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0"/>
  </p:notesMasterIdLst>
  <p:handoutMasterIdLst>
    <p:handoutMasterId r:id="rId131"/>
  </p:handoutMasterIdLst>
  <p:sldIdLst>
    <p:sldId id="509" r:id="rId2"/>
    <p:sldId id="448" r:id="rId3"/>
    <p:sldId id="447" r:id="rId4"/>
    <p:sldId id="451" r:id="rId5"/>
    <p:sldId id="464" r:id="rId6"/>
    <p:sldId id="450" r:id="rId7"/>
    <p:sldId id="452" r:id="rId8"/>
    <p:sldId id="453" r:id="rId9"/>
    <p:sldId id="510" r:id="rId10"/>
    <p:sldId id="456" r:id="rId11"/>
    <p:sldId id="458" r:id="rId12"/>
    <p:sldId id="459" r:id="rId13"/>
    <p:sldId id="460" r:id="rId14"/>
    <p:sldId id="461" r:id="rId15"/>
    <p:sldId id="462" r:id="rId16"/>
    <p:sldId id="414" r:id="rId17"/>
    <p:sldId id="322" r:id="rId18"/>
    <p:sldId id="305" r:id="rId19"/>
    <p:sldId id="323" r:id="rId20"/>
    <p:sldId id="400" r:id="rId21"/>
    <p:sldId id="401" r:id="rId22"/>
    <p:sldId id="269" r:id="rId23"/>
    <p:sldId id="430" r:id="rId24"/>
    <p:sldId id="431" r:id="rId25"/>
    <p:sldId id="425" r:id="rId26"/>
    <p:sldId id="404" r:id="rId27"/>
    <p:sldId id="402" r:id="rId28"/>
    <p:sldId id="326" r:id="rId29"/>
    <p:sldId id="327" r:id="rId30"/>
    <p:sldId id="328" r:id="rId31"/>
    <p:sldId id="381" r:id="rId32"/>
    <p:sldId id="380" r:id="rId33"/>
    <p:sldId id="382" r:id="rId34"/>
    <p:sldId id="324" r:id="rId35"/>
    <p:sldId id="319" r:id="rId36"/>
    <p:sldId id="407" r:id="rId37"/>
    <p:sldId id="312" r:id="rId38"/>
    <p:sldId id="329" r:id="rId39"/>
    <p:sldId id="313" r:id="rId40"/>
    <p:sldId id="318" r:id="rId41"/>
    <p:sldId id="406" r:id="rId42"/>
    <p:sldId id="316" r:id="rId43"/>
    <p:sldId id="317" r:id="rId44"/>
    <p:sldId id="314" r:id="rId45"/>
    <p:sldId id="315" r:id="rId46"/>
    <p:sldId id="419" r:id="rId47"/>
    <p:sldId id="421" r:id="rId48"/>
    <p:sldId id="438" r:id="rId49"/>
    <p:sldId id="418" r:id="rId50"/>
    <p:sldId id="432" r:id="rId51"/>
    <p:sldId id="423" r:id="rId52"/>
    <p:sldId id="422" r:id="rId53"/>
    <p:sldId id="386" r:id="rId54"/>
    <p:sldId id="388" r:id="rId55"/>
    <p:sldId id="387" r:id="rId56"/>
    <p:sldId id="390" r:id="rId57"/>
    <p:sldId id="389" r:id="rId58"/>
    <p:sldId id="511" r:id="rId59"/>
    <p:sldId id="409" r:id="rId60"/>
    <p:sldId id="410" r:id="rId61"/>
    <p:sldId id="411" r:id="rId62"/>
    <p:sldId id="412" r:id="rId63"/>
    <p:sldId id="413" r:id="rId64"/>
    <p:sldId id="321" r:id="rId65"/>
    <p:sldId id="344" r:id="rId66"/>
    <p:sldId id="415" r:id="rId67"/>
    <p:sldId id="383" r:id="rId68"/>
    <p:sldId id="416" r:id="rId69"/>
    <p:sldId id="417" r:id="rId70"/>
    <p:sldId id="330" r:id="rId71"/>
    <p:sldId id="346" r:id="rId72"/>
    <p:sldId id="347" r:id="rId73"/>
    <p:sldId id="348" r:id="rId74"/>
    <p:sldId id="349" r:id="rId75"/>
    <p:sldId id="350" r:id="rId76"/>
    <p:sldId id="378" r:id="rId77"/>
    <p:sldId id="351" r:id="rId78"/>
    <p:sldId id="352" r:id="rId79"/>
    <p:sldId id="354" r:id="rId80"/>
    <p:sldId id="384" r:id="rId81"/>
    <p:sldId id="366" r:id="rId82"/>
    <p:sldId id="367" r:id="rId83"/>
    <p:sldId id="363" r:id="rId84"/>
    <p:sldId id="364" r:id="rId85"/>
    <p:sldId id="365" r:id="rId86"/>
    <p:sldId id="369" r:id="rId87"/>
    <p:sldId id="370" r:id="rId88"/>
    <p:sldId id="332" r:id="rId89"/>
    <p:sldId id="333" r:id="rId90"/>
    <p:sldId id="368" r:id="rId91"/>
    <p:sldId id="331" r:id="rId92"/>
    <p:sldId id="334" r:id="rId93"/>
    <p:sldId id="335" r:id="rId94"/>
    <p:sldId id="336" r:id="rId95"/>
    <p:sldId id="337" r:id="rId96"/>
    <p:sldId id="338" r:id="rId97"/>
    <p:sldId id="339" r:id="rId98"/>
    <p:sldId id="356" r:id="rId99"/>
    <p:sldId id="357" r:id="rId100"/>
    <p:sldId id="358" r:id="rId101"/>
    <p:sldId id="359" r:id="rId102"/>
    <p:sldId id="360" r:id="rId103"/>
    <p:sldId id="361" r:id="rId104"/>
    <p:sldId id="362" r:id="rId105"/>
    <p:sldId id="340" r:id="rId106"/>
    <p:sldId id="341" r:id="rId107"/>
    <p:sldId id="391" r:id="rId108"/>
    <p:sldId id="392" r:id="rId109"/>
    <p:sldId id="426" r:id="rId110"/>
    <p:sldId id="427" r:id="rId111"/>
    <p:sldId id="428" r:id="rId112"/>
    <p:sldId id="429" r:id="rId113"/>
    <p:sldId id="393" r:id="rId114"/>
    <p:sldId id="342" r:id="rId115"/>
    <p:sldId id="371" r:id="rId116"/>
    <p:sldId id="395" r:id="rId117"/>
    <p:sldId id="394" r:id="rId118"/>
    <p:sldId id="343" r:id="rId119"/>
    <p:sldId id="373" r:id="rId120"/>
    <p:sldId id="374" r:id="rId121"/>
    <p:sldId id="375" r:id="rId122"/>
    <p:sldId id="376" r:id="rId123"/>
    <p:sldId id="397" r:id="rId124"/>
    <p:sldId id="398" r:id="rId125"/>
    <p:sldId id="377" r:id="rId126"/>
    <p:sldId id="396" r:id="rId127"/>
    <p:sldId id="437" r:id="rId128"/>
    <p:sldId id="434" r:id="rId129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8F8F8"/>
    <a:srgbClr val="808080"/>
    <a:srgbClr val="C0C0C0"/>
    <a:srgbClr val="FBFFF6"/>
    <a:srgbClr val="EFF9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>
      <p:cViewPr varScale="1">
        <p:scale>
          <a:sx n="79" d="100"/>
          <a:sy n="79" d="100"/>
        </p:scale>
        <p:origin x="73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notesMaster" Target="notesMasters/notesMaster1.xml"/><Relationship Id="rId13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handoutMaster" Target="handoutMasters/handout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6101D-BA5E-4308-92B6-9A8E91113D5A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009CE-D511-4AA6-A53C-BCAD64DA4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32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50234437-C88D-4812-9C21-6A9EFBCF64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20DF1027-446A-4978-B82E-44BDFB3556B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26796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BBFFAF-F4EE-4728-9AA2-3208B07B6F4C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CFDE80D6-EC81-4DA6-8746-FFFE0279255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id="{E2A9AEC4-C0C6-4268-A540-A1D28952F8A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520" y="3329940"/>
            <a:ext cx="681736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>
            <a:extLst>
              <a:ext uri="{FF2B5EF4-FFF2-40B4-BE49-F238E27FC236}">
                <a16:creationId xmlns:a16="http://schemas.microsoft.com/office/drawing/2014/main" id="{64AEBBA9-71A0-4674-B80A-63028A5D1FE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>
            <a:extLst>
              <a:ext uri="{FF2B5EF4-FFF2-40B4-BE49-F238E27FC236}">
                <a16:creationId xmlns:a16="http://schemas.microsoft.com/office/drawing/2014/main" id="{BCBCBA80-C291-4552-A3EB-84DE84FB00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96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B24173-3923-4B65-8A6F-F9B5F9CB68F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24173-3923-4B65-8A6F-F9B5F9CB68F8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001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>
            <a:extLst>
              <a:ext uri="{FF2B5EF4-FFF2-40B4-BE49-F238E27FC236}">
                <a16:creationId xmlns:a16="http://schemas.microsoft.com/office/drawing/2014/main" id="{77C370CC-BA93-4546-BD8F-76E1F11565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>
            <a:extLst>
              <a:ext uri="{FF2B5EF4-FFF2-40B4-BE49-F238E27FC236}">
                <a16:creationId xmlns:a16="http://schemas.microsoft.com/office/drawing/2014/main" id="{1F0EB9C7-165F-4ED7-A18B-322850B64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Calibri" panose="020F0502020204030204" pitchFamily="34" charset="0"/>
              </a:rPr>
              <a:t>dumbell neb, full color, 1000 ly dist.</a:t>
            </a:r>
          </a:p>
        </p:txBody>
      </p:sp>
      <p:sp>
        <p:nvSpPr>
          <p:cNvPr id="47107" name="Slide Number Placeholder 3">
            <a:extLst>
              <a:ext uri="{FF2B5EF4-FFF2-40B4-BE49-F238E27FC236}">
                <a16:creationId xmlns:a16="http://schemas.microsoft.com/office/drawing/2014/main" id="{384BF904-FEAF-438C-91D8-5B77624570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8326548-843F-49C4-946A-F05251B07802}" type="slidenum">
              <a:rPr lang="en-US" altLang="en-US" sz="1200"/>
              <a:pPr eaLnBrk="1" hangingPunct="1"/>
              <a:t>42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>
            <a:extLst>
              <a:ext uri="{FF2B5EF4-FFF2-40B4-BE49-F238E27FC236}">
                <a16:creationId xmlns:a16="http://schemas.microsoft.com/office/drawing/2014/main" id="{C984DC09-2B0F-44AC-A6AE-75E80342E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>
            <a:extLst>
              <a:ext uri="{FF2B5EF4-FFF2-40B4-BE49-F238E27FC236}">
                <a16:creationId xmlns:a16="http://schemas.microsoft.com/office/drawing/2014/main" id="{1AB1476C-10A2-43CF-AF54-4F91E13F3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Calibri" panose="020F0502020204030204" pitchFamily="34" charset="0"/>
              </a:rPr>
              <a:t>dumbell neb, full color, 1000 ly dist.</a:t>
            </a:r>
          </a:p>
        </p:txBody>
      </p:sp>
      <p:sp>
        <p:nvSpPr>
          <p:cNvPr id="49155" name="Slide Number Placeholder 3">
            <a:extLst>
              <a:ext uri="{FF2B5EF4-FFF2-40B4-BE49-F238E27FC236}">
                <a16:creationId xmlns:a16="http://schemas.microsoft.com/office/drawing/2014/main" id="{8FF3F220-31A3-4032-89C0-0F9C47FC34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7BC845E9-56B5-4FB5-BF2E-75DECC155BDC}" type="slidenum">
              <a:rPr lang="en-US" altLang="en-US" sz="1200"/>
              <a:pPr eaLnBrk="1" hangingPunct="1"/>
              <a:t>43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031">
            <a:extLst>
              <a:ext uri="{FF2B5EF4-FFF2-40B4-BE49-F238E27FC236}">
                <a16:creationId xmlns:a16="http://schemas.microsoft.com/office/drawing/2014/main" id="{499BABB3-8143-4FB5-ABEE-A24708D34D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FF16CE13-B05C-45F9-AC67-90D95A43E324}" type="slidenum">
              <a:rPr lang="en-US" altLang="en-US" sz="1200">
                <a:latin typeface="Times" panose="02020603050405020304" pitchFamily="18" charset="0"/>
              </a:rPr>
              <a:pPr eaLnBrk="1" hangingPunct="1"/>
              <a:t>59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68610" name="Rectangle 1026">
            <a:extLst>
              <a:ext uri="{FF2B5EF4-FFF2-40B4-BE49-F238E27FC236}">
                <a16:creationId xmlns:a16="http://schemas.microsoft.com/office/drawing/2014/main" id="{E6554045-5FC4-4EB2-89D8-87CD81033C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1027">
            <a:extLst>
              <a:ext uri="{FF2B5EF4-FFF2-40B4-BE49-F238E27FC236}">
                <a16:creationId xmlns:a16="http://schemas.microsoft.com/office/drawing/2014/main" id="{ED4F1B91-F5E8-4064-91F9-22BCA8E08F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031">
            <a:extLst>
              <a:ext uri="{FF2B5EF4-FFF2-40B4-BE49-F238E27FC236}">
                <a16:creationId xmlns:a16="http://schemas.microsoft.com/office/drawing/2014/main" id="{57AA3D4C-F464-4B18-BE50-117383897E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BD7610E-1F3B-4938-9768-3227DA6F16CE}" type="slidenum">
              <a:rPr lang="en-US" altLang="en-US" sz="1200">
                <a:latin typeface="Times" panose="02020603050405020304" pitchFamily="18" charset="0"/>
              </a:rPr>
              <a:pPr eaLnBrk="1" hangingPunct="1"/>
              <a:t>60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70658" name="Rectangle 1026">
            <a:extLst>
              <a:ext uri="{FF2B5EF4-FFF2-40B4-BE49-F238E27FC236}">
                <a16:creationId xmlns:a16="http://schemas.microsoft.com/office/drawing/2014/main" id="{AAB0F7DE-7727-4C87-8DBA-C040BDC192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1027">
            <a:extLst>
              <a:ext uri="{FF2B5EF4-FFF2-40B4-BE49-F238E27FC236}">
                <a16:creationId xmlns:a16="http://schemas.microsoft.com/office/drawing/2014/main" id="{EABFFD5A-BE46-4AEA-AF20-498F8C22F4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031">
            <a:extLst>
              <a:ext uri="{FF2B5EF4-FFF2-40B4-BE49-F238E27FC236}">
                <a16:creationId xmlns:a16="http://schemas.microsoft.com/office/drawing/2014/main" id="{B98CA97A-86D0-4B29-AB0D-916EE2A6C9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4EA44AA-0493-4F55-9767-E53A114D23B8}" type="slidenum">
              <a:rPr lang="en-US" altLang="en-US" sz="1200">
                <a:latin typeface="Times" panose="02020603050405020304" pitchFamily="18" charset="0"/>
              </a:rPr>
              <a:pPr eaLnBrk="1" hangingPunct="1"/>
              <a:t>61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72706" name="Rectangle 1026">
            <a:extLst>
              <a:ext uri="{FF2B5EF4-FFF2-40B4-BE49-F238E27FC236}">
                <a16:creationId xmlns:a16="http://schemas.microsoft.com/office/drawing/2014/main" id="{F79C6806-CD38-4560-8CE5-F0822EA007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1027">
            <a:extLst>
              <a:ext uri="{FF2B5EF4-FFF2-40B4-BE49-F238E27FC236}">
                <a16:creationId xmlns:a16="http://schemas.microsoft.com/office/drawing/2014/main" id="{ACC193BD-630B-4490-A611-887BD0D98C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031">
            <a:extLst>
              <a:ext uri="{FF2B5EF4-FFF2-40B4-BE49-F238E27FC236}">
                <a16:creationId xmlns:a16="http://schemas.microsoft.com/office/drawing/2014/main" id="{CF4663DD-108A-43CF-8774-71F364FC62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598F3F4-6350-4CFD-AB2A-E67EF8CDD665}" type="slidenum">
              <a:rPr lang="en-US" altLang="en-US" sz="1200">
                <a:latin typeface="Times" panose="02020603050405020304" pitchFamily="18" charset="0"/>
              </a:rPr>
              <a:pPr eaLnBrk="1" hangingPunct="1"/>
              <a:t>62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74754" name="Rectangle 1026">
            <a:extLst>
              <a:ext uri="{FF2B5EF4-FFF2-40B4-BE49-F238E27FC236}">
                <a16:creationId xmlns:a16="http://schemas.microsoft.com/office/drawing/2014/main" id="{48D807A3-DFE8-48AB-B007-800666AB44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1027">
            <a:extLst>
              <a:ext uri="{FF2B5EF4-FFF2-40B4-BE49-F238E27FC236}">
                <a16:creationId xmlns:a16="http://schemas.microsoft.com/office/drawing/2014/main" id="{A5E69972-C1BF-4E62-B4F4-3A59D6977B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031">
            <a:extLst>
              <a:ext uri="{FF2B5EF4-FFF2-40B4-BE49-F238E27FC236}">
                <a16:creationId xmlns:a16="http://schemas.microsoft.com/office/drawing/2014/main" id="{2934E3BD-F2F5-4273-95AB-1B152AFA93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0D3CF305-3258-49B0-B285-F69CAE4E89FD}" type="slidenum">
              <a:rPr lang="en-US" altLang="en-US" sz="1200">
                <a:latin typeface="Times" panose="02020603050405020304" pitchFamily="18" charset="0"/>
              </a:rPr>
              <a:pPr eaLnBrk="1" hangingPunct="1"/>
              <a:t>63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76802" name="Rectangle 1026">
            <a:extLst>
              <a:ext uri="{FF2B5EF4-FFF2-40B4-BE49-F238E27FC236}">
                <a16:creationId xmlns:a16="http://schemas.microsoft.com/office/drawing/2014/main" id="{C963D692-80A8-4E99-B239-DF8C676B25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1027">
            <a:extLst>
              <a:ext uri="{FF2B5EF4-FFF2-40B4-BE49-F238E27FC236}">
                <a16:creationId xmlns:a16="http://schemas.microsoft.com/office/drawing/2014/main" id="{B7744563-A597-4B39-AC2E-17FB0C8E1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>
            <a:extLst>
              <a:ext uri="{FF2B5EF4-FFF2-40B4-BE49-F238E27FC236}">
                <a16:creationId xmlns:a16="http://schemas.microsoft.com/office/drawing/2014/main" id="{745A149B-84D7-4AD5-8EF4-BFBA11192B9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2" name="Rectangle 3">
            <a:extLst>
              <a:ext uri="{FF2B5EF4-FFF2-40B4-BE49-F238E27FC236}">
                <a16:creationId xmlns:a16="http://schemas.microsoft.com/office/drawing/2014/main" id="{82C7D0D0-C66A-41C8-B51B-1AEDAE07D7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>
            <a:extLst>
              <a:ext uri="{FF2B5EF4-FFF2-40B4-BE49-F238E27FC236}">
                <a16:creationId xmlns:a16="http://schemas.microsoft.com/office/drawing/2014/main" id="{2B790BA8-45D5-4A61-B49A-B92040A6D88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0" name="Rectangle 3">
            <a:extLst>
              <a:ext uri="{FF2B5EF4-FFF2-40B4-BE49-F238E27FC236}">
                <a16:creationId xmlns:a16="http://schemas.microsoft.com/office/drawing/2014/main" id="{89BA6557-DD5D-48D1-8919-32F2A5750E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>
            <a:extLst>
              <a:ext uri="{FF2B5EF4-FFF2-40B4-BE49-F238E27FC236}">
                <a16:creationId xmlns:a16="http://schemas.microsoft.com/office/drawing/2014/main" id="{97535A4F-C0C2-4850-A716-85034576C9F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6" name="Rectangle 3">
            <a:extLst>
              <a:ext uri="{FF2B5EF4-FFF2-40B4-BE49-F238E27FC236}">
                <a16:creationId xmlns:a16="http://schemas.microsoft.com/office/drawing/2014/main" id="{32A3FE35-5FD3-4CC9-9686-AEA6C7A41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Carina pillar 9 microns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>
            <a:extLst>
              <a:ext uri="{FF2B5EF4-FFF2-40B4-BE49-F238E27FC236}">
                <a16:creationId xmlns:a16="http://schemas.microsoft.com/office/drawing/2014/main" id="{47B7329A-BDEF-42FF-A514-3CCA64845F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A4CAD20-3E35-4C93-AD9A-8CC2BC08283D}" type="slidenum">
              <a:rPr lang="en-US" altLang="en-US" sz="1200">
                <a:latin typeface="Times" panose="02020603050405020304" pitchFamily="18" charset="0"/>
              </a:rPr>
              <a:pPr/>
              <a:t>12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38243" name="Rectangle 2">
            <a:extLst>
              <a:ext uri="{FF2B5EF4-FFF2-40B4-BE49-F238E27FC236}">
                <a16:creationId xmlns:a16="http://schemas.microsoft.com/office/drawing/2014/main" id="{BBA83A6C-4F5A-4148-9DC1-7EFA333444A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8244" name="Rectangle 3">
            <a:extLst>
              <a:ext uri="{FF2B5EF4-FFF2-40B4-BE49-F238E27FC236}">
                <a16:creationId xmlns:a16="http://schemas.microsoft.com/office/drawing/2014/main" id="{132BFCF2-1D96-4CE1-B1FA-D75FB16E25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Not all stars are the same.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>
            <a:extLst>
              <a:ext uri="{FF2B5EF4-FFF2-40B4-BE49-F238E27FC236}">
                <a16:creationId xmlns:a16="http://schemas.microsoft.com/office/drawing/2014/main" id="{7993BD63-EBE9-4B64-8839-B0DB34A00EE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0354" name="Rectangle 3">
            <a:extLst>
              <a:ext uri="{FF2B5EF4-FFF2-40B4-BE49-F238E27FC236}">
                <a16:creationId xmlns:a16="http://schemas.microsoft.com/office/drawing/2014/main" id="{9BD7BCB5-4299-4096-9B64-D0F4C0A1E7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Carina pillar hst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>
            <a:extLst>
              <a:ext uri="{FF2B5EF4-FFF2-40B4-BE49-F238E27FC236}">
                <a16:creationId xmlns:a16="http://schemas.microsoft.com/office/drawing/2014/main" id="{FB57710B-6446-444B-B04D-65CB979BC6A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02" name="Rectangle 3">
            <a:extLst>
              <a:ext uri="{FF2B5EF4-FFF2-40B4-BE49-F238E27FC236}">
                <a16:creationId xmlns:a16="http://schemas.microsoft.com/office/drawing/2014/main" id="{83746B61-EE90-446F-93EE-2AD6DBCF17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>
            <a:extLst>
              <a:ext uri="{FF2B5EF4-FFF2-40B4-BE49-F238E27FC236}">
                <a16:creationId xmlns:a16="http://schemas.microsoft.com/office/drawing/2014/main" id="{93DADE0C-A3F4-4AB3-994B-4232A5F1258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4450" name="Rectangle 3">
            <a:extLst>
              <a:ext uri="{FF2B5EF4-FFF2-40B4-BE49-F238E27FC236}">
                <a16:creationId xmlns:a16="http://schemas.microsoft.com/office/drawing/2014/main" id="{02E8E000-59EE-4C25-9CF2-D31AD6D2EB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>
            <a:extLst>
              <a:ext uri="{FF2B5EF4-FFF2-40B4-BE49-F238E27FC236}">
                <a16:creationId xmlns:a16="http://schemas.microsoft.com/office/drawing/2014/main" id="{9A657C4E-0433-4451-BBC6-E57B34E1FC7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6498" name="Rectangle 3">
            <a:extLst>
              <a:ext uri="{FF2B5EF4-FFF2-40B4-BE49-F238E27FC236}">
                <a16:creationId xmlns:a16="http://schemas.microsoft.com/office/drawing/2014/main" id="{312280A8-948C-48C5-A9AE-013B584F69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>
            <a:extLst>
              <a:ext uri="{FF2B5EF4-FFF2-40B4-BE49-F238E27FC236}">
                <a16:creationId xmlns:a16="http://schemas.microsoft.com/office/drawing/2014/main" id="{14FAD730-8274-4AE0-A28C-7029F41F6A0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8546" name="Rectangle 3">
            <a:extLst>
              <a:ext uri="{FF2B5EF4-FFF2-40B4-BE49-F238E27FC236}">
                <a16:creationId xmlns:a16="http://schemas.microsoft.com/office/drawing/2014/main" id="{415557F8-C520-49DA-9899-F4363AFEB2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BD33FDED-B963-488F-BEEA-27C041EA468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BC5E1DFC-E856-4798-8793-32A35A0C73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Slide Image Placeholder 1">
            <a:extLst>
              <a:ext uri="{FF2B5EF4-FFF2-40B4-BE49-F238E27FC236}">
                <a16:creationId xmlns:a16="http://schemas.microsoft.com/office/drawing/2014/main" id="{358F9F3A-7017-47DC-AF35-D8C8E503B1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42" name="Notes Placeholder 2">
            <a:extLst>
              <a:ext uri="{FF2B5EF4-FFF2-40B4-BE49-F238E27FC236}">
                <a16:creationId xmlns:a16="http://schemas.microsoft.com/office/drawing/2014/main" id="{5EAC2E38-1ED5-44AB-86D3-A89BC80D6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478CA6AE-E484-487E-9683-CD58F99C19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4BA652F-C403-4C01-8EE9-7EB52DB22D7C}" type="slidenum">
              <a:rPr lang="en-US" altLang="en-US" sz="1200"/>
              <a:pPr eaLnBrk="1" hangingPunct="1"/>
              <a:t>88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>
            <a:extLst>
              <a:ext uri="{FF2B5EF4-FFF2-40B4-BE49-F238E27FC236}">
                <a16:creationId xmlns:a16="http://schemas.microsoft.com/office/drawing/2014/main" id="{36C84F5C-34E0-4A4A-9A4A-DB7E7219AC9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38" name="Rectangle 3">
            <a:extLst>
              <a:ext uri="{FF2B5EF4-FFF2-40B4-BE49-F238E27FC236}">
                <a16:creationId xmlns:a16="http://schemas.microsoft.com/office/drawing/2014/main" id="{52FA5E74-7EF9-497B-9FE8-279A51A3C0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85816122-6DA9-4156-8676-6F5AF0AD3AB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C6CC5F61-B263-41D8-80FF-17EF5EB62C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2">
            <a:extLst>
              <a:ext uri="{FF2B5EF4-FFF2-40B4-BE49-F238E27FC236}">
                <a16:creationId xmlns:a16="http://schemas.microsoft.com/office/drawing/2014/main" id="{0209FA75-6D3C-4228-9519-F232CD4076D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9506" name="Rectangle 3">
            <a:extLst>
              <a:ext uri="{FF2B5EF4-FFF2-40B4-BE49-F238E27FC236}">
                <a16:creationId xmlns:a16="http://schemas.microsoft.com/office/drawing/2014/main" id="{BDA0F438-B15C-40E3-9768-A82C9D62B6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1031">
            <a:extLst>
              <a:ext uri="{FF2B5EF4-FFF2-40B4-BE49-F238E27FC236}">
                <a16:creationId xmlns:a16="http://schemas.microsoft.com/office/drawing/2014/main" id="{3AF01E0B-CF52-4BA1-923A-BA6C00C18D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2EE38BD-44CD-4216-98DB-891380F0ABED}" type="slidenum">
              <a:rPr lang="en-US" altLang="en-US" sz="1200">
                <a:latin typeface="Times" panose="02020603050405020304" pitchFamily="18" charset="0"/>
              </a:rPr>
              <a:pPr/>
              <a:t>14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1315" name="Rectangle 2">
            <a:extLst>
              <a:ext uri="{FF2B5EF4-FFF2-40B4-BE49-F238E27FC236}">
                <a16:creationId xmlns:a16="http://schemas.microsoft.com/office/drawing/2014/main" id="{7875742B-45BA-42EF-9192-183F2DA7C7A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1316" name="Rectangle 3">
            <a:extLst>
              <a:ext uri="{FF2B5EF4-FFF2-40B4-BE49-F238E27FC236}">
                <a16:creationId xmlns:a16="http://schemas.microsoft.com/office/drawing/2014/main" id="{71E98778-AD9F-42FA-B9BA-0490D0A948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m51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2">
            <a:extLst>
              <a:ext uri="{FF2B5EF4-FFF2-40B4-BE49-F238E27FC236}">
                <a16:creationId xmlns:a16="http://schemas.microsoft.com/office/drawing/2014/main" id="{E6724A8D-C767-48F4-8034-F2B69FA37A3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02" name="Rectangle 3">
            <a:extLst>
              <a:ext uri="{FF2B5EF4-FFF2-40B4-BE49-F238E27FC236}">
                <a16:creationId xmlns:a16="http://schemas.microsoft.com/office/drawing/2014/main" id="{3678CD63-F5BE-4568-B5A9-D317921621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2">
            <a:extLst>
              <a:ext uri="{FF2B5EF4-FFF2-40B4-BE49-F238E27FC236}">
                <a16:creationId xmlns:a16="http://schemas.microsoft.com/office/drawing/2014/main" id="{5BBFCA26-E8A6-4DED-A634-E9C541C0918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5650" name="Rectangle 3">
            <a:extLst>
              <a:ext uri="{FF2B5EF4-FFF2-40B4-BE49-F238E27FC236}">
                <a16:creationId xmlns:a16="http://schemas.microsoft.com/office/drawing/2014/main" id="{76F9D682-5A18-4CA2-9440-6708EAF47C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2">
            <a:extLst>
              <a:ext uri="{FF2B5EF4-FFF2-40B4-BE49-F238E27FC236}">
                <a16:creationId xmlns:a16="http://schemas.microsoft.com/office/drawing/2014/main" id="{125FD01C-7B57-4001-8A6D-31D1B453504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7698" name="Rectangle 3">
            <a:extLst>
              <a:ext uri="{FF2B5EF4-FFF2-40B4-BE49-F238E27FC236}">
                <a16:creationId xmlns:a16="http://schemas.microsoft.com/office/drawing/2014/main" id="{3B796AA0-4A37-4CD5-9021-1C54355715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031">
            <a:extLst>
              <a:ext uri="{FF2B5EF4-FFF2-40B4-BE49-F238E27FC236}">
                <a16:creationId xmlns:a16="http://schemas.microsoft.com/office/drawing/2014/main" id="{BBB2E083-9EA9-4B77-8CD4-27BE26EDDF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2A87EBB-CF8A-4B9D-AC78-830DC04348FB}" type="slidenum">
              <a:rPr lang="en-US" altLang="en-US" sz="1200">
                <a:latin typeface="Times" panose="02020603050405020304" pitchFamily="18" charset="0"/>
              </a:rPr>
              <a:pPr/>
              <a:t>15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3363" name="Rectangle 2">
            <a:extLst>
              <a:ext uri="{FF2B5EF4-FFF2-40B4-BE49-F238E27FC236}">
                <a16:creationId xmlns:a16="http://schemas.microsoft.com/office/drawing/2014/main" id="{BB99547F-0B66-4D2E-9CED-1BBAE51E8F4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364" name="Rectangle 3">
            <a:extLst>
              <a:ext uri="{FF2B5EF4-FFF2-40B4-BE49-F238E27FC236}">
                <a16:creationId xmlns:a16="http://schemas.microsoft.com/office/drawing/2014/main" id="{0C8E974E-0B91-46C9-8AE6-73B3713CB1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Hdf field south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031">
            <a:extLst>
              <a:ext uri="{FF2B5EF4-FFF2-40B4-BE49-F238E27FC236}">
                <a16:creationId xmlns:a16="http://schemas.microsoft.com/office/drawing/2014/main" id="{BF497B36-4EFF-45D6-8E2A-14D25A4CE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0F955C9-778C-47CF-8412-4DD08E0DC4F4}" type="slidenum">
              <a:rPr lang="en-US" altLang="en-US" sz="1200">
                <a:latin typeface="Times" panose="02020603050405020304" pitchFamily="18" charset="0"/>
              </a:rPr>
              <a:pPr eaLnBrk="1" hangingPunct="1"/>
              <a:t>27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8EE28B9E-58BE-4962-B775-812CFA69F3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B112C0EA-9A1B-4C57-9D5B-26776F35B7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1C1531F9-E47B-45B9-B3C1-36334B8901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AC4515EB-4B59-4B62-B173-D50C81453F10}" type="slidenum">
              <a:rPr lang="en-US" altLang="en-US" sz="1200"/>
              <a:pPr eaLnBrk="1" hangingPunct="1"/>
              <a:t>28</a:t>
            </a:fld>
            <a:endParaRPr lang="en-US" altLang="en-US" sz="120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60FAD7A8-1302-46F1-AAC9-5810EDA548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EE78EA07-632F-4D0A-BC18-B58DCA2322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M81 and m82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A9F35D01-83FE-44F6-8488-90FEB4BBE5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D87B52D-CED6-4B40-81A3-D228F9EEB308}" type="slidenum">
              <a:rPr lang="en-US" altLang="en-US" sz="1200"/>
              <a:pPr eaLnBrk="1" hangingPunct="1"/>
              <a:t>30</a:t>
            </a:fld>
            <a:endParaRPr lang="en-US" altLang="en-US" sz="120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81ACA53A-AF5A-426F-B0E2-17D392B46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BBD7B11-463D-49D6-A1B7-C26C75C7DE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M82</a:t>
            </a:r>
          </a:p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A Superwind from the Cigar Galaxy </a:t>
            </a:r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Credit: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FOCAS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Subaru 8.3-m Telescope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NAOJ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</a:rPr>
              <a:t>Explanation: 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What's lighting up the Cigar Galaxy?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M82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, as this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irregular galaxy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is also known, was stirred up by a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recent pass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near large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spiral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galaxy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M81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. This doesn't fully explain the source of the red-glowing outwardly expanding gas, however.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Recent evidence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indicates that this gas is being driven out by the combined emerging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particle winds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of many stars, together creating a galactic "superwind." The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above recently released photograph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from the new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Subaru Telescope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highlights the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specific color of red light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strongly emitted by ionized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hydrogen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gas, showing detailed filaments of this gas. The filaments extend for over 10,000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light year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s. The 12-million light-year distant </a:t>
            </a:r>
            <a:r>
              <a:rPr lang="en-US" altLang="en-US" u="sng">
                <a:solidFill>
                  <a:srgbClr val="0000FF"/>
                </a:solidFill>
                <a:latin typeface="Times New Roman" panose="02020603050405020304" pitchFamily="18" charset="0"/>
              </a:rPr>
              <a:t>Cigar Galaxy</a:t>
            </a: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is 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031">
            <a:extLst>
              <a:ext uri="{FF2B5EF4-FFF2-40B4-BE49-F238E27FC236}">
                <a16:creationId xmlns:a16="http://schemas.microsoft.com/office/drawing/2014/main" id="{D268B445-FE43-4271-8E51-FC3313EAB8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235C676-579C-4F7F-AF4F-D66774B3C3AD}" type="slidenum">
              <a:rPr lang="en-US" altLang="en-US" sz="1200">
                <a:latin typeface="Times" panose="02020603050405020304" pitchFamily="18" charset="0"/>
              </a:rPr>
              <a:pPr eaLnBrk="1" hangingPunct="1"/>
              <a:t>31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3794" name="Rectangle 1026">
            <a:extLst>
              <a:ext uri="{FF2B5EF4-FFF2-40B4-BE49-F238E27FC236}">
                <a16:creationId xmlns:a16="http://schemas.microsoft.com/office/drawing/2014/main" id="{72FF9C42-46B5-4F20-BB95-708D08DAE3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1027">
            <a:extLst>
              <a:ext uri="{FF2B5EF4-FFF2-40B4-BE49-F238E27FC236}">
                <a16:creationId xmlns:a16="http://schemas.microsoft.com/office/drawing/2014/main" id="{01B3F993-B11A-41DC-9026-D3BDF4F77D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031">
            <a:extLst>
              <a:ext uri="{FF2B5EF4-FFF2-40B4-BE49-F238E27FC236}">
                <a16:creationId xmlns:a16="http://schemas.microsoft.com/office/drawing/2014/main" id="{B5BD6BF5-2062-42EE-B66C-FAC853D4F7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CCFBE97D-56CC-4F44-ADA5-0EDD19CF4D34}" type="slidenum">
              <a:rPr lang="en-US" altLang="en-US" sz="1200">
                <a:latin typeface="Times" panose="02020603050405020304" pitchFamily="18" charset="0"/>
              </a:rPr>
              <a:pPr eaLnBrk="1" hangingPunct="1"/>
              <a:t>33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6866" name="Rectangle 1026">
            <a:extLst>
              <a:ext uri="{FF2B5EF4-FFF2-40B4-BE49-F238E27FC236}">
                <a16:creationId xmlns:a16="http://schemas.microsoft.com/office/drawing/2014/main" id="{4F41CAC1-FB9F-46AC-97F7-D5D82B9F4D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>
            <a:extLst>
              <a:ext uri="{FF2B5EF4-FFF2-40B4-BE49-F238E27FC236}">
                <a16:creationId xmlns:a16="http://schemas.microsoft.com/office/drawing/2014/main" id="{A02182A6-E9F9-44F6-B734-597F7C184A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DF083-296E-422D-84C4-17087AF28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80285-0C8A-46C1-81C7-B37AF28FD824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64120-7EE4-4B1F-9713-8E9D9126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68CC6-B1C8-4F28-BB84-1E82353CD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1B5E-BBD7-4D81-9E67-94B769A691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145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8ADF4-A312-4D18-A7C1-1699FF203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F42C66-3EDA-4037-868E-45962A12A116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B5D16-628E-44BA-AAB7-C501EF13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ACA39-723A-4FCF-8680-AF23A692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D6170-3E7D-414F-9C1C-9B1B1772A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09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EDBDF-1F10-422C-BD43-8D3362F86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31B18C-C53C-4078-9016-16E0755E3CD2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24DB9-739A-4867-A470-CBA421C0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CF192-61D1-46E1-A63D-5DF717387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8BED8-89FF-4426-8220-7BF96E64F6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2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0377F-CEA9-4B53-91E5-95ED11E5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A61257-8292-43D6-A5BB-3662AC8016EA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C9AF-4A32-44F1-B0EB-9AA071869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F053A-69F2-4642-9FBB-05932E165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B1119-6A86-43DE-9579-A26A3793E4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82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AC56-0A30-412E-9B90-F945B207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1F25F-A538-4FDF-AE5C-55B29AAE2D83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BAA56-D3E3-4CAE-B8B3-5689DBB90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FE251-82B4-45E2-85C3-F10573345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809E6-5633-4E7B-9F9B-1548B2E02F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2589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4DF0BD-F64C-4AF4-9FAD-C2DD57BA1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ECD72B-5FE9-48E7-8838-0E901086A397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D42E12-3EA6-4B0A-BC2D-DB2FDCA0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04E6B3-CF2F-4CE6-9047-F104948AF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91939-9C98-4C0A-B823-05045B1CC0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13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AA236CA-874E-4C23-AA53-D64F04D8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8086DB-7A4C-47A1-B596-EFFEC910BB43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7F9D47-503E-4AA9-8EE1-16AE9DAD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673EFE4-8083-4F73-B9D3-1CF71D7B9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72B72-2F81-4A53-A893-F6E58DB3B9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6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07FC81D-8672-4DDF-A1B7-9C10827A9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6F3037-435A-493E-9260-90D158BB8FBE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CEA3E8-9BB9-4B2D-AB60-4E725254A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C0A7BB-25C0-479D-BFD8-F6F8B974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638D3-D805-414B-8633-BE996C090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25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1ECACA5-1C2E-4B26-9C1D-1D6A804FA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6F8E3D-7462-4A91-A717-3C0FCDCD0C69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48E6C75-DBAE-482B-89CC-44A8DFE55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4F1A31-9744-4B71-B4D3-709AE8710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6F981-41BE-4ED6-A42A-BD6AB3BE38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064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9DE1AF-E922-4FFD-8E6A-A3DE4060A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CA7024-34C3-432B-9A80-8E7AEB6C1722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6A7155-0BAF-4752-B518-575414B4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45F1277-A1C5-4DD7-A64C-32049FE6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4B94D-8717-4A76-B0C9-F7EB95B157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26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75BC72-5C7D-40AA-B1DA-363FAF16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B0736-A97E-4B94-AE7A-977974903CE4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1A1C3CD-B061-4D79-B5DC-0739832F6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2C66FB9-7418-4B73-BADC-99FAAE7CE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ED38B-E228-4207-8C38-12F774F581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517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31DFC8C-A569-46B4-9553-AFCFAE3F5C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A22EAD5-FAD3-4C44-A0AE-943C5FFA3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58D0E-A5A9-4E0B-B22B-EE94B7F76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B042957-38F8-4E9F-8707-643DF883C357}" type="datetime1">
              <a:rPr lang="en-US" altLang="en-US"/>
              <a:pPr/>
              <a:t>7/20/2020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391C0-5719-4FCC-A09C-5F23015B7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6C772-8AF9-478B-8C40-1283066B7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73A7ABE-E0F0-4E6B-937C-6A6F56ED5EF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00A43-C658-4C11-9E82-51EF0BC9AF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More About Light</a:t>
            </a:r>
          </a:p>
        </p:txBody>
      </p:sp>
    </p:spTree>
    <p:extLst>
      <p:ext uri="{BB962C8B-B14F-4D97-AF65-F5344CB8AC3E}">
        <p14:creationId xmlns:p14="http://schemas.microsoft.com/office/powerpoint/2010/main" val="39502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temp.jpg                                                       0003BB97Mac OS X                       BADBF046:">
            <a:extLst>
              <a:ext uri="{FF2B5EF4-FFF2-40B4-BE49-F238E27FC236}">
                <a16:creationId xmlns:a16="http://schemas.microsoft.com/office/drawing/2014/main" id="{D3313583-26B3-44B7-B619-8B5C366E9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0"/>
            <a:ext cx="4519612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Rectangle 2">
            <a:extLst>
              <a:ext uri="{FF2B5EF4-FFF2-40B4-BE49-F238E27FC236}">
                <a16:creationId xmlns:a16="http://schemas.microsoft.com/office/drawing/2014/main" id="{707333F3-FC81-4489-B577-B490126EE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6200" y="0"/>
            <a:ext cx="685800" cy="6553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34148" name="TextBox 3">
            <a:extLst>
              <a:ext uri="{FF2B5EF4-FFF2-40B4-BE49-F238E27FC236}">
                <a16:creationId xmlns:a16="http://schemas.microsoft.com/office/drawing/2014/main" id="{A086D299-A324-48B7-BC42-A4867CD08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152400"/>
            <a:ext cx="838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4000">
                <a:solidFill>
                  <a:srgbClr val="FF6600"/>
                </a:solidFill>
              </a:rPr>
              <a:t>K</a:t>
            </a:r>
          </a:p>
        </p:txBody>
      </p:sp>
      <p:sp>
        <p:nvSpPr>
          <p:cNvPr id="134149" name="TextBox 4">
            <a:extLst>
              <a:ext uri="{FF2B5EF4-FFF2-40B4-BE49-F238E27FC236}">
                <a16:creationId xmlns:a16="http://schemas.microsoft.com/office/drawing/2014/main" id="{58EDF836-8E10-4E94-B63B-5F3D1BD5E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1371600"/>
            <a:ext cx="838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4000">
                <a:solidFill>
                  <a:srgbClr val="FFFF00"/>
                </a:solidFill>
              </a:rPr>
              <a:t>K</a:t>
            </a:r>
          </a:p>
        </p:txBody>
      </p:sp>
      <p:sp>
        <p:nvSpPr>
          <p:cNvPr id="134150" name="TextBox 5">
            <a:extLst>
              <a:ext uri="{FF2B5EF4-FFF2-40B4-BE49-F238E27FC236}">
                <a16:creationId xmlns:a16="http://schemas.microsoft.com/office/drawing/2014/main" id="{F1A6A04E-1DD6-4A8F-BF1A-35E68176B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797175"/>
            <a:ext cx="838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4000">
                <a:solidFill>
                  <a:srgbClr val="06E132"/>
                </a:solidFill>
              </a:rPr>
              <a:t>K</a:t>
            </a:r>
          </a:p>
        </p:txBody>
      </p:sp>
      <p:sp>
        <p:nvSpPr>
          <p:cNvPr id="134151" name="TextBox 6">
            <a:extLst>
              <a:ext uri="{FF2B5EF4-FFF2-40B4-BE49-F238E27FC236}">
                <a16:creationId xmlns:a16="http://schemas.microsoft.com/office/drawing/2014/main" id="{6CCE18E8-D5CC-4F52-9EB7-AD2A7D9EB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191000"/>
            <a:ext cx="838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4000">
                <a:solidFill>
                  <a:srgbClr val="96FEFE"/>
                </a:solidFill>
              </a:rPr>
              <a:t>K</a:t>
            </a:r>
          </a:p>
        </p:txBody>
      </p:sp>
      <p:sp>
        <p:nvSpPr>
          <p:cNvPr id="134152" name="TextBox 7">
            <a:extLst>
              <a:ext uri="{FF2B5EF4-FFF2-40B4-BE49-F238E27FC236}">
                <a16:creationId xmlns:a16="http://schemas.microsoft.com/office/drawing/2014/main" id="{EF2592DB-E352-40C0-9321-9A0A8C0DF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5616575"/>
            <a:ext cx="838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4000">
                <a:solidFill>
                  <a:srgbClr val="3366FF"/>
                </a:solidFill>
              </a:rPr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ext Box 4">
            <a:extLst>
              <a:ext uri="{FF2B5EF4-FFF2-40B4-BE49-F238E27FC236}">
                <a16:creationId xmlns:a16="http://schemas.microsoft.com/office/drawing/2014/main" id="{462B97CE-FDB6-490D-A0C1-15B947DAC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04800"/>
            <a:ext cx="533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SOFIA — Airborne Observatory — INFRARED Telescopes High in the Air</a:t>
            </a:r>
            <a:endParaRPr lang="en-US" altLang="en-US" sz="1800"/>
          </a:p>
        </p:txBody>
      </p:sp>
      <p:pic>
        <p:nvPicPr>
          <p:cNvPr id="125954" name="Picture 3" descr="sofia1.jpg">
            <a:extLst>
              <a:ext uri="{FF2B5EF4-FFF2-40B4-BE49-F238E27FC236}">
                <a16:creationId xmlns:a16="http://schemas.microsoft.com/office/drawing/2014/main" id="{6EE302D3-393A-4AD2-9840-51B27B112D9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7" name="Picture 2" descr="earth_atm">
            <a:extLst>
              <a:ext uri="{FF2B5EF4-FFF2-40B4-BE49-F238E27FC236}">
                <a16:creationId xmlns:a16="http://schemas.microsoft.com/office/drawing/2014/main" id="{9E172347-3703-4802-A040-C02F3536F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9144000" cy="598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4">
            <a:extLst>
              <a:ext uri="{FF2B5EF4-FFF2-40B4-BE49-F238E27FC236}">
                <a16:creationId xmlns:a16="http://schemas.microsoft.com/office/drawing/2014/main" id="{30D2069B-169A-464B-AC11-2836B5E95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Hubble Space Telescope — Size of a School Bus</a:t>
            </a:r>
            <a:endParaRPr lang="en-US" altLang="en-US" sz="1800"/>
          </a:p>
        </p:txBody>
      </p:sp>
      <p:pic>
        <p:nvPicPr>
          <p:cNvPr id="128002" name="Picture 5" descr="earth_sts118_big">
            <a:extLst>
              <a:ext uri="{FF2B5EF4-FFF2-40B4-BE49-F238E27FC236}">
                <a16:creationId xmlns:a16="http://schemas.microsoft.com/office/drawing/2014/main" id="{A270D689-342B-46A0-96AA-5CE716278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lum bright="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0"/>
          <a:stretch>
            <a:fillRect/>
          </a:stretch>
        </p:blipFill>
        <p:spPr bwMode="auto">
          <a:xfrm>
            <a:off x="457200" y="1371600"/>
            <a:ext cx="8229600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 descr="Untitled-24.jpg">
            <a:extLst>
              <a:ext uri="{FF2B5EF4-FFF2-40B4-BE49-F238E27FC236}">
                <a16:creationId xmlns:a16="http://schemas.microsoft.com/office/drawing/2014/main" id="{739E4046-D62D-43DD-B5C6-DCB8998925E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505200" cy="431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>
            <a:extLst>
              <a:ext uri="{FF2B5EF4-FFF2-40B4-BE49-F238E27FC236}">
                <a16:creationId xmlns:a16="http://schemas.microsoft.com/office/drawing/2014/main" id="{5F62C3EB-43AB-4F65-ADBE-D3EA5E26C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Hubble Space Telescope — Size of a School Bus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49" name="Picture 2" descr="Untitled-25.jpg">
            <a:extLst>
              <a:ext uri="{FF2B5EF4-FFF2-40B4-BE49-F238E27FC236}">
                <a16:creationId xmlns:a16="http://schemas.microsoft.com/office/drawing/2014/main" id="{7C628915-3624-43F9-B513-E7F5D000D3C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2194718" y="1996282"/>
            <a:ext cx="4843463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0" name="Text Box 4">
            <a:extLst>
              <a:ext uri="{FF2B5EF4-FFF2-40B4-BE49-F238E27FC236}">
                <a16:creationId xmlns:a16="http://schemas.microsoft.com/office/drawing/2014/main" id="{415E1588-CDF3-4910-9DEE-92D19E1AA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8382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HST being repaired by the Space Shuttle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4">
            <a:extLst>
              <a:ext uri="{FF2B5EF4-FFF2-40B4-BE49-F238E27FC236}">
                <a16:creationId xmlns:a16="http://schemas.microsoft.com/office/drawing/2014/main" id="{22EADF7A-4B6F-4628-BF14-B3551150A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381000"/>
            <a:ext cx="533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Green Bank Observatory</a:t>
            </a:r>
            <a:endParaRPr lang="en-US" altLang="en-US" sz="1800"/>
          </a:p>
        </p:txBody>
      </p:sp>
      <p:sp>
        <p:nvSpPr>
          <p:cNvPr id="131074" name="Text Box 4">
            <a:extLst>
              <a:ext uri="{FF2B5EF4-FFF2-40B4-BE49-F238E27FC236}">
                <a16:creationId xmlns:a16="http://schemas.microsoft.com/office/drawing/2014/main" id="{243630C2-196D-45EE-8E66-07FBB9996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019800"/>
            <a:ext cx="6934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Radio telescopes are built in low valleys surrounded by mountains which protects against ground radio transmissions</a:t>
            </a:r>
            <a:endParaRPr lang="en-US" altLang="en-US" sz="1800"/>
          </a:p>
        </p:txBody>
      </p:sp>
      <p:pic>
        <p:nvPicPr>
          <p:cNvPr id="131075" name="Picture 4" descr="gbtzoom.jpg">
            <a:extLst>
              <a:ext uri="{FF2B5EF4-FFF2-40B4-BE49-F238E27FC236}">
                <a16:creationId xmlns:a16="http://schemas.microsoft.com/office/drawing/2014/main" id="{D39606F1-2E86-48A2-B4F2-871A69DBD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543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ext Box 4">
            <a:extLst>
              <a:ext uri="{FF2B5EF4-FFF2-40B4-BE49-F238E27FC236}">
                <a16:creationId xmlns:a16="http://schemas.microsoft.com/office/drawing/2014/main" id="{965E4AEF-1969-4F32-B491-E5A5F8D40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04800"/>
            <a:ext cx="7467600" cy="64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3200" b="1">
                <a:solidFill>
                  <a:srgbClr val="FFFF00"/>
                </a:solidFill>
              </a:rPr>
              <a:t>different</a:t>
            </a:r>
            <a:r>
              <a:rPr lang="en-US" altLang="en-US" sz="1800" b="1">
                <a:solidFill>
                  <a:srgbClr val="FFFF00"/>
                </a:solidFill>
              </a:rPr>
              <a:t> </a:t>
            </a:r>
            <a:r>
              <a:rPr lang="en-US" altLang="en-US" sz="1800" b="1">
                <a:solidFill>
                  <a:srgbClr val="FF0000"/>
                </a:solidFill>
              </a:rPr>
              <a:t>in that they use completely different systems to </a:t>
            </a:r>
            <a:r>
              <a:rPr lang="en-US" altLang="en-US" sz="1800" b="1">
                <a:solidFill>
                  <a:srgbClr val="FFFF00"/>
                </a:solidFill>
              </a:rPr>
              <a:t>record</a:t>
            </a:r>
            <a:r>
              <a:rPr lang="en-US" altLang="en-US" sz="1800" b="1">
                <a:solidFill>
                  <a:srgbClr val="FF0000"/>
                </a:solidFill>
              </a:rPr>
              <a:t> the light.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Optical telescopes use a Charge Coupled Device (CCD)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It is an array of pixels that respond to the </a:t>
            </a:r>
            <a:r>
              <a:rPr lang="en-US" altLang="en-US" sz="1800">
                <a:solidFill>
                  <a:srgbClr val="FF0000"/>
                </a:solidFill>
              </a:rPr>
              <a:t>particle nature </a:t>
            </a:r>
            <a:r>
              <a:rPr lang="en-US" altLang="en-US" sz="1800">
                <a:solidFill>
                  <a:srgbClr val="EFF910"/>
                </a:solidFill>
              </a:rPr>
              <a:t>of light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364681-4A02-42BA-86D8-0A4F14240C2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DC443F5-677D-4B18-A3C8-52642112ED9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2100" name="Picture 4" descr="CCD.jpg">
            <a:extLst>
              <a:ext uri="{FF2B5EF4-FFF2-40B4-BE49-F238E27FC236}">
                <a16:creationId xmlns:a16="http://schemas.microsoft.com/office/drawing/2014/main" id="{36623AA7-F867-48AC-9197-2C6B84401D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1" t="10574" r="24519"/>
          <a:stretch>
            <a:fillRect/>
          </a:stretch>
        </p:blipFill>
        <p:spPr bwMode="auto">
          <a:xfrm rot="1292591">
            <a:off x="3335338" y="2379663"/>
            <a:ext cx="2776537" cy="362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59F791D-2C41-4334-BBFD-8050C093F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733800"/>
            <a:ext cx="762000" cy="762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F9FAF16-FCFE-42A3-A4C1-7BA4076F9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3122" name="Group 27">
            <a:extLst>
              <a:ext uri="{FF2B5EF4-FFF2-40B4-BE49-F238E27FC236}">
                <a16:creationId xmlns:a16="http://schemas.microsoft.com/office/drawing/2014/main" id="{47698601-2847-40BC-B797-0599808F5DEC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14400"/>
            <a:ext cx="4954587" cy="4954588"/>
            <a:chOff x="2361406" y="838200"/>
            <a:chExt cx="4953794" cy="502999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2E22AB-E8D7-4AD0-BD49-4A3720CD8E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52797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188A0C1-2D52-46E4-9AF3-A700777C75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519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87BF0CA-7039-4D00-B5BA-124D92AE4C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67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063A469-39FA-4234-B97E-FEF5680DD8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9955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5DC471-FFBD-4D4B-B88B-8BE658F45D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43982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47945F1-77DC-4A11-BFB5-B9D3BE9407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48734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EFEE681-A864-460E-868C-B74A8D663D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53485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C71CD4-5840-414C-AB45-C3F3FF3E15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8236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3AD075C-5421-44B1-9BFD-3292B6DA84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6140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B013B66-CD16-4A23-9EDE-8095A8D646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66152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71437A5-4D3A-4DC5-82B8-CF70A8AF841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70903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79F6C6A-099F-479C-9280-754D89F36A0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2756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F0B2FD-549B-44C9-B199-A8A80FA507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5804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48D761-FB1C-4DD2-AFBE-E441B348285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885156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420143C-36A7-4FA8-A683-F82F71AE8C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89908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756105-DEC7-4017-A4E8-E2BF50749A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494659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FF9FB8-5A20-4ECB-B1C7-73F31474873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9941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3123" name="Group 28">
            <a:extLst>
              <a:ext uri="{FF2B5EF4-FFF2-40B4-BE49-F238E27FC236}">
                <a16:creationId xmlns:a16="http://schemas.microsoft.com/office/drawing/2014/main" id="{E09455E9-5323-4144-A1D8-9D3723EB184D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362200" y="609600"/>
            <a:ext cx="4953000" cy="5562600"/>
            <a:chOff x="2361406" y="838200"/>
            <a:chExt cx="4953794" cy="502999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9596616-D23A-4123-BC10-99B19CD125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23500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ABABAA-A05A-48DC-98C5-77DB2681D0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81349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B7208AA-5D93-47C9-9030-DC05BB61625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6198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318E349-EDCC-4DBF-9CDB-D23DB680CF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29153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BB3DD1D-2C80-4040-8F5D-C7C6193549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72107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94AF97C-93ED-4A5D-B426-86A9C5DA63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76956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F86879-E921-490A-B267-6704BF438D9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81805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5AA90A5-15F9-4555-B197-787C3C9532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86654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9A54563-CE45-41F3-9CCC-50CDD30920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18495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0D061E7-978F-44B4-B687-19FA202DF4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723344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12F1E05-6685-4690-BC2C-9CB2512C3C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28192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ABBF856-C046-4051-87E7-E5C725AD51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33041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392FC47-050D-4CC2-8C70-11332DAA5A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637890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8570535-5D5F-498C-A52B-50383FF188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942739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FA6F4A5-613B-49FC-8332-F3BBFBFC9B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247588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8FD1DF-5517-4CFF-B4C3-5402932D9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52437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D240F49-6ED3-492C-B665-ECCE85F5B9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57286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24" name="Text Box 4">
            <a:extLst>
              <a:ext uri="{FF2B5EF4-FFF2-40B4-BE49-F238E27FC236}">
                <a16:creationId xmlns:a16="http://schemas.microsoft.com/office/drawing/2014/main" id="{7F042B3B-6782-4998-8EE7-3B3065548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22860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pixel</a:t>
            </a:r>
            <a:endParaRPr lang="en-US" altLang="en-US" sz="1800">
              <a:solidFill>
                <a:srgbClr val="EFF910"/>
              </a:solidFill>
            </a:endParaRPr>
          </a:p>
        </p:txBody>
      </p:sp>
      <p:sp>
        <p:nvSpPr>
          <p:cNvPr id="133125" name="Text Box 4">
            <a:extLst>
              <a:ext uri="{FF2B5EF4-FFF2-40B4-BE49-F238E27FC236}">
                <a16:creationId xmlns:a16="http://schemas.microsoft.com/office/drawing/2014/main" id="{3CF96EA5-C004-491F-AA51-30A6FBEF8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37160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FF00"/>
                </a:solidFill>
              </a:rPr>
              <a:t>light</a:t>
            </a:r>
            <a:endParaRPr lang="en-US" altLang="en-US" sz="1800">
              <a:solidFill>
                <a:srgbClr val="FFFF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04F50A-58CB-4E31-A400-D5B9AC6A8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3127" name="Group 50">
            <a:extLst>
              <a:ext uri="{FF2B5EF4-FFF2-40B4-BE49-F238E27FC236}">
                <a16:creationId xmlns:a16="http://schemas.microsoft.com/office/drawing/2014/main" id="{BF4A5AAE-DDAC-45F6-97A7-C82748A757BF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1905000"/>
            <a:ext cx="1066800" cy="952500"/>
            <a:chOff x="457200" y="1485900"/>
            <a:chExt cx="1066800" cy="952500"/>
          </a:xfrm>
        </p:grpSpPr>
        <p:cxnSp>
          <p:nvCxnSpPr>
            <p:cNvPr id="48" name="Curved Connector 47">
              <a:extLst>
                <a:ext uri="{FF2B5EF4-FFF2-40B4-BE49-F238E27FC236}">
                  <a16:creationId xmlns:a16="http://schemas.microsoft.com/office/drawing/2014/main" id="{6EC176BD-5490-4B0E-9EC5-6589A4D19F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457200" y="1485900"/>
              <a:ext cx="685800" cy="685800"/>
            </a:xfrm>
            <a:prstGeom prst="curvedConnector3">
              <a:avLst>
                <a:gd name="adj1" fmla="val 50000"/>
              </a:avLst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Curved Connector 49">
              <a:extLst>
                <a:ext uri="{FF2B5EF4-FFF2-40B4-BE49-F238E27FC236}">
                  <a16:creationId xmlns:a16="http://schemas.microsoft.com/office/drawing/2014/main" id="{D2A53A08-D8B7-4176-8ECE-077DC3B377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62000" y="1828800"/>
              <a:ext cx="762000" cy="609600"/>
            </a:xfrm>
            <a:prstGeom prst="curvedConnector3">
              <a:avLst>
                <a:gd name="adj1" fmla="val 50000"/>
              </a:avLst>
            </a:prstGeom>
            <a:noFill/>
            <a:ln w="25400">
              <a:solidFill>
                <a:srgbClr val="FFFF00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9073AFD-F787-48C0-8BF4-71B0403F666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448300" y="876300"/>
            <a:ext cx="685800" cy="3048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E06F39-9D00-4C3F-9026-3F8BAFC37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4146" name="Group 27">
            <a:extLst>
              <a:ext uri="{FF2B5EF4-FFF2-40B4-BE49-F238E27FC236}">
                <a16:creationId xmlns:a16="http://schemas.microsoft.com/office/drawing/2014/main" id="{2514C81A-B6A0-4944-9064-755F71B33C1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14400"/>
            <a:ext cx="4954587" cy="4954588"/>
            <a:chOff x="2361406" y="838200"/>
            <a:chExt cx="4953794" cy="502999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C184C11-2F30-4922-BB77-F702AAF175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52797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F88E866-17AE-4143-B571-34D263F921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519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EE056E8-C355-4653-ADDA-70009E2C44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67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96544FC-EA28-46EA-9BDA-6844313EAE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9955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F2AFA03-1775-425B-BAF2-942B85203C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43982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D143E5-9C49-450B-ACB8-9630AD0B07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48734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E5CC34-BB58-4371-84FE-53086BDED2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53485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60EA0E9-75E7-44C6-AF5B-18F8416053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8236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BC32860-B1F2-4FF9-9405-8DBEA40BC2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6140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15D438-A04D-4A8E-877A-BA828D791CF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66152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2025D52-AAEF-4EF4-B680-75280F3FB1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70903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B190D47-F08C-4E5D-8DD2-01DD13D715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2756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C5BBDD8-7D6A-40B0-BD3B-0D8E4D9CB9F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5804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D89BF79-45E9-40F0-9E39-B377D89611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885156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D976498-F79E-4BC9-89CC-C4AC80690B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89908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ED08C0C-B85F-4AD5-9ACA-30F933F5992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494659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11A8DA-CA28-420C-9BCC-4A16E304D4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9941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4147" name="Group 28">
            <a:extLst>
              <a:ext uri="{FF2B5EF4-FFF2-40B4-BE49-F238E27FC236}">
                <a16:creationId xmlns:a16="http://schemas.microsoft.com/office/drawing/2014/main" id="{DBB12968-C0B1-4B6B-9316-46D6D0FCE8E9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362200" y="609600"/>
            <a:ext cx="4953000" cy="5562600"/>
            <a:chOff x="2361406" y="838200"/>
            <a:chExt cx="4953794" cy="502999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A5F3837-A683-4FC1-B314-9AA5920D65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23500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132E1C5-7665-488C-BB9F-733AEBED89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81349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A3C6344-E3A6-47EC-9FC5-4DD4EC46EB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6198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0B55B40-3656-43F1-AA44-964C3E86499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29153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D52EC67-0CA3-4104-BF4A-4447EF0F30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72107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E6DBE73-2FFF-447F-9CA9-A3F507CD8E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76956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D4BDDEB-D42A-4A4E-8797-EDA52675B2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81805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1FD0666-B80D-48CC-89ED-2EE9140853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86654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1F72F66-66DB-40FC-AB11-8C1AF2099A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18495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E6482F1-E507-4A0F-8E9A-5CC66352AB5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723344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DC65690-C961-424F-8F16-A79559308C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28192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F34F8EE-E9CA-4AF6-AC8C-46DB6C5208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33041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BAA93B1-ADD1-4E14-8F61-F80426EE2F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637890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F5EB7E4-EA04-495D-AC73-747EC9ADF5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942739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24F2692-99EB-4739-86A6-1835E6BABA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247588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07857F0-4E25-4124-B8B4-B27D0C08DE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52437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F70D610-CFD0-48B3-A9CE-4343ADC630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57286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4148" name="TextBox 46">
            <a:extLst>
              <a:ext uri="{FF2B5EF4-FFF2-40B4-BE49-F238E27FC236}">
                <a16:creationId xmlns:a16="http://schemas.microsoft.com/office/drawing/2014/main" id="{6D9FAD8B-6FE7-47A0-B17D-92A8FFC49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717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A82221B-B44C-4743-8D92-8AFB60B1E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3D12265-CF0D-4CAC-A1FA-F92C9C521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5170" name="Group 27">
            <a:extLst>
              <a:ext uri="{FF2B5EF4-FFF2-40B4-BE49-F238E27FC236}">
                <a16:creationId xmlns:a16="http://schemas.microsoft.com/office/drawing/2014/main" id="{FF990915-95AA-4D4C-B90B-8974E40FE092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14400"/>
            <a:ext cx="4954587" cy="4954588"/>
            <a:chOff x="2361406" y="838200"/>
            <a:chExt cx="4953794" cy="502999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8612B04-A0B6-4396-B51E-51954DEA6B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52797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4F51E6A-1AA8-4233-8AEA-CFC2A456F5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519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51A57C6-69E1-4170-B6D3-62B931CE43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67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5BD33B-EB57-4914-91D3-F8EA724AF4D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9955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0A92CA6-ECD9-4BC1-97B7-7A0278E74B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43982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BFE5A03-762B-4973-9C7C-4CF494EF62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48734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CEAF058-C4EF-42F7-A532-F49C41056E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53485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67A33B-BB24-4BD2-A37A-C6C3277CD6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8236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EC4D50A-010A-4166-B26D-FA7713BA8F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6140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11A8EBC-C20D-4411-B7FB-64BCD46FEA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66152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8EDF987-486C-4E5C-B35A-BF3CB061A66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70903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DA241C6-FE92-4FA5-B632-8245F9A5F2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2756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2F13D88-C554-465C-9869-6C8809C8B0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5804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3E2AC66-E157-40EC-B512-8D58CB8701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885156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AB2972C-FD60-461B-B3F1-FAD3B788E0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89908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CD181C4-8727-4311-8C72-7A3D1DA43A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494659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4211274-4250-4A55-A86A-BEDC5160E6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9941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5171" name="Group 28">
            <a:extLst>
              <a:ext uri="{FF2B5EF4-FFF2-40B4-BE49-F238E27FC236}">
                <a16:creationId xmlns:a16="http://schemas.microsoft.com/office/drawing/2014/main" id="{483ED979-B821-4D85-A1E2-6AFCDED45BB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362200" y="609600"/>
            <a:ext cx="4953000" cy="5562600"/>
            <a:chOff x="2361406" y="838200"/>
            <a:chExt cx="4953794" cy="502999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0A95DEB-9C48-4515-8AC2-886249F57A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23500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A4F4067-65D2-4849-A2A3-2F53533CF4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81349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CB8F4F3-B1EC-4B2E-9474-15FE527FE2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6198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F4778AC-5A06-4249-BEA4-6E201326F2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29153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D3607FA-405B-4C71-8B1A-C0D1002D8A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72107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61A1225-408E-49E7-AEE2-DB92002382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76956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13E9207-A458-4923-AED1-A954622F01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81805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5912D7A-21D6-4B19-8731-0AD2EF076A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86654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B7453F8-6735-4DA3-9DB1-D2A5765C92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18495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D8C3525-A327-4638-B5EF-A708A6CE889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723344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3FBE755-CD1A-45D0-B0CA-4ADD850443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28192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02C604E-36CD-4D22-9AA4-0DE19534E51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33041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6C7B473-FF1E-481F-A9E4-B803E5B5E9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637890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74CB866-E9A2-424C-A212-C21F05B2BB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942739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D49C936-BDF8-48E5-8E0E-398C5D79BB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247588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7D3113C-1264-47CC-8A80-AAD91B22DD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52437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2E04BE5-498C-450E-882C-6ADB0ABF31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57286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5172" name="TextBox 46">
            <a:extLst>
              <a:ext uri="{FF2B5EF4-FFF2-40B4-BE49-F238E27FC236}">
                <a16:creationId xmlns:a16="http://schemas.microsoft.com/office/drawing/2014/main" id="{4F4CFCE4-16C8-4C98-9357-4E717A585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717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1CB1795-353E-408F-B949-AAD6A38B1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5174" name="TextBox 46">
            <a:extLst>
              <a:ext uri="{FF2B5EF4-FFF2-40B4-BE49-F238E27FC236}">
                <a16:creationId xmlns:a16="http://schemas.microsoft.com/office/drawing/2014/main" id="{CF54FE1F-AEA8-4101-A3A2-784ED1EFB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75" name="TextBox 46">
            <a:extLst>
              <a:ext uri="{FF2B5EF4-FFF2-40B4-BE49-F238E27FC236}">
                <a16:creationId xmlns:a16="http://schemas.microsoft.com/office/drawing/2014/main" id="{33B1843B-9390-4D18-BEAE-834F50691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76" name="TextBox 46">
            <a:extLst>
              <a:ext uri="{FF2B5EF4-FFF2-40B4-BE49-F238E27FC236}">
                <a16:creationId xmlns:a16="http://schemas.microsoft.com/office/drawing/2014/main" id="{F8DC1187-84B0-4DAA-B609-0B7A88974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886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77" name="TextBox 46">
            <a:extLst>
              <a:ext uri="{FF2B5EF4-FFF2-40B4-BE49-F238E27FC236}">
                <a16:creationId xmlns:a16="http://schemas.microsoft.com/office/drawing/2014/main" id="{C8185847-6FDC-4583-98F7-7FE76036B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191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78" name="TextBox 46">
            <a:extLst>
              <a:ext uri="{FF2B5EF4-FFF2-40B4-BE49-F238E27FC236}">
                <a16:creationId xmlns:a16="http://schemas.microsoft.com/office/drawing/2014/main" id="{522A8431-631F-4758-84FD-B3BBAB230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572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79" name="TextBox 46">
            <a:extLst>
              <a:ext uri="{FF2B5EF4-FFF2-40B4-BE49-F238E27FC236}">
                <a16:creationId xmlns:a16="http://schemas.microsoft.com/office/drawing/2014/main" id="{D4A8CC7E-9CEB-4FAA-BADA-B4712370C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0" name="TextBox 46">
            <a:extLst>
              <a:ext uri="{FF2B5EF4-FFF2-40B4-BE49-F238E27FC236}">
                <a16:creationId xmlns:a16="http://schemas.microsoft.com/office/drawing/2014/main" id="{928AA6FA-320B-4F67-9691-94FFA5BF1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1" name="TextBox 46">
            <a:extLst>
              <a:ext uri="{FF2B5EF4-FFF2-40B4-BE49-F238E27FC236}">
                <a16:creationId xmlns:a16="http://schemas.microsoft.com/office/drawing/2014/main" id="{6486F397-A4CB-46CF-8BDC-47A080AC0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2" name="TextBox 46">
            <a:extLst>
              <a:ext uri="{FF2B5EF4-FFF2-40B4-BE49-F238E27FC236}">
                <a16:creationId xmlns:a16="http://schemas.microsoft.com/office/drawing/2014/main" id="{BE59158B-68E3-46E1-928F-AE27FDB0E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1752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3" name="TextBox 46">
            <a:extLst>
              <a:ext uri="{FF2B5EF4-FFF2-40B4-BE49-F238E27FC236}">
                <a16:creationId xmlns:a16="http://schemas.microsoft.com/office/drawing/2014/main" id="{CB6B25A4-785C-4EB5-939C-5418D7F7C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447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4" name="TextBox 46">
            <a:extLst>
              <a:ext uri="{FF2B5EF4-FFF2-40B4-BE49-F238E27FC236}">
                <a16:creationId xmlns:a16="http://schemas.microsoft.com/office/drawing/2014/main" id="{3AE40E66-BD64-4D3B-817B-C3B5C89D5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5185" name="TextBox 46">
            <a:extLst>
              <a:ext uri="{FF2B5EF4-FFF2-40B4-BE49-F238E27FC236}">
                <a16:creationId xmlns:a16="http://schemas.microsoft.com/office/drawing/2014/main" id="{708D0694-A743-4913-874E-907BCAB25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86" name="TextBox 46">
            <a:extLst>
              <a:ext uri="{FF2B5EF4-FFF2-40B4-BE49-F238E27FC236}">
                <a16:creationId xmlns:a16="http://schemas.microsoft.com/office/drawing/2014/main" id="{F1940827-22DE-4E05-9DBD-CE8DB412E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87" name="TextBox 46">
            <a:extLst>
              <a:ext uri="{FF2B5EF4-FFF2-40B4-BE49-F238E27FC236}">
                <a16:creationId xmlns:a16="http://schemas.microsoft.com/office/drawing/2014/main" id="{E4672E7B-B89A-474B-81EB-E83D00107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886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88" name="TextBox 46">
            <a:extLst>
              <a:ext uri="{FF2B5EF4-FFF2-40B4-BE49-F238E27FC236}">
                <a16:creationId xmlns:a16="http://schemas.microsoft.com/office/drawing/2014/main" id="{BAA1B5F5-1E3A-4D4E-B5B1-85F1DB96B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89" name="TextBox 46">
            <a:extLst>
              <a:ext uri="{FF2B5EF4-FFF2-40B4-BE49-F238E27FC236}">
                <a16:creationId xmlns:a16="http://schemas.microsoft.com/office/drawing/2014/main" id="{1A6820F5-754A-4D7C-B7E9-292F27816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90" name="TextBox 46">
            <a:extLst>
              <a:ext uri="{FF2B5EF4-FFF2-40B4-BE49-F238E27FC236}">
                <a16:creationId xmlns:a16="http://schemas.microsoft.com/office/drawing/2014/main" id="{6988993B-E479-4027-9686-1AA8107C9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362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91" name="TextBox 46">
            <a:extLst>
              <a:ext uri="{FF2B5EF4-FFF2-40B4-BE49-F238E27FC236}">
                <a16:creationId xmlns:a16="http://schemas.microsoft.com/office/drawing/2014/main" id="{8AB5175C-B08D-48B0-83E9-9ABF89BCD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92" name="TextBox 46">
            <a:extLst>
              <a:ext uri="{FF2B5EF4-FFF2-40B4-BE49-F238E27FC236}">
                <a16:creationId xmlns:a16="http://schemas.microsoft.com/office/drawing/2014/main" id="{56EEAF99-A2B8-49AA-A95B-0E42F9634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93" name="TextBox 46">
            <a:extLst>
              <a:ext uri="{FF2B5EF4-FFF2-40B4-BE49-F238E27FC236}">
                <a16:creationId xmlns:a16="http://schemas.microsoft.com/office/drawing/2014/main" id="{7E1472F1-8DFF-49CB-A92B-DCA58D7B3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5194" name="TextBox 46">
            <a:extLst>
              <a:ext uri="{FF2B5EF4-FFF2-40B4-BE49-F238E27FC236}">
                <a16:creationId xmlns:a16="http://schemas.microsoft.com/office/drawing/2014/main" id="{70A0A182-70AF-4544-9634-8382C3F82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195" name="TextBox 46">
            <a:extLst>
              <a:ext uri="{FF2B5EF4-FFF2-40B4-BE49-F238E27FC236}">
                <a16:creationId xmlns:a16="http://schemas.microsoft.com/office/drawing/2014/main" id="{2645AB94-8DC8-4CB7-B832-22AD0FB4A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196" name="TextBox 46">
            <a:extLst>
              <a:ext uri="{FF2B5EF4-FFF2-40B4-BE49-F238E27FC236}">
                <a16:creationId xmlns:a16="http://schemas.microsoft.com/office/drawing/2014/main" id="{F4A03335-119E-43DD-B4FE-1B7FA2AEF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197" name="TextBox 46">
            <a:extLst>
              <a:ext uri="{FF2B5EF4-FFF2-40B4-BE49-F238E27FC236}">
                <a16:creationId xmlns:a16="http://schemas.microsoft.com/office/drawing/2014/main" id="{E85B870F-030F-4719-AA2A-49FB51FE7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198" name="TextBox 46">
            <a:extLst>
              <a:ext uri="{FF2B5EF4-FFF2-40B4-BE49-F238E27FC236}">
                <a16:creationId xmlns:a16="http://schemas.microsoft.com/office/drawing/2014/main" id="{4D68E7EC-CDCF-4566-983E-A5DAAF329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199" name="TextBox 46">
            <a:extLst>
              <a:ext uri="{FF2B5EF4-FFF2-40B4-BE49-F238E27FC236}">
                <a16:creationId xmlns:a16="http://schemas.microsoft.com/office/drawing/2014/main" id="{B181CF28-AEE6-482D-A24A-BC04CC122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200" name="TextBox 46">
            <a:extLst>
              <a:ext uri="{FF2B5EF4-FFF2-40B4-BE49-F238E27FC236}">
                <a16:creationId xmlns:a16="http://schemas.microsoft.com/office/drawing/2014/main" id="{6EFA7287-2EE2-4ED7-931D-49568A368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201" name="TextBox 46">
            <a:extLst>
              <a:ext uri="{FF2B5EF4-FFF2-40B4-BE49-F238E27FC236}">
                <a16:creationId xmlns:a16="http://schemas.microsoft.com/office/drawing/2014/main" id="{4FAB77FC-723F-485E-B338-EBA88A808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5202" name="TextBox 46">
            <a:extLst>
              <a:ext uri="{FF2B5EF4-FFF2-40B4-BE49-F238E27FC236}">
                <a16:creationId xmlns:a16="http://schemas.microsoft.com/office/drawing/2014/main" id="{6938DEC3-7B56-441E-A3CA-ADFA74C2E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35203" name="TextBox 46">
            <a:extLst>
              <a:ext uri="{FF2B5EF4-FFF2-40B4-BE49-F238E27FC236}">
                <a16:creationId xmlns:a16="http://schemas.microsoft.com/office/drawing/2014/main" id="{62E59BD8-FC8D-40F0-A35F-B2D6358F3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35204" name="TextBox 46">
            <a:extLst>
              <a:ext uri="{FF2B5EF4-FFF2-40B4-BE49-F238E27FC236}">
                <a16:creationId xmlns:a16="http://schemas.microsoft.com/office/drawing/2014/main" id="{06CA511B-79AC-45BF-9910-07B4C45E7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albireo_yandrik2.jpg                                           00073CCCphoenix                        B7DDFAFB:">
            <a:extLst>
              <a:ext uri="{FF2B5EF4-FFF2-40B4-BE49-F238E27FC236}">
                <a16:creationId xmlns:a16="http://schemas.microsoft.com/office/drawing/2014/main" id="{AEC5F6A1-F72B-46C6-AD62-61F51828E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66D3895-3FAF-4D9D-AF47-3701EBD58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6194" name="Group 27">
            <a:extLst>
              <a:ext uri="{FF2B5EF4-FFF2-40B4-BE49-F238E27FC236}">
                <a16:creationId xmlns:a16="http://schemas.microsoft.com/office/drawing/2014/main" id="{2B201D68-78FB-48E0-81DF-D6C0C381B66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14400"/>
            <a:ext cx="4954587" cy="4954588"/>
            <a:chOff x="2361406" y="838200"/>
            <a:chExt cx="4953794" cy="502999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E1F934D-536E-4704-A144-9C0F21EE39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52797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8B76A71-10E0-4423-82AD-E534E91A8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519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B9077C4-8DA7-4E85-9C58-BABE9D856BA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67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6EFBEB6-CA8B-4AA1-9C2E-58800C6996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9955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52F65F6-B18A-4052-847D-8D1F04D3A5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43982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037D855-35B3-4280-B95A-53725EE0A8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48734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0211309-E416-4771-8307-8FAE851CAC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53485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53039ED-081D-4E0E-A80F-DA6079E271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8236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D73E8C-E6A4-47F5-95E8-0112FD42D2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6140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8976BF7-7FFB-410D-8D34-D65F62F373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66152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3F0BA25-6198-4438-9A90-4517FA6080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70903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9034250-D85D-45C2-8107-9859AA52B0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2756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AAF0F1D-55BE-4718-8580-133437F7DDF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5804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94142CE-7F95-4849-9E07-C13141CA44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885156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32EC384-76B1-4415-9F9F-B26271F57B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89908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9F60E5A-6589-4937-9C74-595D3AC8873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494659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6CB448-2287-4B09-9A95-7C20F27755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9941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6195" name="Group 28">
            <a:extLst>
              <a:ext uri="{FF2B5EF4-FFF2-40B4-BE49-F238E27FC236}">
                <a16:creationId xmlns:a16="http://schemas.microsoft.com/office/drawing/2014/main" id="{019CED54-EEF7-4C6A-9131-6B83E6531D43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362200" y="609600"/>
            <a:ext cx="4953000" cy="5562600"/>
            <a:chOff x="2361406" y="838200"/>
            <a:chExt cx="4953794" cy="502999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E32452-36E8-4970-AEC8-C639625F39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23500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E1090AC-2E7D-4DF9-A8E0-E4EFBBBE1D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81349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B7A0C3D-FFB5-4151-99A9-28C2D165FF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6198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3671D-61E5-4B50-9623-014E3169E2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29153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BFCD036-E5AF-4AB2-9004-97ED0074763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72107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28DE7DE-A46E-4272-9CAC-B88A0F5222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76956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0F42253-1148-4452-B97B-104FB928F8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81805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C91C839-F94E-4FA0-BA65-DC69F0E74F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86654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D9E28C2-C77D-4765-A4F7-2E6892A546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18495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F6219A1-DFED-49F8-901F-FFE8EF6297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723344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567347D-406E-4619-9CF6-E2B5C3B1AD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28192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FDB240A-545E-483F-B223-5EA632B8BE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33041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7CFC8B0-6264-476E-8102-BCA6C2ED05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637890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CBB9C44-521B-4940-B08C-5C2113D3FF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942739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522E977-6FBD-41B5-8462-15E1F28CC3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247588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F6B8B0D-478B-4C73-8FDD-EB8F539A7A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52437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1B578CD-2392-4087-BACE-69399B06D5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57286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6196" name="TextBox 46">
            <a:extLst>
              <a:ext uri="{FF2B5EF4-FFF2-40B4-BE49-F238E27FC236}">
                <a16:creationId xmlns:a16="http://schemas.microsoft.com/office/drawing/2014/main" id="{883CA76D-7DFA-4DC8-BD1A-C7F5A558C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717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211C51-41E1-47BD-9D7D-BE4332781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6198" name="TextBox 46">
            <a:extLst>
              <a:ext uri="{FF2B5EF4-FFF2-40B4-BE49-F238E27FC236}">
                <a16:creationId xmlns:a16="http://schemas.microsoft.com/office/drawing/2014/main" id="{7A639FA8-6882-4CB9-A0EA-8C63CEC0C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199" name="TextBox 46">
            <a:extLst>
              <a:ext uri="{FF2B5EF4-FFF2-40B4-BE49-F238E27FC236}">
                <a16:creationId xmlns:a16="http://schemas.microsoft.com/office/drawing/2014/main" id="{ED364267-CCB9-4FFF-A4F3-7FB2ED9A9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0" name="TextBox 46">
            <a:extLst>
              <a:ext uri="{FF2B5EF4-FFF2-40B4-BE49-F238E27FC236}">
                <a16:creationId xmlns:a16="http://schemas.microsoft.com/office/drawing/2014/main" id="{8FC2DA0D-51E2-4500-AAC0-A8627EB45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886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1" name="TextBox 46">
            <a:extLst>
              <a:ext uri="{FF2B5EF4-FFF2-40B4-BE49-F238E27FC236}">
                <a16:creationId xmlns:a16="http://schemas.microsoft.com/office/drawing/2014/main" id="{ADF63CAF-0915-4912-9164-6A745D8D9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191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2" name="TextBox 46">
            <a:extLst>
              <a:ext uri="{FF2B5EF4-FFF2-40B4-BE49-F238E27FC236}">
                <a16:creationId xmlns:a16="http://schemas.microsoft.com/office/drawing/2014/main" id="{4E0A9FE8-06FB-4290-B669-70F41B514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3" name="TextBox 46">
            <a:extLst>
              <a:ext uri="{FF2B5EF4-FFF2-40B4-BE49-F238E27FC236}">
                <a16:creationId xmlns:a16="http://schemas.microsoft.com/office/drawing/2014/main" id="{44E9C0CA-3CE8-46D7-B800-70E925755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4" name="TextBox 46">
            <a:extLst>
              <a:ext uri="{FF2B5EF4-FFF2-40B4-BE49-F238E27FC236}">
                <a16:creationId xmlns:a16="http://schemas.microsoft.com/office/drawing/2014/main" id="{149FD431-1DDB-4B34-942C-2A8E999CD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5" name="TextBox 46">
            <a:extLst>
              <a:ext uri="{FF2B5EF4-FFF2-40B4-BE49-F238E27FC236}">
                <a16:creationId xmlns:a16="http://schemas.microsoft.com/office/drawing/2014/main" id="{6E0884AE-1EDE-4F34-885E-8CD3B3100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1752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6" name="TextBox 46">
            <a:extLst>
              <a:ext uri="{FF2B5EF4-FFF2-40B4-BE49-F238E27FC236}">
                <a16:creationId xmlns:a16="http://schemas.microsoft.com/office/drawing/2014/main" id="{571E17AB-70EA-4DAE-89CC-AB0E56138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447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7" name="TextBox 46">
            <a:extLst>
              <a:ext uri="{FF2B5EF4-FFF2-40B4-BE49-F238E27FC236}">
                <a16:creationId xmlns:a16="http://schemas.microsoft.com/office/drawing/2014/main" id="{296A5677-02B0-4217-B7A3-F95E09CB5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36208" name="TextBox 46">
            <a:extLst>
              <a:ext uri="{FF2B5EF4-FFF2-40B4-BE49-F238E27FC236}">
                <a16:creationId xmlns:a16="http://schemas.microsoft.com/office/drawing/2014/main" id="{1E33BFB6-3190-4AFF-ACDC-77332103E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09" name="TextBox 46">
            <a:extLst>
              <a:ext uri="{FF2B5EF4-FFF2-40B4-BE49-F238E27FC236}">
                <a16:creationId xmlns:a16="http://schemas.microsoft.com/office/drawing/2014/main" id="{013027BA-9CDF-412B-8428-119C10595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0" name="TextBox 46">
            <a:extLst>
              <a:ext uri="{FF2B5EF4-FFF2-40B4-BE49-F238E27FC236}">
                <a16:creationId xmlns:a16="http://schemas.microsoft.com/office/drawing/2014/main" id="{22E752E2-64C0-4969-8E8F-B29FB48A4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886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1" name="TextBox 46">
            <a:extLst>
              <a:ext uri="{FF2B5EF4-FFF2-40B4-BE49-F238E27FC236}">
                <a16:creationId xmlns:a16="http://schemas.microsoft.com/office/drawing/2014/main" id="{1DF0274C-FD4F-4065-9BD3-2A3748CCD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2" name="TextBox 46">
            <a:extLst>
              <a:ext uri="{FF2B5EF4-FFF2-40B4-BE49-F238E27FC236}">
                <a16:creationId xmlns:a16="http://schemas.microsoft.com/office/drawing/2014/main" id="{E3CC68D9-CF6B-40CE-9350-2DEE0EFD2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3" name="TextBox 46">
            <a:extLst>
              <a:ext uri="{FF2B5EF4-FFF2-40B4-BE49-F238E27FC236}">
                <a16:creationId xmlns:a16="http://schemas.microsoft.com/office/drawing/2014/main" id="{29373DA7-6EE1-47F5-997A-4DE9F9E9F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362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4" name="TextBox 46">
            <a:extLst>
              <a:ext uri="{FF2B5EF4-FFF2-40B4-BE49-F238E27FC236}">
                <a16:creationId xmlns:a16="http://schemas.microsoft.com/office/drawing/2014/main" id="{29E7281F-71EF-454C-939B-148990EC4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057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5" name="TextBox 46">
            <a:extLst>
              <a:ext uri="{FF2B5EF4-FFF2-40B4-BE49-F238E27FC236}">
                <a16:creationId xmlns:a16="http://schemas.microsoft.com/office/drawing/2014/main" id="{9DF8C3BB-7039-4052-B977-196CBD677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6" name="TextBox 46">
            <a:extLst>
              <a:ext uri="{FF2B5EF4-FFF2-40B4-BE49-F238E27FC236}">
                <a16:creationId xmlns:a16="http://schemas.microsoft.com/office/drawing/2014/main" id="{95E36629-F719-443F-A464-6972964E8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36217" name="TextBox 46">
            <a:extLst>
              <a:ext uri="{FF2B5EF4-FFF2-40B4-BE49-F238E27FC236}">
                <a16:creationId xmlns:a16="http://schemas.microsoft.com/office/drawing/2014/main" id="{09D7BD41-012A-4C8C-9EF4-F556D3FB5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18" name="TextBox 46">
            <a:extLst>
              <a:ext uri="{FF2B5EF4-FFF2-40B4-BE49-F238E27FC236}">
                <a16:creationId xmlns:a16="http://schemas.microsoft.com/office/drawing/2014/main" id="{FC57E7C5-F68C-424E-8064-D67DF0F72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19" name="TextBox 46">
            <a:extLst>
              <a:ext uri="{FF2B5EF4-FFF2-40B4-BE49-F238E27FC236}">
                <a16:creationId xmlns:a16="http://schemas.microsoft.com/office/drawing/2014/main" id="{033BAF90-6C58-4156-A64C-A3873C2CA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0" name="TextBox 46">
            <a:extLst>
              <a:ext uri="{FF2B5EF4-FFF2-40B4-BE49-F238E27FC236}">
                <a16:creationId xmlns:a16="http://schemas.microsoft.com/office/drawing/2014/main" id="{E15CFD95-5441-4745-B864-4FC408A53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1" name="TextBox 46">
            <a:extLst>
              <a:ext uri="{FF2B5EF4-FFF2-40B4-BE49-F238E27FC236}">
                <a16:creationId xmlns:a16="http://schemas.microsoft.com/office/drawing/2014/main" id="{880E33EB-2E08-4B1D-9BE5-625E99516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667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2" name="TextBox 46">
            <a:extLst>
              <a:ext uri="{FF2B5EF4-FFF2-40B4-BE49-F238E27FC236}">
                <a16:creationId xmlns:a16="http://schemas.microsoft.com/office/drawing/2014/main" id="{FD841B58-3E49-400D-B085-81AC16107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3" name="TextBox 46">
            <a:extLst>
              <a:ext uri="{FF2B5EF4-FFF2-40B4-BE49-F238E27FC236}">
                <a16:creationId xmlns:a16="http://schemas.microsoft.com/office/drawing/2014/main" id="{7182F9E9-EF2B-4C11-9368-C5EC6E281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5814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4" name="TextBox 46">
            <a:extLst>
              <a:ext uri="{FF2B5EF4-FFF2-40B4-BE49-F238E27FC236}">
                <a16:creationId xmlns:a16="http://schemas.microsoft.com/office/drawing/2014/main" id="{6375FF9F-F218-427D-9968-79B4B8AC8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6225" name="TextBox 46">
            <a:extLst>
              <a:ext uri="{FF2B5EF4-FFF2-40B4-BE49-F238E27FC236}">
                <a16:creationId xmlns:a16="http://schemas.microsoft.com/office/drawing/2014/main" id="{2E0B962D-0F1F-4CF7-B770-16E1AA0C3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36226" name="TextBox 46">
            <a:extLst>
              <a:ext uri="{FF2B5EF4-FFF2-40B4-BE49-F238E27FC236}">
                <a16:creationId xmlns:a16="http://schemas.microsoft.com/office/drawing/2014/main" id="{E28D9B99-7303-4B64-A95D-989AE84E5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36227" name="TextBox 46">
            <a:extLst>
              <a:ext uri="{FF2B5EF4-FFF2-40B4-BE49-F238E27FC236}">
                <a16:creationId xmlns:a16="http://schemas.microsoft.com/office/drawing/2014/main" id="{FD3F6460-639A-4690-8739-4F1EBB8EE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276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4EAAD84D-7E49-4D17-BB07-423C23919148}"/>
              </a:ext>
            </a:extLst>
          </p:cNvPr>
          <p:cNvSpPr>
            <a:spLocks/>
          </p:cNvSpPr>
          <p:nvPr/>
        </p:nvSpPr>
        <p:spPr bwMode="auto">
          <a:xfrm>
            <a:off x="2857500" y="1701800"/>
            <a:ext cx="3429000" cy="3149600"/>
          </a:xfrm>
          <a:custGeom>
            <a:avLst/>
            <a:gdLst/>
            <a:ahLst/>
            <a:cxnLst/>
            <a:rect l="0" t="0" r="r" b="b"/>
            <a:pathLst>
              <a:path w="3429000" h="3149600">
                <a:moveTo>
                  <a:pt x="584200" y="508000"/>
                </a:moveTo>
                <a:cubicBezTo>
                  <a:pt x="558800" y="524933"/>
                  <a:pt x="534878" y="544327"/>
                  <a:pt x="508000" y="558800"/>
                </a:cubicBezTo>
                <a:cubicBezTo>
                  <a:pt x="479614" y="574085"/>
                  <a:pt x="449034" y="584926"/>
                  <a:pt x="419100" y="596900"/>
                </a:cubicBezTo>
                <a:cubicBezTo>
                  <a:pt x="406671" y="601872"/>
                  <a:pt x="392974" y="603613"/>
                  <a:pt x="381000" y="609600"/>
                </a:cubicBezTo>
                <a:cubicBezTo>
                  <a:pt x="367348" y="616426"/>
                  <a:pt x="356552" y="628174"/>
                  <a:pt x="342900" y="635000"/>
                </a:cubicBezTo>
                <a:cubicBezTo>
                  <a:pt x="330926" y="640987"/>
                  <a:pt x="316774" y="641713"/>
                  <a:pt x="304800" y="647700"/>
                </a:cubicBezTo>
                <a:cubicBezTo>
                  <a:pt x="291148" y="654526"/>
                  <a:pt x="280352" y="666274"/>
                  <a:pt x="266700" y="673100"/>
                </a:cubicBezTo>
                <a:cubicBezTo>
                  <a:pt x="254726" y="679087"/>
                  <a:pt x="240302" y="679299"/>
                  <a:pt x="228600" y="685800"/>
                </a:cubicBezTo>
                <a:cubicBezTo>
                  <a:pt x="201915" y="700625"/>
                  <a:pt x="152400" y="736600"/>
                  <a:pt x="152400" y="736600"/>
                </a:cubicBezTo>
                <a:lnTo>
                  <a:pt x="127000" y="812800"/>
                </a:lnTo>
                <a:cubicBezTo>
                  <a:pt x="122767" y="825500"/>
                  <a:pt x="121726" y="839761"/>
                  <a:pt x="114300" y="850900"/>
                </a:cubicBezTo>
                <a:cubicBezTo>
                  <a:pt x="88900" y="889000"/>
                  <a:pt x="52580" y="921759"/>
                  <a:pt x="38100" y="965200"/>
                </a:cubicBezTo>
                <a:lnTo>
                  <a:pt x="12700" y="1041400"/>
                </a:lnTo>
                <a:lnTo>
                  <a:pt x="0" y="1079500"/>
                </a:lnTo>
                <a:cubicBezTo>
                  <a:pt x="4233" y="1159933"/>
                  <a:pt x="5722" y="1240558"/>
                  <a:pt x="12700" y="1320800"/>
                </a:cubicBezTo>
                <a:cubicBezTo>
                  <a:pt x="14212" y="1338189"/>
                  <a:pt x="16740" y="1356445"/>
                  <a:pt x="25400" y="1371600"/>
                </a:cubicBezTo>
                <a:cubicBezTo>
                  <a:pt x="42137" y="1400890"/>
                  <a:pt x="75883" y="1416397"/>
                  <a:pt x="101600" y="1435100"/>
                </a:cubicBezTo>
                <a:cubicBezTo>
                  <a:pt x="258090" y="1548911"/>
                  <a:pt x="152588" y="1477559"/>
                  <a:pt x="241300" y="1536700"/>
                </a:cubicBezTo>
                <a:cubicBezTo>
                  <a:pt x="273861" y="1634383"/>
                  <a:pt x="225508" y="1508255"/>
                  <a:pt x="292100" y="1612900"/>
                </a:cubicBezTo>
                <a:cubicBezTo>
                  <a:pt x="312428" y="1644844"/>
                  <a:pt x="330926" y="1678579"/>
                  <a:pt x="342900" y="1714500"/>
                </a:cubicBezTo>
                <a:cubicBezTo>
                  <a:pt x="351562" y="1740485"/>
                  <a:pt x="378747" y="1827013"/>
                  <a:pt x="393700" y="1854200"/>
                </a:cubicBezTo>
                <a:cubicBezTo>
                  <a:pt x="429388" y="1919086"/>
                  <a:pt x="469496" y="1981444"/>
                  <a:pt x="508000" y="2044700"/>
                </a:cubicBezTo>
                <a:cubicBezTo>
                  <a:pt x="559690" y="2129620"/>
                  <a:pt x="572739" y="2139564"/>
                  <a:pt x="609600" y="2222500"/>
                </a:cubicBezTo>
                <a:cubicBezTo>
                  <a:pt x="615037" y="2234733"/>
                  <a:pt x="612834" y="2251134"/>
                  <a:pt x="622300" y="2260600"/>
                </a:cubicBezTo>
                <a:cubicBezTo>
                  <a:pt x="701429" y="2339729"/>
                  <a:pt x="679149" y="2286692"/>
                  <a:pt x="749300" y="2336800"/>
                </a:cubicBezTo>
                <a:cubicBezTo>
                  <a:pt x="763915" y="2347239"/>
                  <a:pt x="773499" y="2363527"/>
                  <a:pt x="787400" y="2374900"/>
                </a:cubicBezTo>
                <a:cubicBezTo>
                  <a:pt x="820164" y="2401707"/>
                  <a:pt x="853777" y="2427618"/>
                  <a:pt x="889000" y="2451100"/>
                </a:cubicBezTo>
                <a:cubicBezTo>
                  <a:pt x="901447" y="2459398"/>
                  <a:pt x="997195" y="2521195"/>
                  <a:pt x="1016000" y="2540000"/>
                </a:cubicBezTo>
                <a:cubicBezTo>
                  <a:pt x="1030967" y="2554967"/>
                  <a:pt x="1041962" y="2573460"/>
                  <a:pt x="1054100" y="2590800"/>
                </a:cubicBezTo>
                <a:cubicBezTo>
                  <a:pt x="1071606" y="2615809"/>
                  <a:pt x="1081062" y="2647930"/>
                  <a:pt x="1104900" y="2667000"/>
                </a:cubicBezTo>
                <a:cubicBezTo>
                  <a:pt x="1126067" y="2683933"/>
                  <a:pt x="1148000" y="2699950"/>
                  <a:pt x="1168400" y="2717800"/>
                </a:cubicBezTo>
                <a:cubicBezTo>
                  <a:pt x="1181917" y="2729627"/>
                  <a:pt x="1191556" y="2745937"/>
                  <a:pt x="1206500" y="2755900"/>
                </a:cubicBezTo>
                <a:cubicBezTo>
                  <a:pt x="1230129" y="2771652"/>
                  <a:pt x="1258349" y="2779389"/>
                  <a:pt x="1282700" y="2794000"/>
                </a:cubicBezTo>
                <a:cubicBezTo>
                  <a:pt x="1403516" y="2866490"/>
                  <a:pt x="1258080" y="2801932"/>
                  <a:pt x="1397000" y="2857500"/>
                </a:cubicBezTo>
                <a:cubicBezTo>
                  <a:pt x="1409700" y="2870200"/>
                  <a:pt x="1421302" y="2884102"/>
                  <a:pt x="1435100" y="2895600"/>
                </a:cubicBezTo>
                <a:cubicBezTo>
                  <a:pt x="1502509" y="2951774"/>
                  <a:pt x="1447685" y="2882765"/>
                  <a:pt x="1524000" y="2971800"/>
                </a:cubicBezTo>
                <a:cubicBezTo>
                  <a:pt x="1574899" y="3031182"/>
                  <a:pt x="1525490" y="3019360"/>
                  <a:pt x="1625600" y="3086100"/>
                </a:cubicBezTo>
                <a:cubicBezTo>
                  <a:pt x="1638300" y="3094567"/>
                  <a:pt x="1649611" y="3105629"/>
                  <a:pt x="1663700" y="3111500"/>
                </a:cubicBezTo>
                <a:cubicBezTo>
                  <a:pt x="1700772" y="3126947"/>
                  <a:pt x="1778000" y="3149600"/>
                  <a:pt x="1778000" y="3149600"/>
                </a:cubicBezTo>
                <a:cubicBezTo>
                  <a:pt x="1879600" y="3141133"/>
                  <a:pt x="1981873" y="3138618"/>
                  <a:pt x="2082800" y="3124200"/>
                </a:cubicBezTo>
                <a:cubicBezTo>
                  <a:pt x="2101542" y="3121523"/>
                  <a:pt x="2116199" y="3106258"/>
                  <a:pt x="2133600" y="3098800"/>
                </a:cubicBezTo>
                <a:cubicBezTo>
                  <a:pt x="2145905" y="3093527"/>
                  <a:pt x="2159000" y="3090333"/>
                  <a:pt x="2171700" y="3086100"/>
                </a:cubicBezTo>
                <a:cubicBezTo>
                  <a:pt x="2184400" y="3069167"/>
                  <a:pt x="2194833" y="3050267"/>
                  <a:pt x="2209800" y="3035300"/>
                </a:cubicBezTo>
                <a:cubicBezTo>
                  <a:pt x="2220593" y="3024507"/>
                  <a:pt x="2234648" y="3017473"/>
                  <a:pt x="2247900" y="3009900"/>
                </a:cubicBezTo>
                <a:cubicBezTo>
                  <a:pt x="2287424" y="2987315"/>
                  <a:pt x="2303046" y="2987229"/>
                  <a:pt x="2336800" y="2959100"/>
                </a:cubicBezTo>
                <a:cubicBezTo>
                  <a:pt x="2434586" y="2877612"/>
                  <a:pt x="2318405" y="2958663"/>
                  <a:pt x="2413000" y="2895600"/>
                </a:cubicBezTo>
                <a:cubicBezTo>
                  <a:pt x="2525760" y="2726460"/>
                  <a:pt x="2353813" y="2967487"/>
                  <a:pt x="2476500" y="2844800"/>
                </a:cubicBezTo>
                <a:cubicBezTo>
                  <a:pt x="2543882" y="2777418"/>
                  <a:pt x="2463055" y="2812115"/>
                  <a:pt x="2527300" y="2755900"/>
                </a:cubicBezTo>
                <a:cubicBezTo>
                  <a:pt x="2633271" y="2663176"/>
                  <a:pt x="2573254" y="2748046"/>
                  <a:pt x="2667000" y="2654300"/>
                </a:cubicBezTo>
                <a:cubicBezTo>
                  <a:pt x="2690379" y="2630921"/>
                  <a:pt x="2706205" y="2600526"/>
                  <a:pt x="2730500" y="2578100"/>
                </a:cubicBezTo>
                <a:cubicBezTo>
                  <a:pt x="2761607" y="2549386"/>
                  <a:pt x="2800551" y="2530128"/>
                  <a:pt x="2832100" y="2501900"/>
                </a:cubicBezTo>
                <a:cubicBezTo>
                  <a:pt x="2881178" y="2457988"/>
                  <a:pt x="2925233" y="2408767"/>
                  <a:pt x="2971800" y="2362200"/>
                </a:cubicBezTo>
                <a:cubicBezTo>
                  <a:pt x="2984500" y="2349500"/>
                  <a:pt x="2999937" y="2339044"/>
                  <a:pt x="3009900" y="2324100"/>
                </a:cubicBezTo>
                <a:cubicBezTo>
                  <a:pt x="3018367" y="2311400"/>
                  <a:pt x="3022600" y="2294467"/>
                  <a:pt x="3035300" y="2286000"/>
                </a:cubicBezTo>
                <a:cubicBezTo>
                  <a:pt x="3049823" y="2276318"/>
                  <a:pt x="3069167" y="2277533"/>
                  <a:pt x="3086100" y="2273300"/>
                </a:cubicBezTo>
                <a:cubicBezTo>
                  <a:pt x="3118892" y="2229577"/>
                  <a:pt x="3154816" y="2176689"/>
                  <a:pt x="3200400" y="2146300"/>
                </a:cubicBezTo>
                <a:lnTo>
                  <a:pt x="3238500" y="2120900"/>
                </a:lnTo>
                <a:cubicBezTo>
                  <a:pt x="3255433" y="2087033"/>
                  <a:pt x="3280117" y="2056034"/>
                  <a:pt x="3289300" y="2019300"/>
                </a:cubicBezTo>
                <a:cubicBezTo>
                  <a:pt x="3297767" y="1985433"/>
                  <a:pt x="3308961" y="1952134"/>
                  <a:pt x="3314700" y="1917700"/>
                </a:cubicBezTo>
                <a:cubicBezTo>
                  <a:pt x="3318933" y="1892300"/>
                  <a:pt x="3317837" y="1865409"/>
                  <a:pt x="3327400" y="1841500"/>
                </a:cubicBezTo>
                <a:cubicBezTo>
                  <a:pt x="3335261" y="1821847"/>
                  <a:pt x="3353197" y="1807924"/>
                  <a:pt x="3365500" y="1790700"/>
                </a:cubicBezTo>
                <a:cubicBezTo>
                  <a:pt x="3374372" y="1778280"/>
                  <a:pt x="3382433" y="1765300"/>
                  <a:pt x="3390900" y="1752600"/>
                </a:cubicBezTo>
                <a:cubicBezTo>
                  <a:pt x="3419547" y="1638013"/>
                  <a:pt x="3405261" y="1684118"/>
                  <a:pt x="3429000" y="1612900"/>
                </a:cubicBezTo>
                <a:cubicBezTo>
                  <a:pt x="3424767" y="1566333"/>
                  <a:pt x="3422913" y="1519489"/>
                  <a:pt x="3416300" y="1473200"/>
                </a:cubicBezTo>
                <a:cubicBezTo>
                  <a:pt x="3409916" y="1428509"/>
                  <a:pt x="3398321" y="1437243"/>
                  <a:pt x="3378200" y="1397000"/>
                </a:cubicBezTo>
                <a:cubicBezTo>
                  <a:pt x="3368005" y="1376610"/>
                  <a:pt x="3362059" y="1354332"/>
                  <a:pt x="3352800" y="1333500"/>
                </a:cubicBezTo>
                <a:cubicBezTo>
                  <a:pt x="3345111" y="1316200"/>
                  <a:pt x="3334858" y="1300101"/>
                  <a:pt x="3327400" y="1282700"/>
                </a:cubicBezTo>
                <a:cubicBezTo>
                  <a:pt x="3322127" y="1270395"/>
                  <a:pt x="3325153" y="1252963"/>
                  <a:pt x="3314700" y="1244600"/>
                </a:cubicBezTo>
                <a:cubicBezTo>
                  <a:pt x="3301070" y="1233696"/>
                  <a:pt x="3280833" y="1236133"/>
                  <a:pt x="3263900" y="1231900"/>
                </a:cubicBezTo>
                <a:cubicBezTo>
                  <a:pt x="3179659" y="1063418"/>
                  <a:pt x="3293834" y="1261834"/>
                  <a:pt x="3200400" y="1168400"/>
                </a:cubicBezTo>
                <a:cubicBezTo>
                  <a:pt x="3190934" y="1158934"/>
                  <a:pt x="3195919" y="1140867"/>
                  <a:pt x="3187700" y="1130300"/>
                </a:cubicBezTo>
                <a:cubicBezTo>
                  <a:pt x="3165647" y="1101946"/>
                  <a:pt x="3129981" y="1084902"/>
                  <a:pt x="3111500" y="1054100"/>
                </a:cubicBezTo>
                <a:cubicBezTo>
                  <a:pt x="3018866" y="899710"/>
                  <a:pt x="3131807" y="1076309"/>
                  <a:pt x="3022600" y="939800"/>
                </a:cubicBezTo>
                <a:cubicBezTo>
                  <a:pt x="3003530" y="915962"/>
                  <a:pt x="2989755" y="888288"/>
                  <a:pt x="2971800" y="863600"/>
                </a:cubicBezTo>
                <a:cubicBezTo>
                  <a:pt x="2955857" y="841678"/>
                  <a:pt x="2936036" y="822654"/>
                  <a:pt x="2921000" y="800100"/>
                </a:cubicBezTo>
                <a:cubicBezTo>
                  <a:pt x="2910498" y="784348"/>
                  <a:pt x="2903058" y="766701"/>
                  <a:pt x="2895600" y="749300"/>
                </a:cubicBezTo>
                <a:cubicBezTo>
                  <a:pt x="2890327" y="736995"/>
                  <a:pt x="2891263" y="721653"/>
                  <a:pt x="2882900" y="711200"/>
                </a:cubicBezTo>
                <a:cubicBezTo>
                  <a:pt x="2873365" y="699281"/>
                  <a:pt x="2857500" y="694267"/>
                  <a:pt x="2844800" y="685800"/>
                </a:cubicBezTo>
                <a:cubicBezTo>
                  <a:pt x="2798483" y="546849"/>
                  <a:pt x="2872352" y="757316"/>
                  <a:pt x="2806700" y="609600"/>
                </a:cubicBezTo>
                <a:cubicBezTo>
                  <a:pt x="2795826" y="585134"/>
                  <a:pt x="2789767" y="558800"/>
                  <a:pt x="2781300" y="533400"/>
                </a:cubicBezTo>
                <a:cubicBezTo>
                  <a:pt x="2777067" y="520700"/>
                  <a:pt x="2775488" y="506779"/>
                  <a:pt x="2768600" y="495300"/>
                </a:cubicBezTo>
                <a:cubicBezTo>
                  <a:pt x="2755900" y="474133"/>
                  <a:pt x="2743583" y="452732"/>
                  <a:pt x="2730500" y="431800"/>
                </a:cubicBezTo>
                <a:cubicBezTo>
                  <a:pt x="2722410" y="418857"/>
                  <a:pt x="2711926" y="407352"/>
                  <a:pt x="2705100" y="393700"/>
                </a:cubicBezTo>
                <a:cubicBezTo>
                  <a:pt x="2684442" y="352383"/>
                  <a:pt x="2703396" y="353896"/>
                  <a:pt x="2667000" y="317500"/>
                </a:cubicBezTo>
                <a:cubicBezTo>
                  <a:pt x="2656207" y="306707"/>
                  <a:pt x="2641600" y="300567"/>
                  <a:pt x="2628900" y="292100"/>
                </a:cubicBezTo>
                <a:cubicBezTo>
                  <a:pt x="2620433" y="266700"/>
                  <a:pt x="2618352" y="238177"/>
                  <a:pt x="2603500" y="215900"/>
                </a:cubicBezTo>
                <a:cubicBezTo>
                  <a:pt x="2475106" y="23310"/>
                  <a:pt x="2614076" y="220972"/>
                  <a:pt x="2514600" y="101600"/>
                </a:cubicBezTo>
                <a:cubicBezTo>
                  <a:pt x="2504829" y="89874"/>
                  <a:pt x="2500926" y="73271"/>
                  <a:pt x="2489200" y="63500"/>
                </a:cubicBezTo>
                <a:cubicBezTo>
                  <a:pt x="2478602" y="54668"/>
                  <a:pt x="2419467" y="28138"/>
                  <a:pt x="2400300" y="25400"/>
                </a:cubicBezTo>
                <a:cubicBezTo>
                  <a:pt x="2324402" y="14557"/>
                  <a:pt x="2171700" y="0"/>
                  <a:pt x="2171700" y="0"/>
                </a:cubicBezTo>
                <a:cubicBezTo>
                  <a:pt x="2116667" y="4233"/>
                  <a:pt x="2061370" y="5854"/>
                  <a:pt x="2006600" y="12700"/>
                </a:cubicBezTo>
                <a:cubicBezTo>
                  <a:pt x="1975063" y="16642"/>
                  <a:pt x="1945793" y="40265"/>
                  <a:pt x="1917700" y="50800"/>
                </a:cubicBezTo>
                <a:cubicBezTo>
                  <a:pt x="1901357" y="56929"/>
                  <a:pt x="1883683" y="58705"/>
                  <a:pt x="1866900" y="63500"/>
                </a:cubicBezTo>
                <a:cubicBezTo>
                  <a:pt x="1739363" y="99939"/>
                  <a:pt x="1936809" y="49198"/>
                  <a:pt x="1778000" y="88900"/>
                </a:cubicBezTo>
                <a:cubicBezTo>
                  <a:pt x="1756833" y="101600"/>
                  <a:pt x="1735432" y="113917"/>
                  <a:pt x="1714500" y="127000"/>
                </a:cubicBezTo>
                <a:cubicBezTo>
                  <a:pt x="1701557" y="135090"/>
                  <a:pt x="1690052" y="145574"/>
                  <a:pt x="1676400" y="152400"/>
                </a:cubicBezTo>
                <a:cubicBezTo>
                  <a:pt x="1533919" y="223640"/>
                  <a:pt x="1772490" y="84791"/>
                  <a:pt x="1587500" y="190500"/>
                </a:cubicBezTo>
                <a:cubicBezTo>
                  <a:pt x="1559360" y="206580"/>
                  <a:pt x="1545375" y="225760"/>
                  <a:pt x="1511300" y="228600"/>
                </a:cubicBezTo>
                <a:cubicBezTo>
                  <a:pt x="1422607" y="235991"/>
                  <a:pt x="1333500" y="237067"/>
                  <a:pt x="1244600" y="241300"/>
                </a:cubicBezTo>
                <a:cubicBezTo>
                  <a:pt x="1149241" y="254923"/>
                  <a:pt x="1105360" y="258080"/>
                  <a:pt x="1003300" y="292100"/>
                </a:cubicBezTo>
                <a:cubicBezTo>
                  <a:pt x="990600" y="296333"/>
                  <a:pt x="977174" y="298813"/>
                  <a:pt x="965200" y="304800"/>
                </a:cubicBezTo>
                <a:cubicBezTo>
                  <a:pt x="951548" y="311626"/>
                  <a:pt x="939800" y="321733"/>
                  <a:pt x="927100" y="330200"/>
                </a:cubicBezTo>
                <a:cubicBezTo>
                  <a:pt x="918633" y="342900"/>
                  <a:pt x="913619" y="358765"/>
                  <a:pt x="901700" y="368300"/>
                </a:cubicBezTo>
                <a:cubicBezTo>
                  <a:pt x="891247" y="376663"/>
                  <a:pt x="875905" y="375727"/>
                  <a:pt x="863600" y="381000"/>
                </a:cubicBezTo>
                <a:cubicBezTo>
                  <a:pt x="846199" y="388458"/>
                  <a:pt x="830527" y="399753"/>
                  <a:pt x="812800" y="406400"/>
                </a:cubicBezTo>
                <a:cubicBezTo>
                  <a:pt x="780247" y="418607"/>
                  <a:pt x="754603" y="416448"/>
                  <a:pt x="723900" y="431800"/>
                </a:cubicBezTo>
                <a:cubicBezTo>
                  <a:pt x="710248" y="438626"/>
                  <a:pt x="699748" y="451001"/>
                  <a:pt x="685800" y="457200"/>
                </a:cubicBezTo>
                <a:cubicBezTo>
                  <a:pt x="661334" y="468074"/>
                  <a:pt x="635000" y="474133"/>
                  <a:pt x="609600" y="482600"/>
                </a:cubicBezTo>
                <a:lnTo>
                  <a:pt x="584200" y="508000"/>
                </a:ln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51F0074-BF02-402C-8A70-009E85760D58}"/>
              </a:ext>
            </a:extLst>
          </p:cNvPr>
          <p:cNvSpPr>
            <a:spLocks/>
          </p:cNvSpPr>
          <p:nvPr/>
        </p:nvSpPr>
        <p:spPr bwMode="auto">
          <a:xfrm>
            <a:off x="3851275" y="2205038"/>
            <a:ext cx="2120900" cy="1947862"/>
          </a:xfrm>
          <a:custGeom>
            <a:avLst/>
            <a:gdLst/>
            <a:ahLst/>
            <a:cxnLst/>
            <a:rect l="0" t="0" r="r" b="b"/>
            <a:pathLst>
              <a:path w="2121149" h="1948458">
                <a:moveTo>
                  <a:pt x="1152373" y="30758"/>
                </a:moveTo>
                <a:cubicBezTo>
                  <a:pt x="1126973" y="39225"/>
                  <a:pt x="1101818" y="48465"/>
                  <a:pt x="1076173" y="56158"/>
                </a:cubicBezTo>
                <a:cubicBezTo>
                  <a:pt x="1059455" y="61174"/>
                  <a:pt x="1041416" y="61982"/>
                  <a:pt x="1025373" y="68858"/>
                </a:cubicBezTo>
                <a:cubicBezTo>
                  <a:pt x="902586" y="121481"/>
                  <a:pt x="1082316" y="70497"/>
                  <a:pt x="936473" y="106958"/>
                </a:cubicBezTo>
                <a:cubicBezTo>
                  <a:pt x="919540" y="119658"/>
                  <a:pt x="904605" y="135592"/>
                  <a:pt x="885673" y="145058"/>
                </a:cubicBezTo>
                <a:cubicBezTo>
                  <a:pt x="870061" y="152864"/>
                  <a:pt x="849396" y="148076"/>
                  <a:pt x="834873" y="157758"/>
                </a:cubicBezTo>
                <a:cubicBezTo>
                  <a:pt x="729627" y="227922"/>
                  <a:pt x="904516" y="172097"/>
                  <a:pt x="758673" y="208558"/>
                </a:cubicBezTo>
                <a:cubicBezTo>
                  <a:pt x="750206" y="221258"/>
                  <a:pt x="744066" y="235865"/>
                  <a:pt x="733273" y="246658"/>
                </a:cubicBezTo>
                <a:cubicBezTo>
                  <a:pt x="711009" y="268922"/>
                  <a:pt x="685995" y="276495"/>
                  <a:pt x="657073" y="284758"/>
                </a:cubicBezTo>
                <a:cubicBezTo>
                  <a:pt x="640290" y="289553"/>
                  <a:pt x="623206" y="293225"/>
                  <a:pt x="606273" y="297458"/>
                </a:cubicBezTo>
                <a:cubicBezTo>
                  <a:pt x="593573" y="305925"/>
                  <a:pt x="581825" y="316032"/>
                  <a:pt x="568173" y="322858"/>
                </a:cubicBezTo>
                <a:cubicBezTo>
                  <a:pt x="547783" y="333053"/>
                  <a:pt x="526019" y="340253"/>
                  <a:pt x="504673" y="348258"/>
                </a:cubicBezTo>
                <a:cubicBezTo>
                  <a:pt x="492138" y="352958"/>
                  <a:pt x="478547" y="354971"/>
                  <a:pt x="466573" y="360958"/>
                </a:cubicBezTo>
                <a:cubicBezTo>
                  <a:pt x="452921" y="367784"/>
                  <a:pt x="442818" y="381142"/>
                  <a:pt x="428473" y="386358"/>
                </a:cubicBezTo>
                <a:cubicBezTo>
                  <a:pt x="395666" y="398288"/>
                  <a:pt x="360740" y="403291"/>
                  <a:pt x="326873" y="411758"/>
                </a:cubicBezTo>
                <a:lnTo>
                  <a:pt x="276073" y="424458"/>
                </a:lnTo>
                <a:cubicBezTo>
                  <a:pt x="263373" y="437158"/>
                  <a:pt x="252917" y="452595"/>
                  <a:pt x="237973" y="462558"/>
                </a:cubicBezTo>
                <a:cubicBezTo>
                  <a:pt x="226834" y="469984"/>
                  <a:pt x="211847" y="469271"/>
                  <a:pt x="199873" y="475258"/>
                </a:cubicBezTo>
                <a:cubicBezTo>
                  <a:pt x="186221" y="482084"/>
                  <a:pt x="175425" y="493832"/>
                  <a:pt x="161773" y="500658"/>
                </a:cubicBezTo>
                <a:cubicBezTo>
                  <a:pt x="131070" y="516010"/>
                  <a:pt x="105426" y="513851"/>
                  <a:pt x="72873" y="526058"/>
                </a:cubicBezTo>
                <a:cubicBezTo>
                  <a:pt x="55146" y="532705"/>
                  <a:pt x="39006" y="542991"/>
                  <a:pt x="22073" y="551458"/>
                </a:cubicBezTo>
                <a:cubicBezTo>
                  <a:pt x="-11233" y="651376"/>
                  <a:pt x="-3213" y="611595"/>
                  <a:pt x="22073" y="805458"/>
                </a:cubicBezTo>
                <a:cubicBezTo>
                  <a:pt x="25536" y="832007"/>
                  <a:pt x="39006" y="856258"/>
                  <a:pt x="47473" y="881658"/>
                </a:cubicBezTo>
                <a:lnTo>
                  <a:pt x="60173" y="919758"/>
                </a:lnTo>
                <a:cubicBezTo>
                  <a:pt x="81847" y="1071475"/>
                  <a:pt x="60240" y="958094"/>
                  <a:pt x="85573" y="1046758"/>
                </a:cubicBezTo>
                <a:cubicBezTo>
                  <a:pt x="90368" y="1063541"/>
                  <a:pt x="90467" y="1081946"/>
                  <a:pt x="98273" y="1097558"/>
                </a:cubicBezTo>
                <a:cubicBezTo>
                  <a:pt x="111925" y="1124862"/>
                  <a:pt x="132140" y="1148358"/>
                  <a:pt x="149073" y="1173758"/>
                </a:cubicBezTo>
                <a:cubicBezTo>
                  <a:pt x="181899" y="1222997"/>
                  <a:pt x="159993" y="1207031"/>
                  <a:pt x="212573" y="1224558"/>
                </a:cubicBezTo>
                <a:cubicBezTo>
                  <a:pt x="220939" y="1249657"/>
                  <a:pt x="228292" y="1282853"/>
                  <a:pt x="250673" y="1300758"/>
                </a:cubicBezTo>
                <a:cubicBezTo>
                  <a:pt x="261126" y="1309121"/>
                  <a:pt x="276073" y="1309225"/>
                  <a:pt x="288773" y="1313458"/>
                </a:cubicBezTo>
                <a:lnTo>
                  <a:pt x="364973" y="1427758"/>
                </a:lnTo>
                <a:lnTo>
                  <a:pt x="390373" y="1465858"/>
                </a:lnTo>
                <a:cubicBezTo>
                  <a:pt x="398840" y="1478558"/>
                  <a:pt x="404980" y="1493165"/>
                  <a:pt x="415773" y="1503958"/>
                </a:cubicBezTo>
                <a:cubicBezTo>
                  <a:pt x="428473" y="1516658"/>
                  <a:pt x="442846" y="1527881"/>
                  <a:pt x="453873" y="1542058"/>
                </a:cubicBezTo>
                <a:cubicBezTo>
                  <a:pt x="472615" y="1566155"/>
                  <a:pt x="479273" y="1601325"/>
                  <a:pt x="504673" y="1618258"/>
                </a:cubicBezTo>
                <a:lnTo>
                  <a:pt x="580873" y="1669058"/>
                </a:lnTo>
                <a:cubicBezTo>
                  <a:pt x="589340" y="1681758"/>
                  <a:pt x="595480" y="1696365"/>
                  <a:pt x="606273" y="1707158"/>
                </a:cubicBezTo>
                <a:cubicBezTo>
                  <a:pt x="706173" y="1807058"/>
                  <a:pt x="578445" y="1645824"/>
                  <a:pt x="682473" y="1770658"/>
                </a:cubicBezTo>
                <a:cubicBezTo>
                  <a:pt x="767140" y="1872258"/>
                  <a:pt x="644373" y="1749491"/>
                  <a:pt x="745973" y="1834158"/>
                </a:cubicBezTo>
                <a:cubicBezTo>
                  <a:pt x="759771" y="1845656"/>
                  <a:pt x="769129" y="1862295"/>
                  <a:pt x="784073" y="1872258"/>
                </a:cubicBezTo>
                <a:cubicBezTo>
                  <a:pt x="795212" y="1879684"/>
                  <a:pt x="810199" y="1878971"/>
                  <a:pt x="822173" y="1884958"/>
                </a:cubicBezTo>
                <a:cubicBezTo>
                  <a:pt x="835825" y="1891784"/>
                  <a:pt x="846621" y="1903532"/>
                  <a:pt x="860273" y="1910358"/>
                </a:cubicBezTo>
                <a:cubicBezTo>
                  <a:pt x="872247" y="1916345"/>
                  <a:pt x="885501" y="1919380"/>
                  <a:pt x="898373" y="1923058"/>
                </a:cubicBezTo>
                <a:cubicBezTo>
                  <a:pt x="940222" y="1935015"/>
                  <a:pt x="969025" y="1939728"/>
                  <a:pt x="1012673" y="1948458"/>
                </a:cubicBezTo>
                <a:cubicBezTo>
                  <a:pt x="1126973" y="1944225"/>
                  <a:pt x="1242267" y="1951386"/>
                  <a:pt x="1355573" y="1935758"/>
                </a:cubicBezTo>
                <a:cubicBezTo>
                  <a:pt x="1370693" y="1933672"/>
                  <a:pt x="1370180" y="1908451"/>
                  <a:pt x="1380973" y="1897658"/>
                </a:cubicBezTo>
                <a:cubicBezTo>
                  <a:pt x="1391766" y="1886865"/>
                  <a:pt x="1406373" y="1880725"/>
                  <a:pt x="1419073" y="1872258"/>
                </a:cubicBezTo>
                <a:cubicBezTo>
                  <a:pt x="1436006" y="1846858"/>
                  <a:pt x="1460220" y="1825018"/>
                  <a:pt x="1469873" y="1796058"/>
                </a:cubicBezTo>
                <a:cubicBezTo>
                  <a:pt x="1474106" y="1783358"/>
                  <a:pt x="1476586" y="1769932"/>
                  <a:pt x="1482573" y="1757958"/>
                </a:cubicBezTo>
                <a:cubicBezTo>
                  <a:pt x="1489399" y="1744306"/>
                  <a:pt x="1501774" y="1733806"/>
                  <a:pt x="1507973" y="1719858"/>
                </a:cubicBezTo>
                <a:cubicBezTo>
                  <a:pt x="1518847" y="1695392"/>
                  <a:pt x="1511954" y="1659722"/>
                  <a:pt x="1533373" y="1643658"/>
                </a:cubicBezTo>
                <a:cubicBezTo>
                  <a:pt x="1656210" y="1551530"/>
                  <a:pt x="1525306" y="1641342"/>
                  <a:pt x="1622273" y="1592858"/>
                </a:cubicBezTo>
                <a:cubicBezTo>
                  <a:pt x="1677075" y="1565457"/>
                  <a:pt x="1641014" y="1567527"/>
                  <a:pt x="1698473" y="1554758"/>
                </a:cubicBezTo>
                <a:cubicBezTo>
                  <a:pt x="1723610" y="1549172"/>
                  <a:pt x="1749273" y="1546291"/>
                  <a:pt x="1774673" y="1542058"/>
                </a:cubicBezTo>
                <a:cubicBezTo>
                  <a:pt x="1867498" y="1480175"/>
                  <a:pt x="1750782" y="1555710"/>
                  <a:pt x="1863573" y="1491258"/>
                </a:cubicBezTo>
                <a:cubicBezTo>
                  <a:pt x="1876825" y="1483685"/>
                  <a:pt x="1888421" y="1473431"/>
                  <a:pt x="1901673" y="1465858"/>
                </a:cubicBezTo>
                <a:cubicBezTo>
                  <a:pt x="1918111" y="1456465"/>
                  <a:pt x="1936419" y="1450492"/>
                  <a:pt x="1952473" y="1440458"/>
                </a:cubicBezTo>
                <a:cubicBezTo>
                  <a:pt x="1970422" y="1429240"/>
                  <a:pt x="1986049" y="1414661"/>
                  <a:pt x="2003273" y="1402358"/>
                </a:cubicBezTo>
                <a:cubicBezTo>
                  <a:pt x="2015693" y="1393486"/>
                  <a:pt x="2028673" y="1385425"/>
                  <a:pt x="2041373" y="1376958"/>
                </a:cubicBezTo>
                <a:cubicBezTo>
                  <a:pt x="2045606" y="1364258"/>
                  <a:pt x="2047572" y="1350560"/>
                  <a:pt x="2054073" y="1338858"/>
                </a:cubicBezTo>
                <a:cubicBezTo>
                  <a:pt x="2068898" y="1312173"/>
                  <a:pt x="2104873" y="1262658"/>
                  <a:pt x="2104873" y="1262658"/>
                </a:cubicBezTo>
                <a:cubicBezTo>
                  <a:pt x="2123864" y="1186694"/>
                  <a:pt x="2129127" y="1189958"/>
                  <a:pt x="2104873" y="1084858"/>
                </a:cubicBezTo>
                <a:cubicBezTo>
                  <a:pt x="2101441" y="1069985"/>
                  <a:pt x="2091392" y="1056293"/>
                  <a:pt x="2079473" y="1046758"/>
                </a:cubicBezTo>
                <a:cubicBezTo>
                  <a:pt x="2069020" y="1038395"/>
                  <a:pt x="2054073" y="1038291"/>
                  <a:pt x="2041373" y="1034058"/>
                </a:cubicBezTo>
                <a:cubicBezTo>
                  <a:pt x="1968580" y="924869"/>
                  <a:pt x="2065507" y="1053365"/>
                  <a:pt x="1977873" y="983258"/>
                </a:cubicBezTo>
                <a:cubicBezTo>
                  <a:pt x="1965954" y="973723"/>
                  <a:pt x="1963266" y="955951"/>
                  <a:pt x="1952473" y="945158"/>
                </a:cubicBezTo>
                <a:cubicBezTo>
                  <a:pt x="1941680" y="934365"/>
                  <a:pt x="1927073" y="928225"/>
                  <a:pt x="1914373" y="919758"/>
                </a:cubicBezTo>
                <a:cubicBezTo>
                  <a:pt x="1905906" y="907058"/>
                  <a:pt x="1896546" y="894910"/>
                  <a:pt x="1888973" y="881658"/>
                </a:cubicBezTo>
                <a:cubicBezTo>
                  <a:pt x="1879580" y="865220"/>
                  <a:pt x="1875693" y="845402"/>
                  <a:pt x="1863573" y="830858"/>
                </a:cubicBezTo>
                <a:cubicBezTo>
                  <a:pt x="1837576" y="799661"/>
                  <a:pt x="1819569" y="808856"/>
                  <a:pt x="1787373" y="792758"/>
                </a:cubicBezTo>
                <a:cubicBezTo>
                  <a:pt x="1773721" y="785932"/>
                  <a:pt x="1762925" y="774184"/>
                  <a:pt x="1749273" y="767358"/>
                </a:cubicBezTo>
                <a:cubicBezTo>
                  <a:pt x="1737299" y="761371"/>
                  <a:pt x="1722875" y="761159"/>
                  <a:pt x="1711173" y="754658"/>
                </a:cubicBezTo>
                <a:cubicBezTo>
                  <a:pt x="1684488" y="739833"/>
                  <a:pt x="1634973" y="703858"/>
                  <a:pt x="1634973" y="703858"/>
                </a:cubicBezTo>
                <a:cubicBezTo>
                  <a:pt x="1603051" y="608093"/>
                  <a:pt x="1649825" y="722422"/>
                  <a:pt x="1584173" y="640358"/>
                </a:cubicBezTo>
                <a:cubicBezTo>
                  <a:pt x="1575810" y="629905"/>
                  <a:pt x="1575706" y="614958"/>
                  <a:pt x="1571473" y="602258"/>
                </a:cubicBezTo>
                <a:cubicBezTo>
                  <a:pt x="1567240" y="555691"/>
                  <a:pt x="1563426" y="509085"/>
                  <a:pt x="1558773" y="462558"/>
                </a:cubicBezTo>
                <a:cubicBezTo>
                  <a:pt x="1554959" y="424414"/>
                  <a:pt x="1551902" y="386147"/>
                  <a:pt x="1546073" y="348258"/>
                </a:cubicBezTo>
                <a:cubicBezTo>
                  <a:pt x="1540589" y="312613"/>
                  <a:pt x="1517863" y="250927"/>
                  <a:pt x="1507973" y="221258"/>
                </a:cubicBezTo>
                <a:cubicBezTo>
                  <a:pt x="1503740" y="208558"/>
                  <a:pt x="1502699" y="194297"/>
                  <a:pt x="1495273" y="183158"/>
                </a:cubicBezTo>
                <a:cubicBezTo>
                  <a:pt x="1486806" y="170458"/>
                  <a:pt x="1476699" y="158710"/>
                  <a:pt x="1469873" y="145058"/>
                </a:cubicBezTo>
                <a:cubicBezTo>
                  <a:pt x="1439201" y="83714"/>
                  <a:pt x="1483299" y="124376"/>
                  <a:pt x="1419073" y="81558"/>
                </a:cubicBezTo>
                <a:cubicBezTo>
                  <a:pt x="1414840" y="64625"/>
                  <a:pt x="1417547" y="44167"/>
                  <a:pt x="1406373" y="30758"/>
                </a:cubicBezTo>
                <a:cubicBezTo>
                  <a:pt x="1366274" y="-17360"/>
                  <a:pt x="1223870" y="5358"/>
                  <a:pt x="1203173" y="5358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6A7EAE0-309E-4206-99AC-26A91829A25F}"/>
              </a:ext>
            </a:extLst>
          </p:cNvPr>
          <p:cNvSpPr>
            <a:spLocks/>
          </p:cNvSpPr>
          <p:nvPr/>
        </p:nvSpPr>
        <p:spPr bwMode="auto">
          <a:xfrm>
            <a:off x="4356100" y="2794000"/>
            <a:ext cx="1231900" cy="965200"/>
          </a:xfrm>
          <a:custGeom>
            <a:avLst/>
            <a:gdLst>
              <a:gd name="T0" fmla="*/ 965200 w 1231900"/>
              <a:gd name="T1" fmla="*/ 25594 h 965399"/>
              <a:gd name="T2" fmla="*/ 622300 w 1231900"/>
              <a:gd name="T3" fmla="*/ 12896 h 965399"/>
              <a:gd name="T4" fmla="*/ 444500 w 1231900"/>
              <a:gd name="T5" fmla="*/ 199 h 965399"/>
              <a:gd name="T6" fmla="*/ 215900 w 1231900"/>
              <a:gd name="T7" fmla="*/ 25594 h 965399"/>
              <a:gd name="T8" fmla="*/ 139700 w 1231900"/>
              <a:gd name="T9" fmla="*/ 63686 h 965399"/>
              <a:gd name="T10" fmla="*/ 63500 w 1231900"/>
              <a:gd name="T11" fmla="*/ 101778 h 965399"/>
              <a:gd name="T12" fmla="*/ 38100 w 1231900"/>
              <a:gd name="T13" fmla="*/ 139870 h 965399"/>
              <a:gd name="T14" fmla="*/ 0 w 1231900"/>
              <a:gd name="T15" fmla="*/ 152568 h 965399"/>
              <a:gd name="T16" fmla="*/ 25400 w 1231900"/>
              <a:gd name="T17" fmla="*/ 177962 h 965399"/>
              <a:gd name="T18" fmla="*/ 63500 w 1231900"/>
              <a:gd name="T19" fmla="*/ 266844 h 965399"/>
              <a:gd name="T20" fmla="*/ 88900 w 1231900"/>
              <a:gd name="T21" fmla="*/ 343028 h 965399"/>
              <a:gd name="T22" fmla="*/ 165100 w 1231900"/>
              <a:gd name="T23" fmla="*/ 457305 h 965399"/>
              <a:gd name="T24" fmla="*/ 190500 w 1231900"/>
              <a:gd name="T25" fmla="*/ 495397 h 965399"/>
              <a:gd name="T26" fmla="*/ 215900 w 1231900"/>
              <a:gd name="T27" fmla="*/ 533489 h 965399"/>
              <a:gd name="T28" fmla="*/ 254000 w 1231900"/>
              <a:gd name="T29" fmla="*/ 558884 h 965399"/>
              <a:gd name="T30" fmla="*/ 279400 w 1231900"/>
              <a:gd name="T31" fmla="*/ 635068 h 965399"/>
              <a:gd name="T32" fmla="*/ 330200 w 1231900"/>
              <a:gd name="T33" fmla="*/ 711252 h 965399"/>
              <a:gd name="T34" fmla="*/ 355600 w 1231900"/>
              <a:gd name="T35" fmla="*/ 749345 h 965399"/>
              <a:gd name="T36" fmla="*/ 419100 w 1231900"/>
              <a:gd name="T37" fmla="*/ 863621 h 965399"/>
              <a:gd name="T38" fmla="*/ 444500 w 1231900"/>
              <a:gd name="T39" fmla="*/ 901713 h 965399"/>
              <a:gd name="T40" fmla="*/ 469900 w 1231900"/>
              <a:gd name="T41" fmla="*/ 939805 h 965399"/>
              <a:gd name="T42" fmla="*/ 546100 w 1231900"/>
              <a:gd name="T43" fmla="*/ 965200 h 965399"/>
              <a:gd name="T44" fmla="*/ 622300 w 1231900"/>
              <a:gd name="T45" fmla="*/ 927108 h 965399"/>
              <a:gd name="T46" fmla="*/ 673100 w 1231900"/>
              <a:gd name="T47" fmla="*/ 901713 h 965399"/>
              <a:gd name="T48" fmla="*/ 749300 w 1231900"/>
              <a:gd name="T49" fmla="*/ 850924 h 965399"/>
              <a:gd name="T50" fmla="*/ 812800 w 1231900"/>
              <a:gd name="T51" fmla="*/ 800134 h 965399"/>
              <a:gd name="T52" fmla="*/ 889000 w 1231900"/>
              <a:gd name="T53" fmla="*/ 749345 h 965399"/>
              <a:gd name="T54" fmla="*/ 1143000 w 1231900"/>
              <a:gd name="T55" fmla="*/ 711252 h 965399"/>
              <a:gd name="T56" fmla="*/ 1219200 w 1231900"/>
              <a:gd name="T57" fmla="*/ 660463 h 965399"/>
              <a:gd name="T58" fmla="*/ 1231900 w 1231900"/>
              <a:gd name="T59" fmla="*/ 609673 h 965399"/>
              <a:gd name="T60" fmla="*/ 1219200 w 1231900"/>
              <a:gd name="T61" fmla="*/ 520792 h 965399"/>
              <a:gd name="T62" fmla="*/ 1206500 w 1231900"/>
              <a:gd name="T63" fmla="*/ 482699 h 965399"/>
              <a:gd name="T64" fmla="*/ 1168400 w 1231900"/>
              <a:gd name="T65" fmla="*/ 457305 h 965399"/>
              <a:gd name="T66" fmla="*/ 1130300 w 1231900"/>
              <a:gd name="T67" fmla="*/ 419213 h 965399"/>
              <a:gd name="T68" fmla="*/ 1092200 w 1231900"/>
              <a:gd name="T69" fmla="*/ 406515 h 965399"/>
              <a:gd name="T70" fmla="*/ 1054100 w 1231900"/>
              <a:gd name="T71" fmla="*/ 381120 h 965399"/>
              <a:gd name="T72" fmla="*/ 990600 w 1231900"/>
              <a:gd name="T73" fmla="*/ 292239 h 965399"/>
              <a:gd name="T74" fmla="*/ 965200 w 1231900"/>
              <a:gd name="T75" fmla="*/ 241449 h 965399"/>
              <a:gd name="T76" fmla="*/ 927100 w 1231900"/>
              <a:gd name="T77" fmla="*/ 203357 h 965399"/>
              <a:gd name="T78" fmla="*/ 914400 w 1231900"/>
              <a:gd name="T79" fmla="*/ 165265 h 965399"/>
              <a:gd name="T80" fmla="*/ 889000 w 1231900"/>
              <a:gd name="T81" fmla="*/ 127173 h 965399"/>
              <a:gd name="T82" fmla="*/ 876300 w 1231900"/>
              <a:gd name="T83" fmla="*/ 76383 h 965399"/>
              <a:gd name="T84" fmla="*/ 863600 w 1231900"/>
              <a:gd name="T85" fmla="*/ 38291 h 96539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31900" h="965399">
                <a:moveTo>
                  <a:pt x="965200" y="25599"/>
                </a:moveTo>
                <a:lnTo>
                  <a:pt x="622300" y="12899"/>
                </a:lnTo>
                <a:cubicBezTo>
                  <a:pt x="562953" y="10004"/>
                  <a:pt x="503889" y="-1657"/>
                  <a:pt x="444500" y="199"/>
                </a:cubicBezTo>
                <a:cubicBezTo>
                  <a:pt x="367868" y="2594"/>
                  <a:pt x="292100" y="17132"/>
                  <a:pt x="215900" y="25599"/>
                </a:cubicBezTo>
                <a:cubicBezTo>
                  <a:pt x="120135" y="57521"/>
                  <a:pt x="238177" y="14460"/>
                  <a:pt x="139700" y="63699"/>
                </a:cubicBezTo>
                <a:cubicBezTo>
                  <a:pt x="34540" y="116279"/>
                  <a:pt x="172689" y="29006"/>
                  <a:pt x="63500" y="101799"/>
                </a:cubicBezTo>
                <a:cubicBezTo>
                  <a:pt x="55033" y="114499"/>
                  <a:pt x="50019" y="130364"/>
                  <a:pt x="38100" y="139899"/>
                </a:cubicBezTo>
                <a:cubicBezTo>
                  <a:pt x="27647" y="148262"/>
                  <a:pt x="9466" y="143133"/>
                  <a:pt x="0" y="152599"/>
                </a:cubicBezTo>
                <a:lnTo>
                  <a:pt x="25400" y="177999"/>
                </a:lnTo>
                <a:cubicBezTo>
                  <a:pt x="66281" y="300641"/>
                  <a:pt x="726" y="109965"/>
                  <a:pt x="63500" y="266899"/>
                </a:cubicBezTo>
                <a:cubicBezTo>
                  <a:pt x="73444" y="291758"/>
                  <a:pt x="74048" y="320822"/>
                  <a:pt x="88900" y="343099"/>
                </a:cubicBezTo>
                <a:lnTo>
                  <a:pt x="165100" y="457399"/>
                </a:lnTo>
                <a:lnTo>
                  <a:pt x="190500" y="495499"/>
                </a:lnTo>
                <a:cubicBezTo>
                  <a:pt x="198967" y="508199"/>
                  <a:pt x="203200" y="525132"/>
                  <a:pt x="215900" y="533599"/>
                </a:cubicBezTo>
                <a:lnTo>
                  <a:pt x="254000" y="558999"/>
                </a:lnTo>
                <a:cubicBezTo>
                  <a:pt x="262467" y="584399"/>
                  <a:pt x="264548" y="612922"/>
                  <a:pt x="279400" y="635199"/>
                </a:cubicBezTo>
                <a:lnTo>
                  <a:pt x="330200" y="711399"/>
                </a:lnTo>
                <a:cubicBezTo>
                  <a:pt x="338667" y="724099"/>
                  <a:pt x="350773" y="735019"/>
                  <a:pt x="355600" y="749499"/>
                </a:cubicBezTo>
                <a:cubicBezTo>
                  <a:pt x="377953" y="816559"/>
                  <a:pt x="360874" y="776460"/>
                  <a:pt x="419100" y="863799"/>
                </a:cubicBezTo>
                <a:lnTo>
                  <a:pt x="444500" y="901899"/>
                </a:lnTo>
                <a:cubicBezTo>
                  <a:pt x="452967" y="914599"/>
                  <a:pt x="455420" y="935172"/>
                  <a:pt x="469900" y="939999"/>
                </a:cubicBezTo>
                <a:lnTo>
                  <a:pt x="546100" y="965399"/>
                </a:lnTo>
                <a:cubicBezTo>
                  <a:pt x="615954" y="942114"/>
                  <a:pt x="553366" y="966690"/>
                  <a:pt x="622300" y="927299"/>
                </a:cubicBezTo>
                <a:cubicBezTo>
                  <a:pt x="638738" y="917906"/>
                  <a:pt x="656866" y="911639"/>
                  <a:pt x="673100" y="901899"/>
                </a:cubicBezTo>
                <a:cubicBezTo>
                  <a:pt x="699277" y="886193"/>
                  <a:pt x="749300" y="851099"/>
                  <a:pt x="749300" y="851099"/>
                </a:cubicBezTo>
                <a:cubicBezTo>
                  <a:pt x="796232" y="780701"/>
                  <a:pt x="747848" y="836383"/>
                  <a:pt x="812800" y="800299"/>
                </a:cubicBezTo>
                <a:cubicBezTo>
                  <a:pt x="839485" y="785474"/>
                  <a:pt x="863600" y="766432"/>
                  <a:pt x="889000" y="749499"/>
                </a:cubicBezTo>
                <a:cubicBezTo>
                  <a:pt x="987083" y="684110"/>
                  <a:pt x="911863" y="724995"/>
                  <a:pt x="1143000" y="711399"/>
                </a:cubicBezTo>
                <a:cubicBezTo>
                  <a:pt x="1179369" y="699276"/>
                  <a:pt x="1196816" y="699771"/>
                  <a:pt x="1219200" y="660599"/>
                </a:cubicBezTo>
                <a:cubicBezTo>
                  <a:pt x="1227860" y="645444"/>
                  <a:pt x="1227667" y="626732"/>
                  <a:pt x="1231900" y="609799"/>
                </a:cubicBezTo>
                <a:cubicBezTo>
                  <a:pt x="1227667" y="580166"/>
                  <a:pt x="1225071" y="550252"/>
                  <a:pt x="1219200" y="520899"/>
                </a:cubicBezTo>
                <a:cubicBezTo>
                  <a:pt x="1216575" y="507772"/>
                  <a:pt x="1214863" y="493252"/>
                  <a:pt x="1206500" y="482799"/>
                </a:cubicBezTo>
                <a:cubicBezTo>
                  <a:pt x="1196965" y="470880"/>
                  <a:pt x="1180126" y="467170"/>
                  <a:pt x="1168400" y="457399"/>
                </a:cubicBezTo>
                <a:cubicBezTo>
                  <a:pt x="1154602" y="445901"/>
                  <a:pt x="1145244" y="429262"/>
                  <a:pt x="1130300" y="419299"/>
                </a:cubicBezTo>
                <a:cubicBezTo>
                  <a:pt x="1119161" y="411873"/>
                  <a:pt x="1104174" y="412586"/>
                  <a:pt x="1092200" y="406599"/>
                </a:cubicBezTo>
                <a:cubicBezTo>
                  <a:pt x="1078548" y="399773"/>
                  <a:pt x="1066800" y="389666"/>
                  <a:pt x="1054100" y="381199"/>
                </a:cubicBezTo>
                <a:cubicBezTo>
                  <a:pt x="1024467" y="292299"/>
                  <a:pt x="1054100" y="313466"/>
                  <a:pt x="990600" y="292299"/>
                </a:cubicBezTo>
                <a:cubicBezTo>
                  <a:pt x="982133" y="275366"/>
                  <a:pt x="976204" y="256905"/>
                  <a:pt x="965200" y="241499"/>
                </a:cubicBezTo>
                <a:cubicBezTo>
                  <a:pt x="954761" y="226884"/>
                  <a:pt x="937063" y="218343"/>
                  <a:pt x="927100" y="203399"/>
                </a:cubicBezTo>
                <a:cubicBezTo>
                  <a:pt x="919674" y="192260"/>
                  <a:pt x="920387" y="177273"/>
                  <a:pt x="914400" y="165299"/>
                </a:cubicBezTo>
                <a:cubicBezTo>
                  <a:pt x="907574" y="151647"/>
                  <a:pt x="897467" y="139899"/>
                  <a:pt x="889000" y="127199"/>
                </a:cubicBezTo>
                <a:cubicBezTo>
                  <a:pt x="884767" y="110266"/>
                  <a:pt x="881095" y="93182"/>
                  <a:pt x="876300" y="76399"/>
                </a:cubicBezTo>
                <a:cubicBezTo>
                  <a:pt x="872622" y="63527"/>
                  <a:pt x="863600" y="38299"/>
                  <a:pt x="863600" y="38299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CB37AE5-8CCF-4941-AEB7-30E5735C7582}"/>
              </a:ext>
            </a:extLst>
          </p:cNvPr>
          <p:cNvSpPr>
            <a:spLocks/>
          </p:cNvSpPr>
          <p:nvPr/>
        </p:nvSpPr>
        <p:spPr bwMode="auto">
          <a:xfrm>
            <a:off x="4737100" y="3060700"/>
            <a:ext cx="439738" cy="482600"/>
          </a:xfrm>
          <a:custGeom>
            <a:avLst/>
            <a:gdLst>
              <a:gd name="T0" fmla="*/ 317932 w 439140"/>
              <a:gd name="T1" fmla="*/ 26096 h 483336"/>
              <a:gd name="T2" fmla="*/ 38152 w 439140"/>
              <a:gd name="T3" fmla="*/ 13416 h 483336"/>
              <a:gd name="T4" fmla="*/ 0 w 439140"/>
              <a:gd name="T5" fmla="*/ 89500 h 483336"/>
              <a:gd name="T6" fmla="*/ 12717 w 439140"/>
              <a:gd name="T7" fmla="*/ 178264 h 483336"/>
              <a:gd name="T8" fmla="*/ 25435 w 439140"/>
              <a:gd name="T9" fmla="*/ 216306 h 483336"/>
              <a:gd name="T10" fmla="*/ 76304 w 439140"/>
              <a:gd name="T11" fmla="*/ 241667 h 483336"/>
              <a:gd name="T12" fmla="*/ 101738 w 439140"/>
              <a:gd name="T13" fmla="*/ 279709 h 483336"/>
              <a:gd name="T14" fmla="*/ 114456 w 439140"/>
              <a:gd name="T15" fmla="*/ 317751 h 483336"/>
              <a:gd name="T16" fmla="*/ 152608 w 439140"/>
              <a:gd name="T17" fmla="*/ 343113 h 483336"/>
              <a:gd name="T18" fmla="*/ 190759 w 439140"/>
              <a:gd name="T19" fmla="*/ 419197 h 483336"/>
              <a:gd name="T20" fmla="*/ 228911 w 439140"/>
              <a:gd name="T21" fmla="*/ 431877 h 483336"/>
              <a:gd name="T22" fmla="*/ 267063 w 439140"/>
              <a:gd name="T23" fmla="*/ 457239 h 483336"/>
              <a:gd name="T24" fmla="*/ 343367 w 439140"/>
              <a:gd name="T25" fmla="*/ 482600 h 483336"/>
              <a:gd name="T26" fmla="*/ 419671 w 439140"/>
              <a:gd name="T27" fmla="*/ 381155 h 483336"/>
              <a:gd name="T28" fmla="*/ 432388 w 439140"/>
              <a:gd name="T29" fmla="*/ 343113 h 483336"/>
              <a:gd name="T30" fmla="*/ 394236 w 439140"/>
              <a:gd name="T31" fmla="*/ 38777 h 483336"/>
              <a:gd name="T32" fmla="*/ 356084 w 439140"/>
              <a:gd name="T33" fmla="*/ 13416 h 483336"/>
              <a:gd name="T34" fmla="*/ 317932 w 439140"/>
              <a:gd name="T35" fmla="*/ 26096 h 4833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39140" h="483336">
                <a:moveTo>
                  <a:pt x="317500" y="26136"/>
                </a:moveTo>
                <a:cubicBezTo>
                  <a:pt x="264583" y="26136"/>
                  <a:pt x="201919" y="-22968"/>
                  <a:pt x="38100" y="13436"/>
                </a:cubicBezTo>
                <a:cubicBezTo>
                  <a:pt x="20374" y="17375"/>
                  <a:pt x="4283" y="76786"/>
                  <a:pt x="0" y="89636"/>
                </a:cubicBezTo>
                <a:cubicBezTo>
                  <a:pt x="4233" y="119269"/>
                  <a:pt x="6829" y="149183"/>
                  <a:pt x="12700" y="178536"/>
                </a:cubicBezTo>
                <a:cubicBezTo>
                  <a:pt x="15325" y="191663"/>
                  <a:pt x="15934" y="207170"/>
                  <a:pt x="25400" y="216636"/>
                </a:cubicBezTo>
                <a:cubicBezTo>
                  <a:pt x="38787" y="230023"/>
                  <a:pt x="59267" y="233569"/>
                  <a:pt x="76200" y="242036"/>
                </a:cubicBezTo>
                <a:cubicBezTo>
                  <a:pt x="84667" y="254736"/>
                  <a:pt x="94774" y="266484"/>
                  <a:pt x="101600" y="280136"/>
                </a:cubicBezTo>
                <a:cubicBezTo>
                  <a:pt x="107587" y="292110"/>
                  <a:pt x="105937" y="307783"/>
                  <a:pt x="114300" y="318236"/>
                </a:cubicBezTo>
                <a:cubicBezTo>
                  <a:pt x="123835" y="330155"/>
                  <a:pt x="139700" y="335169"/>
                  <a:pt x="152400" y="343636"/>
                </a:cubicBezTo>
                <a:cubicBezTo>
                  <a:pt x="160766" y="368735"/>
                  <a:pt x="168119" y="401931"/>
                  <a:pt x="190500" y="419836"/>
                </a:cubicBezTo>
                <a:cubicBezTo>
                  <a:pt x="200953" y="428199"/>
                  <a:pt x="216626" y="426549"/>
                  <a:pt x="228600" y="432536"/>
                </a:cubicBezTo>
                <a:cubicBezTo>
                  <a:pt x="242252" y="439362"/>
                  <a:pt x="252752" y="451737"/>
                  <a:pt x="266700" y="457936"/>
                </a:cubicBezTo>
                <a:cubicBezTo>
                  <a:pt x="291166" y="468810"/>
                  <a:pt x="342900" y="483336"/>
                  <a:pt x="342900" y="483336"/>
                </a:cubicBezTo>
                <a:cubicBezTo>
                  <a:pt x="417647" y="445962"/>
                  <a:pt x="387713" y="475897"/>
                  <a:pt x="419100" y="381736"/>
                </a:cubicBezTo>
                <a:lnTo>
                  <a:pt x="431800" y="343636"/>
                </a:lnTo>
                <a:cubicBezTo>
                  <a:pt x="429273" y="290576"/>
                  <a:pt x="466600" y="111736"/>
                  <a:pt x="393700" y="38836"/>
                </a:cubicBezTo>
                <a:cubicBezTo>
                  <a:pt x="382907" y="28043"/>
                  <a:pt x="369772" y="19105"/>
                  <a:pt x="355600" y="13436"/>
                </a:cubicBezTo>
                <a:cubicBezTo>
                  <a:pt x="347739" y="10292"/>
                  <a:pt x="370417" y="26136"/>
                  <a:pt x="317500" y="26136"/>
                </a:cubicBez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97D903F-6050-4B9C-9C16-71AA68507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7218" name="Group 27">
            <a:extLst>
              <a:ext uri="{FF2B5EF4-FFF2-40B4-BE49-F238E27FC236}">
                <a16:creationId xmlns:a16="http://schemas.microsoft.com/office/drawing/2014/main" id="{47D4BF83-CFCB-4E6E-8F62-E8E963606F1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14400"/>
            <a:ext cx="4954587" cy="4954588"/>
            <a:chOff x="2361406" y="838200"/>
            <a:chExt cx="4953794" cy="502999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CD2D4F4-34DD-4D45-BF62-BAF72FA35E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52797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93463F5-109B-4819-A1AA-62225F6926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519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06257E2-DEFF-4149-85E6-6AB3AEDD27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67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A0457A-FA94-44E6-A8A9-5EBADA8D7C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9955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6876A31-C323-47E2-AB52-31DD2E5529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43982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1CDDA15-F42B-467B-AD75-ED4605B8CE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48734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AEF7603-D7CF-408B-85B1-4B47B245481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53485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EF2EC11-5C1F-4748-8CC6-6736F64B308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8236" y="3352403"/>
              <a:ext cx="5029994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441648F-8371-426A-AC6D-D879ECFA1B3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36140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F7C847D-8DB6-4714-B7E3-2DD3C75C20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66152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1700FF1-8C9C-49F5-A055-7AD2EFCAB1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970903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79A82B-D337-4318-B3E1-749A01419F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275654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D4F087-77F8-4C80-ACDC-969BAE5C21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580405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38CA645-24AF-4E74-B6C5-7B4A4AEB33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885156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7C18BDF-9816-4FA9-8717-2E4B22EA06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89908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D699AB8-41FB-4592-A10C-D4ABF0F0ED0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494659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4CA01CA-3CED-4E57-AD14-38FE7567AC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99410" y="3352403"/>
              <a:ext cx="5029994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7219" name="Group 28">
            <a:extLst>
              <a:ext uri="{FF2B5EF4-FFF2-40B4-BE49-F238E27FC236}">
                <a16:creationId xmlns:a16="http://schemas.microsoft.com/office/drawing/2014/main" id="{CFA5905A-3E33-4956-B017-700E58D3E98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362200" y="609600"/>
            <a:ext cx="4953000" cy="5562600"/>
            <a:chOff x="2361406" y="838200"/>
            <a:chExt cx="4953794" cy="502999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74220B1-D8F3-4D27-9A5A-47874CBF94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-123500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61ED27-A479-4E98-9EF5-DC8E68FA17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81349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1BC198-1956-49CD-8265-A62EF3D7999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6198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E8CD432-73BD-4185-A694-5C10C82D219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29153" y="3327282"/>
              <a:ext cx="5028558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E62F46D-720E-4E70-B32F-A1068B8AC1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72107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6806708-D986-4D99-95A5-2EA69B1681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76956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4281480-C6A8-4BEF-B4CB-3D6BEDBE5B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781805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27D633F-058F-4956-83F7-1E5E958FA7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86654" y="3325847"/>
              <a:ext cx="5028559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CBE5FB9-611D-4893-A8F3-1AC12EF332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418495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E106E7B-BDB7-45AC-BA45-B33754FDDD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723344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A9BAD64-9429-4B72-8D19-7E7E4EAD0A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28192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8BDF570-7D5D-4F09-A595-765E1D1245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33041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35256BD-3463-4146-8D98-9172D5CA22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637890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2EAA271-AC4A-43DC-BA6E-55EB8ED651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942739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5C38BA9-DA40-4594-8C5A-D834617137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247588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915450F-959A-4A96-B37D-F970BB2097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552437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42B815B-3DD8-45DA-92AF-7B01506569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857286" y="3351685"/>
              <a:ext cx="5028559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C6F7FEA4-E965-474B-A07F-8D97DCDBB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C2F5B94D-8356-4BE6-A42B-67ADE0560227}"/>
              </a:ext>
            </a:extLst>
          </p:cNvPr>
          <p:cNvSpPr>
            <a:spLocks/>
          </p:cNvSpPr>
          <p:nvPr/>
        </p:nvSpPr>
        <p:spPr bwMode="auto">
          <a:xfrm>
            <a:off x="2857500" y="1701800"/>
            <a:ext cx="3429000" cy="3149600"/>
          </a:xfrm>
          <a:custGeom>
            <a:avLst/>
            <a:gdLst/>
            <a:ahLst/>
            <a:cxnLst/>
            <a:rect l="0" t="0" r="r" b="b"/>
            <a:pathLst>
              <a:path w="3429000" h="3149600">
                <a:moveTo>
                  <a:pt x="584200" y="508000"/>
                </a:moveTo>
                <a:cubicBezTo>
                  <a:pt x="558800" y="524933"/>
                  <a:pt x="534878" y="544327"/>
                  <a:pt x="508000" y="558800"/>
                </a:cubicBezTo>
                <a:cubicBezTo>
                  <a:pt x="479614" y="574085"/>
                  <a:pt x="449034" y="584926"/>
                  <a:pt x="419100" y="596900"/>
                </a:cubicBezTo>
                <a:cubicBezTo>
                  <a:pt x="406671" y="601872"/>
                  <a:pt x="392974" y="603613"/>
                  <a:pt x="381000" y="609600"/>
                </a:cubicBezTo>
                <a:cubicBezTo>
                  <a:pt x="367348" y="616426"/>
                  <a:pt x="356552" y="628174"/>
                  <a:pt x="342900" y="635000"/>
                </a:cubicBezTo>
                <a:cubicBezTo>
                  <a:pt x="330926" y="640987"/>
                  <a:pt x="316774" y="641713"/>
                  <a:pt x="304800" y="647700"/>
                </a:cubicBezTo>
                <a:cubicBezTo>
                  <a:pt x="291148" y="654526"/>
                  <a:pt x="280352" y="666274"/>
                  <a:pt x="266700" y="673100"/>
                </a:cubicBezTo>
                <a:cubicBezTo>
                  <a:pt x="254726" y="679087"/>
                  <a:pt x="240302" y="679299"/>
                  <a:pt x="228600" y="685800"/>
                </a:cubicBezTo>
                <a:cubicBezTo>
                  <a:pt x="201915" y="700625"/>
                  <a:pt x="152400" y="736600"/>
                  <a:pt x="152400" y="736600"/>
                </a:cubicBezTo>
                <a:lnTo>
                  <a:pt x="127000" y="812800"/>
                </a:lnTo>
                <a:cubicBezTo>
                  <a:pt x="122767" y="825500"/>
                  <a:pt x="121726" y="839761"/>
                  <a:pt x="114300" y="850900"/>
                </a:cubicBezTo>
                <a:cubicBezTo>
                  <a:pt x="88900" y="889000"/>
                  <a:pt x="52580" y="921759"/>
                  <a:pt x="38100" y="965200"/>
                </a:cubicBezTo>
                <a:lnTo>
                  <a:pt x="12700" y="1041400"/>
                </a:lnTo>
                <a:lnTo>
                  <a:pt x="0" y="1079500"/>
                </a:lnTo>
                <a:cubicBezTo>
                  <a:pt x="4233" y="1159933"/>
                  <a:pt x="5722" y="1240558"/>
                  <a:pt x="12700" y="1320800"/>
                </a:cubicBezTo>
                <a:cubicBezTo>
                  <a:pt x="14212" y="1338189"/>
                  <a:pt x="16740" y="1356445"/>
                  <a:pt x="25400" y="1371600"/>
                </a:cubicBezTo>
                <a:cubicBezTo>
                  <a:pt x="42137" y="1400890"/>
                  <a:pt x="75883" y="1416397"/>
                  <a:pt x="101600" y="1435100"/>
                </a:cubicBezTo>
                <a:cubicBezTo>
                  <a:pt x="258090" y="1548911"/>
                  <a:pt x="152588" y="1477559"/>
                  <a:pt x="241300" y="1536700"/>
                </a:cubicBezTo>
                <a:cubicBezTo>
                  <a:pt x="273861" y="1634383"/>
                  <a:pt x="225508" y="1508255"/>
                  <a:pt x="292100" y="1612900"/>
                </a:cubicBezTo>
                <a:cubicBezTo>
                  <a:pt x="312428" y="1644844"/>
                  <a:pt x="330926" y="1678579"/>
                  <a:pt x="342900" y="1714500"/>
                </a:cubicBezTo>
                <a:cubicBezTo>
                  <a:pt x="351562" y="1740485"/>
                  <a:pt x="378747" y="1827013"/>
                  <a:pt x="393700" y="1854200"/>
                </a:cubicBezTo>
                <a:cubicBezTo>
                  <a:pt x="429388" y="1919086"/>
                  <a:pt x="469496" y="1981444"/>
                  <a:pt x="508000" y="2044700"/>
                </a:cubicBezTo>
                <a:cubicBezTo>
                  <a:pt x="559690" y="2129620"/>
                  <a:pt x="572739" y="2139564"/>
                  <a:pt x="609600" y="2222500"/>
                </a:cubicBezTo>
                <a:cubicBezTo>
                  <a:pt x="615037" y="2234733"/>
                  <a:pt x="612834" y="2251134"/>
                  <a:pt x="622300" y="2260600"/>
                </a:cubicBezTo>
                <a:cubicBezTo>
                  <a:pt x="701429" y="2339729"/>
                  <a:pt x="679149" y="2286692"/>
                  <a:pt x="749300" y="2336800"/>
                </a:cubicBezTo>
                <a:cubicBezTo>
                  <a:pt x="763915" y="2347239"/>
                  <a:pt x="773499" y="2363527"/>
                  <a:pt x="787400" y="2374900"/>
                </a:cubicBezTo>
                <a:cubicBezTo>
                  <a:pt x="820164" y="2401707"/>
                  <a:pt x="853777" y="2427618"/>
                  <a:pt x="889000" y="2451100"/>
                </a:cubicBezTo>
                <a:cubicBezTo>
                  <a:pt x="901447" y="2459398"/>
                  <a:pt x="997195" y="2521195"/>
                  <a:pt x="1016000" y="2540000"/>
                </a:cubicBezTo>
                <a:cubicBezTo>
                  <a:pt x="1030967" y="2554967"/>
                  <a:pt x="1041962" y="2573460"/>
                  <a:pt x="1054100" y="2590800"/>
                </a:cubicBezTo>
                <a:cubicBezTo>
                  <a:pt x="1071606" y="2615809"/>
                  <a:pt x="1081062" y="2647930"/>
                  <a:pt x="1104900" y="2667000"/>
                </a:cubicBezTo>
                <a:cubicBezTo>
                  <a:pt x="1126067" y="2683933"/>
                  <a:pt x="1148000" y="2699950"/>
                  <a:pt x="1168400" y="2717800"/>
                </a:cubicBezTo>
                <a:cubicBezTo>
                  <a:pt x="1181917" y="2729627"/>
                  <a:pt x="1191556" y="2745937"/>
                  <a:pt x="1206500" y="2755900"/>
                </a:cubicBezTo>
                <a:cubicBezTo>
                  <a:pt x="1230129" y="2771652"/>
                  <a:pt x="1258349" y="2779389"/>
                  <a:pt x="1282700" y="2794000"/>
                </a:cubicBezTo>
                <a:cubicBezTo>
                  <a:pt x="1403516" y="2866490"/>
                  <a:pt x="1258080" y="2801932"/>
                  <a:pt x="1397000" y="2857500"/>
                </a:cubicBezTo>
                <a:cubicBezTo>
                  <a:pt x="1409700" y="2870200"/>
                  <a:pt x="1421302" y="2884102"/>
                  <a:pt x="1435100" y="2895600"/>
                </a:cubicBezTo>
                <a:cubicBezTo>
                  <a:pt x="1502509" y="2951774"/>
                  <a:pt x="1447685" y="2882765"/>
                  <a:pt x="1524000" y="2971800"/>
                </a:cubicBezTo>
                <a:cubicBezTo>
                  <a:pt x="1574899" y="3031182"/>
                  <a:pt x="1525490" y="3019360"/>
                  <a:pt x="1625600" y="3086100"/>
                </a:cubicBezTo>
                <a:cubicBezTo>
                  <a:pt x="1638300" y="3094567"/>
                  <a:pt x="1649611" y="3105629"/>
                  <a:pt x="1663700" y="3111500"/>
                </a:cubicBezTo>
                <a:cubicBezTo>
                  <a:pt x="1700772" y="3126947"/>
                  <a:pt x="1778000" y="3149600"/>
                  <a:pt x="1778000" y="3149600"/>
                </a:cubicBezTo>
                <a:cubicBezTo>
                  <a:pt x="1879600" y="3141133"/>
                  <a:pt x="1981873" y="3138618"/>
                  <a:pt x="2082800" y="3124200"/>
                </a:cubicBezTo>
                <a:cubicBezTo>
                  <a:pt x="2101542" y="3121523"/>
                  <a:pt x="2116199" y="3106258"/>
                  <a:pt x="2133600" y="3098800"/>
                </a:cubicBezTo>
                <a:cubicBezTo>
                  <a:pt x="2145905" y="3093527"/>
                  <a:pt x="2159000" y="3090333"/>
                  <a:pt x="2171700" y="3086100"/>
                </a:cubicBezTo>
                <a:cubicBezTo>
                  <a:pt x="2184400" y="3069167"/>
                  <a:pt x="2194833" y="3050267"/>
                  <a:pt x="2209800" y="3035300"/>
                </a:cubicBezTo>
                <a:cubicBezTo>
                  <a:pt x="2220593" y="3024507"/>
                  <a:pt x="2234648" y="3017473"/>
                  <a:pt x="2247900" y="3009900"/>
                </a:cubicBezTo>
                <a:cubicBezTo>
                  <a:pt x="2287424" y="2987315"/>
                  <a:pt x="2303046" y="2987229"/>
                  <a:pt x="2336800" y="2959100"/>
                </a:cubicBezTo>
                <a:cubicBezTo>
                  <a:pt x="2434586" y="2877612"/>
                  <a:pt x="2318405" y="2958663"/>
                  <a:pt x="2413000" y="2895600"/>
                </a:cubicBezTo>
                <a:cubicBezTo>
                  <a:pt x="2525760" y="2726460"/>
                  <a:pt x="2353813" y="2967487"/>
                  <a:pt x="2476500" y="2844800"/>
                </a:cubicBezTo>
                <a:cubicBezTo>
                  <a:pt x="2543882" y="2777418"/>
                  <a:pt x="2463055" y="2812115"/>
                  <a:pt x="2527300" y="2755900"/>
                </a:cubicBezTo>
                <a:cubicBezTo>
                  <a:pt x="2633271" y="2663176"/>
                  <a:pt x="2573254" y="2748046"/>
                  <a:pt x="2667000" y="2654300"/>
                </a:cubicBezTo>
                <a:cubicBezTo>
                  <a:pt x="2690379" y="2630921"/>
                  <a:pt x="2706205" y="2600526"/>
                  <a:pt x="2730500" y="2578100"/>
                </a:cubicBezTo>
                <a:cubicBezTo>
                  <a:pt x="2761607" y="2549386"/>
                  <a:pt x="2800551" y="2530128"/>
                  <a:pt x="2832100" y="2501900"/>
                </a:cubicBezTo>
                <a:cubicBezTo>
                  <a:pt x="2881178" y="2457988"/>
                  <a:pt x="2925233" y="2408767"/>
                  <a:pt x="2971800" y="2362200"/>
                </a:cubicBezTo>
                <a:cubicBezTo>
                  <a:pt x="2984500" y="2349500"/>
                  <a:pt x="2999937" y="2339044"/>
                  <a:pt x="3009900" y="2324100"/>
                </a:cubicBezTo>
                <a:cubicBezTo>
                  <a:pt x="3018367" y="2311400"/>
                  <a:pt x="3022600" y="2294467"/>
                  <a:pt x="3035300" y="2286000"/>
                </a:cubicBezTo>
                <a:cubicBezTo>
                  <a:pt x="3049823" y="2276318"/>
                  <a:pt x="3069167" y="2277533"/>
                  <a:pt x="3086100" y="2273300"/>
                </a:cubicBezTo>
                <a:cubicBezTo>
                  <a:pt x="3118892" y="2229577"/>
                  <a:pt x="3154816" y="2176689"/>
                  <a:pt x="3200400" y="2146300"/>
                </a:cubicBezTo>
                <a:lnTo>
                  <a:pt x="3238500" y="2120900"/>
                </a:lnTo>
                <a:cubicBezTo>
                  <a:pt x="3255433" y="2087033"/>
                  <a:pt x="3280117" y="2056034"/>
                  <a:pt x="3289300" y="2019300"/>
                </a:cubicBezTo>
                <a:cubicBezTo>
                  <a:pt x="3297767" y="1985433"/>
                  <a:pt x="3308961" y="1952134"/>
                  <a:pt x="3314700" y="1917700"/>
                </a:cubicBezTo>
                <a:cubicBezTo>
                  <a:pt x="3318933" y="1892300"/>
                  <a:pt x="3317837" y="1865409"/>
                  <a:pt x="3327400" y="1841500"/>
                </a:cubicBezTo>
                <a:cubicBezTo>
                  <a:pt x="3335261" y="1821847"/>
                  <a:pt x="3353197" y="1807924"/>
                  <a:pt x="3365500" y="1790700"/>
                </a:cubicBezTo>
                <a:cubicBezTo>
                  <a:pt x="3374372" y="1778280"/>
                  <a:pt x="3382433" y="1765300"/>
                  <a:pt x="3390900" y="1752600"/>
                </a:cubicBezTo>
                <a:cubicBezTo>
                  <a:pt x="3419547" y="1638013"/>
                  <a:pt x="3405261" y="1684118"/>
                  <a:pt x="3429000" y="1612900"/>
                </a:cubicBezTo>
                <a:cubicBezTo>
                  <a:pt x="3424767" y="1566333"/>
                  <a:pt x="3422913" y="1519489"/>
                  <a:pt x="3416300" y="1473200"/>
                </a:cubicBezTo>
                <a:cubicBezTo>
                  <a:pt x="3409916" y="1428509"/>
                  <a:pt x="3398321" y="1437243"/>
                  <a:pt x="3378200" y="1397000"/>
                </a:cubicBezTo>
                <a:cubicBezTo>
                  <a:pt x="3368005" y="1376610"/>
                  <a:pt x="3362059" y="1354332"/>
                  <a:pt x="3352800" y="1333500"/>
                </a:cubicBezTo>
                <a:cubicBezTo>
                  <a:pt x="3345111" y="1316200"/>
                  <a:pt x="3334858" y="1300101"/>
                  <a:pt x="3327400" y="1282700"/>
                </a:cubicBezTo>
                <a:cubicBezTo>
                  <a:pt x="3322127" y="1270395"/>
                  <a:pt x="3325153" y="1252963"/>
                  <a:pt x="3314700" y="1244600"/>
                </a:cubicBezTo>
                <a:cubicBezTo>
                  <a:pt x="3301070" y="1233696"/>
                  <a:pt x="3280833" y="1236133"/>
                  <a:pt x="3263900" y="1231900"/>
                </a:cubicBezTo>
                <a:cubicBezTo>
                  <a:pt x="3179659" y="1063418"/>
                  <a:pt x="3293834" y="1261834"/>
                  <a:pt x="3200400" y="1168400"/>
                </a:cubicBezTo>
                <a:cubicBezTo>
                  <a:pt x="3190934" y="1158934"/>
                  <a:pt x="3195919" y="1140867"/>
                  <a:pt x="3187700" y="1130300"/>
                </a:cubicBezTo>
                <a:cubicBezTo>
                  <a:pt x="3165647" y="1101946"/>
                  <a:pt x="3129981" y="1084902"/>
                  <a:pt x="3111500" y="1054100"/>
                </a:cubicBezTo>
                <a:cubicBezTo>
                  <a:pt x="3018866" y="899710"/>
                  <a:pt x="3131807" y="1076309"/>
                  <a:pt x="3022600" y="939800"/>
                </a:cubicBezTo>
                <a:cubicBezTo>
                  <a:pt x="3003530" y="915962"/>
                  <a:pt x="2989755" y="888288"/>
                  <a:pt x="2971800" y="863600"/>
                </a:cubicBezTo>
                <a:cubicBezTo>
                  <a:pt x="2955857" y="841678"/>
                  <a:pt x="2936036" y="822654"/>
                  <a:pt x="2921000" y="800100"/>
                </a:cubicBezTo>
                <a:cubicBezTo>
                  <a:pt x="2910498" y="784348"/>
                  <a:pt x="2903058" y="766701"/>
                  <a:pt x="2895600" y="749300"/>
                </a:cubicBezTo>
                <a:cubicBezTo>
                  <a:pt x="2890327" y="736995"/>
                  <a:pt x="2891263" y="721653"/>
                  <a:pt x="2882900" y="711200"/>
                </a:cubicBezTo>
                <a:cubicBezTo>
                  <a:pt x="2873365" y="699281"/>
                  <a:pt x="2857500" y="694267"/>
                  <a:pt x="2844800" y="685800"/>
                </a:cubicBezTo>
                <a:cubicBezTo>
                  <a:pt x="2798483" y="546849"/>
                  <a:pt x="2872352" y="757316"/>
                  <a:pt x="2806700" y="609600"/>
                </a:cubicBezTo>
                <a:cubicBezTo>
                  <a:pt x="2795826" y="585134"/>
                  <a:pt x="2789767" y="558800"/>
                  <a:pt x="2781300" y="533400"/>
                </a:cubicBezTo>
                <a:cubicBezTo>
                  <a:pt x="2777067" y="520700"/>
                  <a:pt x="2775488" y="506779"/>
                  <a:pt x="2768600" y="495300"/>
                </a:cubicBezTo>
                <a:cubicBezTo>
                  <a:pt x="2755900" y="474133"/>
                  <a:pt x="2743583" y="452732"/>
                  <a:pt x="2730500" y="431800"/>
                </a:cubicBezTo>
                <a:cubicBezTo>
                  <a:pt x="2722410" y="418857"/>
                  <a:pt x="2711926" y="407352"/>
                  <a:pt x="2705100" y="393700"/>
                </a:cubicBezTo>
                <a:cubicBezTo>
                  <a:pt x="2684442" y="352383"/>
                  <a:pt x="2703396" y="353896"/>
                  <a:pt x="2667000" y="317500"/>
                </a:cubicBezTo>
                <a:cubicBezTo>
                  <a:pt x="2656207" y="306707"/>
                  <a:pt x="2641600" y="300567"/>
                  <a:pt x="2628900" y="292100"/>
                </a:cubicBezTo>
                <a:cubicBezTo>
                  <a:pt x="2620433" y="266700"/>
                  <a:pt x="2618352" y="238177"/>
                  <a:pt x="2603500" y="215900"/>
                </a:cubicBezTo>
                <a:cubicBezTo>
                  <a:pt x="2475106" y="23310"/>
                  <a:pt x="2614076" y="220972"/>
                  <a:pt x="2514600" y="101600"/>
                </a:cubicBezTo>
                <a:cubicBezTo>
                  <a:pt x="2504829" y="89874"/>
                  <a:pt x="2500926" y="73271"/>
                  <a:pt x="2489200" y="63500"/>
                </a:cubicBezTo>
                <a:cubicBezTo>
                  <a:pt x="2478602" y="54668"/>
                  <a:pt x="2419467" y="28138"/>
                  <a:pt x="2400300" y="25400"/>
                </a:cubicBezTo>
                <a:cubicBezTo>
                  <a:pt x="2324402" y="14557"/>
                  <a:pt x="2171700" y="0"/>
                  <a:pt x="2171700" y="0"/>
                </a:cubicBezTo>
                <a:cubicBezTo>
                  <a:pt x="2116667" y="4233"/>
                  <a:pt x="2061370" y="5854"/>
                  <a:pt x="2006600" y="12700"/>
                </a:cubicBezTo>
                <a:cubicBezTo>
                  <a:pt x="1975063" y="16642"/>
                  <a:pt x="1945793" y="40265"/>
                  <a:pt x="1917700" y="50800"/>
                </a:cubicBezTo>
                <a:cubicBezTo>
                  <a:pt x="1901357" y="56929"/>
                  <a:pt x="1883683" y="58705"/>
                  <a:pt x="1866900" y="63500"/>
                </a:cubicBezTo>
                <a:cubicBezTo>
                  <a:pt x="1739363" y="99939"/>
                  <a:pt x="1936809" y="49198"/>
                  <a:pt x="1778000" y="88900"/>
                </a:cubicBezTo>
                <a:cubicBezTo>
                  <a:pt x="1756833" y="101600"/>
                  <a:pt x="1735432" y="113917"/>
                  <a:pt x="1714500" y="127000"/>
                </a:cubicBezTo>
                <a:cubicBezTo>
                  <a:pt x="1701557" y="135090"/>
                  <a:pt x="1690052" y="145574"/>
                  <a:pt x="1676400" y="152400"/>
                </a:cubicBezTo>
                <a:cubicBezTo>
                  <a:pt x="1533919" y="223640"/>
                  <a:pt x="1772490" y="84791"/>
                  <a:pt x="1587500" y="190500"/>
                </a:cubicBezTo>
                <a:cubicBezTo>
                  <a:pt x="1559360" y="206580"/>
                  <a:pt x="1545375" y="225760"/>
                  <a:pt x="1511300" y="228600"/>
                </a:cubicBezTo>
                <a:cubicBezTo>
                  <a:pt x="1422607" y="235991"/>
                  <a:pt x="1333500" y="237067"/>
                  <a:pt x="1244600" y="241300"/>
                </a:cubicBezTo>
                <a:cubicBezTo>
                  <a:pt x="1149241" y="254923"/>
                  <a:pt x="1105360" y="258080"/>
                  <a:pt x="1003300" y="292100"/>
                </a:cubicBezTo>
                <a:cubicBezTo>
                  <a:pt x="990600" y="296333"/>
                  <a:pt x="977174" y="298813"/>
                  <a:pt x="965200" y="304800"/>
                </a:cubicBezTo>
                <a:cubicBezTo>
                  <a:pt x="951548" y="311626"/>
                  <a:pt x="939800" y="321733"/>
                  <a:pt x="927100" y="330200"/>
                </a:cubicBezTo>
                <a:cubicBezTo>
                  <a:pt x="918633" y="342900"/>
                  <a:pt x="913619" y="358765"/>
                  <a:pt x="901700" y="368300"/>
                </a:cubicBezTo>
                <a:cubicBezTo>
                  <a:pt x="891247" y="376663"/>
                  <a:pt x="875905" y="375727"/>
                  <a:pt x="863600" y="381000"/>
                </a:cubicBezTo>
                <a:cubicBezTo>
                  <a:pt x="846199" y="388458"/>
                  <a:pt x="830527" y="399753"/>
                  <a:pt x="812800" y="406400"/>
                </a:cubicBezTo>
                <a:cubicBezTo>
                  <a:pt x="780247" y="418607"/>
                  <a:pt x="754603" y="416448"/>
                  <a:pt x="723900" y="431800"/>
                </a:cubicBezTo>
                <a:cubicBezTo>
                  <a:pt x="710248" y="438626"/>
                  <a:pt x="699748" y="451001"/>
                  <a:pt x="685800" y="457200"/>
                </a:cubicBezTo>
                <a:cubicBezTo>
                  <a:pt x="661334" y="468074"/>
                  <a:pt x="635000" y="474133"/>
                  <a:pt x="609600" y="482600"/>
                </a:cubicBezTo>
                <a:lnTo>
                  <a:pt x="584200" y="508000"/>
                </a:ln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4360C519-B659-42AD-8B11-A851AEACFD95}"/>
              </a:ext>
            </a:extLst>
          </p:cNvPr>
          <p:cNvSpPr>
            <a:spLocks/>
          </p:cNvSpPr>
          <p:nvPr/>
        </p:nvSpPr>
        <p:spPr bwMode="auto">
          <a:xfrm>
            <a:off x="3851275" y="2205038"/>
            <a:ext cx="2120900" cy="1947862"/>
          </a:xfrm>
          <a:custGeom>
            <a:avLst/>
            <a:gdLst/>
            <a:ahLst/>
            <a:cxnLst/>
            <a:rect l="0" t="0" r="r" b="b"/>
            <a:pathLst>
              <a:path w="2121149" h="1948458">
                <a:moveTo>
                  <a:pt x="1152373" y="30758"/>
                </a:moveTo>
                <a:cubicBezTo>
                  <a:pt x="1126973" y="39225"/>
                  <a:pt x="1101818" y="48465"/>
                  <a:pt x="1076173" y="56158"/>
                </a:cubicBezTo>
                <a:cubicBezTo>
                  <a:pt x="1059455" y="61174"/>
                  <a:pt x="1041416" y="61982"/>
                  <a:pt x="1025373" y="68858"/>
                </a:cubicBezTo>
                <a:cubicBezTo>
                  <a:pt x="902586" y="121481"/>
                  <a:pt x="1082316" y="70497"/>
                  <a:pt x="936473" y="106958"/>
                </a:cubicBezTo>
                <a:cubicBezTo>
                  <a:pt x="919540" y="119658"/>
                  <a:pt x="904605" y="135592"/>
                  <a:pt x="885673" y="145058"/>
                </a:cubicBezTo>
                <a:cubicBezTo>
                  <a:pt x="870061" y="152864"/>
                  <a:pt x="849396" y="148076"/>
                  <a:pt x="834873" y="157758"/>
                </a:cubicBezTo>
                <a:cubicBezTo>
                  <a:pt x="729627" y="227922"/>
                  <a:pt x="904516" y="172097"/>
                  <a:pt x="758673" y="208558"/>
                </a:cubicBezTo>
                <a:cubicBezTo>
                  <a:pt x="750206" y="221258"/>
                  <a:pt x="744066" y="235865"/>
                  <a:pt x="733273" y="246658"/>
                </a:cubicBezTo>
                <a:cubicBezTo>
                  <a:pt x="711009" y="268922"/>
                  <a:pt x="685995" y="276495"/>
                  <a:pt x="657073" y="284758"/>
                </a:cubicBezTo>
                <a:cubicBezTo>
                  <a:pt x="640290" y="289553"/>
                  <a:pt x="623206" y="293225"/>
                  <a:pt x="606273" y="297458"/>
                </a:cubicBezTo>
                <a:cubicBezTo>
                  <a:pt x="593573" y="305925"/>
                  <a:pt x="581825" y="316032"/>
                  <a:pt x="568173" y="322858"/>
                </a:cubicBezTo>
                <a:cubicBezTo>
                  <a:pt x="547783" y="333053"/>
                  <a:pt x="526019" y="340253"/>
                  <a:pt x="504673" y="348258"/>
                </a:cubicBezTo>
                <a:cubicBezTo>
                  <a:pt x="492138" y="352958"/>
                  <a:pt x="478547" y="354971"/>
                  <a:pt x="466573" y="360958"/>
                </a:cubicBezTo>
                <a:cubicBezTo>
                  <a:pt x="452921" y="367784"/>
                  <a:pt x="442818" y="381142"/>
                  <a:pt x="428473" y="386358"/>
                </a:cubicBezTo>
                <a:cubicBezTo>
                  <a:pt x="395666" y="398288"/>
                  <a:pt x="360740" y="403291"/>
                  <a:pt x="326873" y="411758"/>
                </a:cubicBezTo>
                <a:lnTo>
                  <a:pt x="276073" y="424458"/>
                </a:lnTo>
                <a:cubicBezTo>
                  <a:pt x="263373" y="437158"/>
                  <a:pt x="252917" y="452595"/>
                  <a:pt x="237973" y="462558"/>
                </a:cubicBezTo>
                <a:cubicBezTo>
                  <a:pt x="226834" y="469984"/>
                  <a:pt x="211847" y="469271"/>
                  <a:pt x="199873" y="475258"/>
                </a:cubicBezTo>
                <a:cubicBezTo>
                  <a:pt x="186221" y="482084"/>
                  <a:pt x="175425" y="493832"/>
                  <a:pt x="161773" y="500658"/>
                </a:cubicBezTo>
                <a:cubicBezTo>
                  <a:pt x="131070" y="516010"/>
                  <a:pt x="105426" y="513851"/>
                  <a:pt x="72873" y="526058"/>
                </a:cubicBezTo>
                <a:cubicBezTo>
                  <a:pt x="55146" y="532705"/>
                  <a:pt x="39006" y="542991"/>
                  <a:pt x="22073" y="551458"/>
                </a:cubicBezTo>
                <a:cubicBezTo>
                  <a:pt x="-11233" y="651376"/>
                  <a:pt x="-3213" y="611595"/>
                  <a:pt x="22073" y="805458"/>
                </a:cubicBezTo>
                <a:cubicBezTo>
                  <a:pt x="25536" y="832007"/>
                  <a:pt x="39006" y="856258"/>
                  <a:pt x="47473" y="881658"/>
                </a:cubicBezTo>
                <a:lnTo>
                  <a:pt x="60173" y="919758"/>
                </a:lnTo>
                <a:cubicBezTo>
                  <a:pt x="81847" y="1071475"/>
                  <a:pt x="60240" y="958094"/>
                  <a:pt x="85573" y="1046758"/>
                </a:cubicBezTo>
                <a:cubicBezTo>
                  <a:pt x="90368" y="1063541"/>
                  <a:pt x="90467" y="1081946"/>
                  <a:pt x="98273" y="1097558"/>
                </a:cubicBezTo>
                <a:cubicBezTo>
                  <a:pt x="111925" y="1124862"/>
                  <a:pt x="132140" y="1148358"/>
                  <a:pt x="149073" y="1173758"/>
                </a:cubicBezTo>
                <a:cubicBezTo>
                  <a:pt x="181899" y="1222997"/>
                  <a:pt x="159993" y="1207031"/>
                  <a:pt x="212573" y="1224558"/>
                </a:cubicBezTo>
                <a:cubicBezTo>
                  <a:pt x="220939" y="1249657"/>
                  <a:pt x="228292" y="1282853"/>
                  <a:pt x="250673" y="1300758"/>
                </a:cubicBezTo>
                <a:cubicBezTo>
                  <a:pt x="261126" y="1309121"/>
                  <a:pt x="276073" y="1309225"/>
                  <a:pt x="288773" y="1313458"/>
                </a:cubicBezTo>
                <a:lnTo>
                  <a:pt x="364973" y="1427758"/>
                </a:lnTo>
                <a:lnTo>
                  <a:pt x="390373" y="1465858"/>
                </a:lnTo>
                <a:cubicBezTo>
                  <a:pt x="398840" y="1478558"/>
                  <a:pt x="404980" y="1493165"/>
                  <a:pt x="415773" y="1503958"/>
                </a:cubicBezTo>
                <a:cubicBezTo>
                  <a:pt x="428473" y="1516658"/>
                  <a:pt x="442846" y="1527881"/>
                  <a:pt x="453873" y="1542058"/>
                </a:cubicBezTo>
                <a:cubicBezTo>
                  <a:pt x="472615" y="1566155"/>
                  <a:pt x="479273" y="1601325"/>
                  <a:pt x="504673" y="1618258"/>
                </a:cubicBezTo>
                <a:lnTo>
                  <a:pt x="580873" y="1669058"/>
                </a:lnTo>
                <a:cubicBezTo>
                  <a:pt x="589340" y="1681758"/>
                  <a:pt x="595480" y="1696365"/>
                  <a:pt x="606273" y="1707158"/>
                </a:cubicBezTo>
                <a:cubicBezTo>
                  <a:pt x="706173" y="1807058"/>
                  <a:pt x="578445" y="1645824"/>
                  <a:pt x="682473" y="1770658"/>
                </a:cubicBezTo>
                <a:cubicBezTo>
                  <a:pt x="767140" y="1872258"/>
                  <a:pt x="644373" y="1749491"/>
                  <a:pt x="745973" y="1834158"/>
                </a:cubicBezTo>
                <a:cubicBezTo>
                  <a:pt x="759771" y="1845656"/>
                  <a:pt x="769129" y="1862295"/>
                  <a:pt x="784073" y="1872258"/>
                </a:cubicBezTo>
                <a:cubicBezTo>
                  <a:pt x="795212" y="1879684"/>
                  <a:pt x="810199" y="1878971"/>
                  <a:pt x="822173" y="1884958"/>
                </a:cubicBezTo>
                <a:cubicBezTo>
                  <a:pt x="835825" y="1891784"/>
                  <a:pt x="846621" y="1903532"/>
                  <a:pt x="860273" y="1910358"/>
                </a:cubicBezTo>
                <a:cubicBezTo>
                  <a:pt x="872247" y="1916345"/>
                  <a:pt x="885501" y="1919380"/>
                  <a:pt x="898373" y="1923058"/>
                </a:cubicBezTo>
                <a:cubicBezTo>
                  <a:pt x="940222" y="1935015"/>
                  <a:pt x="969025" y="1939728"/>
                  <a:pt x="1012673" y="1948458"/>
                </a:cubicBezTo>
                <a:cubicBezTo>
                  <a:pt x="1126973" y="1944225"/>
                  <a:pt x="1242267" y="1951386"/>
                  <a:pt x="1355573" y="1935758"/>
                </a:cubicBezTo>
                <a:cubicBezTo>
                  <a:pt x="1370693" y="1933672"/>
                  <a:pt x="1370180" y="1908451"/>
                  <a:pt x="1380973" y="1897658"/>
                </a:cubicBezTo>
                <a:cubicBezTo>
                  <a:pt x="1391766" y="1886865"/>
                  <a:pt x="1406373" y="1880725"/>
                  <a:pt x="1419073" y="1872258"/>
                </a:cubicBezTo>
                <a:cubicBezTo>
                  <a:pt x="1436006" y="1846858"/>
                  <a:pt x="1460220" y="1825018"/>
                  <a:pt x="1469873" y="1796058"/>
                </a:cubicBezTo>
                <a:cubicBezTo>
                  <a:pt x="1474106" y="1783358"/>
                  <a:pt x="1476586" y="1769932"/>
                  <a:pt x="1482573" y="1757958"/>
                </a:cubicBezTo>
                <a:cubicBezTo>
                  <a:pt x="1489399" y="1744306"/>
                  <a:pt x="1501774" y="1733806"/>
                  <a:pt x="1507973" y="1719858"/>
                </a:cubicBezTo>
                <a:cubicBezTo>
                  <a:pt x="1518847" y="1695392"/>
                  <a:pt x="1511954" y="1659722"/>
                  <a:pt x="1533373" y="1643658"/>
                </a:cubicBezTo>
                <a:cubicBezTo>
                  <a:pt x="1656210" y="1551530"/>
                  <a:pt x="1525306" y="1641342"/>
                  <a:pt x="1622273" y="1592858"/>
                </a:cubicBezTo>
                <a:cubicBezTo>
                  <a:pt x="1677075" y="1565457"/>
                  <a:pt x="1641014" y="1567527"/>
                  <a:pt x="1698473" y="1554758"/>
                </a:cubicBezTo>
                <a:cubicBezTo>
                  <a:pt x="1723610" y="1549172"/>
                  <a:pt x="1749273" y="1546291"/>
                  <a:pt x="1774673" y="1542058"/>
                </a:cubicBezTo>
                <a:cubicBezTo>
                  <a:pt x="1867498" y="1480175"/>
                  <a:pt x="1750782" y="1555710"/>
                  <a:pt x="1863573" y="1491258"/>
                </a:cubicBezTo>
                <a:cubicBezTo>
                  <a:pt x="1876825" y="1483685"/>
                  <a:pt x="1888421" y="1473431"/>
                  <a:pt x="1901673" y="1465858"/>
                </a:cubicBezTo>
                <a:cubicBezTo>
                  <a:pt x="1918111" y="1456465"/>
                  <a:pt x="1936419" y="1450492"/>
                  <a:pt x="1952473" y="1440458"/>
                </a:cubicBezTo>
                <a:cubicBezTo>
                  <a:pt x="1970422" y="1429240"/>
                  <a:pt x="1986049" y="1414661"/>
                  <a:pt x="2003273" y="1402358"/>
                </a:cubicBezTo>
                <a:cubicBezTo>
                  <a:pt x="2015693" y="1393486"/>
                  <a:pt x="2028673" y="1385425"/>
                  <a:pt x="2041373" y="1376958"/>
                </a:cubicBezTo>
                <a:cubicBezTo>
                  <a:pt x="2045606" y="1364258"/>
                  <a:pt x="2047572" y="1350560"/>
                  <a:pt x="2054073" y="1338858"/>
                </a:cubicBezTo>
                <a:cubicBezTo>
                  <a:pt x="2068898" y="1312173"/>
                  <a:pt x="2104873" y="1262658"/>
                  <a:pt x="2104873" y="1262658"/>
                </a:cubicBezTo>
                <a:cubicBezTo>
                  <a:pt x="2123864" y="1186694"/>
                  <a:pt x="2129127" y="1189958"/>
                  <a:pt x="2104873" y="1084858"/>
                </a:cubicBezTo>
                <a:cubicBezTo>
                  <a:pt x="2101441" y="1069985"/>
                  <a:pt x="2091392" y="1056293"/>
                  <a:pt x="2079473" y="1046758"/>
                </a:cubicBezTo>
                <a:cubicBezTo>
                  <a:pt x="2069020" y="1038395"/>
                  <a:pt x="2054073" y="1038291"/>
                  <a:pt x="2041373" y="1034058"/>
                </a:cubicBezTo>
                <a:cubicBezTo>
                  <a:pt x="1968580" y="924869"/>
                  <a:pt x="2065507" y="1053365"/>
                  <a:pt x="1977873" y="983258"/>
                </a:cubicBezTo>
                <a:cubicBezTo>
                  <a:pt x="1965954" y="973723"/>
                  <a:pt x="1963266" y="955951"/>
                  <a:pt x="1952473" y="945158"/>
                </a:cubicBezTo>
                <a:cubicBezTo>
                  <a:pt x="1941680" y="934365"/>
                  <a:pt x="1927073" y="928225"/>
                  <a:pt x="1914373" y="919758"/>
                </a:cubicBezTo>
                <a:cubicBezTo>
                  <a:pt x="1905906" y="907058"/>
                  <a:pt x="1896546" y="894910"/>
                  <a:pt x="1888973" y="881658"/>
                </a:cubicBezTo>
                <a:cubicBezTo>
                  <a:pt x="1879580" y="865220"/>
                  <a:pt x="1875693" y="845402"/>
                  <a:pt x="1863573" y="830858"/>
                </a:cubicBezTo>
                <a:cubicBezTo>
                  <a:pt x="1837576" y="799661"/>
                  <a:pt x="1819569" y="808856"/>
                  <a:pt x="1787373" y="792758"/>
                </a:cubicBezTo>
                <a:cubicBezTo>
                  <a:pt x="1773721" y="785932"/>
                  <a:pt x="1762925" y="774184"/>
                  <a:pt x="1749273" y="767358"/>
                </a:cubicBezTo>
                <a:cubicBezTo>
                  <a:pt x="1737299" y="761371"/>
                  <a:pt x="1722875" y="761159"/>
                  <a:pt x="1711173" y="754658"/>
                </a:cubicBezTo>
                <a:cubicBezTo>
                  <a:pt x="1684488" y="739833"/>
                  <a:pt x="1634973" y="703858"/>
                  <a:pt x="1634973" y="703858"/>
                </a:cubicBezTo>
                <a:cubicBezTo>
                  <a:pt x="1603051" y="608093"/>
                  <a:pt x="1649825" y="722422"/>
                  <a:pt x="1584173" y="640358"/>
                </a:cubicBezTo>
                <a:cubicBezTo>
                  <a:pt x="1575810" y="629905"/>
                  <a:pt x="1575706" y="614958"/>
                  <a:pt x="1571473" y="602258"/>
                </a:cubicBezTo>
                <a:cubicBezTo>
                  <a:pt x="1567240" y="555691"/>
                  <a:pt x="1563426" y="509085"/>
                  <a:pt x="1558773" y="462558"/>
                </a:cubicBezTo>
                <a:cubicBezTo>
                  <a:pt x="1554959" y="424414"/>
                  <a:pt x="1551902" y="386147"/>
                  <a:pt x="1546073" y="348258"/>
                </a:cubicBezTo>
                <a:cubicBezTo>
                  <a:pt x="1540589" y="312613"/>
                  <a:pt x="1517863" y="250927"/>
                  <a:pt x="1507973" y="221258"/>
                </a:cubicBezTo>
                <a:cubicBezTo>
                  <a:pt x="1503740" y="208558"/>
                  <a:pt x="1502699" y="194297"/>
                  <a:pt x="1495273" y="183158"/>
                </a:cubicBezTo>
                <a:cubicBezTo>
                  <a:pt x="1486806" y="170458"/>
                  <a:pt x="1476699" y="158710"/>
                  <a:pt x="1469873" y="145058"/>
                </a:cubicBezTo>
                <a:cubicBezTo>
                  <a:pt x="1439201" y="83714"/>
                  <a:pt x="1483299" y="124376"/>
                  <a:pt x="1419073" y="81558"/>
                </a:cubicBezTo>
                <a:cubicBezTo>
                  <a:pt x="1414840" y="64625"/>
                  <a:pt x="1417547" y="44167"/>
                  <a:pt x="1406373" y="30758"/>
                </a:cubicBezTo>
                <a:cubicBezTo>
                  <a:pt x="1366274" y="-17360"/>
                  <a:pt x="1223870" y="5358"/>
                  <a:pt x="1203173" y="5358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66D02221-772E-417F-A7A3-EB209C2E86EE}"/>
              </a:ext>
            </a:extLst>
          </p:cNvPr>
          <p:cNvSpPr>
            <a:spLocks/>
          </p:cNvSpPr>
          <p:nvPr/>
        </p:nvSpPr>
        <p:spPr bwMode="auto">
          <a:xfrm>
            <a:off x="4356100" y="2794000"/>
            <a:ext cx="1231900" cy="965200"/>
          </a:xfrm>
          <a:custGeom>
            <a:avLst/>
            <a:gdLst>
              <a:gd name="T0" fmla="*/ 965200 w 1231900"/>
              <a:gd name="T1" fmla="*/ 25594 h 965399"/>
              <a:gd name="T2" fmla="*/ 622300 w 1231900"/>
              <a:gd name="T3" fmla="*/ 12896 h 965399"/>
              <a:gd name="T4" fmla="*/ 444500 w 1231900"/>
              <a:gd name="T5" fmla="*/ 199 h 965399"/>
              <a:gd name="T6" fmla="*/ 215900 w 1231900"/>
              <a:gd name="T7" fmla="*/ 25594 h 965399"/>
              <a:gd name="T8" fmla="*/ 139700 w 1231900"/>
              <a:gd name="T9" fmla="*/ 63686 h 965399"/>
              <a:gd name="T10" fmla="*/ 63500 w 1231900"/>
              <a:gd name="T11" fmla="*/ 101778 h 965399"/>
              <a:gd name="T12" fmla="*/ 38100 w 1231900"/>
              <a:gd name="T13" fmla="*/ 139870 h 965399"/>
              <a:gd name="T14" fmla="*/ 0 w 1231900"/>
              <a:gd name="T15" fmla="*/ 152568 h 965399"/>
              <a:gd name="T16" fmla="*/ 25400 w 1231900"/>
              <a:gd name="T17" fmla="*/ 177962 h 965399"/>
              <a:gd name="T18" fmla="*/ 63500 w 1231900"/>
              <a:gd name="T19" fmla="*/ 266844 h 965399"/>
              <a:gd name="T20" fmla="*/ 88900 w 1231900"/>
              <a:gd name="T21" fmla="*/ 343028 h 965399"/>
              <a:gd name="T22" fmla="*/ 165100 w 1231900"/>
              <a:gd name="T23" fmla="*/ 457305 h 965399"/>
              <a:gd name="T24" fmla="*/ 190500 w 1231900"/>
              <a:gd name="T25" fmla="*/ 495397 h 965399"/>
              <a:gd name="T26" fmla="*/ 215900 w 1231900"/>
              <a:gd name="T27" fmla="*/ 533489 h 965399"/>
              <a:gd name="T28" fmla="*/ 254000 w 1231900"/>
              <a:gd name="T29" fmla="*/ 558884 h 965399"/>
              <a:gd name="T30" fmla="*/ 279400 w 1231900"/>
              <a:gd name="T31" fmla="*/ 635068 h 965399"/>
              <a:gd name="T32" fmla="*/ 330200 w 1231900"/>
              <a:gd name="T33" fmla="*/ 711252 h 965399"/>
              <a:gd name="T34" fmla="*/ 355600 w 1231900"/>
              <a:gd name="T35" fmla="*/ 749345 h 965399"/>
              <a:gd name="T36" fmla="*/ 419100 w 1231900"/>
              <a:gd name="T37" fmla="*/ 863621 h 965399"/>
              <a:gd name="T38" fmla="*/ 444500 w 1231900"/>
              <a:gd name="T39" fmla="*/ 901713 h 965399"/>
              <a:gd name="T40" fmla="*/ 469900 w 1231900"/>
              <a:gd name="T41" fmla="*/ 939805 h 965399"/>
              <a:gd name="T42" fmla="*/ 546100 w 1231900"/>
              <a:gd name="T43" fmla="*/ 965200 h 965399"/>
              <a:gd name="T44" fmla="*/ 622300 w 1231900"/>
              <a:gd name="T45" fmla="*/ 927108 h 965399"/>
              <a:gd name="T46" fmla="*/ 673100 w 1231900"/>
              <a:gd name="T47" fmla="*/ 901713 h 965399"/>
              <a:gd name="T48" fmla="*/ 749300 w 1231900"/>
              <a:gd name="T49" fmla="*/ 850924 h 965399"/>
              <a:gd name="T50" fmla="*/ 812800 w 1231900"/>
              <a:gd name="T51" fmla="*/ 800134 h 965399"/>
              <a:gd name="T52" fmla="*/ 889000 w 1231900"/>
              <a:gd name="T53" fmla="*/ 749345 h 965399"/>
              <a:gd name="T54" fmla="*/ 1143000 w 1231900"/>
              <a:gd name="T55" fmla="*/ 711252 h 965399"/>
              <a:gd name="T56" fmla="*/ 1219200 w 1231900"/>
              <a:gd name="T57" fmla="*/ 660463 h 965399"/>
              <a:gd name="T58" fmla="*/ 1231900 w 1231900"/>
              <a:gd name="T59" fmla="*/ 609673 h 965399"/>
              <a:gd name="T60" fmla="*/ 1219200 w 1231900"/>
              <a:gd name="T61" fmla="*/ 520792 h 965399"/>
              <a:gd name="T62" fmla="*/ 1206500 w 1231900"/>
              <a:gd name="T63" fmla="*/ 482699 h 965399"/>
              <a:gd name="T64" fmla="*/ 1168400 w 1231900"/>
              <a:gd name="T65" fmla="*/ 457305 h 965399"/>
              <a:gd name="T66" fmla="*/ 1130300 w 1231900"/>
              <a:gd name="T67" fmla="*/ 419213 h 965399"/>
              <a:gd name="T68" fmla="*/ 1092200 w 1231900"/>
              <a:gd name="T69" fmla="*/ 406515 h 965399"/>
              <a:gd name="T70" fmla="*/ 1054100 w 1231900"/>
              <a:gd name="T71" fmla="*/ 381120 h 965399"/>
              <a:gd name="T72" fmla="*/ 990600 w 1231900"/>
              <a:gd name="T73" fmla="*/ 292239 h 965399"/>
              <a:gd name="T74" fmla="*/ 965200 w 1231900"/>
              <a:gd name="T75" fmla="*/ 241449 h 965399"/>
              <a:gd name="T76" fmla="*/ 927100 w 1231900"/>
              <a:gd name="T77" fmla="*/ 203357 h 965399"/>
              <a:gd name="T78" fmla="*/ 914400 w 1231900"/>
              <a:gd name="T79" fmla="*/ 165265 h 965399"/>
              <a:gd name="T80" fmla="*/ 889000 w 1231900"/>
              <a:gd name="T81" fmla="*/ 127173 h 965399"/>
              <a:gd name="T82" fmla="*/ 876300 w 1231900"/>
              <a:gd name="T83" fmla="*/ 76383 h 965399"/>
              <a:gd name="T84" fmla="*/ 863600 w 1231900"/>
              <a:gd name="T85" fmla="*/ 38291 h 96539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31900" h="965399">
                <a:moveTo>
                  <a:pt x="965200" y="25599"/>
                </a:moveTo>
                <a:lnTo>
                  <a:pt x="622300" y="12899"/>
                </a:lnTo>
                <a:cubicBezTo>
                  <a:pt x="562953" y="10004"/>
                  <a:pt x="503889" y="-1657"/>
                  <a:pt x="444500" y="199"/>
                </a:cubicBezTo>
                <a:cubicBezTo>
                  <a:pt x="367868" y="2594"/>
                  <a:pt x="292100" y="17132"/>
                  <a:pt x="215900" y="25599"/>
                </a:cubicBezTo>
                <a:cubicBezTo>
                  <a:pt x="120135" y="57521"/>
                  <a:pt x="238177" y="14460"/>
                  <a:pt x="139700" y="63699"/>
                </a:cubicBezTo>
                <a:cubicBezTo>
                  <a:pt x="34540" y="116279"/>
                  <a:pt x="172689" y="29006"/>
                  <a:pt x="63500" y="101799"/>
                </a:cubicBezTo>
                <a:cubicBezTo>
                  <a:pt x="55033" y="114499"/>
                  <a:pt x="50019" y="130364"/>
                  <a:pt x="38100" y="139899"/>
                </a:cubicBezTo>
                <a:cubicBezTo>
                  <a:pt x="27647" y="148262"/>
                  <a:pt x="9466" y="143133"/>
                  <a:pt x="0" y="152599"/>
                </a:cubicBezTo>
                <a:lnTo>
                  <a:pt x="25400" y="177999"/>
                </a:lnTo>
                <a:cubicBezTo>
                  <a:pt x="66281" y="300641"/>
                  <a:pt x="726" y="109965"/>
                  <a:pt x="63500" y="266899"/>
                </a:cubicBezTo>
                <a:cubicBezTo>
                  <a:pt x="73444" y="291758"/>
                  <a:pt x="74048" y="320822"/>
                  <a:pt x="88900" y="343099"/>
                </a:cubicBezTo>
                <a:lnTo>
                  <a:pt x="165100" y="457399"/>
                </a:lnTo>
                <a:lnTo>
                  <a:pt x="190500" y="495499"/>
                </a:lnTo>
                <a:cubicBezTo>
                  <a:pt x="198967" y="508199"/>
                  <a:pt x="203200" y="525132"/>
                  <a:pt x="215900" y="533599"/>
                </a:cubicBezTo>
                <a:lnTo>
                  <a:pt x="254000" y="558999"/>
                </a:lnTo>
                <a:cubicBezTo>
                  <a:pt x="262467" y="584399"/>
                  <a:pt x="264548" y="612922"/>
                  <a:pt x="279400" y="635199"/>
                </a:cubicBezTo>
                <a:lnTo>
                  <a:pt x="330200" y="711399"/>
                </a:lnTo>
                <a:cubicBezTo>
                  <a:pt x="338667" y="724099"/>
                  <a:pt x="350773" y="735019"/>
                  <a:pt x="355600" y="749499"/>
                </a:cubicBezTo>
                <a:cubicBezTo>
                  <a:pt x="377953" y="816559"/>
                  <a:pt x="360874" y="776460"/>
                  <a:pt x="419100" y="863799"/>
                </a:cubicBezTo>
                <a:lnTo>
                  <a:pt x="444500" y="901899"/>
                </a:lnTo>
                <a:cubicBezTo>
                  <a:pt x="452967" y="914599"/>
                  <a:pt x="455420" y="935172"/>
                  <a:pt x="469900" y="939999"/>
                </a:cubicBezTo>
                <a:lnTo>
                  <a:pt x="546100" y="965399"/>
                </a:lnTo>
                <a:cubicBezTo>
                  <a:pt x="615954" y="942114"/>
                  <a:pt x="553366" y="966690"/>
                  <a:pt x="622300" y="927299"/>
                </a:cubicBezTo>
                <a:cubicBezTo>
                  <a:pt x="638738" y="917906"/>
                  <a:pt x="656866" y="911639"/>
                  <a:pt x="673100" y="901899"/>
                </a:cubicBezTo>
                <a:cubicBezTo>
                  <a:pt x="699277" y="886193"/>
                  <a:pt x="749300" y="851099"/>
                  <a:pt x="749300" y="851099"/>
                </a:cubicBezTo>
                <a:cubicBezTo>
                  <a:pt x="796232" y="780701"/>
                  <a:pt x="747848" y="836383"/>
                  <a:pt x="812800" y="800299"/>
                </a:cubicBezTo>
                <a:cubicBezTo>
                  <a:pt x="839485" y="785474"/>
                  <a:pt x="863600" y="766432"/>
                  <a:pt x="889000" y="749499"/>
                </a:cubicBezTo>
                <a:cubicBezTo>
                  <a:pt x="987083" y="684110"/>
                  <a:pt x="911863" y="724995"/>
                  <a:pt x="1143000" y="711399"/>
                </a:cubicBezTo>
                <a:cubicBezTo>
                  <a:pt x="1179369" y="699276"/>
                  <a:pt x="1196816" y="699771"/>
                  <a:pt x="1219200" y="660599"/>
                </a:cubicBezTo>
                <a:cubicBezTo>
                  <a:pt x="1227860" y="645444"/>
                  <a:pt x="1227667" y="626732"/>
                  <a:pt x="1231900" y="609799"/>
                </a:cubicBezTo>
                <a:cubicBezTo>
                  <a:pt x="1227667" y="580166"/>
                  <a:pt x="1225071" y="550252"/>
                  <a:pt x="1219200" y="520899"/>
                </a:cubicBezTo>
                <a:cubicBezTo>
                  <a:pt x="1216575" y="507772"/>
                  <a:pt x="1214863" y="493252"/>
                  <a:pt x="1206500" y="482799"/>
                </a:cubicBezTo>
                <a:cubicBezTo>
                  <a:pt x="1196965" y="470880"/>
                  <a:pt x="1180126" y="467170"/>
                  <a:pt x="1168400" y="457399"/>
                </a:cubicBezTo>
                <a:cubicBezTo>
                  <a:pt x="1154602" y="445901"/>
                  <a:pt x="1145244" y="429262"/>
                  <a:pt x="1130300" y="419299"/>
                </a:cubicBezTo>
                <a:cubicBezTo>
                  <a:pt x="1119161" y="411873"/>
                  <a:pt x="1104174" y="412586"/>
                  <a:pt x="1092200" y="406599"/>
                </a:cubicBezTo>
                <a:cubicBezTo>
                  <a:pt x="1078548" y="399773"/>
                  <a:pt x="1066800" y="389666"/>
                  <a:pt x="1054100" y="381199"/>
                </a:cubicBezTo>
                <a:cubicBezTo>
                  <a:pt x="1024467" y="292299"/>
                  <a:pt x="1054100" y="313466"/>
                  <a:pt x="990600" y="292299"/>
                </a:cubicBezTo>
                <a:cubicBezTo>
                  <a:pt x="982133" y="275366"/>
                  <a:pt x="976204" y="256905"/>
                  <a:pt x="965200" y="241499"/>
                </a:cubicBezTo>
                <a:cubicBezTo>
                  <a:pt x="954761" y="226884"/>
                  <a:pt x="937063" y="218343"/>
                  <a:pt x="927100" y="203399"/>
                </a:cubicBezTo>
                <a:cubicBezTo>
                  <a:pt x="919674" y="192260"/>
                  <a:pt x="920387" y="177273"/>
                  <a:pt x="914400" y="165299"/>
                </a:cubicBezTo>
                <a:cubicBezTo>
                  <a:pt x="907574" y="151647"/>
                  <a:pt x="897467" y="139899"/>
                  <a:pt x="889000" y="127199"/>
                </a:cubicBezTo>
                <a:cubicBezTo>
                  <a:pt x="884767" y="110266"/>
                  <a:pt x="881095" y="93182"/>
                  <a:pt x="876300" y="76399"/>
                </a:cubicBezTo>
                <a:cubicBezTo>
                  <a:pt x="872622" y="63527"/>
                  <a:pt x="863600" y="38299"/>
                  <a:pt x="863600" y="38299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27D866F-7B7F-4019-A9E3-417B9912EF58}"/>
              </a:ext>
            </a:extLst>
          </p:cNvPr>
          <p:cNvSpPr>
            <a:spLocks/>
          </p:cNvSpPr>
          <p:nvPr/>
        </p:nvSpPr>
        <p:spPr bwMode="auto">
          <a:xfrm>
            <a:off x="4737100" y="3060700"/>
            <a:ext cx="439738" cy="482600"/>
          </a:xfrm>
          <a:custGeom>
            <a:avLst/>
            <a:gdLst>
              <a:gd name="T0" fmla="*/ 317932 w 439140"/>
              <a:gd name="T1" fmla="*/ 26096 h 483336"/>
              <a:gd name="T2" fmla="*/ 38152 w 439140"/>
              <a:gd name="T3" fmla="*/ 13416 h 483336"/>
              <a:gd name="T4" fmla="*/ 0 w 439140"/>
              <a:gd name="T5" fmla="*/ 89500 h 483336"/>
              <a:gd name="T6" fmla="*/ 12717 w 439140"/>
              <a:gd name="T7" fmla="*/ 178264 h 483336"/>
              <a:gd name="T8" fmla="*/ 25435 w 439140"/>
              <a:gd name="T9" fmla="*/ 216306 h 483336"/>
              <a:gd name="T10" fmla="*/ 76304 w 439140"/>
              <a:gd name="T11" fmla="*/ 241667 h 483336"/>
              <a:gd name="T12" fmla="*/ 101738 w 439140"/>
              <a:gd name="T13" fmla="*/ 279709 h 483336"/>
              <a:gd name="T14" fmla="*/ 114456 w 439140"/>
              <a:gd name="T15" fmla="*/ 317751 h 483336"/>
              <a:gd name="T16" fmla="*/ 152608 w 439140"/>
              <a:gd name="T17" fmla="*/ 343113 h 483336"/>
              <a:gd name="T18" fmla="*/ 190759 w 439140"/>
              <a:gd name="T19" fmla="*/ 419197 h 483336"/>
              <a:gd name="T20" fmla="*/ 228911 w 439140"/>
              <a:gd name="T21" fmla="*/ 431877 h 483336"/>
              <a:gd name="T22" fmla="*/ 267063 w 439140"/>
              <a:gd name="T23" fmla="*/ 457239 h 483336"/>
              <a:gd name="T24" fmla="*/ 343367 w 439140"/>
              <a:gd name="T25" fmla="*/ 482600 h 483336"/>
              <a:gd name="T26" fmla="*/ 419671 w 439140"/>
              <a:gd name="T27" fmla="*/ 381155 h 483336"/>
              <a:gd name="T28" fmla="*/ 432388 w 439140"/>
              <a:gd name="T29" fmla="*/ 343113 h 483336"/>
              <a:gd name="T30" fmla="*/ 394236 w 439140"/>
              <a:gd name="T31" fmla="*/ 38777 h 483336"/>
              <a:gd name="T32" fmla="*/ 356084 w 439140"/>
              <a:gd name="T33" fmla="*/ 13416 h 483336"/>
              <a:gd name="T34" fmla="*/ 317932 w 439140"/>
              <a:gd name="T35" fmla="*/ 26096 h 4833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39140" h="483336">
                <a:moveTo>
                  <a:pt x="317500" y="26136"/>
                </a:moveTo>
                <a:cubicBezTo>
                  <a:pt x="264583" y="26136"/>
                  <a:pt x="201919" y="-22968"/>
                  <a:pt x="38100" y="13436"/>
                </a:cubicBezTo>
                <a:cubicBezTo>
                  <a:pt x="20374" y="17375"/>
                  <a:pt x="4283" y="76786"/>
                  <a:pt x="0" y="89636"/>
                </a:cubicBezTo>
                <a:cubicBezTo>
                  <a:pt x="4233" y="119269"/>
                  <a:pt x="6829" y="149183"/>
                  <a:pt x="12700" y="178536"/>
                </a:cubicBezTo>
                <a:cubicBezTo>
                  <a:pt x="15325" y="191663"/>
                  <a:pt x="15934" y="207170"/>
                  <a:pt x="25400" y="216636"/>
                </a:cubicBezTo>
                <a:cubicBezTo>
                  <a:pt x="38787" y="230023"/>
                  <a:pt x="59267" y="233569"/>
                  <a:pt x="76200" y="242036"/>
                </a:cubicBezTo>
                <a:cubicBezTo>
                  <a:pt x="84667" y="254736"/>
                  <a:pt x="94774" y="266484"/>
                  <a:pt x="101600" y="280136"/>
                </a:cubicBezTo>
                <a:cubicBezTo>
                  <a:pt x="107587" y="292110"/>
                  <a:pt x="105937" y="307783"/>
                  <a:pt x="114300" y="318236"/>
                </a:cubicBezTo>
                <a:cubicBezTo>
                  <a:pt x="123835" y="330155"/>
                  <a:pt x="139700" y="335169"/>
                  <a:pt x="152400" y="343636"/>
                </a:cubicBezTo>
                <a:cubicBezTo>
                  <a:pt x="160766" y="368735"/>
                  <a:pt x="168119" y="401931"/>
                  <a:pt x="190500" y="419836"/>
                </a:cubicBezTo>
                <a:cubicBezTo>
                  <a:pt x="200953" y="428199"/>
                  <a:pt x="216626" y="426549"/>
                  <a:pt x="228600" y="432536"/>
                </a:cubicBezTo>
                <a:cubicBezTo>
                  <a:pt x="242252" y="439362"/>
                  <a:pt x="252752" y="451737"/>
                  <a:pt x="266700" y="457936"/>
                </a:cubicBezTo>
                <a:cubicBezTo>
                  <a:pt x="291166" y="468810"/>
                  <a:pt x="342900" y="483336"/>
                  <a:pt x="342900" y="483336"/>
                </a:cubicBezTo>
                <a:cubicBezTo>
                  <a:pt x="417647" y="445962"/>
                  <a:pt x="387713" y="475897"/>
                  <a:pt x="419100" y="381736"/>
                </a:cubicBezTo>
                <a:lnTo>
                  <a:pt x="431800" y="343636"/>
                </a:lnTo>
                <a:cubicBezTo>
                  <a:pt x="429273" y="290576"/>
                  <a:pt x="466600" y="111736"/>
                  <a:pt x="393700" y="38836"/>
                </a:cubicBezTo>
                <a:cubicBezTo>
                  <a:pt x="382907" y="28043"/>
                  <a:pt x="369772" y="19105"/>
                  <a:pt x="355600" y="13436"/>
                </a:cubicBezTo>
                <a:cubicBezTo>
                  <a:pt x="347739" y="10292"/>
                  <a:pt x="370417" y="26136"/>
                  <a:pt x="317500" y="26136"/>
                </a:cubicBez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5419CCC-356A-4EB3-B68C-873F7A320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2857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2D0A1B2-9EA7-4D22-B0C0-70316C4F3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367FB548-BADC-4ECD-9657-BAED3D5F58CE}"/>
              </a:ext>
            </a:extLst>
          </p:cNvPr>
          <p:cNvSpPr>
            <a:spLocks/>
          </p:cNvSpPr>
          <p:nvPr/>
        </p:nvSpPr>
        <p:spPr bwMode="auto">
          <a:xfrm>
            <a:off x="2857500" y="1701800"/>
            <a:ext cx="3429000" cy="3149600"/>
          </a:xfrm>
          <a:custGeom>
            <a:avLst/>
            <a:gdLst/>
            <a:ahLst/>
            <a:cxnLst/>
            <a:rect l="0" t="0" r="r" b="b"/>
            <a:pathLst>
              <a:path w="3429000" h="3149600">
                <a:moveTo>
                  <a:pt x="584200" y="508000"/>
                </a:moveTo>
                <a:cubicBezTo>
                  <a:pt x="558800" y="524933"/>
                  <a:pt x="534878" y="544327"/>
                  <a:pt x="508000" y="558800"/>
                </a:cubicBezTo>
                <a:cubicBezTo>
                  <a:pt x="479614" y="574085"/>
                  <a:pt x="449034" y="584926"/>
                  <a:pt x="419100" y="596900"/>
                </a:cubicBezTo>
                <a:cubicBezTo>
                  <a:pt x="406671" y="601872"/>
                  <a:pt x="392974" y="603613"/>
                  <a:pt x="381000" y="609600"/>
                </a:cubicBezTo>
                <a:cubicBezTo>
                  <a:pt x="367348" y="616426"/>
                  <a:pt x="356552" y="628174"/>
                  <a:pt x="342900" y="635000"/>
                </a:cubicBezTo>
                <a:cubicBezTo>
                  <a:pt x="330926" y="640987"/>
                  <a:pt x="316774" y="641713"/>
                  <a:pt x="304800" y="647700"/>
                </a:cubicBezTo>
                <a:cubicBezTo>
                  <a:pt x="291148" y="654526"/>
                  <a:pt x="280352" y="666274"/>
                  <a:pt x="266700" y="673100"/>
                </a:cubicBezTo>
                <a:cubicBezTo>
                  <a:pt x="254726" y="679087"/>
                  <a:pt x="240302" y="679299"/>
                  <a:pt x="228600" y="685800"/>
                </a:cubicBezTo>
                <a:cubicBezTo>
                  <a:pt x="201915" y="700625"/>
                  <a:pt x="152400" y="736600"/>
                  <a:pt x="152400" y="736600"/>
                </a:cubicBezTo>
                <a:lnTo>
                  <a:pt x="127000" y="812800"/>
                </a:lnTo>
                <a:cubicBezTo>
                  <a:pt x="122767" y="825500"/>
                  <a:pt x="121726" y="839761"/>
                  <a:pt x="114300" y="850900"/>
                </a:cubicBezTo>
                <a:cubicBezTo>
                  <a:pt x="88900" y="889000"/>
                  <a:pt x="52580" y="921759"/>
                  <a:pt x="38100" y="965200"/>
                </a:cubicBezTo>
                <a:lnTo>
                  <a:pt x="12700" y="1041400"/>
                </a:lnTo>
                <a:lnTo>
                  <a:pt x="0" y="1079500"/>
                </a:lnTo>
                <a:cubicBezTo>
                  <a:pt x="4233" y="1159933"/>
                  <a:pt x="5722" y="1240558"/>
                  <a:pt x="12700" y="1320800"/>
                </a:cubicBezTo>
                <a:cubicBezTo>
                  <a:pt x="14212" y="1338189"/>
                  <a:pt x="16740" y="1356445"/>
                  <a:pt x="25400" y="1371600"/>
                </a:cubicBezTo>
                <a:cubicBezTo>
                  <a:pt x="42137" y="1400890"/>
                  <a:pt x="75883" y="1416397"/>
                  <a:pt x="101600" y="1435100"/>
                </a:cubicBezTo>
                <a:cubicBezTo>
                  <a:pt x="258090" y="1548911"/>
                  <a:pt x="152588" y="1477559"/>
                  <a:pt x="241300" y="1536700"/>
                </a:cubicBezTo>
                <a:cubicBezTo>
                  <a:pt x="273861" y="1634383"/>
                  <a:pt x="225508" y="1508255"/>
                  <a:pt x="292100" y="1612900"/>
                </a:cubicBezTo>
                <a:cubicBezTo>
                  <a:pt x="312428" y="1644844"/>
                  <a:pt x="330926" y="1678579"/>
                  <a:pt x="342900" y="1714500"/>
                </a:cubicBezTo>
                <a:cubicBezTo>
                  <a:pt x="351562" y="1740485"/>
                  <a:pt x="378747" y="1827013"/>
                  <a:pt x="393700" y="1854200"/>
                </a:cubicBezTo>
                <a:cubicBezTo>
                  <a:pt x="429388" y="1919086"/>
                  <a:pt x="469496" y="1981444"/>
                  <a:pt x="508000" y="2044700"/>
                </a:cubicBezTo>
                <a:cubicBezTo>
                  <a:pt x="559690" y="2129620"/>
                  <a:pt x="572739" y="2139564"/>
                  <a:pt x="609600" y="2222500"/>
                </a:cubicBezTo>
                <a:cubicBezTo>
                  <a:pt x="615037" y="2234733"/>
                  <a:pt x="612834" y="2251134"/>
                  <a:pt x="622300" y="2260600"/>
                </a:cubicBezTo>
                <a:cubicBezTo>
                  <a:pt x="701429" y="2339729"/>
                  <a:pt x="679149" y="2286692"/>
                  <a:pt x="749300" y="2336800"/>
                </a:cubicBezTo>
                <a:cubicBezTo>
                  <a:pt x="763915" y="2347239"/>
                  <a:pt x="773499" y="2363527"/>
                  <a:pt x="787400" y="2374900"/>
                </a:cubicBezTo>
                <a:cubicBezTo>
                  <a:pt x="820164" y="2401707"/>
                  <a:pt x="853777" y="2427618"/>
                  <a:pt x="889000" y="2451100"/>
                </a:cubicBezTo>
                <a:cubicBezTo>
                  <a:pt x="901447" y="2459398"/>
                  <a:pt x="997195" y="2521195"/>
                  <a:pt x="1016000" y="2540000"/>
                </a:cubicBezTo>
                <a:cubicBezTo>
                  <a:pt x="1030967" y="2554967"/>
                  <a:pt x="1041962" y="2573460"/>
                  <a:pt x="1054100" y="2590800"/>
                </a:cubicBezTo>
                <a:cubicBezTo>
                  <a:pt x="1071606" y="2615809"/>
                  <a:pt x="1081062" y="2647930"/>
                  <a:pt x="1104900" y="2667000"/>
                </a:cubicBezTo>
                <a:cubicBezTo>
                  <a:pt x="1126067" y="2683933"/>
                  <a:pt x="1148000" y="2699950"/>
                  <a:pt x="1168400" y="2717800"/>
                </a:cubicBezTo>
                <a:cubicBezTo>
                  <a:pt x="1181917" y="2729627"/>
                  <a:pt x="1191556" y="2745937"/>
                  <a:pt x="1206500" y="2755900"/>
                </a:cubicBezTo>
                <a:cubicBezTo>
                  <a:pt x="1230129" y="2771652"/>
                  <a:pt x="1258349" y="2779389"/>
                  <a:pt x="1282700" y="2794000"/>
                </a:cubicBezTo>
                <a:cubicBezTo>
                  <a:pt x="1403516" y="2866490"/>
                  <a:pt x="1258080" y="2801932"/>
                  <a:pt x="1397000" y="2857500"/>
                </a:cubicBezTo>
                <a:cubicBezTo>
                  <a:pt x="1409700" y="2870200"/>
                  <a:pt x="1421302" y="2884102"/>
                  <a:pt x="1435100" y="2895600"/>
                </a:cubicBezTo>
                <a:cubicBezTo>
                  <a:pt x="1502509" y="2951774"/>
                  <a:pt x="1447685" y="2882765"/>
                  <a:pt x="1524000" y="2971800"/>
                </a:cubicBezTo>
                <a:cubicBezTo>
                  <a:pt x="1574899" y="3031182"/>
                  <a:pt x="1525490" y="3019360"/>
                  <a:pt x="1625600" y="3086100"/>
                </a:cubicBezTo>
                <a:cubicBezTo>
                  <a:pt x="1638300" y="3094567"/>
                  <a:pt x="1649611" y="3105629"/>
                  <a:pt x="1663700" y="3111500"/>
                </a:cubicBezTo>
                <a:cubicBezTo>
                  <a:pt x="1700772" y="3126947"/>
                  <a:pt x="1778000" y="3149600"/>
                  <a:pt x="1778000" y="3149600"/>
                </a:cubicBezTo>
                <a:cubicBezTo>
                  <a:pt x="1879600" y="3141133"/>
                  <a:pt x="1981873" y="3138618"/>
                  <a:pt x="2082800" y="3124200"/>
                </a:cubicBezTo>
                <a:cubicBezTo>
                  <a:pt x="2101542" y="3121523"/>
                  <a:pt x="2116199" y="3106258"/>
                  <a:pt x="2133600" y="3098800"/>
                </a:cubicBezTo>
                <a:cubicBezTo>
                  <a:pt x="2145905" y="3093527"/>
                  <a:pt x="2159000" y="3090333"/>
                  <a:pt x="2171700" y="3086100"/>
                </a:cubicBezTo>
                <a:cubicBezTo>
                  <a:pt x="2184400" y="3069167"/>
                  <a:pt x="2194833" y="3050267"/>
                  <a:pt x="2209800" y="3035300"/>
                </a:cubicBezTo>
                <a:cubicBezTo>
                  <a:pt x="2220593" y="3024507"/>
                  <a:pt x="2234648" y="3017473"/>
                  <a:pt x="2247900" y="3009900"/>
                </a:cubicBezTo>
                <a:cubicBezTo>
                  <a:pt x="2287424" y="2987315"/>
                  <a:pt x="2303046" y="2987229"/>
                  <a:pt x="2336800" y="2959100"/>
                </a:cubicBezTo>
                <a:cubicBezTo>
                  <a:pt x="2434586" y="2877612"/>
                  <a:pt x="2318405" y="2958663"/>
                  <a:pt x="2413000" y="2895600"/>
                </a:cubicBezTo>
                <a:cubicBezTo>
                  <a:pt x="2525760" y="2726460"/>
                  <a:pt x="2353813" y="2967487"/>
                  <a:pt x="2476500" y="2844800"/>
                </a:cubicBezTo>
                <a:cubicBezTo>
                  <a:pt x="2543882" y="2777418"/>
                  <a:pt x="2463055" y="2812115"/>
                  <a:pt x="2527300" y="2755900"/>
                </a:cubicBezTo>
                <a:cubicBezTo>
                  <a:pt x="2633271" y="2663176"/>
                  <a:pt x="2573254" y="2748046"/>
                  <a:pt x="2667000" y="2654300"/>
                </a:cubicBezTo>
                <a:cubicBezTo>
                  <a:pt x="2690379" y="2630921"/>
                  <a:pt x="2706205" y="2600526"/>
                  <a:pt x="2730500" y="2578100"/>
                </a:cubicBezTo>
                <a:cubicBezTo>
                  <a:pt x="2761607" y="2549386"/>
                  <a:pt x="2800551" y="2530128"/>
                  <a:pt x="2832100" y="2501900"/>
                </a:cubicBezTo>
                <a:cubicBezTo>
                  <a:pt x="2881178" y="2457988"/>
                  <a:pt x="2925233" y="2408767"/>
                  <a:pt x="2971800" y="2362200"/>
                </a:cubicBezTo>
                <a:cubicBezTo>
                  <a:pt x="2984500" y="2349500"/>
                  <a:pt x="2999937" y="2339044"/>
                  <a:pt x="3009900" y="2324100"/>
                </a:cubicBezTo>
                <a:cubicBezTo>
                  <a:pt x="3018367" y="2311400"/>
                  <a:pt x="3022600" y="2294467"/>
                  <a:pt x="3035300" y="2286000"/>
                </a:cubicBezTo>
                <a:cubicBezTo>
                  <a:pt x="3049823" y="2276318"/>
                  <a:pt x="3069167" y="2277533"/>
                  <a:pt x="3086100" y="2273300"/>
                </a:cubicBezTo>
                <a:cubicBezTo>
                  <a:pt x="3118892" y="2229577"/>
                  <a:pt x="3154816" y="2176689"/>
                  <a:pt x="3200400" y="2146300"/>
                </a:cubicBezTo>
                <a:lnTo>
                  <a:pt x="3238500" y="2120900"/>
                </a:lnTo>
                <a:cubicBezTo>
                  <a:pt x="3255433" y="2087033"/>
                  <a:pt x="3280117" y="2056034"/>
                  <a:pt x="3289300" y="2019300"/>
                </a:cubicBezTo>
                <a:cubicBezTo>
                  <a:pt x="3297767" y="1985433"/>
                  <a:pt x="3308961" y="1952134"/>
                  <a:pt x="3314700" y="1917700"/>
                </a:cubicBezTo>
                <a:cubicBezTo>
                  <a:pt x="3318933" y="1892300"/>
                  <a:pt x="3317837" y="1865409"/>
                  <a:pt x="3327400" y="1841500"/>
                </a:cubicBezTo>
                <a:cubicBezTo>
                  <a:pt x="3335261" y="1821847"/>
                  <a:pt x="3353197" y="1807924"/>
                  <a:pt x="3365500" y="1790700"/>
                </a:cubicBezTo>
                <a:cubicBezTo>
                  <a:pt x="3374372" y="1778280"/>
                  <a:pt x="3382433" y="1765300"/>
                  <a:pt x="3390900" y="1752600"/>
                </a:cubicBezTo>
                <a:cubicBezTo>
                  <a:pt x="3419547" y="1638013"/>
                  <a:pt x="3405261" y="1684118"/>
                  <a:pt x="3429000" y="1612900"/>
                </a:cubicBezTo>
                <a:cubicBezTo>
                  <a:pt x="3424767" y="1566333"/>
                  <a:pt x="3422913" y="1519489"/>
                  <a:pt x="3416300" y="1473200"/>
                </a:cubicBezTo>
                <a:cubicBezTo>
                  <a:pt x="3409916" y="1428509"/>
                  <a:pt x="3398321" y="1437243"/>
                  <a:pt x="3378200" y="1397000"/>
                </a:cubicBezTo>
                <a:cubicBezTo>
                  <a:pt x="3368005" y="1376610"/>
                  <a:pt x="3362059" y="1354332"/>
                  <a:pt x="3352800" y="1333500"/>
                </a:cubicBezTo>
                <a:cubicBezTo>
                  <a:pt x="3345111" y="1316200"/>
                  <a:pt x="3334858" y="1300101"/>
                  <a:pt x="3327400" y="1282700"/>
                </a:cubicBezTo>
                <a:cubicBezTo>
                  <a:pt x="3322127" y="1270395"/>
                  <a:pt x="3325153" y="1252963"/>
                  <a:pt x="3314700" y="1244600"/>
                </a:cubicBezTo>
                <a:cubicBezTo>
                  <a:pt x="3301070" y="1233696"/>
                  <a:pt x="3280833" y="1236133"/>
                  <a:pt x="3263900" y="1231900"/>
                </a:cubicBezTo>
                <a:cubicBezTo>
                  <a:pt x="3179659" y="1063418"/>
                  <a:pt x="3293834" y="1261834"/>
                  <a:pt x="3200400" y="1168400"/>
                </a:cubicBezTo>
                <a:cubicBezTo>
                  <a:pt x="3190934" y="1158934"/>
                  <a:pt x="3195919" y="1140867"/>
                  <a:pt x="3187700" y="1130300"/>
                </a:cubicBezTo>
                <a:cubicBezTo>
                  <a:pt x="3165647" y="1101946"/>
                  <a:pt x="3129981" y="1084902"/>
                  <a:pt x="3111500" y="1054100"/>
                </a:cubicBezTo>
                <a:cubicBezTo>
                  <a:pt x="3018866" y="899710"/>
                  <a:pt x="3131807" y="1076309"/>
                  <a:pt x="3022600" y="939800"/>
                </a:cubicBezTo>
                <a:cubicBezTo>
                  <a:pt x="3003530" y="915962"/>
                  <a:pt x="2989755" y="888288"/>
                  <a:pt x="2971800" y="863600"/>
                </a:cubicBezTo>
                <a:cubicBezTo>
                  <a:pt x="2955857" y="841678"/>
                  <a:pt x="2936036" y="822654"/>
                  <a:pt x="2921000" y="800100"/>
                </a:cubicBezTo>
                <a:cubicBezTo>
                  <a:pt x="2910498" y="784348"/>
                  <a:pt x="2903058" y="766701"/>
                  <a:pt x="2895600" y="749300"/>
                </a:cubicBezTo>
                <a:cubicBezTo>
                  <a:pt x="2890327" y="736995"/>
                  <a:pt x="2891263" y="721653"/>
                  <a:pt x="2882900" y="711200"/>
                </a:cubicBezTo>
                <a:cubicBezTo>
                  <a:pt x="2873365" y="699281"/>
                  <a:pt x="2857500" y="694267"/>
                  <a:pt x="2844800" y="685800"/>
                </a:cubicBezTo>
                <a:cubicBezTo>
                  <a:pt x="2798483" y="546849"/>
                  <a:pt x="2872352" y="757316"/>
                  <a:pt x="2806700" y="609600"/>
                </a:cubicBezTo>
                <a:cubicBezTo>
                  <a:pt x="2795826" y="585134"/>
                  <a:pt x="2789767" y="558800"/>
                  <a:pt x="2781300" y="533400"/>
                </a:cubicBezTo>
                <a:cubicBezTo>
                  <a:pt x="2777067" y="520700"/>
                  <a:pt x="2775488" y="506779"/>
                  <a:pt x="2768600" y="495300"/>
                </a:cubicBezTo>
                <a:cubicBezTo>
                  <a:pt x="2755900" y="474133"/>
                  <a:pt x="2743583" y="452732"/>
                  <a:pt x="2730500" y="431800"/>
                </a:cubicBezTo>
                <a:cubicBezTo>
                  <a:pt x="2722410" y="418857"/>
                  <a:pt x="2711926" y="407352"/>
                  <a:pt x="2705100" y="393700"/>
                </a:cubicBezTo>
                <a:cubicBezTo>
                  <a:pt x="2684442" y="352383"/>
                  <a:pt x="2703396" y="353896"/>
                  <a:pt x="2667000" y="317500"/>
                </a:cubicBezTo>
                <a:cubicBezTo>
                  <a:pt x="2656207" y="306707"/>
                  <a:pt x="2641600" y="300567"/>
                  <a:pt x="2628900" y="292100"/>
                </a:cubicBezTo>
                <a:cubicBezTo>
                  <a:pt x="2620433" y="266700"/>
                  <a:pt x="2618352" y="238177"/>
                  <a:pt x="2603500" y="215900"/>
                </a:cubicBezTo>
                <a:cubicBezTo>
                  <a:pt x="2475106" y="23310"/>
                  <a:pt x="2614076" y="220972"/>
                  <a:pt x="2514600" y="101600"/>
                </a:cubicBezTo>
                <a:cubicBezTo>
                  <a:pt x="2504829" y="89874"/>
                  <a:pt x="2500926" y="73271"/>
                  <a:pt x="2489200" y="63500"/>
                </a:cubicBezTo>
                <a:cubicBezTo>
                  <a:pt x="2478602" y="54668"/>
                  <a:pt x="2419467" y="28138"/>
                  <a:pt x="2400300" y="25400"/>
                </a:cubicBezTo>
                <a:cubicBezTo>
                  <a:pt x="2324402" y="14557"/>
                  <a:pt x="2171700" y="0"/>
                  <a:pt x="2171700" y="0"/>
                </a:cubicBezTo>
                <a:cubicBezTo>
                  <a:pt x="2116667" y="4233"/>
                  <a:pt x="2061370" y="5854"/>
                  <a:pt x="2006600" y="12700"/>
                </a:cubicBezTo>
                <a:cubicBezTo>
                  <a:pt x="1975063" y="16642"/>
                  <a:pt x="1945793" y="40265"/>
                  <a:pt x="1917700" y="50800"/>
                </a:cubicBezTo>
                <a:cubicBezTo>
                  <a:pt x="1901357" y="56929"/>
                  <a:pt x="1883683" y="58705"/>
                  <a:pt x="1866900" y="63500"/>
                </a:cubicBezTo>
                <a:cubicBezTo>
                  <a:pt x="1739363" y="99939"/>
                  <a:pt x="1936809" y="49198"/>
                  <a:pt x="1778000" y="88900"/>
                </a:cubicBezTo>
                <a:cubicBezTo>
                  <a:pt x="1756833" y="101600"/>
                  <a:pt x="1735432" y="113917"/>
                  <a:pt x="1714500" y="127000"/>
                </a:cubicBezTo>
                <a:cubicBezTo>
                  <a:pt x="1701557" y="135090"/>
                  <a:pt x="1690052" y="145574"/>
                  <a:pt x="1676400" y="152400"/>
                </a:cubicBezTo>
                <a:cubicBezTo>
                  <a:pt x="1533919" y="223640"/>
                  <a:pt x="1772490" y="84791"/>
                  <a:pt x="1587500" y="190500"/>
                </a:cubicBezTo>
                <a:cubicBezTo>
                  <a:pt x="1559360" y="206580"/>
                  <a:pt x="1545375" y="225760"/>
                  <a:pt x="1511300" y="228600"/>
                </a:cubicBezTo>
                <a:cubicBezTo>
                  <a:pt x="1422607" y="235991"/>
                  <a:pt x="1333500" y="237067"/>
                  <a:pt x="1244600" y="241300"/>
                </a:cubicBezTo>
                <a:cubicBezTo>
                  <a:pt x="1149241" y="254923"/>
                  <a:pt x="1105360" y="258080"/>
                  <a:pt x="1003300" y="292100"/>
                </a:cubicBezTo>
                <a:cubicBezTo>
                  <a:pt x="990600" y="296333"/>
                  <a:pt x="977174" y="298813"/>
                  <a:pt x="965200" y="304800"/>
                </a:cubicBezTo>
                <a:cubicBezTo>
                  <a:pt x="951548" y="311626"/>
                  <a:pt x="939800" y="321733"/>
                  <a:pt x="927100" y="330200"/>
                </a:cubicBezTo>
                <a:cubicBezTo>
                  <a:pt x="918633" y="342900"/>
                  <a:pt x="913619" y="358765"/>
                  <a:pt x="901700" y="368300"/>
                </a:cubicBezTo>
                <a:cubicBezTo>
                  <a:pt x="891247" y="376663"/>
                  <a:pt x="875905" y="375727"/>
                  <a:pt x="863600" y="381000"/>
                </a:cubicBezTo>
                <a:cubicBezTo>
                  <a:pt x="846199" y="388458"/>
                  <a:pt x="830527" y="399753"/>
                  <a:pt x="812800" y="406400"/>
                </a:cubicBezTo>
                <a:cubicBezTo>
                  <a:pt x="780247" y="418607"/>
                  <a:pt x="754603" y="416448"/>
                  <a:pt x="723900" y="431800"/>
                </a:cubicBezTo>
                <a:cubicBezTo>
                  <a:pt x="710248" y="438626"/>
                  <a:pt x="699748" y="451001"/>
                  <a:pt x="685800" y="457200"/>
                </a:cubicBezTo>
                <a:cubicBezTo>
                  <a:pt x="661334" y="468074"/>
                  <a:pt x="635000" y="474133"/>
                  <a:pt x="609600" y="482600"/>
                </a:cubicBezTo>
                <a:lnTo>
                  <a:pt x="584200" y="508000"/>
                </a:ln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42250DC4-014E-4B60-92C0-D17846E49FE6}"/>
              </a:ext>
            </a:extLst>
          </p:cNvPr>
          <p:cNvSpPr>
            <a:spLocks/>
          </p:cNvSpPr>
          <p:nvPr/>
        </p:nvSpPr>
        <p:spPr bwMode="auto">
          <a:xfrm>
            <a:off x="3851275" y="2205038"/>
            <a:ext cx="2120900" cy="1947862"/>
          </a:xfrm>
          <a:custGeom>
            <a:avLst/>
            <a:gdLst/>
            <a:ahLst/>
            <a:cxnLst/>
            <a:rect l="0" t="0" r="r" b="b"/>
            <a:pathLst>
              <a:path w="2121149" h="1948458">
                <a:moveTo>
                  <a:pt x="1152373" y="30758"/>
                </a:moveTo>
                <a:cubicBezTo>
                  <a:pt x="1126973" y="39225"/>
                  <a:pt x="1101818" y="48465"/>
                  <a:pt x="1076173" y="56158"/>
                </a:cubicBezTo>
                <a:cubicBezTo>
                  <a:pt x="1059455" y="61174"/>
                  <a:pt x="1041416" y="61982"/>
                  <a:pt x="1025373" y="68858"/>
                </a:cubicBezTo>
                <a:cubicBezTo>
                  <a:pt x="902586" y="121481"/>
                  <a:pt x="1082316" y="70497"/>
                  <a:pt x="936473" y="106958"/>
                </a:cubicBezTo>
                <a:cubicBezTo>
                  <a:pt x="919540" y="119658"/>
                  <a:pt x="904605" y="135592"/>
                  <a:pt x="885673" y="145058"/>
                </a:cubicBezTo>
                <a:cubicBezTo>
                  <a:pt x="870061" y="152864"/>
                  <a:pt x="849396" y="148076"/>
                  <a:pt x="834873" y="157758"/>
                </a:cubicBezTo>
                <a:cubicBezTo>
                  <a:pt x="729627" y="227922"/>
                  <a:pt x="904516" y="172097"/>
                  <a:pt x="758673" y="208558"/>
                </a:cubicBezTo>
                <a:cubicBezTo>
                  <a:pt x="750206" y="221258"/>
                  <a:pt x="744066" y="235865"/>
                  <a:pt x="733273" y="246658"/>
                </a:cubicBezTo>
                <a:cubicBezTo>
                  <a:pt x="711009" y="268922"/>
                  <a:pt x="685995" y="276495"/>
                  <a:pt x="657073" y="284758"/>
                </a:cubicBezTo>
                <a:cubicBezTo>
                  <a:pt x="640290" y="289553"/>
                  <a:pt x="623206" y="293225"/>
                  <a:pt x="606273" y="297458"/>
                </a:cubicBezTo>
                <a:cubicBezTo>
                  <a:pt x="593573" y="305925"/>
                  <a:pt x="581825" y="316032"/>
                  <a:pt x="568173" y="322858"/>
                </a:cubicBezTo>
                <a:cubicBezTo>
                  <a:pt x="547783" y="333053"/>
                  <a:pt x="526019" y="340253"/>
                  <a:pt x="504673" y="348258"/>
                </a:cubicBezTo>
                <a:cubicBezTo>
                  <a:pt x="492138" y="352958"/>
                  <a:pt x="478547" y="354971"/>
                  <a:pt x="466573" y="360958"/>
                </a:cubicBezTo>
                <a:cubicBezTo>
                  <a:pt x="452921" y="367784"/>
                  <a:pt x="442818" y="381142"/>
                  <a:pt x="428473" y="386358"/>
                </a:cubicBezTo>
                <a:cubicBezTo>
                  <a:pt x="395666" y="398288"/>
                  <a:pt x="360740" y="403291"/>
                  <a:pt x="326873" y="411758"/>
                </a:cubicBezTo>
                <a:lnTo>
                  <a:pt x="276073" y="424458"/>
                </a:lnTo>
                <a:cubicBezTo>
                  <a:pt x="263373" y="437158"/>
                  <a:pt x="252917" y="452595"/>
                  <a:pt x="237973" y="462558"/>
                </a:cubicBezTo>
                <a:cubicBezTo>
                  <a:pt x="226834" y="469984"/>
                  <a:pt x="211847" y="469271"/>
                  <a:pt x="199873" y="475258"/>
                </a:cubicBezTo>
                <a:cubicBezTo>
                  <a:pt x="186221" y="482084"/>
                  <a:pt x="175425" y="493832"/>
                  <a:pt x="161773" y="500658"/>
                </a:cubicBezTo>
                <a:cubicBezTo>
                  <a:pt x="131070" y="516010"/>
                  <a:pt x="105426" y="513851"/>
                  <a:pt x="72873" y="526058"/>
                </a:cubicBezTo>
                <a:cubicBezTo>
                  <a:pt x="55146" y="532705"/>
                  <a:pt x="39006" y="542991"/>
                  <a:pt x="22073" y="551458"/>
                </a:cubicBezTo>
                <a:cubicBezTo>
                  <a:pt x="-11233" y="651376"/>
                  <a:pt x="-3213" y="611595"/>
                  <a:pt x="22073" y="805458"/>
                </a:cubicBezTo>
                <a:cubicBezTo>
                  <a:pt x="25536" y="832007"/>
                  <a:pt x="39006" y="856258"/>
                  <a:pt x="47473" y="881658"/>
                </a:cubicBezTo>
                <a:lnTo>
                  <a:pt x="60173" y="919758"/>
                </a:lnTo>
                <a:cubicBezTo>
                  <a:pt x="81847" y="1071475"/>
                  <a:pt x="60240" y="958094"/>
                  <a:pt x="85573" y="1046758"/>
                </a:cubicBezTo>
                <a:cubicBezTo>
                  <a:pt x="90368" y="1063541"/>
                  <a:pt x="90467" y="1081946"/>
                  <a:pt x="98273" y="1097558"/>
                </a:cubicBezTo>
                <a:cubicBezTo>
                  <a:pt x="111925" y="1124862"/>
                  <a:pt x="132140" y="1148358"/>
                  <a:pt x="149073" y="1173758"/>
                </a:cubicBezTo>
                <a:cubicBezTo>
                  <a:pt x="181899" y="1222997"/>
                  <a:pt x="159993" y="1207031"/>
                  <a:pt x="212573" y="1224558"/>
                </a:cubicBezTo>
                <a:cubicBezTo>
                  <a:pt x="220939" y="1249657"/>
                  <a:pt x="228292" y="1282853"/>
                  <a:pt x="250673" y="1300758"/>
                </a:cubicBezTo>
                <a:cubicBezTo>
                  <a:pt x="261126" y="1309121"/>
                  <a:pt x="276073" y="1309225"/>
                  <a:pt x="288773" y="1313458"/>
                </a:cubicBezTo>
                <a:lnTo>
                  <a:pt x="364973" y="1427758"/>
                </a:lnTo>
                <a:lnTo>
                  <a:pt x="390373" y="1465858"/>
                </a:lnTo>
                <a:cubicBezTo>
                  <a:pt x="398840" y="1478558"/>
                  <a:pt x="404980" y="1493165"/>
                  <a:pt x="415773" y="1503958"/>
                </a:cubicBezTo>
                <a:cubicBezTo>
                  <a:pt x="428473" y="1516658"/>
                  <a:pt x="442846" y="1527881"/>
                  <a:pt x="453873" y="1542058"/>
                </a:cubicBezTo>
                <a:cubicBezTo>
                  <a:pt x="472615" y="1566155"/>
                  <a:pt x="479273" y="1601325"/>
                  <a:pt x="504673" y="1618258"/>
                </a:cubicBezTo>
                <a:lnTo>
                  <a:pt x="580873" y="1669058"/>
                </a:lnTo>
                <a:cubicBezTo>
                  <a:pt x="589340" y="1681758"/>
                  <a:pt x="595480" y="1696365"/>
                  <a:pt x="606273" y="1707158"/>
                </a:cubicBezTo>
                <a:cubicBezTo>
                  <a:pt x="706173" y="1807058"/>
                  <a:pt x="578445" y="1645824"/>
                  <a:pt x="682473" y="1770658"/>
                </a:cubicBezTo>
                <a:cubicBezTo>
                  <a:pt x="767140" y="1872258"/>
                  <a:pt x="644373" y="1749491"/>
                  <a:pt x="745973" y="1834158"/>
                </a:cubicBezTo>
                <a:cubicBezTo>
                  <a:pt x="759771" y="1845656"/>
                  <a:pt x="769129" y="1862295"/>
                  <a:pt x="784073" y="1872258"/>
                </a:cubicBezTo>
                <a:cubicBezTo>
                  <a:pt x="795212" y="1879684"/>
                  <a:pt x="810199" y="1878971"/>
                  <a:pt x="822173" y="1884958"/>
                </a:cubicBezTo>
                <a:cubicBezTo>
                  <a:pt x="835825" y="1891784"/>
                  <a:pt x="846621" y="1903532"/>
                  <a:pt x="860273" y="1910358"/>
                </a:cubicBezTo>
                <a:cubicBezTo>
                  <a:pt x="872247" y="1916345"/>
                  <a:pt x="885501" y="1919380"/>
                  <a:pt x="898373" y="1923058"/>
                </a:cubicBezTo>
                <a:cubicBezTo>
                  <a:pt x="940222" y="1935015"/>
                  <a:pt x="969025" y="1939728"/>
                  <a:pt x="1012673" y="1948458"/>
                </a:cubicBezTo>
                <a:cubicBezTo>
                  <a:pt x="1126973" y="1944225"/>
                  <a:pt x="1242267" y="1951386"/>
                  <a:pt x="1355573" y="1935758"/>
                </a:cubicBezTo>
                <a:cubicBezTo>
                  <a:pt x="1370693" y="1933672"/>
                  <a:pt x="1370180" y="1908451"/>
                  <a:pt x="1380973" y="1897658"/>
                </a:cubicBezTo>
                <a:cubicBezTo>
                  <a:pt x="1391766" y="1886865"/>
                  <a:pt x="1406373" y="1880725"/>
                  <a:pt x="1419073" y="1872258"/>
                </a:cubicBezTo>
                <a:cubicBezTo>
                  <a:pt x="1436006" y="1846858"/>
                  <a:pt x="1460220" y="1825018"/>
                  <a:pt x="1469873" y="1796058"/>
                </a:cubicBezTo>
                <a:cubicBezTo>
                  <a:pt x="1474106" y="1783358"/>
                  <a:pt x="1476586" y="1769932"/>
                  <a:pt x="1482573" y="1757958"/>
                </a:cubicBezTo>
                <a:cubicBezTo>
                  <a:pt x="1489399" y="1744306"/>
                  <a:pt x="1501774" y="1733806"/>
                  <a:pt x="1507973" y="1719858"/>
                </a:cubicBezTo>
                <a:cubicBezTo>
                  <a:pt x="1518847" y="1695392"/>
                  <a:pt x="1511954" y="1659722"/>
                  <a:pt x="1533373" y="1643658"/>
                </a:cubicBezTo>
                <a:cubicBezTo>
                  <a:pt x="1656210" y="1551530"/>
                  <a:pt x="1525306" y="1641342"/>
                  <a:pt x="1622273" y="1592858"/>
                </a:cubicBezTo>
                <a:cubicBezTo>
                  <a:pt x="1677075" y="1565457"/>
                  <a:pt x="1641014" y="1567527"/>
                  <a:pt x="1698473" y="1554758"/>
                </a:cubicBezTo>
                <a:cubicBezTo>
                  <a:pt x="1723610" y="1549172"/>
                  <a:pt x="1749273" y="1546291"/>
                  <a:pt x="1774673" y="1542058"/>
                </a:cubicBezTo>
                <a:cubicBezTo>
                  <a:pt x="1867498" y="1480175"/>
                  <a:pt x="1750782" y="1555710"/>
                  <a:pt x="1863573" y="1491258"/>
                </a:cubicBezTo>
                <a:cubicBezTo>
                  <a:pt x="1876825" y="1483685"/>
                  <a:pt x="1888421" y="1473431"/>
                  <a:pt x="1901673" y="1465858"/>
                </a:cubicBezTo>
                <a:cubicBezTo>
                  <a:pt x="1918111" y="1456465"/>
                  <a:pt x="1936419" y="1450492"/>
                  <a:pt x="1952473" y="1440458"/>
                </a:cubicBezTo>
                <a:cubicBezTo>
                  <a:pt x="1970422" y="1429240"/>
                  <a:pt x="1986049" y="1414661"/>
                  <a:pt x="2003273" y="1402358"/>
                </a:cubicBezTo>
                <a:cubicBezTo>
                  <a:pt x="2015693" y="1393486"/>
                  <a:pt x="2028673" y="1385425"/>
                  <a:pt x="2041373" y="1376958"/>
                </a:cubicBezTo>
                <a:cubicBezTo>
                  <a:pt x="2045606" y="1364258"/>
                  <a:pt x="2047572" y="1350560"/>
                  <a:pt x="2054073" y="1338858"/>
                </a:cubicBezTo>
                <a:cubicBezTo>
                  <a:pt x="2068898" y="1312173"/>
                  <a:pt x="2104873" y="1262658"/>
                  <a:pt x="2104873" y="1262658"/>
                </a:cubicBezTo>
                <a:cubicBezTo>
                  <a:pt x="2123864" y="1186694"/>
                  <a:pt x="2129127" y="1189958"/>
                  <a:pt x="2104873" y="1084858"/>
                </a:cubicBezTo>
                <a:cubicBezTo>
                  <a:pt x="2101441" y="1069985"/>
                  <a:pt x="2091392" y="1056293"/>
                  <a:pt x="2079473" y="1046758"/>
                </a:cubicBezTo>
                <a:cubicBezTo>
                  <a:pt x="2069020" y="1038395"/>
                  <a:pt x="2054073" y="1038291"/>
                  <a:pt x="2041373" y="1034058"/>
                </a:cubicBezTo>
                <a:cubicBezTo>
                  <a:pt x="1968580" y="924869"/>
                  <a:pt x="2065507" y="1053365"/>
                  <a:pt x="1977873" y="983258"/>
                </a:cubicBezTo>
                <a:cubicBezTo>
                  <a:pt x="1965954" y="973723"/>
                  <a:pt x="1963266" y="955951"/>
                  <a:pt x="1952473" y="945158"/>
                </a:cubicBezTo>
                <a:cubicBezTo>
                  <a:pt x="1941680" y="934365"/>
                  <a:pt x="1927073" y="928225"/>
                  <a:pt x="1914373" y="919758"/>
                </a:cubicBezTo>
                <a:cubicBezTo>
                  <a:pt x="1905906" y="907058"/>
                  <a:pt x="1896546" y="894910"/>
                  <a:pt x="1888973" y="881658"/>
                </a:cubicBezTo>
                <a:cubicBezTo>
                  <a:pt x="1879580" y="865220"/>
                  <a:pt x="1875693" y="845402"/>
                  <a:pt x="1863573" y="830858"/>
                </a:cubicBezTo>
                <a:cubicBezTo>
                  <a:pt x="1837576" y="799661"/>
                  <a:pt x="1819569" y="808856"/>
                  <a:pt x="1787373" y="792758"/>
                </a:cubicBezTo>
                <a:cubicBezTo>
                  <a:pt x="1773721" y="785932"/>
                  <a:pt x="1762925" y="774184"/>
                  <a:pt x="1749273" y="767358"/>
                </a:cubicBezTo>
                <a:cubicBezTo>
                  <a:pt x="1737299" y="761371"/>
                  <a:pt x="1722875" y="761159"/>
                  <a:pt x="1711173" y="754658"/>
                </a:cubicBezTo>
                <a:cubicBezTo>
                  <a:pt x="1684488" y="739833"/>
                  <a:pt x="1634973" y="703858"/>
                  <a:pt x="1634973" y="703858"/>
                </a:cubicBezTo>
                <a:cubicBezTo>
                  <a:pt x="1603051" y="608093"/>
                  <a:pt x="1649825" y="722422"/>
                  <a:pt x="1584173" y="640358"/>
                </a:cubicBezTo>
                <a:cubicBezTo>
                  <a:pt x="1575810" y="629905"/>
                  <a:pt x="1575706" y="614958"/>
                  <a:pt x="1571473" y="602258"/>
                </a:cubicBezTo>
                <a:cubicBezTo>
                  <a:pt x="1567240" y="555691"/>
                  <a:pt x="1563426" y="509085"/>
                  <a:pt x="1558773" y="462558"/>
                </a:cubicBezTo>
                <a:cubicBezTo>
                  <a:pt x="1554959" y="424414"/>
                  <a:pt x="1551902" y="386147"/>
                  <a:pt x="1546073" y="348258"/>
                </a:cubicBezTo>
                <a:cubicBezTo>
                  <a:pt x="1540589" y="312613"/>
                  <a:pt x="1517863" y="250927"/>
                  <a:pt x="1507973" y="221258"/>
                </a:cubicBezTo>
                <a:cubicBezTo>
                  <a:pt x="1503740" y="208558"/>
                  <a:pt x="1502699" y="194297"/>
                  <a:pt x="1495273" y="183158"/>
                </a:cubicBezTo>
                <a:cubicBezTo>
                  <a:pt x="1486806" y="170458"/>
                  <a:pt x="1476699" y="158710"/>
                  <a:pt x="1469873" y="145058"/>
                </a:cubicBezTo>
                <a:cubicBezTo>
                  <a:pt x="1439201" y="83714"/>
                  <a:pt x="1483299" y="124376"/>
                  <a:pt x="1419073" y="81558"/>
                </a:cubicBezTo>
                <a:cubicBezTo>
                  <a:pt x="1414840" y="64625"/>
                  <a:pt x="1417547" y="44167"/>
                  <a:pt x="1406373" y="30758"/>
                </a:cubicBezTo>
                <a:cubicBezTo>
                  <a:pt x="1366274" y="-17360"/>
                  <a:pt x="1223870" y="5358"/>
                  <a:pt x="1203173" y="5358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E377C85D-8424-432F-96D9-817319C03763}"/>
              </a:ext>
            </a:extLst>
          </p:cNvPr>
          <p:cNvSpPr>
            <a:spLocks/>
          </p:cNvSpPr>
          <p:nvPr/>
        </p:nvSpPr>
        <p:spPr bwMode="auto">
          <a:xfrm>
            <a:off x="4356100" y="2794000"/>
            <a:ext cx="1231900" cy="965200"/>
          </a:xfrm>
          <a:custGeom>
            <a:avLst/>
            <a:gdLst>
              <a:gd name="T0" fmla="*/ 965200 w 1231900"/>
              <a:gd name="T1" fmla="*/ 25594 h 965399"/>
              <a:gd name="T2" fmla="*/ 622300 w 1231900"/>
              <a:gd name="T3" fmla="*/ 12896 h 965399"/>
              <a:gd name="T4" fmla="*/ 444500 w 1231900"/>
              <a:gd name="T5" fmla="*/ 199 h 965399"/>
              <a:gd name="T6" fmla="*/ 215900 w 1231900"/>
              <a:gd name="T7" fmla="*/ 25594 h 965399"/>
              <a:gd name="T8" fmla="*/ 139700 w 1231900"/>
              <a:gd name="T9" fmla="*/ 63686 h 965399"/>
              <a:gd name="T10" fmla="*/ 63500 w 1231900"/>
              <a:gd name="T11" fmla="*/ 101778 h 965399"/>
              <a:gd name="T12" fmla="*/ 38100 w 1231900"/>
              <a:gd name="T13" fmla="*/ 139870 h 965399"/>
              <a:gd name="T14" fmla="*/ 0 w 1231900"/>
              <a:gd name="T15" fmla="*/ 152568 h 965399"/>
              <a:gd name="T16" fmla="*/ 25400 w 1231900"/>
              <a:gd name="T17" fmla="*/ 177962 h 965399"/>
              <a:gd name="T18" fmla="*/ 63500 w 1231900"/>
              <a:gd name="T19" fmla="*/ 266844 h 965399"/>
              <a:gd name="T20" fmla="*/ 88900 w 1231900"/>
              <a:gd name="T21" fmla="*/ 343028 h 965399"/>
              <a:gd name="T22" fmla="*/ 165100 w 1231900"/>
              <a:gd name="T23" fmla="*/ 457305 h 965399"/>
              <a:gd name="T24" fmla="*/ 190500 w 1231900"/>
              <a:gd name="T25" fmla="*/ 495397 h 965399"/>
              <a:gd name="T26" fmla="*/ 215900 w 1231900"/>
              <a:gd name="T27" fmla="*/ 533489 h 965399"/>
              <a:gd name="T28" fmla="*/ 254000 w 1231900"/>
              <a:gd name="T29" fmla="*/ 558884 h 965399"/>
              <a:gd name="T30" fmla="*/ 279400 w 1231900"/>
              <a:gd name="T31" fmla="*/ 635068 h 965399"/>
              <a:gd name="T32" fmla="*/ 330200 w 1231900"/>
              <a:gd name="T33" fmla="*/ 711252 h 965399"/>
              <a:gd name="T34" fmla="*/ 355600 w 1231900"/>
              <a:gd name="T35" fmla="*/ 749345 h 965399"/>
              <a:gd name="T36" fmla="*/ 419100 w 1231900"/>
              <a:gd name="T37" fmla="*/ 863621 h 965399"/>
              <a:gd name="T38" fmla="*/ 444500 w 1231900"/>
              <a:gd name="T39" fmla="*/ 901713 h 965399"/>
              <a:gd name="T40" fmla="*/ 469900 w 1231900"/>
              <a:gd name="T41" fmla="*/ 939805 h 965399"/>
              <a:gd name="T42" fmla="*/ 546100 w 1231900"/>
              <a:gd name="T43" fmla="*/ 965200 h 965399"/>
              <a:gd name="T44" fmla="*/ 622300 w 1231900"/>
              <a:gd name="T45" fmla="*/ 927108 h 965399"/>
              <a:gd name="T46" fmla="*/ 673100 w 1231900"/>
              <a:gd name="T47" fmla="*/ 901713 h 965399"/>
              <a:gd name="T48" fmla="*/ 749300 w 1231900"/>
              <a:gd name="T49" fmla="*/ 850924 h 965399"/>
              <a:gd name="T50" fmla="*/ 812800 w 1231900"/>
              <a:gd name="T51" fmla="*/ 800134 h 965399"/>
              <a:gd name="T52" fmla="*/ 889000 w 1231900"/>
              <a:gd name="T53" fmla="*/ 749345 h 965399"/>
              <a:gd name="T54" fmla="*/ 1143000 w 1231900"/>
              <a:gd name="T55" fmla="*/ 711252 h 965399"/>
              <a:gd name="T56" fmla="*/ 1219200 w 1231900"/>
              <a:gd name="T57" fmla="*/ 660463 h 965399"/>
              <a:gd name="T58" fmla="*/ 1231900 w 1231900"/>
              <a:gd name="T59" fmla="*/ 609673 h 965399"/>
              <a:gd name="T60" fmla="*/ 1219200 w 1231900"/>
              <a:gd name="T61" fmla="*/ 520792 h 965399"/>
              <a:gd name="T62" fmla="*/ 1206500 w 1231900"/>
              <a:gd name="T63" fmla="*/ 482699 h 965399"/>
              <a:gd name="T64" fmla="*/ 1168400 w 1231900"/>
              <a:gd name="T65" fmla="*/ 457305 h 965399"/>
              <a:gd name="T66" fmla="*/ 1130300 w 1231900"/>
              <a:gd name="T67" fmla="*/ 419213 h 965399"/>
              <a:gd name="T68" fmla="*/ 1092200 w 1231900"/>
              <a:gd name="T69" fmla="*/ 406515 h 965399"/>
              <a:gd name="T70" fmla="*/ 1054100 w 1231900"/>
              <a:gd name="T71" fmla="*/ 381120 h 965399"/>
              <a:gd name="T72" fmla="*/ 990600 w 1231900"/>
              <a:gd name="T73" fmla="*/ 292239 h 965399"/>
              <a:gd name="T74" fmla="*/ 965200 w 1231900"/>
              <a:gd name="T75" fmla="*/ 241449 h 965399"/>
              <a:gd name="T76" fmla="*/ 927100 w 1231900"/>
              <a:gd name="T77" fmla="*/ 203357 h 965399"/>
              <a:gd name="T78" fmla="*/ 914400 w 1231900"/>
              <a:gd name="T79" fmla="*/ 165265 h 965399"/>
              <a:gd name="T80" fmla="*/ 889000 w 1231900"/>
              <a:gd name="T81" fmla="*/ 127173 h 965399"/>
              <a:gd name="T82" fmla="*/ 876300 w 1231900"/>
              <a:gd name="T83" fmla="*/ 76383 h 965399"/>
              <a:gd name="T84" fmla="*/ 863600 w 1231900"/>
              <a:gd name="T85" fmla="*/ 38291 h 96539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31900" h="965399">
                <a:moveTo>
                  <a:pt x="965200" y="25599"/>
                </a:moveTo>
                <a:lnTo>
                  <a:pt x="622300" y="12899"/>
                </a:lnTo>
                <a:cubicBezTo>
                  <a:pt x="562953" y="10004"/>
                  <a:pt x="503889" y="-1657"/>
                  <a:pt x="444500" y="199"/>
                </a:cubicBezTo>
                <a:cubicBezTo>
                  <a:pt x="367868" y="2594"/>
                  <a:pt x="292100" y="17132"/>
                  <a:pt x="215900" y="25599"/>
                </a:cubicBezTo>
                <a:cubicBezTo>
                  <a:pt x="120135" y="57521"/>
                  <a:pt x="238177" y="14460"/>
                  <a:pt x="139700" y="63699"/>
                </a:cubicBezTo>
                <a:cubicBezTo>
                  <a:pt x="34540" y="116279"/>
                  <a:pt x="172689" y="29006"/>
                  <a:pt x="63500" y="101799"/>
                </a:cubicBezTo>
                <a:cubicBezTo>
                  <a:pt x="55033" y="114499"/>
                  <a:pt x="50019" y="130364"/>
                  <a:pt x="38100" y="139899"/>
                </a:cubicBezTo>
                <a:cubicBezTo>
                  <a:pt x="27647" y="148262"/>
                  <a:pt x="9466" y="143133"/>
                  <a:pt x="0" y="152599"/>
                </a:cubicBezTo>
                <a:lnTo>
                  <a:pt x="25400" y="177999"/>
                </a:lnTo>
                <a:cubicBezTo>
                  <a:pt x="66281" y="300641"/>
                  <a:pt x="726" y="109965"/>
                  <a:pt x="63500" y="266899"/>
                </a:cubicBezTo>
                <a:cubicBezTo>
                  <a:pt x="73444" y="291758"/>
                  <a:pt x="74048" y="320822"/>
                  <a:pt x="88900" y="343099"/>
                </a:cubicBezTo>
                <a:lnTo>
                  <a:pt x="165100" y="457399"/>
                </a:lnTo>
                <a:lnTo>
                  <a:pt x="190500" y="495499"/>
                </a:lnTo>
                <a:cubicBezTo>
                  <a:pt x="198967" y="508199"/>
                  <a:pt x="203200" y="525132"/>
                  <a:pt x="215900" y="533599"/>
                </a:cubicBezTo>
                <a:lnTo>
                  <a:pt x="254000" y="558999"/>
                </a:lnTo>
                <a:cubicBezTo>
                  <a:pt x="262467" y="584399"/>
                  <a:pt x="264548" y="612922"/>
                  <a:pt x="279400" y="635199"/>
                </a:cubicBezTo>
                <a:lnTo>
                  <a:pt x="330200" y="711399"/>
                </a:lnTo>
                <a:cubicBezTo>
                  <a:pt x="338667" y="724099"/>
                  <a:pt x="350773" y="735019"/>
                  <a:pt x="355600" y="749499"/>
                </a:cubicBezTo>
                <a:cubicBezTo>
                  <a:pt x="377953" y="816559"/>
                  <a:pt x="360874" y="776460"/>
                  <a:pt x="419100" y="863799"/>
                </a:cubicBezTo>
                <a:lnTo>
                  <a:pt x="444500" y="901899"/>
                </a:lnTo>
                <a:cubicBezTo>
                  <a:pt x="452967" y="914599"/>
                  <a:pt x="455420" y="935172"/>
                  <a:pt x="469900" y="939999"/>
                </a:cubicBezTo>
                <a:lnTo>
                  <a:pt x="546100" y="965399"/>
                </a:lnTo>
                <a:cubicBezTo>
                  <a:pt x="615954" y="942114"/>
                  <a:pt x="553366" y="966690"/>
                  <a:pt x="622300" y="927299"/>
                </a:cubicBezTo>
                <a:cubicBezTo>
                  <a:pt x="638738" y="917906"/>
                  <a:pt x="656866" y="911639"/>
                  <a:pt x="673100" y="901899"/>
                </a:cubicBezTo>
                <a:cubicBezTo>
                  <a:pt x="699277" y="886193"/>
                  <a:pt x="749300" y="851099"/>
                  <a:pt x="749300" y="851099"/>
                </a:cubicBezTo>
                <a:cubicBezTo>
                  <a:pt x="796232" y="780701"/>
                  <a:pt x="747848" y="836383"/>
                  <a:pt x="812800" y="800299"/>
                </a:cubicBezTo>
                <a:cubicBezTo>
                  <a:pt x="839485" y="785474"/>
                  <a:pt x="863600" y="766432"/>
                  <a:pt x="889000" y="749499"/>
                </a:cubicBezTo>
                <a:cubicBezTo>
                  <a:pt x="987083" y="684110"/>
                  <a:pt x="911863" y="724995"/>
                  <a:pt x="1143000" y="711399"/>
                </a:cubicBezTo>
                <a:cubicBezTo>
                  <a:pt x="1179369" y="699276"/>
                  <a:pt x="1196816" y="699771"/>
                  <a:pt x="1219200" y="660599"/>
                </a:cubicBezTo>
                <a:cubicBezTo>
                  <a:pt x="1227860" y="645444"/>
                  <a:pt x="1227667" y="626732"/>
                  <a:pt x="1231900" y="609799"/>
                </a:cubicBezTo>
                <a:cubicBezTo>
                  <a:pt x="1227667" y="580166"/>
                  <a:pt x="1225071" y="550252"/>
                  <a:pt x="1219200" y="520899"/>
                </a:cubicBezTo>
                <a:cubicBezTo>
                  <a:pt x="1216575" y="507772"/>
                  <a:pt x="1214863" y="493252"/>
                  <a:pt x="1206500" y="482799"/>
                </a:cubicBezTo>
                <a:cubicBezTo>
                  <a:pt x="1196965" y="470880"/>
                  <a:pt x="1180126" y="467170"/>
                  <a:pt x="1168400" y="457399"/>
                </a:cubicBezTo>
                <a:cubicBezTo>
                  <a:pt x="1154602" y="445901"/>
                  <a:pt x="1145244" y="429262"/>
                  <a:pt x="1130300" y="419299"/>
                </a:cubicBezTo>
                <a:cubicBezTo>
                  <a:pt x="1119161" y="411873"/>
                  <a:pt x="1104174" y="412586"/>
                  <a:pt x="1092200" y="406599"/>
                </a:cubicBezTo>
                <a:cubicBezTo>
                  <a:pt x="1078548" y="399773"/>
                  <a:pt x="1066800" y="389666"/>
                  <a:pt x="1054100" y="381199"/>
                </a:cubicBezTo>
                <a:cubicBezTo>
                  <a:pt x="1024467" y="292299"/>
                  <a:pt x="1054100" y="313466"/>
                  <a:pt x="990600" y="292299"/>
                </a:cubicBezTo>
                <a:cubicBezTo>
                  <a:pt x="982133" y="275366"/>
                  <a:pt x="976204" y="256905"/>
                  <a:pt x="965200" y="241499"/>
                </a:cubicBezTo>
                <a:cubicBezTo>
                  <a:pt x="954761" y="226884"/>
                  <a:pt x="937063" y="218343"/>
                  <a:pt x="927100" y="203399"/>
                </a:cubicBezTo>
                <a:cubicBezTo>
                  <a:pt x="919674" y="192260"/>
                  <a:pt x="920387" y="177273"/>
                  <a:pt x="914400" y="165299"/>
                </a:cubicBezTo>
                <a:cubicBezTo>
                  <a:pt x="907574" y="151647"/>
                  <a:pt x="897467" y="139899"/>
                  <a:pt x="889000" y="127199"/>
                </a:cubicBezTo>
                <a:cubicBezTo>
                  <a:pt x="884767" y="110266"/>
                  <a:pt x="881095" y="93182"/>
                  <a:pt x="876300" y="76399"/>
                </a:cubicBezTo>
                <a:cubicBezTo>
                  <a:pt x="872622" y="63527"/>
                  <a:pt x="863600" y="38299"/>
                  <a:pt x="863600" y="38299"/>
                </a:cubicBezTo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8B68C727-FAB9-48D3-AFFA-6827D46837A5}"/>
              </a:ext>
            </a:extLst>
          </p:cNvPr>
          <p:cNvSpPr>
            <a:spLocks/>
          </p:cNvSpPr>
          <p:nvPr/>
        </p:nvSpPr>
        <p:spPr bwMode="auto">
          <a:xfrm>
            <a:off x="4737100" y="3060700"/>
            <a:ext cx="439738" cy="482600"/>
          </a:xfrm>
          <a:custGeom>
            <a:avLst/>
            <a:gdLst>
              <a:gd name="T0" fmla="*/ 317932 w 439140"/>
              <a:gd name="T1" fmla="*/ 26096 h 483336"/>
              <a:gd name="T2" fmla="*/ 38152 w 439140"/>
              <a:gd name="T3" fmla="*/ 13416 h 483336"/>
              <a:gd name="T4" fmla="*/ 0 w 439140"/>
              <a:gd name="T5" fmla="*/ 89500 h 483336"/>
              <a:gd name="T6" fmla="*/ 12717 w 439140"/>
              <a:gd name="T7" fmla="*/ 178264 h 483336"/>
              <a:gd name="T8" fmla="*/ 25435 w 439140"/>
              <a:gd name="T9" fmla="*/ 216306 h 483336"/>
              <a:gd name="T10" fmla="*/ 76304 w 439140"/>
              <a:gd name="T11" fmla="*/ 241667 h 483336"/>
              <a:gd name="T12" fmla="*/ 101738 w 439140"/>
              <a:gd name="T13" fmla="*/ 279709 h 483336"/>
              <a:gd name="T14" fmla="*/ 114456 w 439140"/>
              <a:gd name="T15" fmla="*/ 317751 h 483336"/>
              <a:gd name="T16" fmla="*/ 152608 w 439140"/>
              <a:gd name="T17" fmla="*/ 343113 h 483336"/>
              <a:gd name="T18" fmla="*/ 190759 w 439140"/>
              <a:gd name="T19" fmla="*/ 419197 h 483336"/>
              <a:gd name="T20" fmla="*/ 228911 w 439140"/>
              <a:gd name="T21" fmla="*/ 431877 h 483336"/>
              <a:gd name="T22" fmla="*/ 267063 w 439140"/>
              <a:gd name="T23" fmla="*/ 457239 h 483336"/>
              <a:gd name="T24" fmla="*/ 343367 w 439140"/>
              <a:gd name="T25" fmla="*/ 482600 h 483336"/>
              <a:gd name="T26" fmla="*/ 419671 w 439140"/>
              <a:gd name="T27" fmla="*/ 381155 h 483336"/>
              <a:gd name="T28" fmla="*/ 432388 w 439140"/>
              <a:gd name="T29" fmla="*/ 343113 h 483336"/>
              <a:gd name="T30" fmla="*/ 394236 w 439140"/>
              <a:gd name="T31" fmla="*/ 38777 h 483336"/>
              <a:gd name="T32" fmla="*/ 356084 w 439140"/>
              <a:gd name="T33" fmla="*/ 13416 h 483336"/>
              <a:gd name="T34" fmla="*/ 317932 w 439140"/>
              <a:gd name="T35" fmla="*/ 26096 h 4833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39140" h="483336">
                <a:moveTo>
                  <a:pt x="317500" y="26136"/>
                </a:moveTo>
                <a:cubicBezTo>
                  <a:pt x="264583" y="26136"/>
                  <a:pt x="201919" y="-22968"/>
                  <a:pt x="38100" y="13436"/>
                </a:cubicBezTo>
                <a:cubicBezTo>
                  <a:pt x="20374" y="17375"/>
                  <a:pt x="4283" y="76786"/>
                  <a:pt x="0" y="89636"/>
                </a:cubicBezTo>
                <a:cubicBezTo>
                  <a:pt x="4233" y="119269"/>
                  <a:pt x="6829" y="149183"/>
                  <a:pt x="12700" y="178536"/>
                </a:cubicBezTo>
                <a:cubicBezTo>
                  <a:pt x="15325" y="191663"/>
                  <a:pt x="15934" y="207170"/>
                  <a:pt x="25400" y="216636"/>
                </a:cubicBezTo>
                <a:cubicBezTo>
                  <a:pt x="38787" y="230023"/>
                  <a:pt x="59267" y="233569"/>
                  <a:pt x="76200" y="242036"/>
                </a:cubicBezTo>
                <a:cubicBezTo>
                  <a:pt x="84667" y="254736"/>
                  <a:pt x="94774" y="266484"/>
                  <a:pt x="101600" y="280136"/>
                </a:cubicBezTo>
                <a:cubicBezTo>
                  <a:pt x="107587" y="292110"/>
                  <a:pt x="105937" y="307783"/>
                  <a:pt x="114300" y="318236"/>
                </a:cubicBezTo>
                <a:cubicBezTo>
                  <a:pt x="123835" y="330155"/>
                  <a:pt x="139700" y="335169"/>
                  <a:pt x="152400" y="343636"/>
                </a:cubicBezTo>
                <a:cubicBezTo>
                  <a:pt x="160766" y="368735"/>
                  <a:pt x="168119" y="401931"/>
                  <a:pt x="190500" y="419836"/>
                </a:cubicBezTo>
                <a:cubicBezTo>
                  <a:pt x="200953" y="428199"/>
                  <a:pt x="216626" y="426549"/>
                  <a:pt x="228600" y="432536"/>
                </a:cubicBezTo>
                <a:cubicBezTo>
                  <a:pt x="242252" y="439362"/>
                  <a:pt x="252752" y="451737"/>
                  <a:pt x="266700" y="457936"/>
                </a:cubicBezTo>
                <a:cubicBezTo>
                  <a:pt x="291166" y="468810"/>
                  <a:pt x="342900" y="483336"/>
                  <a:pt x="342900" y="483336"/>
                </a:cubicBezTo>
                <a:cubicBezTo>
                  <a:pt x="417647" y="445962"/>
                  <a:pt x="387713" y="475897"/>
                  <a:pt x="419100" y="381736"/>
                </a:cubicBezTo>
                <a:lnTo>
                  <a:pt x="431800" y="343636"/>
                </a:lnTo>
                <a:cubicBezTo>
                  <a:pt x="429273" y="290576"/>
                  <a:pt x="466600" y="111736"/>
                  <a:pt x="393700" y="38836"/>
                </a:cubicBezTo>
                <a:cubicBezTo>
                  <a:pt x="382907" y="28043"/>
                  <a:pt x="369772" y="19105"/>
                  <a:pt x="355600" y="13436"/>
                </a:cubicBezTo>
                <a:cubicBezTo>
                  <a:pt x="347739" y="10292"/>
                  <a:pt x="370417" y="26136"/>
                  <a:pt x="317500" y="26136"/>
                </a:cubicBezTo>
                <a:close/>
              </a:path>
            </a:pathLst>
          </a:custGeom>
          <a:noFill/>
          <a:ln w="38100" cap="flat" cmpd="sng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3D43CA1-4480-4924-8286-6ECD4AB1B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14400"/>
            <a:ext cx="5562600" cy="495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39266" name="Picture 4" descr="arp271_gemini_2048.jpg">
            <a:extLst>
              <a:ext uri="{FF2B5EF4-FFF2-40B4-BE49-F238E27FC236}">
                <a16:creationId xmlns:a16="http://schemas.microsoft.com/office/drawing/2014/main" id="{6F5866AD-A09A-44B7-B312-09AA03EC40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8" t="36513" r="41429" b="9506"/>
          <a:stretch>
            <a:fillRect/>
          </a:stretch>
        </p:blipFill>
        <p:spPr bwMode="auto">
          <a:xfrm>
            <a:off x="2438400" y="1447800"/>
            <a:ext cx="4191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Text Box 4">
            <a:extLst>
              <a:ext uri="{FF2B5EF4-FFF2-40B4-BE49-F238E27FC236}">
                <a16:creationId xmlns:a16="http://schemas.microsoft.com/office/drawing/2014/main" id="{80CC3C56-6321-4C42-A3D8-05CB86151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646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1800" b="1">
                <a:solidFill>
                  <a:srgbClr val="FFFF00"/>
                </a:solidFill>
              </a:rPr>
              <a:t>different </a:t>
            </a:r>
            <a:r>
              <a:rPr lang="en-US" altLang="en-US" sz="1800" b="1">
                <a:solidFill>
                  <a:srgbClr val="FF0000"/>
                </a:solidFill>
              </a:rPr>
              <a:t>in that they use completely different systems to </a:t>
            </a:r>
            <a:r>
              <a:rPr lang="en-US" altLang="en-US" sz="1800" b="1">
                <a:solidFill>
                  <a:srgbClr val="FFFF00"/>
                </a:solidFill>
              </a:rPr>
              <a:t>record</a:t>
            </a:r>
            <a:r>
              <a:rPr lang="en-US" altLang="en-US" sz="1800" b="1">
                <a:solidFill>
                  <a:srgbClr val="FF0000"/>
                </a:solidFill>
              </a:rPr>
              <a:t> the light.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Radio telescopes use a Receiver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It measures the whole wave and exploits the </a:t>
            </a:r>
            <a:r>
              <a:rPr lang="en-US" altLang="en-US" sz="1800">
                <a:solidFill>
                  <a:srgbClr val="FF0000"/>
                </a:solidFill>
              </a:rPr>
              <a:t>wave nature </a:t>
            </a:r>
            <a:r>
              <a:rPr lang="en-US" altLang="en-US" sz="1800">
                <a:solidFill>
                  <a:srgbClr val="EFF910"/>
                </a:solidFill>
              </a:rPr>
              <a:t>of light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F33B573-6CFF-42F0-A14E-D7977CEACAE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7FA5219-1016-4BE0-ADDF-49D57C114836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0292" name="Picture 5" descr="adr.jpg">
            <a:extLst>
              <a:ext uri="{FF2B5EF4-FFF2-40B4-BE49-F238E27FC236}">
                <a16:creationId xmlns:a16="http://schemas.microsoft.com/office/drawing/2014/main" id="{8D2A4AEE-033D-4045-934E-1A3BB4D07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057400"/>
            <a:ext cx="5202238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3" name="Picture 2" descr="image07">
            <a:extLst>
              <a:ext uri="{FF2B5EF4-FFF2-40B4-BE49-F238E27FC236}">
                <a16:creationId xmlns:a16="http://schemas.microsoft.com/office/drawing/2014/main" id="{BB23BABE-D61C-468D-AF4C-998AF26D4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33600" y="0"/>
            <a:ext cx="43434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14" name="Rectangle 3">
            <a:extLst>
              <a:ext uri="{FF2B5EF4-FFF2-40B4-BE49-F238E27FC236}">
                <a16:creationId xmlns:a16="http://schemas.microsoft.com/office/drawing/2014/main" id="{DF98C3B8-39FB-4686-A7AF-A9CDA59AE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1150" y="2514600"/>
            <a:ext cx="1646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receiver</a:t>
            </a:r>
          </a:p>
        </p:txBody>
      </p:sp>
      <p:sp>
        <p:nvSpPr>
          <p:cNvPr id="141315" name="Rectangle 4">
            <a:extLst>
              <a:ext uri="{FF2B5EF4-FFF2-40B4-BE49-F238E27FC236}">
                <a16:creationId xmlns:a16="http://schemas.microsoft.com/office/drawing/2014/main" id="{E4CA8884-A0E2-485C-9C35-6D1EDBE76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7488" y="5638800"/>
            <a:ext cx="2395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33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mirror (dish)</a:t>
            </a:r>
          </a:p>
        </p:txBody>
      </p:sp>
      <p:sp>
        <p:nvSpPr>
          <p:cNvPr id="57349" name="Line 5">
            <a:extLst>
              <a:ext uri="{FF2B5EF4-FFF2-40B4-BE49-F238E27FC236}">
                <a16:creationId xmlns:a16="http://schemas.microsoft.com/office/drawing/2014/main" id="{992E48CC-E8D8-4250-9E70-9F68EE56807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34000" y="5105400"/>
            <a:ext cx="1219200" cy="685800"/>
          </a:xfrm>
          <a:prstGeom prst="line">
            <a:avLst/>
          </a:prstGeom>
          <a:noFill/>
          <a:ln w="31750">
            <a:solidFill>
              <a:srgbClr val="3366FF"/>
            </a:solidFill>
            <a:round/>
            <a:headEnd/>
            <a:tailEnd type="triangl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57350" name="Line 6">
            <a:extLst>
              <a:ext uri="{FF2B5EF4-FFF2-40B4-BE49-F238E27FC236}">
                <a16:creationId xmlns:a16="http://schemas.microsoft.com/office/drawing/2014/main" id="{6F77ECE8-4BA4-4878-B028-944F6B48E3E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94350" y="2286000"/>
            <a:ext cx="1079500" cy="457200"/>
          </a:xfrm>
          <a:prstGeom prst="line">
            <a:avLst/>
          </a:prstGeom>
          <a:noFill/>
          <a:ln w="31750">
            <a:solidFill>
              <a:srgbClr val="2258E3"/>
            </a:solidFill>
            <a:round/>
            <a:headEnd/>
            <a:tailEnd type="triangle" w="med" len="med"/>
          </a:ln>
          <a:effectLst>
            <a:outerShdw blurRad="63500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61" name="Group 5">
            <a:extLst>
              <a:ext uri="{FF2B5EF4-FFF2-40B4-BE49-F238E27FC236}">
                <a16:creationId xmlns:a16="http://schemas.microsoft.com/office/drawing/2014/main" id="{93632058-DE8C-486C-80A7-8421C59CD11B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762000"/>
            <a:ext cx="457200" cy="5029200"/>
            <a:chOff x="3810000" y="1295400"/>
            <a:chExt cx="457200" cy="50292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8D0C6CD-31AA-411B-9664-955EFF0A5780}"/>
                </a:ext>
              </a:extLst>
            </p:cNvPr>
            <p:cNvSpPr/>
            <p:nvPr/>
          </p:nvSpPr>
          <p:spPr>
            <a:xfrm>
              <a:off x="3810000" y="1295400"/>
              <a:ext cx="457200" cy="457200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9F9BF77-AFC6-465C-8C08-C308310BA41E}"/>
                </a:ext>
              </a:extLst>
            </p:cNvPr>
            <p:cNvSpPr/>
            <p:nvPr/>
          </p:nvSpPr>
          <p:spPr>
            <a:xfrm>
              <a:off x="3810000" y="5867400"/>
              <a:ext cx="457200" cy="457200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7B5C4EC-19AD-4978-BC1C-7E62B3D3E1CD}"/>
                </a:ext>
              </a:extLst>
            </p:cNvPr>
            <p:cNvSpPr/>
            <p:nvPr/>
          </p:nvSpPr>
          <p:spPr>
            <a:xfrm>
              <a:off x="3886200" y="1600200"/>
              <a:ext cx="304800" cy="4419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0FA1E92E-2A2F-4713-82FB-DE02EE93BB9C}"/>
              </a:ext>
            </a:extLst>
          </p:cNvPr>
          <p:cNvSpPr>
            <a:spLocks/>
          </p:cNvSpPr>
          <p:nvPr/>
        </p:nvSpPr>
        <p:spPr bwMode="auto">
          <a:xfrm>
            <a:off x="4173538" y="5062538"/>
            <a:ext cx="2511425" cy="1111250"/>
          </a:xfrm>
          <a:custGeom>
            <a:avLst/>
            <a:gdLst>
              <a:gd name="T0" fmla="*/ 0 w 2512786"/>
              <a:gd name="T1" fmla="*/ 435386 h 1111361"/>
              <a:gd name="T2" fmla="*/ 208530 w 2512786"/>
              <a:gd name="T3" fmla="*/ 335609 h 1111361"/>
              <a:gd name="T4" fmla="*/ 244796 w 2512786"/>
              <a:gd name="T5" fmla="*/ 308398 h 1111361"/>
              <a:gd name="T6" fmla="*/ 308262 w 2512786"/>
              <a:gd name="T7" fmla="*/ 272116 h 1111361"/>
              <a:gd name="T8" fmla="*/ 353594 w 2512786"/>
              <a:gd name="T9" fmla="*/ 244905 h 1111361"/>
              <a:gd name="T10" fmla="*/ 453326 w 2512786"/>
              <a:gd name="T11" fmla="*/ 199552 h 1111361"/>
              <a:gd name="T12" fmla="*/ 489592 w 2512786"/>
              <a:gd name="T13" fmla="*/ 181411 h 1111361"/>
              <a:gd name="T14" fmla="*/ 571190 w 2512786"/>
              <a:gd name="T15" fmla="*/ 136058 h 1111361"/>
              <a:gd name="T16" fmla="*/ 933851 w 2512786"/>
              <a:gd name="T17" fmla="*/ 9071 h 1111361"/>
              <a:gd name="T18" fmla="*/ 1015450 w 2512786"/>
              <a:gd name="T19" fmla="*/ 0 h 1111361"/>
              <a:gd name="T20" fmla="*/ 1233046 w 2512786"/>
              <a:gd name="T21" fmla="*/ 36282 h 1111361"/>
              <a:gd name="T22" fmla="*/ 1305578 w 2512786"/>
              <a:gd name="T23" fmla="*/ 99776 h 1111361"/>
              <a:gd name="T24" fmla="*/ 1414377 w 2512786"/>
              <a:gd name="T25" fmla="*/ 181411 h 1111361"/>
              <a:gd name="T26" fmla="*/ 1468776 w 2512786"/>
              <a:gd name="T27" fmla="*/ 281186 h 1111361"/>
              <a:gd name="T28" fmla="*/ 1450643 w 2512786"/>
              <a:gd name="T29" fmla="*/ 489808 h 1111361"/>
              <a:gd name="T30" fmla="*/ 1423443 w 2512786"/>
              <a:gd name="T31" fmla="*/ 616795 h 1111361"/>
              <a:gd name="T32" fmla="*/ 1432510 w 2512786"/>
              <a:gd name="T33" fmla="*/ 825418 h 1111361"/>
              <a:gd name="T34" fmla="*/ 1459709 w 2512786"/>
              <a:gd name="T35" fmla="*/ 879841 h 1111361"/>
              <a:gd name="T36" fmla="*/ 1477842 w 2512786"/>
              <a:gd name="T37" fmla="*/ 925194 h 1111361"/>
              <a:gd name="T38" fmla="*/ 1505041 w 2512786"/>
              <a:gd name="T39" fmla="*/ 943335 h 1111361"/>
              <a:gd name="T40" fmla="*/ 1550374 w 2512786"/>
              <a:gd name="T41" fmla="*/ 979616 h 1111361"/>
              <a:gd name="T42" fmla="*/ 1650106 w 2512786"/>
              <a:gd name="T43" fmla="*/ 1034040 h 1111361"/>
              <a:gd name="T44" fmla="*/ 1677305 w 2512786"/>
              <a:gd name="T45" fmla="*/ 1052181 h 1111361"/>
              <a:gd name="T46" fmla="*/ 1704505 w 2512786"/>
              <a:gd name="T47" fmla="*/ 1061251 h 1111361"/>
              <a:gd name="T48" fmla="*/ 1876769 w 2512786"/>
              <a:gd name="T49" fmla="*/ 1097533 h 1111361"/>
              <a:gd name="T50" fmla="*/ 2039966 w 2512786"/>
              <a:gd name="T51" fmla="*/ 1106603 h 1111361"/>
              <a:gd name="T52" fmla="*/ 2103432 w 2512786"/>
              <a:gd name="T53" fmla="*/ 1088463 h 1111361"/>
              <a:gd name="T54" fmla="*/ 2130631 w 2512786"/>
              <a:gd name="T55" fmla="*/ 1079392 h 1111361"/>
              <a:gd name="T56" fmla="*/ 2511425 w 2512786"/>
              <a:gd name="T57" fmla="*/ 1070322 h 111136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512786" h="1111361">
                <a:moveTo>
                  <a:pt x="0" y="435429"/>
                </a:moveTo>
                <a:cubicBezTo>
                  <a:pt x="69548" y="402167"/>
                  <a:pt x="140204" y="371130"/>
                  <a:pt x="208643" y="335643"/>
                </a:cubicBezTo>
                <a:cubicBezTo>
                  <a:pt x="222065" y="328683"/>
                  <a:pt x="232626" y="317217"/>
                  <a:pt x="244929" y="308429"/>
                </a:cubicBezTo>
                <a:cubicBezTo>
                  <a:pt x="284849" y="279915"/>
                  <a:pt x="260588" y="298721"/>
                  <a:pt x="308429" y="272143"/>
                </a:cubicBezTo>
                <a:cubicBezTo>
                  <a:pt x="323842" y="263580"/>
                  <a:pt x="338016" y="252814"/>
                  <a:pt x="353786" y="244929"/>
                </a:cubicBezTo>
                <a:cubicBezTo>
                  <a:pt x="386466" y="228589"/>
                  <a:pt x="420463" y="215023"/>
                  <a:pt x="453572" y="199572"/>
                </a:cubicBezTo>
                <a:cubicBezTo>
                  <a:pt x="465826" y="193853"/>
                  <a:pt x="478036" y="187996"/>
                  <a:pt x="489857" y="181429"/>
                </a:cubicBezTo>
                <a:cubicBezTo>
                  <a:pt x="517684" y="165969"/>
                  <a:pt x="541782" y="147747"/>
                  <a:pt x="571500" y="136072"/>
                </a:cubicBezTo>
                <a:cubicBezTo>
                  <a:pt x="646789" y="106494"/>
                  <a:pt x="839419" y="31857"/>
                  <a:pt x="934357" y="9072"/>
                </a:cubicBezTo>
                <a:cubicBezTo>
                  <a:pt x="960983" y="2682"/>
                  <a:pt x="988786" y="3024"/>
                  <a:pt x="1016000" y="0"/>
                </a:cubicBezTo>
                <a:cubicBezTo>
                  <a:pt x="1088571" y="12095"/>
                  <a:pt x="1164138" y="12369"/>
                  <a:pt x="1233714" y="36286"/>
                </a:cubicBezTo>
                <a:cubicBezTo>
                  <a:pt x="1264112" y="46735"/>
                  <a:pt x="1281186" y="79706"/>
                  <a:pt x="1306286" y="99786"/>
                </a:cubicBezTo>
                <a:cubicBezTo>
                  <a:pt x="1319157" y="110083"/>
                  <a:pt x="1398887" y="163367"/>
                  <a:pt x="1415143" y="181429"/>
                </a:cubicBezTo>
                <a:cubicBezTo>
                  <a:pt x="1447773" y="217684"/>
                  <a:pt x="1452807" y="239301"/>
                  <a:pt x="1469572" y="281214"/>
                </a:cubicBezTo>
                <a:cubicBezTo>
                  <a:pt x="1463524" y="350762"/>
                  <a:pt x="1460778" y="420676"/>
                  <a:pt x="1451429" y="489857"/>
                </a:cubicBezTo>
                <a:cubicBezTo>
                  <a:pt x="1445631" y="532761"/>
                  <a:pt x="1424214" y="616857"/>
                  <a:pt x="1424214" y="616857"/>
                </a:cubicBezTo>
                <a:cubicBezTo>
                  <a:pt x="1427238" y="686405"/>
                  <a:pt x="1423774" y="756540"/>
                  <a:pt x="1433286" y="825500"/>
                </a:cubicBezTo>
                <a:cubicBezTo>
                  <a:pt x="1436058" y="845594"/>
                  <a:pt x="1452106" y="861463"/>
                  <a:pt x="1460500" y="879929"/>
                </a:cubicBezTo>
                <a:cubicBezTo>
                  <a:pt x="1467238" y="894753"/>
                  <a:pt x="1469178" y="912035"/>
                  <a:pt x="1478643" y="925286"/>
                </a:cubicBezTo>
                <a:cubicBezTo>
                  <a:pt x="1484980" y="934158"/>
                  <a:pt x="1497135" y="936888"/>
                  <a:pt x="1505857" y="943429"/>
                </a:cubicBezTo>
                <a:cubicBezTo>
                  <a:pt x="1521346" y="955046"/>
                  <a:pt x="1535352" y="968611"/>
                  <a:pt x="1551214" y="979714"/>
                </a:cubicBezTo>
                <a:cubicBezTo>
                  <a:pt x="1593996" y="1009661"/>
                  <a:pt x="1603774" y="1007906"/>
                  <a:pt x="1651000" y="1034143"/>
                </a:cubicBezTo>
                <a:cubicBezTo>
                  <a:pt x="1660530" y="1039438"/>
                  <a:pt x="1668463" y="1047410"/>
                  <a:pt x="1678214" y="1052286"/>
                </a:cubicBezTo>
                <a:cubicBezTo>
                  <a:pt x="1686767" y="1056562"/>
                  <a:pt x="1696270" y="1058609"/>
                  <a:pt x="1705429" y="1061357"/>
                </a:cubicBezTo>
                <a:cubicBezTo>
                  <a:pt x="1771194" y="1081086"/>
                  <a:pt x="1802536" y="1090118"/>
                  <a:pt x="1877786" y="1097643"/>
                </a:cubicBezTo>
                <a:cubicBezTo>
                  <a:pt x="1932028" y="1103067"/>
                  <a:pt x="1986643" y="1103690"/>
                  <a:pt x="2041072" y="1106714"/>
                </a:cubicBezTo>
                <a:cubicBezTo>
                  <a:pt x="2106342" y="1084958"/>
                  <a:pt x="2024812" y="1111361"/>
                  <a:pt x="2104572" y="1088572"/>
                </a:cubicBezTo>
                <a:cubicBezTo>
                  <a:pt x="2113766" y="1085945"/>
                  <a:pt x="2122244" y="1080116"/>
                  <a:pt x="2131786" y="1079500"/>
                </a:cubicBezTo>
                <a:cubicBezTo>
                  <a:pt x="2295804" y="1068918"/>
                  <a:pt x="2367168" y="1070429"/>
                  <a:pt x="2512786" y="107042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chemeClr val="bg1">
                <a:alpha val="37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806DB80-8C88-45CF-B2A5-78A404035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953000"/>
            <a:ext cx="1752600" cy="1524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BD17BB-7F13-48FC-BB75-0E2FA7AEE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181600"/>
            <a:ext cx="1066800" cy="10668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6105D9-6E99-4440-AA1F-B21B413B7FC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7505700" y="5448300"/>
            <a:ext cx="304800" cy="228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Group 24">
            <a:extLst>
              <a:ext uri="{FF2B5EF4-FFF2-40B4-BE49-F238E27FC236}">
                <a16:creationId xmlns:a16="http://schemas.microsoft.com/office/drawing/2014/main" id="{915AC185-0575-48A1-96FF-198DAA6F2458}"/>
              </a:ext>
            </a:extLst>
          </p:cNvPr>
          <p:cNvGrpSpPr/>
          <p:nvPr/>
        </p:nvGrpSpPr>
        <p:grpSpPr>
          <a:xfrm>
            <a:off x="3886200" y="5181600"/>
            <a:ext cx="143933" cy="60673"/>
            <a:chOff x="745067" y="4529667"/>
            <a:chExt cx="1363133" cy="365473"/>
          </a:xfrm>
          <a:noFill/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37C5D4C-DD5F-40D7-9DBA-8EA386AC3188}"/>
                </a:ext>
              </a:extLst>
            </p:cNvPr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9227824C-1EC1-4CDD-BA82-035F81903570}"/>
                </a:ext>
              </a:extLst>
            </p:cNvPr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48ABA3E-862B-4952-855C-82B4893389F6}"/>
                </a:ext>
              </a:extLst>
            </p:cNvPr>
            <p:cNvCxnSpPr>
              <a:stCxn id="27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654118D-AEBB-40CC-B55A-7D810763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04800"/>
            <a:ext cx="6096000" cy="64008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3368" name="Text Box 4">
            <a:extLst>
              <a:ext uri="{FF2B5EF4-FFF2-40B4-BE49-F238E27FC236}">
                <a16:creationId xmlns:a16="http://schemas.microsoft.com/office/drawing/2014/main" id="{D88D8906-0093-473A-A522-BFA9A5D22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 b="1">
                <a:solidFill>
                  <a:srgbClr val="FF0000"/>
                </a:solidFill>
              </a:rPr>
              <a:t>Receiver</a:t>
            </a:r>
            <a:endParaRPr lang="en-US" altLang="en-US" sz="3200">
              <a:solidFill>
                <a:srgbClr val="EFF910"/>
              </a:solidFill>
            </a:endParaRPr>
          </a:p>
        </p:txBody>
      </p:sp>
      <p:sp>
        <p:nvSpPr>
          <p:cNvPr id="143369" name="Text Box 4">
            <a:extLst>
              <a:ext uri="{FF2B5EF4-FFF2-40B4-BE49-F238E27FC236}">
                <a16:creationId xmlns:a16="http://schemas.microsoft.com/office/drawing/2014/main" id="{837985ED-08C1-4684-A074-A97204F66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12192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FF00"/>
                </a:solidFill>
              </a:rPr>
              <a:t>antenna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43D6635-D995-4F01-990E-769B2FE05C0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191000" y="1600200"/>
            <a:ext cx="1066800" cy="6858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371" name="Text Box 4">
            <a:extLst>
              <a:ext uri="{FF2B5EF4-FFF2-40B4-BE49-F238E27FC236}">
                <a16:creationId xmlns:a16="http://schemas.microsoft.com/office/drawing/2014/main" id="{1D8FFCAD-BD13-49B9-BD8F-474A57119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0"/>
            <a:ext cx="175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FF00"/>
                </a:solidFill>
              </a:rPr>
              <a:t>electron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4F2461E-E55E-4BEC-BF4C-0144C83D9AD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62200" y="4953000"/>
            <a:ext cx="1371600" cy="2286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85" name="Group 5">
            <a:extLst>
              <a:ext uri="{FF2B5EF4-FFF2-40B4-BE49-F238E27FC236}">
                <a16:creationId xmlns:a16="http://schemas.microsoft.com/office/drawing/2014/main" id="{BD6B30E9-BB4D-442B-BDC3-C6469AA3901D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762000"/>
            <a:ext cx="457200" cy="5029200"/>
            <a:chOff x="3810000" y="1295400"/>
            <a:chExt cx="457200" cy="50292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B6D5DAB-EC6B-42A2-AE53-2A365681A61E}"/>
                </a:ext>
              </a:extLst>
            </p:cNvPr>
            <p:cNvSpPr/>
            <p:nvPr/>
          </p:nvSpPr>
          <p:spPr>
            <a:xfrm>
              <a:off x="3810000" y="1295400"/>
              <a:ext cx="457200" cy="457200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48769E0-685C-462A-901C-C0ECF55A3740}"/>
                </a:ext>
              </a:extLst>
            </p:cNvPr>
            <p:cNvSpPr/>
            <p:nvPr/>
          </p:nvSpPr>
          <p:spPr>
            <a:xfrm>
              <a:off x="3810000" y="5867400"/>
              <a:ext cx="457200" cy="457200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742F09E-A000-4482-B1EF-BD20AFE54980}"/>
                </a:ext>
              </a:extLst>
            </p:cNvPr>
            <p:cNvSpPr/>
            <p:nvPr/>
          </p:nvSpPr>
          <p:spPr>
            <a:xfrm>
              <a:off x="3886200" y="1600200"/>
              <a:ext cx="304800" cy="4419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" name="Group 7">
            <a:extLst>
              <a:ext uri="{FF2B5EF4-FFF2-40B4-BE49-F238E27FC236}">
                <a16:creationId xmlns:a16="http://schemas.microsoft.com/office/drawing/2014/main" id="{F3FF1D71-0946-4B63-9EC7-238AB1589FD6}"/>
              </a:ext>
            </a:extLst>
          </p:cNvPr>
          <p:cNvGrpSpPr/>
          <p:nvPr/>
        </p:nvGrpSpPr>
        <p:grpSpPr>
          <a:xfrm>
            <a:off x="2370667" y="4130327"/>
            <a:ext cx="1363133" cy="365473"/>
            <a:chOff x="745067" y="4529667"/>
            <a:chExt cx="1363133" cy="365473"/>
          </a:xfrm>
          <a:noFill/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8136DCEC-AC29-4677-B8A4-DC1250284B80}"/>
                </a:ext>
              </a:extLst>
            </p:cNvPr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FD75B50-E27C-4DA4-B6C6-32AACCE2387A}"/>
                </a:ext>
              </a:extLst>
            </p:cNvPr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ED82E1E-7AC3-4FC5-AACB-E52D5931DA90}"/>
                </a:ext>
              </a:extLst>
            </p:cNvPr>
            <p:cNvCxnSpPr>
              <a:stCxn id="10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grpFill/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25825D6D-A1F6-4C13-9BF3-EB02FC0A2792}"/>
              </a:ext>
            </a:extLst>
          </p:cNvPr>
          <p:cNvSpPr>
            <a:spLocks/>
          </p:cNvSpPr>
          <p:nvPr/>
        </p:nvSpPr>
        <p:spPr bwMode="auto">
          <a:xfrm>
            <a:off x="4173538" y="5062538"/>
            <a:ext cx="2511425" cy="1111250"/>
          </a:xfrm>
          <a:custGeom>
            <a:avLst/>
            <a:gdLst>
              <a:gd name="T0" fmla="*/ 0 w 2512786"/>
              <a:gd name="T1" fmla="*/ 435386 h 1111361"/>
              <a:gd name="T2" fmla="*/ 208530 w 2512786"/>
              <a:gd name="T3" fmla="*/ 335609 h 1111361"/>
              <a:gd name="T4" fmla="*/ 244796 w 2512786"/>
              <a:gd name="T5" fmla="*/ 308398 h 1111361"/>
              <a:gd name="T6" fmla="*/ 308262 w 2512786"/>
              <a:gd name="T7" fmla="*/ 272116 h 1111361"/>
              <a:gd name="T8" fmla="*/ 353594 w 2512786"/>
              <a:gd name="T9" fmla="*/ 244905 h 1111361"/>
              <a:gd name="T10" fmla="*/ 453326 w 2512786"/>
              <a:gd name="T11" fmla="*/ 199552 h 1111361"/>
              <a:gd name="T12" fmla="*/ 489592 w 2512786"/>
              <a:gd name="T13" fmla="*/ 181411 h 1111361"/>
              <a:gd name="T14" fmla="*/ 571190 w 2512786"/>
              <a:gd name="T15" fmla="*/ 136058 h 1111361"/>
              <a:gd name="T16" fmla="*/ 933851 w 2512786"/>
              <a:gd name="T17" fmla="*/ 9071 h 1111361"/>
              <a:gd name="T18" fmla="*/ 1015450 w 2512786"/>
              <a:gd name="T19" fmla="*/ 0 h 1111361"/>
              <a:gd name="T20" fmla="*/ 1233046 w 2512786"/>
              <a:gd name="T21" fmla="*/ 36282 h 1111361"/>
              <a:gd name="T22" fmla="*/ 1305578 w 2512786"/>
              <a:gd name="T23" fmla="*/ 99776 h 1111361"/>
              <a:gd name="T24" fmla="*/ 1414377 w 2512786"/>
              <a:gd name="T25" fmla="*/ 181411 h 1111361"/>
              <a:gd name="T26" fmla="*/ 1468776 w 2512786"/>
              <a:gd name="T27" fmla="*/ 281186 h 1111361"/>
              <a:gd name="T28" fmla="*/ 1450643 w 2512786"/>
              <a:gd name="T29" fmla="*/ 489808 h 1111361"/>
              <a:gd name="T30" fmla="*/ 1423443 w 2512786"/>
              <a:gd name="T31" fmla="*/ 616795 h 1111361"/>
              <a:gd name="T32" fmla="*/ 1432510 w 2512786"/>
              <a:gd name="T33" fmla="*/ 825418 h 1111361"/>
              <a:gd name="T34" fmla="*/ 1459709 w 2512786"/>
              <a:gd name="T35" fmla="*/ 879841 h 1111361"/>
              <a:gd name="T36" fmla="*/ 1477842 w 2512786"/>
              <a:gd name="T37" fmla="*/ 925194 h 1111361"/>
              <a:gd name="T38" fmla="*/ 1505041 w 2512786"/>
              <a:gd name="T39" fmla="*/ 943335 h 1111361"/>
              <a:gd name="T40" fmla="*/ 1550374 w 2512786"/>
              <a:gd name="T41" fmla="*/ 979616 h 1111361"/>
              <a:gd name="T42" fmla="*/ 1650106 w 2512786"/>
              <a:gd name="T43" fmla="*/ 1034040 h 1111361"/>
              <a:gd name="T44" fmla="*/ 1677305 w 2512786"/>
              <a:gd name="T45" fmla="*/ 1052181 h 1111361"/>
              <a:gd name="T46" fmla="*/ 1704505 w 2512786"/>
              <a:gd name="T47" fmla="*/ 1061251 h 1111361"/>
              <a:gd name="T48" fmla="*/ 1876769 w 2512786"/>
              <a:gd name="T49" fmla="*/ 1097533 h 1111361"/>
              <a:gd name="T50" fmla="*/ 2039966 w 2512786"/>
              <a:gd name="T51" fmla="*/ 1106603 h 1111361"/>
              <a:gd name="T52" fmla="*/ 2103432 w 2512786"/>
              <a:gd name="T53" fmla="*/ 1088463 h 1111361"/>
              <a:gd name="T54" fmla="*/ 2130631 w 2512786"/>
              <a:gd name="T55" fmla="*/ 1079392 h 1111361"/>
              <a:gd name="T56" fmla="*/ 2511425 w 2512786"/>
              <a:gd name="T57" fmla="*/ 1070322 h 111136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512786" h="1111361">
                <a:moveTo>
                  <a:pt x="0" y="435429"/>
                </a:moveTo>
                <a:cubicBezTo>
                  <a:pt x="69548" y="402167"/>
                  <a:pt x="140204" y="371130"/>
                  <a:pt x="208643" y="335643"/>
                </a:cubicBezTo>
                <a:cubicBezTo>
                  <a:pt x="222065" y="328683"/>
                  <a:pt x="232626" y="317217"/>
                  <a:pt x="244929" y="308429"/>
                </a:cubicBezTo>
                <a:cubicBezTo>
                  <a:pt x="284849" y="279915"/>
                  <a:pt x="260588" y="298721"/>
                  <a:pt x="308429" y="272143"/>
                </a:cubicBezTo>
                <a:cubicBezTo>
                  <a:pt x="323842" y="263580"/>
                  <a:pt x="338016" y="252814"/>
                  <a:pt x="353786" y="244929"/>
                </a:cubicBezTo>
                <a:cubicBezTo>
                  <a:pt x="386466" y="228589"/>
                  <a:pt x="420463" y="215023"/>
                  <a:pt x="453572" y="199572"/>
                </a:cubicBezTo>
                <a:cubicBezTo>
                  <a:pt x="465826" y="193853"/>
                  <a:pt x="478036" y="187996"/>
                  <a:pt x="489857" y="181429"/>
                </a:cubicBezTo>
                <a:cubicBezTo>
                  <a:pt x="517684" y="165969"/>
                  <a:pt x="541782" y="147747"/>
                  <a:pt x="571500" y="136072"/>
                </a:cubicBezTo>
                <a:cubicBezTo>
                  <a:pt x="646789" y="106494"/>
                  <a:pt x="839419" y="31857"/>
                  <a:pt x="934357" y="9072"/>
                </a:cubicBezTo>
                <a:cubicBezTo>
                  <a:pt x="960983" y="2682"/>
                  <a:pt x="988786" y="3024"/>
                  <a:pt x="1016000" y="0"/>
                </a:cubicBezTo>
                <a:cubicBezTo>
                  <a:pt x="1088571" y="12095"/>
                  <a:pt x="1164138" y="12369"/>
                  <a:pt x="1233714" y="36286"/>
                </a:cubicBezTo>
                <a:cubicBezTo>
                  <a:pt x="1264112" y="46735"/>
                  <a:pt x="1281186" y="79706"/>
                  <a:pt x="1306286" y="99786"/>
                </a:cubicBezTo>
                <a:cubicBezTo>
                  <a:pt x="1319157" y="110083"/>
                  <a:pt x="1398887" y="163367"/>
                  <a:pt x="1415143" y="181429"/>
                </a:cubicBezTo>
                <a:cubicBezTo>
                  <a:pt x="1447773" y="217684"/>
                  <a:pt x="1452807" y="239301"/>
                  <a:pt x="1469572" y="281214"/>
                </a:cubicBezTo>
                <a:cubicBezTo>
                  <a:pt x="1463524" y="350762"/>
                  <a:pt x="1460778" y="420676"/>
                  <a:pt x="1451429" y="489857"/>
                </a:cubicBezTo>
                <a:cubicBezTo>
                  <a:pt x="1445631" y="532761"/>
                  <a:pt x="1424214" y="616857"/>
                  <a:pt x="1424214" y="616857"/>
                </a:cubicBezTo>
                <a:cubicBezTo>
                  <a:pt x="1427238" y="686405"/>
                  <a:pt x="1423774" y="756540"/>
                  <a:pt x="1433286" y="825500"/>
                </a:cubicBezTo>
                <a:cubicBezTo>
                  <a:pt x="1436058" y="845594"/>
                  <a:pt x="1452106" y="861463"/>
                  <a:pt x="1460500" y="879929"/>
                </a:cubicBezTo>
                <a:cubicBezTo>
                  <a:pt x="1467238" y="894753"/>
                  <a:pt x="1469178" y="912035"/>
                  <a:pt x="1478643" y="925286"/>
                </a:cubicBezTo>
                <a:cubicBezTo>
                  <a:pt x="1484980" y="934158"/>
                  <a:pt x="1497135" y="936888"/>
                  <a:pt x="1505857" y="943429"/>
                </a:cubicBezTo>
                <a:cubicBezTo>
                  <a:pt x="1521346" y="955046"/>
                  <a:pt x="1535352" y="968611"/>
                  <a:pt x="1551214" y="979714"/>
                </a:cubicBezTo>
                <a:cubicBezTo>
                  <a:pt x="1593996" y="1009661"/>
                  <a:pt x="1603774" y="1007906"/>
                  <a:pt x="1651000" y="1034143"/>
                </a:cubicBezTo>
                <a:cubicBezTo>
                  <a:pt x="1660530" y="1039438"/>
                  <a:pt x="1668463" y="1047410"/>
                  <a:pt x="1678214" y="1052286"/>
                </a:cubicBezTo>
                <a:cubicBezTo>
                  <a:pt x="1686767" y="1056562"/>
                  <a:pt x="1696270" y="1058609"/>
                  <a:pt x="1705429" y="1061357"/>
                </a:cubicBezTo>
                <a:cubicBezTo>
                  <a:pt x="1771194" y="1081086"/>
                  <a:pt x="1802536" y="1090118"/>
                  <a:pt x="1877786" y="1097643"/>
                </a:cubicBezTo>
                <a:cubicBezTo>
                  <a:pt x="1932028" y="1103067"/>
                  <a:pt x="1986643" y="1103690"/>
                  <a:pt x="2041072" y="1106714"/>
                </a:cubicBezTo>
                <a:cubicBezTo>
                  <a:pt x="2106342" y="1084958"/>
                  <a:pt x="2024812" y="1111361"/>
                  <a:pt x="2104572" y="1088572"/>
                </a:cubicBezTo>
                <a:cubicBezTo>
                  <a:pt x="2113766" y="1085945"/>
                  <a:pt x="2122244" y="1080116"/>
                  <a:pt x="2131786" y="1079500"/>
                </a:cubicBezTo>
                <a:cubicBezTo>
                  <a:pt x="2295804" y="1068918"/>
                  <a:pt x="2367168" y="1070429"/>
                  <a:pt x="2512786" y="107042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chemeClr val="bg1">
                <a:alpha val="37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CA5285A-0A72-4881-8E20-E8BD152D6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953000"/>
            <a:ext cx="1752600" cy="1524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D08C51-ADC3-45D7-8565-F4B810038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181600"/>
            <a:ext cx="1066800" cy="10668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2157E84-31CC-4EE3-A5FF-42103D4B5B1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7505700" y="5448300"/>
            <a:ext cx="304800" cy="228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" name="Group 24">
            <a:extLst>
              <a:ext uri="{FF2B5EF4-FFF2-40B4-BE49-F238E27FC236}">
                <a16:creationId xmlns:a16="http://schemas.microsoft.com/office/drawing/2014/main" id="{63AECDBC-3C80-4F5C-98C2-D393C217633F}"/>
              </a:ext>
            </a:extLst>
          </p:cNvPr>
          <p:cNvGrpSpPr/>
          <p:nvPr/>
        </p:nvGrpSpPr>
        <p:grpSpPr>
          <a:xfrm>
            <a:off x="3886200" y="4038600"/>
            <a:ext cx="143933" cy="60673"/>
            <a:chOff x="745067" y="4529667"/>
            <a:chExt cx="1363133" cy="365473"/>
          </a:xfrm>
          <a:noFill/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FE7AB41-C812-46F7-8E14-E0C179EEC38F}"/>
                </a:ext>
              </a:extLst>
            </p:cNvPr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6331B40-122D-47B3-9EAD-1ED26279BC60}"/>
                </a:ext>
              </a:extLst>
            </p:cNvPr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791F805-C370-45A0-825D-1B12A86767AA}"/>
                </a:ext>
              </a:extLst>
            </p:cNvPr>
            <p:cNvCxnSpPr>
              <a:stCxn id="27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33">
            <a:extLst>
              <a:ext uri="{FF2B5EF4-FFF2-40B4-BE49-F238E27FC236}">
                <a16:creationId xmlns:a16="http://schemas.microsoft.com/office/drawing/2014/main" id="{8AA7D140-7430-4F3A-B3E4-D3F0A8E83F61}"/>
              </a:ext>
            </a:extLst>
          </p:cNvPr>
          <p:cNvGrpSpPr/>
          <p:nvPr/>
        </p:nvGrpSpPr>
        <p:grpSpPr>
          <a:xfrm>
            <a:off x="3886200" y="1219200"/>
            <a:ext cx="143933" cy="60673"/>
            <a:chOff x="745067" y="4529667"/>
            <a:chExt cx="1363133" cy="365473"/>
          </a:xfrm>
          <a:noFill/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93A44D29-2A4A-4684-9869-7E11D0D5A25F}"/>
                </a:ext>
              </a:extLst>
            </p:cNvPr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01DA07E1-E51A-4E72-BA5B-87333CD0984D}"/>
                </a:ext>
              </a:extLst>
            </p:cNvPr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2B93FDE-2F06-44C1-9060-0EAD9C4A53B7}"/>
                </a:ext>
              </a:extLst>
            </p:cNvPr>
            <p:cNvCxnSpPr>
              <a:stCxn id="36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9 -0.00672 L 0.78299 -0.0067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3.33333E-6 -0.4111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00104 0.59121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ext Box 4">
            <a:extLst>
              <a:ext uri="{FF2B5EF4-FFF2-40B4-BE49-F238E27FC236}">
                <a16:creationId xmlns:a16="http://schemas.microsoft.com/office/drawing/2014/main" id="{2D1FD2FD-EF5F-49AE-B58A-5535988A0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FF00"/>
                </a:solidFill>
              </a:rPr>
              <a:t>Remember the next time you see a satellite dish that it</a:t>
            </a:r>
          </a:p>
          <a:p>
            <a:pPr algn="ctr"/>
            <a:r>
              <a:rPr lang="en-US" altLang="en-US" sz="1800" b="1">
                <a:solidFill>
                  <a:srgbClr val="FFFF00"/>
                </a:solidFill>
              </a:rPr>
              <a:t>is just a small radio telescope!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B9EC826-5596-4216-8534-D4FB559C893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0DCE447-36F5-44C8-84BE-6E27040DA7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5412" name="Picture 6" descr="Satellite_dish_(Television).jpg">
            <a:extLst>
              <a:ext uri="{FF2B5EF4-FFF2-40B4-BE49-F238E27FC236}">
                <a16:creationId xmlns:a16="http://schemas.microsoft.com/office/drawing/2014/main" id="{6C1E01A9-55F2-4058-B11A-41FF1924B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6245225" cy="464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Callout 7">
            <a:extLst>
              <a:ext uri="{FF2B5EF4-FFF2-40B4-BE49-F238E27FC236}">
                <a16:creationId xmlns:a16="http://schemas.microsoft.com/office/drawing/2014/main" id="{38C9C997-8F0D-424B-85FC-522B51C29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447800"/>
            <a:ext cx="685800" cy="4572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CCFFC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414" name="TextBox 8">
            <a:extLst>
              <a:ext uri="{FF2B5EF4-FFF2-40B4-BE49-F238E27FC236}">
                <a16:creationId xmlns:a16="http://schemas.microsoft.com/office/drawing/2014/main" id="{13BF90EA-2ABB-40BF-BDC2-697AB6B1B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1458913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00"/>
                </a:solidFill>
              </a:rPr>
              <a:t>chirp</a:t>
            </a:r>
            <a:endParaRPr lang="en-US" altLang="en-US" sz="1800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2EAB4EEC-CBF6-4160-BA60-DD4444F6A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5334000"/>
            <a:ext cx="1295400" cy="400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>
                <a:solidFill>
                  <a:srgbClr val="FF0000"/>
                </a:solidFill>
              </a:rPr>
              <a:t>Receiver</a:t>
            </a:r>
            <a:endParaRPr lang="en-US" sz="2000">
              <a:solidFill>
                <a:srgbClr val="EFF91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A8B1F4-E206-4DC4-B10C-EAA31D82D4E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933700" y="4076700"/>
            <a:ext cx="1600200" cy="7620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 Box 4">
            <a:extLst>
              <a:ext uri="{FF2B5EF4-FFF2-40B4-BE49-F238E27FC236}">
                <a16:creationId xmlns:a16="http://schemas.microsoft.com/office/drawing/2014/main" id="{2CF7158E-D5BC-4D90-AA81-1F5162CB9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943600"/>
            <a:ext cx="1295400" cy="400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00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mirror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0AA8FC-535E-4727-848E-57AAC3A3282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886200" y="5257800"/>
            <a:ext cx="685800" cy="5334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1" name="Picture 2" descr="6">
            <a:extLst>
              <a:ext uri="{FF2B5EF4-FFF2-40B4-BE49-F238E27FC236}">
                <a16:creationId xmlns:a16="http://schemas.microsoft.com/office/drawing/2014/main" id="{6C2A7794-1CD7-484E-8F44-EAB99BCD8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14400"/>
            <a:ext cx="524351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2" name="Rectangle 3">
            <a:extLst>
              <a:ext uri="{FF2B5EF4-FFF2-40B4-BE49-F238E27FC236}">
                <a16:creationId xmlns:a16="http://schemas.microsoft.com/office/drawing/2014/main" id="{4F676F37-9445-48FA-B957-6E5DD73B0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563" y="152400"/>
            <a:ext cx="6032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140 ft radio telescope at Green Bank</a:t>
            </a:r>
          </a:p>
        </p:txBody>
      </p:sp>
      <p:sp>
        <p:nvSpPr>
          <p:cNvPr id="148483" name="Line 4">
            <a:extLst>
              <a:ext uri="{FF2B5EF4-FFF2-40B4-BE49-F238E27FC236}">
                <a16:creationId xmlns:a16="http://schemas.microsoft.com/office/drawing/2014/main" id="{9341D82B-CCD7-4203-B8C4-CFAD394B3F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9800" y="6096000"/>
            <a:ext cx="0" cy="119063"/>
          </a:xfrm>
          <a:prstGeom prst="line">
            <a:avLst/>
          </a:prstGeom>
          <a:noFill/>
          <a:ln w="31750">
            <a:solidFill>
              <a:srgbClr val="FDFF0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Line 6">
            <a:extLst>
              <a:ext uri="{FF2B5EF4-FFF2-40B4-BE49-F238E27FC236}">
                <a16:creationId xmlns:a16="http://schemas.microsoft.com/office/drawing/2014/main" id="{3A68E869-21BF-49A9-B050-272DDBCB99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62200" y="1295400"/>
            <a:ext cx="2133600" cy="685800"/>
          </a:xfrm>
          <a:prstGeom prst="line">
            <a:avLst/>
          </a:prstGeom>
          <a:noFill/>
          <a:ln w="15875">
            <a:solidFill>
              <a:srgbClr val="2258E3"/>
            </a:solidFill>
            <a:round/>
            <a:headEnd/>
            <a:tailEnd type="triangl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cluster.gif                                                    0003BA9FMac OS X                       BADBF046:">
            <a:extLst>
              <a:ext uri="{FF2B5EF4-FFF2-40B4-BE49-F238E27FC236}">
                <a16:creationId xmlns:a16="http://schemas.microsoft.com/office/drawing/2014/main" id="{3B621908-8024-4BB7-A20A-FD8477559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152400"/>
            <a:ext cx="637381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Title 1">
            <a:extLst>
              <a:ext uri="{FF2B5EF4-FFF2-40B4-BE49-F238E27FC236}">
                <a16:creationId xmlns:a16="http://schemas.microsoft.com/office/drawing/2014/main" id="{F976A836-FEFD-421D-9BBB-6F69591A1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Untitled-37.jpg</a:t>
            </a:r>
          </a:p>
        </p:txBody>
      </p:sp>
      <p:pic>
        <p:nvPicPr>
          <p:cNvPr id="150530" name="Picture 2" descr="Untitled-37.jpg">
            <a:extLst>
              <a:ext uri="{FF2B5EF4-FFF2-40B4-BE49-F238E27FC236}">
                <a16:creationId xmlns:a16="http://schemas.microsoft.com/office/drawing/2014/main" id="{44460BF1-A2D6-423D-9E1A-4642820F68D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6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28800" y="990600"/>
            <a:ext cx="571182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2" descr="Untitled-29.jpg">
            <a:extLst>
              <a:ext uri="{FF2B5EF4-FFF2-40B4-BE49-F238E27FC236}">
                <a16:creationId xmlns:a16="http://schemas.microsoft.com/office/drawing/2014/main" id="{8F343EDC-1C8C-45BE-A801-C291DC5BB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0"/>
          <a:stretch>
            <a:fillRect/>
          </a:stretch>
        </p:blipFill>
        <p:spPr bwMode="auto">
          <a:xfrm>
            <a:off x="2590800" y="152400"/>
            <a:ext cx="3905250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Text Box 1028">
            <a:extLst>
              <a:ext uri="{FF2B5EF4-FFF2-40B4-BE49-F238E27FC236}">
                <a16:creationId xmlns:a16="http://schemas.microsoft.com/office/drawing/2014/main" id="{AFE81576-EED9-40AC-B8CD-D4EB724D4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562600"/>
            <a:ext cx="533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EFF910"/>
                </a:solidFill>
              </a:rPr>
              <a:t>Max Planck Institute in Effelsberg, Germany — 300 ft Radio Telescope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7" name="Picture 2" descr="Arecibo_Dish">
            <a:extLst>
              <a:ext uri="{FF2B5EF4-FFF2-40B4-BE49-F238E27FC236}">
                <a16:creationId xmlns:a16="http://schemas.microsoft.com/office/drawing/2014/main" id="{6B3688D2-3D1E-45D4-9688-8A4576EEF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0013"/>
            <a:ext cx="8305800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78" name="Rectangle 3">
            <a:extLst>
              <a:ext uri="{FF2B5EF4-FFF2-40B4-BE49-F238E27FC236}">
                <a16:creationId xmlns:a16="http://schemas.microsoft.com/office/drawing/2014/main" id="{20B8F56A-A5E8-4E8A-8970-75A5AB486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943600"/>
            <a:ext cx="6691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1000 ft telescope at Arecibo, Puerto 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3">
            <a:extLst>
              <a:ext uri="{FF2B5EF4-FFF2-40B4-BE49-F238E27FC236}">
                <a16:creationId xmlns:a16="http://schemas.microsoft.com/office/drawing/2014/main" id="{1DDB2340-0F60-492D-A435-3EB2EC8CD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791200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Betelgeuse</a:t>
            </a:r>
          </a:p>
        </p:txBody>
      </p:sp>
      <p:pic>
        <p:nvPicPr>
          <p:cNvPr id="154626" name="Picture 5" descr="betel.jpg">
            <a:extLst>
              <a:ext uri="{FF2B5EF4-FFF2-40B4-BE49-F238E27FC236}">
                <a16:creationId xmlns:a16="http://schemas.microsoft.com/office/drawing/2014/main" id="{FB8A17D0-72A6-4DCD-A787-4DD78D652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7" t="2551" r="4395" b="14796"/>
          <a:stretch>
            <a:fillRect/>
          </a:stretch>
        </p:blipFill>
        <p:spPr bwMode="auto">
          <a:xfrm>
            <a:off x="3048000" y="1066800"/>
            <a:ext cx="396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E7BCA6B-DA9C-4EEA-8662-12B2F6CC9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838200"/>
            <a:ext cx="9906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3">
            <a:extLst>
              <a:ext uri="{FF2B5EF4-FFF2-40B4-BE49-F238E27FC236}">
                <a16:creationId xmlns:a16="http://schemas.microsoft.com/office/drawing/2014/main" id="{FF3CE4BA-8A81-46DD-8BB5-E02E2DE56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6029325"/>
            <a:ext cx="2300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Orion Nebula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2818C0-7D9F-4D77-B4E3-2DEA29D8E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838200"/>
            <a:ext cx="9906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56675" name="Picture 4" descr="Omega-Nolettering_med.jpg">
            <a:extLst>
              <a:ext uri="{FF2B5EF4-FFF2-40B4-BE49-F238E27FC236}">
                <a16:creationId xmlns:a16="http://schemas.microsoft.com/office/drawing/2014/main" id="{03F8BB7E-863E-4015-B327-314CF2829C4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3773" r="2779" b="11972"/>
          <a:stretch>
            <a:fillRect/>
          </a:stretch>
        </p:blipFill>
        <p:spPr bwMode="auto">
          <a:xfrm>
            <a:off x="2286000" y="609600"/>
            <a:ext cx="5029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1" name="Picture 2" descr="Untitled-6.jpg">
            <a:extLst>
              <a:ext uri="{FF2B5EF4-FFF2-40B4-BE49-F238E27FC236}">
                <a16:creationId xmlns:a16="http://schemas.microsoft.com/office/drawing/2014/main" id="{F8C582C6-55C6-41BD-9955-F012DFFFC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415088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2" name="Rectangle 4">
            <a:extLst>
              <a:ext uri="{FF2B5EF4-FFF2-40B4-BE49-F238E27FC236}">
                <a16:creationId xmlns:a16="http://schemas.microsoft.com/office/drawing/2014/main" id="{85B0B010-6333-444D-9345-2B5C27C75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105400"/>
            <a:ext cx="64912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NRAO Very Large Array in Socorro, NM</a:t>
            </a:r>
          </a:p>
          <a:p>
            <a:pPr algn="ctr"/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Interferometry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5" name="Picture 2" descr="cygnusA.JPG">
            <a:extLst>
              <a:ext uri="{FF2B5EF4-FFF2-40B4-BE49-F238E27FC236}">
                <a16:creationId xmlns:a16="http://schemas.microsoft.com/office/drawing/2014/main" id="{E35DCE88-2B21-4DD6-A3FD-04C273141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3338"/>
            <a:ext cx="91440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6" name="Picture 2" descr="iyl_cyga_optical.jpg">
            <a:extLst>
              <a:ext uri="{FF2B5EF4-FFF2-40B4-BE49-F238E27FC236}">
                <a16:creationId xmlns:a16="http://schemas.microsoft.com/office/drawing/2014/main" id="{671361CE-DC07-429F-AD10-7DEABA33CF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t="8865" r="4411" b="88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D45BBB6-DBEA-4C51-9667-D619044D9FB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8600" y="6172200"/>
            <a:ext cx="8610600" cy="1588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9748" name="Rectangle 4">
            <a:extLst>
              <a:ext uri="{FF2B5EF4-FFF2-40B4-BE49-F238E27FC236}">
                <a16:creationId xmlns:a16="http://schemas.microsoft.com/office/drawing/2014/main" id="{D6D90367-E5CA-4F2E-B26C-ED63D9FE8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913" y="6248400"/>
            <a:ext cx="6632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300,000 l-yr at distance of central galaxy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2" descr="cygnusA.JPG">
            <a:extLst>
              <a:ext uri="{FF2B5EF4-FFF2-40B4-BE49-F238E27FC236}">
                <a16:creationId xmlns:a16="http://schemas.microsoft.com/office/drawing/2014/main" id="{FD262D15-4791-4E96-97EE-878D0FC98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3338"/>
            <a:ext cx="91440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0" name="Picture 2" descr="iyl_cyga_optical.jpg">
            <a:extLst>
              <a:ext uri="{FF2B5EF4-FFF2-40B4-BE49-F238E27FC236}">
                <a16:creationId xmlns:a16="http://schemas.microsoft.com/office/drawing/2014/main" id="{FC2E440B-6933-46DB-8950-2D880B162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t="8865" r="4411" b="88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1" name="Picture 2" descr="cygnusA.JPG">
            <a:extLst>
              <a:ext uri="{FF2B5EF4-FFF2-40B4-BE49-F238E27FC236}">
                <a16:creationId xmlns:a16="http://schemas.microsoft.com/office/drawing/2014/main" id="{490269C2-5D10-4545-A7F5-CCD443D43F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3D0900"/>
              </a:clrFrom>
              <a:clrTo>
                <a:srgbClr val="3D0900">
                  <a:alpha val="0"/>
                </a:srgbClr>
              </a:clrTo>
            </a:clrChange>
            <a:lum contras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E38ECF4-C4E2-4D4B-AA8B-91AE321B997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8600" y="6172200"/>
            <a:ext cx="8610600" cy="1588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0773" name="Rectangle 4">
            <a:extLst>
              <a:ext uri="{FF2B5EF4-FFF2-40B4-BE49-F238E27FC236}">
                <a16:creationId xmlns:a16="http://schemas.microsoft.com/office/drawing/2014/main" id="{2F07E5B8-5DFA-4BB1-8284-5A820AE68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913" y="6248400"/>
            <a:ext cx="6632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800">
                <a:solidFill>
                  <a:srgbClr val="FDFF0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300,000 l-yr at distance of central galaxy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3" name="Picture 2" descr="cygnusA.JPG">
            <a:extLst>
              <a:ext uri="{FF2B5EF4-FFF2-40B4-BE49-F238E27FC236}">
                <a16:creationId xmlns:a16="http://schemas.microsoft.com/office/drawing/2014/main" id="{9C5EFEFF-63E4-4E0E-ABEC-409791E00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3338"/>
            <a:ext cx="91440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m55_mochejska_full.jpg                                         0005D274Mac OS X                       BADBF046:">
            <a:extLst>
              <a:ext uri="{FF2B5EF4-FFF2-40B4-BE49-F238E27FC236}">
                <a16:creationId xmlns:a16="http://schemas.microsoft.com/office/drawing/2014/main" id="{04C6A76B-0653-4100-A27C-59E5F42D6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" t="6122" r="1888" b="2057"/>
          <a:stretch>
            <a:fillRect/>
          </a:stretch>
        </p:blipFill>
        <p:spPr bwMode="auto">
          <a:xfrm>
            <a:off x="1295400" y="152400"/>
            <a:ext cx="66294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M51LRGB.jpg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5552FF47-7E7F-4B02-BDBE-887915E95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1938"/>
            <a:ext cx="8915400" cy="636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df1.jpg   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5428A4CE-F523-432B-815A-961939071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4999" r="4187" b="20013"/>
          <a:stretch>
            <a:fillRect/>
          </a:stretch>
        </p:blipFill>
        <p:spPr bwMode="auto">
          <a:xfrm>
            <a:off x="1371600" y="76200"/>
            <a:ext cx="6481763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>
            <a:extLst>
              <a:ext uri="{FF2B5EF4-FFF2-40B4-BE49-F238E27FC236}">
                <a16:creationId xmlns:a16="http://schemas.microsoft.com/office/drawing/2014/main" id="{8385DE8A-7F5E-4B1A-8DC7-657F99C95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04800"/>
            <a:ext cx="52578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IMAGES FROM TELESCOPES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Effects of Atmosphere</a:t>
            </a: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Resolution</a:t>
            </a: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Magnification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TELESCOPES in general: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Refracting</a:t>
            </a: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Reflecting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RESEARCH TELESCOPES (</a:t>
            </a: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reflecting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):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Optical (visible light) Telescopes</a:t>
            </a:r>
          </a:p>
          <a:p>
            <a:pPr marL="1016000">
              <a:spcBef>
                <a:spcPct val="50000"/>
              </a:spcBef>
              <a:buFont typeface="Arial"/>
              <a:buChar char="•"/>
              <a:defRPr/>
            </a:pPr>
            <a:r>
              <a:rPr lang="en-US" dirty="0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Radio Telescopes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9F8F65A-0EFA-4E38-9B8C-30102EDEA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524000"/>
            <a:ext cx="3581400" cy="35814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362" name="Text Box 4">
            <a:extLst>
              <a:ext uri="{FF2B5EF4-FFF2-40B4-BE49-F238E27FC236}">
                <a16:creationId xmlns:a16="http://schemas.microsoft.com/office/drawing/2014/main" id="{75B585B0-F092-4951-857A-EA1D7FD58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943600"/>
            <a:ext cx="70104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When light bends around (DIFFRACTS) the </a:t>
            </a:r>
            <a:r>
              <a:rPr lang="en-US" altLang="en-US" sz="1800" b="1">
                <a:solidFill>
                  <a:srgbClr val="FF0000"/>
                </a:solidFill>
              </a:rPr>
              <a:t>edges </a:t>
            </a:r>
            <a:r>
              <a:rPr lang="en-US" altLang="en-US" sz="1800">
                <a:solidFill>
                  <a:srgbClr val="EFF910"/>
                </a:solidFill>
              </a:rPr>
              <a:t>of the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lens or mirror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>
            <a:extLst>
              <a:ext uri="{FF2B5EF4-FFF2-40B4-BE49-F238E27FC236}">
                <a16:creationId xmlns:a16="http://schemas.microsoft.com/office/drawing/2014/main" id="{B6BB8CD7-B8AD-4EFE-BBB4-D2DB3911F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"/>
            <a:ext cx="62484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 Box 4">
            <a:extLst>
              <a:ext uri="{FF2B5EF4-FFF2-40B4-BE49-F238E27FC236}">
                <a16:creationId xmlns:a16="http://schemas.microsoft.com/office/drawing/2014/main" id="{CC9D1140-83AD-4224-9B18-F723B9ADE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Causing a diffraction pattern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3">
            <a:extLst>
              <a:ext uri="{FF2B5EF4-FFF2-40B4-BE49-F238E27FC236}">
                <a16:creationId xmlns:a16="http://schemas.microsoft.com/office/drawing/2014/main" id="{F292AEFD-22FE-494B-B391-1C6FB4262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410" name="Text Box 4">
            <a:extLst>
              <a:ext uri="{FF2B5EF4-FFF2-40B4-BE49-F238E27FC236}">
                <a16:creationId xmlns:a16="http://schemas.microsoft.com/office/drawing/2014/main" id="{2BE0FF03-AEA8-47FA-B553-2B8655A0B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048000"/>
            <a:ext cx="19050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7411" name="Text Box 4">
            <a:extLst>
              <a:ext uri="{FF2B5EF4-FFF2-40B4-BE49-F238E27FC236}">
                <a16:creationId xmlns:a16="http://schemas.microsoft.com/office/drawing/2014/main" id="{614BC9A6-C213-4557-82BE-6D447F358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0386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star as a point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Spectral sequence">
            <a:extLst>
              <a:ext uri="{FF2B5EF4-FFF2-40B4-BE49-F238E27FC236}">
                <a16:creationId xmlns:a16="http://schemas.microsoft.com/office/drawing/2014/main" id="{801020A0-1287-4281-96BB-5B727A235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3" descr="Spectral sequence">
            <a:extLst>
              <a:ext uri="{FF2B5EF4-FFF2-40B4-BE49-F238E27FC236}">
                <a16:creationId xmlns:a16="http://schemas.microsoft.com/office/drawing/2014/main" id="{92A99CE7-802C-45E3-B6D7-C87D0507F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Text Box 4">
            <a:extLst>
              <a:ext uri="{FF2B5EF4-FFF2-40B4-BE49-F238E27FC236}">
                <a16:creationId xmlns:a16="http://schemas.microsoft.com/office/drawing/2014/main" id="{7CBD9265-C805-4382-B2BA-E798E1651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81000"/>
            <a:ext cx="6248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The sun emits a rainbow — a spectrum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How much light at each wavelength (color) depends on one thing: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the </a:t>
            </a:r>
            <a:r>
              <a:rPr lang="en-US" altLang="en-US" b="1" u="sng" dirty="0">
                <a:solidFill>
                  <a:srgbClr val="FEFF01"/>
                </a:solidFill>
                <a:cs typeface="Arial" panose="020B0604020202020204" pitchFamily="34" charset="0"/>
              </a:rPr>
              <a:t>TEMPERATURE</a:t>
            </a: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 of the Sun</a:t>
            </a:r>
          </a:p>
        </p:txBody>
      </p:sp>
      <p:sp>
        <p:nvSpPr>
          <p:cNvPr id="124933" name="TextBox 6">
            <a:extLst>
              <a:ext uri="{FF2B5EF4-FFF2-40B4-BE49-F238E27FC236}">
                <a16:creationId xmlns:a16="http://schemas.microsoft.com/office/drawing/2014/main" id="{356B05F6-2FFD-4D3D-B324-919F22DEF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  <a:latin typeface="Times" panose="02020603050405020304" pitchFamily="18" charset="0"/>
              </a:rPr>
              <a:t>0.4µ                                                                                       0.7µ</a:t>
            </a:r>
          </a:p>
        </p:txBody>
      </p:sp>
      <p:pic>
        <p:nvPicPr>
          <p:cNvPr id="124934" name="Picture 12" descr="bb2.tif">
            <a:extLst>
              <a:ext uri="{FF2B5EF4-FFF2-40B4-BE49-F238E27FC236}">
                <a16:creationId xmlns:a16="http://schemas.microsoft.com/office/drawing/2014/main" id="{592196D2-5AEB-457D-841A-7FDC098AE2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458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Untitled-16.jpg">
            <a:extLst>
              <a:ext uri="{FF2B5EF4-FFF2-40B4-BE49-F238E27FC236}">
                <a16:creationId xmlns:a16="http://schemas.microsoft.com/office/drawing/2014/main" id="{A1A23BF1-81B1-41A5-8661-B48E12647DE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" t="28995" r="51044" b="6378"/>
          <a:stretch>
            <a:fillRect/>
          </a:stretch>
        </p:blipFill>
        <p:spPr bwMode="auto">
          <a:xfrm rot="1479">
            <a:off x="4267200" y="3200400"/>
            <a:ext cx="1920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ext Box 4">
            <a:extLst>
              <a:ext uri="{FF2B5EF4-FFF2-40B4-BE49-F238E27FC236}">
                <a16:creationId xmlns:a16="http://schemas.microsoft.com/office/drawing/2014/main" id="{83A3AA27-2D02-4B30-94F8-EAC8A9B52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Diffraction due to light passing through the telescope smears the light out a little bit.</a:t>
            </a:r>
          </a:p>
        </p:txBody>
      </p:sp>
      <p:sp>
        <p:nvSpPr>
          <p:cNvPr id="18435" name="Rectangle 23">
            <a:extLst>
              <a:ext uri="{FF2B5EF4-FFF2-40B4-BE49-F238E27FC236}">
                <a16:creationId xmlns:a16="http://schemas.microsoft.com/office/drawing/2014/main" id="{3BEB9902-139E-4C10-B3F1-F77F62E3E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8436" name="Rectangle 23">
            <a:extLst>
              <a:ext uri="{FF2B5EF4-FFF2-40B4-BE49-F238E27FC236}">
                <a16:creationId xmlns:a16="http://schemas.microsoft.com/office/drawing/2014/main" id="{962B8BA5-8951-4619-855F-4451B14B8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8437" name="Text Box 4">
            <a:extLst>
              <a:ext uri="{FF2B5EF4-FFF2-40B4-BE49-F238E27FC236}">
                <a16:creationId xmlns:a16="http://schemas.microsoft.com/office/drawing/2014/main" id="{041A3D47-B50D-4451-A6FF-06CF01E56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038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image from space telescope with diffraction</a:t>
            </a:r>
          </a:p>
        </p:txBody>
      </p:sp>
      <p:sp>
        <p:nvSpPr>
          <p:cNvPr id="18438" name="Text Box 4">
            <a:extLst>
              <a:ext uri="{FF2B5EF4-FFF2-40B4-BE49-F238E27FC236}">
                <a16:creationId xmlns:a16="http://schemas.microsoft.com/office/drawing/2014/main" id="{55E96AF6-0738-4BE9-86D4-1A797D730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048000"/>
            <a:ext cx="19050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8439" name="Text Box 4">
            <a:extLst>
              <a:ext uri="{FF2B5EF4-FFF2-40B4-BE49-F238E27FC236}">
                <a16:creationId xmlns:a16="http://schemas.microsoft.com/office/drawing/2014/main" id="{E9482565-2EEA-4D34-A557-E5391F759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0386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star as a point source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072F7B-534E-4869-8237-CDFCE7104F1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181600" y="4267200"/>
            <a:ext cx="5334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C31C21-8E8A-462D-958B-1732C780E2D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209800" y="4038600"/>
            <a:ext cx="1295400" cy="21336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Untitled-16.jpg">
            <a:extLst>
              <a:ext uri="{FF2B5EF4-FFF2-40B4-BE49-F238E27FC236}">
                <a16:creationId xmlns:a16="http://schemas.microsoft.com/office/drawing/2014/main" id="{7F29EDF9-F96A-40AC-922A-C7865F8F72F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" t="28995" r="51044" b="6378"/>
          <a:stretch>
            <a:fillRect/>
          </a:stretch>
        </p:blipFill>
        <p:spPr bwMode="auto">
          <a:xfrm rot="1479">
            <a:off x="4267200" y="3200400"/>
            <a:ext cx="1920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ext Box 4">
            <a:extLst>
              <a:ext uri="{FF2B5EF4-FFF2-40B4-BE49-F238E27FC236}">
                <a16:creationId xmlns:a16="http://schemas.microsoft.com/office/drawing/2014/main" id="{E79832ED-F005-4039-8874-A22654C0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But </a:t>
            </a:r>
            <a:r>
              <a:rPr lang="en-US" altLang="en-US" sz="1800">
                <a:solidFill>
                  <a:srgbClr val="CCFFCC"/>
                </a:solidFill>
              </a:rPr>
              <a:t>refraction</a:t>
            </a:r>
            <a:r>
              <a:rPr lang="en-US" altLang="en-US" sz="1800">
                <a:solidFill>
                  <a:srgbClr val="EFF910"/>
                </a:solidFill>
              </a:rPr>
              <a:t> due to our atmosphere  and the turbulent conditions of our atmosphere blur and distort the image.  </a:t>
            </a:r>
          </a:p>
        </p:txBody>
      </p:sp>
      <p:sp>
        <p:nvSpPr>
          <p:cNvPr id="19459" name="Rectangle 23">
            <a:extLst>
              <a:ext uri="{FF2B5EF4-FFF2-40B4-BE49-F238E27FC236}">
                <a16:creationId xmlns:a16="http://schemas.microsoft.com/office/drawing/2014/main" id="{2A9D04DD-7B20-4C8D-8AE2-BCE60060F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85A8ADF-F9B7-4525-96B9-240BCEC6ADEB}"/>
              </a:ext>
            </a:extLst>
          </p:cNvPr>
          <p:cNvSpPr/>
          <p:nvPr/>
        </p:nvSpPr>
        <p:spPr>
          <a:xfrm>
            <a:off x="1524000" y="2590800"/>
            <a:ext cx="1295400" cy="1219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  <a:alpha val="9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  <a:gs pos="51000">
                <a:schemeClr val="bg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63" name="Rectangle 23">
            <a:extLst>
              <a:ext uri="{FF2B5EF4-FFF2-40B4-BE49-F238E27FC236}">
                <a16:creationId xmlns:a16="http://schemas.microsoft.com/office/drawing/2014/main" id="{C699D6CC-510D-4C8F-AF39-D73853995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9464" name="Rectangle 23">
            <a:extLst>
              <a:ext uri="{FF2B5EF4-FFF2-40B4-BE49-F238E27FC236}">
                <a16:creationId xmlns:a16="http://schemas.microsoft.com/office/drawing/2014/main" id="{6F0E60B2-1BE8-4A5C-ABAE-7592B2670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14600"/>
            <a:ext cx="2057400" cy="1371600"/>
          </a:xfrm>
          <a:prstGeom prst="rect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9465" name="Text Box 4">
            <a:extLst>
              <a:ext uri="{FF2B5EF4-FFF2-40B4-BE49-F238E27FC236}">
                <a16:creationId xmlns:a16="http://schemas.microsoft.com/office/drawing/2014/main" id="{31F18E25-956B-4D59-923B-3DAA4C4AB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0386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image from ground</a:t>
            </a:r>
          </a:p>
        </p:txBody>
      </p:sp>
      <p:sp>
        <p:nvSpPr>
          <p:cNvPr id="19466" name="Text Box 4">
            <a:extLst>
              <a:ext uri="{FF2B5EF4-FFF2-40B4-BE49-F238E27FC236}">
                <a16:creationId xmlns:a16="http://schemas.microsoft.com/office/drawing/2014/main" id="{C1D31110-3423-4761-895D-736FC47DF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038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image from space with </a:t>
            </a:r>
            <a:r>
              <a:rPr lang="en-US" altLang="en-US" sz="1800">
                <a:solidFill>
                  <a:srgbClr val="CCFFCC"/>
                </a:solidFill>
              </a:rPr>
              <a:t>diffraction</a:t>
            </a:r>
          </a:p>
        </p:txBody>
      </p:sp>
      <p:sp>
        <p:nvSpPr>
          <p:cNvPr id="19467" name="Text Box 4">
            <a:extLst>
              <a:ext uri="{FF2B5EF4-FFF2-40B4-BE49-F238E27FC236}">
                <a16:creationId xmlns:a16="http://schemas.microsoft.com/office/drawing/2014/main" id="{274E4D94-D7B5-43CF-946D-CC4C95494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048000"/>
            <a:ext cx="19050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68" name="Text Box 4">
            <a:extLst>
              <a:ext uri="{FF2B5EF4-FFF2-40B4-BE49-F238E27FC236}">
                <a16:creationId xmlns:a16="http://schemas.microsoft.com/office/drawing/2014/main" id="{C2B7E231-ECAE-49AF-96AA-ED8B8D416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0386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star as a point source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047C73-60AE-4225-8C9B-D539A8D86DE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181600" y="4267200"/>
            <a:ext cx="5334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9E8BE4-ED3A-4423-BC5B-A54C21F4F60C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048000" y="4267200"/>
            <a:ext cx="5334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1" name="Text Box 4">
            <a:extLst>
              <a:ext uri="{FF2B5EF4-FFF2-40B4-BE49-F238E27FC236}">
                <a16:creationId xmlns:a16="http://schemas.microsoft.com/office/drawing/2014/main" id="{6B243848-4FE8-41C7-ACBC-1ECDF1CE2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90600"/>
            <a:ext cx="701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This is why we put telescope in Space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2D469FB-C002-4A1B-93EE-B47639696EF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19600" y="1447800"/>
            <a:ext cx="0" cy="9144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C12CAB-54E6-4306-9255-EBDF041EBAB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524000" y="4724400"/>
            <a:ext cx="381000" cy="1371600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4">
            <a:extLst>
              <a:ext uri="{FF2B5EF4-FFF2-40B4-BE49-F238E27FC236}">
                <a16:creationId xmlns:a16="http://schemas.microsoft.com/office/drawing/2014/main" id="{35F15A7B-756C-4C56-BFDA-C12C4DA2C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28600"/>
            <a:ext cx="883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>
                <a:solidFill>
                  <a:srgbClr val="FF0000"/>
                </a:solidFill>
              </a:rPr>
              <a:t>RESOLUTION</a:t>
            </a:r>
          </a:p>
        </p:txBody>
      </p:sp>
      <p:sp>
        <p:nvSpPr>
          <p:cNvPr id="20482" name="Text Box 4">
            <a:extLst>
              <a:ext uri="{FF2B5EF4-FFF2-40B4-BE49-F238E27FC236}">
                <a16:creationId xmlns:a16="http://schemas.microsoft.com/office/drawing/2014/main" id="{EEE3915E-7E03-43E9-B426-56351FFE3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160020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</a:rPr>
              <a:t>Resolution </a:t>
            </a:r>
            <a:r>
              <a:rPr lang="en-US" altLang="en-US" sz="2000">
                <a:solidFill>
                  <a:srgbClr val="FFFF00"/>
                </a:solidFill>
              </a:rPr>
              <a:t>is a measure of how much </a:t>
            </a:r>
            <a:r>
              <a:rPr lang="en-US" altLang="en-US" sz="2000">
                <a:solidFill>
                  <a:srgbClr val="FF0000"/>
                </a:solidFill>
              </a:rPr>
              <a:t>detail </a:t>
            </a:r>
            <a:r>
              <a:rPr lang="en-US" altLang="en-US" sz="2000">
                <a:solidFill>
                  <a:srgbClr val="FFFF00"/>
                </a:solidFill>
              </a:rPr>
              <a:t>we can see in an image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3D63DDF-F9F3-405E-9F0F-7C8DB113421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867400" y="4191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5D1977-8398-408E-8766-86B87A798A9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38800" y="4191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83C0CD-60C1-4BAA-A080-6F81F6C11FB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429000" y="4114800"/>
            <a:ext cx="457200" cy="3048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486" name="Text Box 4">
            <a:extLst>
              <a:ext uri="{FF2B5EF4-FFF2-40B4-BE49-F238E27FC236}">
                <a16:creationId xmlns:a16="http://schemas.microsoft.com/office/drawing/2014/main" id="{61C77D4E-CBB0-4B23-8A97-D33D40535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334000"/>
            <a:ext cx="5486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</a:rPr>
              <a:t>Whether you can distinguish one blob or two — you see more detail on the right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</a:rPr>
              <a:t>better </a:t>
            </a:r>
            <a:r>
              <a:rPr lang="en-US" altLang="en-US" sz="2000">
                <a:solidFill>
                  <a:srgbClr val="FF0000"/>
                </a:solidFill>
              </a:rPr>
              <a:t>RESOLUTION </a:t>
            </a:r>
            <a:r>
              <a:rPr lang="en-US" altLang="en-US" sz="2000">
                <a:solidFill>
                  <a:srgbClr val="FFFF00"/>
                </a:solidFill>
              </a:rPr>
              <a:t>means more </a:t>
            </a:r>
            <a:r>
              <a:rPr lang="en-US" altLang="en-US" sz="2000">
                <a:solidFill>
                  <a:srgbClr val="FF0000"/>
                </a:solidFill>
              </a:rPr>
              <a:t>information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F44B54-EA19-49AB-9AD1-2813B9487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24000"/>
            <a:ext cx="4876800" cy="990600"/>
          </a:xfrm>
          <a:prstGeom prst="rect">
            <a:avLst/>
          </a:prstGeom>
          <a:noFill/>
          <a:ln w="15875">
            <a:solidFill>
              <a:srgbClr val="CCFFCC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imgres.jpg">
            <a:extLst>
              <a:ext uri="{FF2B5EF4-FFF2-40B4-BE49-F238E27FC236}">
                <a16:creationId xmlns:a16="http://schemas.microsoft.com/office/drawing/2014/main" id="{11A6966F-E7E1-4995-8B9C-0F434DDCB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905000"/>
            <a:ext cx="2235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3" descr="imgres.jpg">
            <a:extLst>
              <a:ext uri="{FF2B5EF4-FFF2-40B4-BE49-F238E27FC236}">
                <a16:creationId xmlns:a16="http://schemas.microsoft.com/office/drawing/2014/main" id="{3866E2F4-1025-423B-9582-756EB915C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05626">
            <a:off x="4664075" y="2189163"/>
            <a:ext cx="3149600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4">
            <a:extLst>
              <a:ext uri="{FF2B5EF4-FFF2-40B4-BE49-F238E27FC236}">
                <a16:creationId xmlns:a16="http://schemas.microsoft.com/office/drawing/2014/main" id="{345074C9-7457-447A-A36E-D609F976F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410200"/>
            <a:ext cx="670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</a:rPr>
              <a:t>  poor resolution		            good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images.jpg">
            <a:extLst>
              <a:ext uri="{FF2B5EF4-FFF2-40B4-BE49-F238E27FC236}">
                <a16:creationId xmlns:a16="http://schemas.microsoft.com/office/drawing/2014/main" id="{3F5A7C55-DC3E-4B86-A251-2A322495C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9199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 Box 4">
            <a:extLst>
              <a:ext uri="{FF2B5EF4-FFF2-40B4-BE49-F238E27FC236}">
                <a16:creationId xmlns:a16="http://schemas.microsoft.com/office/drawing/2014/main" id="{3C7A3A04-D8B2-4D44-90C8-E0C38968E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410200"/>
            <a:ext cx="670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</a:rPr>
              <a:t>  poor resolution		            good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resolution-wise-brown-dwarfs.blocks_desktop_small.jpg">
            <a:extLst>
              <a:ext uri="{FF2B5EF4-FFF2-40B4-BE49-F238E27FC236}">
                <a16:creationId xmlns:a16="http://schemas.microsoft.com/office/drawing/2014/main" id="{935B4F82-0A61-452D-830E-1DD9FB0A8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5275"/>
            <a:ext cx="6248400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 Box 4">
            <a:extLst>
              <a:ext uri="{FF2B5EF4-FFF2-40B4-BE49-F238E27FC236}">
                <a16:creationId xmlns:a16="http://schemas.microsoft.com/office/drawing/2014/main" id="{B773E800-9F02-4EDA-9ECA-456E0E573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4267200"/>
            <a:ext cx="2667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</a:rPr>
              <a:t>poor resolution</a:t>
            </a:r>
          </a:p>
        </p:txBody>
      </p:sp>
      <p:sp>
        <p:nvSpPr>
          <p:cNvPr id="23555" name="Text Box 4">
            <a:extLst>
              <a:ext uri="{FF2B5EF4-FFF2-40B4-BE49-F238E27FC236}">
                <a16:creationId xmlns:a16="http://schemas.microsoft.com/office/drawing/2014/main" id="{6219537D-B2D8-4C59-AEAC-8E825CF2F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1219200"/>
            <a:ext cx="152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BFFF6"/>
                </a:solidFill>
              </a:rPr>
              <a:t>good</a:t>
            </a:r>
            <a:r>
              <a:rPr lang="en-US" altLang="en-US" sz="2000">
                <a:solidFill>
                  <a:srgbClr val="FFFF00"/>
                </a:solidFill>
              </a:rPr>
              <a:t> </a:t>
            </a:r>
            <a:r>
              <a:rPr lang="en-US" altLang="en-US" sz="2000">
                <a:solidFill>
                  <a:srgbClr val="FBFFF6"/>
                </a:solidFill>
              </a:rPr>
              <a:t>resolution — can see more detail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FBFFF6"/>
                </a:solidFill>
              </a:rPr>
              <a:t>(different telescope!)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0B995DE-B571-48F8-938D-B4328BED3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038" y="609600"/>
            <a:ext cx="1617662" cy="164623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>
            <a:extLst>
              <a:ext uri="{FF2B5EF4-FFF2-40B4-BE49-F238E27FC236}">
                <a16:creationId xmlns:a16="http://schemas.microsoft.com/office/drawing/2014/main" id="{481CCA85-FC13-494E-ADFD-39407C020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28600"/>
            <a:ext cx="883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>
                <a:solidFill>
                  <a:srgbClr val="FF0000"/>
                </a:solidFill>
              </a:rPr>
              <a:t>RESOLUTION</a:t>
            </a:r>
          </a:p>
        </p:txBody>
      </p:sp>
      <p:sp>
        <p:nvSpPr>
          <p:cNvPr id="24578" name="Text Box 4">
            <a:extLst>
              <a:ext uri="{FF2B5EF4-FFF2-40B4-BE49-F238E27FC236}">
                <a16:creationId xmlns:a16="http://schemas.microsoft.com/office/drawing/2014/main" id="{6BF82ABC-1FDA-4F97-9B28-C30C57B41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1676400"/>
            <a:ext cx="3810000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FFFF00"/>
                </a:solidFill>
              </a:rPr>
              <a:t>Resolution </a:t>
            </a:r>
            <a:r>
              <a:rPr lang="en-US" altLang="en-US" sz="1800" dirty="0">
                <a:solidFill>
                  <a:srgbClr val="EFF910"/>
                </a:solidFill>
              </a:rPr>
              <a:t>depends on the </a:t>
            </a:r>
            <a:r>
              <a:rPr lang="en-US" altLang="en-US" dirty="0">
                <a:solidFill>
                  <a:srgbClr val="FF0000"/>
                </a:solidFill>
              </a:rPr>
              <a:t>diameter </a:t>
            </a:r>
            <a:r>
              <a:rPr lang="en-US" altLang="en-US" sz="1800" dirty="0">
                <a:solidFill>
                  <a:srgbClr val="FFFF00"/>
                </a:solidFill>
              </a:rPr>
              <a:t>of the telescope </a:t>
            </a:r>
            <a:r>
              <a:rPr lang="en-US" altLang="en-US" sz="1800" dirty="0">
                <a:solidFill>
                  <a:srgbClr val="EFF910"/>
                </a:solidFill>
              </a:rPr>
              <a:t>and the size of the </a:t>
            </a:r>
            <a:r>
              <a:rPr lang="en-US" altLang="en-US" dirty="0">
                <a:solidFill>
                  <a:srgbClr val="FF0000"/>
                </a:solidFill>
              </a:rPr>
              <a:t>wavelength </a:t>
            </a:r>
            <a:r>
              <a:rPr lang="en-US" altLang="en-US" sz="1800" dirty="0">
                <a:solidFill>
                  <a:srgbClr val="EFF910"/>
                </a:solidFill>
              </a:rPr>
              <a:t>observed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                      </a:t>
            </a:r>
            <a:endParaRPr lang="en-US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580" name="Rectangle 23">
                <a:extLst>
                  <a:ext uri="{FF2B5EF4-FFF2-40B4-BE49-F238E27FC236}">
                    <a16:creationId xmlns:a16="http://schemas.microsoft.com/office/drawing/2014/main" id="{2BCEA9B1-B442-4CE6-AE87-2139E5FD8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800" y="3581400"/>
                <a:ext cx="5343728" cy="916767"/>
              </a:xfrm>
              <a:prstGeom prst="rect">
                <a:avLst/>
              </a:prstGeom>
              <a:solidFill>
                <a:srgbClr val="F8F8F8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b="0" i="1" smtClean="0">
                          <a:latin typeface="Cambria Math" panose="02040503050406030204" pitchFamily="18" charset="0"/>
                        </a:rPr>
                        <m:t>Resolution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diameter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telescope</m:t>
                          </m:r>
                        </m:den>
                      </m:f>
                    </m:oMath>
                  </m:oMathPara>
                </a14:m>
                <a:endParaRPr lang="en-US" altLang="en-US" dirty="0"/>
              </a:p>
            </p:txBody>
          </p:sp>
        </mc:Choice>
        <mc:Fallback>
          <p:sp>
            <p:nvSpPr>
              <p:cNvPr id="24580" name="Rectangle 23">
                <a:extLst>
                  <a:ext uri="{FF2B5EF4-FFF2-40B4-BE49-F238E27FC236}">
                    <a16:creationId xmlns:a16="http://schemas.microsoft.com/office/drawing/2014/main" id="{2BCEA9B1-B442-4CE6-AE87-2139E5FD87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3581400"/>
                <a:ext cx="5343728" cy="9167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2225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4">
            <a:extLst>
              <a:ext uri="{FF2B5EF4-FFF2-40B4-BE49-F238E27FC236}">
                <a16:creationId xmlns:a16="http://schemas.microsoft.com/office/drawing/2014/main" id="{DCEF3978-9A04-4015-A5C2-6A711AD5B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81000"/>
            <a:ext cx="5334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diameter </a:t>
            </a:r>
            <a:r>
              <a:rPr lang="en-US" altLang="en-US" sz="1800">
                <a:solidFill>
                  <a:srgbClr val="EFF910"/>
                </a:solidFill>
              </a:rPr>
              <a:t>of the telescope because the larger the surface, the more </a:t>
            </a:r>
            <a:r>
              <a:rPr lang="en-US" altLang="en-US" sz="1800">
                <a:solidFill>
                  <a:srgbClr val="FF0000"/>
                </a:solidFill>
              </a:rPr>
              <a:t>photons </a:t>
            </a:r>
            <a:r>
              <a:rPr lang="en-US" altLang="en-US" sz="1800">
                <a:solidFill>
                  <a:srgbClr val="EFF910"/>
                </a:solidFill>
              </a:rPr>
              <a:t>get captured.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5D06842-3FAE-465D-8001-4B769B1BC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524000"/>
            <a:ext cx="3581400" cy="35814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03" name="Text Box 4">
            <a:extLst>
              <a:ext uri="{FF2B5EF4-FFF2-40B4-BE49-F238E27FC236}">
                <a16:creationId xmlns:a16="http://schemas.microsoft.com/office/drawing/2014/main" id="{3125A37E-8532-4810-B6FD-487AA6F6C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059488"/>
            <a:ext cx="533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 more </a:t>
            </a:r>
            <a:r>
              <a:rPr lang="en-US" altLang="en-US" sz="1800">
                <a:solidFill>
                  <a:srgbClr val="FF0000"/>
                </a:solidFill>
              </a:rPr>
              <a:t>photons</a:t>
            </a:r>
            <a:r>
              <a:rPr lang="en-US" altLang="en-US" sz="1800">
                <a:solidFill>
                  <a:srgbClr val="EFF910"/>
                </a:solidFill>
              </a:rPr>
              <a:t>, the more </a:t>
            </a:r>
            <a:r>
              <a:rPr lang="en-US" altLang="en-US" sz="1800">
                <a:solidFill>
                  <a:srgbClr val="FF0000"/>
                </a:solidFill>
              </a:rPr>
              <a:t>information</a:t>
            </a:r>
            <a:r>
              <a:rPr lang="en-US" altLang="en-US" sz="1800">
                <a:solidFill>
                  <a:srgbClr val="EFF910"/>
                </a:solidFill>
              </a:rPr>
              <a:t>, and so the better the resolution.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E1634DC-A146-4B6E-BDF6-E329B1DDF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2362200"/>
            <a:ext cx="1905000" cy="1905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05" name="Text Box 4">
            <a:extLst>
              <a:ext uri="{FF2B5EF4-FFF2-40B4-BE49-F238E27FC236}">
                <a16:creationId xmlns:a16="http://schemas.microsoft.com/office/drawing/2014/main" id="{2F35C747-01D0-4508-906E-4ED925777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10540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large diameter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25606" name="Text Box 4">
            <a:extLst>
              <a:ext uri="{FF2B5EF4-FFF2-40B4-BE49-F238E27FC236}">
                <a16:creationId xmlns:a16="http://schemas.microsoft.com/office/drawing/2014/main" id="{86D3F457-ADC1-48D7-89D7-36C3C30CB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34340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smaller diameter</a:t>
            </a:r>
            <a:endParaRPr lang="en-US" altLang="en-US" sz="1800">
              <a:solidFill>
                <a:srgbClr val="FF0000"/>
              </a:solidFill>
            </a:endParaRPr>
          </a:p>
        </p:txBody>
      </p:sp>
      <p:pic>
        <p:nvPicPr>
          <p:cNvPr id="9" name="Picture 11" descr="Untitled3">
            <a:extLst>
              <a:ext uri="{FF2B5EF4-FFF2-40B4-BE49-F238E27FC236}">
                <a16:creationId xmlns:a16="http://schemas.microsoft.com/office/drawing/2014/main" id="{6288E1C2-2E28-4F79-A381-C630DFF1CD5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3657600" cy="566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Untitled3">
            <a:extLst>
              <a:ext uri="{FF2B5EF4-FFF2-40B4-BE49-F238E27FC236}">
                <a16:creationId xmlns:a16="http://schemas.microsoft.com/office/drawing/2014/main" id="{2EFF0AB0-C1E9-4302-83DB-FD87A3F0739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24200"/>
            <a:ext cx="3657600" cy="566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D05D1D-70F9-46C0-B44C-9D0BD9C24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124200"/>
            <a:ext cx="1828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026" descr="&#10;M81-82.JPG 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BDAFD975-03AA-4EA5-B398-B97A6CCCF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44" t="30293" r="16460" b="41956"/>
          <a:stretch>
            <a:fillRect/>
          </a:stretch>
        </p:blipFill>
        <p:spPr bwMode="auto">
          <a:xfrm rot="5400000">
            <a:off x="2628900" y="342900"/>
            <a:ext cx="4419600" cy="723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 Box 4">
            <a:extLst>
              <a:ext uri="{FF2B5EF4-FFF2-40B4-BE49-F238E27FC236}">
                <a16:creationId xmlns:a16="http://schemas.microsoft.com/office/drawing/2014/main" id="{A9E6983D-D713-4536-905D-DFA8F76D5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7200"/>
            <a:ext cx="50292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M82 — Cigar Galaxy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12 million l-y distant</a:t>
            </a: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small telescope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4">
            <a:extLst>
              <a:ext uri="{FF2B5EF4-FFF2-40B4-BE49-F238E27FC236}">
                <a16:creationId xmlns:a16="http://schemas.microsoft.com/office/drawing/2014/main" id="{4B949C7A-5443-46A3-966F-2BADABACE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7200"/>
            <a:ext cx="50292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M82 — Cigar Galaxy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12 million l-y distant</a:t>
            </a: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medium telescope</a:t>
            </a:r>
          </a:p>
        </p:txBody>
      </p:sp>
      <p:pic>
        <p:nvPicPr>
          <p:cNvPr id="29698" name="Picture 2" descr="M82.jpg    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A5B22C57-3BE5-493F-86EF-FDE638E35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t="27650" r="32327" b="37709"/>
          <a:stretch>
            <a:fillRect/>
          </a:stretch>
        </p:blipFill>
        <p:spPr bwMode="auto">
          <a:xfrm>
            <a:off x="1752600" y="1295400"/>
            <a:ext cx="6019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Text Box 4">
            <a:extLst>
              <a:ext uri="{FF2B5EF4-FFF2-40B4-BE49-F238E27FC236}">
                <a16:creationId xmlns:a16="http://schemas.microsoft.com/office/drawing/2014/main" id="{DB79861D-A549-499C-9642-B5ED0D19F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69303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How much light at each wavelength?</a:t>
            </a:r>
          </a:p>
        </p:txBody>
      </p:sp>
      <p:sp>
        <p:nvSpPr>
          <p:cNvPr id="125957" name="Line 5">
            <a:extLst>
              <a:ext uri="{FF2B5EF4-FFF2-40B4-BE49-F238E27FC236}">
                <a16:creationId xmlns:a16="http://schemas.microsoft.com/office/drawing/2014/main" id="{3E58E2FA-85E5-46C0-BCEC-D673C2925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Freeform 8">
            <a:extLst>
              <a:ext uri="{FF2B5EF4-FFF2-40B4-BE49-F238E27FC236}">
                <a16:creationId xmlns:a16="http://schemas.microsoft.com/office/drawing/2014/main" id="{1F8BA68E-CFED-4005-9B1E-6C3C5D4B00A7}"/>
              </a:ext>
            </a:extLst>
          </p:cNvPr>
          <p:cNvSpPr>
            <a:spLocks/>
          </p:cNvSpPr>
          <p:nvPr/>
        </p:nvSpPr>
        <p:spPr bwMode="auto">
          <a:xfrm>
            <a:off x="685800" y="23749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266700" y="653638"/>
            <a:ext cx="8458200" cy="942419"/>
            <a:chOff x="228600" y="683181"/>
            <a:chExt cx="8458200" cy="942419"/>
          </a:xfrm>
        </p:grpSpPr>
        <p:sp>
          <p:nvSpPr>
            <p:cNvPr id="125963" name="TextBox 6">
              <a:extLst>
                <a:ext uri="{FF2B5EF4-FFF2-40B4-BE49-F238E27FC236}">
                  <a16:creationId xmlns:a16="http://schemas.microsoft.com/office/drawing/2014/main" id="{2D266AFE-6CAC-472B-BE60-01F52BB92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" y="683181"/>
              <a:ext cx="807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800" dirty="0">
                  <a:solidFill>
                    <a:srgbClr val="808080"/>
                  </a:solidFill>
                  <a:latin typeface="Times" panose="02020603050405020304" pitchFamily="18" charset="0"/>
                </a:rPr>
                <a:t>0.4µm                                                                                       	               0.7µm</a:t>
              </a:r>
              <a:endParaRPr lang="en-US" altLang="en-US" sz="1800" dirty="0">
                <a:solidFill>
                  <a:srgbClr val="808080"/>
                </a:solidFill>
                <a:latin typeface="Times" panose="02020603050405020304" pitchFamily="18" charset="0"/>
              </a:endParaRPr>
            </a:p>
          </p:txBody>
        </p:sp>
        <p:pic>
          <p:nvPicPr>
            <p:cNvPr id="125964" name="Picture 12" descr="bb2.tif">
              <a:extLst>
                <a:ext uri="{FF2B5EF4-FFF2-40B4-BE49-F238E27FC236}">
                  <a16:creationId xmlns:a16="http://schemas.microsoft.com/office/drawing/2014/main" id="{8E9378F4-8D85-4525-B5FD-A5D067BA1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90600"/>
              <a:ext cx="84582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178078" y="1590717"/>
            <a:ext cx="8889721" cy="5115754"/>
            <a:chOff x="178078" y="1590717"/>
            <a:chExt cx="8889721" cy="5115754"/>
          </a:xfrm>
        </p:grpSpPr>
        <p:sp>
          <p:nvSpPr>
            <p:cNvPr id="125958" name="Line 6">
              <a:extLst>
                <a:ext uri="{FF2B5EF4-FFF2-40B4-BE49-F238E27FC236}">
                  <a16:creationId xmlns:a16="http://schemas.microsoft.com/office/drawing/2014/main" id="{4BAD1595-BF39-498E-B060-98188E235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60" name="Text Box 10">
              <a:extLst>
                <a:ext uri="{FF2B5EF4-FFF2-40B4-BE49-F238E27FC236}">
                  <a16:creationId xmlns:a16="http://schemas.microsoft.com/office/drawing/2014/main" id="{8A58F17D-97F5-43F9-9348-9CAB325C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78" y="1590717"/>
              <a:ext cx="192322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amount of light</a:t>
              </a:r>
              <a:endParaRPr lang="en-US" altLang="en-US" sz="2000" dirty="0">
                <a:latin typeface="Times" panose="02020603050405020304" pitchFamily="18" charset="0"/>
              </a:endParaRPr>
            </a:p>
          </p:txBody>
        </p:sp>
        <p:sp>
          <p:nvSpPr>
            <p:cNvPr id="125962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399" y="6244508"/>
              <a:ext cx="1676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wavelength</a:t>
              </a:r>
              <a:endParaRPr lang="en-US" altLang="en-US" dirty="0">
                <a:latin typeface="Times" panose="02020603050405020304" pitchFamily="18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685800" y="1905000"/>
              <a:ext cx="0" cy="472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558209" y="2176173"/>
            <a:ext cx="480392" cy="4400263"/>
            <a:chOff x="3558209" y="2176173"/>
            <a:chExt cx="480392" cy="440026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3733800" y="2176173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26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1764196" y="2174534"/>
            <a:ext cx="357809" cy="4408528"/>
            <a:chOff x="1764196" y="2174534"/>
            <a:chExt cx="357809" cy="440852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905000" y="2174534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27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6558997" y="2148840"/>
            <a:ext cx="445605" cy="4434222"/>
            <a:chOff x="6558997" y="2148840"/>
            <a:chExt cx="445605" cy="443422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6781800" y="2148840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29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255933" y="2395018"/>
            <a:ext cx="3441423" cy="338554"/>
            <a:chOff x="255933" y="2395018"/>
            <a:chExt cx="3441423" cy="338554"/>
          </a:xfrm>
        </p:grpSpPr>
        <p:cxnSp>
          <p:nvCxnSpPr>
            <p:cNvPr id="22" name="Straight Connector 21"/>
            <p:cNvCxnSpPr/>
            <p:nvPr/>
          </p:nvCxnSpPr>
          <p:spPr>
            <a:xfrm flipH="1" flipV="1">
              <a:off x="563217" y="2564295"/>
              <a:ext cx="3134139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933" y="2395018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2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96518" y="3991243"/>
            <a:ext cx="1654865" cy="338554"/>
            <a:chOff x="296518" y="3991243"/>
            <a:chExt cx="1654865" cy="338554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579783" y="4191000"/>
              <a:ext cx="137160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518" y="3991243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1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09770" y="4813234"/>
            <a:ext cx="6494559" cy="338554"/>
            <a:chOff x="309770" y="4813234"/>
            <a:chExt cx="6494559" cy="338554"/>
          </a:xfrm>
        </p:grpSpPr>
        <p:cxnSp>
          <p:nvCxnSpPr>
            <p:cNvPr id="24" name="Straight Connector 23"/>
            <p:cNvCxnSpPr/>
            <p:nvPr/>
          </p:nvCxnSpPr>
          <p:spPr>
            <a:xfrm flipH="1" flipV="1">
              <a:off x="586409" y="4999383"/>
              <a:ext cx="621792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770" y="4813234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3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172200" y="1893034"/>
                <a:ext cx="2799523" cy="2585323"/>
              </a:xfrm>
              <a:prstGeom prst="rect">
                <a:avLst/>
              </a:prstGeom>
              <a:solidFill>
                <a:srgbClr val="F8F8F8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+mj-lt"/>
                  </a:rPr>
                  <a:t>This light source emits more light of wavelength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latin typeface="+mj-lt"/>
                  </a:rPr>
                  <a:t> than any other wavelength.</a:t>
                </a:r>
              </a:p>
              <a:p>
                <a:pPr algn="ctr"/>
                <a:endParaRPr lang="en-US" dirty="0">
                  <a:latin typeface="+mj-lt"/>
                </a:endParaRPr>
              </a:p>
              <a:p>
                <a:pPr algn="ctr"/>
                <a:r>
                  <a:rPr lang="en-US" dirty="0" smtClean="0">
                    <a:latin typeface="+mj-lt"/>
                  </a:rPr>
                  <a:t>i.e. the </a:t>
                </a:r>
                <a:r>
                  <a:rPr lang="en-US" i="1" dirty="0" smtClean="0">
                    <a:solidFill>
                      <a:srgbClr val="0070C0"/>
                    </a:solidFill>
                    <a:latin typeface="+mj-lt"/>
                  </a:rPr>
                  <a:t>peak wavelength </a:t>
                </a:r>
                <a:r>
                  <a:rPr lang="en-US" dirty="0" smtClean="0">
                    <a:latin typeface="+mj-lt"/>
                  </a:rPr>
                  <a:t>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>
                  <a:latin typeface="+mj-lt"/>
                </a:endParaRPr>
              </a:p>
              <a:p>
                <a:pPr algn="ctr"/>
                <a:endParaRPr lang="en-US" dirty="0">
                  <a:latin typeface="+mj-lt"/>
                </a:endParaRPr>
              </a:p>
              <a:p>
                <a:pPr algn="ctr"/>
                <a:r>
                  <a:rPr lang="en-US" dirty="0" smtClean="0">
                    <a:latin typeface="+mj-lt"/>
                  </a:rPr>
                  <a:t>It also emits more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+mj-lt"/>
                  </a:rPr>
                  <a:t> compared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1893034"/>
                <a:ext cx="2799523" cy="2585323"/>
              </a:xfrm>
              <a:prstGeom prst="rect">
                <a:avLst/>
              </a:prstGeom>
              <a:blipFill>
                <a:blip r:embed="rId7"/>
                <a:stretch>
                  <a:fillRect l="-1735" t="-1174" r="-3254" b="-25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3665569" y="2489030"/>
            <a:ext cx="169277" cy="16927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>
            <a:extLst>
              <a:ext uri="{FF2B5EF4-FFF2-40B4-BE49-F238E27FC236}">
                <a16:creationId xmlns:a16="http://schemas.microsoft.com/office/drawing/2014/main" id="{C96D1D11-294D-4BAE-B123-D9C1C954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7200"/>
            <a:ext cx="50292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M82 — Cigar Galaxy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12 million l-y distant</a:t>
            </a: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large telescope</a:t>
            </a:r>
          </a:p>
        </p:txBody>
      </p:sp>
      <p:pic>
        <p:nvPicPr>
          <p:cNvPr id="30722" name="Picture 2" descr="m82_subaru_big.jpg                                             0005D274Mac OS X                       BADBF046:">
            <a:extLst>
              <a:ext uri="{FF2B5EF4-FFF2-40B4-BE49-F238E27FC236}">
                <a16:creationId xmlns:a16="http://schemas.microsoft.com/office/drawing/2014/main" id="{EE29AFA7-195D-42A3-99C1-E22D75BE8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2126" r="3331" b="14951"/>
          <a:stretch>
            <a:fillRect/>
          </a:stretch>
        </p:blipFill>
        <p:spPr bwMode="auto">
          <a:xfrm rot="10800000">
            <a:off x="2057400" y="1066800"/>
            <a:ext cx="5410200" cy="534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>
            <a:extLst>
              <a:ext uri="{FF2B5EF4-FFF2-40B4-BE49-F238E27FC236}">
                <a16:creationId xmlns:a16="http://schemas.microsoft.com/office/drawing/2014/main" id="{47FB0CB8-B1BF-47E4-90EB-288CEBCC2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5" t="40109" r="43732" b="40201"/>
          <a:stretch>
            <a:fillRect/>
          </a:stretch>
        </p:blipFill>
        <p:spPr bwMode="auto">
          <a:xfrm rot="-957697">
            <a:off x="609600" y="152400"/>
            <a:ext cx="81534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>
            <a:extLst>
              <a:ext uri="{FF2B5EF4-FFF2-40B4-BE49-F238E27FC236}">
                <a16:creationId xmlns:a16="http://schemas.microsoft.com/office/drawing/2014/main" id="{E75F034B-F8E8-427C-A29D-4A4CA53BF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5" t="40109" r="43732" b="40201"/>
          <a:stretch>
            <a:fillRect/>
          </a:stretch>
        </p:blipFill>
        <p:spPr bwMode="auto">
          <a:xfrm rot="-957697">
            <a:off x="-1390650" y="-766763"/>
            <a:ext cx="11160125" cy="865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FA2608-4150-4734-BFDB-F7049180E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0"/>
            <a:ext cx="13716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81104D-D21F-4EC8-8B48-B61804753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82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1F6394-05F6-4CEC-B658-0681264C7EB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000500" y="-3314700"/>
            <a:ext cx="762000" cy="7391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9CA409-ED9F-40C8-B981-02A7B5EF203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771900" y="2628900"/>
            <a:ext cx="990600" cy="7467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775" name="Text Box 4">
            <a:extLst>
              <a:ext uri="{FF2B5EF4-FFF2-40B4-BE49-F238E27FC236}">
                <a16:creationId xmlns:a16="http://schemas.microsoft.com/office/drawing/2014/main" id="{45118FBD-850F-4F9C-BDE6-75ECE834A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335713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Horsehead Nebula, small 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>
            <a:extLst>
              <a:ext uri="{FF2B5EF4-FFF2-40B4-BE49-F238E27FC236}">
                <a16:creationId xmlns:a16="http://schemas.microsoft.com/office/drawing/2014/main" id="{EC5F5DAC-B6D6-410D-8EF4-604570313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" t="7590" r="7507" b="14871"/>
          <a:stretch>
            <a:fillRect/>
          </a:stretch>
        </p:blipFill>
        <p:spPr bwMode="auto">
          <a:xfrm>
            <a:off x="685800" y="609600"/>
            <a:ext cx="76073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Text Box 4">
            <a:extLst>
              <a:ext uri="{FF2B5EF4-FFF2-40B4-BE49-F238E27FC236}">
                <a16:creationId xmlns:a16="http://schemas.microsoft.com/office/drawing/2014/main" id="{48FCF229-BFE6-46C3-8BD7-8C4CB57AD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335713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Horsehead Nebula, medium telescope</a:t>
            </a:r>
            <a:endParaRPr lang="en-US" altLang="en-US" sz="1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horseheadir_hubble_960.jpg">
            <a:extLst>
              <a:ext uri="{FF2B5EF4-FFF2-40B4-BE49-F238E27FC236}">
                <a16:creationId xmlns:a16="http://schemas.microsoft.com/office/drawing/2014/main" id="{9F3403D2-4C7E-4689-9713-62D710C18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0"/>
            <a:ext cx="86058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Text Box 4">
            <a:extLst>
              <a:ext uri="{FF2B5EF4-FFF2-40B4-BE49-F238E27FC236}">
                <a16:creationId xmlns:a16="http://schemas.microsoft.com/office/drawing/2014/main" id="{97E72C76-D079-41E4-8B0D-FDDB4DF5B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335713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Horsehead Nebula, HST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4">
            <a:extLst>
              <a:ext uri="{FF2B5EF4-FFF2-40B4-BE49-F238E27FC236}">
                <a16:creationId xmlns:a16="http://schemas.microsoft.com/office/drawing/2014/main" id="{2DBF25F9-46A4-4604-A5F2-0A3074BCE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2286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FF0000"/>
                </a:solidFill>
              </a:rPr>
              <a:t>RESOLUTION and MAGNIFICATION</a:t>
            </a:r>
          </a:p>
        </p:txBody>
      </p:sp>
      <p:sp>
        <p:nvSpPr>
          <p:cNvPr id="37890" name="Text Box 4">
            <a:extLst>
              <a:ext uri="{FF2B5EF4-FFF2-40B4-BE49-F238E27FC236}">
                <a16:creationId xmlns:a16="http://schemas.microsoft.com/office/drawing/2014/main" id="{D3646741-BE62-4FC9-BBCF-45BAD04EB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381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Ground based, small telescope, Red Rectangle</a:t>
            </a:r>
            <a:endParaRPr lang="en-US" altLang="en-US" sz="1800"/>
          </a:p>
        </p:txBody>
      </p:sp>
      <p:pic>
        <p:nvPicPr>
          <p:cNvPr id="37891" name="Picture 4" descr="redrectangle_aat.gif">
            <a:extLst>
              <a:ext uri="{FF2B5EF4-FFF2-40B4-BE49-F238E27FC236}">
                <a16:creationId xmlns:a16="http://schemas.microsoft.com/office/drawing/2014/main" id="{FE745F56-0268-44DE-A55E-128F662B12D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" t="10588" b="8235"/>
          <a:stretch>
            <a:fillRect/>
          </a:stretch>
        </p:blipFill>
        <p:spPr bwMode="auto">
          <a:xfrm rot="-3986226">
            <a:off x="2559050" y="1479550"/>
            <a:ext cx="34417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redrectangle_aat.gif">
            <a:extLst>
              <a:ext uri="{FF2B5EF4-FFF2-40B4-BE49-F238E27FC236}">
                <a16:creationId xmlns:a16="http://schemas.microsoft.com/office/drawing/2014/main" id="{AB44459C-C3B3-4764-9400-95D791EA66D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0" t="22012" r="21803" b="15677"/>
          <a:stretch>
            <a:fillRect/>
          </a:stretch>
        </p:blipFill>
        <p:spPr bwMode="auto">
          <a:xfrm rot="-4390524">
            <a:off x="1587500" y="-1335088"/>
            <a:ext cx="5749925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ext Box 4">
            <a:extLst>
              <a:ext uri="{FF2B5EF4-FFF2-40B4-BE49-F238E27FC236}">
                <a16:creationId xmlns:a16="http://schemas.microsoft.com/office/drawing/2014/main" id="{91DA75F9-71F7-4CFC-B3E0-F043BE002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9436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if the </a:t>
            </a:r>
            <a:r>
              <a:rPr lang="en-US" altLang="en-US" sz="1800">
                <a:solidFill>
                  <a:srgbClr val="FF0000"/>
                </a:solidFill>
              </a:rPr>
              <a:t>RESOLUTION </a:t>
            </a:r>
            <a:r>
              <a:rPr lang="en-US" altLang="en-US" sz="1800">
                <a:solidFill>
                  <a:srgbClr val="EFF910"/>
                </a:solidFill>
              </a:rPr>
              <a:t>is poor, </a:t>
            </a:r>
            <a:r>
              <a:rPr lang="en-US" altLang="en-US" sz="1800">
                <a:solidFill>
                  <a:srgbClr val="FF0000"/>
                </a:solidFill>
              </a:rPr>
              <a:t>MAGNIFICATION </a:t>
            </a:r>
            <a:r>
              <a:rPr lang="en-US" altLang="en-US" sz="1800">
                <a:solidFill>
                  <a:srgbClr val="EFF910"/>
                </a:solidFill>
              </a:rPr>
              <a:t>will not make it better</a:t>
            </a:r>
            <a:endParaRPr lang="en-US" altLang="en-US" sz="1800"/>
          </a:p>
        </p:txBody>
      </p:sp>
      <p:sp>
        <p:nvSpPr>
          <p:cNvPr id="38915" name="Text Box 4">
            <a:extLst>
              <a:ext uri="{FF2B5EF4-FFF2-40B4-BE49-F238E27FC236}">
                <a16:creationId xmlns:a16="http://schemas.microsoft.com/office/drawing/2014/main" id="{0A43B074-E043-482F-B026-4F9A6FB43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2286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FF0000"/>
                </a:solidFill>
              </a:rPr>
              <a:t>RESOLUTION and MAGNIFICATION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redrectangle_aat.gif">
            <a:extLst>
              <a:ext uri="{FF2B5EF4-FFF2-40B4-BE49-F238E27FC236}">
                <a16:creationId xmlns:a16="http://schemas.microsoft.com/office/drawing/2014/main" id="{1AD37C20-A4DD-4155-BCBC-FD7625CF33A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0" t="22012" r="21803" b="15677"/>
          <a:stretch>
            <a:fillRect/>
          </a:stretch>
        </p:blipFill>
        <p:spPr bwMode="auto">
          <a:xfrm rot="-4390524">
            <a:off x="1587500" y="-1335088"/>
            <a:ext cx="5749925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Text Box 4">
            <a:extLst>
              <a:ext uri="{FF2B5EF4-FFF2-40B4-BE49-F238E27FC236}">
                <a16:creationId xmlns:a16="http://schemas.microsoft.com/office/drawing/2014/main" id="{51DB9EAA-B394-474C-ADA1-D565BEA4F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9436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increase in MAGNIFICATION </a:t>
            </a:r>
            <a:r>
              <a:rPr lang="en-US" altLang="en-US" sz="1800">
                <a:solidFill>
                  <a:srgbClr val="EFF910"/>
                </a:solidFill>
              </a:rPr>
              <a:t>does not increase information</a:t>
            </a:r>
            <a:endParaRPr lang="en-US" altLang="en-US" sz="1800"/>
          </a:p>
        </p:txBody>
      </p:sp>
      <p:sp>
        <p:nvSpPr>
          <p:cNvPr id="39939" name="Text Box 4">
            <a:extLst>
              <a:ext uri="{FF2B5EF4-FFF2-40B4-BE49-F238E27FC236}">
                <a16:creationId xmlns:a16="http://schemas.microsoft.com/office/drawing/2014/main" id="{9D5AF5E6-BC5C-46CB-8DF2-FBD7CC439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2286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FF0000"/>
                </a:solidFill>
              </a:rPr>
              <a:t>RESOLUTION and MAGNIFICATION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4">
            <a:extLst>
              <a:ext uri="{FF2B5EF4-FFF2-40B4-BE49-F238E27FC236}">
                <a16:creationId xmlns:a16="http://schemas.microsoft.com/office/drawing/2014/main" id="{61AA8D21-A8C9-445C-8243-B450705EB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381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HST, medium telescope, Red Rectangle</a:t>
            </a:r>
            <a:endParaRPr lang="en-US" altLang="en-US" sz="1800"/>
          </a:p>
        </p:txBody>
      </p:sp>
      <p:pic>
        <p:nvPicPr>
          <p:cNvPr id="40962" name="Picture 5" descr="redrect_hst_full.jpg">
            <a:extLst>
              <a:ext uri="{FF2B5EF4-FFF2-40B4-BE49-F238E27FC236}">
                <a16:creationId xmlns:a16="http://schemas.microsoft.com/office/drawing/2014/main" id="{DE51D098-B6F5-469B-A621-6799AC4F123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3333" r="10001" b="20000"/>
          <a:stretch>
            <a:fillRect/>
          </a:stretch>
        </p:blipFill>
        <p:spPr bwMode="auto">
          <a:xfrm rot="-740311">
            <a:off x="1392238" y="979488"/>
            <a:ext cx="5892800" cy="451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5" descr="redrect_hst_full.jpg">
            <a:extLst>
              <a:ext uri="{FF2B5EF4-FFF2-40B4-BE49-F238E27FC236}">
                <a16:creationId xmlns:a16="http://schemas.microsoft.com/office/drawing/2014/main" id="{D62CBC23-1452-4F40-AE8D-6CD7AFAE8B4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3333" r="10001" b="20000"/>
          <a:stretch>
            <a:fillRect/>
          </a:stretch>
        </p:blipFill>
        <p:spPr bwMode="auto">
          <a:xfrm rot="-740311">
            <a:off x="-1292225" y="-1079500"/>
            <a:ext cx="11261725" cy="863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Text Box 4">
            <a:extLst>
              <a:ext uri="{FF2B5EF4-FFF2-40B4-BE49-F238E27FC236}">
                <a16:creationId xmlns:a16="http://schemas.microsoft.com/office/drawing/2014/main" id="{FAD8B704-E37A-4B83-ABA6-31AAEBEC2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  <p:sp>
        <p:nvSpPr>
          <p:cNvPr id="41987" name="Text Box 4">
            <a:extLst>
              <a:ext uri="{FF2B5EF4-FFF2-40B4-BE49-F238E27FC236}">
                <a16:creationId xmlns:a16="http://schemas.microsoft.com/office/drawing/2014/main" id="{2647B6AA-9D11-414F-8715-7EAD0BE57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381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HST, medium telescope, Red Rectangle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4">
            <a:extLst>
              <a:ext uri="{FF2B5EF4-FFF2-40B4-BE49-F238E27FC236}">
                <a16:creationId xmlns:a16="http://schemas.microsoft.com/office/drawing/2014/main" id="{30CC18CE-021B-4954-B787-934194989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HST, medium telescope, better camera, Red Rectangle</a:t>
            </a:r>
            <a:endParaRPr lang="en-US" altLang="en-US" sz="1800"/>
          </a:p>
        </p:txBody>
      </p:sp>
      <p:pic>
        <p:nvPicPr>
          <p:cNvPr id="43010" name="Picture 6" descr="redrectangle_hst_big.jpg">
            <a:extLst>
              <a:ext uri="{FF2B5EF4-FFF2-40B4-BE49-F238E27FC236}">
                <a16:creationId xmlns:a16="http://schemas.microsoft.com/office/drawing/2014/main" id="{99C55330-4452-4309-BA17-B17608157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66800"/>
            <a:ext cx="6248400" cy="442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Text Box 4">
            <a:extLst>
              <a:ext uri="{FF2B5EF4-FFF2-40B4-BE49-F238E27FC236}">
                <a16:creationId xmlns:a16="http://schemas.microsoft.com/office/drawing/2014/main" id="{03CD70F7-5578-4126-8042-24A469D7A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817" y="282442"/>
            <a:ext cx="769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COOL stars emit more light at longer wavelengths</a:t>
            </a:r>
          </a:p>
        </p:txBody>
      </p:sp>
      <p:sp>
        <p:nvSpPr>
          <p:cNvPr id="126981" name="Line 5">
            <a:extLst>
              <a:ext uri="{FF2B5EF4-FFF2-40B4-BE49-F238E27FC236}">
                <a16:creationId xmlns:a16="http://schemas.microsoft.com/office/drawing/2014/main" id="{9B9FFFA8-478C-4D03-817B-7D4B634918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Freeform 8">
            <a:extLst>
              <a:ext uri="{FF2B5EF4-FFF2-40B4-BE49-F238E27FC236}">
                <a16:creationId xmlns:a16="http://schemas.microsoft.com/office/drawing/2014/main" id="{2A56D169-F02D-4E11-8A09-001F3656A3C6}"/>
              </a:ext>
            </a:extLst>
          </p:cNvPr>
          <p:cNvSpPr>
            <a:spLocks/>
          </p:cNvSpPr>
          <p:nvPr/>
        </p:nvSpPr>
        <p:spPr bwMode="auto">
          <a:xfrm>
            <a:off x="685800" y="3200400"/>
            <a:ext cx="22037040" cy="29718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04800" y="657781"/>
            <a:ext cx="8458200" cy="942419"/>
            <a:chOff x="228600" y="683181"/>
            <a:chExt cx="8458200" cy="942419"/>
          </a:xfrm>
        </p:grpSpPr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2D266AFE-6CAC-472B-BE60-01F52BB92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" y="683181"/>
              <a:ext cx="807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800" dirty="0">
                  <a:solidFill>
                    <a:srgbClr val="808080"/>
                  </a:solidFill>
                  <a:latin typeface="Times" panose="02020603050405020304" pitchFamily="18" charset="0"/>
                </a:rPr>
                <a:t>0.4µm                                                                                       	               0.7µm</a:t>
              </a:r>
              <a:endParaRPr lang="en-US" altLang="en-US" sz="1800" dirty="0">
                <a:solidFill>
                  <a:srgbClr val="808080"/>
                </a:solidFill>
                <a:latin typeface="Times" panose="02020603050405020304" pitchFamily="18" charset="0"/>
              </a:endParaRPr>
            </a:p>
          </p:txBody>
        </p:sp>
        <p:pic>
          <p:nvPicPr>
            <p:cNvPr id="15" name="Picture 12" descr="bb2.tif">
              <a:extLst>
                <a:ext uri="{FF2B5EF4-FFF2-40B4-BE49-F238E27FC236}">
                  <a16:creationId xmlns:a16="http://schemas.microsoft.com/office/drawing/2014/main" id="{8E9378F4-8D85-4525-B5FD-A5D067BA1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90600"/>
              <a:ext cx="84582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78078" y="1590717"/>
            <a:ext cx="8889721" cy="5115754"/>
            <a:chOff x="178078" y="1590717"/>
            <a:chExt cx="8889721" cy="5115754"/>
          </a:xfrm>
        </p:grpSpPr>
        <p:sp>
          <p:nvSpPr>
            <p:cNvPr id="17" name="Line 6">
              <a:extLst>
                <a:ext uri="{FF2B5EF4-FFF2-40B4-BE49-F238E27FC236}">
                  <a16:creationId xmlns:a16="http://schemas.microsoft.com/office/drawing/2014/main" id="{4BAD1595-BF39-498E-B060-98188E235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0">
              <a:extLst>
                <a:ext uri="{FF2B5EF4-FFF2-40B4-BE49-F238E27FC236}">
                  <a16:creationId xmlns:a16="http://schemas.microsoft.com/office/drawing/2014/main" id="{8A58F17D-97F5-43F9-9348-9CAB325C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78" y="1590717"/>
              <a:ext cx="192322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amount of light</a:t>
              </a:r>
              <a:endParaRPr lang="en-US" altLang="en-US" sz="2000" dirty="0">
                <a:latin typeface="Times" panose="02020603050405020304" pitchFamily="18" charset="0"/>
              </a:endParaRP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399" y="6244508"/>
              <a:ext cx="1676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wavelength</a:t>
              </a:r>
              <a:endParaRPr lang="en-US" altLang="en-US" dirty="0">
                <a:latin typeface="Times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85800" y="1905000"/>
              <a:ext cx="0" cy="472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304799" y="3339700"/>
            <a:ext cx="3441423" cy="338554"/>
            <a:chOff x="255933" y="2395018"/>
            <a:chExt cx="3441423" cy="338554"/>
          </a:xfrm>
        </p:grpSpPr>
        <p:cxnSp>
          <p:nvCxnSpPr>
            <p:cNvPr id="31" name="Straight Connector 30"/>
            <p:cNvCxnSpPr/>
            <p:nvPr/>
          </p:nvCxnSpPr>
          <p:spPr>
            <a:xfrm flipH="1" flipV="1">
              <a:off x="563217" y="2564295"/>
              <a:ext cx="3134139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933" y="2395018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2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65044" y="4656804"/>
            <a:ext cx="1654865" cy="338554"/>
            <a:chOff x="296518" y="3991243"/>
            <a:chExt cx="1654865" cy="338554"/>
          </a:xfrm>
        </p:grpSpPr>
        <p:cxnSp>
          <p:nvCxnSpPr>
            <p:cNvPr id="34" name="Straight Connector 33"/>
            <p:cNvCxnSpPr/>
            <p:nvPr/>
          </p:nvCxnSpPr>
          <p:spPr>
            <a:xfrm flipH="1">
              <a:off x="579783" y="4191000"/>
              <a:ext cx="137160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518" y="3991243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1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67363" y="4436272"/>
            <a:ext cx="6494559" cy="338554"/>
            <a:chOff x="309770" y="4813234"/>
            <a:chExt cx="6494559" cy="338554"/>
          </a:xfrm>
        </p:grpSpPr>
        <p:cxnSp>
          <p:nvCxnSpPr>
            <p:cNvPr id="37" name="Straight Connector 36"/>
            <p:cNvCxnSpPr/>
            <p:nvPr/>
          </p:nvCxnSpPr>
          <p:spPr>
            <a:xfrm flipH="1" flipV="1">
              <a:off x="586409" y="4999383"/>
              <a:ext cx="621792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770" y="4813234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3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558209" y="2176173"/>
            <a:ext cx="480392" cy="4400263"/>
            <a:chOff x="3558209" y="2176173"/>
            <a:chExt cx="480392" cy="4400263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3733800" y="2176173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4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 42"/>
          <p:cNvGrpSpPr/>
          <p:nvPr/>
        </p:nvGrpSpPr>
        <p:grpSpPr>
          <a:xfrm>
            <a:off x="1764196" y="2174534"/>
            <a:ext cx="357809" cy="4408528"/>
            <a:chOff x="1764196" y="2174534"/>
            <a:chExt cx="357809" cy="4408528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905000" y="2174534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45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/>
          <p:cNvGrpSpPr/>
          <p:nvPr/>
        </p:nvGrpSpPr>
        <p:grpSpPr>
          <a:xfrm>
            <a:off x="6558997" y="2148840"/>
            <a:ext cx="445605" cy="4434222"/>
            <a:chOff x="6558997" y="2148840"/>
            <a:chExt cx="445605" cy="4434222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781800" y="2148840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48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6477000" y="1893034"/>
                <a:ext cx="2494723" cy="2031325"/>
              </a:xfrm>
              <a:prstGeom prst="rect">
                <a:avLst/>
              </a:prstGeom>
              <a:solidFill>
                <a:srgbClr val="F8F8F8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+mj-lt"/>
                  </a:rPr>
                  <a:t>At a </a:t>
                </a:r>
                <a:r>
                  <a:rPr lang="en-US" b="1" dirty="0" smtClean="0">
                    <a:latin typeface="+mj-lt"/>
                  </a:rPr>
                  <a:t>lower</a:t>
                </a:r>
                <a:r>
                  <a:rPr lang="en-US" dirty="0" smtClean="0">
                    <a:latin typeface="+mj-lt"/>
                  </a:rPr>
                  <a:t> temperature, the same light source emits more light of longer wavelengths, such that the peak wavelength is </a:t>
                </a:r>
                <a:r>
                  <a:rPr lang="en-US" i="1" dirty="0" smtClean="0">
                    <a:latin typeface="+mj-lt"/>
                  </a:rPr>
                  <a:t>longer </a:t>
                </a:r>
                <a:r>
                  <a:rPr lang="en-US" dirty="0" smtClean="0">
                    <a:latin typeface="+mj-lt"/>
                  </a:rPr>
                  <a:t>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1893034"/>
                <a:ext cx="2494723" cy="2031325"/>
              </a:xfrm>
              <a:prstGeom prst="rect">
                <a:avLst/>
              </a:prstGeom>
              <a:blipFill>
                <a:blip r:embed="rId6"/>
                <a:stretch>
                  <a:fillRect l="-973" t="-1493" r="-1946" b="-35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Oval 73"/>
          <p:cNvSpPr/>
          <p:nvPr/>
        </p:nvSpPr>
        <p:spPr>
          <a:xfrm>
            <a:off x="4363278" y="3259723"/>
            <a:ext cx="169277" cy="16927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7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" descr="redrectangle_hst_big.jpg">
            <a:extLst>
              <a:ext uri="{FF2B5EF4-FFF2-40B4-BE49-F238E27FC236}">
                <a16:creationId xmlns:a16="http://schemas.microsoft.com/office/drawing/2014/main" id="{E702B8AA-F09A-4D6D-B19C-F2BB5D95F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4" t="22401" r="25049" b="23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ext Box 4">
            <a:extLst>
              <a:ext uri="{FF2B5EF4-FFF2-40B4-BE49-F238E27FC236}">
                <a16:creationId xmlns:a16="http://schemas.microsoft.com/office/drawing/2014/main" id="{572460F5-90F7-4072-9966-8A6AC3107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HST, medium telescope, better camera, Red Rectangle</a:t>
            </a:r>
            <a:endParaRPr lang="en-US" altLang="en-US" sz="1800"/>
          </a:p>
        </p:txBody>
      </p:sp>
      <p:sp>
        <p:nvSpPr>
          <p:cNvPr id="44035" name="Text Box 4">
            <a:extLst>
              <a:ext uri="{FF2B5EF4-FFF2-40B4-BE49-F238E27FC236}">
                <a16:creationId xmlns:a16="http://schemas.microsoft.com/office/drawing/2014/main" id="{66CFB2A5-42A2-425D-AB60-F55737A07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redrectangle_hst_big.jpg">
            <a:extLst>
              <a:ext uri="{FF2B5EF4-FFF2-40B4-BE49-F238E27FC236}">
                <a16:creationId xmlns:a16="http://schemas.microsoft.com/office/drawing/2014/main" id="{4A991F7D-7BC3-4531-BC07-05E8E321C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4" t="22401" r="25049" b="236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ext Box 4">
            <a:extLst>
              <a:ext uri="{FF2B5EF4-FFF2-40B4-BE49-F238E27FC236}">
                <a16:creationId xmlns:a16="http://schemas.microsoft.com/office/drawing/2014/main" id="{6313BF24-35D9-487C-8CF5-F1D9CD5DB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HST, medium telescope, better camera, Red Rectangle</a:t>
            </a:r>
            <a:endParaRPr lang="en-US" altLang="en-US" sz="1800"/>
          </a:p>
        </p:txBody>
      </p:sp>
      <p:sp>
        <p:nvSpPr>
          <p:cNvPr id="45059" name="Text Box 4">
            <a:extLst>
              <a:ext uri="{FF2B5EF4-FFF2-40B4-BE49-F238E27FC236}">
                <a16:creationId xmlns:a16="http://schemas.microsoft.com/office/drawing/2014/main" id="{E4A21EF8-AB05-4493-A690-F4504F752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228600"/>
            <a:ext cx="5410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If the image has good RESOLUTION then you can MAGNIFY it and still see lots of detail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Unknown.jpeg">
            <a:extLst>
              <a:ext uri="{FF2B5EF4-FFF2-40B4-BE49-F238E27FC236}">
                <a16:creationId xmlns:a16="http://schemas.microsoft.com/office/drawing/2014/main" id="{15FE6587-71DD-44C2-BE9C-1804C90148E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47656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Text Box 4">
            <a:extLst>
              <a:ext uri="{FF2B5EF4-FFF2-40B4-BE49-F238E27FC236}">
                <a16:creationId xmlns:a16="http://schemas.microsoft.com/office/drawing/2014/main" id="{38E4372A-D4D5-4409-98BE-64C7A700A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Dumbbell Nebula, ground based, medium 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Unknown.jpeg">
            <a:extLst>
              <a:ext uri="{FF2B5EF4-FFF2-40B4-BE49-F238E27FC236}">
                <a16:creationId xmlns:a16="http://schemas.microsoft.com/office/drawing/2014/main" id="{B09F4C41-2DD6-4B37-943E-07C906994AC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0"/>
            <a:ext cx="9004300" cy="604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Text Box 4">
            <a:extLst>
              <a:ext uri="{FF2B5EF4-FFF2-40B4-BE49-F238E27FC236}">
                <a16:creationId xmlns:a16="http://schemas.microsoft.com/office/drawing/2014/main" id="{EC64B194-C724-4954-B75E-54BFFC7B2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943600"/>
            <a:ext cx="419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Dumbbell Nebula, ground based, medium telescope, magnified view — yuck — poor resolution</a:t>
            </a:r>
            <a:endParaRPr lang="en-US" altLang="en-US" sz="1800"/>
          </a:p>
        </p:txBody>
      </p:sp>
      <p:sp>
        <p:nvSpPr>
          <p:cNvPr id="48131" name="Text Box 4">
            <a:extLst>
              <a:ext uri="{FF2B5EF4-FFF2-40B4-BE49-F238E27FC236}">
                <a16:creationId xmlns:a16="http://schemas.microsoft.com/office/drawing/2014/main" id="{96D8C25A-581B-4060-A6A4-E0FA18271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m27_snyder_2150.jpg">
            <a:extLst>
              <a:ext uri="{FF2B5EF4-FFF2-40B4-BE49-F238E27FC236}">
                <a16:creationId xmlns:a16="http://schemas.microsoft.com/office/drawing/2014/main" id="{C7620C19-39DF-4C75-8B4E-C8F77B654F0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"/>
          <a:stretch>
            <a:fillRect/>
          </a:stretch>
        </p:blipFill>
        <p:spPr bwMode="auto">
          <a:xfrm>
            <a:off x="304800" y="92075"/>
            <a:ext cx="8169275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 Box 4">
            <a:extLst>
              <a:ext uri="{FF2B5EF4-FFF2-40B4-BE49-F238E27FC236}">
                <a16:creationId xmlns:a16="http://schemas.microsoft.com/office/drawing/2014/main" id="{7D1EF29C-07EC-48EB-9E2C-DF059E317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Dumbell Nebula, </a:t>
            </a:r>
            <a:r>
              <a:rPr lang="en-US" altLang="en-US" sz="1800">
                <a:solidFill>
                  <a:srgbClr val="FF0000"/>
                </a:solidFill>
              </a:rPr>
              <a:t>larger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3" descr="dumbell neb_m27.jpg">
            <a:extLst>
              <a:ext uri="{FF2B5EF4-FFF2-40B4-BE49-F238E27FC236}">
                <a16:creationId xmlns:a16="http://schemas.microsoft.com/office/drawing/2014/main" id="{9FF28BB7-4AA0-42FC-8E48-4989C0934A2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38"/>
            <a:ext cx="9144000" cy="681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Text Box 4">
            <a:extLst>
              <a:ext uri="{FF2B5EF4-FFF2-40B4-BE49-F238E27FC236}">
                <a16:creationId xmlns:a16="http://schemas.microsoft.com/office/drawing/2014/main" id="{4CFD74CC-3EFA-410A-9D64-A6C0A809C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6411913"/>
            <a:ext cx="6400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Dumbbell Nebula, </a:t>
            </a:r>
            <a:endParaRPr lang="en-US" altLang="en-US" sz="1800"/>
          </a:p>
        </p:txBody>
      </p:sp>
      <p:sp>
        <p:nvSpPr>
          <p:cNvPr id="51203" name="Text Box 4">
            <a:extLst>
              <a:ext uri="{FF2B5EF4-FFF2-40B4-BE49-F238E27FC236}">
                <a16:creationId xmlns:a16="http://schemas.microsoft.com/office/drawing/2014/main" id="{670E1287-C795-4380-98DA-93B91FF1B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5" descr="m83.CCD.750px.jpg">
            <a:extLst>
              <a:ext uri="{FF2B5EF4-FFF2-40B4-BE49-F238E27FC236}">
                <a16:creationId xmlns:a16="http://schemas.microsoft.com/office/drawing/2014/main" id="{BCB49932-CAB5-4DD1-A83C-8AFA9ED2E04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1"/>
          <a:stretch>
            <a:fillRect/>
          </a:stretch>
        </p:blipFill>
        <p:spPr bwMode="auto">
          <a:xfrm rot="-10280546">
            <a:off x="2130425" y="2092325"/>
            <a:ext cx="4760913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Text Box 4">
            <a:extLst>
              <a:ext uri="{FF2B5EF4-FFF2-40B4-BE49-F238E27FC236}">
                <a16:creationId xmlns:a16="http://schemas.microsoft.com/office/drawing/2014/main" id="{88EB9AF1-1DCB-4F61-B983-8E6558D5A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small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4" descr="M83StarstreamGendlerLLL.jpg">
            <a:extLst>
              <a:ext uri="{FF2B5EF4-FFF2-40B4-BE49-F238E27FC236}">
                <a16:creationId xmlns:a16="http://schemas.microsoft.com/office/drawing/2014/main" id="{F333ECE3-C0F8-4862-901B-0B054FAF946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3" t="46324" r="16420" b="15416"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Text Box 4">
            <a:extLst>
              <a:ext uri="{FF2B5EF4-FFF2-40B4-BE49-F238E27FC236}">
                <a16:creationId xmlns:a16="http://schemas.microsoft.com/office/drawing/2014/main" id="{DEE4D6E5-984A-46AD-8CAE-461BCF7B8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larger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  <p:pic>
        <p:nvPicPr>
          <p:cNvPr id="53251" name="Picture 2" descr="m83.CCD.750px.jpg">
            <a:extLst>
              <a:ext uri="{FF2B5EF4-FFF2-40B4-BE49-F238E27FC236}">
                <a16:creationId xmlns:a16="http://schemas.microsoft.com/office/drawing/2014/main" id="{B13A1D3A-DA73-44A5-8E9E-A8CFD8F67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0" t="6721" r="12387" b="12379"/>
          <a:stretch>
            <a:fillRect/>
          </a:stretch>
        </p:blipFill>
        <p:spPr bwMode="auto">
          <a:xfrm rot="-10280546">
            <a:off x="-592138" y="-650875"/>
            <a:ext cx="10196513" cy="808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 Box 4">
            <a:extLst>
              <a:ext uri="{FF2B5EF4-FFF2-40B4-BE49-F238E27FC236}">
                <a16:creationId xmlns:a16="http://schemas.microsoft.com/office/drawing/2014/main" id="{B32AE265-D634-4768-B8CC-4970081CB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  <p:sp>
        <p:nvSpPr>
          <p:cNvPr id="53253" name="Text Box 4">
            <a:extLst>
              <a:ext uri="{FF2B5EF4-FFF2-40B4-BE49-F238E27FC236}">
                <a16:creationId xmlns:a16="http://schemas.microsoft.com/office/drawing/2014/main" id="{04EDA362-4448-49F1-A67A-A353E26AC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5643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small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5" descr="m83.CCD.750px.jpg">
            <a:extLst>
              <a:ext uri="{FF2B5EF4-FFF2-40B4-BE49-F238E27FC236}">
                <a16:creationId xmlns:a16="http://schemas.microsoft.com/office/drawing/2014/main" id="{0AEBC0FF-CC51-46BC-B07E-1AA15E3139D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1"/>
          <a:stretch>
            <a:fillRect/>
          </a:stretch>
        </p:blipFill>
        <p:spPr bwMode="auto">
          <a:xfrm rot="-10280546">
            <a:off x="2130425" y="2092325"/>
            <a:ext cx="4760913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Text Box 4">
            <a:extLst>
              <a:ext uri="{FF2B5EF4-FFF2-40B4-BE49-F238E27FC236}">
                <a16:creationId xmlns:a16="http://schemas.microsoft.com/office/drawing/2014/main" id="{2E1886EC-77BA-43CB-B021-6C78FC889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small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M83StarstreamGendlerLLL.jpg">
            <a:extLst>
              <a:ext uri="{FF2B5EF4-FFF2-40B4-BE49-F238E27FC236}">
                <a16:creationId xmlns:a16="http://schemas.microsoft.com/office/drawing/2014/main" id="{5866809C-9BD7-468C-80A3-95D8312AAB6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7"/>
          <a:stretch>
            <a:fillRect/>
          </a:stretch>
        </p:blipFill>
        <p:spPr bwMode="auto">
          <a:xfrm>
            <a:off x="2133600" y="1676400"/>
            <a:ext cx="498316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Text Box 4">
            <a:extLst>
              <a:ext uri="{FF2B5EF4-FFF2-40B4-BE49-F238E27FC236}">
                <a16:creationId xmlns:a16="http://schemas.microsoft.com/office/drawing/2014/main" id="{CDCCF203-1BEA-467B-BABC-67486DC9A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larger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Text Box 4">
            <a:extLst>
              <a:ext uri="{FF2B5EF4-FFF2-40B4-BE49-F238E27FC236}">
                <a16:creationId xmlns:a16="http://schemas.microsoft.com/office/drawing/2014/main" id="{326DC8ED-72AA-4920-B61A-9A338B17D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" y="241994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HOT stars emit more light at shorter wavelengths</a:t>
            </a:r>
          </a:p>
        </p:txBody>
      </p:sp>
      <p:sp>
        <p:nvSpPr>
          <p:cNvPr id="128005" name="Line 5">
            <a:extLst>
              <a:ext uri="{FF2B5EF4-FFF2-40B4-BE49-F238E27FC236}">
                <a16:creationId xmlns:a16="http://schemas.microsoft.com/office/drawing/2014/main" id="{4A5F01D5-18FD-45A4-AE6F-75A728995DB1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010" name="Freeform 8">
            <a:extLst>
              <a:ext uri="{FF2B5EF4-FFF2-40B4-BE49-F238E27FC236}">
                <a16:creationId xmlns:a16="http://schemas.microsoft.com/office/drawing/2014/main" id="{405E4B39-6018-45F9-ABAD-D88F29F7A73F}"/>
              </a:ext>
            </a:extLst>
          </p:cNvPr>
          <p:cNvSpPr>
            <a:spLocks/>
          </p:cNvSpPr>
          <p:nvPr/>
        </p:nvSpPr>
        <p:spPr bwMode="auto">
          <a:xfrm>
            <a:off x="693420" y="1990827"/>
            <a:ext cx="13563600" cy="4181374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04800" y="581581"/>
            <a:ext cx="8458200" cy="942419"/>
            <a:chOff x="228600" y="683181"/>
            <a:chExt cx="8458200" cy="942419"/>
          </a:xfrm>
        </p:grpSpPr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2D266AFE-6CAC-472B-BE60-01F52BB92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" y="683181"/>
              <a:ext cx="807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0.4µm                                                                                       	</a:t>
              </a:r>
              <a:r>
                <a:rPr lang="en-US" altLang="en-US" sz="1800" dirty="0">
                  <a:solidFill>
                    <a:srgbClr val="808080"/>
                  </a:solidFill>
                  <a:latin typeface="Times" panose="02020603050405020304" pitchFamily="18" charset="0"/>
                </a:rPr>
                <a:t> </a:t>
              </a:r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              </a:t>
              </a:r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0.7µm</a:t>
              </a:r>
              <a:endParaRPr lang="en-US" altLang="en-US" sz="1800" dirty="0">
                <a:solidFill>
                  <a:srgbClr val="808080"/>
                </a:solidFill>
                <a:latin typeface="Times" panose="02020603050405020304" pitchFamily="18" charset="0"/>
              </a:endParaRPr>
            </a:p>
          </p:txBody>
        </p:sp>
        <p:pic>
          <p:nvPicPr>
            <p:cNvPr id="15" name="Picture 12" descr="bb2.tif">
              <a:extLst>
                <a:ext uri="{FF2B5EF4-FFF2-40B4-BE49-F238E27FC236}">
                  <a16:creationId xmlns:a16="http://schemas.microsoft.com/office/drawing/2014/main" id="{8E9378F4-8D85-4525-B5FD-A5D067BA1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90600"/>
              <a:ext cx="84582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78078" y="1590717"/>
            <a:ext cx="8889721" cy="5115754"/>
            <a:chOff x="178078" y="1590717"/>
            <a:chExt cx="8889721" cy="5115754"/>
          </a:xfrm>
        </p:grpSpPr>
        <p:sp>
          <p:nvSpPr>
            <p:cNvPr id="17" name="Line 6">
              <a:extLst>
                <a:ext uri="{FF2B5EF4-FFF2-40B4-BE49-F238E27FC236}">
                  <a16:creationId xmlns:a16="http://schemas.microsoft.com/office/drawing/2014/main" id="{4BAD1595-BF39-498E-B060-98188E235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0">
              <a:extLst>
                <a:ext uri="{FF2B5EF4-FFF2-40B4-BE49-F238E27FC236}">
                  <a16:creationId xmlns:a16="http://schemas.microsoft.com/office/drawing/2014/main" id="{8A58F17D-97F5-43F9-9348-9CAB325C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78" y="1590717"/>
              <a:ext cx="192322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amount of light</a:t>
              </a:r>
              <a:endParaRPr lang="en-US" altLang="en-US" sz="2000" dirty="0">
                <a:latin typeface="Times" panose="02020603050405020304" pitchFamily="18" charset="0"/>
              </a:endParaRP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399" y="6244508"/>
              <a:ext cx="1676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wavelength</a:t>
              </a:r>
              <a:endParaRPr lang="en-US" altLang="en-US" dirty="0">
                <a:latin typeface="Times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85800" y="1905000"/>
              <a:ext cx="0" cy="472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65044" y="2658496"/>
            <a:ext cx="3441423" cy="338554"/>
            <a:chOff x="255933" y="2395018"/>
            <a:chExt cx="3441423" cy="338554"/>
          </a:xfrm>
        </p:grpSpPr>
        <p:cxnSp>
          <p:nvCxnSpPr>
            <p:cNvPr id="22" name="Straight Connector 21"/>
            <p:cNvCxnSpPr/>
            <p:nvPr/>
          </p:nvCxnSpPr>
          <p:spPr>
            <a:xfrm flipH="1" flipV="1">
              <a:off x="563217" y="2564295"/>
              <a:ext cx="3134139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933" y="2395018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2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6325" y="3155804"/>
            <a:ext cx="1654865" cy="338554"/>
            <a:chOff x="296518" y="3991243"/>
            <a:chExt cx="1654865" cy="338554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579783" y="4191000"/>
              <a:ext cx="137160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518" y="3991243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1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62393" y="5487632"/>
            <a:ext cx="6494559" cy="338554"/>
            <a:chOff x="309770" y="4813234"/>
            <a:chExt cx="6494559" cy="338554"/>
          </a:xfrm>
        </p:grpSpPr>
        <p:cxnSp>
          <p:nvCxnSpPr>
            <p:cNvPr id="28" name="Straight Connector 27"/>
            <p:cNvCxnSpPr/>
            <p:nvPr/>
          </p:nvCxnSpPr>
          <p:spPr>
            <a:xfrm flipH="1" flipV="1">
              <a:off x="586409" y="4999383"/>
              <a:ext cx="6217920" cy="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770" y="4813234"/>
              <a:ext cx="228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dirty="0" smtClean="0">
                  <a:solidFill>
                    <a:srgbClr val="FFC000"/>
                  </a:solidFill>
                  <a:latin typeface="+mj-lt"/>
                </a:rPr>
                <a:t>3</a:t>
              </a:r>
              <a:endParaRPr lang="en-US" altLang="en-US" sz="1600" b="1" dirty="0">
                <a:solidFill>
                  <a:srgbClr val="FFC000"/>
                </a:solidFill>
                <a:latin typeface="+mj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558209" y="2176173"/>
            <a:ext cx="480392" cy="4400263"/>
            <a:chOff x="3558209" y="2176173"/>
            <a:chExt cx="480392" cy="4400263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733800" y="2176173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3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58209" y="6237882"/>
                  <a:ext cx="480392" cy="338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1764196" y="2174534"/>
            <a:ext cx="357809" cy="4408528"/>
            <a:chOff x="1764196" y="2174534"/>
            <a:chExt cx="357809" cy="4408528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905000" y="2174534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35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64196" y="6244508"/>
                  <a:ext cx="357809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6558997" y="2148840"/>
            <a:ext cx="445605" cy="4434222"/>
            <a:chOff x="6558997" y="2148840"/>
            <a:chExt cx="445605" cy="4434222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781800" y="2148840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38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58997" y="6244508"/>
                  <a:ext cx="445605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6477000" y="1893034"/>
                <a:ext cx="2494723" cy="2031325"/>
              </a:xfrm>
              <a:prstGeom prst="rect">
                <a:avLst/>
              </a:prstGeom>
              <a:solidFill>
                <a:srgbClr val="F8F8F8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+mj-lt"/>
                  </a:rPr>
                  <a:t>At a </a:t>
                </a:r>
                <a:r>
                  <a:rPr lang="en-US" b="1" dirty="0" smtClean="0">
                    <a:latin typeface="+mj-lt"/>
                  </a:rPr>
                  <a:t>higher</a:t>
                </a:r>
                <a:r>
                  <a:rPr lang="en-US" dirty="0" smtClean="0">
                    <a:latin typeface="+mj-lt"/>
                  </a:rPr>
                  <a:t> temperature, the same light source emits more light of shorter wavelengths, such that the peak wavelength is </a:t>
                </a:r>
                <a:r>
                  <a:rPr lang="en-US" i="1" dirty="0" smtClean="0">
                    <a:latin typeface="+mj-lt"/>
                  </a:rPr>
                  <a:t>shorter </a:t>
                </a:r>
                <a:r>
                  <a:rPr lang="en-US" dirty="0" smtClean="0">
                    <a:latin typeface="+mj-lt"/>
                  </a:rPr>
                  <a:t>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1893034"/>
                <a:ext cx="2494723" cy="2031325"/>
              </a:xfrm>
              <a:prstGeom prst="rect">
                <a:avLst/>
              </a:prstGeom>
              <a:blipFill>
                <a:blip r:embed="rId6"/>
                <a:stretch>
                  <a:fillRect l="-1946" t="-1493" r="-3163" b="-35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Oval 39"/>
          <p:cNvSpPr/>
          <p:nvPr/>
        </p:nvSpPr>
        <p:spPr>
          <a:xfrm>
            <a:off x="2878723" y="2110831"/>
            <a:ext cx="169277" cy="16927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4" descr="M83StarstreamGendlerLLL.jpg">
            <a:extLst>
              <a:ext uri="{FF2B5EF4-FFF2-40B4-BE49-F238E27FC236}">
                <a16:creationId xmlns:a16="http://schemas.microsoft.com/office/drawing/2014/main" id="{6499D8FD-FCA6-4A60-8CB9-D0273577633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3" t="46324" r="16420" b="15416"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Text Box 4">
            <a:extLst>
              <a:ext uri="{FF2B5EF4-FFF2-40B4-BE49-F238E27FC236}">
                <a16:creationId xmlns:a16="http://schemas.microsoft.com/office/drawing/2014/main" id="{87F55412-4840-468D-87B3-C2F876477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11913"/>
            <a:ext cx="601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M83 galaxy, </a:t>
            </a:r>
            <a:r>
              <a:rPr lang="en-US" altLang="en-US" sz="1800">
                <a:solidFill>
                  <a:srgbClr val="FF0000"/>
                </a:solidFill>
              </a:rPr>
              <a:t>larger </a:t>
            </a:r>
            <a:r>
              <a:rPr lang="en-US" altLang="en-US" sz="1800">
                <a:solidFill>
                  <a:srgbClr val="EFF910"/>
                </a:solidFill>
              </a:rPr>
              <a:t>telescope</a:t>
            </a:r>
            <a:endParaRPr lang="en-US" altLang="en-US" sz="1800"/>
          </a:p>
        </p:txBody>
      </p:sp>
      <p:sp>
        <p:nvSpPr>
          <p:cNvPr id="56323" name="Text Box 4">
            <a:extLst>
              <a:ext uri="{FF2B5EF4-FFF2-40B4-BE49-F238E27FC236}">
                <a16:creationId xmlns:a16="http://schemas.microsoft.com/office/drawing/2014/main" id="{03996304-D496-4F4C-88CC-7FFF1A202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M83StarstreamGendlerLLL.jpg">
            <a:extLst>
              <a:ext uri="{FF2B5EF4-FFF2-40B4-BE49-F238E27FC236}">
                <a16:creationId xmlns:a16="http://schemas.microsoft.com/office/drawing/2014/main" id="{162B8BF7-0AD5-42CE-A1C6-0FCE74CECC2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3" t="46324" r="16420" b="15416"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59BA3EA-69AD-4BB1-9A90-9A2E6132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676400"/>
            <a:ext cx="4038600" cy="3124200"/>
          </a:xfrm>
          <a:prstGeom prst="rect">
            <a:avLst/>
          </a:prstGeom>
          <a:noFill/>
          <a:ln w="82550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M83StarstreamGendlerLLL.jpg">
            <a:extLst>
              <a:ext uri="{FF2B5EF4-FFF2-40B4-BE49-F238E27FC236}">
                <a16:creationId xmlns:a16="http://schemas.microsoft.com/office/drawing/2014/main" id="{C6B0D648-1499-4D4A-B2FB-EF02A5508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4" t="56619" r="36313" b="269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 descr="hires_veil.jpg">
            <a:extLst>
              <a:ext uri="{FF2B5EF4-FFF2-40B4-BE49-F238E27FC236}">
                <a16:creationId xmlns:a16="http://schemas.microsoft.com/office/drawing/2014/main" id="{AD9C77D0-28B7-4F0C-A3AB-45887F35117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08220"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Text Box 4">
            <a:extLst>
              <a:ext uri="{FF2B5EF4-FFF2-40B4-BE49-F238E27FC236}">
                <a16:creationId xmlns:a16="http://schemas.microsoft.com/office/drawing/2014/main" id="{0E1FF197-B27F-4510-8958-93FE68C45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9436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</a:rPr>
              <a:t>good resolution image of Veil Nebula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 descr="hires_veil.jpg">
            <a:extLst>
              <a:ext uri="{FF2B5EF4-FFF2-40B4-BE49-F238E27FC236}">
                <a16:creationId xmlns:a16="http://schemas.microsoft.com/office/drawing/2014/main" id="{B6E96D82-CABD-4997-9BCE-CAC52EEFE36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08220"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646774-9D9A-4FDE-A048-9109643A4320}"/>
              </a:ext>
            </a:extLst>
          </p:cNvPr>
          <p:cNvSpPr>
            <a:spLocks noChangeArrowheads="1"/>
          </p:cNvSpPr>
          <p:nvPr/>
        </p:nvSpPr>
        <p:spPr bwMode="auto">
          <a:xfrm rot="2614600">
            <a:off x="3090863" y="2536825"/>
            <a:ext cx="5064125" cy="25908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hires_veil.jpg">
            <a:extLst>
              <a:ext uri="{FF2B5EF4-FFF2-40B4-BE49-F238E27FC236}">
                <a16:creationId xmlns:a16="http://schemas.microsoft.com/office/drawing/2014/main" id="{FC07F4C8-5AA0-4B93-8565-866F2B2CEF8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9" t="30658" r="16884" b="266"/>
          <a:stretch>
            <a:fillRect/>
          </a:stretch>
        </p:blipFill>
        <p:spPr bwMode="auto">
          <a:xfrm rot="-2208220">
            <a:off x="2054225" y="-1147763"/>
            <a:ext cx="5751513" cy="892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Text Box 4">
            <a:extLst>
              <a:ext uri="{FF2B5EF4-FFF2-40B4-BE49-F238E27FC236}">
                <a16:creationId xmlns:a16="http://schemas.microsoft.com/office/drawing/2014/main" id="{F3AA4093-58FB-4262-8603-0313350DB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hires_veil.jpg">
            <a:extLst>
              <a:ext uri="{FF2B5EF4-FFF2-40B4-BE49-F238E27FC236}">
                <a16:creationId xmlns:a16="http://schemas.microsoft.com/office/drawing/2014/main" id="{23C74FD5-B7B3-416D-9CC7-3090AEF07A1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08220">
            <a:off x="1143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EF088C-C92E-4B80-AB4B-B1107D2992A0}"/>
              </a:ext>
            </a:extLst>
          </p:cNvPr>
          <p:cNvSpPr>
            <a:spLocks noChangeArrowheads="1"/>
          </p:cNvSpPr>
          <p:nvPr/>
        </p:nvSpPr>
        <p:spPr bwMode="auto">
          <a:xfrm rot="2614600">
            <a:off x="415925" y="1462088"/>
            <a:ext cx="3935413" cy="3224212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hires_veil.jpg">
            <a:extLst>
              <a:ext uri="{FF2B5EF4-FFF2-40B4-BE49-F238E27FC236}">
                <a16:creationId xmlns:a16="http://schemas.microsoft.com/office/drawing/2014/main" id="{3ED5AFE4-B90C-4E12-86BE-BF42048B76D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3" r="47798" b="42857"/>
          <a:stretch>
            <a:fillRect/>
          </a:stretch>
        </p:blipFill>
        <p:spPr bwMode="auto">
          <a:xfrm rot="-2208220">
            <a:off x="1341438" y="357188"/>
            <a:ext cx="6827837" cy="668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Text Box 4">
            <a:extLst>
              <a:ext uri="{FF2B5EF4-FFF2-40B4-BE49-F238E27FC236}">
                <a16:creationId xmlns:a16="http://schemas.microsoft.com/office/drawing/2014/main" id="{28DAF962-1624-4D89-BF67-3643195B2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286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Same Image Magnified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>
            <a:extLst>
              <a:ext uri="{FF2B5EF4-FFF2-40B4-BE49-F238E27FC236}">
                <a16:creationId xmlns:a16="http://schemas.microsoft.com/office/drawing/2014/main" id="{481CCA85-FC13-494E-ADFD-39407C020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95754"/>
            <a:ext cx="883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b="1" dirty="0" smtClean="0">
                <a:solidFill>
                  <a:srgbClr val="FF0000"/>
                </a:solidFill>
              </a:rPr>
              <a:t>IMPROVING RESOLUTION:</a:t>
            </a:r>
            <a:endParaRPr lang="en-US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578" name="Text Box 4">
            <a:extLst>
              <a:ext uri="{FF2B5EF4-FFF2-40B4-BE49-F238E27FC236}">
                <a16:creationId xmlns:a16="http://schemas.microsoft.com/office/drawing/2014/main" id="{6BF82ABC-1FDA-4F97-9B28-C30C57B41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3068" y="3810000"/>
            <a:ext cx="49578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FFFF00"/>
                </a:solidFill>
              </a:rPr>
              <a:t>Since resolution depends on wavelength, using shorter wavelengths</a:t>
            </a:r>
            <a:r>
              <a:rPr lang="en-US" altLang="en-US" sz="2000" dirty="0" smtClean="0">
                <a:solidFill>
                  <a:srgbClr val="EFF910"/>
                </a:solidFill>
              </a:rPr>
              <a:t> for detection will improve resolution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580" name="Rectangle 23">
                <a:extLst>
                  <a:ext uri="{FF2B5EF4-FFF2-40B4-BE49-F238E27FC236}">
                    <a16:creationId xmlns:a16="http://schemas.microsoft.com/office/drawing/2014/main" id="{2BCEA9B1-B442-4CE6-AE87-2139E5FD8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136" y="1981200"/>
                <a:ext cx="5343728" cy="916767"/>
              </a:xfrm>
              <a:prstGeom prst="rect">
                <a:avLst/>
              </a:prstGeom>
              <a:solidFill>
                <a:srgbClr val="F8F8F8"/>
              </a:solidFill>
              <a:ln w="22225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b="0" i="1" smtClean="0">
                          <a:latin typeface="Cambria Math" panose="02040503050406030204" pitchFamily="18" charset="0"/>
                        </a:rPr>
                        <m:t>Resolution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diameter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telescope</m:t>
                          </m:r>
                        </m:den>
                      </m:f>
                    </m:oMath>
                  </m:oMathPara>
                </a14:m>
                <a:endParaRPr lang="en-US" altLang="en-US" dirty="0"/>
              </a:p>
            </p:txBody>
          </p:sp>
        </mc:Choice>
        <mc:Fallback>
          <p:sp>
            <p:nvSpPr>
              <p:cNvPr id="24580" name="Rectangle 23">
                <a:extLst>
                  <a:ext uri="{FF2B5EF4-FFF2-40B4-BE49-F238E27FC236}">
                    <a16:creationId xmlns:a16="http://schemas.microsoft.com/office/drawing/2014/main" id="{2BCEA9B1-B442-4CE6-AE87-2139E5FD87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0136" y="1981200"/>
                <a:ext cx="5343728" cy="9167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2225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92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4">
            <a:extLst>
              <a:ext uri="{FF2B5EF4-FFF2-40B4-BE49-F238E27FC236}">
                <a16:creationId xmlns:a16="http://schemas.microsoft.com/office/drawing/2014/main" id="{E9380D29-23A4-4C93-834C-1BE29BFEC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059488"/>
            <a:ext cx="533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 more </a:t>
            </a:r>
            <a:r>
              <a:rPr lang="en-US" altLang="en-US" sz="1800">
                <a:solidFill>
                  <a:srgbClr val="FF0000"/>
                </a:solidFill>
              </a:rPr>
              <a:t>photons</a:t>
            </a:r>
            <a:r>
              <a:rPr lang="en-US" altLang="en-US" sz="1800">
                <a:solidFill>
                  <a:srgbClr val="EFF910"/>
                </a:solidFill>
              </a:rPr>
              <a:t>, the more </a:t>
            </a:r>
            <a:r>
              <a:rPr lang="en-US" altLang="en-US" sz="1800">
                <a:solidFill>
                  <a:srgbClr val="FF0000"/>
                </a:solidFill>
              </a:rPr>
              <a:t>information</a:t>
            </a:r>
            <a:r>
              <a:rPr lang="en-US" altLang="en-US" sz="1800">
                <a:solidFill>
                  <a:srgbClr val="EFF910"/>
                </a:solidFill>
              </a:rPr>
              <a:t>, and so the better the resolution.</a:t>
            </a:r>
            <a:endParaRPr lang="en-US" altLang="en-US" sz="1800">
              <a:solidFill>
                <a:srgbClr val="FF0000"/>
              </a:solidFill>
            </a:endParaRPr>
          </a:p>
        </p:txBody>
      </p:sp>
      <p:pic>
        <p:nvPicPr>
          <p:cNvPr id="67586" name="Picture 15" descr="sun_xray.jpg">
            <a:extLst>
              <a:ext uri="{FF2B5EF4-FFF2-40B4-BE49-F238E27FC236}">
                <a16:creationId xmlns:a16="http://schemas.microsoft.com/office/drawing/2014/main" id="{07DBA0CA-2E98-4BA9-A641-44094553F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426720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17" descr="radiosun.jpg">
            <a:extLst>
              <a:ext uri="{FF2B5EF4-FFF2-40B4-BE49-F238E27FC236}">
                <a16:creationId xmlns:a16="http://schemas.microsoft.com/office/drawing/2014/main" id="{7E971DF6-7CCF-43DF-A102-8E86B9F03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60"/>
          <a:stretch>
            <a:fillRect/>
          </a:stretch>
        </p:blipFill>
        <p:spPr bwMode="auto">
          <a:xfrm>
            <a:off x="4419600" y="50800"/>
            <a:ext cx="472440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8" name="Text Box 4">
            <a:extLst>
              <a:ext uri="{FF2B5EF4-FFF2-40B4-BE49-F238E27FC236}">
                <a16:creationId xmlns:a16="http://schemas.microsoft.com/office/drawing/2014/main" id="{4051E7C0-7774-4385-B9D8-141EDCB3D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343400"/>
            <a:ext cx="25146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Sun in </a:t>
            </a:r>
            <a:r>
              <a:rPr lang="en-US" altLang="en-US" sz="1800" i="1" dirty="0" smtClean="0">
                <a:solidFill>
                  <a:srgbClr val="EFF910"/>
                </a:solidFill>
              </a:rPr>
              <a:t>short </a:t>
            </a:r>
            <a:r>
              <a:rPr lang="en-US" altLang="en-US" sz="1800" dirty="0" smtClean="0">
                <a:solidFill>
                  <a:srgbClr val="CCFFCC"/>
                </a:solidFill>
              </a:rPr>
              <a:t>x-ray </a:t>
            </a:r>
            <a:r>
              <a:rPr lang="en-US" altLang="en-US" sz="1800" dirty="0">
                <a:solidFill>
                  <a:srgbClr val="EFF910"/>
                </a:solidFill>
              </a:rPr>
              <a:t>wavelength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better resolution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67589" name="Text Box 4">
            <a:extLst>
              <a:ext uri="{FF2B5EF4-FFF2-40B4-BE49-F238E27FC236}">
                <a16:creationId xmlns:a16="http://schemas.microsoft.com/office/drawing/2014/main" id="{D1850FD7-9666-4C0F-9F81-8C672CF30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343400"/>
            <a:ext cx="25146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Sun </a:t>
            </a:r>
            <a:r>
              <a:rPr lang="en-US" altLang="en-US" sz="1800" dirty="0" smtClean="0">
                <a:solidFill>
                  <a:srgbClr val="EFF910"/>
                </a:solidFill>
              </a:rPr>
              <a:t>in </a:t>
            </a:r>
            <a:r>
              <a:rPr lang="en-US" altLang="en-US" sz="1800" i="1" dirty="0" smtClean="0">
                <a:solidFill>
                  <a:srgbClr val="EFF910"/>
                </a:solidFill>
              </a:rPr>
              <a:t>long</a:t>
            </a:r>
            <a:r>
              <a:rPr lang="en-US" altLang="en-US" sz="1800" dirty="0" smtClean="0">
                <a:solidFill>
                  <a:srgbClr val="EFF910"/>
                </a:solidFill>
              </a:rPr>
              <a:t> </a:t>
            </a:r>
            <a:r>
              <a:rPr lang="en-US" altLang="en-US" sz="1800" dirty="0">
                <a:solidFill>
                  <a:srgbClr val="CCFFCC"/>
                </a:solidFill>
              </a:rPr>
              <a:t>radio</a:t>
            </a:r>
            <a:r>
              <a:rPr lang="en-US" altLang="en-US" sz="1800" dirty="0">
                <a:solidFill>
                  <a:srgbClr val="EFF910"/>
                </a:solidFill>
              </a:rPr>
              <a:t> wavelength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poorer resolution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3C1808F-1EF7-4F2F-9687-440D47D6E3F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5257800"/>
            <a:ext cx="2362200" cy="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Spectral sequence">
            <a:extLst>
              <a:ext uri="{FF2B5EF4-FFF2-40B4-BE49-F238E27FC236}">
                <a16:creationId xmlns:a16="http://schemas.microsoft.com/office/drawing/2014/main" id="{ED1BB0D4-54F1-4CE3-9041-241461DD2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7" name="Picture 3" descr="Spectral sequence">
            <a:extLst>
              <a:ext uri="{FF2B5EF4-FFF2-40B4-BE49-F238E27FC236}">
                <a16:creationId xmlns:a16="http://schemas.microsoft.com/office/drawing/2014/main" id="{32C6E238-04F6-4535-B0C0-67F1D2429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8" name="Text Box 4">
            <a:extLst>
              <a:ext uri="{FF2B5EF4-FFF2-40B4-BE49-F238E27FC236}">
                <a16:creationId xmlns:a16="http://schemas.microsoft.com/office/drawing/2014/main" id="{CB26B403-8BDE-40E8-847A-268256D1B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679700"/>
            <a:ext cx="62484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All objects in the universe made out of charged particles emit light</a:t>
            </a:r>
          </a:p>
          <a:p>
            <a:pPr>
              <a:spcBef>
                <a:spcPct val="50000"/>
              </a:spcBef>
            </a:pPr>
            <a:endParaRPr lang="en-US" altLang="en-US" b="1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F0000"/>
                </a:solidFill>
                <a:cs typeface="Arial" panose="020B0604020202020204" pitchFamily="34" charset="0"/>
              </a:rPr>
              <a:t>How much light at each wavelength </a:t>
            </a: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(color) depends on one thing:</a:t>
            </a:r>
          </a:p>
          <a:p>
            <a:pPr>
              <a:spcBef>
                <a:spcPct val="50000"/>
              </a:spcBef>
            </a:pPr>
            <a:endParaRPr lang="en-US" altLang="en-US" b="1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            the </a:t>
            </a:r>
            <a:r>
              <a:rPr lang="en-US" altLang="en-US" b="1">
                <a:solidFill>
                  <a:srgbClr val="FF0000"/>
                </a:solidFill>
                <a:cs typeface="Arial" panose="020B0604020202020204" pitchFamily="34" charset="0"/>
              </a:rPr>
              <a:t>TEMPERATURE</a:t>
            </a: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 of the object.</a:t>
            </a:r>
          </a:p>
        </p:txBody>
      </p:sp>
      <p:sp>
        <p:nvSpPr>
          <p:cNvPr id="129029" name="TextBox 6">
            <a:extLst>
              <a:ext uri="{FF2B5EF4-FFF2-40B4-BE49-F238E27FC236}">
                <a16:creationId xmlns:a16="http://schemas.microsoft.com/office/drawing/2014/main" id="{94843E60-2B03-4A16-81FF-875610285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  <a:latin typeface="Times" panose="02020603050405020304" pitchFamily="18" charset="0"/>
              </a:rPr>
              <a:t>0.4µ                                                                                       0.7µ</a:t>
            </a:r>
          </a:p>
        </p:txBody>
      </p:sp>
      <p:sp>
        <p:nvSpPr>
          <p:cNvPr id="129030" name="Rectangle 1">
            <a:extLst>
              <a:ext uri="{FF2B5EF4-FFF2-40B4-BE49-F238E27FC236}">
                <a16:creationId xmlns:a16="http://schemas.microsoft.com/office/drawing/2014/main" id="{49DE3532-0B6E-4318-A8BD-697D574E5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562600"/>
            <a:ext cx="5181600" cy="609600"/>
          </a:xfrm>
          <a:prstGeom prst="rect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29031" name="Picture 6" descr="bb2.tif">
            <a:extLst>
              <a:ext uri="{FF2B5EF4-FFF2-40B4-BE49-F238E27FC236}">
                <a16:creationId xmlns:a16="http://schemas.microsoft.com/office/drawing/2014/main" id="{396D008A-EE63-4A8D-9937-C02453294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458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4">
            <a:extLst>
              <a:ext uri="{FF2B5EF4-FFF2-40B4-BE49-F238E27FC236}">
                <a16:creationId xmlns:a16="http://schemas.microsoft.com/office/drawing/2014/main" id="{A3E73896-03A9-4055-870F-211E2529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76200"/>
            <a:ext cx="533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There is another way to get better resolution with the same telescope observing the same wavelength</a:t>
            </a:r>
            <a:endParaRPr lang="en-US" altLang="en-US" sz="1800">
              <a:solidFill>
                <a:srgbClr val="FFFF00"/>
              </a:solidFill>
            </a:endParaRPr>
          </a:p>
        </p:txBody>
      </p:sp>
      <p:sp>
        <p:nvSpPr>
          <p:cNvPr id="69634" name="Text Box 4">
            <a:extLst>
              <a:ext uri="{FF2B5EF4-FFF2-40B4-BE49-F238E27FC236}">
                <a16:creationId xmlns:a16="http://schemas.microsoft.com/office/drawing/2014/main" id="{17D6EDEE-70C8-4EF0-A094-BA6EB140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6019800"/>
            <a:ext cx="5334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INCREASE THE </a:t>
            </a:r>
            <a:r>
              <a:rPr lang="en-US" altLang="en-US" sz="1800">
                <a:solidFill>
                  <a:srgbClr val="FF0000"/>
                </a:solidFill>
              </a:rPr>
              <a:t>OBSERVING TIME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to get more photons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9635" name="Text Box 4">
            <a:extLst>
              <a:ext uri="{FF2B5EF4-FFF2-40B4-BE49-F238E27FC236}">
                <a16:creationId xmlns:a16="http://schemas.microsoft.com/office/drawing/2014/main" id="{CDD82F34-F7E7-438C-9E8E-F8FA73453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10540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short time observtion</a:t>
            </a:r>
            <a:endParaRPr lang="en-US" altLang="en-US" sz="1800">
              <a:solidFill>
                <a:srgbClr val="FF0000"/>
              </a:solidFill>
            </a:endParaRPr>
          </a:p>
        </p:txBody>
      </p:sp>
      <p:grpSp>
        <p:nvGrpSpPr>
          <p:cNvPr id="69636" name="Group 15">
            <a:extLst>
              <a:ext uri="{FF2B5EF4-FFF2-40B4-BE49-F238E27FC236}">
                <a16:creationId xmlns:a16="http://schemas.microsoft.com/office/drawing/2014/main" id="{36986F27-DA15-40BC-9841-ADBF349B8B01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1524000"/>
            <a:ext cx="3581400" cy="3581400"/>
            <a:chOff x="609599" y="1524000"/>
            <a:chExt cx="3581401" cy="35814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203953D-B688-4361-8DAA-157A86AB7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599" y="1524000"/>
              <a:ext cx="3581401" cy="3581400"/>
            </a:xfrm>
            <a:prstGeom prst="ellipse">
              <a:avLst/>
            </a:prstGeom>
            <a:gradFill rotWithShape="1">
              <a:gsLst>
                <a:gs pos="0">
                  <a:srgbClr val="3A7CCB"/>
                </a:gs>
                <a:gs pos="20000">
                  <a:srgbClr val="3C7BC7"/>
                </a:gs>
                <a:gs pos="100000">
                  <a:srgbClr val="2C5D98"/>
                </a:gs>
              </a:gsLst>
              <a:lin ang="5400000"/>
            </a:gra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pic>
          <p:nvPicPr>
            <p:cNvPr id="9" name="Picture 11" descr="Untitled3">
              <a:extLst>
                <a:ext uri="{FF2B5EF4-FFF2-40B4-BE49-F238E27FC236}">
                  <a16:creationId xmlns:a16="http://schemas.microsoft.com/office/drawing/2014/main" id="{272DE987-4B5E-471D-86FB-2B865ADA83C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599" y="3124200"/>
              <a:ext cx="1752600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1" descr="Untitled3">
              <a:extLst>
                <a:ext uri="{FF2B5EF4-FFF2-40B4-BE49-F238E27FC236}">
                  <a16:creationId xmlns:a16="http://schemas.microsoft.com/office/drawing/2014/main" id="{696F20DF-F594-4E7D-A700-57E67C33641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999" y="3124200"/>
              <a:ext cx="1752600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8265DFFF-5BB1-4DB4-A1D2-D4248E82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3581400" cy="35814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69638" name="Group 20">
            <a:extLst>
              <a:ext uri="{FF2B5EF4-FFF2-40B4-BE49-F238E27FC236}">
                <a16:creationId xmlns:a16="http://schemas.microsoft.com/office/drawing/2014/main" id="{02523B6B-3BCD-4C8C-BC9D-74823B2940A1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3200400"/>
            <a:ext cx="3429000" cy="566738"/>
            <a:chOff x="4724399" y="3200400"/>
            <a:chExt cx="3429002" cy="566738"/>
          </a:xfrm>
        </p:grpSpPr>
        <p:pic>
          <p:nvPicPr>
            <p:cNvPr id="19" name="Picture 11" descr="Untitled3">
              <a:extLst>
                <a:ext uri="{FF2B5EF4-FFF2-40B4-BE49-F238E27FC236}">
                  <a16:creationId xmlns:a16="http://schemas.microsoft.com/office/drawing/2014/main" id="{F8F6ABEF-A76E-4D94-901D-197F6C7EC9B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399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1" descr="Untitled3">
              <a:extLst>
                <a:ext uri="{FF2B5EF4-FFF2-40B4-BE49-F238E27FC236}">
                  <a16:creationId xmlns:a16="http://schemas.microsoft.com/office/drawing/2014/main" id="{CB07651A-23EA-4EE2-B4CB-4DC6980FADA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9639" name="Group 21">
            <a:extLst>
              <a:ext uri="{FF2B5EF4-FFF2-40B4-BE49-F238E27FC236}">
                <a16:creationId xmlns:a16="http://schemas.microsoft.com/office/drawing/2014/main" id="{A7D688B0-075F-4327-8251-0FCF54407C7B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886200"/>
            <a:ext cx="3429000" cy="566738"/>
            <a:chOff x="4724399" y="3200400"/>
            <a:chExt cx="3429002" cy="566738"/>
          </a:xfrm>
        </p:grpSpPr>
        <p:pic>
          <p:nvPicPr>
            <p:cNvPr id="23" name="Picture 11" descr="Untitled3">
              <a:extLst>
                <a:ext uri="{FF2B5EF4-FFF2-40B4-BE49-F238E27FC236}">
                  <a16:creationId xmlns:a16="http://schemas.microsoft.com/office/drawing/2014/main" id="{CDCFF400-29E0-427B-A263-F4CEC818900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399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1" descr="Untitled3">
              <a:extLst>
                <a:ext uri="{FF2B5EF4-FFF2-40B4-BE49-F238E27FC236}">
                  <a16:creationId xmlns:a16="http://schemas.microsoft.com/office/drawing/2014/main" id="{47CCDBF6-930B-480E-8F33-B7AB37D5923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9640" name="Group 24">
            <a:extLst>
              <a:ext uri="{FF2B5EF4-FFF2-40B4-BE49-F238E27FC236}">
                <a16:creationId xmlns:a16="http://schemas.microsoft.com/office/drawing/2014/main" id="{428F890F-9F73-4D9E-8820-1B7D7F77B5C9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362200"/>
            <a:ext cx="3429000" cy="566738"/>
            <a:chOff x="4724399" y="3200400"/>
            <a:chExt cx="3429002" cy="566738"/>
          </a:xfrm>
        </p:grpSpPr>
        <p:pic>
          <p:nvPicPr>
            <p:cNvPr id="26" name="Picture 11" descr="Untitled3">
              <a:extLst>
                <a:ext uri="{FF2B5EF4-FFF2-40B4-BE49-F238E27FC236}">
                  <a16:creationId xmlns:a16="http://schemas.microsoft.com/office/drawing/2014/main" id="{32326638-4305-4EAC-842E-32F8357322E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399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1" descr="Untitled3">
              <a:extLst>
                <a:ext uri="{FF2B5EF4-FFF2-40B4-BE49-F238E27FC236}">
                  <a16:creationId xmlns:a16="http://schemas.microsoft.com/office/drawing/2014/main" id="{D2F2BB9A-06AD-4B02-AC89-9402F2826D7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200400"/>
              <a:ext cx="1752601" cy="56673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42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3CF87E4E-884D-4D72-803C-85AEA369C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1524000"/>
            <a:ext cx="3810000" cy="3733800"/>
          </a:xfrm>
          <a:prstGeom prst="ellipse">
            <a:avLst/>
          </a:prstGeom>
          <a:noFill/>
          <a:ln w="1905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9642" name="Text Box 4">
            <a:extLst>
              <a:ext uri="{FF2B5EF4-FFF2-40B4-BE49-F238E27FC236}">
                <a16:creationId xmlns:a16="http://schemas.microsoft.com/office/drawing/2014/main" id="{5297C48B-B19E-4B76-A1C3-FBBBF5986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10540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long time observation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E2C699-2443-4652-8253-15ED0B940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3962400"/>
            <a:ext cx="533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4">
            <a:extLst>
              <a:ext uri="{FF2B5EF4-FFF2-40B4-BE49-F238E27FC236}">
                <a16:creationId xmlns:a16="http://schemas.microsoft.com/office/drawing/2014/main" id="{BE71C65B-3A11-4E18-8F83-1FB526E03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short time exposure</a:t>
            </a:r>
            <a:endParaRPr lang="en-US" altLang="en-US" sz="1800">
              <a:solidFill>
                <a:srgbClr val="FF0000"/>
              </a:solidFill>
            </a:endParaRPr>
          </a:p>
        </p:txBody>
      </p:sp>
      <p:pic>
        <p:nvPicPr>
          <p:cNvPr id="71682" name="Picture 8" descr="Andree-NGC474.jpg">
            <a:extLst>
              <a:ext uri="{FF2B5EF4-FFF2-40B4-BE49-F238E27FC236}">
                <a16:creationId xmlns:a16="http://schemas.microsoft.com/office/drawing/2014/main" id="{ABBF0DFA-ACA6-49C5-A02C-3F0297619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37"/>
          <a:stretch>
            <a:fillRect/>
          </a:stretch>
        </p:blipFill>
        <p:spPr bwMode="auto">
          <a:xfrm rot="-5400000">
            <a:off x="1905000" y="838200"/>
            <a:ext cx="6019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5" descr="ngc474_hires.jpg">
            <a:extLst>
              <a:ext uri="{FF2B5EF4-FFF2-40B4-BE49-F238E27FC236}">
                <a16:creationId xmlns:a16="http://schemas.microsoft.com/office/drawing/2014/main" id="{6EDD8B18-E675-4DD1-83A6-362AEAC95A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0"/>
            <a:ext cx="81581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Text Box 4">
            <a:extLst>
              <a:ext uri="{FF2B5EF4-FFF2-40B4-BE49-F238E27FC236}">
                <a16:creationId xmlns:a16="http://schemas.microsoft.com/office/drawing/2014/main" id="{6766FE2E-C7CA-42CB-A39A-BE7EC6430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long time exposure</a:t>
            </a:r>
            <a:endParaRPr lang="en-US" alt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>
            <a:extLst>
              <a:ext uri="{FF2B5EF4-FFF2-40B4-BE49-F238E27FC236}">
                <a16:creationId xmlns:a16="http://schemas.microsoft.com/office/drawing/2014/main" id="{E9134DF9-B229-4C04-B479-3C85828CE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817563"/>
            <a:ext cx="60198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 SUMMARY:</a:t>
            </a:r>
          </a:p>
          <a:p>
            <a:pPr algn="ctr">
              <a:spcBef>
                <a:spcPct val="50000"/>
              </a:spcBef>
              <a:defRPr/>
            </a:pPr>
            <a:endParaRPr lang="en-US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Resolution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depends </a:t>
            </a: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on: </a:t>
            </a:r>
          </a:p>
          <a:p>
            <a:pPr marL="2095500">
              <a:spcBef>
                <a:spcPct val="50000"/>
              </a:spcBef>
              <a:buFont typeface="Arial"/>
              <a:buChar char="•"/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diameter of telescpe</a:t>
            </a:r>
          </a:p>
          <a:p>
            <a:pPr marL="2095500">
              <a:spcBef>
                <a:spcPct val="50000"/>
              </a:spcBef>
              <a:buFont typeface="Arial"/>
              <a:buChar char="•"/>
              <a:defRPr/>
            </a:pPr>
            <a:r>
              <a:rPr lang="en-US" i="1">
                <a:solidFill>
                  <a:srgbClr val="EFF910"/>
                </a:solidFill>
                <a:latin typeface="Symbol" charset="2"/>
                <a:ea typeface="ＭＳ Ｐゴシック" charset="-128"/>
                <a:cs typeface="Symbol" charset="2"/>
              </a:rPr>
              <a:t>  l </a:t>
            </a:r>
            <a:r>
              <a:rPr lang="en-US">
                <a:solidFill>
                  <a:srgbClr val="EFF910"/>
                </a:solidFill>
                <a:latin typeface="Arial"/>
                <a:ea typeface="ＭＳ Ｐゴシック" charset="-128"/>
                <a:cs typeface="Arial"/>
              </a:rPr>
              <a:t>observed</a:t>
            </a:r>
          </a:p>
          <a:p>
            <a:pPr algn="ctr">
              <a:spcBef>
                <a:spcPct val="50000"/>
              </a:spcBef>
              <a:defRPr/>
            </a:pPr>
            <a:endParaRPr lang="en-US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Resolution can be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affected </a:t>
            </a: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by</a:t>
            </a:r>
          </a:p>
          <a:p>
            <a:pPr marL="2095500">
              <a:spcBef>
                <a:spcPct val="50000"/>
              </a:spcBef>
              <a:buFont typeface="Arial"/>
              <a:buChar char="•"/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atmosphere</a:t>
            </a:r>
          </a:p>
          <a:p>
            <a:pPr marL="2095500">
              <a:spcBef>
                <a:spcPct val="50000"/>
              </a:spcBef>
              <a:buFont typeface="Arial"/>
              <a:buChar char="•"/>
              <a:defRPr/>
            </a:pPr>
            <a:r>
              <a:rPr lang="en-US">
                <a:solidFill>
                  <a:srgbClr val="EFF91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exposure time</a:t>
            </a:r>
          </a:p>
          <a:p>
            <a:pPr algn="ctr">
              <a:spcBef>
                <a:spcPct val="50000"/>
              </a:spcBef>
              <a:defRPr/>
            </a:pPr>
            <a:endParaRPr lang="en-US">
              <a:solidFill>
                <a:srgbClr val="EFF91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Better RESOLUTION means more INFORMATION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Higher Magnification does NOT increase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Untitled-21.jpg">
            <a:extLst>
              <a:ext uri="{FF2B5EF4-FFF2-40B4-BE49-F238E27FC236}">
                <a16:creationId xmlns:a16="http://schemas.microsoft.com/office/drawing/2014/main" id="{C61DFAF1-42CB-41E6-B1B6-86C1795BE64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046538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4">
            <a:extLst>
              <a:ext uri="{FF2B5EF4-FFF2-40B4-BE49-F238E27FC236}">
                <a16:creationId xmlns:a16="http://schemas.microsoft.com/office/drawing/2014/main" id="{D5B678B4-0103-4A45-8DC8-3610524C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0"/>
            <a:ext cx="3581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2 Basic kinds of Telescopes:  </a:t>
            </a:r>
            <a:r>
              <a:rPr lang="en-US" altLang="en-US" sz="1800">
                <a:solidFill>
                  <a:srgbClr val="FF0000"/>
                </a:solidFill>
              </a:rPr>
              <a:t>Refractor and Reflector</a:t>
            </a:r>
          </a:p>
        </p:txBody>
      </p:sp>
      <p:sp>
        <p:nvSpPr>
          <p:cNvPr id="77828" name="Text Box 4">
            <a:extLst>
              <a:ext uri="{FF2B5EF4-FFF2-40B4-BE49-F238E27FC236}">
                <a16:creationId xmlns:a16="http://schemas.microsoft.com/office/drawing/2014/main" id="{CAF13395-9501-4B52-9377-C631BDADC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925513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lens</a:t>
            </a:r>
            <a:endParaRPr lang="en-US" altLang="en-US" sz="18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24915C0-D02C-44EB-92B6-8E347F4D4F0B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343400" y="990600"/>
            <a:ext cx="609600" cy="762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830" name="Text Box 4">
            <a:extLst>
              <a:ext uri="{FF2B5EF4-FFF2-40B4-BE49-F238E27FC236}">
                <a16:creationId xmlns:a16="http://schemas.microsoft.com/office/drawing/2014/main" id="{961AD102-AE0E-44F6-A49B-8E515E6B0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63246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mirror</a:t>
            </a:r>
            <a:endParaRPr lang="en-US" altLang="en-US" sz="1800"/>
          </a:p>
        </p:txBody>
      </p:sp>
      <p:pic>
        <p:nvPicPr>
          <p:cNvPr id="77831" name="Picture 4" descr="stmirror.jpg">
            <a:extLst>
              <a:ext uri="{FF2B5EF4-FFF2-40B4-BE49-F238E27FC236}">
                <a16:creationId xmlns:a16="http://schemas.microsoft.com/office/drawing/2014/main" id="{2524E900-0386-4AFF-AA89-87E64DF06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76400"/>
            <a:ext cx="4524375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827724-4426-4961-8502-A9565A82ED9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324600" y="5410200"/>
            <a:ext cx="381000" cy="10668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ACB1DD3-E042-4253-A698-4190C91AA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0"/>
            <a:ext cx="4038600" cy="5867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ABC6EA-D04A-4B9F-BE81-F4AF23785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1676400"/>
            <a:ext cx="4495800" cy="4343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12">
            <a:extLst>
              <a:ext uri="{FF2B5EF4-FFF2-40B4-BE49-F238E27FC236}">
                <a16:creationId xmlns:a16="http://schemas.microsoft.com/office/drawing/2014/main" id="{25966B22-3CF5-4F5B-8CFE-55461AA96077}"/>
              </a:ext>
            </a:extLst>
          </p:cNvPr>
          <p:cNvGrpSpPr>
            <a:grpSpLocks/>
          </p:cNvGrpSpPr>
          <p:nvPr/>
        </p:nvGrpSpPr>
        <p:grpSpPr bwMode="auto">
          <a:xfrm>
            <a:off x="7564438" y="3657600"/>
            <a:ext cx="360362" cy="1143000"/>
            <a:chOff x="7716838" y="2895600"/>
            <a:chExt cx="360362" cy="11430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013F0DE-91D1-4CE2-87F1-635971C7ED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16838" y="3014663"/>
              <a:ext cx="120650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9988A2C-C236-4D95-89CD-A2E36E558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7163" y="2895600"/>
              <a:ext cx="179387" cy="1809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2F5A0F3-96F1-433F-AA92-4502952FE0E6}"/>
                </a:ext>
              </a:extLst>
            </p:cNvPr>
            <p:cNvCxnSpPr>
              <a:cxnSpLocks noChangeShapeType="1"/>
              <a:stCxn id="9" idx="4"/>
            </p:cNvCxnSpPr>
            <p:nvPr/>
          </p:nvCxnSpPr>
          <p:spPr bwMode="auto">
            <a:xfrm rot="16200000" flipH="1">
              <a:off x="7701756" y="3242469"/>
              <a:ext cx="360363" cy="28575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3DC07A1-B57E-4219-AD7E-BF2B37C52D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16838" y="3497263"/>
              <a:ext cx="239712" cy="11906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24FCDA3-4579-4283-B79E-1AB70AD059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866857" y="3466306"/>
              <a:ext cx="239712" cy="180975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AFB7097-47CF-4C43-8417-34CE0ECB04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77163" y="3676650"/>
              <a:ext cx="300037" cy="15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40C31E1-88FD-46DF-B750-7F61FE29D8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76369" y="3856831"/>
              <a:ext cx="361950" cy="1588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7F10E6-A113-4A99-B3C8-C761DDAC47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7896225" y="4037013"/>
              <a:ext cx="60325" cy="1587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09C4990-52E4-411A-8727-B82C9958BCC8}"/>
                </a:ext>
              </a:extLst>
            </p:cNvPr>
            <p:cNvCxnSpPr>
              <a:cxnSpLocks noChangeShapeType="1"/>
              <a:stCxn id="9" idx="2"/>
              <a:endCxn id="9" idx="2"/>
            </p:cNvCxnSpPr>
            <p:nvPr/>
          </p:nvCxnSpPr>
          <p:spPr bwMode="auto">
            <a:xfrm rot="10800000">
              <a:off x="7777163" y="2986088"/>
              <a:ext cx="1587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8851" name="Text Box 4">
            <a:extLst>
              <a:ext uri="{FF2B5EF4-FFF2-40B4-BE49-F238E27FC236}">
                <a16:creationId xmlns:a16="http://schemas.microsoft.com/office/drawing/2014/main" id="{0888D922-E748-439C-B530-C5C70674D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573713"/>
            <a:ext cx="5334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A lens from a </a:t>
            </a:r>
            <a:r>
              <a:rPr lang="en-US" altLang="en-US" sz="1800">
                <a:solidFill>
                  <a:srgbClr val="FF0000"/>
                </a:solidFill>
              </a:rPr>
              <a:t>REFRACTING</a:t>
            </a:r>
            <a:r>
              <a:rPr lang="en-US" altLang="en-US" sz="1800">
                <a:solidFill>
                  <a:srgbClr val="EFF910"/>
                </a:solidFill>
              </a:rPr>
              <a:t> telescope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(note:  not to scale)</a:t>
            </a:r>
            <a:endParaRPr lang="en-US" altLang="en-US" sz="180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90447CF-C399-41E7-B53D-7F17715CA9A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572000" y="3656013"/>
            <a:ext cx="297180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20AD55-F3ED-498B-ADC4-F993D7A9253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381250" y="3657600"/>
            <a:ext cx="2190750" cy="762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81FAC9F-F318-49A2-A4B6-25AECDC5F97A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572000" y="4724400"/>
            <a:ext cx="2971800" cy="15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A0CAD87-AC23-406A-BCE5-E40EDFACC1FD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2362200" y="3763963"/>
            <a:ext cx="2209800" cy="960437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8856" name="Group 38">
            <a:extLst>
              <a:ext uri="{FF2B5EF4-FFF2-40B4-BE49-F238E27FC236}">
                <a16:creationId xmlns:a16="http://schemas.microsoft.com/office/drawing/2014/main" id="{8BE0BAFC-EBE3-45FE-BA4C-971CB17DC0E4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028825" y="3733800"/>
            <a:ext cx="257175" cy="814388"/>
            <a:chOff x="7716838" y="2895600"/>
            <a:chExt cx="360362" cy="114300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55D64D1-CEC2-451C-A3E3-3AB439157E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23511" y="3020372"/>
              <a:ext cx="120121" cy="222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10CE5FD-5C23-4F5D-9B71-04998E03A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0244" y="2902285"/>
              <a:ext cx="180182" cy="18047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9E6F97E-15D0-43A9-A32B-F5DFD05365AC}"/>
                </a:ext>
              </a:extLst>
            </p:cNvPr>
            <p:cNvCxnSpPr>
              <a:cxnSpLocks noChangeShapeType="1"/>
              <a:stCxn id="43" idx="4"/>
            </p:cNvCxnSpPr>
            <p:nvPr/>
          </p:nvCxnSpPr>
          <p:spPr bwMode="auto">
            <a:xfrm rot="16200000" flipH="1">
              <a:off x="7715433" y="3242089"/>
              <a:ext cx="360947" cy="2891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BE63313-B72E-4B7F-B4AD-8E95DF6F94B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23316" y="3497278"/>
              <a:ext cx="240631" cy="12012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B3BD06D-164E-41E5-80FF-D10760FD68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880140" y="3467246"/>
              <a:ext cx="240631" cy="18018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659DA53-9249-4439-BBD0-ABD41926D4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90244" y="3677653"/>
              <a:ext cx="300302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0DBD57A-11F0-4A15-95A6-134AA4414A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83279" y="3858126"/>
              <a:ext cx="360947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26E61AA-EBF2-47D6-ACE2-0D5B748983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7910365" y="4043056"/>
              <a:ext cx="60061" cy="2227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837D3A4-0F80-431F-A458-B0C1B58150C6}"/>
                </a:ext>
              </a:extLst>
            </p:cNvPr>
            <p:cNvCxnSpPr>
              <a:cxnSpLocks noChangeShapeType="1"/>
              <a:stCxn id="43" idx="2"/>
              <a:endCxn id="43" idx="2"/>
            </p:cNvCxnSpPr>
            <p:nvPr/>
          </p:nvCxnSpPr>
          <p:spPr bwMode="auto">
            <a:xfrm rot="10800000">
              <a:off x="7790244" y="2986952"/>
              <a:ext cx="22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27" b="9629"/>
          <a:stretch/>
        </p:blipFill>
        <p:spPr bwMode="auto">
          <a:xfrm>
            <a:off x="1211263" y="515381"/>
            <a:ext cx="685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343400" y="3352800"/>
            <a:ext cx="457200" cy="1676400"/>
          </a:xfrm>
          <a:prstGeom prst="ellipse">
            <a:avLst/>
          </a:prstGeom>
          <a:solidFill>
            <a:srgbClr val="FFFF00">
              <a:alpha val="8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2" descr="pup_lg.jpg">
            <a:extLst>
              <a:ext uri="{FF2B5EF4-FFF2-40B4-BE49-F238E27FC236}">
                <a16:creationId xmlns:a16="http://schemas.microsoft.com/office/drawing/2014/main" id="{C8B862B1-4A8E-43EB-B108-B363321ED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41667" r="50000" b="20000"/>
          <a:stretch>
            <a:fillRect/>
          </a:stretch>
        </p:blipFill>
        <p:spPr bwMode="auto">
          <a:xfrm>
            <a:off x="1828800" y="1447800"/>
            <a:ext cx="61690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4" name="Picture 3" descr="pup_lg.jpg">
            <a:extLst>
              <a:ext uri="{FF2B5EF4-FFF2-40B4-BE49-F238E27FC236}">
                <a16:creationId xmlns:a16="http://schemas.microsoft.com/office/drawing/2014/main" id="{C286E918-EA4E-4FEF-BDE3-C40F20CD4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67705" r="90959" b="20000"/>
          <a:stretch>
            <a:fillRect/>
          </a:stretch>
        </p:blipFill>
        <p:spPr bwMode="auto">
          <a:xfrm>
            <a:off x="2057400" y="2514600"/>
            <a:ext cx="990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5" name="Picture 4" descr="pup_lg.jpg">
            <a:extLst>
              <a:ext uri="{FF2B5EF4-FFF2-40B4-BE49-F238E27FC236}">
                <a16:creationId xmlns:a16="http://schemas.microsoft.com/office/drawing/2014/main" id="{638FE46E-C1DC-4328-84A8-D28198BBF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67705" r="90959" b="20000"/>
          <a:stretch>
            <a:fillRect/>
          </a:stretch>
        </p:blipFill>
        <p:spPr bwMode="auto">
          <a:xfrm>
            <a:off x="6248400" y="3962400"/>
            <a:ext cx="990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6" name="Text Box 4">
            <a:extLst>
              <a:ext uri="{FF2B5EF4-FFF2-40B4-BE49-F238E27FC236}">
                <a16:creationId xmlns:a16="http://schemas.microsoft.com/office/drawing/2014/main" id="{255BBE03-7AE5-462C-8784-9ED12EC20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419600"/>
            <a:ext cx="16002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refracting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LENS</a:t>
            </a:r>
          </a:p>
        </p:txBody>
      </p:sp>
      <p:pic>
        <p:nvPicPr>
          <p:cNvPr id="79877" name="Picture 6" descr="pup_lg.jpg">
            <a:extLst>
              <a:ext uri="{FF2B5EF4-FFF2-40B4-BE49-F238E27FC236}">
                <a16:creationId xmlns:a16="http://schemas.microsoft.com/office/drawing/2014/main" id="{D56BF42F-76B6-47CE-B3B2-2C0467F97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67705" r="90959" b="20000"/>
          <a:stretch>
            <a:fillRect/>
          </a:stretch>
        </p:blipFill>
        <p:spPr bwMode="auto">
          <a:xfrm>
            <a:off x="5715000" y="1752600"/>
            <a:ext cx="1676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Text Box 4">
            <a:extLst>
              <a:ext uri="{FF2B5EF4-FFF2-40B4-BE49-F238E27FC236}">
                <a16:creationId xmlns:a16="http://schemas.microsoft.com/office/drawing/2014/main" id="{78621A41-6D2E-423C-A944-2859845C7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2590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light</a:t>
            </a:r>
          </a:p>
        </p:txBody>
      </p:sp>
      <p:pic>
        <p:nvPicPr>
          <p:cNvPr id="79879" name="Picture 8" descr="pup_lg.jpg">
            <a:extLst>
              <a:ext uri="{FF2B5EF4-FFF2-40B4-BE49-F238E27FC236}">
                <a16:creationId xmlns:a16="http://schemas.microsoft.com/office/drawing/2014/main" id="{63CEE99C-4816-4BF5-9796-420B651DF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67705" r="90959" b="20000"/>
          <a:stretch>
            <a:fillRect/>
          </a:stretch>
        </p:blipFill>
        <p:spPr bwMode="auto">
          <a:xfrm>
            <a:off x="2590800" y="1524000"/>
            <a:ext cx="99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0" name="Text Box 4">
            <a:extLst>
              <a:ext uri="{FF2B5EF4-FFF2-40B4-BE49-F238E27FC236}">
                <a16:creationId xmlns:a16="http://schemas.microsoft.com/office/drawing/2014/main" id="{C7C3CCCF-97F6-425D-9BB4-14C4DC3C7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1828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retina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7878163-D37A-465C-AD45-CE150396A0D7}"/>
              </a:ext>
            </a:extLst>
          </p:cNvPr>
          <p:cNvSpPr>
            <a:spLocks/>
          </p:cNvSpPr>
          <p:nvPr/>
        </p:nvSpPr>
        <p:spPr bwMode="auto">
          <a:xfrm>
            <a:off x="5105400" y="3275013"/>
            <a:ext cx="436563" cy="954087"/>
          </a:xfrm>
          <a:custGeom>
            <a:avLst/>
            <a:gdLst>
              <a:gd name="T0" fmla="*/ 246330 w 437176"/>
              <a:gd name="T1" fmla="*/ 14180 h 953978"/>
              <a:gd name="T2" fmla="*/ 208284 w 437176"/>
              <a:gd name="T3" fmla="*/ 1478 h 953978"/>
              <a:gd name="T4" fmla="*/ 132190 w 437176"/>
              <a:gd name="T5" fmla="*/ 26881 h 953978"/>
              <a:gd name="T6" fmla="*/ 94144 w 437176"/>
              <a:gd name="T7" fmla="*/ 141194 h 953978"/>
              <a:gd name="T8" fmla="*/ 81462 w 437176"/>
              <a:gd name="T9" fmla="*/ 179298 h 953978"/>
              <a:gd name="T10" fmla="*/ 56097 w 437176"/>
              <a:gd name="T11" fmla="*/ 230104 h 953978"/>
              <a:gd name="T12" fmla="*/ 43415 w 437176"/>
              <a:gd name="T13" fmla="*/ 306313 h 953978"/>
              <a:gd name="T14" fmla="*/ 30733 w 437176"/>
              <a:gd name="T15" fmla="*/ 344417 h 953978"/>
              <a:gd name="T16" fmla="*/ 18051 w 437176"/>
              <a:gd name="T17" fmla="*/ 395223 h 953978"/>
              <a:gd name="T18" fmla="*/ 43415 w 437176"/>
              <a:gd name="T19" fmla="*/ 738162 h 953978"/>
              <a:gd name="T20" fmla="*/ 68779 w 437176"/>
              <a:gd name="T21" fmla="*/ 788968 h 953978"/>
              <a:gd name="T22" fmla="*/ 94144 w 437176"/>
              <a:gd name="T23" fmla="*/ 827072 h 953978"/>
              <a:gd name="T24" fmla="*/ 132190 w 437176"/>
              <a:gd name="T25" fmla="*/ 839774 h 953978"/>
              <a:gd name="T26" fmla="*/ 182919 w 437176"/>
              <a:gd name="T27" fmla="*/ 915983 h 953978"/>
              <a:gd name="T28" fmla="*/ 259012 w 437176"/>
              <a:gd name="T29" fmla="*/ 941386 h 953978"/>
              <a:gd name="T30" fmla="*/ 297059 w 437176"/>
              <a:gd name="T31" fmla="*/ 954087 h 953978"/>
              <a:gd name="T32" fmla="*/ 322423 w 437176"/>
              <a:gd name="T33" fmla="*/ 915983 h 953978"/>
              <a:gd name="T34" fmla="*/ 335105 w 437176"/>
              <a:gd name="T35" fmla="*/ 877878 h 953978"/>
              <a:gd name="T36" fmla="*/ 385834 w 437176"/>
              <a:gd name="T37" fmla="*/ 801670 h 953978"/>
              <a:gd name="T38" fmla="*/ 411199 w 437176"/>
              <a:gd name="T39" fmla="*/ 763565 h 953978"/>
              <a:gd name="T40" fmla="*/ 436563 w 437176"/>
              <a:gd name="T41" fmla="*/ 725461 h 953978"/>
              <a:gd name="T42" fmla="*/ 423881 w 437176"/>
              <a:gd name="T43" fmla="*/ 573043 h 953978"/>
              <a:gd name="T44" fmla="*/ 411199 w 437176"/>
              <a:gd name="T45" fmla="*/ 522238 h 953978"/>
              <a:gd name="T46" fmla="*/ 436563 w 437176"/>
              <a:gd name="T47" fmla="*/ 407925 h 953978"/>
              <a:gd name="T48" fmla="*/ 423881 w 437176"/>
              <a:gd name="T49" fmla="*/ 179298 h 953978"/>
              <a:gd name="T50" fmla="*/ 411199 w 437176"/>
              <a:gd name="T51" fmla="*/ 141194 h 953978"/>
              <a:gd name="T52" fmla="*/ 373152 w 437176"/>
              <a:gd name="T53" fmla="*/ 103090 h 953978"/>
              <a:gd name="T54" fmla="*/ 322423 w 437176"/>
              <a:gd name="T55" fmla="*/ 26881 h 9539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37176" h="953978">
                <a:moveTo>
                  <a:pt x="246676" y="14178"/>
                </a:moveTo>
                <a:cubicBezTo>
                  <a:pt x="233976" y="9945"/>
                  <a:pt x="221881" y="0"/>
                  <a:pt x="208576" y="1478"/>
                </a:cubicBezTo>
                <a:cubicBezTo>
                  <a:pt x="181966" y="4435"/>
                  <a:pt x="132376" y="26878"/>
                  <a:pt x="132376" y="26878"/>
                </a:cubicBezTo>
                <a:lnTo>
                  <a:pt x="94276" y="141178"/>
                </a:lnTo>
                <a:cubicBezTo>
                  <a:pt x="90043" y="153878"/>
                  <a:pt x="87563" y="167304"/>
                  <a:pt x="81576" y="179278"/>
                </a:cubicBezTo>
                <a:lnTo>
                  <a:pt x="56176" y="230078"/>
                </a:lnTo>
                <a:cubicBezTo>
                  <a:pt x="51943" y="255478"/>
                  <a:pt x="49062" y="281141"/>
                  <a:pt x="43476" y="306278"/>
                </a:cubicBezTo>
                <a:cubicBezTo>
                  <a:pt x="40572" y="319346"/>
                  <a:pt x="34454" y="331506"/>
                  <a:pt x="30776" y="344378"/>
                </a:cubicBezTo>
                <a:cubicBezTo>
                  <a:pt x="25981" y="361161"/>
                  <a:pt x="22309" y="378245"/>
                  <a:pt x="18076" y="395178"/>
                </a:cubicBezTo>
                <a:cubicBezTo>
                  <a:pt x="20849" y="461735"/>
                  <a:pt x="0" y="636633"/>
                  <a:pt x="43476" y="738078"/>
                </a:cubicBezTo>
                <a:cubicBezTo>
                  <a:pt x="50934" y="755479"/>
                  <a:pt x="59483" y="772440"/>
                  <a:pt x="68876" y="788878"/>
                </a:cubicBezTo>
                <a:cubicBezTo>
                  <a:pt x="76449" y="802130"/>
                  <a:pt x="82357" y="817443"/>
                  <a:pt x="94276" y="826978"/>
                </a:cubicBezTo>
                <a:cubicBezTo>
                  <a:pt x="104729" y="835341"/>
                  <a:pt x="119676" y="835445"/>
                  <a:pt x="132376" y="839678"/>
                </a:cubicBezTo>
                <a:cubicBezTo>
                  <a:pt x="149309" y="865078"/>
                  <a:pt x="154216" y="906225"/>
                  <a:pt x="183176" y="915878"/>
                </a:cubicBezTo>
                <a:lnTo>
                  <a:pt x="259376" y="941278"/>
                </a:lnTo>
                <a:lnTo>
                  <a:pt x="297476" y="953978"/>
                </a:lnTo>
                <a:cubicBezTo>
                  <a:pt x="305943" y="941278"/>
                  <a:pt x="316050" y="929530"/>
                  <a:pt x="322876" y="915878"/>
                </a:cubicBezTo>
                <a:cubicBezTo>
                  <a:pt x="328863" y="903904"/>
                  <a:pt x="329075" y="889480"/>
                  <a:pt x="335576" y="877778"/>
                </a:cubicBezTo>
                <a:cubicBezTo>
                  <a:pt x="350401" y="851093"/>
                  <a:pt x="369443" y="826978"/>
                  <a:pt x="386376" y="801578"/>
                </a:cubicBezTo>
                <a:lnTo>
                  <a:pt x="411776" y="763478"/>
                </a:lnTo>
                <a:lnTo>
                  <a:pt x="437176" y="725378"/>
                </a:lnTo>
                <a:cubicBezTo>
                  <a:pt x="432943" y="674578"/>
                  <a:pt x="430799" y="623560"/>
                  <a:pt x="424476" y="572978"/>
                </a:cubicBezTo>
                <a:cubicBezTo>
                  <a:pt x="422311" y="555658"/>
                  <a:pt x="410437" y="539581"/>
                  <a:pt x="411776" y="522178"/>
                </a:cubicBezTo>
                <a:cubicBezTo>
                  <a:pt x="414769" y="483264"/>
                  <a:pt x="428709" y="445978"/>
                  <a:pt x="437176" y="407878"/>
                </a:cubicBezTo>
                <a:cubicBezTo>
                  <a:pt x="432943" y="331678"/>
                  <a:pt x="431712" y="255252"/>
                  <a:pt x="424476" y="179278"/>
                </a:cubicBezTo>
                <a:cubicBezTo>
                  <a:pt x="423207" y="165951"/>
                  <a:pt x="419202" y="152317"/>
                  <a:pt x="411776" y="141178"/>
                </a:cubicBezTo>
                <a:cubicBezTo>
                  <a:pt x="401813" y="126234"/>
                  <a:pt x="384703" y="117255"/>
                  <a:pt x="373676" y="103078"/>
                </a:cubicBezTo>
                <a:cubicBezTo>
                  <a:pt x="354934" y="78981"/>
                  <a:pt x="322876" y="26878"/>
                  <a:pt x="322876" y="26878"/>
                </a:cubicBez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79882" name="Group 11">
            <a:extLst>
              <a:ext uri="{FF2B5EF4-FFF2-40B4-BE49-F238E27FC236}">
                <a16:creationId xmlns:a16="http://schemas.microsoft.com/office/drawing/2014/main" id="{EE798D2E-2CAA-4D3D-B4C3-1B9C1112B39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384550" y="3581400"/>
            <a:ext cx="120650" cy="381000"/>
            <a:chOff x="7716838" y="2895600"/>
            <a:chExt cx="360362" cy="11430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64DD4B-0BF4-41B5-9553-839CE6CBA9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45288" y="3028950"/>
              <a:ext cx="118539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28CD023-231E-4192-9822-274E84C7D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2704" y="2909886"/>
              <a:ext cx="180181" cy="1809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F756C72-D0C1-4966-A8DB-727856D7B3B7}"/>
                </a:ext>
              </a:extLst>
            </p:cNvPr>
            <p:cNvCxnSpPr>
              <a:cxnSpLocks noChangeShapeType="1"/>
              <a:stCxn id="14" idx="4"/>
            </p:cNvCxnSpPr>
            <p:nvPr/>
          </p:nvCxnSpPr>
          <p:spPr bwMode="auto">
            <a:xfrm rot="16200000" flipH="1">
              <a:off x="7716041" y="3257613"/>
              <a:ext cx="361950" cy="284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EB66C1A-1327-4D4B-A48A-5EA754FBAB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47137" y="3512601"/>
              <a:ext cx="238125" cy="11854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E74974E-9A17-4EBC-B922-2E28DACB7A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882270" y="3481783"/>
              <a:ext cx="238125" cy="18018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781B155-B7E2-41B1-B435-FBC2B27EE9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06927" y="3690936"/>
              <a:ext cx="298723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08BE94D-E39D-40B0-8FF5-29CFBC87DF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91910" y="3871911"/>
              <a:ext cx="361950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CA59B66-C4B9-4D48-A851-53885E1BAC9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7925469" y="4052886"/>
              <a:ext cx="6163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0CD8B8E-37F7-472A-B04E-FE86B190E9CD}"/>
                </a:ext>
              </a:extLst>
            </p:cNvPr>
            <p:cNvCxnSpPr>
              <a:cxnSpLocks noChangeShapeType="1"/>
              <a:stCxn id="14" idx="2"/>
              <a:endCxn id="14" idx="2"/>
            </p:cNvCxnSpPr>
            <p:nvPr/>
          </p:nvCxnSpPr>
          <p:spPr bwMode="auto">
            <a:xfrm rot="10800000">
              <a:off x="7792704" y="3000375"/>
              <a:ext cx="0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9883" name="Group 11">
            <a:extLst>
              <a:ext uri="{FF2B5EF4-FFF2-40B4-BE49-F238E27FC236}">
                <a16:creationId xmlns:a16="http://schemas.microsoft.com/office/drawing/2014/main" id="{3F43BECA-BC27-4A74-9F2B-65B6559A6DB0}"/>
              </a:ext>
            </a:extLst>
          </p:cNvPr>
          <p:cNvGrpSpPr>
            <a:grpSpLocks/>
          </p:cNvGrpSpPr>
          <p:nvPr/>
        </p:nvGrpSpPr>
        <p:grpSpPr bwMode="auto">
          <a:xfrm rot="120000">
            <a:off x="7564438" y="3282950"/>
            <a:ext cx="368300" cy="1165225"/>
            <a:chOff x="7716838" y="2895600"/>
            <a:chExt cx="360362" cy="114300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B3251DC-B2F4-477E-AFC5-45C32CFDA0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45288" y="3028950"/>
              <a:ext cx="118539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5E5108-5566-4A18-9D16-EB8E49A0F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2704" y="2909886"/>
              <a:ext cx="180181" cy="1809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764FE80-83D3-41EE-8DDB-D0034B8EC5D2}"/>
                </a:ext>
              </a:extLst>
            </p:cNvPr>
            <p:cNvCxnSpPr>
              <a:cxnSpLocks noChangeShapeType="1"/>
              <a:stCxn id="24" idx="4"/>
            </p:cNvCxnSpPr>
            <p:nvPr/>
          </p:nvCxnSpPr>
          <p:spPr bwMode="auto">
            <a:xfrm rot="16200000" flipH="1">
              <a:off x="7716041" y="3257613"/>
              <a:ext cx="361950" cy="284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B3FA14A-D7DB-44BB-994E-771CF79CDA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47137" y="3512601"/>
              <a:ext cx="238125" cy="11854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E8BCA4D-16DF-4D77-AA1A-7894CD26AC5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882270" y="3481783"/>
              <a:ext cx="238125" cy="18018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AAC140B-7C9F-4275-8851-0CA39605C2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06927" y="3690936"/>
              <a:ext cx="298723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F9158F-259E-4C70-83F9-2B858F15C2D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791910" y="3871911"/>
              <a:ext cx="361950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F9D6868-1C03-41CE-8E13-76EE9A91E3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7925469" y="4052886"/>
              <a:ext cx="6163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C1D79CC-12C7-4241-9A69-8C10353C93E7}"/>
                </a:ext>
              </a:extLst>
            </p:cNvPr>
            <p:cNvCxnSpPr>
              <a:cxnSpLocks noChangeShapeType="1"/>
              <a:stCxn id="24" idx="2"/>
              <a:endCxn id="24" idx="2"/>
            </p:cNvCxnSpPr>
            <p:nvPr/>
          </p:nvCxnSpPr>
          <p:spPr bwMode="auto">
            <a:xfrm rot="10800000">
              <a:off x="7792704" y="3000375"/>
              <a:ext cx="0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Untitled-21.jpg">
            <a:extLst>
              <a:ext uri="{FF2B5EF4-FFF2-40B4-BE49-F238E27FC236}">
                <a16:creationId xmlns:a16="http://schemas.microsoft.com/office/drawing/2014/main" id="{7CE03BCB-B20C-4B9B-A533-5215F93F11E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4046538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Text Box 4">
            <a:extLst>
              <a:ext uri="{FF2B5EF4-FFF2-40B4-BE49-F238E27FC236}">
                <a16:creationId xmlns:a16="http://schemas.microsoft.com/office/drawing/2014/main" id="{E21E830A-E7AB-483C-987D-37C89EBBE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2286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Lick Observatory 36</a:t>
            </a:r>
            <a:r>
              <a:rPr lang="ja-JP" altLang="en-US" sz="1800">
                <a:solidFill>
                  <a:srgbClr val="EFF910"/>
                </a:solidFill>
              </a:rPr>
              <a:t>”</a:t>
            </a:r>
            <a:r>
              <a:rPr lang="en-US" altLang="ja-JP" sz="1800">
                <a:solidFill>
                  <a:srgbClr val="EFF910"/>
                </a:solidFill>
              </a:rPr>
              <a:t> </a:t>
            </a:r>
            <a:r>
              <a:rPr lang="en-US" altLang="ja-JP" sz="1800">
                <a:solidFill>
                  <a:srgbClr val="FF0000"/>
                </a:solidFill>
              </a:rPr>
              <a:t>Refractor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8E142314-12E1-4890-8BF6-42C7EE348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6858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lens</a:t>
            </a:r>
            <a:endParaRPr lang="en-US" altLang="en-US" sz="18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717619-BBA5-47A7-A936-761E32E2B2E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6629400" y="914400"/>
            <a:ext cx="533400" cy="1524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02" name="Text Box 4">
            <a:extLst>
              <a:ext uri="{FF2B5EF4-FFF2-40B4-BE49-F238E27FC236}">
                <a16:creationId xmlns:a16="http://schemas.microsoft.com/office/drawing/2014/main" id="{F1EB97C2-327D-4D7B-B96F-D6F7F251F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57912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astronomer</a:t>
            </a:r>
            <a:endParaRPr lang="en-US" altLang="en-US" sz="180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4B3693C-DF7F-4D1D-8DCD-F2F877249B8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81200" y="5715000"/>
            <a:ext cx="457200" cy="1524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4">
            <a:extLst>
              <a:ext uri="{FF2B5EF4-FFF2-40B4-BE49-F238E27FC236}">
                <a16:creationId xmlns:a16="http://schemas.microsoft.com/office/drawing/2014/main" id="{4A8CF270-11EF-46B2-9415-48A50AB99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381000"/>
            <a:ext cx="3962400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FF0000"/>
                </a:solidFill>
              </a:rPr>
              <a:t>Problems </a:t>
            </a:r>
            <a:r>
              <a:rPr lang="en-US" altLang="en-US" sz="1800" dirty="0">
                <a:solidFill>
                  <a:srgbClr val="EFF910"/>
                </a:solidFill>
              </a:rPr>
              <a:t>with Refracting Telescopes: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1800" dirty="0">
              <a:solidFill>
                <a:srgbClr val="EFF910"/>
              </a:solidFill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FF0000"/>
                </a:solidFill>
              </a:rPr>
              <a:t> </a:t>
            </a:r>
            <a:r>
              <a:rPr lang="en-US" altLang="en-US" sz="1800" dirty="0">
                <a:solidFill>
                  <a:srgbClr val="EFF910"/>
                </a:solidFill>
              </a:rPr>
              <a:t> image distortion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FF0000"/>
                </a:solidFill>
              </a:rPr>
              <a:t> </a:t>
            </a:r>
            <a:r>
              <a:rPr lang="en-US" altLang="en-US" sz="1800" dirty="0">
                <a:solidFill>
                  <a:srgbClr val="EFF910"/>
                </a:solidFill>
              </a:rPr>
              <a:t> large lens warps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FF0000"/>
                </a:solidFill>
              </a:rPr>
              <a:t> </a:t>
            </a:r>
            <a:r>
              <a:rPr lang="en-US" altLang="en-US" sz="1800" dirty="0">
                <a:solidFill>
                  <a:srgbClr val="EFF910"/>
                </a:solidFill>
              </a:rPr>
              <a:t> bigger lens, longer tube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1800" dirty="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 dirty="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 dirty="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 dirty="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EFF910"/>
                </a:solidFill>
              </a:rPr>
              <a:t>(Why </a:t>
            </a:r>
            <a:r>
              <a:rPr lang="en-US" altLang="en-US" sz="1800" dirty="0" smtClean="0">
                <a:solidFill>
                  <a:srgbClr val="EFF910"/>
                </a:solidFill>
              </a:rPr>
              <a:t>do </a:t>
            </a:r>
            <a:r>
              <a:rPr lang="en-US" altLang="en-US" sz="1800" dirty="0">
                <a:solidFill>
                  <a:srgbClr val="EFF910"/>
                </a:solidFill>
              </a:rPr>
              <a:t>we want a large lens?)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pic>
        <p:nvPicPr>
          <p:cNvPr id="81923" name="Picture 7" descr="niece_telescope.jpg">
            <a:extLst>
              <a:ext uri="{FF2B5EF4-FFF2-40B4-BE49-F238E27FC236}">
                <a16:creationId xmlns:a16="http://schemas.microsoft.com/office/drawing/2014/main" id="{3B375F91-4E35-4521-98FD-7BC836675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156075" cy="64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 Box 4">
            <a:extLst>
              <a:ext uri="{FF2B5EF4-FFF2-40B4-BE49-F238E27FC236}">
                <a16:creationId xmlns:a16="http://schemas.microsoft.com/office/drawing/2014/main" id="{B2994907-3180-4939-BA0B-F5028A544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lens</a:t>
            </a:r>
            <a:endParaRPr lang="en-US" altLang="en-US" sz="180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C24F44-BDAD-4578-BA73-53896C89DD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62200" y="609600"/>
            <a:ext cx="1219200" cy="1588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>
            <a:extLst>
              <a:ext uri="{FF2B5EF4-FFF2-40B4-BE49-F238E27FC236}">
                <a16:creationId xmlns:a16="http://schemas.microsoft.com/office/drawing/2014/main" id="{43B7FC55-1E97-41F0-B755-D04E8B51F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381000"/>
            <a:ext cx="35814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Advantages </a:t>
            </a:r>
            <a:r>
              <a:rPr lang="en-US" altLang="en-US" sz="1800">
                <a:solidFill>
                  <a:srgbClr val="EFF910"/>
                </a:solidFill>
              </a:rPr>
              <a:t>of Reflecting Telescopes: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1800">
              <a:solidFill>
                <a:srgbClr val="EFF910"/>
              </a:solidFill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>
                <a:solidFill>
                  <a:srgbClr val="EFF910"/>
                </a:solidFill>
              </a:rPr>
              <a:t> no distortion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>
                <a:solidFill>
                  <a:srgbClr val="EFF910"/>
                </a:solidFill>
              </a:rPr>
              <a:t> can make large mirror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>
                <a:solidFill>
                  <a:srgbClr val="EFF910"/>
                </a:solidFill>
              </a:rPr>
              <a:t> tube short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180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>
              <a:solidFill>
                <a:srgbClr val="EFF91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1800">
              <a:solidFill>
                <a:srgbClr val="EFF910"/>
              </a:solidFill>
            </a:endParaRPr>
          </a:p>
        </p:txBody>
      </p:sp>
      <p:sp>
        <p:nvSpPr>
          <p:cNvPr id="82947" name="Text Box 4">
            <a:extLst>
              <a:ext uri="{FF2B5EF4-FFF2-40B4-BE49-F238E27FC236}">
                <a16:creationId xmlns:a16="http://schemas.microsoft.com/office/drawing/2014/main" id="{BF10A02B-2A00-49A1-978B-ED2672F6F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9436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mirror</a:t>
            </a:r>
            <a:endParaRPr lang="en-US" altLang="en-US" sz="1800"/>
          </a:p>
        </p:txBody>
      </p:sp>
      <p:pic>
        <p:nvPicPr>
          <p:cNvPr id="82948" name="Picture 6" descr="scope2.jpg">
            <a:extLst>
              <a:ext uri="{FF2B5EF4-FFF2-40B4-BE49-F238E27FC236}">
                <a16:creationId xmlns:a16="http://schemas.microsoft.com/office/drawing/2014/main" id="{32CB457D-C939-4FDA-81E4-2376CFD49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57400"/>
            <a:ext cx="41148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94356C-878B-4600-941F-807E1D2A8D99}"/>
              </a:ext>
            </a:extLst>
          </p:cNvPr>
          <p:cNvCxnSpPr>
            <a:cxnSpLocks noChangeShapeType="1"/>
            <a:stCxn id="82947" idx="0"/>
          </p:cNvCxnSpPr>
          <p:nvPr/>
        </p:nvCxnSpPr>
        <p:spPr bwMode="auto">
          <a:xfrm rot="16200000" flipV="1">
            <a:off x="1123950" y="5124450"/>
            <a:ext cx="1295400" cy="3429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Spectral sequence">
            <a:extLst>
              <a:ext uri="{FF2B5EF4-FFF2-40B4-BE49-F238E27FC236}">
                <a16:creationId xmlns:a16="http://schemas.microsoft.com/office/drawing/2014/main" id="{AE479260-DB53-44F3-9E93-0F93BEB3E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1" name="Picture 3" descr="Spectral sequence">
            <a:extLst>
              <a:ext uri="{FF2B5EF4-FFF2-40B4-BE49-F238E27FC236}">
                <a16:creationId xmlns:a16="http://schemas.microsoft.com/office/drawing/2014/main" id="{9BC28325-2D73-4AC8-A256-A6F3F3157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2" name="Text Box 4">
            <a:extLst>
              <a:ext uri="{FF2B5EF4-FFF2-40B4-BE49-F238E27FC236}">
                <a16:creationId xmlns:a16="http://schemas.microsoft.com/office/drawing/2014/main" id="{AEABD77D-8C6C-469E-BE89-91C09B9F9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590800"/>
            <a:ext cx="62484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The color you see for the star is the color at which it puts out the most light.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rgbClr val="FEFF01"/>
                </a:solidFill>
                <a:cs typeface="Arial" panose="020B0604020202020204" pitchFamily="34" charset="0"/>
              </a:rPr>
              <a:t>The relation between color and peak wavelength is simple: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3600" b="1" dirty="0">
                <a:solidFill>
                  <a:srgbClr val="FEFF01"/>
                </a:solidFill>
                <a:cs typeface="Arial" panose="020B0604020202020204" pitchFamily="34" charset="0"/>
              </a:rPr>
              <a:t>		</a:t>
            </a:r>
            <a:r>
              <a:rPr lang="en-US" altLang="en-US" sz="3600" b="1" dirty="0">
                <a:solidFill>
                  <a:srgbClr val="00FFFF"/>
                </a:solidFill>
                <a:cs typeface="Arial" panose="020B0604020202020204" pitchFamily="34" charset="0"/>
              </a:rPr>
              <a:t>T = </a:t>
            </a:r>
          </a:p>
        </p:txBody>
      </p:sp>
      <p:sp>
        <p:nvSpPr>
          <p:cNvPr id="130053" name="TextBox 4">
            <a:extLst>
              <a:ext uri="{FF2B5EF4-FFF2-40B4-BE49-F238E27FC236}">
                <a16:creationId xmlns:a16="http://schemas.microsoft.com/office/drawing/2014/main" id="{C19232CE-4422-468A-BF46-364BCD8B4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5408613"/>
            <a:ext cx="18288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600" b="1">
                <a:solidFill>
                  <a:srgbClr val="00FFFF"/>
                </a:solidFill>
                <a:cs typeface="Arial" panose="020B0604020202020204" pitchFamily="34" charset="0"/>
              </a:rPr>
              <a:t>2900</a:t>
            </a:r>
          </a:p>
          <a:p>
            <a:r>
              <a:rPr lang="en-US" altLang="en-US" sz="3600" b="1" i="1">
                <a:solidFill>
                  <a:srgbClr val="00FFFF"/>
                </a:solidFill>
                <a:latin typeface="Symbol" panose="05050102010706020507" pitchFamily="18" charset="2"/>
              </a:rPr>
              <a:t>  l</a:t>
            </a:r>
            <a:r>
              <a:rPr lang="en-US" altLang="en-US" sz="3600" b="1" baseline="-25000">
                <a:solidFill>
                  <a:srgbClr val="00FFFF"/>
                </a:solidFill>
                <a:cs typeface="Arial" panose="020B0604020202020204" pitchFamily="34" charset="0"/>
              </a:rPr>
              <a:t>peak</a:t>
            </a:r>
            <a:endParaRPr lang="en-US" altLang="en-US" sz="3600" b="1">
              <a:solidFill>
                <a:srgbClr val="00FFFF"/>
              </a:solidFill>
              <a:cs typeface="Arial" panose="020B0604020202020204" pitchFamily="34" charset="0"/>
            </a:endParaRPr>
          </a:p>
          <a:p>
            <a:endParaRPr lang="en-US" altLang="en-US" sz="3600" b="1">
              <a:solidFill>
                <a:srgbClr val="00FFFF"/>
              </a:solidFill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0054" name="Straight Connector 8">
            <a:extLst>
              <a:ext uri="{FF2B5EF4-FFF2-40B4-BE49-F238E27FC236}">
                <a16:creationId xmlns:a16="http://schemas.microsoft.com/office/drawing/2014/main" id="{C4769D58-0946-4D52-A57D-85217449579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91000" y="6019800"/>
            <a:ext cx="1295400" cy="1588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0055" name="TextBox 6">
            <a:extLst>
              <a:ext uri="{FF2B5EF4-FFF2-40B4-BE49-F238E27FC236}">
                <a16:creationId xmlns:a16="http://schemas.microsoft.com/office/drawing/2014/main" id="{22FEE996-2EEA-4F55-9512-53FAD0488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  <a:latin typeface="Times" panose="02020603050405020304" pitchFamily="18" charset="0"/>
              </a:rPr>
              <a:t>0.4µ                                                                                       0.7µ</a:t>
            </a:r>
          </a:p>
        </p:txBody>
      </p:sp>
      <p:pic>
        <p:nvPicPr>
          <p:cNvPr id="130056" name="Picture 7" descr="bb2.tif">
            <a:extLst>
              <a:ext uri="{FF2B5EF4-FFF2-40B4-BE49-F238E27FC236}">
                <a16:creationId xmlns:a16="http://schemas.microsoft.com/office/drawing/2014/main" id="{B5449056-9775-4338-825E-D8F9818C2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458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4">
            <a:extLst>
              <a:ext uri="{FF2B5EF4-FFF2-40B4-BE49-F238E27FC236}">
                <a16:creationId xmlns:a16="http://schemas.microsoft.com/office/drawing/2014/main" id="{0DA0BDB4-3A32-41CA-98AB-BC0F32F34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86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REFLECTING</a:t>
            </a:r>
            <a:r>
              <a:rPr lang="en-US" altLang="en-US" sz="1800">
                <a:solidFill>
                  <a:srgbClr val="EFF910"/>
                </a:solidFill>
              </a:rPr>
              <a:t> telescopes</a:t>
            </a:r>
            <a:endParaRPr lang="en-US" altLang="en-US" sz="1800"/>
          </a:p>
        </p:txBody>
      </p:sp>
      <p:grpSp>
        <p:nvGrpSpPr>
          <p:cNvPr id="83970" name="Group 9">
            <a:extLst>
              <a:ext uri="{FF2B5EF4-FFF2-40B4-BE49-F238E27FC236}">
                <a16:creationId xmlns:a16="http://schemas.microsoft.com/office/drawing/2014/main" id="{1AB19836-B90F-4693-8E0C-030FD8BF6205}"/>
              </a:ext>
            </a:extLst>
          </p:cNvPr>
          <p:cNvGrpSpPr>
            <a:grpSpLocks/>
          </p:cNvGrpSpPr>
          <p:nvPr/>
        </p:nvGrpSpPr>
        <p:grpSpPr bwMode="auto">
          <a:xfrm rot="2296405">
            <a:off x="3422650" y="952500"/>
            <a:ext cx="4267200" cy="3429000"/>
            <a:chOff x="1776" y="0"/>
            <a:chExt cx="2688" cy="2160"/>
          </a:xfrm>
        </p:grpSpPr>
        <p:grpSp>
          <p:nvGrpSpPr>
            <p:cNvPr id="83984" name="Group 10">
              <a:extLst>
                <a:ext uri="{FF2B5EF4-FFF2-40B4-BE49-F238E27FC236}">
                  <a16:creationId xmlns:a16="http://schemas.microsoft.com/office/drawing/2014/main" id="{7CE66A2C-E71C-45C5-8602-235425A8E5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696"/>
              <a:ext cx="1824" cy="1464"/>
              <a:chOff x="1776" y="696"/>
              <a:chExt cx="1824" cy="1464"/>
            </a:xfrm>
          </p:grpSpPr>
          <p:sp>
            <p:nvSpPr>
              <p:cNvPr id="83986" name="Line 11">
                <a:extLst>
                  <a:ext uri="{FF2B5EF4-FFF2-40B4-BE49-F238E27FC236}">
                    <a16:creationId xmlns:a16="http://schemas.microsoft.com/office/drawing/2014/main" id="{A791A5F4-E209-4629-97C3-A6F6CCF689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76" y="143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87" name="Line 12">
                <a:extLst>
                  <a:ext uri="{FF2B5EF4-FFF2-40B4-BE49-F238E27FC236}">
                    <a16:creationId xmlns:a16="http://schemas.microsoft.com/office/drawing/2014/main" id="{514B5D83-5EC6-4A18-9C84-473AD9AA2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88" y="696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985" name="Line 13">
              <a:extLst>
                <a:ext uri="{FF2B5EF4-FFF2-40B4-BE49-F238E27FC236}">
                  <a16:creationId xmlns:a16="http://schemas.microsoft.com/office/drawing/2014/main" id="{37E8BF14-9B5B-4E02-97A0-DBD197AB13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2" y="0"/>
              <a:ext cx="912" cy="730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3971" name="Group 1">
            <a:extLst>
              <a:ext uri="{FF2B5EF4-FFF2-40B4-BE49-F238E27FC236}">
                <a16:creationId xmlns:a16="http://schemas.microsoft.com/office/drawing/2014/main" id="{64C3773A-90AA-4B86-9BB3-7586C1B2E797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438400"/>
            <a:ext cx="6851650" cy="3749675"/>
            <a:chOff x="838200" y="2438400"/>
            <a:chExt cx="6851650" cy="3749675"/>
          </a:xfrm>
        </p:grpSpPr>
        <p:pic>
          <p:nvPicPr>
            <p:cNvPr id="83972" name="Picture 2">
              <a:extLst>
                <a:ext uri="{FF2B5EF4-FFF2-40B4-BE49-F238E27FC236}">
                  <a16:creationId xmlns:a16="http://schemas.microsoft.com/office/drawing/2014/main" id="{A3FE206E-810F-4181-80A6-5D60285C9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28897">
              <a:off x="1577975" y="2328863"/>
              <a:ext cx="2717800" cy="306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E1D894F-1548-44EA-A3BE-B34B1ADAD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3429000"/>
              <a:ext cx="1676400" cy="1905000"/>
            </a:xfrm>
            <a:prstGeom prst="rect">
              <a:avLst/>
            </a:prstGeom>
            <a:solidFill>
              <a:schemeClr val="bg1"/>
            </a:solidFill>
            <a:ln w="120650">
              <a:solidFill>
                <a:schemeClr val="bg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F8517CF-F1AC-4B13-B8B4-F77C1F9D464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71800" y="2438400"/>
              <a:ext cx="1143000" cy="1066800"/>
            </a:xfrm>
            <a:prstGeom prst="line">
              <a:avLst/>
            </a:prstGeom>
            <a:noFill/>
            <a:ln w="88900">
              <a:solidFill>
                <a:schemeClr val="bg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2A939BC-0861-4E7C-A453-48DBAA5234B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71800" y="3962400"/>
              <a:ext cx="1219200" cy="762000"/>
            </a:xfrm>
            <a:prstGeom prst="line">
              <a:avLst/>
            </a:prstGeom>
            <a:noFill/>
            <a:ln w="98425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58DA440-38D4-4681-ABCE-BAC1C1B55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600" y="3352800"/>
              <a:ext cx="457200" cy="7620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3977" name="Group 14">
              <a:extLst>
                <a:ext uri="{FF2B5EF4-FFF2-40B4-BE49-F238E27FC236}">
                  <a16:creationId xmlns:a16="http://schemas.microsoft.com/office/drawing/2014/main" id="{604A96A8-5FC6-4CFC-AAE2-EFFE170A04C8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095" y="2759183"/>
              <a:ext cx="4267755" cy="3428892"/>
              <a:chOff x="1776" y="0"/>
              <a:chExt cx="2688" cy="2160"/>
            </a:xfrm>
          </p:grpSpPr>
          <p:grpSp>
            <p:nvGrpSpPr>
              <p:cNvPr id="83980" name="Group 15">
                <a:extLst>
                  <a:ext uri="{FF2B5EF4-FFF2-40B4-BE49-F238E27FC236}">
                    <a16:creationId xmlns:a16="http://schemas.microsoft.com/office/drawing/2014/main" id="{A86A72C4-ADD2-4EDA-B285-D945023D97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83982" name="Line 16">
                  <a:extLst>
                    <a:ext uri="{FF2B5EF4-FFF2-40B4-BE49-F238E27FC236}">
                      <a16:creationId xmlns:a16="http://schemas.microsoft.com/office/drawing/2014/main" id="{43E41E81-0816-4FC0-9909-C14855D1A9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83" name="Line 17">
                  <a:extLst>
                    <a:ext uri="{FF2B5EF4-FFF2-40B4-BE49-F238E27FC236}">
                      <a16:creationId xmlns:a16="http://schemas.microsoft.com/office/drawing/2014/main" id="{76CDFB45-DA68-4AA2-8EAC-C22DC907B3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981" name="Line 18">
                <a:extLst>
                  <a:ext uri="{FF2B5EF4-FFF2-40B4-BE49-F238E27FC236}">
                    <a16:creationId xmlns:a16="http://schemas.microsoft.com/office/drawing/2014/main" id="{101D2292-B568-4B4C-95CB-4D3D6B4B1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978" name="Line 20">
              <a:extLst>
                <a:ext uri="{FF2B5EF4-FFF2-40B4-BE49-F238E27FC236}">
                  <a16:creationId xmlns:a16="http://schemas.microsoft.com/office/drawing/2014/main" id="{67D8E507-CC7F-4D83-A9A2-9E2185B6FD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8897" flipV="1">
              <a:off x="2728210" y="3140294"/>
              <a:ext cx="1400894" cy="119585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Line 21">
              <a:extLst>
                <a:ext uri="{FF2B5EF4-FFF2-40B4-BE49-F238E27FC236}">
                  <a16:creationId xmlns:a16="http://schemas.microsoft.com/office/drawing/2014/main" id="{1C33A0D1-38FD-49F3-9193-1E70117750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8897" flipV="1">
              <a:off x="3288164" y="3374996"/>
              <a:ext cx="204712" cy="1402797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4">
            <a:extLst>
              <a:ext uri="{FF2B5EF4-FFF2-40B4-BE49-F238E27FC236}">
                <a16:creationId xmlns:a16="http://schemas.microsoft.com/office/drawing/2014/main" id="{9F76F7BD-0F2D-4321-B656-757EFC80B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09600"/>
            <a:ext cx="5334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All modern research telescopes use MIRRORS —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These are REFLECTING telescopes</a:t>
            </a:r>
            <a:endParaRPr lang="en-US" altLang="en-US" sz="1800"/>
          </a:p>
        </p:txBody>
      </p:sp>
      <p:grpSp>
        <p:nvGrpSpPr>
          <p:cNvPr id="84994" name="Group 1">
            <a:extLst>
              <a:ext uri="{FF2B5EF4-FFF2-40B4-BE49-F238E27FC236}">
                <a16:creationId xmlns:a16="http://schemas.microsoft.com/office/drawing/2014/main" id="{CE423D11-EA4C-45A1-BC1B-4B52C9866BE3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952500"/>
            <a:ext cx="6851650" cy="5235575"/>
            <a:chOff x="838200" y="952500"/>
            <a:chExt cx="6851650" cy="5235575"/>
          </a:xfrm>
        </p:grpSpPr>
        <p:grpSp>
          <p:nvGrpSpPr>
            <p:cNvPr id="84995" name="Group 33">
              <a:extLst>
                <a:ext uri="{FF2B5EF4-FFF2-40B4-BE49-F238E27FC236}">
                  <a16:creationId xmlns:a16="http://schemas.microsoft.com/office/drawing/2014/main" id="{46789E86-2EF4-437F-863A-AE684979F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8200" y="2438400"/>
              <a:ext cx="6851650" cy="3749675"/>
              <a:chOff x="838200" y="2438400"/>
              <a:chExt cx="6851650" cy="3749675"/>
            </a:xfrm>
          </p:grpSpPr>
          <p:pic>
            <p:nvPicPr>
              <p:cNvPr id="85001" name="Picture 2">
                <a:extLst>
                  <a:ext uri="{FF2B5EF4-FFF2-40B4-BE49-F238E27FC236}">
                    <a16:creationId xmlns:a16="http://schemas.microsoft.com/office/drawing/2014/main" id="{B3345985-9A5F-4130-B5D2-6F4672DD28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728897">
                <a:off x="1577975" y="2328863"/>
                <a:ext cx="2717800" cy="3060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8934E7D-A4D8-4E05-A17F-63B61B650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29000"/>
                <a:ext cx="1676400" cy="1905000"/>
              </a:xfrm>
              <a:prstGeom prst="rect">
                <a:avLst/>
              </a:prstGeom>
              <a:solidFill>
                <a:schemeClr val="bg1"/>
              </a:solidFill>
              <a:ln w="1206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8E507EF-A0CF-448A-A8BF-09A30C7D94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71800" y="2438400"/>
                <a:ext cx="1143000" cy="1066800"/>
              </a:xfrm>
              <a:prstGeom prst="line">
                <a:avLst/>
              </a:prstGeom>
              <a:noFill/>
              <a:ln w="889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D9FC118-B5FF-4563-AB9C-9CD9FABF41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971800" y="3962400"/>
                <a:ext cx="1219200" cy="762000"/>
              </a:xfrm>
              <a:prstGeom prst="line">
                <a:avLst/>
              </a:prstGeom>
              <a:noFill/>
              <a:ln w="984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533EAACF-437A-4882-9B9A-7FBCA8DB1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8600" y="3352800"/>
                <a:ext cx="457200" cy="7620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85006" name="Group 14">
                <a:extLst>
                  <a:ext uri="{FF2B5EF4-FFF2-40B4-BE49-F238E27FC236}">
                    <a16:creationId xmlns:a16="http://schemas.microsoft.com/office/drawing/2014/main" id="{8F67DA20-8865-4B20-A7AC-2799EBD8FC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96405">
                <a:off x="3422095" y="2759183"/>
                <a:ext cx="4267755" cy="3428892"/>
                <a:chOff x="1776" y="0"/>
                <a:chExt cx="2688" cy="2160"/>
              </a:xfrm>
            </p:grpSpPr>
            <p:grpSp>
              <p:nvGrpSpPr>
                <p:cNvPr id="85009" name="Group 15">
                  <a:extLst>
                    <a:ext uri="{FF2B5EF4-FFF2-40B4-BE49-F238E27FC236}">
                      <a16:creationId xmlns:a16="http://schemas.microsoft.com/office/drawing/2014/main" id="{F59A115B-80FB-49E5-8C49-EFF79B6E17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76" y="696"/>
                  <a:ext cx="1824" cy="1464"/>
                  <a:chOff x="1776" y="696"/>
                  <a:chExt cx="1824" cy="1464"/>
                </a:xfrm>
              </p:grpSpPr>
              <p:sp>
                <p:nvSpPr>
                  <p:cNvPr id="85011" name="Line 16">
                    <a:extLst>
                      <a:ext uri="{FF2B5EF4-FFF2-40B4-BE49-F238E27FC236}">
                        <a16:creationId xmlns:a16="http://schemas.microsoft.com/office/drawing/2014/main" id="{78E14268-76C6-4203-9349-4FC0500EE5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76" y="1430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5012" name="Line 17">
                    <a:extLst>
                      <a:ext uri="{FF2B5EF4-FFF2-40B4-BE49-F238E27FC236}">
                        <a16:creationId xmlns:a16="http://schemas.microsoft.com/office/drawing/2014/main" id="{6E520297-1252-4DD6-9D40-D8B666A889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8" y="696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5010" name="Line 18">
                  <a:extLst>
                    <a:ext uri="{FF2B5EF4-FFF2-40B4-BE49-F238E27FC236}">
                      <a16:creationId xmlns:a16="http://schemas.microsoft.com/office/drawing/2014/main" id="{847B1A17-5FA4-47DF-9119-7321403C9B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5007" name="Line 20">
                <a:extLst>
                  <a:ext uri="{FF2B5EF4-FFF2-40B4-BE49-F238E27FC236}">
                    <a16:creationId xmlns:a16="http://schemas.microsoft.com/office/drawing/2014/main" id="{1C3D1706-7F18-478E-81AC-6EFF191B6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28897" flipV="1">
                <a:off x="2728210" y="3140294"/>
                <a:ext cx="1400894" cy="119585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8" name="Line 21">
                <a:extLst>
                  <a:ext uri="{FF2B5EF4-FFF2-40B4-BE49-F238E27FC236}">
                    <a16:creationId xmlns:a16="http://schemas.microsoft.com/office/drawing/2014/main" id="{A0C5CA15-1235-4715-B2A9-C397B43706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28897" flipV="1">
                <a:off x="3288164" y="3374996"/>
                <a:ext cx="204712" cy="1402797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996" name="Group 9">
              <a:extLst>
                <a:ext uri="{FF2B5EF4-FFF2-40B4-BE49-F238E27FC236}">
                  <a16:creationId xmlns:a16="http://schemas.microsoft.com/office/drawing/2014/main" id="{D9A5278C-957F-4830-868A-95FAFFAB4FE0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095" y="952500"/>
              <a:ext cx="4267755" cy="3428892"/>
              <a:chOff x="1776" y="0"/>
              <a:chExt cx="2688" cy="2160"/>
            </a:xfrm>
          </p:grpSpPr>
          <p:grpSp>
            <p:nvGrpSpPr>
              <p:cNvPr id="84997" name="Group 10">
                <a:extLst>
                  <a:ext uri="{FF2B5EF4-FFF2-40B4-BE49-F238E27FC236}">
                    <a16:creationId xmlns:a16="http://schemas.microsoft.com/office/drawing/2014/main" id="{E618F172-984B-42F5-A8C2-6C440F1257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84999" name="Line 11">
                  <a:extLst>
                    <a:ext uri="{FF2B5EF4-FFF2-40B4-BE49-F238E27FC236}">
                      <a16:creationId xmlns:a16="http://schemas.microsoft.com/office/drawing/2014/main" id="{71D0BE25-02EE-4ED9-8EA0-28B02C1166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000" name="Line 12">
                  <a:extLst>
                    <a:ext uri="{FF2B5EF4-FFF2-40B4-BE49-F238E27FC236}">
                      <a16:creationId xmlns:a16="http://schemas.microsoft.com/office/drawing/2014/main" id="{D42A8521-8D4E-40FA-8C33-657DF9AA9A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998" name="Line 13">
                <a:extLst>
                  <a:ext uri="{FF2B5EF4-FFF2-40B4-BE49-F238E27FC236}">
                    <a16:creationId xmlns:a16="http://schemas.microsoft.com/office/drawing/2014/main" id="{50348AF6-94DA-45DB-9031-F1A0018D4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4">
            <a:extLst>
              <a:ext uri="{FF2B5EF4-FFF2-40B4-BE49-F238E27FC236}">
                <a16:creationId xmlns:a16="http://schemas.microsoft.com/office/drawing/2014/main" id="{E8CCD8B9-44CE-4016-B0BC-B2C9FB9BA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52400"/>
            <a:ext cx="533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 parabolic shape of the mirror reflects light to one point.</a:t>
            </a:r>
            <a:endParaRPr lang="en-US" altLang="en-US" sz="1800"/>
          </a:p>
        </p:txBody>
      </p:sp>
      <p:grpSp>
        <p:nvGrpSpPr>
          <p:cNvPr id="86018" name="Group 1">
            <a:extLst>
              <a:ext uri="{FF2B5EF4-FFF2-40B4-BE49-F238E27FC236}">
                <a16:creationId xmlns:a16="http://schemas.microsoft.com/office/drawing/2014/main" id="{EA7E6B6C-21E5-4DEF-88DC-7333E1BE7492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952500"/>
            <a:ext cx="6851650" cy="5235575"/>
            <a:chOff x="838200" y="952500"/>
            <a:chExt cx="6851650" cy="5235575"/>
          </a:xfrm>
        </p:grpSpPr>
        <p:grpSp>
          <p:nvGrpSpPr>
            <p:cNvPr id="86019" name="Group 9">
              <a:extLst>
                <a:ext uri="{FF2B5EF4-FFF2-40B4-BE49-F238E27FC236}">
                  <a16:creationId xmlns:a16="http://schemas.microsoft.com/office/drawing/2014/main" id="{ED022DF7-2D87-479E-8CCC-4D932F928EE1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095" y="952500"/>
              <a:ext cx="4267755" cy="3428892"/>
              <a:chOff x="1776" y="0"/>
              <a:chExt cx="2688" cy="2160"/>
            </a:xfrm>
          </p:grpSpPr>
          <p:grpSp>
            <p:nvGrpSpPr>
              <p:cNvPr id="86039" name="Group 10">
                <a:extLst>
                  <a:ext uri="{FF2B5EF4-FFF2-40B4-BE49-F238E27FC236}">
                    <a16:creationId xmlns:a16="http://schemas.microsoft.com/office/drawing/2014/main" id="{01EB446D-756C-43F8-9EB9-635B9EB998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86041" name="Line 11">
                  <a:extLst>
                    <a:ext uri="{FF2B5EF4-FFF2-40B4-BE49-F238E27FC236}">
                      <a16:creationId xmlns:a16="http://schemas.microsoft.com/office/drawing/2014/main" id="{F5CAE17B-9324-4DF5-8C7F-DB6370F417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042" name="Line 12">
                  <a:extLst>
                    <a:ext uri="{FF2B5EF4-FFF2-40B4-BE49-F238E27FC236}">
                      <a16:creationId xmlns:a16="http://schemas.microsoft.com/office/drawing/2014/main" id="{CD64B35D-C8DF-4BCE-89B3-D9C8BDEC7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6040" name="Line 13">
                <a:extLst>
                  <a:ext uri="{FF2B5EF4-FFF2-40B4-BE49-F238E27FC236}">
                    <a16:creationId xmlns:a16="http://schemas.microsoft.com/office/drawing/2014/main" id="{8852D450-1A55-437A-A994-80617DE177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6020" name="Group 25">
              <a:extLst>
                <a:ext uri="{FF2B5EF4-FFF2-40B4-BE49-F238E27FC236}">
                  <a16:creationId xmlns:a16="http://schemas.microsoft.com/office/drawing/2014/main" id="{95AEEE26-2136-4337-B5A2-ECF99E22F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8200" y="952500"/>
              <a:ext cx="6851650" cy="5235575"/>
              <a:chOff x="838200" y="952500"/>
              <a:chExt cx="6851650" cy="5235575"/>
            </a:xfrm>
          </p:grpSpPr>
          <p:grpSp>
            <p:nvGrpSpPr>
              <p:cNvPr id="86021" name="Group 26">
                <a:extLst>
                  <a:ext uri="{FF2B5EF4-FFF2-40B4-BE49-F238E27FC236}">
                    <a16:creationId xmlns:a16="http://schemas.microsoft.com/office/drawing/2014/main" id="{F4594C39-40B2-4D93-9C59-17C223536A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8200" y="2438400"/>
                <a:ext cx="6851650" cy="3749675"/>
                <a:chOff x="838200" y="2438400"/>
                <a:chExt cx="6851650" cy="3749675"/>
              </a:xfrm>
            </p:grpSpPr>
            <p:pic>
              <p:nvPicPr>
                <p:cNvPr id="86027" name="Picture 2">
                  <a:extLst>
                    <a:ext uri="{FF2B5EF4-FFF2-40B4-BE49-F238E27FC236}">
                      <a16:creationId xmlns:a16="http://schemas.microsoft.com/office/drawing/2014/main" id="{47712562-D276-4FDC-80FE-32B379D225C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728897">
                  <a:off x="1577975" y="2328863"/>
                  <a:ext cx="2717800" cy="3060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69B221C-0E6B-4FB0-B368-46F3B3E0C6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8200" y="3429000"/>
                  <a:ext cx="1676400" cy="1905000"/>
                </a:xfrm>
                <a:prstGeom prst="rect">
                  <a:avLst/>
                </a:prstGeom>
                <a:solidFill>
                  <a:schemeClr val="bg1"/>
                </a:solidFill>
                <a:ln w="12065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F961D3B6-3A5D-421A-920F-610D5273885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71800" y="2438400"/>
                  <a:ext cx="1143000" cy="1066800"/>
                </a:xfrm>
                <a:prstGeom prst="line">
                  <a:avLst/>
                </a:prstGeom>
                <a:noFill/>
                <a:ln w="8890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43426827-146B-47AE-9529-D7C9654D68F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2971800" y="3962400"/>
                  <a:ext cx="1219200" cy="762000"/>
                </a:xfrm>
                <a:prstGeom prst="line">
                  <a:avLst/>
                </a:prstGeom>
                <a:noFill/>
                <a:ln w="984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FA6235E4-3081-48FE-9C58-244482B3FC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8600" y="3352800"/>
                  <a:ext cx="457200" cy="76200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86032" name="Group 14">
                  <a:extLst>
                    <a:ext uri="{FF2B5EF4-FFF2-40B4-BE49-F238E27FC236}">
                      <a16:creationId xmlns:a16="http://schemas.microsoft.com/office/drawing/2014/main" id="{3571F454-250E-4389-9BF5-51CE351052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296405">
                  <a:off x="3422095" y="2759183"/>
                  <a:ext cx="4267755" cy="3428892"/>
                  <a:chOff x="1776" y="0"/>
                  <a:chExt cx="2688" cy="2160"/>
                </a:xfrm>
              </p:grpSpPr>
              <p:grpSp>
                <p:nvGrpSpPr>
                  <p:cNvPr id="86035" name="Group 15">
                    <a:extLst>
                      <a:ext uri="{FF2B5EF4-FFF2-40B4-BE49-F238E27FC236}">
                        <a16:creationId xmlns:a16="http://schemas.microsoft.com/office/drawing/2014/main" id="{57A5A203-1557-43A2-ABB0-378D12CB556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76" y="696"/>
                    <a:ext cx="1824" cy="1464"/>
                    <a:chOff x="1776" y="696"/>
                    <a:chExt cx="1824" cy="1464"/>
                  </a:xfrm>
                </p:grpSpPr>
                <p:sp>
                  <p:nvSpPr>
                    <p:cNvPr id="86037" name="Line 16">
                      <a:extLst>
                        <a:ext uri="{FF2B5EF4-FFF2-40B4-BE49-F238E27FC236}">
                          <a16:creationId xmlns:a16="http://schemas.microsoft.com/office/drawing/2014/main" id="{DB550EAB-5762-4BBB-9BF4-FE51272A271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776" y="1430"/>
                      <a:ext cx="912" cy="73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DFF0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038" name="Line 17">
                      <a:extLst>
                        <a:ext uri="{FF2B5EF4-FFF2-40B4-BE49-F238E27FC236}">
                          <a16:creationId xmlns:a16="http://schemas.microsoft.com/office/drawing/2014/main" id="{4291CE1B-3057-4ED9-830D-9B2D201ECA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8" y="696"/>
                      <a:ext cx="912" cy="73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DFF0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6036" name="Line 18">
                    <a:extLst>
                      <a:ext uri="{FF2B5EF4-FFF2-40B4-BE49-F238E27FC236}">
                        <a16:creationId xmlns:a16="http://schemas.microsoft.com/office/drawing/2014/main" id="{435843C5-D3D5-4F6C-B2BE-0E99625939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52" y="0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6033" name="Line 20">
                  <a:extLst>
                    <a:ext uri="{FF2B5EF4-FFF2-40B4-BE49-F238E27FC236}">
                      <a16:creationId xmlns:a16="http://schemas.microsoft.com/office/drawing/2014/main" id="{2B9E7AC1-86DA-4874-9B95-94D967942C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28897" flipV="1">
                  <a:off x="2728210" y="3140294"/>
                  <a:ext cx="1400894" cy="119585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034" name="Line 21">
                  <a:extLst>
                    <a:ext uri="{FF2B5EF4-FFF2-40B4-BE49-F238E27FC236}">
                      <a16:creationId xmlns:a16="http://schemas.microsoft.com/office/drawing/2014/main" id="{8362D7A6-0793-439E-9A2A-8824A25E48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28897" flipV="1">
                  <a:off x="3288164" y="3374996"/>
                  <a:ext cx="204712" cy="1402797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6022" name="Group 9">
                <a:extLst>
                  <a:ext uri="{FF2B5EF4-FFF2-40B4-BE49-F238E27FC236}">
                    <a16:creationId xmlns:a16="http://schemas.microsoft.com/office/drawing/2014/main" id="{9A8D7D3C-E1C0-46C5-8E12-3A9C1D9B10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96405">
                <a:off x="3422095" y="952500"/>
                <a:ext cx="4267755" cy="3428892"/>
                <a:chOff x="1776" y="0"/>
                <a:chExt cx="2688" cy="2160"/>
              </a:xfrm>
            </p:grpSpPr>
            <p:grpSp>
              <p:nvGrpSpPr>
                <p:cNvPr id="86023" name="Group 10">
                  <a:extLst>
                    <a:ext uri="{FF2B5EF4-FFF2-40B4-BE49-F238E27FC236}">
                      <a16:creationId xmlns:a16="http://schemas.microsoft.com/office/drawing/2014/main" id="{A171F808-E5CE-454C-9132-15C352C840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76" y="696"/>
                  <a:ext cx="1824" cy="1464"/>
                  <a:chOff x="1776" y="696"/>
                  <a:chExt cx="1824" cy="1464"/>
                </a:xfrm>
              </p:grpSpPr>
              <p:sp>
                <p:nvSpPr>
                  <p:cNvPr id="86025" name="Line 11">
                    <a:extLst>
                      <a:ext uri="{FF2B5EF4-FFF2-40B4-BE49-F238E27FC236}">
                        <a16:creationId xmlns:a16="http://schemas.microsoft.com/office/drawing/2014/main" id="{66F96088-E81B-4C88-9347-5C91EDBE5E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76" y="1430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6026" name="Line 12">
                    <a:extLst>
                      <a:ext uri="{FF2B5EF4-FFF2-40B4-BE49-F238E27FC236}">
                        <a16:creationId xmlns:a16="http://schemas.microsoft.com/office/drawing/2014/main" id="{6252F515-1BF1-4DEA-BDCE-12D7A389F6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8" y="696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6024" name="Line 13">
                  <a:extLst>
                    <a:ext uri="{FF2B5EF4-FFF2-40B4-BE49-F238E27FC236}">
                      <a16:creationId xmlns:a16="http://schemas.microsoft.com/office/drawing/2014/main" id="{F1E1A296-EC11-4A0C-AD37-EFF19F547F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ext Box 4">
            <a:extLst>
              <a:ext uri="{FF2B5EF4-FFF2-40B4-BE49-F238E27FC236}">
                <a16:creationId xmlns:a16="http://schemas.microsoft.com/office/drawing/2014/main" id="{FECECEC1-941E-4B40-A844-F353D80A2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52400"/>
            <a:ext cx="533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…no matter where on the dish the light strikes.</a:t>
            </a:r>
            <a:endParaRPr lang="en-US" altLang="en-US" sz="1800"/>
          </a:p>
        </p:txBody>
      </p:sp>
      <p:sp>
        <p:nvSpPr>
          <p:cNvPr id="88066" name="Line 21">
            <a:extLst>
              <a:ext uri="{FF2B5EF4-FFF2-40B4-BE49-F238E27FC236}">
                <a16:creationId xmlns:a16="http://schemas.microsoft.com/office/drawing/2014/main" id="{C04CC28E-41BD-4452-9788-77255D79CEF6}"/>
              </a:ext>
            </a:extLst>
          </p:cNvPr>
          <p:cNvSpPr>
            <a:spLocks noChangeShapeType="1"/>
          </p:cNvSpPr>
          <p:nvPr/>
        </p:nvSpPr>
        <p:spPr bwMode="auto">
          <a:xfrm rot="2728897" flipV="1">
            <a:off x="3062288" y="3279775"/>
            <a:ext cx="581025" cy="1139825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25FDF03-93FE-40A3-A6FF-E1513F0D1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429000"/>
            <a:ext cx="1676400" cy="1905000"/>
          </a:xfrm>
          <a:prstGeom prst="rect">
            <a:avLst/>
          </a:prstGeom>
          <a:solidFill>
            <a:schemeClr val="bg1"/>
          </a:solidFill>
          <a:ln w="12065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CA778F3-48D0-44ED-A606-306AF3DC6D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71800" y="2438400"/>
            <a:ext cx="1143000" cy="1066800"/>
          </a:xfrm>
          <a:prstGeom prst="line">
            <a:avLst/>
          </a:prstGeom>
          <a:noFill/>
          <a:ln w="88900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5F3892E-684C-4535-9128-AD8110518F4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71800" y="3962400"/>
            <a:ext cx="1219200" cy="762000"/>
          </a:xfrm>
          <a:prstGeom prst="line">
            <a:avLst/>
          </a:prstGeom>
          <a:noFill/>
          <a:ln w="984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0A7FFE26-D3E2-4E0A-BDC2-F24AA553C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352800"/>
            <a:ext cx="457200" cy="7620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8071" name="Line 16">
            <a:extLst>
              <a:ext uri="{FF2B5EF4-FFF2-40B4-BE49-F238E27FC236}">
                <a16:creationId xmlns:a16="http://schemas.microsoft.com/office/drawing/2014/main" id="{14A05016-2CD8-475B-8ACC-09AF3B737A77}"/>
              </a:ext>
            </a:extLst>
          </p:cNvPr>
          <p:cNvSpPr>
            <a:spLocks noChangeShapeType="1"/>
          </p:cNvSpPr>
          <p:nvPr/>
        </p:nvSpPr>
        <p:spPr bwMode="auto">
          <a:xfrm rot="3319175" flipH="1">
            <a:off x="2711451" y="3954462"/>
            <a:ext cx="4330700" cy="2378075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590620A-8683-42C0-AF69-52B64A28C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429000"/>
            <a:ext cx="1676400" cy="1905000"/>
          </a:xfrm>
          <a:prstGeom prst="rect">
            <a:avLst/>
          </a:prstGeom>
          <a:solidFill>
            <a:schemeClr val="bg1"/>
          </a:solidFill>
          <a:ln w="12065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05F0DE1-ED6E-46AB-8D34-C8EAD5AEBD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71800" y="2438400"/>
            <a:ext cx="1143000" cy="1066800"/>
          </a:xfrm>
          <a:prstGeom prst="line">
            <a:avLst/>
          </a:prstGeom>
          <a:noFill/>
          <a:ln w="88900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36F5E78-0EE1-4B9D-899A-E780BA3D0D7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71800" y="3962400"/>
            <a:ext cx="1219200" cy="762000"/>
          </a:xfrm>
          <a:prstGeom prst="line">
            <a:avLst/>
          </a:prstGeom>
          <a:noFill/>
          <a:ln w="984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096BF391-3CBB-4C99-B436-BF36A63D6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352800"/>
            <a:ext cx="457200" cy="7620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8076" name="Line 11">
            <a:extLst>
              <a:ext uri="{FF2B5EF4-FFF2-40B4-BE49-F238E27FC236}">
                <a16:creationId xmlns:a16="http://schemas.microsoft.com/office/drawing/2014/main" id="{5286075A-757F-4572-B40A-FE8A9148B556}"/>
              </a:ext>
            </a:extLst>
          </p:cNvPr>
          <p:cNvSpPr>
            <a:spLocks noChangeShapeType="1"/>
          </p:cNvSpPr>
          <p:nvPr/>
        </p:nvSpPr>
        <p:spPr bwMode="auto">
          <a:xfrm rot="3319175" flipH="1">
            <a:off x="3140869" y="2099469"/>
            <a:ext cx="4527550" cy="2786062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8077" name="Group 58">
            <a:extLst>
              <a:ext uri="{FF2B5EF4-FFF2-40B4-BE49-F238E27FC236}">
                <a16:creationId xmlns:a16="http://schemas.microsoft.com/office/drawing/2014/main" id="{DDEAA278-3900-43A5-86A1-43DB32ED9350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952500"/>
            <a:ext cx="6851650" cy="5235575"/>
            <a:chOff x="838200" y="952500"/>
            <a:chExt cx="6851650" cy="5235575"/>
          </a:xfrm>
        </p:grpSpPr>
        <p:grpSp>
          <p:nvGrpSpPr>
            <p:cNvPr id="88079" name="Group 9">
              <a:extLst>
                <a:ext uri="{FF2B5EF4-FFF2-40B4-BE49-F238E27FC236}">
                  <a16:creationId xmlns:a16="http://schemas.microsoft.com/office/drawing/2014/main" id="{DED6D6C1-F154-4ED4-AB58-F1192C848B49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095" y="952500"/>
              <a:ext cx="4267755" cy="3428892"/>
              <a:chOff x="1776" y="0"/>
              <a:chExt cx="2688" cy="2160"/>
            </a:xfrm>
          </p:grpSpPr>
          <p:grpSp>
            <p:nvGrpSpPr>
              <p:cNvPr id="88099" name="Group 10">
                <a:extLst>
                  <a:ext uri="{FF2B5EF4-FFF2-40B4-BE49-F238E27FC236}">
                    <a16:creationId xmlns:a16="http://schemas.microsoft.com/office/drawing/2014/main" id="{C346FB7D-423E-4880-9DCE-3AB4B88AE8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88101" name="Line 11">
                  <a:extLst>
                    <a:ext uri="{FF2B5EF4-FFF2-40B4-BE49-F238E27FC236}">
                      <a16:creationId xmlns:a16="http://schemas.microsoft.com/office/drawing/2014/main" id="{17E7ADCA-C1CF-4513-85D4-A18A35D27D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102" name="Line 12">
                  <a:extLst>
                    <a:ext uri="{FF2B5EF4-FFF2-40B4-BE49-F238E27FC236}">
                      <a16:creationId xmlns:a16="http://schemas.microsoft.com/office/drawing/2014/main" id="{4A78C3AB-4977-437D-A09A-7270FB248B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8100" name="Line 13">
                <a:extLst>
                  <a:ext uri="{FF2B5EF4-FFF2-40B4-BE49-F238E27FC236}">
                    <a16:creationId xmlns:a16="http://schemas.microsoft.com/office/drawing/2014/main" id="{F5813CFE-EB6B-4EC4-A20A-B71236616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8080" name="Group 60">
              <a:extLst>
                <a:ext uri="{FF2B5EF4-FFF2-40B4-BE49-F238E27FC236}">
                  <a16:creationId xmlns:a16="http://schemas.microsoft.com/office/drawing/2014/main" id="{AA40009F-87A3-43A5-9EB4-25AC54D7F4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8200" y="952500"/>
              <a:ext cx="6851650" cy="5235575"/>
              <a:chOff x="838200" y="952500"/>
              <a:chExt cx="6851650" cy="5235575"/>
            </a:xfrm>
          </p:grpSpPr>
          <p:grpSp>
            <p:nvGrpSpPr>
              <p:cNvPr id="88081" name="Group 61">
                <a:extLst>
                  <a:ext uri="{FF2B5EF4-FFF2-40B4-BE49-F238E27FC236}">
                    <a16:creationId xmlns:a16="http://schemas.microsoft.com/office/drawing/2014/main" id="{17A1CC2B-7455-4D8B-A01A-882125E188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8200" y="2438400"/>
                <a:ext cx="6851650" cy="3749675"/>
                <a:chOff x="838200" y="2438400"/>
                <a:chExt cx="6851650" cy="3749675"/>
              </a:xfrm>
            </p:grpSpPr>
            <p:pic>
              <p:nvPicPr>
                <p:cNvPr id="88087" name="Picture 2">
                  <a:extLst>
                    <a:ext uri="{FF2B5EF4-FFF2-40B4-BE49-F238E27FC236}">
                      <a16:creationId xmlns:a16="http://schemas.microsoft.com/office/drawing/2014/main" id="{D5FC4536-CFEA-4300-AC93-E8E7C60930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728897">
                  <a:off x="1577975" y="2328863"/>
                  <a:ext cx="2717800" cy="3060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52B3CE62-43F1-4AC6-AA22-5F809250EE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8200" y="3429000"/>
                  <a:ext cx="1676400" cy="1905000"/>
                </a:xfrm>
                <a:prstGeom prst="rect">
                  <a:avLst/>
                </a:prstGeom>
                <a:solidFill>
                  <a:schemeClr val="bg1"/>
                </a:solidFill>
                <a:ln w="12065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5A7DFA9E-FDFE-466C-825C-24B7088A62C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71800" y="2438400"/>
                  <a:ext cx="1143000" cy="1066800"/>
                </a:xfrm>
                <a:prstGeom prst="line">
                  <a:avLst/>
                </a:prstGeom>
                <a:noFill/>
                <a:ln w="8890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7FD3BD1-A4A6-411A-9940-027FFA79A4E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2971800" y="3962400"/>
                  <a:ext cx="1219200" cy="762000"/>
                </a:xfrm>
                <a:prstGeom prst="line">
                  <a:avLst/>
                </a:prstGeom>
                <a:noFill/>
                <a:ln w="984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C4D52BF9-0775-4DEB-B3F9-2C5B75E73A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8600" y="3352800"/>
                  <a:ext cx="457200" cy="76200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88092" name="Group 14">
                  <a:extLst>
                    <a:ext uri="{FF2B5EF4-FFF2-40B4-BE49-F238E27FC236}">
                      <a16:creationId xmlns:a16="http://schemas.microsoft.com/office/drawing/2014/main" id="{59FD13A6-0C4E-4CCE-9689-4A2594D0C5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296405">
                  <a:off x="3422095" y="2759183"/>
                  <a:ext cx="4267755" cy="3428892"/>
                  <a:chOff x="1776" y="0"/>
                  <a:chExt cx="2688" cy="2160"/>
                </a:xfrm>
              </p:grpSpPr>
              <p:grpSp>
                <p:nvGrpSpPr>
                  <p:cNvPr id="88095" name="Group 15">
                    <a:extLst>
                      <a:ext uri="{FF2B5EF4-FFF2-40B4-BE49-F238E27FC236}">
                        <a16:creationId xmlns:a16="http://schemas.microsoft.com/office/drawing/2014/main" id="{82571F73-FEB3-4E87-AA76-B349BEEC241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76" y="696"/>
                    <a:ext cx="1824" cy="1464"/>
                    <a:chOff x="1776" y="696"/>
                    <a:chExt cx="1824" cy="1464"/>
                  </a:xfrm>
                </p:grpSpPr>
                <p:sp>
                  <p:nvSpPr>
                    <p:cNvPr id="88097" name="Line 16">
                      <a:extLst>
                        <a:ext uri="{FF2B5EF4-FFF2-40B4-BE49-F238E27FC236}">
                          <a16:creationId xmlns:a16="http://schemas.microsoft.com/office/drawing/2014/main" id="{1DDD1F37-559F-4A15-8E87-BC28557643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776" y="1430"/>
                      <a:ext cx="912" cy="73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DFF0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098" name="Line 17">
                      <a:extLst>
                        <a:ext uri="{FF2B5EF4-FFF2-40B4-BE49-F238E27FC236}">
                          <a16:creationId xmlns:a16="http://schemas.microsoft.com/office/drawing/2014/main" id="{C7F8BE6C-60A4-436D-9EC0-0B87D5BDE0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8" y="696"/>
                      <a:ext cx="912" cy="73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DFF0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8096" name="Line 18">
                    <a:extLst>
                      <a:ext uri="{FF2B5EF4-FFF2-40B4-BE49-F238E27FC236}">
                        <a16:creationId xmlns:a16="http://schemas.microsoft.com/office/drawing/2014/main" id="{A6CD5DE9-F517-45A4-ADFF-E9C1934085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52" y="0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093" name="Line 20">
                  <a:extLst>
                    <a:ext uri="{FF2B5EF4-FFF2-40B4-BE49-F238E27FC236}">
                      <a16:creationId xmlns:a16="http://schemas.microsoft.com/office/drawing/2014/main" id="{F6F4EAFF-8192-4747-8C90-A76FF026A4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28897" flipV="1">
                  <a:off x="2728210" y="3140294"/>
                  <a:ext cx="1400894" cy="119585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094" name="Line 21">
                  <a:extLst>
                    <a:ext uri="{FF2B5EF4-FFF2-40B4-BE49-F238E27FC236}">
                      <a16:creationId xmlns:a16="http://schemas.microsoft.com/office/drawing/2014/main" id="{B5EF2FC6-574D-41B0-B909-F71ADAC1D1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28897" flipV="1">
                  <a:off x="3288164" y="3374996"/>
                  <a:ext cx="204712" cy="1402797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8082" name="Group 9">
                <a:extLst>
                  <a:ext uri="{FF2B5EF4-FFF2-40B4-BE49-F238E27FC236}">
                    <a16:creationId xmlns:a16="http://schemas.microsoft.com/office/drawing/2014/main" id="{BB499F51-2E6E-4C68-84CD-7926646A4B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96405">
                <a:off x="3422095" y="952500"/>
                <a:ext cx="4267755" cy="3428892"/>
                <a:chOff x="1776" y="0"/>
                <a:chExt cx="2688" cy="2160"/>
              </a:xfrm>
            </p:grpSpPr>
            <p:grpSp>
              <p:nvGrpSpPr>
                <p:cNvPr id="88083" name="Group 10">
                  <a:extLst>
                    <a:ext uri="{FF2B5EF4-FFF2-40B4-BE49-F238E27FC236}">
                      <a16:creationId xmlns:a16="http://schemas.microsoft.com/office/drawing/2014/main" id="{16B0E96F-37E2-48C6-8DE5-C1BF02B527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76" y="696"/>
                  <a:ext cx="1824" cy="1464"/>
                  <a:chOff x="1776" y="696"/>
                  <a:chExt cx="1824" cy="1464"/>
                </a:xfrm>
              </p:grpSpPr>
              <p:sp>
                <p:nvSpPr>
                  <p:cNvPr id="88085" name="Line 11">
                    <a:extLst>
                      <a:ext uri="{FF2B5EF4-FFF2-40B4-BE49-F238E27FC236}">
                        <a16:creationId xmlns:a16="http://schemas.microsoft.com/office/drawing/2014/main" id="{016D0707-27A6-4E01-AD55-4FC9F7C29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76" y="1430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86" name="Line 12">
                    <a:extLst>
                      <a:ext uri="{FF2B5EF4-FFF2-40B4-BE49-F238E27FC236}">
                        <a16:creationId xmlns:a16="http://schemas.microsoft.com/office/drawing/2014/main" id="{C4534A1E-B333-4266-AFDE-C396BF49E1A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8" y="696"/>
                    <a:ext cx="912" cy="730"/>
                  </a:xfrm>
                  <a:prstGeom prst="line">
                    <a:avLst/>
                  </a:prstGeom>
                  <a:noFill/>
                  <a:ln w="9525">
                    <a:solidFill>
                      <a:srgbClr val="FDFF0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084" name="Line 13">
                  <a:extLst>
                    <a:ext uri="{FF2B5EF4-FFF2-40B4-BE49-F238E27FC236}">
                      <a16:creationId xmlns:a16="http://schemas.microsoft.com/office/drawing/2014/main" id="{17538E7C-4533-447E-8C33-5F80A998FE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552" y="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8078" name="Line 20">
            <a:extLst>
              <a:ext uri="{FF2B5EF4-FFF2-40B4-BE49-F238E27FC236}">
                <a16:creationId xmlns:a16="http://schemas.microsoft.com/office/drawing/2014/main" id="{33B8D6E9-6918-4695-B6C3-41AA49C33532}"/>
              </a:ext>
            </a:extLst>
          </p:cNvPr>
          <p:cNvSpPr>
            <a:spLocks noChangeShapeType="1"/>
          </p:cNvSpPr>
          <p:nvPr/>
        </p:nvSpPr>
        <p:spPr bwMode="auto">
          <a:xfrm rot="2728897">
            <a:off x="2695575" y="2997200"/>
            <a:ext cx="1611313" cy="100013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2" descr="Untitled-27.jpg">
            <a:extLst>
              <a:ext uri="{FF2B5EF4-FFF2-40B4-BE49-F238E27FC236}">
                <a16:creationId xmlns:a16="http://schemas.microsoft.com/office/drawing/2014/main" id="{0162E15D-8D87-40D8-AEF0-4F7C93806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57200"/>
            <a:ext cx="3149600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4" name="Text Box 4">
            <a:extLst>
              <a:ext uri="{FF2B5EF4-FFF2-40B4-BE49-F238E27FC236}">
                <a16:creationId xmlns:a16="http://schemas.microsoft.com/office/drawing/2014/main" id="{618BA688-6201-4875-A46B-F1CBED761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562600"/>
            <a:ext cx="5334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Lick Observatory — The Death Trap Telescope,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 40</a:t>
            </a:r>
            <a:r>
              <a:rPr lang="ja-JP" altLang="en-US" sz="1800">
                <a:solidFill>
                  <a:srgbClr val="EFF910"/>
                </a:solidFill>
              </a:rPr>
              <a:t>”</a:t>
            </a:r>
            <a:r>
              <a:rPr lang="en-US" altLang="ja-JP" sz="1800">
                <a:solidFill>
                  <a:srgbClr val="EFF910"/>
                </a:solidFill>
              </a:rPr>
              <a:t> Crossley Reflecting Telescope</a:t>
            </a:r>
            <a:endParaRPr lang="en-US" altLang="en-US" sz="1800"/>
          </a:p>
        </p:txBody>
      </p:sp>
      <p:sp>
        <p:nvSpPr>
          <p:cNvPr id="90115" name="Text Box 4">
            <a:extLst>
              <a:ext uri="{FF2B5EF4-FFF2-40B4-BE49-F238E27FC236}">
                <a16:creationId xmlns:a16="http://schemas.microsoft.com/office/drawing/2014/main" id="{104F42CB-6EA8-476D-BAC0-E2DEFEF6E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810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astronomer</a:t>
            </a:r>
            <a:endParaRPr lang="en-US" altLang="en-US" sz="180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1FFB235-7EB5-4E88-BFF4-0DEC14FC2A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09800" y="762000"/>
            <a:ext cx="1066800" cy="3048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117" name="Text Box 4">
            <a:extLst>
              <a:ext uri="{FF2B5EF4-FFF2-40B4-BE49-F238E27FC236}">
                <a16:creationId xmlns:a16="http://schemas.microsoft.com/office/drawing/2014/main" id="{8DCB7E6E-E6AF-4EE9-B1C5-1E1D89478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41148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mirror</a:t>
            </a:r>
            <a:endParaRPr lang="en-US" altLang="en-US" sz="180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5F64255-C4A5-4870-A7CC-335C7BCF560A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953000" y="4191000"/>
            <a:ext cx="2057400" cy="1524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7" name="Picture 2" descr="Untitled-34.jpg">
            <a:extLst>
              <a:ext uri="{FF2B5EF4-FFF2-40B4-BE49-F238E27FC236}">
                <a16:creationId xmlns:a16="http://schemas.microsoft.com/office/drawing/2014/main" id="{A3936CCB-61DD-487E-BC35-E732E4415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843088" y="1662112"/>
            <a:ext cx="532765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8" name="Text Box 4">
            <a:extLst>
              <a:ext uri="{FF2B5EF4-FFF2-40B4-BE49-F238E27FC236}">
                <a16:creationId xmlns:a16="http://schemas.microsoft.com/office/drawing/2014/main" id="{B1A5D7DB-C454-4E92-BE20-6DD5CCE81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Lick Observatory — The Shane 120</a:t>
            </a:r>
            <a:r>
              <a:rPr lang="ja-JP" altLang="en-US" sz="1800">
                <a:solidFill>
                  <a:srgbClr val="EFF910"/>
                </a:solidFill>
              </a:rPr>
              <a:t>”</a:t>
            </a:r>
            <a:r>
              <a:rPr lang="en-US" altLang="ja-JP" sz="1800">
                <a:solidFill>
                  <a:srgbClr val="EFF910"/>
                </a:solidFill>
              </a:rPr>
              <a:t> Reflecting Telescope Dome</a:t>
            </a:r>
            <a:endParaRPr lang="en-US" altLang="en-US" sz="1800">
              <a:solidFill>
                <a:srgbClr val="EFF9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2" descr="Untitled-9.jpg">
            <a:extLst>
              <a:ext uri="{FF2B5EF4-FFF2-40B4-BE49-F238E27FC236}">
                <a16:creationId xmlns:a16="http://schemas.microsoft.com/office/drawing/2014/main" id="{C6FBCC51-CF30-461B-A8AE-FC30DD540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8"/>
          <a:stretch>
            <a:fillRect/>
          </a:stretch>
        </p:blipFill>
        <p:spPr bwMode="auto">
          <a:xfrm>
            <a:off x="2819400" y="1143000"/>
            <a:ext cx="3338513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Text Box 4">
            <a:extLst>
              <a:ext uri="{FF2B5EF4-FFF2-40B4-BE49-F238E27FC236}">
                <a16:creationId xmlns:a16="http://schemas.microsoft.com/office/drawing/2014/main" id="{381B76AA-EAD5-4855-9F6D-646FAE165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Lick Observatory — 120 inch Reflecting Telescope</a:t>
            </a:r>
            <a:endParaRPr lang="en-US" altLang="en-US" sz="1800"/>
          </a:p>
        </p:txBody>
      </p:sp>
      <p:sp>
        <p:nvSpPr>
          <p:cNvPr id="92163" name="Text Box 4">
            <a:extLst>
              <a:ext uri="{FF2B5EF4-FFF2-40B4-BE49-F238E27FC236}">
                <a16:creationId xmlns:a16="http://schemas.microsoft.com/office/drawing/2014/main" id="{29ED9453-706F-4645-8365-771608613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4008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person</a:t>
            </a:r>
            <a:endParaRPr lang="en-US" altLang="en-US" sz="180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A826109-315D-489A-B470-BFA173E26E54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5181600" y="5562600"/>
            <a:ext cx="1371600" cy="9906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165" name="Text Box 4">
            <a:extLst>
              <a:ext uri="{FF2B5EF4-FFF2-40B4-BE49-F238E27FC236}">
                <a16:creationId xmlns:a16="http://schemas.microsoft.com/office/drawing/2014/main" id="{9DDAAF60-C541-44AF-B773-7FD4EE11D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48768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mirror</a:t>
            </a:r>
            <a:endParaRPr lang="en-US" altLang="en-US" sz="180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4C057D-9C88-4F1A-82E2-BBA8994C5AB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05000" y="4724400"/>
            <a:ext cx="838200" cy="1524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167" name="Text Box 4">
            <a:extLst>
              <a:ext uri="{FF2B5EF4-FFF2-40B4-BE49-F238E27FC236}">
                <a16:creationId xmlns:a16="http://schemas.microsoft.com/office/drawing/2014/main" id="{DB5229C9-2C86-4245-9FFC-A69DA7A97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5029200"/>
            <a:ext cx="213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control room door</a:t>
            </a:r>
            <a:endParaRPr lang="en-US" altLang="en-US" sz="18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10DCEE1-6105-47F4-8D42-DDEAFB48244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638800" y="5257800"/>
            <a:ext cx="990600" cy="38100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2" descr="Untitled-8.jpg">
            <a:extLst>
              <a:ext uri="{FF2B5EF4-FFF2-40B4-BE49-F238E27FC236}">
                <a16:creationId xmlns:a16="http://schemas.microsoft.com/office/drawing/2014/main" id="{BD38913F-6324-4BEC-BFEC-6FFFCC28C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5462588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Text Box 4">
            <a:extLst>
              <a:ext uri="{FF2B5EF4-FFF2-40B4-BE49-F238E27FC236}">
                <a16:creationId xmlns:a16="http://schemas.microsoft.com/office/drawing/2014/main" id="{40C04F03-A272-41D2-AA68-8B0AA4DC4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Lick Observatory — The Shane 120</a:t>
            </a:r>
            <a:r>
              <a:rPr lang="ja-JP" altLang="en-US" sz="1800">
                <a:solidFill>
                  <a:srgbClr val="EFF910"/>
                </a:solidFill>
              </a:rPr>
              <a:t>”</a:t>
            </a:r>
            <a:r>
              <a:rPr lang="en-US" altLang="ja-JP" sz="1800">
                <a:solidFill>
                  <a:srgbClr val="EFF910"/>
                </a:solidFill>
              </a:rPr>
              <a:t> Reflecting Telescope Control room from the early 1980</a:t>
            </a:r>
            <a:r>
              <a:rPr lang="ja-JP" altLang="en-US" sz="1800">
                <a:solidFill>
                  <a:srgbClr val="EFF910"/>
                </a:solidFill>
              </a:rPr>
              <a:t>’</a:t>
            </a:r>
            <a:r>
              <a:rPr lang="en-US" altLang="ja-JP" sz="1800">
                <a:solidFill>
                  <a:srgbClr val="EFF910"/>
                </a:solidFill>
              </a:rPr>
              <a:t>s</a:t>
            </a:r>
            <a:endParaRPr lang="en-US" altLang="en-US" sz="1800">
              <a:solidFill>
                <a:srgbClr val="EFF9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 Box 3">
            <a:extLst>
              <a:ext uri="{FF2B5EF4-FFF2-40B4-BE49-F238E27FC236}">
                <a16:creationId xmlns:a16="http://schemas.microsoft.com/office/drawing/2014/main" id="{77CCE215-6EF3-4F21-9D6E-244F40A58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47244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More modern Control Room</a:t>
            </a:r>
            <a:endParaRPr lang="en-US" altLang="en-US" sz="1800"/>
          </a:p>
        </p:txBody>
      </p:sp>
      <p:pic>
        <p:nvPicPr>
          <p:cNvPr id="94210" name="Picture 3" descr="CISCOinaction2.jpg">
            <a:extLst>
              <a:ext uri="{FF2B5EF4-FFF2-40B4-BE49-F238E27FC236}">
                <a16:creationId xmlns:a16="http://schemas.microsoft.com/office/drawing/2014/main" id="{5B9D5A90-54BC-45A5-99FD-F5EF10170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1000"/>
            <a:ext cx="5202238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2" descr="Untitled-33.jpg">
            <a:extLst>
              <a:ext uri="{FF2B5EF4-FFF2-40B4-BE49-F238E27FC236}">
                <a16:creationId xmlns:a16="http://schemas.microsoft.com/office/drawing/2014/main" id="{741E15BD-EFCA-4BA4-85F2-30600AAE8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98070">
            <a:off x="2224882" y="1280318"/>
            <a:ext cx="456565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4" name="Text Box 4">
            <a:extLst>
              <a:ext uri="{FF2B5EF4-FFF2-40B4-BE49-F238E27FC236}">
                <a16:creationId xmlns:a16="http://schemas.microsoft.com/office/drawing/2014/main" id="{C2A18E23-A85C-422C-ABCB-8BEC993D3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410200"/>
            <a:ext cx="533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Kitt Peak Observatory — 4 meter telescope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Spectral sequence">
            <a:extLst>
              <a:ext uri="{FF2B5EF4-FFF2-40B4-BE49-F238E27FC236}">
                <a16:creationId xmlns:a16="http://schemas.microsoft.com/office/drawing/2014/main" id="{A48FA2E6-39D0-4E2C-A172-61B93E005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5" name="Picture 3" descr="Spectral sequence">
            <a:extLst>
              <a:ext uri="{FF2B5EF4-FFF2-40B4-BE49-F238E27FC236}">
                <a16:creationId xmlns:a16="http://schemas.microsoft.com/office/drawing/2014/main" id="{44BFD2E1-6DC7-47E2-A30D-4A9274968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6" name="Text Box 4">
            <a:extLst>
              <a:ext uri="{FF2B5EF4-FFF2-40B4-BE49-F238E27FC236}">
                <a16:creationId xmlns:a16="http://schemas.microsoft.com/office/drawing/2014/main" id="{73EAC9EE-8069-4350-B853-634C4CDD3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00" y="2997200"/>
            <a:ext cx="6248400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This means that the hotter the object,</a:t>
            </a:r>
          </a:p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the bluer it appears, and the colder the</a:t>
            </a:r>
          </a:p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EFF01"/>
                </a:solidFill>
                <a:cs typeface="Arial" panose="020B0604020202020204" pitchFamily="34" charset="0"/>
              </a:rPr>
              <a:t> object, the redder it appears</a:t>
            </a:r>
          </a:p>
          <a:p>
            <a:pPr>
              <a:spcBef>
                <a:spcPct val="50000"/>
              </a:spcBef>
            </a:pPr>
            <a:endParaRPr lang="en-US" altLang="en-US" b="1">
              <a:solidFill>
                <a:srgbClr val="FEFF01"/>
              </a:solidFill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3600" b="1">
                <a:solidFill>
                  <a:srgbClr val="FEFF01"/>
                </a:solidFill>
                <a:cs typeface="Arial" panose="020B0604020202020204" pitchFamily="34" charset="0"/>
              </a:rPr>
              <a:t>		</a:t>
            </a:r>
            <a:r>
              <a:rPr lang="en-US" altLang="en-US" sz="3600" b="1">
                <a:solidFill>
                  <a:srgbClr val="00FFFF"/>
                </a:solidFill>
                <a:cs typeface="Arial" panose="020B0604020202020204" pitchFamily="34" charset="0"/>
              </a:rPr>
              <a:t>T =</a:t>
            </a:r>
            <a:r>
              <a:rPr lang="en-US" altLang="en-US" sz="3600" b="1">
                <a:solidFill>
                  <a:srgbClr val="FEFF0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31077" name="TextBox 6">
            <a:extLst>
              <a:ext uri="{FF2B5EF4-FFF2-40B4-BE49-F238E27FC236}">
                <a16:creationId xmlns:a16="http://schemas.microsoft.com/office/drawing/2014/main" id="{7195BA63-BC27-4458-B24A-17127E68A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  <a:latin typeface="Times" panose="02020603050405020304" pitchFamily="18" charset="0"/>
              </a:rPr>
              <a:t>0.4µ                                                                                       0.7µ</a:t>
            </a:r>
          </a:p>
        </p:txBody>
      </p:sp>
      <p:sp>
        <p:nvSpPr>
          <p:cNvPr id="131078" name="TextBox 4">
            <a:extLst>
              <a:ext uri="{FF2B5EF4-FFF2-40B4-BE49-F238E27FC236}">
                <a16:creationId xmlns:a16="http://schemas.microsoft.com/office/drawing/2014/main" id="{106AC1BE-E363-485D-9A87-FC0CD8FFF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5027613"/>
            <a:ext cx="18288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600" b="1">
                <a:solidFill>
                  <a:srgbClr val="00FFFF"/>
                </a:solidFill>
                <a:cs typeface="Arial" panose="020B0604020202020204" pitchFamily="34" charset="0"/>
              </a:rPr>
              <a:t>2900</a:t>
            </a:r>
          </a:p>
          <a:p>
            <a:r>
              <a:rPr lang="en-US" altLang="en-US" sz="3600" b="1" i="1">
                <a:solidFill>
                  <a:srgbClr val="00FFFF"/>
                </a:solidFill>
                <a:latin typeface="Symbol" panose="05050102010706020507" pitchFamily="18" charset="2"/>
              </a:rPr>
              <a:t>  l</a:t>
            </a:r>
            <a:r>
              <a:rPr lang="en-US" altLang="en-US" sz="3600" b="1" baseline="-25000">
                <a:solidFill>
                  <a:srgbClr val="00FFFF"/>
                </a:solidFill>
                <a:cs typeface="Arial" panose="020B0604020202020204" pitchFamily="34" charset="0"/>
              </a:rPr>
              <a:t>peak</a:t>
            </a:r>
            <a:endParaRPr lang="en-US" altLang="en-US" sz="3600" b="1">
              <a:solidFill>
                <a:srgbClr val="00FFFF"/>
              </a:solidFill>
              <a:cs typeface="Arial" panose="020B0604020202020204" pitchFamily="34" charset="0"/>
            </a:endParaRPr>
          </a:p>
          <a:p>
            <a:endParaRPr lang="en-US" altLang="en-US" sz="3600" b="1">
              <a:solidFill>
                <a:srgbClr val="FFFF00"/>
              </a:solidFill>
              <a:latin typeface="Times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1079" name="Straight Connector 8">
            <a:extLst>
              <a:ext uri="{FF2B5EF4-FFF2-40B4-BE49-F238E27FC236}">
                <a16:creationId xmlns:a16="http://schemas.microsoft.com/office/drawing/2014/main" id="{7B771F52-91D3-438F-B677-99B29D1F6BE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29200" y="5638800"/>
            <a:ext cx="1295400" cy="1588"/>
          </a:xfrm>
          <a:prstGeom prst="line">
            <a:avLst/>
          </a:prstGeom>
          <a:noFill/>
          <a:ln w="508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1080" name="Picture 12" descr="bb2.tif">
            <a:extLst>
              <a:ext uri="{FF2B5EF4-FFF2-40B4-BE49-F238E27FC236}">
                <a16:creationId xmlns:a16="http://schemas.microsoft.com/office/drawing/2014/main" id="{CDCBDF39-34B2-4F93-8CF5-37B3B6369E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458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ext Box 4">
            <a:extLst>
              <a:ext uri="{FF2B5EF4-FFF2-40B4-BE49-F238E27FC236}">
                <a16:creationId xmlns:a16="http://schemas.microsoft.com/office/drawing/2014/main" id="{54882D3E-51DF-4790-BEC5-90D14D2B6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066800"/>
            <a:ext cx="5334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200">
                <a:solidFill>
                  <a:srgbClr val="EFF910"/>
                </a:solidFill>
              </a:rPr>
              <a:t>We want to observe at other than visible wavelengths to see different physical processes</a:t>
            </a:r>
            <a:endParaRPr lang="en-U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1" name="Picture 2" descr="carinaPillarJet_NIRhst900">
            <a:extLst>
              <a:ext uri="{FF2B5EF4-FFF2-40B4-BE49-F238E27FC236}">
                <a16:creationId xmlns:a16="http://schemas.microsoft.com/office/drawing/2014/main" id="{81A66037-11BA-4D10-9751-38CC53118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611188"/>
            <a:ext cx="9013825" cy="520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2" name="Text Box 4">
            <a:extLst>
              <a:ext uri="{FF2B5EF4-FFF2-40B4-BE49-F238E27FC236}">
                <a16:creationId xmlns:a16="http://schemas.microsoft.com/office/drawing/2014/main" id="{38B8B196-4AB3-4571-BC1D-5D1D2F3A5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visible light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29" name="Picture 2" descr="carinaPillarJet_VIShst">
            <a:extLst>
              <a:ext uri="{FF2B5EF4-FFF2-40B4-BE49-F238E27FC236}">
                <a16:creationId xmlns:a16="http://schemas.microsoft.com/office/drawing/2014/main" id="{548B75A2-F4AB-4079-88EC-9EFA01B6F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27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0" name="Text Box 4">
            <a:extLst>
              <a:ext uri="{FF2B5EF4-FFF2-40B4-BE49-F238E27FC236}">
                <a16:creationId xmlns:a16="http://schemas.microsoft.com/office/drawing/2014/main" id="{C50E0219-EA70-4B39-BC44-C6FCEC850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infrared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2">
            <a:extLst>
              <a:ext uri="{FF2B5EF4-FFF2-40B4-BE49-F238E27FC236}">
                <a16:creationId xmlns:a16="http://schemas.microsoft.com/office/drawing/2014/main" id="{229F92B6-CE29-4308-B8EE-0C5FE32CC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67"/>
          <a:stretch>
            <a:fillRect/>
          </a:stretch>
        </p:blipFill>
        <p:spPr bwMode="auto">
          <a:xfrm>
            <a:off x="1981200" y="381000"/>
            <a:ext cx="5105400" cy="51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Text Box 4">
            <a:extLst>
              <a:ext uri="{FF2B5EF4-FFF2-40B4-BE49-F238E27FC236}">
                <a16:creationId xmlns:a16="http://schemas.microsoft.com/office/drawing/2014/main" id="{433EDE8A-282F-4439-86CE-5FC06F355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visible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2">
            <a:extLst>
              <a:ext uri="{FF2B5EF4-FFF2-40B4-BE49-F238E27FC236}">
                <a16:creationId xmlns:a16="http://schemas.microsoft.com/office/drawing/2014/main" id="{96257F8F-EB38-4B21-B94F-51CC2AF0A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89013"/>
            <a:ext cx="4572000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ext Box 4">
            <a:extLst>
              <a:ext uri="{FF2B5EF4-FFF2-40B4-BE49-F238E27FC236}">
                <a16:creationId xmlns:a16="http://schemas.microsoft.com/office/drawing/2014/main" id="{05B02CAA-5BF9-4E43-9D46-B53A0C1DA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183313"/>
            <a:ext cx="701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near-IR light, 0.9 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3" name="Picture 2">
            <a:extLst>
              <a:ext uri="{FF2B5EF4-FFF2-40B4-BE49-F238E27FC236}">
                <a16:creationId xmlns:a16="http://schemas.microsoft.com/office/drawing/2014/main" id="{2032AFBD-3C5F-4A79-8122-1CB3E7D38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" t="2251" r="1758" b="16499"/>
          <a:stretch>
            <a:fillRect/>
          </a:stretch>
        </p:blipFill>
        <p:spPr bwMode="auto">
          <a:xfrm>
            <a:off x="774700" y="666750"/>
            <a:ext cx="7397750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4" name="Rectangle 3">
            <a:extLst>
              <a:ext uri="{FF2B5EF4-FFF2-40B4-BE49-F238E27FC236}">
                <a16:creationId xmlns:a16="http://schemas.microsoft.com/office/drawing/2014/main" id="{27480519-273E-4D24-8C55-7EBB81F47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971800"/>
            <a:ext cx="78486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5475" name="Rectangle 4">
            <a:extLst>
              <a:ext uri="{FF2B5EF4-FFF2-40B4-BE49-F238E27FC236}">
                <a16:creationId xmlns:a16="http://schemas.microsoft.com/office/drawing/2014/main" id="{A87EBEC3-1388-4A9A-8BE5-274B16340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33400"/>
            <a:ext cx="152400" cy="510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5476" name="Rectangle 5">
            <a:extLst>
              <a:ext uri="{FF2B5EF4-FFF2-40B4-BE49-F238E27FC236}">
                <a16:creationId xmlns:a16="http://schemas.microsoft.com/office/drawing/2014/main" id="{0F5BC7C1-BD30-449B-96B6-4E858EA50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09600"/>
            <a:ext cx="152400" cy="510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5477" name="Text Box 4">
            <a:extLst>
              <a:ext uri="{FF2B5EF4-FFF2-40B4-BE49-F238E27FC236}">
                <a16:creationId xmlns:a16="http://schemas.microsoft.com/office/drawing/2014/main" id="{36925EDD-8C35-4EA7-B204-55711E190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019800"/>
            <a:ext cx="701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images at different wavelengths in this cloud tell us about dust grain size in the cloud</a:t>
            </a:r>
          </a:p>
        </p:txBody>
      </p:sp>
      <p:sp>
        <p:nvSpPr>
          <p:cNvPr id="105478" name="TextBox 6">
            <a:extLst>
              <a:ext uri="{FF2B5EF4-FFF2-40B4-BE49-F238E27FC236}">
                <a16:creationId xmlns:a16="http://schemas.microsoft.com/office/drawing/2014/main" id="{E6B6AD14-2D89-4E7F-9048-08BFF4E57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7432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0.44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105479" name="TextBox 7">
            <a:extLst>
              <a:ext uri="{FF2B5EF4-FFF2-40B4-BE49-F238E27FC236}">
                <a16:creationId xmlns:a16="http://schemas.microsoft.com/office/drawing/2014/main" id="{58C29F2E-DA99-4397-9AD3-B9483A6AA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7432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0.55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105480" name="TextBox 8">
            <a:extLst>
              <a:ext uri="{FF2B5EF4-FFF2-40B4-BE49-F238E27FC236}">
                <a16:creationId xmlns:a16="http://schemas.microsoft.com/office/drawing/2014/main" id="{FFC61149-2EAB-487C-BD64-AFD2FF8F4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27432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0.90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105481" name="TextBox 9">
            <a:extLst>
              <a:ext uri="{FF2B5EF4-FFF2-40B4-BE49-F238E27FC236}">
                <a16:creationId xmlns:a16="http://schemas.microsoft.com/office/drawing/2014/main" id="{42733672-913D-44B0-8CC9-B76C7305D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52578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2.16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105482" name="TextBox 10">
            <a:extLst>
              <a:ext uri="{FF2B5EF4-FFF2-40B4-BE49-F238E27FC236}">
                <a16:creationId xmlns:a16="http://schemas.microsoft.com/office/drawing/2014/main" id="{38FA406A-D482-460E-B3D7-F704A55E8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52578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1.65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105483" name="TextBox 11">
            <a:extLst>
              <a:ext uri="{FF2B5EF4-FFF2-40B4-BE49-F238E27FC236}">
                <a16:creationId xmlns:a16="http://schemas.microsoft.com/office/drawing/2014/main" id="{9297FFD6-0DD2-4681-9E56-2ABBC829C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5257800"/>
            <a:ext cx="8382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FF0000"/>
                </a:solidFill>
              </a:rPr>
              <a:t>1.25 </a:t>
            </a:r>
            <a:r>
              <a:rPr lang="en-US" altLang="en-US" sz="1600" i="1">
                <a:solidFill>
                  <a:srgbClr val="FF0000"/>
                </a:solidFill>
              </a:rPr>
              <a:t>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1" name="Picture 2">
            <a:extLst>
              <a:ext uri="{FF2B5EF4-FFF2-40B4-BE49-F238E27FC236}">
                <a16:creationId xmlns:a16="http://schemas.microsoft.com/office/drawing/2014/main" id="{DAA1151F-C670-453A-8C3F-45A764567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27178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2" name="Rectangle 3">
            <a:extLst>
              <a:ext uri="{FF2B5EF4-FFF2-40B4-BE49-F238E27FC236}">
                <a16:creationId xmlns:a16="http://schemas.microsoft.com/office/drawing/2014/main" id="{963B31AB-1D6E-485B-B150-CFF5E2150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28600"/>
            <a:ext cx="5513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FA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Radio Telescopes are mirrors</a:t>
            </a:r>
          </a:p>
        </p:txBody>
      </p:sp>
      <p:sp>
        <p:nvSpPr>
          <p:cNvPr id="107523" name="Rectangle 4">
            <a:extLst>
              <a:ext uri="{FF2B5EF4-FFF2-40B4-BE49-F238E27FC236}">
                <a16:creationId xmlns:a16="http://schemas.microsoft.com/office/drawing/2014/main" id="{3D8C820E-3C9C-43A2-80FA-54CED5822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505200"/>
            <a:ext cx="1646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2258E3"/>
                </a:solidFill>
                <a:cs typeface="Arial" panose="020B0604020202020204" pitchFamily="34" charset="0"/>
                <a:sym typeface="Symbol" panose="05050102010706020507" pitchFamily="18" charset="2"/>
              </a:rPr>
              <a:t>receiver</a:t>
            </a:r>
            <a:endParaRPr lang="en-US" altLang="en-US" sz="3200">
              <a:solidFill>
                <a:srgbClr val="FFFA00"/>
              </a:solidFill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07524" name="Rectangle 5">
            <a:extLst>
              <a:ext uri="{FF2B5EF4-FFF2-40B4-BE49-F238E27FC236}">
                <a16:creationId xmlns:a16="http://schemas.microsoft.com/office/drawing/2014/main" id="{6E55AB36-AAA5-4003-8671-3F382B2FC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715000"/>
            <a:ext cx="2395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0C09"/>
                </a:solidFill>
                <a:cs typeface="Arial" panose="020B0604020202020204" pitchFamily="34" charset="0"/>
                <a:sym typeface="Symbol" panose="05050102010706020507" pitchFamily="18" charset="2"/>
              </a:rPr>
              <a:t>mirror (dish)</a:t>
            </a:r>
          </a:p>
        </p:txBody>
      </p:sp>
      <p:sp>
        <p:nvSpPr>
          <p:cNvPr id="107525" name="Line 6">
            <a:extLst>
              <a:ext uri="{FF2B5EF4-FFF2-40B4-BE49-F238E27FC236}">
                <a16:creationId xmlns:a16="http://schemas.microsoft.com/office/drawing/2014/main" id="{897BFDF5-F65A-4D3E-9259-A90D4D0889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05400" y="5029200"/>
            <a:ext cx="622300" cy="762000"/>
          </a:xfrm>
          <a:prstGeom prst="line">
            <a:avLst/>
          </a:prstGeom>
          <a:noFill/>
          <a:ln w="31750">
            <a:solidFill>
              <a:srgbClr val="FF0C0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526" name="Line 7">
            <a:extLst>
              <a:ext uri="{FF2B5EF4-FFF2-40B4-BE49-F238E27FC236}">
                <a16:creationId xmlns:a16="http://schemas.microsoft.com/office/drawing/2014/main" id="{2695B49B-00C7-4F4F-815B-B0F3999A645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000" y="3276600"/>
            <a:ext cx="1079500" cy="457200"/>
          </a:xfrm>
          <a:prstGeom prst="line">
            <a:avLst/>
          </a:prstGeom>
          <a:noFill/>
          <a:ln w="31750">
            <a:solidFill>
              <a:srgbClr val="2258E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2">
            <a:extLst>
              <a:ext uri="{FF2B5EF4-FFF2-40B4-BE49-F238E27FC236}">
                <a16:creationId xmlns:a16="http://schemas.microsoft.com/office/drawing/2014/main" id="{3D6B8C0F-D09C-4D85-81E2-B5436D658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27178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0" name="Rectangle 3">
            <a:extLst>
              <a:ext uri="{FF2B5EF4-FFF2-40B4-BE49-F238E27FC236}">
                <a16:creationId xmlns:a16="http://schemas.microsoft.com/office/drawing/2014/main" id="{8453FC8A-4431-41D6-9B64-3D89824EA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28600"/>
            <a:ext cx="45180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FA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Radio light reflects off</a:t>
            </a:r>
          </a:p>
          <a:p>
            <a:r>
              <a:rPr lang="en-US" altLang="en-US" sz="3200">
                <a:solidFill>
                  <a:srgbClr val="FFFA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the mirror and comes to </a:t>
            </a:r>
          </a:p>
          <a:p>
            <a:r>
              <a:rPr lang="en-US" altLang="en-US" sz="3200">
                <a:solidFill>
                  <a:srgbClr val="FFFA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a focus at the receiver</a:t>
            </a:r>
          </a:p>
        </p:txBody>
      </p:sp>
      <p:sp>
        <p:nvSpPr>
          <p:cNvPr id="109571" name="Rectangle 4">
            <a:extLst>
              <a:ext uri="{FF2B5EF4-FFF2-40B4-BE49-F238E27FC236}">
                <a16:creationId xmlns:a16="http://schemas.microsoft.com/office/drawing/2014/main" id="{61C35CA2-6195-4233-ABB8-5857493CA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505200"/>
            <a:ext cx="1646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2258E3"/>
                </a:solidFill>
                <a:cs typeface="Arial" panose="020B0604020202020204" pitchFamily="34" charset="0"/>
                <a:sym typeface="Symbol" panose="05050102010706020507" pitchFamily="18" charset="2"/>
              </a:rPr>
              <a:t>receiver</a:t>
            </a:r>
            <a:endParaRPr lang="en-US" altLang="en-US" sz="3200">
              <a:solidFill>
                <a:srgbClr val="FFFA00"/>
              </a:solidFill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09572" name="Rectangle 5">
            <a:extLst>
              <a:ext uri="{FF2B5EF4-FFF2-40B4-BE49-F238E27FC236}">
                <a16:creationId xmlns:a16="http://schemas.microsoft.com/office/drawing/2014/main" id="{E102194D-75FF-445C-83B0-5EB2EEA17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715000"/>
            <a:ext cx="2395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200">
                <a:solidFill>
                  <a:srgbClr val="FF0C09"/>
                </a:solidFill>
                <a:cs typeface="Arial" panose="020B0604020202020204" pitchFamily="34" charset="0"/>
                <a:sym typeface="Symbol" panose="05050102010706020507" pitchFamily="18" charset="2"/>
              </a:rPr>
              <a:t>mirror (dish)</a:t>
            </a:r>
          </a:p>
        </p:txBody>
      </p:sp>
      <p:sp>
        <p:nvSpPr>
          <p:cNvPr id="109573" name="Line 6">
            <a:extLst>
              <a:ext uri="{FF2B5EF4-FFF2-40B4-BE49-F238E27FC236}">
                <a16:creationId xmlns:a16="http://schemas.microsoft.com/office/drawing/2014/main" id="{98AFA266-7366-429B-AC81-BB99C2A09C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05400" y="5029200"/>
            <a:ext cx="622300" cy="762000"/>
          </a:xfrm>
          <a:prstGeom prst="line">
            <a:avLst/>
          </a:prstGeom>
          <a:noFill/>
          <a:ln w="31750">
            <a:solidFill>
              <a:srgbClr val="FF0C0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4" name="Line 7">
            <a:extLst>
              <a:ext uri="{FF2B5EF4-FFF2-40B4-BE49-F238E27FC236}">
                <a16:creationId xmlns:a16="http://schemas.microsoft.com/office/drawing/2014/main" id="{997C6625-FD48-44FD-905B-266C36808B9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000" y="3276600"/>
            <a:ext cx="1079500" cy="457200"/>
          </a:xfrm>
          <a:prstGeom prst="line">
            <a:avLst/>
          </a:prstGeom>
          <a:noFill/>
          <a:ln w="31750">
            <a:solidFill>
              <a:srgbClr val="2258E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9575" name="Group 8">
            <a:extLst>
              <a:ext uri="{FF2B5EF4-FFF2-40B4-BE49-F238E27FC236}">
                <a16:creationId xmlns:a16="http://schemas.microsoft.com/office/drawing/2014/main" id="{4E258404-C696-4CC7-BB43-5DE072631DB9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0"/>
            <a:ext cx="5638800" cy="4648200"/>
            <a:chOff x="1776" y="0"/>
            <a:chExt cx="3552" cy="2928"/>
          </a:xfrm>
        </p:grpSpPr>
        <p:grpSp>
          <p:nvGrpSpPr>
            <p:cNvPr id="109579" name="Group 9">
              <a:extLst>
                <a:ext uri="{FF2B5EF4-FFF2-40B4-BE49-F238E27FC236}">
                  <a16:creationId xmlns:a16="http://schemas.microsoft.com/office/drawing/2014/main" id="{763D3015-9789-4F33-8AFD-20B4012840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0"/>
              <a:ext cx="2688" cy="2160"/>
              <a:chOff x="1776" y="0"/>
              <a:chExt cx="2688" cy="2160"/>
            </a:xfrm>
          </p:grpSpPr>
          <p:grpSp>
            <p:nvGrpSpPr>
              <p:cNvPr id="109585" name="Group 10">
                <a:extLst>
                  <a:ext uri="{FF2B5EF4-FFF2-40B4-BE49-F238E27FC236}">
                    <a16:creationId xmlns:a16="http://schemas.microsoft.com/office/drawing/2014/main" id="{4A6FAA51-DF1A-4632-B725-CE939D9565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109587" name="Line 11">
                  <a:extLst>
                    <a:ext uri="{FF2B5EF4-FFF2-40B4-BE49-F238E27FC236}">
                      <a16:creationId xmlns:a16="http://schemas.microsoft.com/office/drawing/2014/main" id="{B1DC9A31-AE53-4D6A-9462-A9B9C685C8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88" name="Line 12">
                  <a:extLst>
                    <a:ext uri="{FF2B5EF4-FFF2-40B4-BE49-F238E27FC236}">
                      <a16:creationId xmlns:a16="http://schemas.microsoft.com/office/drawing/2014/main" id="{3A25860C-63D2-4F13-BFA2-1A0AFBAA10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9586" name="Line 13">
                <a:extLst>
                  <a:ext uri="{FF2B5EF4-FFF2-40B4-BE49-F238E27FC236}">
                    <a16:creationId xmlns:a16="http://schemas.microsoft.com/office/drawing/2014/main" id="{82BF7A7A-EC8E-4316-A82C-C4BD4C9B6F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9580" name="Group 14">
              <a:extLst>
                <a:ext uri="{FF2B5EF4-FFF2-40B4-BE49-F238E27FC236}">
                  <a16:creationId xmlns:a16="http://schemas.microsoft.com/office/drawing/2014/main" id="{03745013-424B-48F7-AB63-591A2000B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0" y="768"/>
              <a:ext cx="2688" cy="2160"/>
              <a:chOff x="1776" y="0"/>
              <a:chExt cx="2688" cy="2160"/>
            </a:xfrm>
          </p:grpSpPr>
          <p:grpSp>
            <p:nvGrpSpPr>
              <p:cNvPr id="109581" name="Group 15">
                <a:extLst>
                  <a:ext uri="{FF2B5EF4-FFF2-40B4-BE49-F238E27FC236}">
                    <a16:creationId xmlns:a16="http://schemas.microsoft.com/office/drawing/2014/main" id="{967803FD-7B73-4720-A8AD-ADD68BABC6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109583" name="Line 16">
                  <a:extLst>
                    <a:ext uri="{FF2B5EF4-FFF2-40B4-BE49-F238E27FC236}">
                      <a16:creationId xmlns:a16="http://schemas.microsoft.com/office/drawing/2014/main" id="{3BB9F59F-E614-4BC9-BAFD-ACCCCB7007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84" name="Line 17">
                  <a:extLst>
                    <a:ext uri="{FF2B5EF4-FFF2-40B4-BE49-F238E27FC236}">
                      <a16:creationId xmlns:a16="http://schemas.microsoft.com/office/drawing/2014/main" id="{5A624BF3-C590-4E2F-9E79-7642E72E3F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9582" name="Line 18">
                <a:extLst>
                  <a:ext uri="{FF2B5EF4-FFF2-40B4-BE49-F238E27FC236}">
                    <a16:creationId xmlns:a16="http://schemas.microsoft.com/office/drawing/2014/main" id="{9D50C868-45A2-4243-92E6-88734A48C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9">
            <a:extLst>
              <a:ext uri="{FF2B5EF4-FFF2-40B4-BE49-F238E27FC236}">
                <a16:creationId xmlns:a16="http://schemas.microsoft.com/office/drawing/2014/main" id="{1087E415-71AF-4312-A0B9-C35102419034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3200400"/>
            <a:ext cx="1600200" cy="1447800"/>
            <a:chOff x="1824" y="2016"/>
            <a:chExt cx="1008" cy="912"/>
          </a:xfrm>
        </p:grpSpPr>
        <p:sp>
          <p:nvSpPr>
            <p:cNvPr id="109577" name="Line 20">
              <a:extLst>
                <a:ext uri="{FF2B5EF4-FFF2-40B4-BE49-F238E27FC236}">
                  <a16:creationId xmlns:a16="http://schemas.microsoft.com/office/drawing/2014/main" id="{479F2B49-4AB9-424A-B9C7-541A83E6E0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2016"/>
              <a:ext cx="960" cy="144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78" name="Line 21">
              <a:extLst>
                <a:ext uri="{FF2B5EF4-FFF2-40B4-BE49-F238E27FC236}">
                  <a16:creationId xmlns:a16="http://schemas.microsoft.com/office/drawing/2014/main" id="{C27D7730-76B3-40D1-A7B8-9AC20C5CC4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40" y="2064"/>
              <a:ext cx="192" cy="864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ext Box 4">
            <a:extLst>
              <a:ext uri="{FF2B5EF4-FFF2-40B4-BE49-F238E27FC236}">
                <a16:creationId xmlns:a16="http://schemas.microsoft.com/office/drawing/2014/main" id="{1B7EF278-DB38-40E0-8191-40171D5C7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57200"/>
            <a:ext cx="6705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1800" b="1">
                <a:solidFill>
                  <a:srgbClr val="FFFF00"/>
                </a:solidFill>
              </a:rPr>
              <a:t>alike </a:t>
            </a:r>
            <a:r>
              <a:rPr lang="en-US" altLang="en-US" sz="1800" b="1">
                <a:solidFill>
                  <a:srgbClr val="FF0000"/>
                </a:solidFill>
              </a:rPr>
              <a:t>in that they are both mirrors.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Why can</a:t>
            </a:r>
            <a:r>
              <a:rPr lang="ja-JP" altLang="en-US" sz="1800">
                <a:solidFill>
                  <a:srgbClr val="EFF910"/>
                </a:solidFill>
              </a:rPr>
              <a:t>’</a:t>
            </a:r>
            <a:r>
              <a:rPr lang="en-US" altLang="ja-JP" sz="1800">
                <a:solidFill>
                  <a:srgbClr val="EFF910"/>
                </a:solidFill>
              </a:rPr>
              <a:t>t you see yourself in a radio telescope?</a:t>
            </a:r>
            <a:endParaRPr lang="en-US" altLang="en-US" sz="1800"/>
          </a:p>
        </p:txBody>
      </p:sp>
      <p:pic>
        <p:nvPicPr>
          <p:cNvPr id="111618" name="Picture 4" descr="stmirror.jpg">
            <a:extLst>
              <a:ext uri="{FF2B5EF4-FFF2-40B4-BE49-F238E27FC236}">
                <a16:creationId xmlns:a16="http://schemas.microsoft.com/office/drawing/2014/main" id="{02617804-5344-4C76-BA72-9EB32B22D4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362200"/>
            <a:ext cx="4524375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ext Box 4">
            <a:extLst>
              <a:ext uri="{FF2B5EF4-FFF2-40B4-BE49-F238E27FC236}">
                <a16:creationId xmlns:a16="http://schemas.microsoft.com/office/drawing/2014/main" id="{CD8760E9-3B66-40C9-8DB1-C2DA4D98B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1800" b="1">
                <a:solidFill>
                  <a:srgbClr val="FFFF00"/>
                </a:solidFill>
              </a:rPr>
              <a:t>alike</a:t>
            </a:r>
            <a:r>
              <a:rPr lang="en-US" altLang="en-US" sz="1800" b="1">
                <a:solidFill>
                  <a:srgbClr val="FF0000"/>
                </a:solidFill>
              </a:rPr>
              <a:t> in that they are both mirrors.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r>
              <a:rPr lang="en-US" altLang="en-US" sz="1800">
                <a:solidFill>
                  <a:srgbClr val="EFF910"/>
                </a:solidFill>
              </a:rPr>
              <a:t>—  Parabolic</a:t>
            </a:r>
          </a:p>
          <a:p>
            <a:endParaRPr lang="en-US" altLang="en-US" sz="1800">
              <a:solidFill>
                <a:srgbClr val="EFF910"/>
              </a:solidFill>
            </a:endParaRPr>
          </a:p>
          <a:p>
            <a:r>
              <a:rPr lang="en-US" altLang="en-US" sz="1800">
                <a:solidFill>
                  <a:srgbClr val="EFF910"/>
                </a:solidFill>
              </a:rPr>
              <a:t>—  Metal</a:t>
            </a:r>
          </a:p>
          <a:p>
            <a:endParaRPr lang="en-US" altLang="en-US" sz="1800">
              <a:solidFill>
                <a:srgbClr val="EFF910"/>
              </a:solidFill>
            </a:endParaRPr>
          </a:p>
          <a:p>
            <a:r>
              <a:rPr lang="en-US" altLang="en-US" sz="1800">
                <a:solidFill>
                  <a:srgbClr val="EFF910"/>
                </a:solidFill>
              </a:rPr>
              <a:t>—  A smooth surface for the wavelength of light you want to observe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Text Box 4">
            <a:extLst>
              <a:ext uri="{FF2B5EF4-FFF2-40B4-BE49-F238E27FC236}">
                <a16:creationId xmlns:a16="http://schemas.microsoft.com/office/drawing/2014/main" id="{326DC8ED-72AA-4920-B61A-9A338B17D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" y="241994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So our Sun has a temperature of 5800 K</a:t>
            </a:r>
            <a:endParaRPr lang="en-US" altLang="en-US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8005" name="Line 5">
            <a:extLst>
              <a:ext uri="{FF2B5EF4-FFF2-40B4-BE49-F238E27FC236}">
                <a16:creationId xmlns:a16="http://schemas.microsoft.com/office/drawing/2014/main" id="{4A5F01D5-18FD-45A4-AE6F-75A728995DB1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010" name="Freeform 8">
            <a:extLst>
              <a:ext uri="{FF2B5EF4-FFF2-40B4-BE49-F238E27FC236}">
                <a16:creationId xmlns:a16="http://schemas.microsoft.com/office/drawing/2014/main" id="{405E4B39-6018-45F9-ABAD-D88F29F7A73F}"/>
              </a:ext>
            </a:extLst>
          </p:cNvPr>
          <p:cNvSpPr>
            <a:spLocks/>
          </p:cNvSpPr>
          <p:nvPr/>
        </p:nvSpPr>
        <p:spPr bwMode="auto">
          <a:xfrm>
            <a:off x="693420" y="1990827"/>
            <a:ext cx="13563600" cy="4181374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04800" y="581581"/>
            <a:ext cx="8458200" cy="942419"/>
            <a:chOff x="228600" y="683181"/>
            <a:chExt cx="8458200" cy="942419"/>
          </a:xfrm>
        </p:grpSpPr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2D266AFE-6CAC-472B-BE60-01F52BB92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" y="683181"/>
              <a:ext cx="807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0.4µm                                                                                       	</a:t>
              </a:r>
              <a:r>
                <a:rPr lang="en-US" altLang="en-US" sz="1800" dirty="0">
                  <a:solidFill>
                    <a:srgbClr val="808080"/>
                  </a:solidFill>
                  <a:latin typeface="Times" panose="02020603050405020304" pitchFamily="18" charset="0"/>
                </a:rPr>
                <a:t> </a:t>
              </a:r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              </a:t>
              </a:r>
              <a:r>
                <a:rPr lang="en-US" altLang="en-US" sz="1800" dirty="0" smtClean="0">
                  <a:solidFill>
                    <a:srgbClr val="808080"/>
                  </a:solidFill>
                  <a:latin typeface="Times" panose="02020603050405020304" pitchFamily="18" charset="0"/>
                </a:rPr>
                <a:t>0.7µm</a:t>
              </a:r>
              <a:endParaRPr lang="en-US" altLang="en-US" sz="1800" dirty="0">
                <a:solidFill>
                  <a:srgbClr val="808080"/>
                </a:solidFill>
                <a:latin typeface="Times" panose="02020603050405020304" pitchFamily="18" charset="0"/>
              </a:endParaRPr>
            </a:p>
          </p:txBody>
        </p:sp>
        <p:pic>
          <p:nvPicPr>
            <p:cNvPr id="15" name="Picture 12" descr="bb2.tif">
              <a:extLst>
                <a:ext uri="{FF2B5EF4-FFF2-40B4-BE49-F238E27FC236}">
                  <a16:creationId xmlns:a16="http://schemas.microsoft.com/office/drawing/2014/main" id="{8E9378F4-8D85-4525-B5FD-A5D067BA1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90600"/>
              <a:ext cx="84582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78078" y="1590717"/>
            <a:ext cx="8889721" cy="5115754"/>
            <a:chOff x="178078" y="1590717"/>
            <a:chExt cx="8889721" cy="5115754"/>
          </a:xfrm>
        </p:grpSpPr>
        <p:sp>
          <p:nvSpPr>
            <p:cNvPr id="17" name="Line 6">
              <a:extLst>
                <a:ext uri="{FF2B5EF4-FFF2-40B4-BE49-F238E27FC236}">
                  <a16:creationId xmlns:a16="http://schemas.microsoft.com/office/drawing/2014/main" id="{4BAD1595-BF39-498E-B060-98188E235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0">
              <a:extLst>
                <a:ext uri="{FF2B5EF4-FFF2-40B4-BE49-F238E27FC236}">
                  <a16:creationId xmlns:a16="http://schemas.microsoft.com/office/drawing/2014/main" id="{8A58F17D-97F5-43F9-9348-9CAB325C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78" y="1590717"/>
              <a:ext cx="192322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amount of light</a:t>
              </a:r>
              <a:endParaRPr lang="en-US" altLang="en-US" sz="2000" dirty="0">
                <a:latin typeface="Times" panose="02020603050405020304" pitchFamily="18" charset="0"/>
              </a:endParaRP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F34FFE26-EC15-48E9-A276-611E68AD7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399" y="6244508"/>
              <a:ext cx="1676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chemeClr val="bg1"/>
                  </a:solidFill>
                  <a:latin typeface="Times" panose="02020603050405020304" pitchFamily="18" charset="0"/>
                </a:rPr>
                <a:t>wavelength</a:t>
              </a:r>
              <a:endParaRPr lang="en-US" altLang="en-US" dirty="0">
                <a:latin typeface="Times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85800" y="1905000"/>
              <a:ext cx="0" cy="472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819400" y="2110831"/>
            <a:ext cx="480392" cy="4422321"/>
            <a:chOff x="3558209" y="2176173"/>
            <a:chExt cx="480392" cy="4422321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733800" y="2176173"/>
              <a:ext cx="0" cy="4023360"/>
            </a:xfrm>
            <a:prstGeom prst="line">
              <a:avLst/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58209" y="6237882"/>
                  <a:ext cx="480392" cy="3606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1600" b="1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en-US" sz="16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𝒑𝒆𝒂𝒌</m:t>
                            </m:r>
                          </m:sub>
                        </m:sSub>
                      </m:oMath>
                    </m:oMathPara>
                  </a14:m>
                  <a:endParaRPr lang="en-US" altLang="en-US" sz="1600" dirty="0">
                    <a:solidFill>
                      <a:schemeClr val="accent6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32" name="Text Box 9">
                  <a:extLst>
                    <a:ext uri="{FF2B5EF4-FFF2-40B4-BE49-F238E27FC236}">
                      <a16:creationId xmlns:a16="http://schemas.microsoft.com/office/drawing/2014/main" id="{F34FFE26-EC15-48E9-A276-611E68AD76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58209" y="6237882"/>
                  <a:ext cx="480392" cy="360612"/>
                </a:xfrm>
                <a:prstGeom prst="rect">
                  <a:avLst/>
                </a:prstGeom>
                <a:blipFill>
                  <a:blip r:embed="rId3"/>
                  <a:stretch>
                    <a:fillRect r="-32051" b="-678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5867400" y="1990488"/>
                <a:ext cx="2057400" cy="2516395"/>
              </a:xfrm>
              <a:prstGeom prst="rect">
                <a:avLst/>
              </a:prstGeom>
              <a:solidFill>
                <a:srgbClr val="F8F8F8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+mj-lt"/>
                  </a:rPr>
                  <a:t>Peak Wavelength:</a:t>
                </a:r>
                <a:r>
                  <a:rPr lang="en-US" dirty="0" smtClean="0">
                    <a:latin typeface="+mj-lt"/>
                  </a:rPr>
                  <a:t/>
                </a:r>
                <a:br>
                  <a:rPr lang="en-US" dirty="0" smtClean="0">
                    <a:latin typeface="+mj-lt"/>
                  </a:rPr>
                </a:br>
                <a:endParaRPr lang="en-US" dirty="0" smtClean="0">
                  <a:latin typeface="+mj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2900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algn="ctr"/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2900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5800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 smtClean="0">
                  <a:latin typeface="+mj-lt"/>
                </a:endParaRPr>
              </a:p>
              <a:p>
                <a:pPr algn="ctr"/>
                <a:endParaRPr lang="en-US" dirty="0">
                  <a:latin typeface="+mj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1990488"/>
                <a:ext cx="2057400" cy="2516395"/>
              </a:xfrm>
              <a:prstGeom prst="rect">
                <a:avLst/>
              </a:prstGeom>
              <a:blipFill>
                <a:blip r:embed="rId4"/>
                <a:stretch>
                  <a:fillRect t="-120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Oval 39"/>
          <p:cNvSpPr/>
          <p:nvPr/>
        </p:nvSpPr>
        <p:spPr>
          <a:xfrm>
            <a:off x="2910197" y="2110831"/>
            <a:ext cx="169277" cy="16927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06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16DDB403-5252-4D8B-A424-0083E2CF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Untitled-40.jpg</a:t>
            </a:r>
          </a:p>
        </p:txBody>
      </p:sp>
      <p:pic>
        <p:nvPicPr>
          <p:cNvPr id="114690" name="Picture 2" descr="Untitled-40.jpg">
            <a:extLst>
              <a:ext uri="{FF2B5EF4-FFF2-40B4-BE49-F238E27FC236}">
                <a16:creationId xmlns:a16="http://schemas.microsoft.com/office/drawing/2014/main" id="{61F1BB62-365B-4FEE-9945-6F79BA105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"/>
            <a:ext cx="63214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Text Box 4">
            <a:extLst>
              <a:ext uri="{FF2B5EF4-FFF2-40B4-BE49-F238E27FC236}">
                <a16:creationId xmlns:a16="http://schemas.microsoft.com/office/drawing/2014/main" id="{50D2399E-EACF-4461-90F9-B98D6B39E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0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800">
                <a:solidFill>
                  <a:srgbClr val="EFF910"/>
                </a:solidFill>
              </a:rPr>
              <a:t>Radio Telescopes are Mirrors</a:t>
            </a: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ext Box 4">
            <a:extLst>
              <a:ext uri="{FF2B5EF4-FFF2-40B4-BE49-F238E27FC236}">
                <a16:creationId xmlns:a16="http://schemas.microsoft.com/office/drawing/2014/main" id="{74D10896-6A37-4975-8D7C-56FE9B754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52400"/>
            <a:ext cx="533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The parabolic shape of the mirror reflects light to one point.</a:t>
            </a:r>
            <a:endParaRPr lang="en-US" altLang="en-US" sz="1800"/>
          </a:p>
        </p:txBody>
      </p:sp>
      <p:pic>
        <p:nvPicPr>
          <p:cNvPr id="115714" name="Picture 2">
            <a:extLst>
              <a:ext uri="{FF2B5EF4-FFF2-40B4-BE49-F238E27FC236}">
                <a16:creationId xmlns:a16="http://schemas.microsoft.com/office/drawing/2014/main" id="{5EA498C5-F2D3-473D-BEBC-078FB2DDD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71103">
            <a:off x="3194050" y="4524375"/>
            <a:ext cx="27178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36769A7A-F78B-4A6D-BAD1-34F64821919E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237038" y="6362700"/>
            <a:ext cx="1676400" cy="1905000"/>
          </a:xfrm>
          <a:prstGeom prst="rect">
            <a:avLst/>
          </a:prstGeom>
          <a:solidFill>
            <a:schemeClr val="bg1"/>
          </a:solidFill>
          <a:ln w="12065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50F557C-4760-401A-A377-EB53E819A234}"/>
              </a:ext>
            </a:extLst>
          </p:cNvPr>
          <p:cNvCxnSpPr>
            <a:cxnSpLocks noChangeShapeType="1"/>
          </p:cNvCxnSpPr>
          <p:nvPr/>
        </p:nvCxnSpPr>
        <p:spPr bwMode="auto">
          <a:xfrm rot="-5400000">
            <a:off x="3094038" y="4914900"/>
            <a:ext cx="1143000" cy="1066800"/>
          </a:xfrm>
          <a:prstGeom prst="line">
            <a:avLst/>
          </a:prstGeom>
          <a:noFill/>
          <a:ln w="88900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CC0D11D-A8C1-4DE6-8B96-3F316BD6F8E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427538" y="5029200"/>
            <a:ext cx="1219200" cy="762000"/>
          </a:xfrm>
          <a:prstGeom prst="line">
            <a:avLst/>
          </a:prstGeom>
          <a:noFill/>
          <a:ln w="984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C4ACEB8F-E4E6-4296-9A2C-EDCF2F5DC0E1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198938" y="4343400"/>
            <a:ext cx="457200" cy="7620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15719" name="Group 40">
            <a:extLst>
              <a:ext uri="{FF2B5EF4-FFF2-40B4-BE49-F238E27FC236}">
                <a16:creationId xmlns:a16="http://schemas.microsoft.com/office/drawing/2014/main" id="{02C31A2B-D056-4D8C-B051-1AFF04E9A87F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1762126" y="1185862"/>
            <a:ext cx="5003800" cy="5235575"/>
            <a:chOff x="2687138" y="953076"/>
            <a:chExt cx="5002861" cy="5235740"/>
          </a:xfrm>
        </p:grpSpPr>
        <p:grpSp>
          <p:nvGrpSpPr>
            <p:cNvPr id="115720" name="Group 9">
              <a:extLst>
                <a:ext uri="{FF2B5EF4-FFF2-40B4-BE49-F238E27FC236}">
                  <a16:creationId xmlns:a16="http://schemas.microsoft.com/office/drawing/2014/main" id="{61E94BE1-40E4-4148-A527-6DE9102DD167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799" y="953076"/>
              <a:ext cx="4267200" cy="3429000"/>
              <a:chOff x="1776" y="0"/>
              <a:chExt cx="2688" cy="2160"/>
            </a:xfrm>
          </p:grpSpPr>
          <p:grpSp>
            <p:nvGrpSpPr>
              <p:cNvPr id="115728" name="Group 49">
                <a:extLst>
                  <a:ext uri="{FF2B5EF4-FFF2-40B4-BE49-F238E27FC236}">
                    <a16:creationId xmlns:a16="http://schemas.microsoft.com/office/drawing/2014/main" id="{22E344BE-7E04-4DC4-91DB-3DAC78F7CF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115730" name="Line 11">
                  <a:extLst>
                    <a:ext uri="{FF2B5EF4-FFF2-40B4-BE49-F238E27FC236}">
                      <a16:creationId xmlns:a16="http://schemas.microsoft.com/office/drawing/2014/main" id="{954FDD19-9C60-499E-B6E4-734987C5B5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731" name="Line 12">
                  <a:extLst>
                    <a:ext uri="{FF2B5EF4-FFF2-40B4-BE49-F238E27FC236}">
                      <a16:creationId xmlns:a16="http://schemas.microsoft.com/office/drawing/2014/main" id="{14E959A8-F4A6-4D26-84AC-A019591758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5729" name="Line 13">
                <a:extLst>
                  <a:ext uri="{FF2B5EF4-FFF2-40B4-BE49-F238E27FC236}">
                    <a16:creationId xmlns:a16="http://schemas.microsoft.com/office/drawing/2014/main" id="{CB4BB859-7FDA-47F4-A3A2-73769BFB5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5721" name="Group 14">
              <a:extLst>
                <a:ext uri="{FF2B5EF4-FFF2-40B4-BE49-F238E27FC236}">
                  <a16:creationId xmlns:a16="http://schemas.microsoft.com/office/drawing/2014/main" id="{6D25224C-9E52-48EA-8AB1-A3F474FAE70E}"/>
                </a:ext>
              </a:extLst>
            </p:cNvPr>
            <p:cNvGrpSpPr>
              <a:grpSpLocks/>
            </p:cNvGrpSpPr>
            <p:nvPr/>
          </p:nvGrpSpPr>
          <p:grpSpPr bwMode="auto">
            <a:xfrm rot="2296405">
              <a:off x="3422799" y="2759816"/>
              <a:ext cx="4267200" cy="3429000"/>
              <a:chOff x="1776" y="0"/>
              <a:chExt cx="2688" cy="2160"/>
            </a:xfrm>
          </p:grpSpPr>
          <p:grpSp>
            <p:nvGrpSpPr>
              <p:cNvPr id="115724" name="Group 15">
                <a:extLst>
                  <a:ext uri="{FF2B5EF4-FFF2-40B4-BE49-F238E27FC236}">
                    <a16:creationId xmlns:a16="http://schemas.microsoft.com/office/drawing/2014/main" id="{D85DE6C2-C903-43C0-B262-71CB95E99B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696"/>
                <a:ext cx="1824" cy="1464"/>
                <a:chOff x="1776" y="696"/>
                <a:chExt cx="1824" cy="1464"/>
              </a:xfrm>
            </p:grpSpPr>
            <p:sp>
              <p:nvSpPr>
                <p:cNvPr id="115726" name="Line 16">
                  <a:extLst>
                    <a:ext uri="{FF2B5EF4-FFF2-40B4-BE49-F238E27FC236}">
                      <a16:creationId xmlns:a16="http://schemas.microsoft.com/office/drawing/2014/main" id="{89C9C184-78F0-4318-9CC0-84BF7B6CD6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76" y="1430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727" name="Line 17">
                  <a:extLst>
                    <a:ext uri="{FF2B5EF4-FFF2-40B4-BE49-F238E27FC236}">
                      <a16:creationId xmlns:a16="http://schemas.microsoft.com/office/drawing/2014/main" id="{5A7A3092-0BFA-46E0-BFB6-12C408AD6D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8" y="696"/>
                  <a:ext cx="912" cy="730"/>
                </a:xfrm>
                <a:prstGeom prst="line">
                  <a:avLst/>
                </a:prstGeom>
                <a:noFill/>
                <a:ln w="9525">
                  <a:solidFill>
                    <a:srgbClr val="FDFF0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5725" name="Line 18">
                <a:extLst>
                  <a:ext uri="{FF2B5EF4-FFF2-40B4-BE49-F238E27FC236}">
                    <a16:creationId xmlns:a16="http://schemas.microsoft.com/office/drawing/2014/main" id="{E6697F4D-3C84-4A98-A387-AEF902090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0"/>
                <a:ext cx="912" cy="730"/>
              </a:xfrm>
              <a:prstGeom prst="line">
                <a:avLst/>
              </a:prstGeom>
              <a:noFill/>
              <a:ln w="9525">
                <a:solidFill>
                  <a:srgbClr val="FDFF0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5722" name="Line 20">
              <a:extLst>
                <a:ext uri="{FF2B5EF4-FFF2-40B4-BE49-F238E27FC236}">
                  <a16:creationId xmlns:a16="http://schemas.microsoft.com/office/drawing/2014/main" id="{0B4872CA-B2E0-4AAD-8100-9CE6502400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8897" flipV="1">
              <a:off x="2758888" y="3069386"/>
              <a:ext cx="1340943" cy="178554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23" name="Line 21">
              <a:extLst>
                <a:ext uri="{FF2B5EF4-FFF2-40B4-BE49-F238E27FC236}">
                  <a16:creationId xmlns:a16="http://schemas.microsoft.com/office/drawing/2014/main" id="{70878A94-7949-4AC0-9567-6FB8008A326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8897" flipV="1">
              <a:off x="3291699" y="3369011"/>
              <a:ext cx="199057" cy="1408179"/>
            </a:xfrm>
            <a:prstGeom prst="line">
              <a:avLst/>
            </a:prstGeom>
            <a:noFill/>
            <a:ln w="9525">
              <a:solidFill>
                <a:srgbClr val="FDFF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1" name="Group 21">
            <a:extLst>
              <a:ext uri="{FF2B5EF4-FFF2-40B4-BE49-F238E27FC236}">
                <a16:creationId xmlns:a16="http://schemas.microsoft.com/office/drawing/2014/main" id="{53844765-7980-44CC-92B4-34C68ABA1EEF}"/>
              </a:ext>
            </a:extLst>
          </p:cNvPr>
          <p:cNvGrpSpPr>
            <a:grpSpLocks/>
          </p:cNvGrpSpPr>
          <p:nvPr/>
        </p:nvGrpSpPr>
        <p:grpSpPr bwMode="auto">
          <a:xfrm rot="-5223056">
            <a:off x="2911475" y="3967163"/>
            <a:ext cx="3657600" cy="2895600"/>
            <a:chOff x="838200" y="3946526"/>
            <a:chExt cx="3657600" cy="2895599"/>
          </a:xfrm>
        </p:grpSpPr>
        <p:pic>
          <p:nvPicPr>
            <p:cNvPr id="117766" name="Picture 2">
              <a:extLst>
                <a:ext uri="{FF2B5EF4-FFF2-40B4-BE49-F238E27FC236}">
                  <a16:creationId xmlns:a16="http://schemas.microsoft.com/office/drawing/2014/main" id="{4BB3FC3D-5ADE-4AD8-BCE0-B98F68F9E9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28897">
              <a:off x="1577974" y="3836988"/>
              <a:ext cx="2717800" cy="306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FB57713-E73C-4ED3-B6F5-78E2F39DB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518" y="4936342"/>
              <a:ext cx="1676400" cy="1904999"/>
            </a:xfrm>
            <a:prstGeom prst="rect">
              <a:avLst/>
            </a:prstGeom>
            <a:solidFill>
              <a:schemeClr val="bg1"/>
            </a:solidFill>
            <a:ln w="120650">
              <a:solidFill>
                <a:schemeClr val="bg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7F6B120-FE43-4D52-9B00-BECD378E77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71941" y="3946261"/>
              <a:ext cx="1143000" cy="1066800"/>
            </a:xfrm>
            <a:prstGeom prst="line">
              <a:avLst/>
            </a:prstGeom>
            <a:noFill/>
            <a:ln w="88900">
              <a:solidFill>
                <a:schemeClr val="bg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FFD39F8-876C-4959-A1CE-7DE3F81DF1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96514" y="5438648"/>
              <a:ext cx="1219200" cy="762000"/>
            </a:xfrm>
            <a:prstGeom prst="line">
              <a:avLst/>
            </a:prstGeom>
            <a:noFill/>
            <a:ln w="98425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49B0058-6671-4CAD-92DC-ADFB79CA1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6377" y="4832493"/>
              <a:ext cx="457200" cy="7620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19BE7D-A04D-4E1D-BA87-FEE822D6BF3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29DDDC-FBF9-42CF-91CB-3DA503F4F4A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F27C162-6C5C-4B0D-898A-4D310848A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5334000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7765" name="Text Box 4">
            <a:extLst>
              <a:ext uri="{FF2B5EF4-FFF2-40B4-BE49-F238E27FC236}">
                <a16:creationId xmlns:a16="http://schemas.microsoft.com/office/drawing/2014/main" id="{38176EB7-C247-4100-9F50-699CC534F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1800" b="1">
                <a:solidFill>
                  <a:srgbClr val="FFFF00"/>
                </a:solidFill>
              </a:rPr>
              <a:t>alike</a:t>
            </a:r>
            <a:r>
              <a:rPr lang="en-US" altLang="en-US" sz="1800" b="1">
                <a:solidFill>
                  <a:srgbClr val="FF0000"/>
                </a:solidFill>
              </a:rPr>
              <a:t> in that they are both mirrors.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2800">
                <a:solidFill>
                  <a:srgbClr val="EFF910"/>
                </a:solidFill>
              </a:rPr>
              <a:t>Smooth</a:t>
            </a:r>
            <a:r>
              <a:rPr lang="en-US" altLang="en-US" sz="1800">
                <a:solidFill>
                  <a:srgbClr val="EFF910"/>
                </a:solidFill>
              </a:rPr>
              <a:t> means having no bump on the mirror more than</a:t>
            </a: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 a tenth of the wavelength of the light you observe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ext Box 4">
            <a:extLst>
              <a:ext uri="{FF2B5EF4-FFF2-40B4-BE49-F238E27FC236}">
                <a16:creationId xmlns:a16="http://schemas.microsoft.com/office/drawing/2014/main" id="{49FD7CBF-DC79-4C02-AA39-D3D5C009B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 dirty="0">
                <a:solidFill>
                  <a:srgbClr val="FF0000"/>
                </a:solidFill>
              </a:rPr>
              <a:t>Optical and Radio Telescopes are alike in that they are both mirrors.</a:t>
            </a:r>
          </a:p>
          <a:p>
            <a:pPr algn="ctr"/>
            <a:endParaRPr lang="en-US" altLang="en-US" sz="1800" dirty="0">
              <a:solidFill>
                <a:srgbClr val="EFF910"/>
              </a:solidFill>
            </a:endParaRPr>
          </a:p>
          <a:p>
            <a:pPr algn="ctr"/>
            <a:endParaRPr lang="en-US" altLang="en-US" sz="1800" dirty="0">
              <a:solidFill>
                <a:srgbClr val="EFF910"/>
              </a:solidFill>
            </a:endParaRPr>
          </a:p>
          <a:p>
            <a:pPr algn="ctr"/>
            <a:r>
              <a:rPr lang="en-US" altLang="en-US" sz="1800" dirty="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endParaRPr lang="en-US" altLang="en-US" sz="1800" dirty="0">
              <a:solidFill>
                <a:srgbClr val="EFF910"/>
              </a:solidFill>
            </a:endParaRPr>
          </a:p>
          <a:p>
            <a:pPr algn="ctr"/>
            <a:endParaRPr lang="en-US" altLang="en-US" sz="1800" dirty="0">
              <a:solidFill>
                <a:srgbClr val="EFF910"/>
              </a:solidFill>
            </a:endParaRPr>
          </a:p>
          <a:p>
            <a:pPr algn="ctr"/>
            <a:endParaRPr lang="en-US" altLang="en-US" sz="1800" dirty="0">
              <a:solidFill>
                <a:srgbClr val="EFF910"/>
              </a:solidFill>
            </a:endParaRPr>
          </a:p>
          <a:p>
            <a:pPr algn="ctr"/>
            <a:r>
              <a:rPr lang="en-US" altLang="en-US" sz="1800" dirty="0">
                <a:solidFill>
                  <a:srgbClr val="EFF910"/>
                </a:solidFill>
              </a:rPr>
              <a:t>Smooth means having no bump on the mirror more than</a:t>
            </a:r>
          </a:p>
          <a:p>
            <a:pPr algn="ctr"/>
            <a:r>
              <a:rPr lang="en-US" altLang="en-US" sz="1800" dirty="0">
                <a:solidFill>
                  <a:srgbClr val="EFF910"/>
                </a:solidFill>
              </a:rPr>
              <a:t> a </a:t>
            </a:r>
            <a:r>
              <a:rPr lang="en-US" altLang="en-US" sz="1800" i="1" dirty="0">
                <a:solidFill>
                  <a:srgbClr val="EFF910"/>
                </a:solidFill>
              </a:rPr>
              <a:t>tenth</a:t>
            </a:r>
            <a:r>
              <a:rPr lang="en-US" altLang="en-US" sz="1800" dirty="0">
                <a:solidFill>
                  <a:srgbClr val="EFF910"/>
                </a:solidFill>
              </a:rPr>
              <a:t> of the wavelength  (0.1 x </a:t>
            </a:r>
            <a:r>
              <a:rPr lang="en-US" altLang="en-US" sz="1800" i="1" dirty="0">
                <a:solidFill>
                  <a:srgbClr val="EFF910"/>
                </a:solidFill>
                <a:latin typeface="Symbol" panose="05050102010706020507" pitchFamily="18" charset="2"/>
              </a:rPr>
              <a:t>l</a:t>
            </a:r>
            <a:r>
              <a:rPr lang="en-US" altLang="en-US" sz="1800" dirty="0">
                <a:solidFill>
                  <a:srgbClr val="EFF910"/>
                </a:solidFill>
              </a:rPr>
              <a:t>)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4CB4DC-B372-4B75-AB07-7940C2752AB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E7D97B2-BADA-407F-A257-9665ABAC7DB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7CE4283-D2F6-424B-80A8-064823C14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562600"/>
            <a:ext cx="7086600" cy="914400"/>
          </a:xfrm>
          <a:prstGeom prst="rect">
            <a:avLst/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AFB7C91B-0165-4980-8F52-EFC4C7FC6FDD}"/>
              </a:ext>
            </a:extLst>
          </p:cNvPr>
          <p:cNvSpPr/>
          <p:nvPr/>
        </p:nvSpPr>
        <p:spPr>
          <a:xfrm>
            <a:off x="1143000" y="4267200"/>
            <a:ext cx="7086600" cy="1828800"/>
          </a:xfrm>
          <a:custGeom>
            <a:avLst/>
            <a:gdLst>
              <a:gd name="connsiteX0" fmla="*/ 37630 w 7509351"/>
              <a:gd name="connsiteY0" fmla="*/ 404519 h 536222"/>
              <a:gd name="connsiteX1" fmla="*/ 47038 w 7509351"/>
              <a:gd name="connsiteY1" fmla="*/ 301037 h 536222"/>
              <a:gd name="connsiteX2" fmla="*/ 56445 w 7509351"/>
              <a:gd name="connsiteY2" fmla="*/ 272815 h 536222"/>
              <a:gd name="connsiteX3" fmla="*/ 65852 w 7509351"/>
              <a:gd name="connsiteY3" fmla="*/ 178741 h 536222"/>
              <a:gd name="connsiteX4" fmla="*/ 159926 w 7509351"/>
              <a:gd name="connsiteY4" fmla="*/ 188148 h 536222"/>
              <a:gd name="connsiteX5" fmla="*/ 188149 w 7509351"/>
              <a:gd name="connsiteY5" fmla="*/ 216371 h 536222"/>
              <a:gd name="connsiteX6" fmla="*/ 216371 w 7509351"/>
              <a:gd name="connsiteY6" fmla="*/ 235185 h 536222"/>
              <a:gd name="connsiteX7" fmla="*/ 263408 w 7509351"/>
              <a:gd name="connsiteY7" fmla="*/ 225778 h 536222"/>
              <a:gd name="connsiteX8" fmla="*/ 301038 w 7509351"/>
              <a:gd name="connsiteY8" fmla="*/ 178741 h 536222"/>
              <a:gd name="connsiteX9" fmla="*/ 329260 w 7509351"/>
              <a:gd name="connsiteY9" fmla="*/ 159926 h 536222"/>
              <a:gd name="connsiteX10" fmla="*/ 395112 w 7509351"/>
              <a:gd name="connsiteY10" fmla="*/ 244593 h 536222"/>
              <a:gd name="connsiteX11" fmla="*/ 423334 w 7509351"/>
              <a:gd name="connsiteY11" fmla="*/ 254000 h 536222"/>
              <a:gd name="connsiteX12" fmla="*/ 451556 w 7509351"/>
              <a:gd name="connsiteY12" fmla="*/ 272815 h 536222"/>
              <a:gd name="connsiteX13" fmla="*/ 508000 w 7509351"/>
              <a:gd name="connsiteY13" fmla="*/ 329259 h 536222"/>
              <a:gd name="connsiteX14" fmla="*/ 667926 w 7509351"/>
              <a:gd name="connsiteY14" fmla="*/ 338667 h 536222"/>
              <a:gd name="connsiteX15" fmla="*/ 696149 w 7509351"/>
              <a:gd name="connsiteY15" fmla="*/ 348074 h 536222"/>
              <a:gd name="connsiteX16" fmla="*/ 771408 w 7509351"/>
              <a:gd name="connsiteY16" fmla="*/ 301037 h 536222"/>
              <a:gd name="connsiteX17" fmla="*/ 799630 w 7509351"/>
              <a:gd name="connsiteY17" fmla="*/ 282222 h 536222"/>
              <a:gd name="connsiteX18" fmla="*/ 837260 w 7509351"/>
              <a:gd name="connsiteY18" fmla="*/ 235185 h 536222"/>
              <a:gd name="connsiteX19" fmla="*/ 950149 w 7509351"/>
              <a:gd name="connsiteY19" fmla="*/ 254000 h 536222"/>
              <a:gd name="connsiteX20" fmla="*/ 978371 w 7509351"/>
              <a:gd name="connsiteY20" fmla="*/ 263408 h 536222"/>
              <a:gd name="connsiteX21" fmla="*/ 1053630 w 7509351"/>
              <a:gd name="connsiteY21" fmla="*/ 272815 h 536222"/>
              <a:gd name="connsiteX22" fmla="*/ 1110075 w 7509351"/>
              <a:gd name="connsiteY22" fmla="*/ 310445 h 536222"/>
              <a:gd name="connsiteX23" fmla="*/ 1128889 w 7509351"/>
              <a:gd name="connsiteY23" fmla="*/ 272815 h 536222"/>
              <a:gd name="connsiteX24" fmla="*/ 1166519 w 7509351"/>
              <a:gd name="connsiteY24" fmla="*/ 216371 h 536222"/>
              <a:gd name="connsiteX25" fmla="*/ 1222963 w 7509351"/>
              <a:gd name="connsiteY25" fmla="*/ 122296 h 536222"/>
              <a:gd name="connsiteX26" fmla="*/ 1251186 w 7509351"/>
              <a:gd name="connsiteY26" fmla="*/ 131704 h 536222"/>
              <a:gd name="connsiteX27" fmla="*/ 1476963 w 7509351"/>
              <a:gd name="connsiteY27" fmla="*/ 112889 h 536222"/>
              <a:gd name="connsiteX28" fmla="*/ 1599260 w 7509351"/>
              <a:gd name="connsiteY28" fmla="*/ 131704 h 536222"/>
              <a:gd name="connsiteX29" fmla="*/ 1608667 w 7509351"/>
              <a:gd name="connsiteY29" fmla="*/ 169333 h 536222"/>
              <a:gd name="connsiteX30" fmla="*/ 1636889 w 7509351"/>
              <a:gd name="connsiteY30" fmla="*/ 188148 h 536222"/>
              <a:gd name="connsiteX31" fmla="*/ 1665112 w 7509351"/>
              <a:gd name="connsiteY31" fmla="*/ 197556 h 536222"/>
              <a:gd name="connsiteX32" fmla="*/ 1712149 w 7509351"/>
              <a:gd name="connsiteY32" fmla="*/ 225778 h 536222"/>
              <a:gd name="connsiteX33" fmla="*/ 1749778 w 7509351"/>
              <a:gd name="connsiteY33" fmla="*/ 244593 h 536222"/>
              <a:gd name="connsiteX34" fmla="*/ 1806223 w 7509351"/>
              <a:gd name="connsiteY34" fmla="*/ 282222 h 536222"/>
              <a:gd name="connsiteX35" fmla="*/ 1890889 w 7509351"/>
              <a:gd name="connsiteY35" fmla="*/ 301037 h 536222"/>
              <a:gd name="connsiteX36" fmla="*/ 2022593 w 7509351"/>
              <a:gd name="connsiteY36" fmla="*/ 291630 h 536222"/>
              <a:gd name="connsiteX37" fmla="*/ 2088445 w 7509351"/>
              <a:gd name="connsiteY37" fmla="*/ 272815 h 536222"/>
              <a:gd name="connsiteX38" fmla="*/ 2210741 w 7509351"/>
              <a:gd name="connsiteY38" fmla="*/ 272815 h 536222"/>
              <a:gd name="connsiteX39" fmla="*/ 2238963 w 7509351"/>
              <a:gd name="connsiteY39" fmla="*/ 225778 h 536222"/>
              <a:gd name="connsiteX40" fmla="*/ 2276593 w 7509351"/>
              <a:gd name="connsiteY40" fmla="*/ 197556 h 536222"/>
              <a:gd name="connsiteX41" fmla="*/ 2304815 w 7509351"/>
              <a:gd name="connsiteY41" fmla="*/ 178741 h 536222"/>
              <a:gd name="connsiteX42" fmla="*/ 2690519 w 7509351"/>
              <a:gd name="connsiteY42" fmla="*/ 169333 h 536222"/>
              <a:gd name="connsiteX43" fmla="*/ 2784593 w 7509351"/>
              <a:gd name="connsiteY43" fmla="*/ 141111 h 536222"/>
              <a:gd name="connsiteX44" fmla="*/ 2841038 w 7509351"/>
              <a:gd name="connsiteY44" fmla="*/ 122296 h 536222"/>
              <a:gd name="connsiteX45" fmla="*/ 2888075 w 7509351"/>
              <a:gd name="connsiteY45" fmla="*/ 112889 h 536222"/>
              <a:gd name="connsiteX46" fmla="*/ 2916297 w 7509351"/>
              <a:gd name="connsiteY46" fmla="*/ 103482 h 536222"/>
              <a:gd name="connsiteX47" fmla="*/ 2953926 w 7509351"/>
              <a:gd name="connsiteY47" fmla="*/ 94074 h 536222"/>
              <a:gd name="connsiteX48" fmla="*/ 2991556 w 7509351"/>
              <a:gd name="connsiteY48" fmla="*/ 75259 h 536222"/>
              <a:gd name="connsiteX49" fmla="*/ 3076223 w 7509351"/>
              <a:gd name="connsiteY49" fmla="*/ 84667 h 536222"/>
              <a:gd name="connsiteX50" fmla="*/ 3095038 w 7509351"/>
              <a:gd name="connsiteY50" fmla="*/ 112889 h 536222"/>
              <a:gd name="connsiteX51" fmla="*/ 3170297 w 7509351"/>
              <a:gd name="connsiteY51" fmla="*/ 141111 h 536222"/>
              <a:gd name="connsiteX52" fmla="*/ 3207926 w 7509351"/>
              <a:gd name="connsiteY52" fmla="*/ 159926 h 536222"/>
              <a:gd name="connsiteX53" fmla="*/ 3254963 w 7509351"/>
              <a:gd name="connsiteY53" fmla="*/ 178741 h 536222"/>
              <a:gd name="connsiteX54" fmla="*/ 3283186 w 7509351"/>
              <a:gd name="connsiteY54" fmla="*/ 206963 h 536222"/>
              <a:gd name="connsiteX55" fmla="*/ 3311408 w 7509351"/>
              <a:gd name="connsiteY55" fmla="*/ 225778 h 536222"/>
              <a:gd name="connsiteX56" fmla="*/ 3847630 w 7509351"/>
              <a:gd name="connsiteY56" fmla="*/ 188148 h 536222"/>
              <a:gd name="connsiteX57" fmla="*/ 3894667 w 7509351"/>
              <a:gd name="connsiteY57" fmla="*/ 169333 h 536222"/>
              <a:gd name="connsiteX58" fmla="*/ 3951112 w 7509351"/>
              <a:gd name="connsiteY58" fmla="*/ 159926 h 536222"/>
              <a:gd name="connsiteX59" fmla="*/ 4252149 w 7509351"/>
              <a:gd name="connsiteY59" fmla="*/ 112889 h 536222"/>
              <a:gd name="connsiteX60" fmla="*/ 4515556 w 7509351"/>
              <a:gd name="connsiteY60" fmla="*/ 94074 h 536222"/>
              <a:gd name="connsiteX61" fmla="*/ 4741334 w 7509351"/>
              <a:gd name="connsiteY61" fmla="*/ 103482 h 536222"/>
              <a:gd name="connsiteX62" fmla="*/ 4769556 w 7509351"/>
              <a:gd name="connsiteY62" fmla="*/ 112889 h 536222"/>
              <a:gd name="connsiteX63" fmla="*/ 4807186 w 7509351"/>
              <a:gd name="connsiteY63" fmla="*/ 178741 h 536222"/>
              <a:gd name="connsiteX64" fmla="*/ 4863630 w 7509351"/>
              <a:gd name="connsiteY64" fmla="*/ 206963 h 536222"/>
              <a:gd name="connsiteX65" fmla="*/ 4929482 w 7509351"/>
              <a:gd name="connsiteY65" fmla="*/ 225778 h 536222"/>
              <a:gd name="connsiteX66" fmla="*/ 5023556 w 7509351"/>
              <a:gd name="connsiteY66" fmla="*/ 206963 h 536222"/>
              <a:gd name="connsiteX67" fmla="*/ 5042371 w 7509351"/>
              <a:gd name="connsiteY67" fmla="*/ 150519 h 536222"/>
              <a:gd name="connsiteX68" fmla="*/ 5051778 w 7509351"/>
              <a:gd name="connsiteY68" fmla="*/ 84667 h 536222"/>
              <a:gd name="connsiteX69" fmla="*/ 5098815 w 7509351"/>
              <a:gd name="connsiteY69" fmla="*/ 103482 h 536222"/>
              <a:gd name="connsiteX70" fmla="*/ 5155260 w 7509351"/>
              <a:gd name="connsiteY70" fmla="*/ 122296 h 536222"/>
              <a:gd name="connsiteX71" fmla="*/ 5211704 w 7509351"/>
              <a:gd name="connsiteY71" fmla="*/ 159926 h 536222"/>
              <a:gd name="connsiteX72" fmla="*/ 5239926 w 7509351"/>
              <a:gd name="connsiteY72" fmla="*/ 188148 h 536222"/>
              <a:gd name="connsiteX73" fmla="*/ 5277556 w 7509351"/>
              <a:gd name="connsiteY73" fmla="*/ 197556 h 536222"/>
              <a:gd name="connsiteX74" fmla="*/ 5381038 w 7509351"/>
              <a:gd name="connsiteY74" fmla="*/ 254000 h 536222"/>
              <a:gd name="connsiteX75" fmla="*/ 5418667 w 7509351"/>
              <a:gd name="connsiteY75" fmla="*/ 197556 h 536222"/>
              <a:gd name="connsiteX76" fmla="*/ 5428075 w 7509351"/>
              <a:gd name="connsiteY76" fmla="*/ 169333 h 536222"/>
              <a:gd name="connsiteX77" fmla="*/ 5446889 w 7509351"/>
              <a:gd name="connsiteY77" fmla="*/ 94074 h 536222"/>
              <a:gd name="connsiteX78" fmla="*/ 5465704 w 7509351"/>
              <a:gd name="connsiteY78" fmla="*/ 56445 h 536222"/>
              <a:gd name="connsiteX79" fmla="*/ 5475112 w 7509351"/>
              <a:gd name="connsiteY79" fmla="*/ 28222 h 536222"/>
              <a:gd name="connsiteX80" fmla="*/ 5493926 w 7509351"/>
              <a:gd name="connsiteY80" fmla="*/ 0 h 536222"/>
              <a:gd name="connsiteX81" fmla="*/ 5606815 w 7509351"/>
              <a:gd name="connsiteY81" fmla="*/ 28222 h 536222"/>
              <a:gd name="connsiteX82" fmla="*/ 5625630 w 7509351"/>
              <a:gd name="connsiteY82" fmla="*/ 56445 h 536222"/>
              <a:gd name="connsiteX83" fmla="*/ 5653852 w 7509351"/>
              <a:gd name="connsiteY83" fmla="*/ 75259 h 536222"/>
              <a:gd name="connsiteX84" fmla="*/ 5682075 w 7509351"/>
              <a:gd name="connsiteY84" fmla="*/ 112889 h 536222"/>
              <a:gd name="connsiteX85" fmla="*/ 5691482 w 7509351"/>
              <a:gd name="connsiteY85" fmla="*/ 141111 h 536222"/>
              <a:gd name="connsiteX86" fmla="*/ 5710297 w 7509351"/>
              <a:gd name="connsiteY86" fmla="*/ 178741 h 536222"/>
              <a:gd name="connsiteX87" fmla="*/ 5729112 w 7509351"/>
              <a:gd name="connsiteY87" fmla="*/ 206963 h 536222"/>
              <a:gd name="connsiteX88" fmla="*/ 5898445 w 7509351"/>
              <a:gd name="connsiteY88" fmla="*/ 216371 h 536222"/>
              <a:gd name="connsiteX89" fmla="*/ 6208889 w 7509351"/>
              <a:gd name="connsiteY89" fmla="*/ 206963 h 536222"/>
              <a:gd name="connsiteX90" fmla="*/ 6255926 w 7509351"/>
              <a:gd name="connsiteY90" fmla="*/ 112889 h 536222"/>
              <a:gd name="connsiteX91" fmla="*/ 6350000 w 7509351"/>
              <a:gd name="connsiteY91" fmla="*/ 94074 h 536222"/>
              <a:gd name="connsiteX92" fmla="*/ 6425260 w 7509351"/>
              <a:gd name="connsiteY92" fmla="*/ 103482 h 536222"/>
              <a:gd name="connsiteX93" fmla="*/ 6444075 w 7509351"/>
              <a:gd name="connsiteY93" fmla="*/ 131704 h 536222"/>
              <a:gd name="connsiteX94" fmla="*/ 6481704 w 7509351"/>
              <a:gd name="connsiteY94" fmla="*/ 178741 h 536222"/>
              <a:gd name="connsiteX95" fmla="*/ 6613408 w 7509351"/>
              <a:gd name="connsiteY95" fmla="*/ 197556 h 536222"/>
              <a:gd name="connsiteX96" fmla="*/ 6698075 w 7509351"/>
              <a:gd name="connsiteY96" fmla="*/ 225778 h 536222"/>
              <a:gd name="connsiteX97" fmla="*/ 6754519 w 7509351"/>
              <a:gd name="connsiteY97" fmla="*/ 244593 h 536222"/>
              <a:gd name="connsiteX98" fmla="*/ 7130815 w 7509351"/>
              <a:gd name="connsiteY98" fmla="*/ 206963 h 536222"/>
              <a:gd name="connsiteX99" fmla="*/ 7168445 w 7509351"/>
              <a:gd name="connsiteY99" fmla="*/ 188148 h 536222"/>
              <a:gd name="connsiteX100" fmla="*/ 7253112 w 7509351"/>
              <a:gd name="connsiteY100" fmla="*/ 150519 h 536222"/>
              <a:gd name="connsiteX101" fmla="*/ 7318963 w 7509351"/>
              <a:gd name="connsiteY101" fmla="*/ 159926 h 536222"/>
              <a:gd name="connsiteX102" fmla="*/ 7384815 w 7509351"/>
              <a:gd name="connsiteY102" fmla="*/ 517408 h 536222"/>
              <a:gd name="connsiteX103" fmla="*/ 7234297 w 7509351"/>
              <a:gd name="connsiteY103" fmla="*/ 508000 h 536222"/>
              <a:gd name="connsiteX104" fmla="*/ 7196667 w 7509351"/>
              <a:gd name="connsiteY104" fmla="*/ 498593 h 536222"/>
              <a:gd name="connsiteX105" fmla="*/ 7130815 w 7509351"/>
              <a:gd name="connsiteY105" fmla="*/ 489185 h 536222"/>
              <a:gd name="connsiteX106" fmla="*/ 7093186 w 7509351"/>
              <a:gd name="connsiteY106" fmla="*/ 479778 h 536222"/>
              <a:gd name="connsiteX107" fmla="*/ 6669852 w 7509351"/>
              <a:gd name="connsiteY107" fmla="*/ 460963 h 536222"/>
              <a:gd name="connsiteX108" fmla="*/ 6312371 w 7509351"/>
              <a:gd name="connsiteY108" fmla="*/ 498593 h 536222"/>
              <a:gd name="connsiteX109" fmla="*/ 6218297 w 7509351"/>
              <a:gd name="connsiteY109" fmla="*/ 517408 h 536222"/>
              <a:gd name="connsiteX110" fmla="*/ 6133630 w 7509351"/>
              <a:gd name="connsiteY110" fmla="*/ 526815 h 536222"/>
              <a:gd name="connsiteX111" fmla="*/ 6058371 w 7509351"/>
              <a:gd name="connsiteY111" fmla="*/ 536222 h 536222"/>
              <a:gd name="connsiteX112" fmla="*/ 5588000 w 7509351"/>
              <a:gd name="connsiteY112" fmla="*/ 508000 h 536222"/>
              <a:gd name="connsiteX113" fmla="*/ 5484519 w 7509351"/>
              <a:gd name="connsiteY113" fmla="*/ 479778 h 536222"/>
              <a:gd name="connsiteX114" fmla="*/ 5428075 w 7509351"/>
              <a:gd name="connsiteY114" fmla="*/ 470371 h 536222"/>
              <a:gd name="connsiteX115" fmla="*/ 5381038 w 7509351"/>
              <a:gd name="connsiteY115" fmla="*/ 451556 h 536222"/>
              <a:gd name="connsiteX116" fmla="*/ 5343408 w 7509351"/>
              <a:gd name="connsiteY116" fmla="*/ 442148 h 536222"/>
              <a:gd name="connsiteX117" fmla="*/ 5305778 w 7509351"/>
              <a:gd name="connsiteY117" fmla="*/ 423333 h 536222"/>
              <a:gd name="connsiteX118" fmla="*/ 5098815 w 7509351"/>
              <a:gd name="connsiteY118" fmla="*/ 413926 h 536222"/>
              <a:gd name="connsiteX119" fmla="*/ 5004741 w 7509351"/>
              <a:gd name="connsiteY119" fmla="*/ 395111 h 536222"/>
              <a:gd name="connsiteX120" fmla="*/ 4967112 w 7509351"/>
              <a:gd name="connsiteY120" fmla="*/ 385704 h 536222"/>
              <a:gd name="connsiteX121" fmla="*/ 4891852 w 7509351"/>
              <a:gd name="connsiteY121" fmla="*/ 395111 h 536222"/>
              <a:gd name="connsiteX122" fmla="*/ 4807186 w 7509351"/>
              <a:gd name="connsiteY122" fmla="*/ 451556 h 536222"/>
              <a:gd name="connsiteX123" fmla="*/ 4703704 w 7509351"/>
              <a:gd name="connsiteY123" fmla="*/ 460963 h 536222"/>
              <a:gd name="connsiteX124" fmla="*/ 4534371 w 7509351"/>
              <a:gd name="connsiteY124" fmla="*/ 451556 h 536222"/>
              <a:gd name="connsiteX125" fmla="*/ 4440297 w 7509351"/>
              <a:gd name="connsiteY125" fmla="*/ 479778 h 536222"/>
              <a:gd name="connsiteX126" fmla="*/ 4365038 w 7509351"/>
              <a:gd name="connsiteY126" fmla="*/ 498593 h 536222"/>
              <a:gd name="connsiteX127" fmla="*/ 3875852 w 7509351"/>
              <a:gd name="connsiteY127" fmla="*/ 479778 h 536222"/>
              <a:gd name="connsiteX128" fmla="*/ 3697112 w 7509351"/>
              <a:gd name="connsiteY128" fmla="*/ 442148 h 536222"/>
              <a:gd name="connsiteX129" fmla="*/ 3631260 w 7509351"/>
              <a:gd name="connsiteY129" fmla="*/ 413926 h 536222"/>
              <a:gd name="connsiteX130" fmla="*/ 3556000 w 7509351"/>
              <a:gd name="connsiteY130" fmla="*/ 395111 h 536222"/>
              <a:gd name="connsiteX131" fmla="*/ 3339630 w 7509351"/>
              <a:gd name="connsiteY131" fmla="*/ 413926 h 536222"/>
              <a:gd name="connsiteX132" fmla="*/ 3292593 w 7509351"/>
              <a:gd name="connsiteY132" fmla="*/ 423333 h 536222"/>
              <a:gd name="connsiteX133" fmla="*/ 3066815 w 7509351"/>
              <a:gd name="connsiteY133" fmla="*/ 413926 h 536222"/>
              <a:gd name="connsiteX134" fmla="*/ 2944519 w 7509351"/>
              <a:gd name="connsiteY134" fmla="*/ 423333 h 536222"/>
              <a:gd name="connsiteX135" fmla="*/ 2916297 w 7509351"/>
              <a:gd name="connsiteY135" fmla="*/ 432741 h 536222"/>
              <a:gd name="connsiteX136" fmla="*/ 2342445 w 7509351"/>
              <a:gd name="connsiteY136" fmla="*/ 442148 h 536222"/>
              <a:gd name="connsiteX137" fmla="*/ 2173112 w 7509351"/>
              <a:gd name="connsiteY137" fmla="*/ 460963 h 536222"/>
              <a:gd name="connsiteX138" fmla="*/ 2069630 w 7509351"/>
              <a:gd name="connsiteY138" fmla="*/ 479778 h 536222"/>
              <a:gd name="connsiteX139" fmla="*/ 1966149 w 7509351"/>
              <a:gd name="connsiteY139" fmla="*/ 489185 h 536222"/>
              <a:gd name="connsiteX140" fmla="*/ 1900297 w 7509351"/>
              <a:gd name="connsiteY140" fmla="*/ 498593 h 536222"/>
              <a:gd name="connsiteX141" fmla="*/ 1317038 w 7509351"/>
              <a:gd name="connsiteY141" fmla="*/ 508000 h 536222"/>
              <a:gd name="connsiteX142" fmla="*/ 893704 w 7509351"/>
              <a:gd name="connsiteY142" fmla="*/ 517408 h 536222"/>
              <a:gd name="connsiteX143" fmla="*/ 846667 w 7509351"/>
              <a:gd name="connsiteY143" fmla="*/ 526815 h 536222"/>
              <a:gd name="connsiteX144" fmla="*/ 705556 w 7509351"/>
              <a:gd name="connsiteY144" fmla="*/ 508000 h 536222"/>
              <a:gd name="connsiteX145" fmla="*/ 667926 w 7509351"/>
              <a:gd name="connsiteY145" fmla="*/ 498593 h 536222"/>
              <a:gd name="connsiteX146" fmla="*/ 301038 w 7509351"/>
              <a:gd name="connsiteY146" fmla="*/ 489185 h 536222"/>
              <a:gd name="connsiteX147" fmla="*/ 159926 w 7509351"/>
              <a:gd name="connsiteY147" fmla="*/ 479778 h 536222"/>
              <a:gd name="connsiteX148" fmla="*/ 28223 w 7509351"/>
              <a:gd name="connsiteY148" fmla="*/ 460963 h 536222"/>
              <a:gd name="connsiteX149" fmla="*/ 0 w 7509351"/>
              <a:gd name="connsiteY149" fmla="*/ 442148 h 536222"/>
              <a:gd name="connsiteX150" fmla="*/ 9408 w 7509351"/>
              <a:gd name="connsiteY150" fmla="*/ 413926 h 536222"/>
              <a:gd name="connsiteX151" fmla="*/ 37630 w 7509351"/>
              <a:gd name="connsiteY151" fmla="*/ 404519 h 5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7509351" h="536222">
                <a:moveTo>
                  <a:pt x="37630" y="404519"/>
                </a:moveTo>
                <a:cubicBezTo>
                  <a:pt x="43902" y="385704"/>
                  <a:pt x="42140" y="335325"/>
                  <a:pt x="47038" y="301037"/>
                </a:cubicBezTo>
                <a:cubicBezTo>
                  <a:pt x="48440" y="291220"/>
                  <a:pt x="54937" y="282616"/>
                  <a:pt x="56445" y="272815"/>
                </a:cubicBezTo>
                <a:cubicBezTo>
                  <a:pt x="61237" y="241667"/>
                  <a:pt x="62716" y="210099"/>
                  <a:pt x="65852" y="178741"/>
                </a:cubicBezTo>
                <a:cubicBezTo>
                  <a:pt x="97210" y="181877"/>
                  <a:pt x="129805" y="178880"/>
                  <a:pt x="159926" y="188148"/>
                </a:cubicBezTo>
                <a:cubicBezTo>
                  <a:pt x="172642" y="192061"/>
                  <a:pt x="177928" y="207854"/>
                  <a:pt x="188149" y="216371"/>
                </a:cubicBezTo>
                <a:cubicBezTo>
                  <a:pt x="196835" y="223609"/>
                  <a:pt x="206964" y="228914"/>
                  <a:pt x="216371" y="235185"/>
                </a:cubicBezTo>
                <a:cubicBezTo>
                  <a:pt x="232050" y="232049"/>
                  <a:pt x="250104" y="234647"/>
                  <a:pt x="263408" y="225778"/>
                </a:cubicBezTo>
                <a:cubicBezTo>
                  <a:pt x="280115" y="214640"/>
                  <a:pt x="286840" y="192939"/>
                  <a:pt x="301038" y="178741"/>
                </a:cubicBezTo>
                <a:cubicBezTo>
                  <a:pt x="309033" y="170746"/>
                  <a:pt x="319853" y="166198"/>
                  <a:pt x="329260" y="159926"/>
                </a:cubicBezTo>
                <a:cubicBezTo>
                  <a:pt x="344214" y="182357"/>
                  <a:pt x="368582" y="226907"/>
                  <a:pt x="395112" y="244593"/>
                </a:cubicBezTo>
                <a:cubicBezTo>
                  <a:pt x="403363" y="250093"/>
                  <a:pt x="413927" y="250864"/>
                  <a:pt x="423334" y="254000"/>
                </a:cubicBezTo>
                <a:cubicBezTo>
                  <a:pt x="432741" y="260272"/>
                  <a:pt x="443561" y="264820"/>
                  <a:pt x="451556" y="272815"/>
                </a:cubicBezTo>
                <a:cubicBezTo>
                  <a:pt x="465505" y="286764"/>
                  <a:pt x="481916" y="325346"/>
                  <a:pt x="508000" y="329259"/>
                </a:cubicBezTo>
                <a:cubicBezTo>
                  <a:pt x="560810" y="337180"/>
                  <a:pt x="614617" y="335531"/>
                  <a:pt x="667926" y="338667"/>
                </a:cubicBezTo>
                <a:cubicBezTo>
                  <a:pt x="677334" y="341803"/>
                  <a:pt x="686233" y="348074"/>
                  <a:pt x="696149" y="348074"/>
                </a:cubicBezTo>
                <a:cubicBezTo>
                  <a:pt x="740675" y="348074"/>
                  <a:pt x="738785" y="329000"/>
                  <a:pt x="771408" y="301037"/>
                </a:cubicBezTo>
                <a:cubicBezTo>
                  <a:pt x="779992" y="293679"/>
                  <a:pt x="790223" y="288494"/>
                  <a:pt x="799630" y="282222"/>
                </a:cubicBezTo>
                <a:cubicBezTo>
                  <a:pt x="806362" y="262027"/>
                  <a:pt x="807915" y="238119"/>
                  <a:pt x="837260" y="235185"/>
                </a:cubicBezTo>
                <a:cubicBezTo>
                  <a:pt x="848634" y="234048"/>
                  <a:pt x="932068" y="249480"/>
                  <a:pt x="950149" y="254000"/>
                </a:cubicBezTo>
                <a:cubicBezTo>
                  <a:pt x="959769" y="256405"/>
                  <a:pt x="968615" y="261634"/>
                  <a:pt x="978371" y="263408"/>
                </a:cubicBezTo>
                <a:cubicBezTo>
                  <a:pt x="1003245" y="267931"/>
                  <a:pt x="1028544" y="269679"/>
                  <a:pt x="1053630" y="272815"/>
                </a:cubicBezTo>
                <a:cubicBezTo>
                  <a:pt x="1056899" y="276084"/>
                  <a:pt x="1093057" y="320656"/>
                  <a:pt x="1110075" y="310445"/>
                </a:cubicBezTo>
                <a:cubicBezTo>
                  <a:pt x="1122100" y="303230"/>
                  <a:pt x="1121674" y="284840"/>
                  <a:pt x="1128889" y="272815"/>
                </a:cubicBezTo>
                <a:cubicBezTo>
                  <a:pt x="1140523" y="253425"/>
                  <a:pt x="1157612" y="237155"/>
                  <a:pt x="1166519" y="216371"/>
                </a:cubicBezTo>
                <a:cubicBezTo>
                  <a:pt x="1199982" y="138290"/>
                  <a:pt x="1177854" y="167406"/>
                  <a:pt x="1222963" y="122296"/>
                </a:cubicBezTo>
                <a:cubicBezTo>
                  <a:pt x="1232371" y="125432"/>
                  <a:pt x="1241269" y="131704"/>
                  <a:pt x="1251186" y="131704"/>
                </a:cubicBezTo>
                <a:cubicBezTo>
                  <a:pt x="1376765" y="131704"/>
                  <a:pt x="1385946" y="128058"/>
                  <a:pt x="1476963" y="112889"/>
                </a:cubicBezTo>
                <a:cubicBezTo>
                  <a:pt x="1517729" y="119161"/>
                  <a:pt x="1561350" y="115457"/>
                  <a:pt x="1599260" y="131704"/>
                </a:cubicBezTo>
                <a:cubicBezTo>
                  <a:pt x="1611144" y="136797"/>
                  <a:pt x="1601495" y="158575"/>
                  <a:pt x="1608667" y="169333"/>
                </a:cubicBezTo>
                <a:cubicBezTo>
                  <a:pt x="1614939" y="178740"/>
                  <a:pt x="1626776" y="183092"/>
                  <a:pt x="1636889" y="188148"/>
                </a:cubicBezTo>
                <a:cubicBezTo>
                  <a:pt x="1645759" y="192583"/>
                  <a:pt x="1656242" y="193121"/>
                  <a:pt x="1665112" y="197556"/>
                </a:cubicBezTo>
                <a:cubicBezTo>
                  <a:pt x="1681466" y="205733"/>
                  <a:pt x="1696165" y="216898"/>
                  <a:pt x="1712149" y="225778"/>
                </a:cubicBezTo>
                <a:cubicBezTo>
                  <a:pt x="1724408" y="232588"/>
                  <a:pt x="1737753" y="237378"/>
                  <a:pt x="1749778" y="244593"/>
                </a:cubicBezTo>
                <a:cubicBezTo>
                  <a:pt x="1769168" y="256227"/>
                  <a:pt x="1783918" y="278504"/>
                  <a:pt x="1806223" y="282222"/>
                </a:cubicBezTo>
                <a:cubicBezTo>
                  <a:pt x="1872448" y="293260"/>
                  <a:pt x="1844572" y="285598"/>
                  <a:pt x="1890889" y="301037"/>
                </a:cubicBezTo>
                <a:cubicBezTo>
                  <a:pt x="1934790" y="297901"/>
                  <a:pt x="1978849" y="296490"/>
                  <a:pt x="2022593" y="291630"/>
                </a:cubicBezTo>
                <a:cubicBezTo>
                  <a:pt x="2040307" y="289662"/>
                  <a:pt x="2070609" y="278760"/>
                  <a:pt x="2088445" y="272815"/>
                </a:cubicBezTo>
                <a:cubicBezTo>
                  <a:pt x="2108182" y="275282"/>
                  <a:pt x="2184063" y="292823"/>
                  <a:pt x="2210741" y="272815"/>
                </a:cubicBezTo>
                <a:cubicBezTo>
                  <a:pt x="2225369" y="261844"/>
                  <a:pt x="2226922" y="239539"/>
                  <a:pt x="2238963" y="225778"/>
                </a:cubicBezTo>
                <a:cubicBezTo>
                  <a:pt x="2249288" y="213978"/>
                  <a:pt x="2263834" y="206669"/>
                  <a:pt x="2276593" y="197556"/>
                </a:cubicBezTo>
                <a:cubicBezTo>
                  <a:pt x="2285793" y="190984"/>
                  <a:pt x="2293535" y="179510"/>
                  <a:pt x="2304815" y="178741"/>
                </a:cubicBezTo>
                <a:cubicBezTo>
                  <a:pt x="2433123" y="169992"/>
                  <a:pt x="2561951" y="172469"/>
                  <a:pt x="2690519" y="169333"/>
                </a:cubicBezTo>
                <a:lnTo>
                  <a:pt x="2784593" y="141111"/>
                </a:lnTo>
                <a:cubicBezTo>
                  <a:pt x="2803523" y="135195"/>
                  <a:pt x="2821904" y="127514"/>
                  <a:pt x="2841038" y="122296"/>
                </a:cubicBezTo>
                <a:cubicBezTo>
                  <a:pt x="2856464" y="118089"/>
                  <a:pt x="2872563" y="116767"/>
                  <a:pt x="2888075" y="112889"/>
                </a:cubicBezTo>
                <a:cubicBezTo>
                  <a:pt x="2897695" y="110484"/>
                  <a:pt x="2906762" y="106206"/>
                  <a:pt x="2916297" y="103482"/>
                </a:cubicBezTo>
                <a:cubicBezTo>
                  <a:pt x="2928729" y="99930"/>
                  <a:pt x="2941820" y="98614"/>
                  <a:pt x="2953926" y="94074"/>
                </a:cubicBezTo>
                <a:cubicBezTo>
                  <a:pt x="2967057" y="89150"/>
                  <a:pt x="2979013" y="81531"/>
                  <a:pt x="2991556" y="75259"/>
                </a:cubicBezTo>
                <a:cubicBezTo>
                  <a:pt x="3019778" y="78395"/>
                  <a:pt x="3049537" y="74963"/>
                  <a:pt x="3076223" y="84667"/>
                </a:cubicBezTo>
                <a:cubicBezTo>
                  <a:pt x="3086849" y="88531"/>
                  <a:pt x="3086352" y="105651"/>
                  <a:pt x="3095038" y="112889"/>
                </a:cubicBezTo>
                <a:cubicBezTo>
                  <a:pt x="3116122" y="130459"/>
                  <a:pt x="3144978" y="134782"/>
                  <a:pt x="3170297" y="141111"/>
                </a:cubicBezTo>
                <a:cubicBezTo>
                  <a:pt x="3182840" y="147383"/>
                  <a:pt x="3195111" y="154230"/>
                  <a:pt x="3207926" y="159926"/>
                </a:cubicBezTo>
                <a:cubicBezTo>
                  <a:pt x="3223357" y="166784"/>
                  <a:pt x="3240643" y="169791"/>
                  <a:pt x="3254963" y="178741"/>
                </a:cubicBezTo>
                <a:cubicBezTo>
                  <a:pt x="3266245" y="185792"/>
                  <a:pt x="3272965" y="198446"/>
                  <a:pt x="3283186" y="206963"/>
                </a:cubicBezTo>
                <a:cubicBezTo>
                  <a:pt x="3291872" y="214201"/>
                  <a:pt x="3302001" y="219506"/>
                  <a:pt x="3311408" y="225778"/>
                </a:cubicBezTo>
                <a:cubicBezTo>
                  <a:pt x="3386776" y="221345"/>
                  <a:pt x="3739572" y="203585"/>
                  <a:pt x="3847630" y="188148"/>
                </a:cubicBezTo>
                <a:cubicBezTo>
                  <a:pt x="3864347" y="185760"/>
                  <a:pt x="3878375" y="173776"/>
                  <a:pt x="3894667" y="169333"/>
                </a:cubicBezTo>
                <a:cubicBezTo>
                  <a:pt x="3913069" y="164314"/>
                  <a:pt x="3932297" y="163062"/>
                  <a:pt x="3951112" y="159926"/>
                </a:cubicBezTo>
                <a:cubicBezTo>
                  <a:pt x="4125939" y="101649"/>
                  <a:pt x="3820162" y="199283"/>
                  <a:pt x="4252149" y="112889"/>
                </a:cubicBezTo>
                <a:cubicBezTo>
                  <a:pt x="4369976" y="89325"/>
                  <a:pt x="4283212" y="104177"/>
                  <a:pt x="4515556" y="94074"/>
                </a:cubicBezTo>
                <a:cubicBezTo>
                  <a:pt x="4590815" y="97210"/>
                  <a:pt x="4666215" y="97918"/>
                  <a:pt x="4741334" y="103482"/>
                </a:cubicBezTo>
                <a:cubicBezTo>
                  <a:pt x="4751223" y="104215"/>
                  <a:pt x="4761813" y="106694"/>
                  <a:pt x="4769556" y="112889"/>
                </a:cubicBezTo>
                <a:cubicBezTo>
                  <a:pt x="4788102" y="127726"/>
                  <a:pt x="4793297" y="162074"/>
                  <a:pt x="4807186" y="178741"/>
                </a:cubicBezTo>
                <a:cubicBezTo>
                  <a:pt x="4820071" y="194203"/>
                  <a:pt x="4845370" y="201746"/>
                  <a:pt x="4863630" y="206963"/>
                </a:cubicBezTo>
                <a:cubicBezTo>
                  <a:pt x="4946317" y="230588"/>
                  <a:pt x="4861816" y="203223"/>
                  <a:pt x="4929482" y="225778"/>
                </a:cubicBezTo>
                <a:cubicBezTo>
                  <a:pt x="4960840" y="219506"/>
                  <a:pt x="4996948" y="224702"/>
                  <a:pt x="5023556" y="206963"/>
                </a:cubicBezTo>
                <a:cubicBezTo>
                  <a:pt x="5040058" y="195962"/>
                  <a:pt x="5042371" y="150519"/>
                  <a:pt x="5042371" y="150519"/>
                </a:cubicBezTo>
                <a:cubicBezTo>
                  <a:pt x="5045507" y="128568"/>
                  <a:pt x="5034744" y="98862"/>
                  <a:pt x="5051778" y="84667"/>
                </a:cubicBezTo>
                <a:cubicBezTo>
                  <a:pt x="5064751" y="73856"/>
                  <a:pt x="5082945" y="97711"/>
                  <a:pt x="5098815" y="103482"/>
                </a:cubicBezTo>
                <a:cubicBezTo>
                  <a:pt x="5117454" y="110260"/>
                  <a:pt x="5155260" y="122296"/>
                  <a:pt x="5155260" y="122296"/>
                </a:cubicBezTo>
                <a:cubicBezTo>
                  <a:pt x="5174075" y="134839"/>
                  <a:pt x="5195715" y="143937"/>
                  <a:pt x="5211704" y="159926"/>
                </a:cubicBezTo>
                <a:cubicBezTo>
                  <a:pt x="5221111" y="169333"/>
                  <a:pt x="5228375" y="181547"/>
                  <a:pt x="5239926" y="188148"/>
                </a:cubicBezTo>
                <a:cubicBezTo>
                  <a:pt x="5251152" y="194563"/>
                  <a:pt x="5265621" y="192583"/>
                  <a:pt x="5277556" y="197556"/>
                </a:cubicBezTo>
                <a:cubicBezTo>
                  <a:pt x="5334471" y="221271"/>
                  <a:pt x="5340950" y="227275"/>
                  <a:pt x="5381038" y="254000"/>
                </a:cubicBezTo>
                <a:cubicBezTo>
                  <a:pt x="5393581" y="235185"/>
                  <a:pt x="5407686" y="217323"/>
                  <a:pt x="5418667" y="197556"/>
                </a:cubicBezTo>
                <a:cubicBezTo>
                  <a:pt x="5423483" y="188887"/>
                  <a:pt x="5425466" y="178900"/>
                  <a:pt x="5428075" y="169333"/>
                </a:cubicBezTo>
                <a:cubicBezTo>
                  <a:pt x="5434879" y="144386"/>
                  <a:pt x="5435325" y="117202"/>
                  <a:pt x="5446889" y="94074"/>
                </a:cubicBezTo>
                <a:cubicBezTo>
                  <a:pt x="5453161" y="81531"/>
                  <a:pt x="5460180" y="69335"/>
                  <a:pt x="5465704" y="56445"/>
                </a:cubicBezTo>
                <a:cubicBezTo>
                  <a:pt x="5469610" y="47330"/>
                  <a:pt x="5470677" y="37092"/>
                  <a:pt x="5475112" y="28222"/>
                </a:cubicBezTo>
                <a:cubicBezTo>
                  <a:pt x="5480168" y="18109"/>
                  <a:pt x="5487655" y="9407"/>
                  <a:pt x="5493926" y="0"/>
                </a:cubicBezTo>
                <a:cubicBezTo>
                  <a:pt x="5531556" y="9407"/>
                  <a:pt x="5571163" y="12943"/>
                  <a:pt x="5606815" y="28222"/>
                </a:cubicBezTo>
                <a:cubicBezTo>
                  <a:pt x="5617207" y="32676"/>
                  <a:pt x="5617635" y="48450"/>
                  <a:pt x="5625630" y="56445"/>
                </a:cubicBezTo>
                <a:cubicBezTo>
                  <a:pt x="5633625" y="64440"/>
                  <a:pt x="5644445" y="68988"/>
                  <a:pt x="5653852" y="75259"/>
                </a:cubicBezTo>
                <a:cubicBezTo>
                  <a:pt x="5663260" y="87802"/>
                  <a:pt x="5674296" y="99276"/>
                  <a:pt x="5682075" y="112889"/>
                </a:cubicBezTo>
                <a:cubicBezTo>
                  <a:pt x="5686995" y="121499"/>
                  <a:pt x="5687576" y="131997"/>
                  <a:pt x="5691482" y="141111"/>
                </a:cubicBezTo>
                <a:cubicBezTo>
                  <a:pt x="5697006" y="154001"/>
                  <a:pt x="5703339" y="166565"/>
                  <a:pt x="5710297" y="178741"/>
                </a:cubicBezTo>
                <a:cubicBezTo>
                  <a:pt x="5715907" y="188558"/>
                  <a:pt x="5718025" y="204746"/>
                  <a:pt x="5729112" y="206963"/>
                </a:cubicBezTo>
                <a:cubicBezTo>
                  <a:pt x="5784546" y="218050"/>
                  <a:pt x="5842001" y="213235"/>
                  <a:pt x="5898445" y="216371"/>
                </a:cubicBezTo>
                <a:cubicBezTo>
                  <a:pt x="6005491" y="237779"/>
                  <a:pt x="6074362" y="255882"/>
                  <a:pt x="6208889" y="206963"/>
                </a:cubicBezTo>
                <a:cubicBezTo>
                  <a:pt x="6241837" y="194982"/>
                  <a:pt x="6240247" y="144247"/>
                  <a:pt x="6255926" y="112889"/>
                </a:cubicBezTo>
                <a:cubicBezTo>
                  <a:pt x="6270227" y="84286"/>
                  <a:pt x="6318642" y="100346"/>
                  <a:pt x="6350000" y="94074"/>
                </a:cubicBezTo>
                <a:cubicBezTo>
                  <a:pt x="6375087" y="97210"/>
                  <a:pt x="6401786" y="94093"/>
                  <a:pt x="6425260" y="103482"/>
                </a:cubicBezTo>
                <a:cubicBezTo>
                  <a:pt x="6435758" y="107681"/>
                  <a:pt x="6439019" y="121591"/>
                  <a:pt x="6444075" y="131704"/>
                </a:cubicBezTo>
                <a:cubicBezTo>
                  <a:pt x="6456595" y="156744"/>
                  <a:pt x="6445758" y="170283"/>
                  <a:pt x="6481704" y="178741"/>
                </a:cubicBezTo>
                <a:cubicBezTo>
                  <a:pt x="6524872" y="188898"/>
                  <a:pt x="6569507" y="191284"/>
                  <a:pt x="6613408" y="197556"/>
                </a:cubicBezTo>
                <a:cubicBezTo>
                  <a:pt x="6682402" y="232053"/>
                  <a:pt x="6617832" y="203894"/>
                  <a:pt x="6698075" y="225778"/>
                </a:cubicBezTo>
                <a:cubicBezTo>
                  <a:pt x="6717209" y="230996"/>
                  <a:pt x="6754519" y="244593"/>
                  <a:pt x="6754519" y="244593"/>
                </a:cubicBezTo>
                <a:cubicBezTo>
                  <a:pt x="6879951" y="232050"/>
                  <a:pt x="7005913" y="223995"/>
                  <a:pt x="7130815" y="206963"/>
                </a:cubicBezTo>
                <a:cubicBezTo>
                  <a:pt x="7144710" y="205068"/>
                  <a:pt x="7155424" y="193356"/>
                  <a:pt x="7168445" y="188148"/>
                </a:cubicBezTo>
                <a:cubicBezTo>
                  <a:pt x="7252410" y="154561"/>
                  <a:pt x="7198812" y="186716"/>
                  <a:pt x="7253112" y="150519"/>
                </a:cubicBezTo>
                <a:lnTo>
                  <a:pt x="7318963" y="159926"/>
                </a:lnTo>
                <a:cubicBezTo>
                  <a:pt x="7509351" y="185310"/>
                  <a:pt x="7395102" y="136800"/>
                  <a:pt x="7384815" y="517408"/>
                </a:cubicBezTo>
                <a:cubicBezTo>
                  <a:pt x="7334642" y="514272"/>
                  <a:pt x="7284318" y="513002"/>
                  <a:pt x="7234297" y="508000"/>
                </a:cubicBezTo>
                <a:cubicBezTo>
                  <a:pt x="7221432" y="506713"/>
                  <a:pt x="7209388" y="500906"/>
                  <a:pt x="7196667" y="498593"/>
                </a:cubicBezTo>
                <a:cubicBezTo>
                  <a:pt x="7174851" y="494626"/>
                  <a:pt x="7152631" y="493152"/>
                  <a:pt x="7130815" y="489185"/>
                </a:cubicBezTo>
                <a:cubicBezTo>
                  <a:pt x="7118095" y="486872"/>
                  <a:pt x="7106091" y="480568"/>
                  <a:pt x="7093186" y="479778"/>
                </a:cubicBezTo>
                <a:cubicBezTo>
                  <a:pt x="6952199" y="471146"/>
                  <a:pt x="6810963" y="467235"/>
                  <a:pt x="6669852" y="460963"/>
                </a:cubicBezTo>
                <a:lnTo>
                  <a:pt x="6312371" y="498593"/>
                </a:lnTo>
                <a:cubicBezTo>
                  <a:pt x="6280639" y="502560"/>
                  <a:pt x="6249885" y="512421"/>
                  <a:pt x="6218297" y="517408"/>
                </a:cubicBezTo>
                <a:cubicBezTo>
                  <a:pt x="6190248" y="521837"/>
                  <a:pt x="6161832" y="523497"/>
                  <a:pt x="6133630" y="526815"/>
                </a:cubicBezTo>
                <a:lnTo>
                  <a:pt x="6058371" y="536222"/>
                </a:lnTo>
                <a:cubicBezTo>
                  <a:pt x="5872350" y="530222"/>
                  <a:pt x="5761532" y="533709"/>
                  <a:pt x="5588000" y="508000"/>
                </a:cubicBezTo>
                <a:cubicBezTo>
                  <a:pt x="5413479" y="482145"/>
                  <a:pt x="5571648" y="499139"/>
                  <a:pt x="5484519" y="479778"/>
                </a:cubicBezTo>
                <a:cubicBezTo>
                  <a:pt x="5465899" y="475640"/>
                  <a:pt x="5446890" y="473507"/>
                  <a:pt x="5428075" y="470371"/>
                </a:cubicBezTo>
                <a:cubicBezTo>
                  <a:pt x="5412396" y="464099"/>
                  <a:pt x="5397058" y="456896"/>
                  <a:pt x="5381038" y="451556"/>
                </a:cubicBezTo>
                <a:cubicBezTo>
                  <a:pt x="5368772" y="447467"/>
                  <a:pt x="5355514" y="446688"/>
                  <a:pt x="5343408" y="442148"/>
                </a:cubicBezTo>
                <a:cubicBezTo>
                  <a:pt x="5330277" y="437224"/>
                  <a:pt x="5319709" y="424940"/>
                  <a:pt x="5305778" y="423333"/>
                </a:cubicBezTo>
                <a:cubicBezTo>
                  <a:pt x="5237174" y="415417"/>
                  <a:pt x="5167803" y="417062"/>
                  <a:pt x="5098815" y="413926"/>
                </a:cubicBezTo>
                <a:lnTo>
                  <a:pt x="5004741" y="395111"/>
                </a:lnTo>
                <a:cubicBezTo>
                  <a:pt x="4992099" y="392402"/>
                  <a:pt x="4980041" y="385704"/>
                  <a:pt x="4967112" y="385704"/>
                </a:cubicBezTo>
                <a:cubicBezTo>
                  <a:pt x="4941830" y="385704"/>
                  <a:pt x="4916939" y="391975"/>
                  <a:pt x="4891852" y="395111"/>
                </a:cubicBezTo>
                <a:cubicBezTo>
                  <a:pt x="4875899" y="407076"/>
                  <a:pt x="4825329" y="447020"/>
                  <a:pt x="4807186" y="451556"/>
                </a:cubicBezTo>
                <a:cubicBezTo>
                  <a:pt x="4773584" y="459957"/>
                  <a:pt x="4738198" y="457827"/>
                  <a:pt x="4703704" y="460963"/>
                </a:cubicBezTo>
                <a:cubicBezTo>
                  <a:pt x="4647260" y="457827"/>
                  <a:pt x="4590759" y="447528"/>
                  <a:pt x="4534371" y="451556"/>
                </a:cubicBezTo>
                <a:cubicBezTo>
                  <a:pt x="4501716" y="453889"/>
                  <a:pt x="4471930" y="471343"/>
                  <a:pt x="4440297" y="479778"/>
                </a:cubicBezTo>
                <a:cubicBezTo>
                  <a:pt x="4326796" y="510045"/>
                  <a:pt x="4443618" y="472398"/>
                  <a:pt x="4365038" y="498593"/>
                </a:cubicBezTo>
                <a:cubicBezTo>
                  <a:pt x="4175535" y="451215"/>
                  <a:pt x="4408068" y="506389"/>
                  <a:pt x="3875852" y="479778"/>
                </a:cubicBezTo>
                <a:cubicBezTo>
                  <a:pt x="3831722" y="477572"/>
                  <a:pt x="3745022" y="459259"/>
                  <a:pt x="3697112" y="442148"/>
                </a:cubicBezTo>
                <a:cubicBezTo>
                  <a:pt x="3674622" y="434116"/>
                  <a:pt x="3653916" y="421478"/>
                  <a:pt x="3631260" y="413926"/>
                </a:cubicBezTo>
                <a:cubicBezTo>
                  <a:pt x="3606728" y="405749"/>
                  <a:pt x="3556000" y="395111"/>
                  <a:pt x="3556000" y="395111"/>
                </a:cubicBezTo>
                <a:cubicBezTo>
                  <a:pt x="3483877" y="401383"/>
                  <a:pt x="3411614" y="406214"/>
                  <a:pt x="3339630" y="413926"/>
                </a:cubicBezTo>
                <a:cubicBezTo>
                  <a:pt x="3323732" y="415629"/>
                  <a:pt x="3308582" y="423333"/>
                  <a:pt x="3292593" y="423333"/>
                </a:cubicBezTo>
                <a:cubicBezTo>
                  <a:pt x="3217268" y="423333"/>
                  <a:pt x="3142074" y="417062"/>
                  <a:pt x="3066815" y="413926"/>
                </a:cubicBezTo>
                <a:cubicBezTo>
                  <a:pt x="3026050" y="417062"/>
                  <a:pt x="2985089" y="418262"/>
                  <a:pt x="2944519" y="423333"/>
                </a:cubicBezTo>
                <a:cubicBezTo>
                  <a:pt x="2934679" y="424563"/>
                  <a:pt x="2926208" y="432431"/>
                  <a:pt x="2916297" y="432741"/>
                </a:cubicBezTo>
                <a:cubicBezTo>
                  <a:pt x="2725081" y="438717"/>
                  <a:pt x="2533729" y="439012"/>
                  <a:pt x="2342445" y="442148"/>
                </a:cubicBezTo>
                <a:cubicBezTo>
                  <a:pt x="2220666" y="466505"/>
                  <a:pt x="2399952" y="432608"/>
                  <a:pt x="2173112" y="460963"/>
                </a:cubicBezTo>
                <a:cubicBezTo>
                  <a:pt x="2138323" y="465312"/>
                  <a:pt x="2104368" y="475041"/>
                  <a:pt x="2069630" y="479778"/>
                </a:cubicBezTo>
                <a:cubicBezTo>
                  <a:pt x="2035312" y="484458"/>
                  <a:pt x="2000573" y="485360"/>
                  <a:pt x="1966149" y="489185"/>
                </a:cubicBezTo>
                <a:cubicBezTo>
                  <a:pt x="1944111" y="491634"/>
                  <a:pt x="1922461" y="497951"/>
                  <a:pt x="1900297" y="498593"/>
                </a:cubicBezTo>
                <a:cubicBezTo>
                  <a:pt x="1705934" y="504227"/>
                  <a:pt x="1511449" y="504366"/>
                  <a:pt x="1317038" y="508000"/>
                </a:cubicBezTo>
                <a:lnTo>
                  <a:pt x="893704" y="517408"/>
                </a:lnTo>
                <a:cubicBezTo>
                  <a:pt x="878025" y="520544"/>
                  <a:pt x="862656" y="526815"/>
                  <a:pt x="846667" y="526815"/>
                </a:cubicBezTo>
                <a:cubicBezTo>
                  <a:pt x="821556" y="526815"/>
                  <a:pt x="737270" y="514343"/>
                  <a:pt x="705556" y="508000"/>
                </a:cubicBezTo>
                <a:cubicBezTo>
                  <a:pt x="692878" y="505464"/>
                  <a:pt x="680841" y="499194"/>
                  <a:pt x="667926" y="498593"/>
                </a:cubicBezTo>
                <a:cubicBezTo>
                  <a:pt x="545722" y="492909"/>
                  <a:pt x="423334" y="492321"/>
                  <a:pt x="301038" y="489185"/>
                </a:cubicBezTo>
                <a:lnTo>
                  <a:pt x="159926" y="479778"/>
                </a:lnTo>
                <a:cubicBezTo>
                  <a:pt x="134351" y="477811"/>
                  <a:pt x="64171" y="478937"/>
                  <a:pt x="28223" y="460963"/>
                </a:cubicBezTo>
                <a:cubicBezTo>
                  <a:pt x="18110" y="455906"/>
                  <a:pt x="9408" y="448420"/>
                  <a:pt x="0" y="442148"/>
                </a:cubicBezTo>
                <a:cubicBezTo>
                  <a:pt x="3136" y="432741"/>
                  <a:pt x="3907" y="422177"/>
                  <a:pt x="9408" y="413926"/>
                </a:cubicBezTo>
                <a:cubicBezTo>
                  <a:pt x="16788" y="402856"/>
                  <a:pt x="31358" y="423334"/>
                  <a:pt x="37630" y="40451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C4E1B9-6C06-44B8-9CB9-37C0542C89F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448594" y="5028406"/>
            <a:ext cx="609600" cy="1588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0BA38FD-E772-4738-8FCD-BB5E3BA665E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325394" y="4647406"/>
            <a:ext cx="609600" cy="1588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4E02623-829C-4DF7-9F41-3B23B69DD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981200"/>
            <a:ext cx="7086600" cy="4495800"/>
          </a:xfrm>
          <a:prstGeom prst="rect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23FEC2D-D08F-4001-B06E-945C0CEE4BEC}"/>
              </a:ext>
            </a:extLst>
          </p:cNvPr>
          <p:cNvSpPr>
            <a:spLocks/>
          </p:cNvSpPr>
          <p:nvPr/>
        </p:nvSpPr>
        <p:spPr bwMode="auto">
          <a:xfrm rot="5400000">
            <a:off x="1371601" y="3659187"/>
            <a:ext cx="1054100" cy="441325"/>
          </a:xfrm>
          <a:custGeom>
            <a:avLst/>
            <a:gdLst>
              <a:gd name="T0" fmla="*/ 0 w 1053630"/>
              <a:gd name="T1" fmla="*/ 441325 h 439013"/>
              <a:gd name="T2" fmla="*/ 9412 w 1053630"/>
              <a:gd name="T3" fmla="*/ 384583 h 439013"/>
              <a:gd name="T4" fmla="*/ 37647 w 1053630"/>
              <a:gd name="T5" fmla="*/ 318384 h 439013"/>
              <a:gd name="T6" fmla="*/ 56470 w 1053630"/>
              <a:gd name="T7" fmla="*/ 290013 h 439013"/>
              <a:gd name="T8" fmla="*/ 65881 w 1053630"/>
              <a:gd name="T9" fmla="*/ 261643 h 439013"/>
              <a:gd name="T10" fmla="*/ 103528 w 1053630"/>
              <a:gd name="T11" fmla="*/ 204900 h 439013"/>
              <a:gd name="T12" fmla="*/ 122351 w 1053630"/>
              <a:gd name="T13" fmla="*/ 176530 h 439013"/>
              <a:gd name="T14" fmla="*/ 141174 w 1053630"/>
              <a:gd name="T15" fmla="*/ 138703 h 439013"/>
              <a:gd name="T16" fmla="*/ 169409 w 1053630"/>
              <a:gd name="T17" fmla="*/ 119789 h 439013"/>
              <a:gd name="T18" fmla="*/ 225879 w 1053630"/>
              <a:gd name="T19" fmla="*/ 63046 h 439013"/>
              <a:gd name="T20" fmla="*/ 272937 w 1053630"/>
              <a:gd name="T21" fmla="*/ 15762 h 439013"/>
              <a:gd name="T22" fmla="*/ 395287 w 1053630"/>
              <a:gd name="T23" fmla="*/ 25219 h 439013"/>
              <a:gd name="T24" fmla="*/ 442345 w 1053630"/>
              <a:gd name="T25" fmla="*/ 81960 h 439013"/>
              <a:gd name="T26" fmla="*/ 470580 w 1053630"/>
              <a:gd name="T27" fmla="*/ 91418 h 439013"/>
              <a:gd name="T28" fmla="*/ 527050 w 1053630"/>
              <a:gd name="T29" fmla="*/ 185987 h 439013"/>
              <a:gd name="T30" fmla="*/ 555285 w 1053630"/>
              <a:gd name="T31" fmla="*/ 233272 h 439013"/>
              <a:gd name="T32" fmla="*/ 564697 w 1053630"/>
              <a:gd name="T33" fmla="*/ 261643 h 439013"/>
              <a:gd name="T34" fmla="*/ 630577 w 1053630"/>
              <a:gd name="T35" fmla="*/ 346756 h 439013"/>
              <a:gd name="T36" fmla="*/ 649401 w 1053630"/>
              <a:gd name="T37" fmla="*/ 375126 h 439013"/>
              <a:gd name="T38" fmla="*/ 705871 w 1053630"/>
              <a:gd name="T39" fmla="*/ 403497 h 439013"/>
              <a:gd name="T40" fmla="*/ 828221 w 1053630"/>
              <a:gd name="T41" fmla="*/ 394040 h 439013"/>
              <a:gd name="T42" fmla="*/ 884690 w 1053630"/>
              <a:gd name="T43" fmla="*/ 365669 h 439013"/>
              <a:gd name="T44" fmla="*/ 912926 w 1053630"/>
              <a:gd name="T45" fmla="*/ 356212 h 439013"/>
              <a:gd name="T46" fmla="*/ 959984 w 1053630"/>
              <a:gd name="T47" fmla="*/ 299470 h 439013"/>
              <a:gd name="T48" fmla="*/ 997630 w 1053630"/>
              <a:gd name="T49" fmla="*/ 195444 h 439013"/>
              <a:gd name="T50" fmla="*/ 1035277 w 1053630"/>
              <a:gd name="T51" fmla="*/ 138703 h 439013"/>
              <a:gd name="T52" fmla="*/ 1054100 w 1053630"/>
              <a:gd name="T53" fmla="*/ 110331 h 439013"/>
              <a:gd name="T54" fmla="*/ 1054100 w 1053630"/>
              <a:gd name="T55" fmla="*/ 91418 h 439013"/>
              <a:gd name="T56" fmla="*/ 1054100 w 1053630"/>
              <a:gd name="T57" fmla="*/ 91418 h 439013"/>
              <a:gd name="T58" fmla="*/ 1054100 w 1053630"/>
              <a:gd name="T59" fmla="*/ 91418 h 43901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053630" h="439013">
                <a:moveTo>
                  <a:pt x="0" y="439013"/>
                </a:moveTo>
                <a:cubicBezTo>
                  <a:pt x="3136" y="420198"/>
                  <a:pt x="5270" y="401188"/>
                  <a:pt x="9408" y="382568"/>
                </a:cubicBezTo>
                <a:cubicBezTo>
                  <a:pt x="14206" y="360979"/>
                  <a:pt x="27171" y="335020"/>
                  <a:pt x="37630" y="316716"/>
                </a:cubicBezTo>
                <a:cubicBezTo>
                  <a:pt x="43240" y="306899"/>
                  <a:pt x="50173" y="297901"/>
                  <a:pt x="56445" y="288494"/>
                </a:cubicBezTo>
                <a:cubicBezTo>
                  <a:pt x="59581" y="279087"/>
                  <a:pt x="61036" y="268940"/>
                  <a:pt x="65852" y="260272"/>
                </a:cubicBezTo>
                <a:cubicBezTo>
                  <a:pt x="76834" y="240505"/>
                  <a:pt x="90939" y="222642"/>
                  <a:pt x="103482" y="203827"/>
                </a:cubicBezTo>
                <a:cubicBezTo>
                  <a:pt x="109753" y="194420"/>
                  <a:pt x="117240" y="185717"/>
                  <a:pt x="122296" y="175605"/>
                </a:cubicBezTo>
                <a:cubicBezTo>
                  <a:pt x="128568" y="163062"/>
                  <a:pt x="132133" y="148749"/>
                  <a:pt x="141111" y="137976"/>
                </a:cubicBezTo>
                <a:cubicBezTo>
                  <a:pt x="148349" y="129290"/>
                  <a:pt x="159926" y="125433"/>
                  <a:pt x="169333" y="119161"/>
                </a:cubicBezTo>
                <a:cubicBezTo>
                  <a:pt x="213674" y="52651"/>
                  <a:pt x="155766" y="132728"/>
                  <a:pt x="225778" y="62716"/>
                </a:cubicBezTo>
                <a:cubicBezTo>
                  <a:pt x="288494" y="0"/>
                  <a:pt x="197556" y="65852"/>
                  <a:pt x="272815" y="15679"/>
                </a:cubicBezTo>
                <a:cubicBezTo>
                  <a:pt x="313580" y="18815"/>
                  <a:pt x="355446" y="15171"/>
                  <a:pt x="395111" y="25087"/>
                </a:cubicBezTo>
                <a:cubicBezTo>
                  <a:pt x="421169" y="31602"/>
                  <a:pt x="424586" y="67482"/>
                  <a:pt x="442148" y="81531"/>
                </a:cubicBezTo>
                <a:cubicBezTo>
                  <a:pt x="449891" y="87726"/>
                  <a:pt x="460963" y="87803"/>
                  <a:pt x="470370" y="90939"/>
                </a:cubicBezTo>
                <a:cubicBezTo>
                  <a:pt x="546870" y="205687"/>
                  <a:pt x="478605" y="98235"/>
                  <a:pt x="526815" y="185013"/>
                </a:cubicBezTo>
                <a:cubicBezTo>
                  <a:pt x="535695" y="200997"/>
                  <a:pt x="546860" y="215696"/>
                  <a:pt x="555037" y="232050"/>
                </a:cubicBezTo>
                <a:cubicBezTo>
                  <a:pt x="559472" y="240919"/>
                  <a:pt x="559629" y="251604"/>
                  <a:pt x="564445" y="260272"/>
                </a:cubicBezTo>
                <a:cubicBezTo>
                  <a:pt x="611996" y="345864"/>
                  <a:pt x="584589" y="290090"/>
                  <a:pt x="630296" y="344939"/>
                </a:cubicBezTo>
                <a:cubicBezTo>
                  <a:pt x="637534" y="353625"/>
                  <a:pt x="641116" y="365166"/>
                  <a:pt x="649111" y="373161"/>
                </a:cubicBezTo>
                <a:cubicBezTo>
                  <a:pt x="667349" y="391399"/>
                  <a:pt x="682601" y="393732"/>
                  <a:pt x="705556" y="401383"/>
                </a:cubicBezTo>
                <a:cubicBezTo>
                  <a:pt x="746321" y="398247"/>
                  <a:pt x="787282" y="397047"/>
                  <a:pt x="827852" y="391976"/>
                </a:cubicBezTo>
                <a:cubicBezTo>
                  <a:pt x="859379" y="388035"/>
                  <a:pt x="856285" y="377758"/>
                  <a:pt x="884296" y="363753"/>
                </a:cubicBezTo>
                <a:cubicBezTo>
                  <a:pt x="893166" y="359318"/>
                  <a:pt x="903111" y="357482"/>
                  <a:pt x="912519" y="354346"/>
                </a:cubicBezTo>
                <a:cubicBezTo>
                  <a:pt x="929472" y="337393"/>
                  <a:pt x="949733" y="320822"/>
                  <a:pt x="959556" y="297901"/>
                </a:cubicBezTo>
                <a:cubicBezTo>
                  <a:pt x="974014" y="264165"/>
                  <a:pt x="981557" y="227630"/>
                  <a:pt x="997185" y="194420"/>
                </a:cubicBezTo>
                <a:cubicBezTo>
                  <a:pt x="1006813" y="173960"/>
                  <a:pt x="1022272" y="156791"/>
                  <a:pt x="1034815" y="137976"/>
                </a:cubicBezTo>
                <a:cubicBezTo>
                  <a:pt x="1041087" y="128568"/>
                  <a:pt x="1053630" y="121060"/>
                  <a:pt x="1053630" y="109753"/>
                </a:cubicBezTo>
                <a:lnTo>
                  <a:pt x="1053630" y="90939"/>
                </a:lnTo>
              </a:path>
            </a:pathLst>
          </a:custGeom>
          <a:noFill/>
          <a:ln w="25400" cap="flat" cmpd="sng">
            <a:solidFill>
              <a:srgbClr val="3366FF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7124EA-CD16-4BBD-84E9-0DFA4463F29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904207" y="4037806"/>
            <a:ext cx="609600" cy="1587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ext Box 4">
            <a:extLst>
              <a:ext uri="{FF2B5EF4-FFF2-40B4-BE49-F238E27FC236}">
                <a16:creationId xmlns:a16="http://schemas.microsoft.com/office/drawing/2014/main" id="{B9C6DF16-0D63-4CB9-A36A-80C5446B6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57200"/>
            <a:ext cx="88392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2000" b="1">
                <a:solidFill>
                  <a:srgbClr val="FFFF00"/>
                </a:solidFill>
              </a:rPr>
              <a:t>alike</a:t>
            </a:r>
            <a:r>
              <a:rPr lang="en-US" altLang="en-US" sz="2000" b="1">
                <a:solidFill>
                  <a:srgbClr val="FF0000"/>
                </a:solidFill>
              </a:rPr>
              <a:t> in that they are both mirrors.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For an optical telescope mirror:  no bump &gt; 0.05 </a:t>
            </a:r>
            <a:r>
              <a:rPr lang="en-US" altLang="en-US" sz="1800" i="1">
                <a:solidFill>
                  <a:srgbClr val="EFF910"/>
                </a:solidFill>
              </a:rPr>
              <a:t>µ</a:t>
            </a:r>
            <a:r>
              <a:rPr lang="en-US" altLang="en-US" sz="1800">
                <a:solidFill>
                  <a:srgbClr val="EFF910"/>
                </a:solidFill>
              </a:rPr>
              <a:t> (1/600 the width of a human hair)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AE4AA66-275A-4741-B80A-1A99C842B4D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2074B29-2C71-422A-A734-59CBA7E9CD4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9812" name="Picture 10" descr="Dutch_Open_Telescope_Mirror.jpg">
            <a:extLst>
              <a:ext uri="{FF2B5EF4-FFF2-40B4-BE49-F238E27FC236}">
                <a16:creationId xmlns:a16="http://schemas.microsoft.com/office/drawing/2014/main" id="{102A8F07-94B1-4F3D-81AB-EDBEC6BC9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7" t="17578" r="26758" b="19922"/>
          <a:stretch>
            <a:fillRect/>
          </a:stretch>
        </p:blipFill>
        <p:spPr bwMode="auto">
          <a:xfrm>
            <a:off x="2819400" y="3352800"/>
            <a:ext cx="3352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ext Box 4">
            <a:extLst>
              <a:ext uri="{FF2B5EF4-FFF2-40B4-BE49-F238E27FC236}">
                <a16:creationId xmlns:a16="http://schemas.microsoft.com/office/drawing/2014/main" id="{9FB28E8C-294D-4F62-AE26-A56C00100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74676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</a:t>
            </a:r>
            <a:r>
              <a:rPr lang="en-US" altLang="en-US" sz="1800" b="1">
                <a:solidFill>
                  <a:srgbClr val="FFFF00"/>
                </a:solidFill>
              </a:rPr>
              <a:t>alike </a:t>
            </a:r>
            <a:r>
              <a:rPr lang="en-US" altLang="en-US" sz="1800" b="1">
                <a:solidFill>
                  <a:srgbClr val="FF0000"/>
                </a:solidFill>
              </a:rPr>
              <a:t>in that they are both mirrors.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So what makes a good mirror?  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For a radio telescope mirror:  no bump &gt; 1 mm (for an observation at a wavelength of 1 cm)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36BE99-7927-4E51-A2D9-D75E0EA17BF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F36CFBF-EB08-49BF-A9B1-9ED245FE61F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0836" name="Picture 5" descr="40m.jpg">
            <a:extLst>
              <a:ext uri="{FF2B5EF4-FFF2-40B4-BE49-F238E27FC236}">
                <a16:creationId xmlns:a16="http://schemas.microsoft.com/office/drawing/2014/main" id="{6215C7F5-D608-4FC9-A03F-97075B1CE0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52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ext Box 4">
            <a:extLst>
              <a:ext uri="{FF2B5EF4-FFF2-40B4-BE49-F238E27FC236}">
                <a16:creationId xmlns:a16="http://schemas.microsoft.com/office/drawing/2014/main" id="{D18CDE29-A3C6-4625-852E-A66255BD0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371600"/>
            <a:ext cx="7467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>
                <a:solidFill>
                  <a:srgbClr val="FF0000"/>
                </a:solidFill>
              </a:rPr>
              <a:t>Optical and Radio Telescopes are placed in </a:t>
            </a:r>
            <a:r>
              <a:rPr lang="en-US" altLang="en-US" sz="1800" b="1">
                <a:solidFill>
                  <a:srgbClr val="FFFF00"/>
                </a:solidFill>
              </a:rPr>
              <a:t>different </a:t>
            </a:r>
            <a:r>
              <a:rPr lang="en-US" altLang="en-US" sz="1800" b="1">
                <a:solidFill>
                  <a:srgbClr val="FF0000"/>
                </a:solidFill>
              </a:rPr>
              <a:t>locations….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B25F55E-5321-4AC9-99A5-9549DE75A00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86400" y="5105400"/>
            <a:ext cx="228600" cy="76200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4D499A-2CF0-48F2-A25F-65FEF25EEA4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276600" y="4953000"/>
            <a:ext cx="76200" cy="762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1" name="Picture 2" descr="Untitled-20.jpg">
            <a:extLst>
              <a:ext uri="{FF2B5EF4-FFF2-40B4-BE49-F238E27FC236}">
                <a16:creationId xmlns:a16="http://schemas.microsoft.com/office/drawing/2014/main" id="{9C20E257-70E9-4093-BCB6-69B8859AA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9350"/>
            <a:ext cx="5715000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2" name="Text Box 4">
            <a:extLst>
              <a:ext uri="{FF2B5EF4-FFF2-40B4-BE49-F238E27FC236}">
                <a16:creationId xmlns:a16="http://schemas.microsoft.com/office/drawing/2014/main" id="{734A68A0-3412-435C-AD01-E4552EDFE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09600"/>
            <a:ext cx="533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Kitt Peak Observatory</a:t>
            </a:r>
            <a:endParaRPr lang="en-US" altLang="en-US" sz="1800"/>
          </a:p>
        </p:txBody>
      </p:sp>
      <p:sp>
        <p:nvSpPr>
          <p:cNvPr id="122883" name="Text Box 4">
            <a:extLst>
              <a:ext uri="{FF2B5EF4-FFF2-40B4-BE49-F238E27FC236}">
                <a16:creationId xmlns:a16="http://schemas.microsoft.com/office/drawing/2014/main" id="{C05A19B4-F45D-40A2-A47B-E65E37B61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0292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>
                <a:solidFill>
                  <a:srgbClr val="EFF910"/>
                </a:solidFill>
              </a:rPr>
              <a:t>Optical telescopes are housed in domes on the top of high mountains…</a:t>
            </a:r>
            <a:endParaRPr lang="en-US" altLang="en-US" sz="1800"/>
          </a:p>
        </p:txBody>
      </p:sp>
      <p:sp>
        <p:nvSpPr>
          <p:cNvPr id="122884" name="Text Box 4">
            <a:extLst>
              <a:ext uri="{FF2B5EF4-FFF2-40B4-BE49-F238E27FC236}">
                <a16:creationId xmlns:a16="http://schemas.microsoft.com/office/drawing/2014/main" id="{98A52C41-3E2C-4FCA-9241-4279DC1B8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835650"/>
            <a:ext cx="533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Kitt Peak Observatory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Picture 2" descr="Untitled-22.jpg">
            <a:extLst>
              <a:ext uri="{FF2B5EF4-FFF2-40B4-BE49-F238E27FC236}">
                <a16:creationId xmlns:a16="http://schemas.microsoft.com/office/drawing/2014/main" id="{841CFEB5-8FD9-4C62-A3BA-63C70DCC6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09600"/>
            <a:ext cx="544195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6" name="Text Box 4">
            <a:extLst>
              <a:ext uri="{FF2B5EF4-FFF2-40B4-BE49-F238E27FC236}">
                <a16:creationId xmlns:a16="http://schemas.microsoft.com/office/drawing/2014/main" id="{03DA1B99-57BE-4C62-BF86-A14B39B09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0"/>
            <a:ext cx="5334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Mauna Kea Observatory — Optical Telescopes on Mountain Tops</a:t>
            </a:r>
          </a:p>
          <a:p>
            <a:pPr algn="ctr"/>
            <a:endParaRPr lang="en-US" altLang="en-US" sz="1800">
              <a:solidFill>
                <a:srgbClr val="EFF910"/>
              </a:solidFill>
            </a:endParaRPr>
          </a:p>
          <a:p>
            <a:pPr algn="ctr"/>
            <a:r>
              <a:rPr lang="en-US" altLang="en-US" sz="1800">
                <a:solidFill>
                  <a:srgbClr val="EFF910"/>
                </a:solidFill>
              </a:rPr>
              <a:t>14,000 ft elevation</a:t>
            </a:r>
            <a:endParaRPr lang="en-US" altLang="en-US" sz="1800"/>
          </a:p>
          <a:p>
            <a:pPr algn="ctr"/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" descr="Untitled-7.jpg">
            <a:extLst>
              <a:ext uri="{FF2B5EF4-FFF2-40B4-BE49-F238E27FC236}">
                <a16:creationId xmlns:a16="http://schemas.microsoft.com/office/drawing/2014/main" id="{A8A1AFC6-4605-427F-88F4-AE8F90B8F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>
            <a:fillRect/>
          </a:stretch>
        </p:blipFill>
        <p:spPr bwMode="auto">
          <a:xfrm>
            <a:off x="1524000" y="762000"/>
            <a:ext cx="6140450" cy="338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0" name="Text Box 4">
            <a:extLst>
              <a:ext uri="{FF2B5EF4-FFF2-40B4-BE49-F238E27FC236}">
                <a16:creationId xmlns:a16="http://schemas.microsoft.com/office/drawing/2014/main" id="{26DA40D4-C7E6-483B-B66C-55549B181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0"/>
            <a:ext cx="533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>
                <a:solidFill>
                  <a:srgbClr val="EFF910"/>
                </a:solidFill>
              </a:rPr>
              <a:t>European Southern Observatory in Chile — Optical Telescopes on Mountain Tops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1889</Words>
  <Application>Microsoft Office PowerPoint</Application>
  <PresentationFormat>On-screen Show (4:3)</PresentationFormat>
  <Paragraphs>537</Paragraphs>
  <Slides>128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37" baseType="lpstr">
      <vt:lpstr>MS PGothic</vt:lpstr>
      <vt:lpstr>MS PGothic</vt:lpstr>
      <vt:lpstr>Arial</vt:lpstr>
      <vt:lpstr>Calibri</vt:lpstr>
      <vt:lpstr>Cambria Math</vt:lpstr>
      <vt:lpstr>Symbol</vt:lpstr>
      <vt:lpstr>Times</vt:lpstr>
      <vt:lpstr>Times New Roman</vt:lpstr>
      <vt:lpstr>Office Theme</vt:lpstr>
      <vt:lpstr>More About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Untitled-40.jpg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Untitled-37.jpg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114</cp:revision>
  <cp:lastPrinted>2018-09-20T18:55:39Z</cp:lastPrinted>
  <dcterms:created xsi:type="dcterms:W3CDTF">2009-02-18T20:56:22Z</dcterms:created>
  <dcterms:modified xsi:type="dcterms:W3CDTF">2020-07-20T06:59:50Z</dcterms:modified>
</cp:coreProperties>
</file>