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sldIdLst>
    <p:sldId id="258" r:id="rId4"/>
    <p:sldId id="259" r:id="rId5"/>
    <p:sldId id="260" r:id="rId6"/>
    <p:sldId id="261" r:id="rId7"/>
    <p:sldId id="262" r:id="rId8"/>
    <p:sldId id="265" r:id="rId9"/>
    <p:sldId id="266" r:id="rId10"/>
    <p:sldId id="267" r:id="rId11"/>
    <p:sldId id="263" r:id="rId12"/>
    <p:sldId id="264" r:id="rId13"/>
    <p:sldId id="268" r:id="rId14"/>
    <p:sldId id="269" r:id="rId15"/>
    <p:sldId id="270" r:id="rId16"/>
    <p:sldId id="271" r:id="rId17"/>
    <p:sldId id="272"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000099"/>
    <a:srgbClr val="EEB5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88" autoAdjust="0"/>
    <p:restoredTop sz="87755" autoAdjust="0"/>
  </p:normalViewPr>
  <p:slideViewPr>
    <p:cSldViewPr snapToGrid="0">
      <p:cViewPr varScale="1">
        <p:scale>
          <a:sx n="72" d="100"/>
          <a:sy n="72" d="100"/>
        </p:scale>
        <p:origin x="534" y="6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5/28/2020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5/28/2020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5/28/2020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8.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8.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8.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hyperlink" Target="https://www.physicsclassroom.com/mmedia/waves/tfl.cfm" TargetMode="External"/><Relationship Id="rId2" Type="http://schemas.openxmlformats.org/officeDocument/2006/relationships/image" Target="../media/image9.gif"/><Relationship Id="rId1" Type="http://schemas.openxmlformats.org/officeDocument/2006/relationships/slideLayout" Target="../slideLayouts/slideLayout28.xml"/><Relationship Id="rId4" Type="http://schemas.openxmlformats.org/officeDocument/2006/relationships/hyperlink" Target="https://www.walter-fendt.de/html5/phen/electromagneticwave_en.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628424" y="310814"/>
            <a:ext cx="4160113"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Energy in Waves - 1</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3592531"/>
            <a:ext cx="530953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Wavelength</a:t>
            </a:r>
          </a:p>
          <a:p>
            <a:pPr marL="342900" indent="-342900" eaLnBrk="1" hangingPunct="1">
              <a:buFont typeface="Wingdings" panose="05000000000000000000" pitchFamily="2" charset="2"/>
              <a:buChar char="v"/>
            </a:pPr>
            <a:r>
              <a:rPr lang="en-US" dirty="0">
                <a:solidFill>
                  <a:schemeClr val="tx2"/>
                </a:solidFill>
              </a:rPr>
              <a:t>Time period and frequency</a:t>
            </a:r>
          </a:p>
          <a:p>
            <a:pPr marL="342900" indent="-342900" eaLnBrk="1" hangingPunct="1">
              <a:buFont typeface="Wingdings" panose="05000000000000000000" pitchFamily="2" charset="2"/>
              <a:buChar char="v"/>
            </a:pPr>
            <a:r>
              <a:rPr lang="en-US" dirty="0">
                <a:solidFill>
                  <a:schemeClr val="tx2"/>
                </a:solidFill>
              </a:rPr>
              <a:t>Wave speed</a:t>
            </a:r>
          </a:p>
          <a:p>
            <a:pPr marL="342900" indent="-342900" eaLnBrk="1" hangingPunct="1">
              <a:buFont typeface="Wingdings" panose="05000000000000000000" pitchFamily="2" charset="2"/>
              <a:buChar char="v"/>
            </a:pPr>
            <a:r>
              <a:rPr lang="en-US" dirty="0">
                <a:solidFill>
                  <a:schemeClr val="tx2"/>
                </a:solidFill>
              </a:rPr>
              <a:t>Longitudinal and Transverse waves</a:t>
            </a:r>
          </a:p>
          <a:p>
            <a:pPr marL="342900" indent="-342900" eaLnBrk="1" hangingPunct="1">
              <a:buFont typeface="Wingdings" panose="05000000000000000000" pitchFamily="2" charset="2"/>
              <a:buChar char="v"/>
            </a:pPr>
            <a:r>
              <a:rPr lang="en-US" dirty="0">
                <a:solidFill>
                  <a:schemeClr val="tx2"/>
                </a:solidFill>
              </a:rPr>
              <a:t>Interference and Beats</a:t>
            </a:r>
          </a:p>
          <a:p>
            <a:pPr marL="342900" indent="-342900" eaLnBrk="1" hangingPunct="1">
              <a:buFont typeface="Wingdings" panose="05000000000000000000" pitchFamily="2" charset="2"/>
              <a:buChar char="v"/>
            </a:pPr>
            <a:r>
              <a:rPr lang="en-US">
                <a:solidFill>
                  <a:schemeClr val="tx2"/>
                </a:solidFill>
              </a:rPr>
              <a:t>Doppler effect</a:t>
            </a:r>
            <a:endParaRPr lang="en-US" dirty="0">
              <a:solidFill>
                <a:schemeClr val="tx2"/>
              </a:solidFill>
            </a:endParaRP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418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different physical properties of waves and wave propagation.</a:t>
            </a:r>
            <a:endParaRPr lang="en-US" sz="3200" dirty="0">
              <a:solidFill>
                <a:schemeClr val="tx2"/>
              </a:solidFill>
            </a:endParaRPr>
          </a:p>
        </p:txBody>
      </p:sp>
    </p:spTree>
    <p:extLst>
      <p:ext uri="{BB962C8B-B14F-4D97-AF65-F5344CB8AC3E}">
        <p14:creationId xmlns:p14="http://schemas.microsoft.com/office/powerpoint/2010/main" val="2373517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6D6078-9B2C-468B-9DA2-ADDD23C5B62A}"/>
              </a:ext>
            </a:extLst>
          </p:cNvPr>
          <p:cNvSpPr/>
          <p:nvPr/>
        </p:nvSpPr>
        <p:spPr>
          <a:xfrm>
            <a:off x="2238232" y="661707"/>
            <a:ext cx="9953767" cy="5847755"/>
          </a:xfrm>
          <a:prstGeom prst="rect">
            <a:avLst/>
          </a:prstGeom>
        </p:spPr>
        <p:txBody>
          <a:bodyPr wrap="square">
            <a:spAutoFit/>
          </a:bodyPr>
          <a:lstStyle/>
          <a:p>
            <a:pPr>
              <a:defRPr/>
            </a:pPr>
            <a:r>
              <a:rPr lang="en-US" sz="2200" dirty="0">
                <a:solidFill>
                  <a:schemeClr val="accent4"/>
                </a:solidFill>
                <a:latin typeface="Times New Roman" panose="02020603050405020304" pitchFamily="18" charset="0"/>
                <a:ea typeface="Times New Roman"/>
                <a:cs typeface="Times New Roman" panose="02020603050405020304" pitchFamily="18" charset="0"/>
              </a:rPr>
              <a:t>There are some similarities between </a:t>
            </a:r>
            <a:r>
              <a:rPr lang="en-US" altLang="en-US" sz="2200" b="1" dirty="0">
                <a:solidFill>
                  <a:srgbClr val="8E0000"/>
                </a:solidFill>
                <a:latin typeface="Times New Roman" panose="02020603050405020304" pitchFamily="18" charset="0"/>
                <a:cs typeface="Times New Roman" panose="02020603050405020304" pitchFamily="18" charset="0"/>
              </a:rPr>
              <a:t>SOUND</a:t>
            </a:r>
            <a:r>
              <a:rPr lang="en-US" sz="2200" dirty="0">
                <a:solidFill>
                  <a:schemeClr val="accent4"/>
                </a:solidFill>
                <a:latin typeface="Times New Roman" panose="02020603050405020304" pitchFamily="18" charset="0"/>
                <a:ea typeface="Times New Roman"/>
                <a:cs typeface="Times New Roman" panose="02020603050405020304" pitchFamily="18" charset="0"/>
              </a:rPr>
              <a:t> and </a:t>
            </a:r>
            <a:r>
              <a:rPr lang="en-US" altLang="en-US" sz="2200" b="1" dirty="0">
                <a:solidFill>
                  <a:srgbClr val="0000CC"/>
                </a:solidFill>
                <a:latin typeface="Times New Roman" panose="02020603050405020304" pitchFamily="18" charset="0"/>
                <a:cs typeface="Times New Roman" panose="02020603050405020304" pitchFamily="18" charset="0"/>
              </a:rPr>
              <a:t>LIGHT</a:t>
            </a:r>
            <a:r>
              <a:rPr lang="en-US" sz="2200" dirty="0">
                <a:solidFill>
                  <a:schemeClr val="accent4"/>
                </a:solidFill>
                <a:latin typeface="Times New Roman" panose="02020603050405020304" pitchFamily="18" charset="0"/>
                <a:ea typeface="Times New Roman"/>
                <a:cs typeface="Times New Roman" panose="02020603050405020304" pitchFamily="18" charset="0"/>
              </a:rPr>
              <a:t>:</a:t>
            </a:r>
          </a:p>
          <a:p>
            <a:pPr>
              <a:defRPr/>
            </a:pPr>
            <a:r>
              <a:rPr lang="en-US" sz="2200" dirty="0">
                <a:solidFill>
                  <a:schemeClr val="accent4"/>
                </a:solidFill>
                <a:latin typeface="Times New Roman" panose="02020603050405020304" pitchFamily="18" charset="0"/>
                <a:ea typeface="Times New Roman"/>
                <a:cs typeface="Times New Roman" panose="02020603050405020304" pitchFamily="18" charset="0"/>
              </a:rPr>
              <a:t>The same terms – namely, </a:t>
            </a:r>
            <a:r>
              <a:rPr lang="en-US" sz="2200" b="1" dirty="0">
                <a:solidFill>
                  <a:schemeClr val="accent4"/>
                </a:solidFill>
                <a:latin typeface="Times New Roman" panose="02020603050405020304" pitchFamily="18" charset="0"/>
                <a:ea typeface="Times New Roman"/>
                <a:cs typeface="Times New Roman" panose="02020603050405020304" pitchFamily="18" charset="0"/>
              </a:rPr>
              <a:t>wavelength</a:t>
            </a:r>
            <a:r>
              <a:rPr lang="en-US" sz="2200" dirty="0">
                <a:solidFill>
                  <a:schemeClr val="accent4"/>
                </a:solidFill>
                <a:latin typeface="Times New Roman" panose="02020603050405020304" pitchFamily="18" charset="0"/>
                <a:ea typeface="Times New Roman"/>
                <a:cs typeface="Times New Roman" panose="02020603050405020304" pitchFamily="18" charset="0"/>
              </a:rPr>
              <a:t>, </a:t>
            </a:r>
            <a:r>
              <a:rPr lang="en-US" sz="2200" b="1" dirty="0">
                <a:solidFill>
                  <a:schemeClr val="accent4"/>
                </a:solidFill>
                <a:latin typeface="Times New Roman" panose="02020603050405020304" pitchFamily="18" charset="0"/>
                <a:ea typeface="Times New Roman"/>
                <a:cs typeface="Times New Roman" panose="02020603050405020304" pitchFamily="18" charset="0"/>
              </a:rPr>
              <a:t>frequency</a:t>
            </a:r>
            <a:r>
              <a:rPr lang="en-US" sz="2200" dirty="0">
                <a:solidFill>
                  <a:schemeClr val="accent4"/>
                </a:solidFill>
                <a:latin typeface="Times New Roman" panose="02020603050405020304" pitchFamily="18" charset="0"/>
                <a:ea typeface="Times New Roman"/>
                <a:cs typeface="Times New Roman" panose="02020603050405020304" pitchFamily="18" charset="0"/>
              </a:rPr>
              <a:t>, and </a:t>
            </a:r>
            <a:r>
              <a:rPr lang="en-US" sz="2200" b="1" dirty="0">
                <a:solidFill>
                  <a:schemeClr val="accent4"/>
                </a:solidFill>
                <a:latin typeface="Times New Roman" panose="02020603050405020304" pitchFamily="18" charset="0"/>
                <a:ea typeface="Times New Roman"/>
                <a:cs typeface="Times New Roman" panose="02020603050405020304" pitchFamily="18" charset="0"/>
              </a:rPr>
              <a:t>wave speed</a:t>
            </a:r>
            <a:r>
              <a:rPr lang="en-US" sz="2200" dirty="0">
                <a:solidFill>
                  <a:schemeClr val="accent4"/>
                </a:solidFill>
                <a:latin typeface="Times New Roman" panose="02020603050405020304" pitchFamily="18" charset="0"/>
                <a:ea typeface="Times New Roman"/>
                <a:cs typeface="Times New Roman" panose="02020603050405020304" pitchFamily="18" charset="0"/>
              </a:rPr>
              <a:t> are used for all waves, including both sound and light.  </a:t>
            </a:r>
          </a:p>
          <a:p>
            <a:pPr>
              <a:defRPr/>
            </a:pPr>
            <a:endParaRPr lang="en-US" sz="2200" dirty="0">
              <a:latin typeface="Times New Roman" panose="02020603050405020304" pitchFamily="18" charset="0"/>
              <a:ea typeface="Times New Roman"/>
              <a:cs typeface="Times New Roman" panose="02020603050405020304" pitchFamily="18" charset="0"/>
            </a:endParaRPr>
          </a:p>
          <a:p>
            <a:pPr>
              <a:defRPr/>
            </a:pPr>
            <a:r>
              <a:rPr lang="en-US" sz="2200" dirty="0">
                <a:solidFill>
                  <a:schemeClr val="accent4"/>
                </a:solidFill>
                <a:latin typeface="Times New Roman" panose="02020603050405020304" pitchFamily="18" charset="0"/>
                <a:ea typeface="Times New Roman"/>
                <a:cs typeface="Times New Roman" panose="02020603050405020304" pitchFamily="18" charset="0"/>
              </a:rPr>
              <a:t>Also, both sound and light produce the effects of </a:t>
            </a:r>
            <a:r>
              <a:rPr lang="en-US" sz="2200" b="1" dirty="0">
                <a:solidFill>
                  <a:schemeClr val="accent4"/>
                </a:solidFill>
                <a:latin typeface="Times New Roman" panose="02020603050405020304" pitchFamily="18" charset="0"/>
                <a:ea typeface="Times New Roman"/>
                <a:cs typeface="Times New Roman" panose="02020603050405020304" pitchFamily="18" charset="0"/>
              </a:rPr>
              <a:t>interference</a:t>
            </a:r>
            <a:r>
              <a:rPr lang="en-US" sz="2200" dirty="0">
                <a:solidFill>
                  <a:schemeClr val="accent4"/>
                </a:solidFill>
                <a:latin typeface="Times New Roman" panose="02020603050405020304" pitchFamily="18" charset="0"/>
                <a:ea typeface="Times New Roman"/>
                <a:cs typeface="Times New Roman" panose="02020603050405020304" pitchFamily="18" charset="0"/>
              </a:rPr>
              <a:t>, </a:t>
            </a:r>
            <a:r>
              <a:rPr lang="en-US" sz="2200" b="1" dirty="0">
                <a:solidFill>
                  <a:schemeClr val="accent4"/>
                </a:solidFill>
                <a:latin typeface="Times New Roman" panose="02020603050405020304" pitchFamily="18" charset="0"/>
                <a:ea typeface="Times New Roman"/>
                <a:cs typeface="Times New Roman" panose="02020603050405020304" pitchFamily="18" charset="0"/>
              </a:rPr>
              <a:t>diffraction</a:t>
            </a:r>
            <a:r>
              <a:rPr lang="en-US" sz="2200" dirty="0">
                <a:solidFill>
                  <a:schemeClr val="accent4"/>
                </a:solidFill>
                <a:latin typeface="Times New Roman" panose="02020603050405020304" pitchFamily="18" charset="0"/>
                <a:ea typeface="Times New Roman"/>
                <a:cs typeface="Times New Roman" panose="02020603050405020304" pitchFamily="18" charset="0"/>
              </a:rPr>
              <a:t>, </a:t>
            </a:r>
            <a:r>
              <a:rPr lang="en-US" sz="2200" b="1" dirty="0">
                <a:solidFill>
                  <a:schemeClr val="accent4"/>
                </a:solidFill>
                <a:latin typeface="Times New Roman" panose="02020603050405020304" pitchFamily="18" charset="0"/>
                <a:ea typeface="Times New Roman"/>
                <a:cs typeface="Times New Roman" panose="02020603050405020304" pitchFamily="18" charset="0"/>
              </a:rPr>
              <a:t>reflection</a:t>
            </a:r>
            <a:r>
              <a:rPr lang="en-US" sz="2200" dirty="0">
                <a:solidFill>
                  <a:schemeClr val="accent4"/>
                </a:solidFill>
                <a:latin typeface="Times New Roman" panose="02020603050405020304" pitchFamily="18" charset="0"/>
                <a:ea typeface="Times New Roman"/>
                <a:cs typeface="Times New Roman" panose="02020603050405020304" pitchFamily="18" charset="0"/>
              </a:rPr>
              <a:t>, </a:t>
            </a:r>
            <a:r>
              <a:rPr lang="en-US" sz="2200" b="1" dirty="0">
                <a:solidFill>
                  <a:schemeClr val="accent4"/>
                </a:solidFill>
                <a:latin typeface="Times New Roman" panose="02020603050405020304" pitchFamily="18" charset="0"/>
                <a:ea typeface="Times New Roman"/>
                <a:cs typeface="Times New Roman" panose="02020603050405020304" pitchFamily="18" charset="0"/>
              </a:rPr>
              <a:t>refraction</a:t>
            </a:r>
            <a:r>
              <a:rPr lang="en-US" sz="2200" dirty="0">
                <a:solidFill>
                  <a:schemeClr val="accent4"/>
                </a:solidFill>
                <a:latin typeface="Times New Roman" panose="02020603050405020304" pitchFamily="18" charset="0"/>
                <a:ea typeface="Times New Roman"/>
                <a:cs typeface="Times New Roman" panose="02020603050405020304" pitchFamily="18" charset="0"/>
              </a:rPr>
              <a:t>, and the </a:t>
            </a:r>
            <a:r>
              <a:rPr lang="en-US" sz="2200" b="1" dirty="0">
                <a:solidFill>
                  <a:schemeClr val="accent4"/>
                </a:solidFill>
                <a:latin typeface="Times New Roman" panose="02020603050405020304" pitchFamily="18" charset="0"/>
                <a:ea typeface="Times New Roman"/>
                <a:cs typeface="Times New Roman" panose="02020603050405020304" pitchFamily="18" charset="0"/>
              </a:rPr>
              <a:t>doppler effect</a:t>
            </a:r>
            <a:r>
              <a:rPr lang="en-US" sz="2200" dirty="0">
                <a:solidFill>
                  <a:schemeClr val="accent4"/>
                </a:solidFill>
                <a:latin typeface="Times New Roman" panose="02020603050405020304" pitchFamily="18" charset="0"/>
                <a:ea typeface="Times New Roman"/>
                <a:cs typeface="Times New Roman" panose="02020603050405020304" pitchFamily="18" charset="0"/>
              </a:rPr>
              <a:t>. </a:t>
            </a:r>
            <a:r>
              <a:rPr lang="en-US" sz="2200" dirty="0">
                <a:latin typeface="Times New Roman" panose="02020603050405020304" pitchFamily="18" charset="0"/>
                <a:ea typeface="Times New Roman"/>
                <a:cs typeface="Times New Roman" panose="02020603050405020304" pitchFamily="18" charset="0"/>
              </a:rPr>
              <a:t> </a:t>
            </a:r>
          </a:p>
          <a:p>
            <a:pPr>
              <a:defRPr/>
            </a:pPr>
            <a:endParaRPr lang="en-US" sz="2200" dirty="0">
              <a:latin typeface="Times New Roman" panose="02020603050405020304" pitchFamily="18" charset="0"/>
              <a:ea typeface="Times New Roman"/>
              <a:cs typeface="Times New Roman" panose="02020603050405020304" pitchFamily="18" charset="0"/>
            </a:endParaRPr>
          </a:p>
          <a:p>
            <a:pPr>
              <a:defRPr/>
            </a:pPr>
            <a:r>
              <a:rPr lang="en-US" altLang="en-US" sz="2200" b="1" dirty="0">
                <a:latin typeface="Times New Roman" panose="02020603050405020304" pitchFamily="18" charset="0"/>
                <a:cs typeface="Times New Roman" panose="02020603050405020304" pitchFamily="18" charset="0"/>
              </a:rPr>
              <a:t>Some differences: </a:t>
            </a:r>
          </a:p>
          <a:p>
            <a:pPr marL="457200" indent="-457200">
              <a:buFontTx/>
              <a:buAutoNum type="arabicPeriod"/>
              <a:defRPr/>
            </a:pPr>
            <a:r>
              <a:rPr lang="en-US" altLang="en-US" sz="2200" dirty="0">
                <a:latin typeface="Times New Roman" panose="02020603050405020304" pitchFamily="18" charset="0"/>
                <a:cs typeface="Times New Roman" panose="02020603050405020304" pitchFamily="18" charset="0"/>
              </a:rPr>
              <a:t>(a)  </a:t>
            </a:r>
            <a:r>
              <a:rPr lang="en-US" altLang="en-US" sz="2200" b="1" dirty="0">
                <a:solidFill>
                  <a:srgbClr val="8E0000"/>
                </a:solidFill>
                <a:latin typeface="Times New Roman" panose="02020603050405020304" pitchFamily="18" charset="0"/>
                <a:cs typeface="Times New Roman" panose="02020603050405020304" pitchFamily="18" charset="0"/>
              </a:rPr>
              <a:t>SOUND</a:t>
            </a:r>
            <a:r>
              <a:rPr lang="en-US" altLang="en-US" sz="2200" b="1" dirty="0">
                <a:latin typeface="Times New Roman" panose="02020603050405020304" pitchFamily="18" charset="0"/>
                <a:cs typeface="Times New Roman" panose="02020603050405020304" pitchFamily="18" charset="0"/>
              </a:rPr>
              <a:t> </a:t>
            </a:r>
            <a:r>
              <a:rPr lang="en-US" altLang="en-US" sz="2200" b="1" dirty="0">
                <a:solidFill>
                  <a:schemeClr val="accent4"/>
                </a:solidFill>
                <a:latin typeface="Times New Roman" panose="02020603050405020304" pitchFamily="18" charset="0"/>
                <a:cs typeface="Times New Roman" panose="02020603050405020304" pitchFamily="18" charset="0"/>
              </a:rPr>
              <a:t>does not travel through a vacuum</a:t>
            </a:r>
            <a:r>
              <a:rPr lang="en-US" altLang="en-US" sz="2200" dirty="0">
                <a:solidFill>
                  <a:schemeClr val="accent4"/>
                </a:solidFill>
                <a:latin typeface="Times New Roman" panose="02020603050405020304" pitchFamily="18" charset="0"/>
                <a:cs typeface="Times New Roman" panose="02020603050405020304" pitchFamily="18" charset="0"/>
              </a:rPr>
              <a:t>, and travels much faster in dense materials, such as water 	or steel, than it does in air.</a:t>
            </a:r>
            <a:r>
              <a:rPr lang="en-US" altLang="en-US" sz="2200" dirty="0">
                <a:latin typeface="Times New Roman" panose="02020603050405020304" pitchFamily="18" charset="0"/>
                <a:cs typeface="Times New Roman" panose="02020603050405020304" pitchFamily="18" charset="0"/>
              </a:rPr>
              <a:t> </a:t>
            </a:r>
          </a:p>
          <a:p>
            <a:pPr>
              <a:defRPr/>
            </a:pPr>
            <a:endParaRPr lang="en-US" altLang="en-US" sz="22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200" dirty="0">
                <a:latin typeface="Times New Roman" panose="02020603050405020304" pitchFamily="18" charset="0"/>
                <a:cs typeface="Times New Roman" panose="02020603050405020304" pitchFamily="18" charset="0"/>
              </a:rPr>
              <a:t>      (b) </a:t>
            </a:r>
            <a:r>
              <a:rPr lang="en-US" altLang="en-US" sz="2200" b="1" dirty="0">
                <a:solidFill>
                  <a:srgbClr val="0000CC"/>
                </a:solidFill>
                <a:latin typeface="Times New Roman" panose="02020603050405020304" pitchFamily="18" charset="0"/>
                <a:cs typeface="Times New Roman" panose="02020603050405020304" pitchFamily="18" charset="0"/>
              </a:rPr>
              <a:t>LIGHT</a:t>
            </a:r>
            <a:r>
              <a:rPr lang="en-US" altLang="en-US" sz="2200" dirty="0">
                <a:latin typeface="Times New Roman" panose="02020603050405020304" pitchFamily="18" charset="0"/>
                <a:cs typeface="Times New Roman" panose="02020603050405020304" pitchFamily="18" charset="0"/>
              </a:rPr>
              <a:t> </a:t>
            </a:r>
            <a:r>
              <a:rPr lang="en-US" altLang="en-US" sz="2200" dirty="0">
                <a:solidFill>
                  <a:schemeClr val="accent4"/>
                </a:solidFill>
                <a:latin typeface="Times New Roman" panose="02020603050405020304" pitchFamily="18" charset="0"/>
                <a:cs typeface="Times New Roman" panose="02020603050405020304" pitchFamily="18" charset="0"/>
              </a:rPr>
              <a:t>travels fastest in a vacuum and travels slower in materials such as water or glass.</a:t>
            </a:r>
          </a:p>
          <a:p>
            <a:pPr marL="0" indent="0">
              <a:buFontTx/>
              <a:buNone/>
              <a:defRPr/>
            </a:pPr>
            <a:endParaRPr lang="en-US" altLang="en-US" sz="2200" dirty="0">
              <a:solidFill>
                <a:schemeClr val="accent4"/>
              </a:solidFill>
              <a:latin typeface="Times New Roman" panose="02020603050405020304" pitchFamily="18" charset="0"/>
              <a:cs typeface="Times New Roman" panose="02020603050405020304" pitchFamily="18" charset="0"/>
            </a:endParaRPr>
          </a:p>
          <a:p>
            <a:pPr marL="0" indent="0">
              <a:buFontTx/>
              <a:buNone/>
            </a:pPr>
            <a:r>
              <a:rPr lang="en-US" altLang="en-US" sz="2200" dirty="0">
                <a:latin typeface="Times New Roman" panose="02020603050405020304" pitchFamily="18" charset="0"/>
                <a:cs typeface="Times New Roman" panose="02020603050405020304" pitchFamily="18" charset="0"/>
              </a:rPr>
              <a:t>2.   (a) </a:t>
            </a:r>
            <a:r>
              <a:rPr lang="en-US" altLang="en-US" sz="2200" b="1" dirty="0">
                <a:solidFill>
                  <a:srgbClr val="8E0000"/>
                </a:solidFill>
                <a:latin typeface="Times New Roman" panose="02020603050405020304" pitchFamily="18" charset="0"/>
                <a:cs typeface="Times New Roman" panose="02020603050405020304" pitchFamily="18" charset="0"/>
              </a:rPr>
              <a:t>SOUND </a:t>
            </a:r>
            <a:r>
              <a:rPr lang="en-US" altLang="en-US" sz="2200" dirty="0">
                <a:solidFill>
                  <a:schemeClr val="accent4"/>
                </a:solidFill>
                <a:latin typeface="Times New Roman" panose="02020603050405020304" pitchFamily="18" charset="0"/>
                <a:cs typeface="Times New Roman" panose="02020603050405020304" pitchFamily="18" charset="0"/>
              </a:rPr>
              <a:t>travels slowly, at about </a:t>
            </a:r>
            <a:r>
              <a:rPr lang="en-US" altLang="en-US" sz="2200" b="1" dirty="0">
                <a:solidFill>
                  <a:schemeClr val="accent4"/>
                </a:solidFill>
                <a:latin typeface="Times New Roman" panose="02020603050405020304" pitchFamily="18" charset="0"/>
                <a:cs typeface="Times New Roman" panose="02020603050405020304" pitchFamily="18" charset="0"/>
              </a:rPr>
              <a:t>340 m/s in air </a:t>
            </a:r>
            <a:r>
              <a:rPr lang="en-US" altLang="en-US" sz="2200" dirty="0">
                <a:solidFill>
                  <a:schemeClr val="accent4"/>
                </a:solidFill>
                <a:latin typeface="Times New Roman" panose="02020603050405020304" pitchFamily="18" charset="0"/>
                <a:cs typeface="Times New Roman" panose="02020603050405020304" pitchFamily="18" charset="0"/>
              </a:rPr>
              <a:t>or about 1500 m/s in water. </a:t>
            </a:r>
          </a:p>
          <a:p>
            <a:pPr marL="0" indent="0">
              <a:buFontTx/>
              <a:buNone/>
            </a:pPr>
            <a:endParaRPr lang="en-US" altLang="en-US" sz="2200" dirty="0">
              <a:solidFill>
                <a:schemeClr val="accent4"/>
              </a:solidFill>
              <a:latin typeface="Times New Roman" panose="02020603050405020304" pitchFamily="18" charset="0"/>
              <a:cs typeface="Times New Roman" panose="02020603050405020304" pitchFamily="18" charset="0"/>
            </a:endParaRPr>
          </a:p>
          <a:p>
            <a:pPr marL="0" indent="0">
              <a:buFontTx/>
              <a:buNone/>
              <a:defRPr/>
            </a:pPr>
            <a:r>
              <a:rPr lang="en-US" altLang="en-US" sz="2200" dirty="0">
                <a:latin typeface="Times New Roman" panose="02020603050405020304" pitchFamily="18" charset="0"/>
                <a:cs typeface="Times New Roman" panose="02020603050405020304" pitchFamily="18" charset="0"/>
              </a:rPr>
              <a:t>      (b) </a:t>
            </a:r>
            <a:r>
              <a:rPr lang="en-US" altLang="en-US" sz="2200" dirty="0">
                <a:solidFill>
                  <a:schemeClr val="accent4"/>
                </a:solidFill>
                <a:latin typeface="Times New Roman" panose="02020603050405020304" pitchFamily="18" charset="0"/>
                <a:cs typeface="Times New Roman" panose="02020603050405020304" pitchFamily="18" charset="0"/>
              </a:rPr>
              <a:t>.</a:t>
            </a:r>
            <a:r>
              <a:rPr lang="en-US" altLang="en-US" sz="2200" dirty="0">
                <a:latin typeface="Times New Roman" panose="02020603050405020304" pitchFamily="18" charset="0"/>
                <a:cs typeface="Times New Roman" panose="02020603050405020304" pitchFamily="18" charset="0"/>
              </a:rPr>
              <a:t> </a:t>
            </a:r>
            <a:r>
              <a:rPr lang="en-US" altLang="en-US" sz="2200" b="1" dirty="0">
                <a:solidFill>
                  <a:srgbClr val="0000CC"/>
                </a:solidFill>
                <a:latin typeface="Times New Roman" panose="02020603050405020304" pitchFamily="18" charset="0"/>
                <a:cs typeface="Times New Roman" panose="02020603050405020304" pitchFamily="18" charset="0"/>
              </a:rPr>
              <a:t>LIGHT</a:t>
            </a:r>
            <a:r>
              <a:rPr lang="en-US" altLang="en-US" sz="2200" dirty="0">
                <a:solidFill>
                  <a:schemeClr val="accent4"/>
                </a:solidFill>
                <a:latin typeface="Times New Roman" panose="02020603050405020304" pitchFamily="18" charset="0"/>
                <a:cs typeface="Times New Roman" panose="02020603050405020304" pitchFamily="18" charset="0"/>
              </a:rPr>
              <a:t> travels extremely fast, at 3 x 10</a:t>
            </a:r>
            <a:r>
              <a:rPr lang="en-US" altLang="en-US" sz="2200" baseline="30000" dirty="0">
                <a:solidFill>
                  <a:schemeClr val="accent4"/>
                </a:solidFill>
                <a:latin typeface="Times New Roman" panose="02020603050405020304" pitchFamily="18" charset="0"/>
                <a:cs typeface="Times New Roman" panose="02020603050405020304" pitchFamily="18" charset="0"/>
              </a:rPr>
              <a:t>8</a:t>
            </a:r>
            <a:r>
              <a:rPr lang="en-US" altLang="en-US" sz="2200" dirty="0">
                <a:solidFill>
                  <a:schemeClr val="accent4"/>
                </a:solidFill>
                <a:latin typeface="Times New Roman" panose="02020603050405020304" pitchFamily="18" charset="0"/>
                <a:cs typeface="Times New Roman" panose="02020603050405020304" pitchFamily="18" charset="0"/>
              </a:rPr>
              <a:t> m/s in a vacuum.</a:t>
            </a:r>
          </a:p>
        </p:txBody>
      </p:sp>
      <p:sp>
        <p:nvSpPr>
          <p:cNvPr id="3" name="Text Box 2">
            <a:extLst>
              <a:ext uri="{FF2B5EF4-FFF2-40B4-BE49-F238E27FC236}">
                <a16:creationId xmlns:a16="http://schemas.microsoft.com/office/drawing/2014/main" id="{131829CA-871B-4A84-8EFD-F64C03CFC4C2}"/>
              </a:ext>
            </a:extLst>
          </p:cNvPr>
          <p:cNvSpPr txBox="1">
            <a:spLocks noChangeArrowheads="1"/>
          </p:cNvSpPr>
          <p:nvPr/>
        </p:nvSpPr>
        <p:spPr bwMode="auto">
          <a:xfrm>
            <a:off x="4022732" y="-44607"/>
            <a:ext cx="47884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Sound and Light waves</a:t>
            </a:r>
          </a:p>
        </p:txBody>
      </p:sp>
    </p:spTree>
    <p:extLst>
      <p:ext uri="{BB962C8B-B14F-4D97-AF65-F5344CB8AC3E}">
        <p14:creationId xmlns:p14="http://schemas.microsoft.com/office/powerpoint/2010/main" val="3251987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1905AF-EE07-4C14-AA83-A2A14DBA47FC}"/>
              </a:ext>
            </a:extLst>
          </p:cNvPr>
          <p:cNvPicPr>
            <a:picLocks noChangeAspect="1"/>
          </p:cNvPicPr>
          <p:nvPr/>
        </p:nvPicPr>
        <p:blipFill>
          <a:blip r:embed="rId2"/>
          <a:stretch>
            <a:fillRect/>
          </a:stretch>
        </p:blipFill>
        <p:spPr>
          <a:xfrm>
            <a:off x="4133978" y="5233705"/>
            <a:ext cx="7209882" cy="1604432"/>
          </a:xfrm>
          <a:prstGeom prst="rect">
            <a:avLst/>
          </a:prstGeom>
        </p:spPr>
      </p:pic>
      <p:sp>
        <p:nvSpPr>
          <p:cNvPr id="2" name="Rectangle 1">
            <a:extLst>
              <a:ext uri="{FF2B5EF4-FFF2-40B4-BE49-F238E27FC236}">
                <a16:creationId xmlns:a16="http://schemas.microsoft.com/office/drawing/2014/main" id="{D8E3F35D-0461-4A7C-BE55-DE7EF9546B67}"/>
              </a:ext>
            </a:extLst>
          </p:cNvPr>
          <p:cNvSpPr/>
          <p:nvPr/>
        </p:nvSpPr>
        <p:spPr>
          <a:xfrm>
            <a:off x="2517913" y="747939"/>
            <a:ext cx="9674087" cy="4678204"/>
          </a:xfrm>
          <a:prstGeom prst="rect">
            <a:avLst/>
          </a:prstGeom>
        </p:spPr>
        <p:txBody>
          <a:bodyPr wrap="square">
            <a:spAutoFit/>
          </a:bodyPr>
          <a:lstStyle/>
          <a:p>
            <a:pPr>
              <a:defRPr/>
            </a:pPr>
            <a:r>
              <a:rPr lang="en-US" altLang="en-US" sz="2200" b="1" dirty="0">
                <a:latin typeface="Times New Roman" panose="02020603050405020304" pitchFamily="18" charset="0"/>
                <a:cs typeface="Times New Roman" panose="02020603050405020304" pitchFamily="18" charset="0"/>
              </a:rPr>
              <a:t>Other differences: </a:t>
            </a:r>
          </a:p>
          <a:p>
            <a:pPr marL="0" indent="0">
              <a:buFontTx/>
              <a:buNone/>
            </a:pPr>
            <a:r>
              <a:rPr lang="en-US" altLang="en-US" sz="2200" dirty="0">
                <a:latin typeface="Times New Roman" panose="02020603050405020304" pitchFamily="18" charset="0"/>
                <a:cs typeface="Times New Roman" panose="02020603050405020304" pitchFamily="18" charset="0"/>
              </a:rPr>
              <a:t>3.  (a) Our range of </a:t>
            </a:r>
            <a:r>
              <a:rPr lang="en-US" altLang="en-US" sz="2200" b="1" dirty="0">
                <a:solidFill>
                  <a:srgbClr val="8E0000"/>
                </a:solidFill>
                <a:latin typeface="Times New Roman" panose="02020603050405020304" pitchFamily="18" charset="0"/>
                <a:cs typeface="Times New Roman" panose="02020603050405020304" pitchFamily="18" charset="0"/>
              </a:rPr>
              <a:t>hearing</a:t>
            </a:r>
            <a:r>
              <a:rPr lang="en-US" altLang="en-US" sz="2200" dirty="0">
                <a:latin typeface="Times New Roman" panose="02020603050405020304" pitchFamily="18" charset="0"/>
                <a:cs typeface="Times New Roman" panose="02020603050405020304" pitchFamily="18" charset="0"/>
              </a:rPr>
              <a:t> is from 20 Hz to 20,000 Hz when we are young.   </a:t>
            </a:r>
          </a:p>
          <a:p>
            <a:pPr marL="0" indent="0">
              <a:buFontTx/>
              <a:buNone/>
            </a:pPr>
            <a:endParaRPr lang="en-US" altLang="en-US" sz="1600" dirty="0">
              <a:latin typeface="Times New Roman" panose="02020603050405020304" pitchFamily="18" charset="0"/>
              <a:cs typeface="Times New Roman" panose="02020603050405020304" pitchFamily="18" charset="0"/>
            </a:endParaRPr>
          </a:p>
          <a:p>
            <a:pPr marL="400050" lvl="1" indent="0">
              <a:buFontTx/>
              <a:buNone/>
            </a:pPr>
            <a:r>
              <a:rPr lang="en-US" altLang="en-US" sz="2200" dirty="0">
                <a:latin typeface="Times New Roman" panose="02020603050405020304" pitchFamily="18" charset="0"/>
                <a:cs typeface="Times New Roman" panose="02020603050405020304" pitchFamily="18" charset="0"/>
              </a:rPr>
              <a:t>We lose the ability to hear high frequency sounds as we age (damaged by loud sounds). Most adults cannot hear above 15,000 Hz and many have additional hearing loss in particular frequency ranges.</a:t>
            </a:r>
          </a:p>
          <a:p>
            <a:pPr marL="400050" lvl="1" indent="0">
              <a:buFontTx/>
              <a:buNone/>
            </a:pPr>
            <a:endParaRPr lang="en-US" altLang="en-US" sz="2200" dirty="0">
              <a:latin typeface="Times New Roman" panose="02020603050405020304" pitchFamily="18" charset="0"/>
              <a:cs typeface="Times New Roman" panose="02020603050405020304" pitchFamily="18" charset="0"/>
            </a:endParaRPr>
          </a:p>
          <a:p>
            <a:pPr marL="400050" lvl="1" indent="0">
              <a:buFontTx/>
              <a:buNone/>
            </a:pPr>
            <a:endParaRPr lang="en-US" altLang="en-US" sz="2200" dirty="0">
              <a:latin typeface="Times New Roman" panose="02020603050405020304" pitchFamily="18" charset="0"/>
              <a:cs typeface="Times New Roman" panose="02020603050405020304" pitchFamily="18" charset="0"/>
            </a:endParaRPr>
          </a:p>
          <a:p>
            <a:pPr marL="400050" lvl="1" indent="0">
              <a:buFontTx/>
              <a:buNone/>
            </a:pPr>
            <a:endParaRPr lang="en-US" altLang="en-US" sz="2200" dirty="0">
              <a:latin typeface="Times New Roman" panose="02020603050405020304" pitchFamily="18" charset="0"/>
              <a:cs typeface="Times New Roman" panose="02020603050405020304" pitchFamily="18" charset="0"/>
            </a:endParaRPr>
          </a:p>
          <a:p>
            <a:pPr marL="400050" lvl="1" indent="0">
              <a:buFontTx/>
              <a:buNone/>
            </a:pPr>
            <a:endParaRPr lang="en-US" altLang="en-US" sz="2200" dirty="0">
              <a:latin typeface="Times New Roman" panose="02020603050405020304" pitchFamily="18" charset="0"/>
              <a:cs typeface="Times New Roman" panose="02020603050405020304" pitchFamily="18" charset="0"/>
            </a:endParaRPr>
          </a:p>
          <a:p>
            <a:pPr marL="400050" lvl="1" indent="0">
              <a:buNone/>
            </a:pPr>
            <a:endParaRPr lang="en-US" altLang="en-US" sz="1800" dirty="0">
              <a:latin typeface="Times New Roman" panose="02020603050405020304" pitchFamily="18" charset="0"/>
              <a:cs typeface="Times New Roman" panose="02020603050405020304" pitchFamily="18" charset="0"/>
            </a:endParaRPr>
          </a:p>
          <a:p>
            <a:pPr marL="400050" lvl="1" indent="0">
              <a:buNone/>
            </a:pPr>
            <a:r>
              <a:rPr lang="en-US" altLang="en-US" sz="2200" dirty="0">
                <a:latin typeface="Times New Roman" panose="02020603050405020304" pitchFamily="18" charset="0"/>
                <a:cs typeface="Times New Roman" panose="02020603050405020304" pitchFamily="18" charset="0"/>
              </a:rPr>
              <a:t>(b) Visible </a:t>
            </a:r>
            <a:r>
              <a:rPr lang="en-US" altLang="en-US" sz="2200" b="1" dirty="0">
                <a:solidFill>
                  <a:srgbClr val="0000CC"/>
                </a:solidFill>
                <a:latin typeface="Times New Roman" panose="02020603050405020304" pitchFamily="18" charset="0"/>
                <a:cs typeface="Times New Roman" panose="02020603050405020304" pitchFamily="18" charset="0"/>
              </a:rPr>
              <a:t>light</a:t>
            </a:r>
            <a:r>
              <a:rPr lang="en-US" altLang="en-US" sz="2200" dirty="0">
                <a:latin typeface="Times New Roman" panose="02020603050405020304" pitchFamily="18" charset="0"/>
                <a:cs typeface="Times New Roman" panose="02020603050405020304" pitchFamily="18" charset="0"/>
              </a:rPr>
              <a:t> frequency ~ 4 x 10</a:t>
            </a:r>
            <a:r>
              <a:rPr lang="en-US" altLang="en-US" sz="2200" baseline="30000" dirty="0">
                <a:latin typeface="Times New Roman" panose="02020603050405020304" pitchFamily="18" charset="0"/>
                <a:cs typeface="Times New Roman" panose="02020603050405020304" pitchFamily="18" charset="0"/>
              </a:rPr>
              <a:t>14</a:t>
            </a:r>
            <a:r>
              <a:rPr lang="en-US" altLang="en-US" sz="2200" dirty="0">
                <a:latin typeface="Times New Roman" panose="02020603050405020304" pitchFamily="18" charset="0"/>
                <a:cs typeface="Times New Roman" panose="02020603050405020304" pitchFamily="18" charset="0"/>
              </a:rPr>
              <a:t> to 8 x 10</a:t>
            </a:r>
            <a:r>
              <a:rPr lang="en-US" altLang="en-US" sz="2200" baseline="30000" dirty="0">
                <a:latin typeface="Times New Roman" panose="02020603050405020304" pitchFamily="18" charset="0"/>
                <a:cs typeface="Times New Roman" panose="02020603050405020304" pitchFamily="18" charset="0"/>
              </a:rPr>
              <a:t>14 </a:t>
            </a:r>
            <a:r>
              <a:rPr lang="en-US" altLang="en-US" sz="2200" dirty="0">
                <a:latin typeface="Times New Roman" panose="02020603050405020304" pitchFamily="18" charset="0"/>
                <a:cs typeface="Times New Roman" panose="02020603050405020304" pitchFamily="18" charset="0"/>
              </a:rPr>
              <a:t>Hz is perceived as color by our eyes. Other kinds of “electromagnetic waves” include microwaves, radio waves and X rays cannot be seen.  </a:t>
            </a:r>
          </a:p>
        </p:txBody>
      </p:sp>
      <p:sp>
        <p:nvSpPr>
          <p:cNvPr id="3" name="Text Box 2">
            <a:extLst>
              <a:ext uri="{FF2B5EF4-FFF2-40B4-BE49-F238E27FC236}">
                <a16:creationId xmlns:a16="http://schemas.microsoft.com/office/drawing/2014/main" id="{25A05241-C448-492E-9102-A740BEB0AB27}"/>
              </a:ext>
            </a:extLst>
          </p:cNvPr>
          <p:cNvSpPr txBox="1">
            <a:spLocks noChangeArrowheads="1"/>
          </p:cNvSpPr>
          <p:nvPr/>
        </p:nvSpPr>
        <p:spPr bwMode="auto">
          <a:xfrm>
            <a:off x="4022732" y="8401"/>
            <a:ext cx="47884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Sound and Light waves</a:t>
            </a:r>
          </a:p>
        </p:txBody>
      </p:sp>
      <p:sp>
        <p:nvSpPr>
          <p:cNvPr id="50" name="Text Box 3">
            <a:extLst>
              <a:ext uri="{FF2B5EF4-FFF2-40B4-BE49-F238E27FC236}">
                <a16:creationId xmlns:a16="http://schemas.microsoft.com/office/drawing/2014/main" id="{61FC5A14-ACB6-4E15-A586-49C63FA1944C}"/>
              </a:ext>
            </a:extLst>
          </p:cNvPr>
          <p:cNvSpPr txBox="1">
            <a:spLocks noChangeArrowheads="1"/>
          </p:cNvSpPr>
          <p:nvPr/>
        </p:nvSpPr>
        <p:spPr bwMode="auto">
          <a:xfrm>
            <a:off x="5499652" y="3110233"/>
            <a:ext cx="749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20 Hz</a:t>
            </a:r>
          </a:p>
        </p:txBody>
      </p:sp>
      <p:sp>
        <p:nvSpPr>
          <p:cNvPr id="51" name="Line 4">
            <a:extLst>
              <a:ext uri="{FF2B5EF4-FFF2-40B4-BE49-F238E27FC236}">
                <a16:creationId xmlns:a16="http://schemas.microsoft.com/office/drawing/2014/main" id="{9A2822FB-BCDC-4F3E-ACA6-107620E7456B}"/>
              </a:ext>
            </a:extLst>
          </p:cNvPr>
          <p:cNvSpPr>
            <a:spLocks noChangeShapeType="1"/>
          </p:cNvSpPr>
          <p:nvPr/>
        </p:nvSpPr>
        <p:spPr bwMode="auto">
          <a:xfrm>
            <a:off x="4509052" y="2881633"/>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2" name="Line 5">
            <a:extLst>
              <a:ext uri="{FF2B5EF4-FFF2-40B4-BE49-F238E27FC236}">
                <a16:creationId xmlns:a16="http://schemas.microsoft.com/office/drawing/2014/main" id="{1C9B0070-C58B-4804-91DA-28C25A89C800}"/>
              </a:ext>
            </a:extLst>
          </p:cNvPr>
          <p:cNvSpPr>
            <a:spLocks noChangeShapeType="1"/>
          </p:cNvSpPr>
          <p:nvPr/>
        </p:nvSpPr>
        <p:spPr bwMode="auto">
          <a:xfrm>
            <a:off x="45090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 name="Line 6">
            <a:extLst>
              <a:ext uri="{FF2B5EF4-FFF2-40B4-BE49-F238E27FC236}">
                <a16:creationId xmlns:a16="http://schemas.microsoft.com/office/drawing/2014/main" id="{116F8940-2A56-4775-8F46-C20CABD09C61}"/>
              </a:ext>
            </a:extLst>
          </p:cNvPr>
          <p:cNvSpPr>
            <a:spLocks noChangeShapeType="1"/>
          </p:cNvSpPr>
          <p:nvPr/>
        </p:nvSpPr>
        <p:spPr bwMode="auto">
          <a:xfrm>
            <a:off x="51186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4" name="Line 7">
            <a:extLst>
              <a:ext uri="{FF2B5EF4-FFF2-40B4-BE49-F238E27FC236}">
                <a16:creationId xmlns:a16="http://schemas.microsoft.com/office/drawing/2014/main" id="{E7C1D546-0BCC-4F42-B7C5-98A8446C6087}"/>
              </a:ext>
            </a:extLst>
          </p:cNvPr>
          <p:cNvSpPr>
            <a:spLocks noChangeShapeType="1"/>
          </p:cNvSpPr>
          <p:nvPr/>
        </p:nvSpPr>
        <p:spPr bwMode="auto">
          <a:xfrm>
            <a:off x="85476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5" name="Line 8">
            <a:extLst>
              <a:ext uri="{FF2B5EF4-FFF2-40B4-BE49-F238E27FC236}">
                <a16:creationId xmlns:a16="http://schemas.microsoft.com/office/drawing/2014/main" id="{31FC405E-E4D6-4AA8-8C15-9BDD9AEB9F2B}"/>
              </a:ext>
            </a:extLst>
          </p:cNvPr>
          <p:cNvSpPr>
            <a:spLocks noChangeShapeType="1"/>
          </p:cNvSpPr>
          <p:nvPr/>
        </p:nvSpPr>
        <p:spPr bwMode="auto">
          <a:xfrm>
            <a:off x="57282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6" name="Line 9">
            <a:extLst>
              <a:ext uri="{FF2B5EF4-FFF2-40B4-BE49-F238E27FC236}">
                <a16:creationId xmlns:a16="http://schemas.microsoft.com/office/drawing/2014/main" id="{EB826392-3AB5-41D0-AA9D-744E02FDE5D6}"/>
              </a:ext>
            </a:extLst>
          </p:cNvPr>
          <p:cNvSpPr>
            <a:spLocks noChangeShapeType="1"/>
          </p:cNvSpPr>
          <p:nvPr/>
        </p:nvSpPr>
        <p:spPr bwMode="auto">
          <a:xfrm>
            <a:off x="106050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7" name="Line 10">
            <a:extLst>
              <a:ext uri="{FF2B5EF4-FFF2-40B4-BE49-F238E27FC236}">
                <a16:creationId xmlns:a16="http://schemas.microsoft.com/office/drawing/2014/main" id="{7E2D51CF-A05F-4C97-92A8-0FBFE5D8DBF6}"/>
              </a:ext>
            </a:extLst>
          </p:cNvPr>
          <p:cNvSpPr>
            <a:spLocks noChangeShapeType="1"/>
          </p:cNvSpPr>
          <p:nvPr/>
        </p:nvSpPr>
        <p:spPr bwMode="auto">
          <a:xfrm>
            <a:off x="9538252" y="288163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8" name="Line 11">
            <a:extLst>
              <a:ext uri="{FF2B5EF4-FFF2-40B4-BE49-F238E27FC236}">
                <a16:creationId xmlns:a16="http://schemas.microsoft.com/office/drawing/2014/main" id="{3A7182BB-EE75-4710-99A2-F7A04AD5A760}"/>
              </a:ext>
            </a:extLst>
          </p:cNvPr>
          <p:cNvSpPr>
            <a:spLocks noChangeShapeType="1"/>
          </p:cNvSpPr>
          <p:nvPr/>
        </p:nvSpPr>
        <p:spPr bwMode="auto">
          <a:xfrm>
            <a:off x="7023652" y="2881633"/>
            <a:ext cx="3810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9" name="Line 13">
            <a:extLst>
              <a:ext uri="{FF2B5EF4-FFF2-40B4-BE49-F238E27FC236}">
                <a16:creationId xmlns:a16="http://schemas.microsoft.com/office/drawing/2014/main" id="{DBC96EAF-7B4E-494A-867E-EBF39E224C1D}"/>
              </a:ext>
            </a:extLst>
          </p:cNvPr>
          <p:cNvSpPr>
            <a:spLocks noChangeShapeType="1"/>
          </p:cNvSpPr>
          <p:nvPr/>
        </p:nvSpPr>
        <p:spPr bwMode="auto">
          <a:xfrm flipH="1">
            <a:off x="6566452" y="2772301"/>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0" name="Line 15">
            <a:extLst>
              <a:ext uri="{FF2B5EF4-FFF2-40B4-BE49-F238E27FC236}">
                <a16:creationId xmlns:a16="http://schemas.microsoft.com/office/drawing/2014/main" id="{91391654-51FD-4BF7-9732-90B19C7E634C}"/>
              </a:ext>
            </a:extLst>
          </p:cNvPr>
          <p:cNvSpPr>
            <a:spLocks noChangeShapeType="1"/>
          </p:cNvSpPr>
          <p:nvPr/>
        </p:nvSpPr>
        <p:spPr bwMode="auto">
          <a:xfrm flipH="1">
            <a:off x="6795052" y="2729233"/>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1" name="Rectangle 16">
            <a:extLst>
              <a:ext uri="{FF2B5EF4-FFF2-40B4-BE49-F238E27FC236}">
                <a16:creationId xmlns:a16="http://schemas.microsoft.com/office/drawing/2014/main" id="{1AF527B6-3A10-4126-BB13-5427FBFCFAFF}"/>
              </a:ext>
            </a:extLst>
          </p:cNvPr>
          <p:cNvSpPr>
            <a:spLocks noChangeArrowheads="1"/>
          </p:cNvSpPr>
          <p:nvPr/>
        </p:nvSpPr>
        <p:spPr bwMode="auto">
          <a:xfrm>
            <a:off x="7938052" y="3186433"/>
            <a:ext cx="130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20,000 Hz</a:t>
            </a:r>
          </a:p>
        </p:txBody>
      </p:sp>
      <p:sp>
        <p:nvSpPr>
          <p:cNvPr id="62" name="Text Box 17">
            <a:extLst>
              <a:ext uri="{FF2B5EF4-FFF2-40B4-BE49-F238E27FC236}">
                <a16:creationId xmlns:a16="http://schemas.microsoft.com/office/drawing/2014/main" id="{FF1A830A-5053-4584-A798-BE3BB0557164}"/>
              </a:ext>
            </a:extLst>
          </p:cNvPr>
          <p:cNvSpPr txBox="1">
            <a:spLocks noChangeArrowheads="1"/>
          </p:cNvSpPr>
          <p:nvPr/>
        </p:nvSpPr>
        <p:spPr bwMode="auto">
          <a:xfrm>
            <a:off x="4280452" y="3110233"/>
            <a:ext cx="635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0 Hz</a:t>
            </a:r>
          </a:p>
        </p:txBody>
      </p:sp>
      <p:sp>
        <p:nvSpPr>
          <p:cNvPr id="63" name="Text Box 18">
            <a:extLst>
              <a:ext uri="{FF2B5EF4-FFF2-40B4-BE49-F238E27FC236}">
                <a16:creationId xmlns:a16="http://schemas.microsoft.com/office/drawing/2014/main" id="{E2942A33-8574-4615-9393-5790BDA00A24}"/>
              </a:ext>
            </a:extLst>
          </p:cNvPr>
          <p:cNvSpPr txBox="1">
            <a:spLocks noChangeArrowheads="1"/>
          </p:cNvSpPr>
          <p:nvPr/>
        </p:nvSpPr>
        <p:spPr bwMode="auto">
          <a:xfrm>
            <a:off x="6505128" y="3485895"/>
            <a:ext cx="126841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600" b="1" dirty="0">
                <a:solidFill>
                  <a:srgbClr val="6600CC"/>
                </a:solidFill>
                <a:latin typeface="Times New Roman" panose="02020603050405020304" pitchFamily="18" charset="0"/>
                <a:cs typeface="Times New Roman" panose="02020603050405020304" pitchFamily="18" charset="0"/>
              </a:rPr>
              <a:t>Human Ear can hear </a:t>
            </a:r>
          </a:p>
        </p:txBody>
      </p:sp>
      <p:sp>
        <p:nvSpPr>
          <p:cNvPr id="64" name="Line 21">
            <a:extLst>
              <a:ext uri="{FF2B5EF4-FFF2-40B4-BE49-F238E27FC236}">
                <a16:creationId xmlns:a16="http://schemas.microsoft.com/office/drawing/2014/main" id="{B5DC82B1-1E0E-496E-AAC8-62D708B2EDBC}"/>
              </a:ext>
            </a:extLst>
          </p:cNvPr>
          <p:cNvSpPr>
            <a:spLocks noChangeShapeType="1"/>
          </p:cNvSpPr>
          <p:nvPr/>
        </p:nvSpPr>
        <p:spPr bwMode="auto">
          <a:xfrm>
            <a:off x="7938052" y="3719833"/>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5" name="Line 22">
            <a:extLst>
              <a:ext uri="{FF2B5EF4-FFF2-40B4-BE49-F238E27FC236}">
                <a16:creationId xmlns:a16="http://schemas.microsoft.com/office/drawing/2014/main" id="{84314FA6-B0BD-4341-A5B2-3FE3D4FA8F60}"/>
              </a:ext>
            </a:extLst>
          </p:cNvPr>
          <p:cNvSpPr>
            <a:spLocks noChangeShapeType="1"/>
          </p:cNvSpPr>
          <p:nvPr/>
        </p:nvSpPr>
        <p:spPr bwMode="auto">
          <a:xfrm flipH="1">
            <a:off x="5728252" y="3796033"/>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6" name="Line 24">
            <a:extLst>
              <a:ext uri="{FF2B5EF4-FFF2-40B4-BE49-F238E27FC236}">
                <a16:creationId xmlns:a16="http://schemas.microsoft.com/office/drawing/2014/main" id="{A9ED7BB3-814D-4786-83B6-35579F7498D7}"/>
              </a:ext>
            </a:extLst>
          </p:cNvPr>
          <p:cNvSpPr>
            <a:spLocks noChangeShapeType="1"/>
          </p:cNvSpPr>
          <p:nvPr/>
        </p:nvSpPr>
        <p:spPr bwMode="auto">
          <a:xfrm flipV="1">
            <a:off x="4509052" y="3872233"/>
            <a:ext cx="685800" cy="17825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7" name="Line 25">
            <a:extLst>
              <a:ext uri="{FF2B5EF4-FFF2-40B4-BE49-F238E27FC236}">
                <a16:creationId xmlns:a16="http://schemas.microsoft.com/office/drawing/2014/main" id="{3EBA8C9A-C2E0-47A5-B747-4D6E0544648C}"/>
              </a:ext>
            </a:extLst>
          </p:cNvPr>
          <p:cNvSpPr>
            <a:spLocks noChangeShapeType="1"/>
          </p:cNvSpPr>
          <p:nvPr/>
        </p:nvSpPr>
        <p:spPr bwMode="auto">
          <a:xfrm flipH="1" flipV="1">
            <a:off x="9690650" y="3796032"/>
            <a:ext cx="700727" cy="187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8" name="Text Box 26">
            <a:extLst>
              <a:ext uri="{FF2B5EF4-FFF2-40B4-BE49-F238E27FC236}">
                <a16:creationId xmlns:a16="http://schemas.microsoft.com/office/drawing/2014/main" id="{58DAD4FA-42F1-4E61-A979-C99486E1F606}"/>
              </a:ext>
            </a:extLst>
          </p:cNvPr>
          <p:cNvSpPr txBox="1">
            <a:spLocks noChangeArrowheads="1"/>
          </p:cNvSpPr>
          <p:nvPr/>
        </p:nvSpPr>
        <p:spPr bwMode="auto">
          <a:xfrm>
            <a:off x="3036645" y="3872233"/>
            <a:ext cx="14093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dirty="0">
                <a:solidFill>
                  <a:schemeClr val="tx1">
                    <a:lumMod val="50000"/>
                    <a:lumOff val="50000"/>
                  </a:schemeClr>
                </a:solidFill>
              </a:rPr>
              <a:t>infrasonic</a:t>
            </a:r>
          </a:p>
        </p:txBody>
      </p:sp>
      <p:sp>
        <p:nvSpPr>
          <p:cNvPr id="69" name="Text Box 27">
            <a:extLst>
              <a:ext uri="{FF2B5EF4-FFF2-40B4-BE49-F238E27FC236}">
                <a16:creationId xmlns:a16="http://schemas.microsoft.com/office/drawing/2014/main" id="{D9B2130C-C2F3-43CE-811B-3F525C964A8A}"/>
              </a:ext>
            </a:extLst>
          </p:cNvPr>
          <p:cNvSpPr txBox="1">
            <a:spLocks noChangeArrowheads="1"/>
          </p:cNvSpPr>
          <p:nvPr/>
        </p:nvSpPr>
        <p:spPr bwMode="auto">
          <a:xfrm>
            <a:off x="10391378" y="3862721"/>
            <a:ext cx="1268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dirty="0"/>
              <a:t>ultrasonic</a:t>
            </a:r>
          </a:p>
        </p:txBody>
      </p:sp>
      <p:sp>
        <p:nvSpPr>
          <p:cNvPr id="70" name="Line 30">
            <a:extLst>
              <a:ext uri="{FF2B5EF4-FFF2-40B4-BE49-F238E27FC236}">
                <a16:creationId xmlns:a16="http://schemas.microsoft.com/office/drawing/2014/main" id="{07249367-5B83-4F37-A6FE-F497B9110A46}"/>
              </a:ext>
            </a:extLst>
          </p:cNvPr>
          <p:cNvSpPr>
            <a:spLocks noChangeShapeType="1"/>
          </p:cNvSpPr>
          <p:nvPr/>
        </p:nvSpPr>
        <p:spPr bwMode="auto">
          <a:xfrm flipH="1">
            <a:off x="4509052" y="3796033"/>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71" name="Line 31">
            <a:extLst>
              <a:ext uri="{FF2B5EF4-FFF2-40B4-BE49-F238E27FC236}">
                <a16:creationId xmlns:a16="http://schemas.microsoft.com/office/drawing/2014/main" id="{96BBFFB0-F60F-4736-A42A-A939FB321A69}"/>
              </a:ext>
            </a:extLst>
          </p:cNvPr>
          <p:cNvSpPr>
            <a:spLocks noChangeShapeType="1"/>
          </p:cNvSpPr>
          <p:nvPr/>
        </p:nvSpPr>
        <p:spPr bwMode="auto">
          <a:xfrm>
            <a:off x="8700052" y="3719833"/>
            <a:ext cx="2209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Tree>
    <p:extLst>
      <p:ext uri="{BB962C8B-B14F-4D97-AF65-F5344CB8AC3E}">
        <p14:creationId xmlns:p14="http://schemas.microsoft.com/office/powerpoint/2010/main" val="2229921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82E095-2099-447B-975A-525536642F0A}"/>
              </a:ext>
            </a:extLst>
          </p:cNvPr>
          <p:cNvPicPr>
            <a:picLocks noChangeAspect="1"/>
          </p:cNvPicPr>
          <p:nvPr/>
        </p:nvPicPr>
        <p:blipFill>
          <a:blip r:embed="rId2"/>
          <a:stretch>
            <a:fillRect/>
          </a:stretch>
        </p:blipFill>
        <p:spPr>
          <a:xfrm>
            <a:off x="8565644" y="1303250"/>
            <a:ext cx="3626355" cy="2153156"/>
          </a:xfrm>
          <a:prstGeom prst="rect">
            <a:avLst/>
          </a:prstGeom>
        </p:spPr>
      </p:pic>
      <p:pic>
        <p:nvPicPr>
          <p:cNvPr id="3" name="Picture 2">
            <a:extLst>
              <a:ext uri="{FF2B5EF4-FFF2-40B4-BE49-F238E27FC236}">
                <a16:creationId xmlns:a16="http://schemas.microsoft.com/office/drawing/2014/main" id="{00ED084C-D5A0-49F2-865C-4C62CDAF61EE}"/>
              </a:ext>
            </a:extLst>
          </p:cNvPr>
          <p:cNvPicPr>
            <a:picLocks noChangeAspect="1"/>
          </p:cNvPicPr>
          <p:nvPr/>
        </p:nvPicPr>
        <p:blipFill>
          <a:blip r:embed="rId3"/>
          <a:stretch>
            <a:fillRect/>
          </a:stretch>
        </p:blipFill>
        <p:spPr>
          <a:xfrm>
            <a:off x="8565645" y="3821637"/>
            <a:ext cx="3626355" cy="2225531"/>
          </a:xfrm>
          <a:prstGeom prst="rect">
            <a:avLst/>
          </a:prstGeom>
        </p:spPr>
      </p:pic>
      <p:sp>
        <p:nvSpPr>
          <p:cNvPr id="4" name="Rectangle 3">
            <a:extLst>
              <a:ext uri="{FF2B5EF4-FFF2-40B4-BE49-F238E27FC236}">
                <a16:creationId xmlns:a16="http://schemas.microsoft.com/office/drawing/2014/main" id="{D7D3DED9-6036-4676-A642-15638A6BFDCC}"/>
              </a:ext>
            </a:extLst>
          </p:cNvPr>
          <p:cNvSpPr/>
          <p:nvPr/>
        </p:nvSpPr>
        <p:spPr>
          <a:xfrm>
            <a:off x="4785385" y="155375"/>
            <a:ext cx="2621230" cy="646331"/>
          </a:xfrm>
          <a:prstGeom prst="rect">
            <a:avLst/>
          </a:prstGeom>
        </p:spPr>
        <p:txBody>
          <a:bodyPr wrap="none">
            <a:spAutoFit/>
          </a:bodyPr>
          <a:lstStyle/>
          <a:p>
            <a:r>
              <a:rPr lang="en-US" altLang="en-US" sz="3600" b="1" dirty="0">
                <a:solidFill>
                  <a:srgbClr val="C0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Interference</a:t>
            </a:r>
          </a:p>
        </p:txBody>
      </p:sp>
      <p:sp>
        <p:nvSpPr>
          <p:cNvPr id="5" name="Rectangle 4">
            <a:extLst>
              <a:ext uri="{FF2B5EF4-FFF2-40B4-BE49-F238E27FC236}">
                <a16:creationId xmlns:a16="http://schemas.microsoft.com/office/drawing/2014/main" id="{2CE8630A-9D26-4534-8AB1-055BAD09638E}"/>
              </a:ext>
            </a:extLst>
          </p:cNvPr>
          <p:cNvSpPr/>
          <p:nvPr/>
        </p:nvSpPr>
        <p:spPr>
          <a:xfrm>
            <a:off x="1948072" y="1050663"/>
            <a:ext cx="6617573" cy="3785652"/>
          </a:xfrm>
          <a:prstGeom prst="rect">
            <a:avLst/>
          </a:prstGeom>
        </p:spPr>
        <p:txBody>
          <a:bodyPr wrap="square">
            <a:spAutoFit/>
          </a:bodyPr>
          <a:lstStyle/>
          <a:p>
            <a:r>
              <a:rPr lang="en-US" sz="2000" dirty="0">
                <a:solidFill>
                  <a:schemeClr val="accent4"/>
                </a:solidFill>
                <a:latin typeface="Times New Roman" panose="02020603050405020304" pitchFamily="18" charset="0"/>
                <a:cs typeface="Times New Roman" panose="02020603050405020304" pitchFamily="18" charset="0"/>
              </a:rPr>
              <a:t>When two or more waves arrive at the same point, they superimpose themselves on one another. More specifically, the disturbances of waves are superimposed when they come together—a phenomenon called </a:t>
            </a:r>
            <a:r>
              <a:rPr lang="en-US" sz="2000" b="1" dirty="0">
                <a:solidFill>
                  <a:schemeClr val="accent1"/>
                </a:solidFill>
                <a:latin typeface="Times New Roman" panose="02020603050405020304" pitchFamily="18" charset="0"/>
                <a:cs typeface="Times New Roman" panose="02020603050405020304" pitchFamily="18" charset="0"/>
              </a:rPr>
              <a:t>superposition</a:t>
            </a:r>
            <a:r>
              <a:rPr lang="en-US" sz="2000" dirty="0">
                <a:solidFill>
                  <a:schemeClr val="accent4"/>
                </a:solidFill>
                <a:latin typeface="Times New Roman" panose="02020603050405020304" pitchFamily="18" charset="0"/>
                <a:cs typeface="Times New Roman" panose="02020603050405020304" pitchFamily="18" charset="0"/>
              </a:rPr>
              <a:t>.</a:t>
            </a:r>
          </a:p>
          <a:p>
            <a:endParaRPr lang="en-US" sz="2000" dirty="0">
              <a:solidFill>
                <a:schemeClr val="accent4"/>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solidFill>
                  <a:schemeClr val="accent1"/>
                </a:solidFill>
                <a:latin typeface="Times New Roman" panose="02020603050405020304" pitchFamily="18" charset="0"/>
                <a:cs typeface="Times New Roman" panose="02020603050405020304" pitchFamily="18" charset="0"/>
              </a:rPr>
              <a:t>Constructive Interference:</a:t>
            </a:r>
            <a:r>
              <a:rPr lang="en-US" sz="2000" dirty="0">
                <a:solidFill>
                  <a:schemeClr val="accent4"/>
                </a:solidFill>
                <a:latin typeface="Times New Roman" panose="02020603050405020304" pitchFamily="18" charset="0"/>
                <a:cs typeface="Times New Roman" panose="02020603050405020304" pitchFamily="18" charset="0"/>
              </a:rPr>
              <a:t> two identical waves that arrive at the same point exactly in phase.</a:t>
            </a: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solidFill>
                  <a:schemeClr val="accent1"/>
                </a:solidFill>
                <a:latin typeface="Times New Roman" panose="02020603050405020304" pitchFamily="18" charset="0"/>
                <a:cs typeface="Times New Roman" panose="02020603050405020304" pitchFamily="18" charset="0"/>
              </a:rPr>
              <a:t>Destructive Interference:</a:t>
            </a:r>
            <a:r>
              <a:rPr lang="en-US" sz="2000" dirty="0">
                <a:solidFill>
                  <a:schemeClr val="accent4"/>
                </a:solidFill>
                <a:latin typeface="Times New Roman" panose="02020603050405020304" pitchFamily="18" charset="0"/>
                <a:cs typeface="Times New Roman" panose="02020603050405020304" pitchFamily="18" charset="0"/>
              </a:rPr>
              <a:t> two identical waves that arrive exactly out of phase</a:t>
            </a:r>
          </a:p>
        </p:txBody>
      </p:sp>
      <p:sp>
        <p:nvSpPr>
          <p:cNvPr id="6" name="AutoShape 11">
            <a:extLst>
              <a:ext uri="{FF2B5EF4-FFF2-40B4-BE49-F238E27FC236}">
                <a16:creationId xmlns:a16="http://schemas.microsoft.com/office/drawing/2014/main" id="{72568132-1A44-440E-8DBE-668D0EDE3D87}"/>
              </a:ext>
            </a:extLst>
          </p:cNvPr>
          <p:cNvSpPr>
            <a:spLocks noChangeArrowheads="1"/>
          </p:cNvSpPr>
          <p:nvPr/>
        </p:nvSpPr>
        <p:spPr bwMode="auto">
          <a:xfrm>
            <a:off x="6997760" y="3036363"/>
            <a:ext cx="457200" cy="152400"/>
          </a:xfrm>
          <a:prstGeom prst="rightArrow">
            <a:avLst>
              <a:gd name="adj1" fmla="val 50000"/>
              <a:gd name="adj2" fmla="val 75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AutoShape 11">
            <a:extLst>
              <a:ext uri="{FF2B5EF4-FFF2-40B4-BE49-F238E27FC236}">
                <a16:creationId xmlns:a16="http://schemas.microsoft.com/office/drawing/2014/main" id="{AEA10745-839A-4E4D-A83D-0DD3B2B233F1}"/>
              </a:ext>
            </a:extLst>
          </p:cNvPr>
          <p:cNvSpPr>
            <a:spLocks noChangeArrowheads="1"/>
          </p:cNvSpPr>
          <p:nvPr/>
        </p:nvSpPr>
        <p:spPr bwMode="auto">
          <a:xfrm>
            <a:off x="6997760" y="4683915"/>
            <a:ext cx="457200" cy="152400"/>
          </a:xfrm>
          <a:prstGeom prst="rightArrow">
            <a:avLst>
              <a:gd name="adj1" fmla="val 50000"/>
              <a:gd name="adj2" fmla="val 75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087586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31D676B-D4B3-4C58-AD53-B4CBE8385EB6}"/>
              </a:ext>
            </a:extLst>
          </p:cNvPr>
          <p:cNvSpPr txBox="1">
            <a:spLocks noChangeArrowheads="1"/>
          </p:cNvSpPr>
          <p:nvPr/>
        </p:nvSpPr>
        <p:spPr bwMode="auto">
          <a:xfrm>
            <a:off x="5648325" y="0"/>
            <a:ext cx="126188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Beats</a:t>
            </a:r>
          </a:p>
        </p:txBody>
      </p:sp>
      <p:sp>
        <p:nvSpPr>
          <p:cNvPr id="3" name="Rectangle 2">
            <a:extLst>
              <a:ext uri="{FF2B5EF4-FFF2-40B4-BE49-F238E27FC236}">
                <a16:creationId xmlns:a16="http://schemas.microsoft.com/office/drawing/2014/main" id="{950440BD-06BF-48DC-967A-32A905469FF8}"/>
              </a:ext>
            </a:extLst>
          </p:cNvPr>
          <p:cNvSpPr/>
          <p:nvPr/>
        </p:nvSpPr>
        <p:spPr>
          <a:xfrm>
            <a:off x="2769704" y="954277"/>
            <a:ext cx="9422296" cy="1785104"/>
          </a:xfrm>
          <a:prstGeom prst="rect">
            <a:avLst/>
          </a:prstGeom>
        </p:spPr>
        <p:txBody>
          <a:bodyPr wrap="square">
            <a:spAutoFit/>
          </a:bodyPr>
          <a:lstStyle/>
          <a:p>
            <a:r>
              <a:rPr lang="en-US" altLang="en-US" sz="2200" dirty="0">
                <a:solidFill>
                  <a:srgbClr val="C00000"/>
                </a:solidFill>
                <a:latin typeface="Times New Roman" panose="02020603050405020304" pitchFamily="18" charset="0"/>
                <a:cs typeface="Times New Roman" panose="02020603050405020304" pitchFamily="18" charset="0"/>
              </a:rPr>
              <a:t>Beats:</a:t>
            </a:r>
            <a:r>
              <a:rPr lang="en-US" altLang="en-US" sz="2200" dirty="0">
                <a:solidFill>
                  <a:schemeClr val="accent4"/>
                </a:solidFill>
                <a:latin typeface="Times New Roman" panose="02020603050405020304" pitchFamily="18" charset="0"/>
                <a:cs typeface="Times New Roman" panose="02020603050405020304" pitchFamily="18" charset="0"/>
              </a:rPr>
              <a:t> When two tones of slightly different frequencies are sounded together a fluctuation of loudness occurs.</a:t>
            </a:r>
          </a:p>
          <a:p>
            <a:pPr marL="342900"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The wave resulting from the superposition of two similar-frequency waves has a frequency that is the average of the two. This wave fluctuates in amplitude, or </a:t>
            </a:r>
            <a:r>
              <a:rPr lang="en-US" sz="2200" i="1" dirty="0">
                <a:solidFill>
                  <a:srgbClr val="C00000"/>
                </a:solidFill>
                <a:latin typeface="Times New Roman" panose="02020603050405020304" pitchFamily="18" charset="0"/>
                <a:cs typeface="Times New Roman" panose="02020603050405020304" pitchFamily="18" charset="0"/>
              </a:rPr>
              <a:t>beats</a:t>
            </a:r>
            <a:r>
              <a:rPr lang="en-US" sz="2200" dirty="0">
                <a:solidFill>
                  <a:schemeClr val="accent4"/>
                </a:solidFill>
                <a:latin typeface="Times New Roman" panose="02020603050405020304" pitchFamily="18" charset="0"/>
                <a:cs typeface="Times New Roman" panose="02020603050405020304" pitchFamily="18" charset="0"/>
              </a:rPr>
              <a:t>, with a frequency called the </a:t>
            </a:r>
            <a:r>
              <a:rPr lang="en-US" sz="2200" i="1" dirty="0">
                <a:solidFill>
                  <a:srgbClr val="C00000"/>
                </a:solidFill>
                <a:latin typeface="Times New Roman" panose="02020603050405020304" pitchFamily="18" charset="0"/>
                <a:cs typeface="Times New Roman" panose="02020603050405020304" pitchFamily="18" charset="0"/>
              </a:rPr>
              <a:t>beat frequency, </a:t>
            </a:r>
            <a:r>
              <a:rPr lang="en-US" sz="2200" i="1" dirty="0" err="1">
                <a:solidFill>
                  <a:srgbClr val="C00000"/>
                </a:solidFill>
                <a:latin typeface="Times New Roman" panose="02020603050405020304" pitchFamily="18" charset="0"/>
                <a:cs typeface="Times New Roman" panose="02020603050405020304" pitchFamily="18" charset="0"/>
              </a:rPr>
              <a:t>f</a:t>
            </a:r>
            <a:r>
              <a:rPr lang="en-US" sz="2200" i="1" baseline="-25000" dirty="0" err="1">
                <a:solidFill>
                  <a:srgbClr val="C00000"/>
                </a:solidFill>
                <a:latin typeface="Times New Roman" panose="02020603050405020304" pitchFamily="18" charset="0"/>
                <a:cs typeface="Times New Roman" panose="02020603050405020304" pitchFamily="18" charset="0"/>
              </a:rPr>
              <a:t>B</a:t>
            </a:r>
            <a:r>
              <a:rPr lang="en-US" sz="2200" i="1" baseline="-25000" dirty="0">
                <a:solidFill>
                  <a:srgbClr val="C00000"/>
                </a:solidFill>
                <a:latin typeface="Times New Roman" panose="02020603050405020304" pitchFamily="18" charset="0"/>
                <a:cs typeface="Times New Roman" panose="02020603050405020304" pitchFamily="18" charset="0"/>
              </a:rPr>
              <a:t>.</a:t>
            </a:r>
            <a:r>
              <a:rPr lang="en-US" i="1" dirty="0"/>
              <a:t>  </a:t>
            </a:r>
            <a:r>
              <a:rPr lang="en-US" sz="2200" i="1" dirty="0">
                <a:latin typeface="Times New Roman" panose="02020603050405020304" pitchFamily="18" charset="0"/>
                <a:cs typeface="Times New Roman" panose="02020603050405020304" pitchFamily="18" charset="0"/>
              </a:rPr>
              <a:t>= ∣ </a:t>
            </a:r>
            <a:r>
              <a:rPr lang="en-US" sz="2200" i="1" dirty="0">
                <a:solidFill>
                  <a:srgbClr val="C00000"/>
                </a:solidFill>
                <a:latin typeface="Times New Roman" panose="02020603050405020304" pitchFamily="18" charset="0"/>
                <a:cs typeface="Times New Roman" panose="02020603050405020304" pitchFamily="18" charset="0"/>
              </a:rPr>
              <a:t>f</a:t>
            </a:r>
            <a:r>
              <a:rPr lang="en-US" sz="2200" i="1" baseline="-25000" dirty="0">
                <a:solidFill>
                  <a:srgbClr val="C00000"/>
                </a:solidFill>
                <a:latin typeface="Times New Roman" panose="02020603050405020304" pitchFamily="18" charset="0"/>
                <a:cs typeface="Times New Roman" panose="02020603050405020304" pitchFamily="18" charset="0"/>
              </a:rPr>
              <a:t>1</a:t>
            </a:r>
            <a:r>
              <a:rPr lang="en-US" sz="2200" i="1" dirty="0">
                <a:latin typeface="Times New Roman" panose="02020603050405020304" pitchFamily="18" charset="0"/>
                <a:cs typeface="Times New Roman" panose="02020603050405020304" pitchFamily="18" charset="0"/>
              </a:rPr>
              <a:t> − </a:t>
            </a:r>
            <a:r>
              <a:rPr lang="en-US" sz="2200" i="1" dirty="0">
                <a:solidFill>
                  <a:srgbClr val="C00000"/>
                </a:solidFill>
                <a:latin typeface="Times New Roman" panose="02020603050405020304" pitchFamily="18" charset="0"/>
                <a:cs typeface="Times New Roman" panose="02020603050405020304" pitchFamily="18" charset="0"/>
              </a:rPr>
              <a:t>f</a:t>
            </a:r>
            <a:r>
              <a:rPr lang="en-US" sz="2200" i="1" baseline="-25000" dirty="0">
                <a:solidFill>
                  <a:srgbClr val="C00000"/>
                </a:solidFill>
                <a:latin typeface="Times New Roman" panose="02020603050405020304" pitchFamily="18" charset="0"/>
                <a:cs typeface="Times New Roman" panose="02020603050405020304" pitchFamily="18" charset="0"/>
              </a:rPr>
              <a:t>2</a:t>
            </a:r>
            <a:r>
              <a:rPr lang="en-US" sz="2200" i="1" dirty="0">
                <a:latin typeface="Times New Roman" panose="02020603050405020304" pitchFamily="18" charset="0"/>
                <a:cs typeface="Times New Roman" panose="02020603050405020304" pitchFamily="18" charset="0"/>
              </a:rPr>
              <a:t> ∣</a:t>
            </a:r>
            <a:endParaRPr lang="en-US" altLang="en-US" sz="2200" i="1" baseline="-25000" dirty="0">
              <a:solidFill>
                <a:srgbClr val="C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6363150-C1EF-48EB-9AE6-E5841B86DBFB}"/>
              </a:ext>
            </a:extLst>
          </p:cNvPr>
          <p:cNvPicPr>
            <a:picLocks noChangeAspect="1"/>
          </p:cNvPicPr>
          <p:nvPr/>
        </p:nvPicPr>
        <p:blipFill>
          <a:blip r:embed="rId2"/>
          <a:stretch>
            <a:fillRect/>
          </a:stretch>
        </p:blipFill>
        <p:spPr>
          <a:xfrm>
            <a:off x="2902226" y="3429000"/>
            <a:ext cx="7941717" cy="2243625"/>
          </a:xfrm>
          <a:prstGeom prst="rect">
            <a:avLst/>
          </a:prstGeom>
        </p:spPr>
      </p:pic>
    </p:spTree>
    <p:extLst>
      <p:ext uri="{BB962C8B-B14F-4D97-AF65-F5344CB8AC3E}">
        <p14:creationId xmlns:p14="http://schemas.microsoft.com/office/powerpoint/2010/main" val="4206128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D01AFC4D-1E8F-4978-A0DC-856A7B54548D}"/>
              </a:ext>
            </a:extLst>
          </p:cNvPr>
          <p:cNvSpPr txBox="1">
            <a:spLocks noChangeArrowheads="1"/>
          </p:cNvSpPr>
          <p:nvPr/>
        </p:nvSpPr>
        <p:spPr bwMode="auto">
          <a:xfrm>
            <a:off x="4741712" y="0"/>
            <a:ext cx="32496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Standing waves</a:t>
            </a:r>
          </a:p>
        </p:txBody>
      </p:sp>
      <p:pic>
        <p:nvPicPr>
          <p:cNvPr id="10" name="Picture 3">
            <a:extLst>
              <a:ext uri="{FF2B5EF4-FFF2-40B4-BE49-F238E27FC236}">
                <a16:creationId xmlns:a16="http://schemas.microsoft.com/office/drawing/2014/main" id="{3CA998EE-A13C-4256-AAAF-E0F4B61A4F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043" y="2822712"/>
            <a:ext cx="4873723" cy="381353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142A204-EBD0-45E9-A4A1-2F3A7956D128}"/>
              </a:ext>
            </a:extLst>
          </p:cNvPr>
          <p:cNvPicPr>
            <a:picLocks noChangeAspect="1"/>
          </p:cNvPicPr>
          <p:nvPr/>
        </p:nvPicPr>
        <p:blipFill>
          <a:blip r:embed="rId3"/>
          <a:stretch>
            <a:fillRect/>
          </a:stretch>
        </p:blipFill>
        <p:spPr>
          <a:xfrm>
            <a:off x="7178573" y="3048000"/>
            <a:ext cx="5013427" cy="3525990"/>
          </a:xfrm>
          <a:prstGeom prst="rect">
            <a:avLst/>
          </a:prstGeom>
        </p:spPr>
      </p:pic>
      <p:sp>
        <p:nvSpPr>
          <p:cNvPr id="6" name="Rectangle 5">
            <a:extLst>
              <a:ext uri="{FF2B5EF4-FFF2-40B4-BE49-F238E27FC236}">
                <a16:creationId xmlns:a16="http://schemas.microsoft.com/office/drawing/2014/main" id="{46CE7B73-37C4-4A55-8FDD-BA54A221B2D0}"/>
              </a:ext>
            </a:extLst>
          </p:cNvPr>
          <p:cNvSpPr/>
          <p:nvPr/>
        </p:nvSpPr>
        <p:spPr>
          <a:xfrm>
            <a:off x="1977096" y="1011246"/>
            <a:ext cx="10214904" cy="1446550"/>
          </a:xfrm>
          <a:prstGeom prst="rect">
            <a:avLst/>
          </a:prstGeom>
        </p:spPr>
        <p:txBody>
          <a:bodyPr wrap="square">
            <a:spAutoFit/>
          </a:bodyPr>
          <a:lstStyle/>
          <a:p>
            <a:r>
              <a:rPr lang="en-US" sz="2200" b="1" dirty="0">
                <a:latin typeface="Times New Roman" panose="02020603050405020304" pitchFamily="18" charset="0"/>
                <a:cs typeface="Times New Roman" panose="02020603050405020304" pitchFamily="18" charset="0"/>
              </a:rPr>
              <a:t>Standing wave: </a:t>
            </a:r>
            <a:r>
              <a:rPr lang="en-US" sz="2200" dirty="0">
                <a:solidFill>
                  <a:schemeClr val="accent4"/>
                </a:solidFill>
                <a:latin typeface="Times New Roman" panose="02020603050405020304" pitchFamily="18" charset="0"/>
                <a:cs typeface="Times New Roman" panose="02020603050405020304" pitchFamily="18" charset="0"/>
              </a:rPr>
              <a:t>If the incident and the reflected waves have the same amplitude and wavelength, then they alternate between constructive and destructive interference. The resultant looks like a wave standing in place and, thus, is called a </a:t>
            </a:r>
            <a:r>
              <a:rPr lang="en-US" sz="2200" b="1" dirty="0">
                <a:solidFill>
                  <a:schemeClr val="accent4"/>
                </a:solidFill>
                <a:latin typeface="Times New Roman" panose="02020603050405020304" pitchFamily="18" charset="0"/>
                <a:cs typeface="Times New Roman" panose="02020603050405020304" pitchFamily="18" charset="0"/>
              </a:rPr>
              <a:t>standing wave</a:t>
            </a:r>
            <a:r>
              <a:rPr lang="en-US" sz="2200" dirty="0">
                <a:solidFill>
                  <a:schemeClr val="accent4"/>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Standing waves are commonly found on the strings of musical instruments</a:t>
            </a:r>
          </a:p>
        </p:txBody>
      </p:sp>
    </p:spTree>
    <p:extLst>
      <p:ext uri="{BB962C8B-B14F-4D97-AF65-F5344CB8AC3E}">
        <p14:creationId xmlns:p14="http://schemas.microsoft.com/office/powerpoint/2010/main" val="3696874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6987D36-FE80-48D2-AD6A-3ABB5A91445B}"/>
              </a:ext>
            </a:extLst>
          </p:cNvPr>
          <p:cNvSpPr/>
          <p:nvPr/>
        </p:nvSpPr>
        <p:spPr>
          <a:xfrm>
            <a:off x="3130828" y="1304371"/>
            <a:ext cx="8214108" cy="430887"/>
          </a:xfrm>
          <a:prstGeom prst="rect">
            <a:avLst/>
          </a:prstGeom>
        </p:spPr>
        <p:txBody>
          <a:bodyPr wrap="none">
            <a:spAutoFit/>
          </a:bodyPr>
          <a:lstStyle/>
          <a:p>
            <a:r>
              <a:rPr lang="en-US" altLang="en-US" sz="2200" b="1" dirty="0">
                <a:solidFill>
                  <a:schemeClr val="tx1"/>
                </a:solidFill>
                <a:latin typeface="Times New Roman" panose="02020603050405020304" pitchFamily="18" charset="0"/>
                <a:cs typeface="Times New Roman" panose="02020603050405020304" pitchFamily="18" charset="0"/>
              </a:rPr>
              <a:t>Doppler Effect</a:t>
            </a:r>
            <a:r>
              <a:rPr lang="en-US" altLang="en-US" sz="2200" b="1" dirty="0">
                <a:solidFill>
                  <a:schemeClr val="accent4"/>
                </a:solidFill>
                <a:latin typeface="Times New Roman" panose="02020603050405020304" pitchFamily="18" charset="0"/>
                <a:cs typeface="Times New Roman" panose="02020603050405020304" pitchFamily="18" charset="0"/>
              </a:rPr>
              <a:t> happens due to changes in frequency due to motion</a:t>
            </a:r>
          </a:p>
        </p:txBody>
      </p:sp>
      <p:sp>
        <p:nvSpPr>
          <p:cNvPr id="5" name="Text Box 2">
            <a:extLst>
              <a:ext uri="{FF2B5EF4-FFF2-40B4-BE49-F238E27FC236}">
                <a16:creationId xmlns:a16="http://schemas.microsoft.com/office/drawing/2014/main" id="{A6BAAF3E-1069-40FF-8B6F-B53F0F6215FE}"/>
              </a:ext>
            </a:extLst>
          </p:cNvPr>
          <p:cNvSpPr txBox="1">
            <a:spLocks noChangeArrowheads="1"/>
          </p:cNvSpPr>
          <p:nvPr/>
        </p:nvSpPr>
        <p:spPr bwMode="auto">
          <a:xfrm>
            <a:off x="5043486" y="190122"/>
            <a:ext cx="30957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chemeClr val="accent1"/>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Doppler Effect</a:t>
            </a:r>
          </a:p>
        </p:txBody>
      </p:sp>
      <p:pic>
        <p:nvPicPr>
          <p:cNvPr id="6" name="Picture 5">
            <a:extLst>
              <a:ext uri="{FF2B5EF4-FFF2-40B4-BE49-F238E27FC236}">
                <a16:creationId xmlns:a16="http://schemas.microsoft.com/office/drawing/2014/main" id="{D163FAA2-0055-4DBF-B674-1EB643AD46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1152" y="1977887"/>
            <a:ext cx="2895600" cy="26733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20790D6C-8C73-4D5A-A072-ADFBDB024E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0673" y="1977887"/>
            <a:ext cx="2895600" cy="26733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9F14EE65-A45A-44C2-9367-0ABB620878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1152" y="5037237"/>
            <a:ext cx="7645121" cy="1795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743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8FAECC-65BF-40EC-BC06-7AD10C9018BF}"/>
              </a:ext>
            </a:extLst>
          </p:cNvPr>
          <p:cNvSpPr/>
          <p:nvPr/>
        </p:nvSpPr>
        <p:spPr>
          <a:xfrm>
            <a:off x="2186609" y="790174"/>
            <a:ext cx="10005391" cy="5371470"/>
          </a:xfrm>
          <a:prstGeom prst="rect">
            <a:avLst/>
          </a:prstGeom>
        </p:spPr>
        <p:txBody>
          <a:bodyPr wrap="square">
            <a:spAutoFit/>
          </a:bodyPr>
          <a:lstStyle/>
          <a:p>
            <a:pPr>
              <a:lnSpc>
                <a:spcPct val="150000"/>
              </a:lnSpc>
              <a:spcBef>
                <a:spcPct val="0"/>
              </a:spcBef>
              <a:buFontTx/>
              <a:buNone/>
            </a:pPr>
            <a:r>
              <a:rPr lang="en-US" altLang="en-US" sz="2200" dirty="0">
                <a:solidFill>
                  <a:schemeClr val="accent5"/>
                </a:solidFill>
                <a:latin typeface="Times New Roman" panose="02020603050405020304" pitchFamily="18" charset="0"/>
                <a:cs typeface="Times New Roman" panose="02020603050405020304" pitchFamily="18" charset="0"/>
              </a:rPr>
              <a:t>When discussing waves, whether they are waves of water, </a:t>
            </a:r>
            <a:r>
              <a:rPr lang="en-US" altLang="en-US" sz="2200" b="1" dirty="0">
                <a:solidFill>
                  <a:schemeClr val="accent5"/>
                </a:solidFill>
                <a:latin typeface="Times New Roman" panose="02020603050405020304" pitchFamily="18" charset="0"/>
                <a:cs typeface="Times New Roman" panose="02020603050405020304" pitchFamily="18" charset="0"/>
              </a:rPr>
              <a:t>sound</a:t>
            </a:r>
            <a:r>
              <a:rPr lang="en-US" altLang="en-US" sz="2200" dirty="0">
                <a:solidFill>
                  <a:schemeClr val="accent5"/>
                </a:solidFill>
                <a:latin typeface="Times New Roman" panose="02020603050405020304" pitchFamily="18" charset="0"/>
                <a:cs typeface="Times New Roman" panose="02020603050405020304" pitchFamily="18" charset="0"/>
              </a:rPr>
              <a:t>, light or matter, the same terms are used – namely, </a:t>
            </a:r>
            <a:r>
              <a:rPr lang="en-US" altLang="en-US" sz="2200" b="1" dirty="0">
                <a:solidFill>
                  <a:schemeClr val="accent5"/>
                </a:solidFill>
                <a:latin typeface="Times New Roman" panose="02020603050405020304" pitchFamily="18" charset="0"/>
                <a:cs typeface="Times New Roman" panose="02020603050405020304" pitchFamily="18" charset="0"/>
              </a:rPr>
              <a:t>wavelength</a:t>
            </a:r>
            <a:r>
              <a:rPr lang="en-US" altLang="en-US" sz="2200" dirty="0">
                <a:solidFill>
                  <a:schemeClr val="accent5"/>
                </a:solidFill>
                <a:latin typeface="Times New Roman" panose="02020603050405020304" pitchFamily="18" charset="0"/>
                <a:cs typeface="Times New Roman" panose="02020603050405020304" pitchFamily="18" charset="0"/>
              </a:rPr>
              <a:t>, </a:t>
            </a:r>
            <a:r>
              <a:rPr lang="en-US" altLang="en-US" sz="2200" b="1" dirty="0">
                <a:solidFill>
                  <a:schemeClr val="accent5"/>
                </a:solidFill>
                <a:latin typeface="Times New Roman" panose="02020603050405020304" pitchFamily="18" charset="0"/>
                <a:cs typeface="Times New Roman" panose="02020603050405020304" pitchFamily="18" charset="0"/>
              </a:rPr>
              <a:t>frequency</a:t>
            </a:r>
            <a:r>
              <a:rPr lang="en-US" altLang="en-US" sz="2200" dirty="0">
                <a:solidFill>
                  <a:schemeClr val="accent5"/>
                </a:solidFill>
                <a:latin typeface="Times New Roman" panose="02020603050405020304" pitchFamily="18" charset="0"/>
                <a:cs typeface="Times New Roman" panose="02020603050405020304" pitchFamily="18" charset="0"/>
              </a:rPr>
              <a:t>, and </a:t>
            </a:r>
            <a:r>
              <a:rPr lang="en-US" altLang="en-US" sz="2200" b="1" dirty="0">
                <a:solidFill>
                  <a:schemeClr val="accent5"/>
                </a:solidFill>
                <a:latin typeface="Times New Roman" panose="02020603050405020304" pitchFamily="18" charset="0"/>
                <a:cs typeface="Times New Roman" panose="02020603050405020304" pitchFamily="18" charset="0"/>
              </a:rPr>
              <a:t>wave speed</a:t>
            </a:r>
            <a:r>
              <a:rPr lang="en-US" altLang="en-US" sz="2200" dirty="0">
                <a:solidFill>
                  <a:schemeClr val="accent5"/>
                </a:solidFill>
                <a:latin typeface="Times New Roman" panose="02020603050405020304" pitchFamily="18" charset="0"/>
                <a:cs typeface="Times New Roman" panose="02020603050405020304" pitchFamily="18" charset="0"/>
              </a:rPr>
              <a:t>. </a:t>
            </a:r>
          </a:p>
          <a:p>
            <a:pPr>
              <a:lnSpc>
                <a:spcPct val="150000"/>
              </a:lnSpc>
              <a:spcBef>
                <a:spcPct val="0"/>
              </a:spcBef>
            </a:pPr>
            <a:endParaRPr lang="en-US" altLang="en-US" sz="1600" dirty="0">
              <a:solidFill>
                <a:schemeClr val="accent5"/>
              </a:solidFill>
              <a:latin typeface="Times New Roman" panose="02020603050405020304" pitchFamily="18" charset="0"/>
              <a:cs typeface="Times New Roman" panose="02020603050405020304" pitchFamily="18" charset="0"/>
            </a:endParaRPr>
          </a:p>
          <a:p>
            <a:pPr>
              <a:lnSpc>
                <a:spcPct val="150000"/>
              </a:lnSpc>
              <a:spcBef>
                <a:spcPct val="0"/>
              </a:spcBef>
            </a:pPr>
            <a:r>
              <a:rPr lang="en-US" altLang="en-US" sz="2200" dirty="0">
                <a:solidFill>
                  <a:schemeClr val="accent5"/>
                </a:solidFill>
                <a:latin typeface="Times New Roman" panose="02020603050405020304" pitchFamily="18" charset="0"/>
                <a:cs typeface="Times New Roman" panose="02020603050405020304" pitchFamily="18" charset="0"/>
              </a:rPr>
              <a:t>Vibrations make waves, for example both sound and light are vibrations that move as waves.</a:t>
            </a:r>
          </a:p>
          <a:p>
            <a:pPr>
              <a:lnSpc>
                <a:spcPct val="150000"/>
              </a:lnSpc>
              <a:spcBef>
                <a:spcPct val="0"/>
              </a:spcBef>
              <a:buFontTx/>
              <a:buNone/>
            </a:pPr>
            <a:endParaRPr lang="en-US" altLang="en-US" sz="1600" dirty="0">
              <a:solidFill>
                <a:schemeClr val="accent5"/>
              </a:solidFill>
              <a:latin typeface="Times New Roman" panose="02020603050405020304" pitchFamily="18" charset="0"/>
              <a:cs typeface="Times New Roman" panose="02020603050405020304" pitchFamily="18" charset="0"/>
            </a:endParaRPr>
          </a:p>
          <a:p>
            <a:r>
              <a:rPr lang="en-US" altLang="en-US" sz="2200" dirty="0">
                <a:solidFill>
                  <a:srgbClr val="6600CC"/>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Sound – vibration of matter		 </a:t>
            </a:r>
            <a:r>
              <a:rPr lang="en-US" altLang="en-US" sz="2200" dirty="0">
                <a:solidFill>
                  <a:schemeClr val="accent5"/>
                </a:solidFill>
                <a:latin typeface="Times New Roman" panose="02020603050405020304" pitchFamily="18" charset="0"/>
                <a:cs typeface="Times New Roman" panose="02020603050405020304" pitchFamily="18" charset="0"/>
              </a:rPr>
              <a:t>Needs a  medium to travel  cannot travel in vacuum</a:t>
            </a:r>
          </a:p>
          <a:p>
            <a:pPr>
              <a:lnSpc>
                <a:spcPct val="150000"/>
              </a:lnSpc>
              <a:spcBef>
                <a:spcPct val="0"/>
              </a:spcBef>
            </a:pPr>
            <a:endParaRPr lang="en-US" altLang="en-US" sz="1600" dirty="0">
              <a:solidFill>
                <a:srgbClr val="6600CC"/>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150000"/>
              </a:lnSpc>
              <a:spcBef>
                <a:spcPct val="0"/>
              </a:spcBef>
            </a:pPr>
            <a:r>
              <a:rPr lang="en-US" altLang="en-US" sz="2200" dirty="0">
                <a:solidFill>
                  <a:srgbClr val="00009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Light – vibration of Energy 		</a:t>
            </a:r>
            <a:r>
              <a:rPr lang="en-US" altLang="en-US" sz="2200" dirty="0">
                <a:solidFill>
                  <a:schemeClr val="accent5"/>
                </a:solidFill>
                <a:latin typeface="Times New Roman" panose="02020603050405020304" pitchFamily="18" charset="0"/>
                <a:cs typeface="Times New Roman" panose="02020603050405020304" pitchFamily="18" charset="0"/>
              </a:rPr>
              <a:t>Does not require a medium to travel - can travel in vacuum</a:t>
            </a:r>
          </a:p>
          <a:p>
            <a:pPr>
              <a:lnSpc>
                <a:spcPct val="150000"/>
              </a:lnSpc>
              <a:spcBef>
                <a:spcPct val="0"/>
              </a:spcBef>
              <a:buFontTx/>
              <a:buNone/>
            </a:pPr>
            <a:endParaRPr lang="en-US" altLang="en-US" sz="2200" dirty="0">
              <a:solidFill>
                <a:schemeClr val="accent5"/>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B7C276F4-2DD2-4806-93D1-F7A991991886}"/>
              </a:ext>
            </a:extLst>
          </p:cNvPr>
          <p:cNvSpPr/>
          <p:nvPr/>
        </p:nvSpPr>
        <p:spPr>
          <a:xfrm>
            <a:off x="5349642" y="0"/>
            <a:ext cx="1492716"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Waves</a:t>
            </a:r>
          </a:p>
        </p:txBody>
      </p:sp>
      <p:sp>
        <p:nvSpPr>
          <p:cNvPr id="5" name="AutoShape 8">
            <a:extLst>
              <a:ext uri="{FF2B5EF4-FFF2-40B4-BE49-F238E27FC236}">
                <a16:creationId xmlns:a16="http://schemas.microsoft.com/office/drawing/2014/main" id="{B72D7A12-23C7-4A78-9633-188BC6D32875}"/>
              </a:ext>
            </a:extLst>
          </p:cNvPr>
          <p:cNvSpPr>
            <a:spLocks noChangeArrowheads="1"/>
          </p:cNvSpPr>
          <p:nvPr/>
        </p:nvSpPr>
        <p:spPr bwMode="auto">
          <a:xfrm rot="16200000">
            <a:off x="5981700" y="3462132"/>
            <a:ext cx="228600" cy="609600"/>
          </a:xfrm>
          <a:prstGeom prst="downArrow">
            <a:avLst>
              <a:gd name="adj1" fmla="val 50000"/>
              <a:gd name="adj2" fmla="val 66667"/>
            </a:avLst>
          </a:prstGeom>
          <a:solidFill>
            <a:srgbClr val="7030A0"/>
          </a:solidFill>
          <a:ln w="9525">
            <a:solidFill>
              <a:schemeClr val="tx1"/>
            </a:solidFill>
            <a:miter lim="800000"/>
            <a:headEnd/>
            <a:tailEnd/>
          </a:ln>
          <a:effectLst/>
        </p:spPr>
        <p:txBody>
          <a:bodyPr wrap="none" anchor="ctr"/>
          <a:lstStyle/>
          <a:p>
            <a:endParaRPr lang="en-US" dirty="0"/>
          </a:p>
        </p:txBody>
      </p:sp>
      <p:sp>
        <p:nvSpPr>
          <p:cNvPr id="6" name="AutoShape 8">
            <a:extLst>
              <a:ext uri="{FF2B5EF4-FFF2-40B4-BE49-F238E27FC236}">
                <a16:creationId xmlns:a16="http://schemas.microsoft.com/office/drawing/2014/main" id="{60F09DB9-9FC6-4B74-95B7-EA5E4C251FE8}"/>
              </a:ext>
            </a:extLst>
          </p:cNvPr>
          <p:cNvSpPr>
            <a:spLocks noChangeArrowheads="1"/>
          </p:cNvSpPr>
          <p:nvPr/>
        </p:nvSpPr>
        <p:spPr bwMode="auto">
          <a:xfrm rot="16200000">
            <a:off x="5961824" y="4608443"/>
            <a:ext cx="228600" cy="609600"/>
          </a:xfrm>
          <a:prstGeom prst="downArrow">
            <a:avLst>
              <a:gd name="adj1" fmla="val 50000"/>
              <a:gd name="adj2" fmla="val 66667"/>
            </a:avLst>
          </a:prstGeom>
          <a:solidFill>
            <a:srgbClr val="000099"/>
          </a:solidFill>
          <a:ln w="9525">
            <a:solidFill>
              <a:schemeClr val="tx1"/>
            </a:solidFill>
            <a:miter lim="800000"/>
            <a:headEnd/>
            <a:tailEnd/>
          </a:ln>
          <a:effectLst/>
        </p:spPr>
        <p:txBody>
          <a:bodyPr wrap="none" anchor="ctr"/>
          <a:lstStyle/>
          <a:p>
            <a:endParaRPr lang="en-US" dirty="0"/>
          </a:p>
        </p:txBody>
      </p:sp>
    </p:spTree>
    <p:extLst>
      <p:ext uri="{BB962C8B-B14F-4D97-AF65-F5344CB8AC3E}">
        <p14:creationId xmlns:p14="http://schemas.microsoft.com/office/powerpoint/2010/main" val="3186683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8EDC96-394C-4FDA-8911-B24B1BDD0770}"/>
              </a:ext>
            </a:extLst>
          </p:cNvPr>
          <p:cNvSpPr/>
          <p:nvPr/>
        </p:nvSpPr>
        <p:spPr>
          <a:xfrm>
            <a:off x="2743199" y="790174"/>
            <a:ext cx="9448801" cy="4493538"/>
          </a:xfrm>
          <a:prstGeom prst="rect">
            <a:avLst/>
          </a:prstGeom>
        </p:spPr>
        <p:txBody>
          <a:bodyPr wrap="square">
            <a:spAutoFit/>
          </a:bodyPr>
          <a:lstStyle/>
          <a:p>
            <a:pPr>
              <a:lnSpc>
                <a:spcPct val="150000"/>
              </a:lnSpc>
              <a:spcBef>
                <a:spcPct val="0"/>
              </a:spcBef>
            </a:pPr>
            <a:r>
              <a:rPr lang="en-US" altLang="en-US" sz="2000" b="1" dirty="0"/>
              <a:t>Wavelength: </a:t>
            </a:r>
            <a:endParaRPr lang="en-US" altLang="en-US" sz="2000" dirty="0"/>
          </a:p>
          <a:p>
            <a:pPr marL="0" indent="0">
              <a:buFontTx/>
              <a:buNone/>
            </a:pPr>
            <a:endParaRPr lang="en-US" altLang="en-US" sz="1600" dirty="0">
              <a:solidFill>
                <a:schemeClr val="accent5"/>
              </a:solidFill>
              <a:latin typeface="Times New Roman" panose="02020603050405020304" pitchFamily="18" charset="0"/>
              <a:cs typeface="Times New Roman" panose="02020603050405020304" pitchFamily="18" charset="0"/>
            </a:endParaRPr>
          </a:p>
          <a:p>
            <a:pPr marL="0" indent="0">
              <a:buFontTx/>
              <a:buNone/>
            </a:pPr>
            <a:r>
              <a:rPr lang="en-US" altLang="en-US" sz="2200" dirty="0">
                <a:solidFill>
                  <a:schemeClr val="accent5"/>
                </a:solidFill>
                <a:latin typeface="Times New Roman" panose="02020603050405020304" pitchFamily="18" charset="0"/>
                <a:cs typeface="Times New Roman" panose="02020603050405020304" pitchFamily="18" charset="0"/>
              </a:rPr>
              <a:t>The </a:t>
            </a:r>
            <a:r>
              <a:rPr lang="en-US" altLang="en-US" sz="2200" b="1" dirty="0">
                <a:solidFill>
                  <a:schemeClr val="accent5"/>
                </a:solidFill>
                <a:latin typeface="Times New Roman" panose="02020603050405020304" pitchFamily="18" charset="0"/>
                <a:cs typeface="Times New Roman" panose="02020603050405020304" pitchFamily="18" charset="0"/>
              </a:rPr>
              <a:t>__________________</a:t>
            </a:r>
            <a:r>
              <a:rPr lang="en-US" altLang="en-US" sz="2200" dirty="0">
                <a:solidFill>
                  <a:schemeClr val="accent5"/>
                </a:solidFill>
                <a:latin typeface="Times New Roman" panose="02020603050405020304" pitchFamily="18" charset="0"/>
                <a:cs typeface="Times New Roman" panose="02020603050405020304" pitchFamily="18" charset="0"/>
              </a:rPr>
              <a:t>, designated by the Greek letter </a:t>
            </a:r>
            <a:r>
              <a:rPr lang="el-GR" altLang="en-US" sz="2200" b="1" dirty="0">
                <a:solidFill>
                  <a:schemeClr val="accent5"/>
                </a:solidFill>
                <a:latin typeface="Times New Roman" panose="02020603050405020304" pitchFamily="18" charset="0"/>
                <a:cs typeface="Times New Roman" panose="02020603050405020304" pitchFamily="18" charset="0"/>
              </a:rPr>
              <a:t>λ</a:t>
            </a:r>
            <a:r>
              <a:rPr lang="en-US" altLang="en-US" sz="2200" dirty="0">
                <a:solidFill>
                  <a:schemeClr val="accent5"/>
                </a:solidFill>
                <a:latin typeface="Times New Roman" panose="02020603050405020304" pitchFamily="18" charset="0"/>
                <a:cs typeface="Times New Roman" panose="02020603050405020304" pitchFamily="18" charset="0"/>
              </a:rPr>
              <a:t>, is the distance between a point on one wave and the corresponding point on the next wave. </a:t>
            </a:r>
          </a:p>
          <a:p>
            <a:pPr marL="0" indent="0">
              <a:buFontTx/>
              <a:buNone/>
            </a:pPr>
            <a:r>
              <a:rPr lang="en-US" altLang="en-US" sz="2200" dirty="0">
                <a:latin typeface="Times New Roman" panose="02020603050405020304" pitchFamily="18" charset="0"/>
                <a:cs typeface="Times New Roman" panose="02020603050405020304" pitchFamily="18" charset="0"/>
              </a:rPr>
              <a:t>  </a:t>
            </a:r>
            <a:endParaRPr lang="en-US" altLang="en-US" sz="1600" dirty="0">
              <a:latin typeface="Times New Roman" panose="02020603050405020304" pitchFamily="18" charset="0"/>
              <a:cs typeface="Times New Roman" panose="02020603050405020304" pitchFamily="18" charset="0"/>
            </a:endParaRPr>
          </a:p>
          <a:p>
            <a:pPr marL="0" indent="0" algn="ctr">
              <a:buFontTx/>
              <a:buNone/>
            </a:pPr>
            <a:r>
              <a:rPr lang="el-GR" altLang="en-US" sz="2200" b="1" dirty="0">
                <a:solidFill>
                  <a:srgbClr val="8E0000"/>
                </a:solidFill>
                <a:latin typeface="Times New Roman" panose="02020603050405020304" pitchFamily="18" charset="0"/>
                <a:cs typeface="Times New Roman" panose="02020603050405020304" pitchFamily="18" charset="0"/>
              </a:rPr>
              <a:t>λ</a:t>
            </a:r>
            <a:r>
              <a:rPr lang="en-US" altLang="en-US" sz="2200" dirty="0">
                <a:solidFill>
                  <a:srgbClr val="8E0000"/>
                </a:solidFill>
                <a:latin typeface="Times New Roman" panose="02020603050405020304" pitchFamily="18" charset="0"/>
                <a:cs typeface="Times New Roman" panose="02020603050405020304" pitchFamily="18" charset="0"/>
              </a:rPr>
              <a:t> is pronounced </a:t>
            </a:r>
            <a:r>
              <a:rPr lang="en-US" altLang="en-US" sz="2200" b="1" dirty="0">
                <a:solidFill>
                  <a:srgbClr val="8E0000"/>
                </a:solidFill>
                <a:latin typeface="Times New Roman" panose="02020603050405020304" pitchFamily="18" charset="0"/>
                <a:cs typeface="Times New Roman" panose="02020603050405020304" pitchFamily="18" charset="0"/>
              </a:rPr>
              <a:t>lambda</a:t>
            </a:r>
            <a:r>
              <a:rPr lang="en-US" altLang="en-US" sz="2200" dirty="0">
                <a:solidFill>
                  <a:srgbClr val="8E0000"/>
                </a:solidFill>
                <a:latin typeface="Times New Roman" panose="02020603050405020304" pitchFamily="18" charset="0"/>
                <a:cs typeface="Times New Roman" panose="02020603050405020304" pitchFamily="18" charset="0"/>
              </a:rPr>
              <a:t> and is the Greek “L” for length</a:t>
            </a:r>
          </a:p>
          <a:p>
            <a:pPr marL="0" indent="0">
              <a:buFontTx/>
              <a:buNone/>
            </a:pPr>
            <a:r>
              <a:rPr lang="en-US" altLang="en-US" sz="2200" dirty="0">
                <a:latin typeface="Times New Roman" panose="02020603050405020304" pitchFamily="18" charset="0"/>
                <a:cs typeface="Times New Roman" panose="02020603050405020304" pitchFamily="18" charset="0"/>
              </a:rPr>
              <a:t>  </a:t>
            </a:r>
            <a:endParaRPr lang="en-US" altLang="en-US" sz="1600" dirty="0">
              <a:latin typeface="Times New Roman" panose="02020603050405020304" pitchFamily="18" charset="0"/>
              <a:cs typeface="Times New Roman" panose="02020603050405020304" pitchFamily="18" charset="0"/>
            </a:endParaRPr>
          </a:p>
          <a:p>
            <a:pPr marL="0" indent="0">
              <a:buFontTx/>
              <a:buNone/>
            </a:pPr>
            <a:r>
              <a:rPr lang="en-US" altLang="en-US" sz="2200" dirty="0">
                <a:solidFill>
                  <a:schemeClr val="accent5"/>
                </a:solidFill>
                <a:latin typeface="Times New Roman" panose="02020603050405020304" pitchFamily="18" charset="0"/>
                <a:cs typeface="Times New Roman" panose="02020603050405020304" pitchFamily="18" charset="0"/>
              </a:rPr>
              <a:t>The same wavelength would be measured from crest to crest or from trough to trough. The unit is usually given in meters, centimeters, millimeters, nanometers, depending upon the wavelength size.</a:t>
            </a:r>
          </a:p>
          <a:p>
            <a:br>
              <a:rPr lang="en-US" altLang="en-US" sz="2000" dirty="0"/>
            </a:br>
            <a:r>
              <a:rPr lang="en-US" altLang="en-US" sz="2200" dirty="0">
                <a:solidFill>
                  <a:schemeClr val="accent5"/>
                </a:solidFill>
                <a:latin typeface="Times New Roman" panose="02020603050405020304" pitchFamily="18" charset="0"/>
                <a:cs typeface="Times New Roman" panose="02020603050405020304" pitchFamily="18" charset="0"/>
              </a:rPr>
              <a:t>The wave </a:t>
            </a:r>
            <a:r>
              <a:rPr lang="en-US" altLang="en-US" sz="2200" b="1" dirty="0">
                <a:solidFill>
                  <a:schemeClr val="accent5"/>
                </a:solidFill>
                <a:latin typeface="Times New Roman" panose="02020603050405020304" pitchFamily="18" charset="0"/>
                <a:cs typeface="Times New Roman" panose="02020603050405020304" pitchFamily="18" charset="0"/>
              </a:rPr>
              <a:t>amplitude</a:t>
            </a:r>
            <a:r>
              <a:rPr lang="en-US" altLang="en-US" sz="2200" dirty="0">
                <a:solidFill>
                  <a:schemeClr val="accent5"/>
                </a:solidFill>
                <a:latin typeface="Times New Roman" panose="02020603050405020304" pitchFamily="18" charset="0"/>
                <a:cs typeface="Times New Roman" panose="02020603050405020304" pitchFamily="18" charset="0"/>
              </a:rPr>
              <a:t> is </a:t>
            </a:r>
            <a:r>
              <a:rPr lang="en-US" altLang="en-US" sz="2200" u="sng" dirty="0">
                <a:solidFill>
                  <a:schemeClr val="accent5"/>
                </a:solidFill>
                <a:latin typeface="Times New Roman" panose="02020603050405020304" pitchFamily="18" charset="0"/>
                <a:cs typeface="Times New Roman" panose="02020603050405020304" pitchFamily="18" charset="0"/>
              </a:rPr>
              <a:t>half</a:t>
            </a:r>
            <a:r>
              <a:rPr lang="en-US" altLang="en-US" sz="2200" dirty="0">
                <a:solidFill>
                  <a:schemeClr val="accent5"/>
                </a:solidFill>
                <a:latin typeface="Times New Roman" panose="02020603050405020304" pitchFamily="18" charset="0"/>
                <a:cs typeface="Times New Roman" panose="02020603050405020304" pitchFamily="18" charset="0"/>
              </a:rPr>
              <a:t> of the “wave height” measured on the ocean.  Amplitude is measured from the middle. </a:t>
            </a:r>
          </a:p>
        </p:txBody>
      </p:sp>
      <p:sp>
        <p:nvSpPr>
          <p:cNvPr id="3" name="Rectangle 2">
            <a:extLst>
              <a:ext uri="{FF2B5EF4-FFF2-40B4-BE49-F238E27FC236}">
                <a16:creationId xmlns:a16="http://schemas.microsoft.com/office/drawing/2014/main" id="{F4AFA78D-A6A9-4D57-9FAE-74BA77B636A2}"/>
              </a:ext>
            </a:extLst>
          </p:cNvPr>
          <p:cNvSpPr/>
          <p:nvPr/>
        </p:nvSpPr>
        <p:spPr>
          <a:xfrm>
            <a:off x="4923312" y="0"/>
            <a:ext cx="2544287"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Wavelength</a:t>
            </a:r>
          </a:p>
        </p:txBody>
      </p:sp>
      <p:pic>
        <p:nvPicPr>
          <p:cNvPr id="5" name="Picture 4">
            <a:extLst>
              <a:ext uri="{FF2B5EF4-FFF2-40B4-BE49-F238E27FC236}">
                <a16:creationId xmlns:a16="http://schemas.microsoft.com/office/drawing/2014/main" id="{A49ADF93-25BB-47E2-9E42-C65E63063F90}"/>
              </a:ext>
            </a:extLst>
          </p:cNvPr>
          <p:cNvPicPr>
            <a:picLocks noChangeAspect="1"/>
          </p:cNvPicPr>
          <p:nvPr/>
        </p:nvPicPr>
        <p:blipFill>
          <a:blip r:embed="rId2"/>
          <a:stretch>
            <a:fillRect/>
          </a:stretch>
        </p:blipFill>
        <p:spPr>
          <a:xfrm>
            <a:off x="2743199" y="5362976"/>
            <a:ext cx="8229600" cy="1409700"/>
          </a:xfrm>
          <a:prstGeom prst="rect">
            <a:avLst/>
          </a:prstGeom>
        </p:spPr>
      </p:pic>
    </p:spTree>
    <p:extLst>
      <p:ext uri="{BB962C8B-B14F-4D97-AF65-F5344CB8AC3E}">
        <p14:creationId xmlns:p14="http://schemas.microsoft.com/office/powerpoint/2010/main" val="746424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87FC48-B926-44C4-94AC-42C563D6E3EB}"/>
              </a:ext>
            </a:extLst>
          </p:cNvPr>
          <p:cNvSpPr/>
          <p:nvPr/>
        </p:nvSpPr>
        <p:spPr>
          <a:xfrm>
            <a:off x="2558720" y="799725"/>
            <a:ext cx="9633279" cy="3647152"/>
          </a:xfrm>
          <a:prstGeom prst="rect">
            <a:avLst/>
          </a:prstGeom>
        </p:spPr>
        <p:txBody>
          <a:bodyPr wrap="square">
            <a:spAutoFit/>
          </a:bodyPr>
          <a:lstStyle/>
          <a:p>
            <a:pPr>
              <a:lnSpc>
                <a:spcPct val="150000"/>
              </a:lnSpc>
              <a:spcBef>
                <a:spcPct val="0"/>
              </a:spcBef>
            </a:pPr>
            <a:r>
              <a:rPr lang="en-US" altLang="en-US" sz="2200" b="1" dirty="0">
                <a:latin typeface="Times New Roman" panose="02020603050405020304" pitchFamily="18" charset="0"/>
                <a:cs typeface="Times New Roman" panose="02020603050405020304" pitchFamily="18" charset="0"/>
              </a:rPr>
              <a:t>Frequency: </a:t>
            </a:r>
            <a:endParaRPr lang="en-US" altLang="en-US" sz="2200" dirty="0">
              <a:latin typeface="Times New Roman" panose="02020603050405020304" pitchFamily="18" charset="0"/>
              <a:cs typeface="Times New Roman" panose="02020603050405020304" pitchFamily="18" charset="0"/>
            </a:endParaRPr>
          </a:p>
          <a:p>
            <a:pPr marL="0" indent="0">
              <a:buFontTx/>
              <a:buNone/>
            </a:pPr>
            <a:r>
              <a:rPr lang="en-US" altLang="en-US" sz="2200" dirty="0">
                <a:solidFill>
                  <a:schemeClr val="accent5"/>
                </a:solidFill>
                <a:latin typeface="Times New Roman" panose="02020603050405020304" pitchFamily="18" charset="0"/>
                <a:cs typeface="Times New Roman" panose="02020603050405020304" pitchFamily="18" charset="0"/>
              </a:rPr>
              <a:t>The </a:t>
            </a:r>
            <a:r>
              <a:rPr lang="en-US" altLang="en-US" sz="2200" b="1" dirty="0">
                <a:solidFill>
                  <a:schemeClr val="accent5"/>
                </a:solidFill>
                <a:latin typeface="Times New Roman" panose="02020603050405020304" pitchFamily="18" charset="0"/>
                <a:cs typeface="Times New Roman" panose="02020603050405020304" pitchFamily="18" charset="0"/>
              </a:rPr>
              <a:t>__________________</a:t>
            </a:r>
            <a:r>
              <a:rPr lang="en-US" altLang="en-US" sz="2200" dirty="0">
                <a:solidFill>
                  <a:schemeClr val="accent5"/>
                </a:solidFill>
                <a:latin typeface="Times New Roman" panose="02020603050405020304" pitchFamily="18" charset="0"/>
                <a:cs typeface="Times New Roman" panose="02020603050405020304" pitchFamily="18" charset="0"/>
              </a:rPr>
              <a:t>, designated by the f, is the number of cycles completes per second by a wave. </a:t>
            </a:r>
          </a:p>
          <a:p>
            <a:pPr marL="0" indent="0">
              <a:buFontTx/>
              <a:buNone/>
            </a:pPr>
            <a:r>
              <a:rPr lang="en-US" altLang="en-US" sz="2200" dirty="0">
                <a:latin typeface="Times New Roman" panose="02020603050405020304" pitchFamily="18" charset="0"/>
                <a:cs typeface="Times New Roman" panose="02020603050405020304" pitchFamily="18" charset="0"/>
              </a:rPr>
              <a:t>  </a:t>
            </a:r>
            <a:endParaRPr lang="en-US" altLang="en-US" sz="1800" dirty="0">
              <a:latin typeface="Times New Roman" panose="02020603050405020304" pitchFamily="18" charset="0"/>
              <a:cs typeface="Times New Roman" panose="02020603050405020304" pitchFamily="18" charset="0"/>
            </a:endParaRPr>
          </a:p>
          <a:p>
            <a:pPr marL="0" indent="0">
              <a:buFontTx/>
              <a:buNone/>
            </a:pPr>
            <a:r>
              <a:rPr lang="en-US" altLang="en-US" sz="2200" dirty="0">
                <a:latin typeface="Times New Roman" panose="02020603050405020304" pitchFamily="18" charset="0"/>
                <a:cs typeface="Times New Roman" panose="02020603050405020304" pitchFamily="18" charset="0"/>
              </a:rPr>
              <a:t>  </a:t>
            </a:r>
          </a:p>
          <a:p>
            <a:pPr marL="0" indent="0">
              <a:buFontTx/>
              <a:buNone/>
            </a:pPr>
            <a:endParaRPr lang="en-US" altLang="en-US" sz="2200" dirty="0">
              <a:solidFill>
                <a:schemeClr val="accent5"/>
              </a:solidFill>
              <a:latin typeface="Times New Roman" panose="02020603050405020304" pitchFamily="18" charset="0"/>
              <a:cs typeface="Times New Roman" panose="02020603050405020304" pitchFamily="18" charset="0"/>
            </a:endParaRPr>
          </a:p>
          <a:p>
            <a:pPr marL="0" indent="0">
              <a:buFontTx/>
              <a:buNone/>
            </a:pPr>
            <a:r>
              <a:rPr lang="en-US" sz="2200" dirty="0">
                <a:solidFill>
                  <a:schemeClr val="accent5"/>
                </a:solidFill>
                <a:latin typeface="Times New Roman" panose="02020603050405020304" pitchFamily="18" charset="0"/>
                <a:cs typeface="Times New Roman" panose="02020603050405020304" pitchFamily="18" charset="0"/>
              </a:rPr>
              <a:t>The </a:t>
            </a:r>
            <a:r>
              <a:rPr lang="en-US" sz="2200" b="1" i="1" dirty="0">
                <a:solidFill>
                  <a:schemeClr val="accent5"/>
                </a:solidFill>
                <a:latin typeface="Times New Roman" panose="02020603050405020304" pitchFamily="18" charset="0"/>
                <a:cs typeface="Times New Roman" panose="02020603050405020304" pitchFamily="18" charset="0"/>
              </a:rPr>
              <a:t>frequency</a:t>
            </a:r>
            <a:r>
              <a:rPr lang="en-US" sz="2200" dirty="0">
                <a:solidFill>
                  <a:schemeClr val="accent5"/>
                </a:solidFill>
                <a:latin typeface="Times New Roman" panose="02020603050405020304" pitchFamily="18" charset="0"/>
                <a:cs typeface="Times New Roman" panose="02020603050405020304" pitchFamily="18" charset="0"/>
              </a:rPr>
              <a:t> of a wave refers to how often the particles of the medium vibrate when a wave passes through the medium. </a:t>
            </a:r>
            <a:r>
              <a:rPr lang="en-US" sz="2200" b="1" i="1" dirty="0">
                <a:solidFill>
                  <a:schemeClr val="accent5"/>
                </a:solidFill>
                <a:latin typeface="Times New Roman" panose="02020603050405020304" pitchFamily="18" charset="0"/>
                <a:cs typeface="Times New Roman" panose="02020603050405020304" pitchFamily="18" charset="0"/>
              </a:rPr>
              <a:t>Frequency</a:t>
            </a:r>
            <a:r>
              <a:rPr lang="en-US" sz="2200" dirty="0">
                <a:solidFill>
                  <a:schemeClr val="accent5"/>
                </a:solidFill>
                <a:latin typeface="Times New Roman" panose="02020603050405020304" pitchFamily="18" charset="0"/>
                <a:cs typeface="Times New Roman" panose="02020603050405020304" pitchFamily="18" charset="0"/>
              </a:rPr>
              <a:t> would have units of cycles/second, or vibrations/second. SI unit for frequency is the </a:t>
            </a:r>
            <a:r>
              <a:rPr lang="en-US" sz="2200" b="1" i="1" dirty="0">
                <a:solidFill>
                  <a:schemeClr val="accent5"/>
                </a:solidFill>
                <a:latin typeface="Times New Roman" panose="02020603050405020304" pitchFamily="18" charset="0"/>
                <a:cs typeface="Times New Roman" panose="02020603050405020304" pitchFamily="18" charset="0"/>
              </a:rPr>
              <a:t>Hertz</a:t>
            </a:r>
            <a:r>
              <a:rPr lang="en-US" sz="2200" dirty="0">
                <a:solidFill>
                  <a:schemeClr val="accent5"/>
                </a:solidFill>
                <a:latin typeface="Times New Roman" panose="02020603050405020304" pitchFamily="18" charset="0"/>
                <a:cs typeface="Times New Roman" panose="02020603050405020304" pitchFamily="18" charset="0"/>
              </a:rPr>
              <a:t> (abbreviated Hz), where 1 Hz is equivalent to 1 cycle/second.</a:t>
            </a:r>
            <a:endParaRPr lang="en-US" altLang="en-US" sz="2200" dirty="0">
              <a:solidFill>
                <a:schemeClr val="accent5"/>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B9193E21-164A-4213-853A-A9CCF13D792B}"/>
              </a:ext>
            </a:extLst>
          </p:cNvPr>
          <p:cNvSpPr/>
          <p:nvPr/>
        </p:nvSpPr>
        <p:spPr>
          <a:xfrm>
            <a:off x="4048251" y="32913"/>
            <a:ext cx="4570483"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Frequency and Period</a:t>
            </a:r>
          </a:p>
        </p:txBody>
      </p:sp>
      <p:sp>
        <p:nvSpPr>
          <p:cNvPr id="5" name="Text Box 109">
            <a:extLst>
              <a:ext uri="{FF2B5EF4-FFF2-40B4-BE49-F238E27FC236}">
                <a16:creationId xmlns:a16="http://schemas.microsoft.com/office/drawing/2014/main" id="{FA990B70-6742-49FB-AD2A-C462C91A78EE}"/>
              </a:ext>
            </a:extLst>
          </p:cNvPr>
          <p:cNvSpPr txBox="1">
            <a:spLocks noChangeArrowheads="1"/>
          </p:cNvSpPr>
          <p:nvPr/>
        </p:nvSpPr>
        <p:spPr bwMode="auto">
          <a:xfrm>
            <a:off x="4590936" y="2268088"/>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t>Frequency = </a:t>
            </a:r>
          </a:p>
        </p:txBody>
      </p:sp>
      <p:graphicFrame>
        <p:nvGraphicFramePr>
          <p:cNvPr id="6" name="Object 110">
            <a:extLst>
              <a:ext uri="{FF2B5EF4-FFF2-40B4-BE49-F238E27FC236}">
                <a16:creationId xmlns:a16="http://schemas.microsoft.com/office/drawing/2014/main" id="{7D8CAB89-E5F2-4848-B369-2DA733DFC54B}"/>
              </a:ext>
            </a:extLst>
          </p:cNvPr>
          <p:cNvGraphicFramePr>
            <a:graphicFrameLocks noChangeAspect="1"/>
          </p:cNvGraphicFramePr>
          <p:nvPr>
            <p:extLst>
              <p:ext uri="{D42A27DB-BD31-4B8C-83A1-F6EECF244321}">
                <p14:modId xmlns:p14="http://schemas.microsoft.com/office/powerpoint/2010/main" val="1468020014"/>
              </p:ext>
            </p:extLst>
          </p:nvPr>
        </p:nvGraphicFramePr>
        <p:xfrm>
          <a:off x="6501624" y="2088392"/>
          <a:ext cx="1011238" cy="855663"/>
        </p:xfrm>
        <a:graphic>
          <a:graphicData uri="http://schemas.openxmlformats.org/presentationml/2006/ole">
            <mc:AlternateContent xmlns:mc="http://schemas.openxmlformats.org/markup-compatibility/2006">
              <mc:Choice xmlns:v="urn:schemas-microsoft-com:vml" Requires="v">
                <p:oleObj spid="_x0000_s1052" name="Equation" r:id="rId3" imgW="495000" imgH="419040" progId="Equation.3">
                  <p:embed/>
                </p:oleObj>
              </mc:Choice>
              <mc:Fallback>
                <p:oleObj name="Equation" r:id="rId3" imgW="495000" imgH="419040" progId="Equation.3">
                  <p:embed/>
                  <p:pic>
                    <p:nvPicPr>
                      <p:cNvPr id="106606" name="Object 110">
                        <a:extLst>
                          <a:ext uri="{FF2B5EF4-FFF2-40B4-BE49-F238E27FC236}">
                            <a16:creationId xmlns:a16="http://schemas.microsoft.com/office/drawing/2014/main" id="{8805DE15-37B5-4D45-9CA6-BE07E43DA3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624" y="2088392"/>
                        <a:ext cx="1011238" cy="85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Text Box 61">
            <a:extLst>
              <a:ext uri="{FF2B5EF4-FFF2-40B4-BE49-F238E27FC236}">
                <a16:creationId xmlns:a16="http://schemas.microsoft.com/office/drawing/2014/main" id="{2B4179C0-8F2B-4676-8898-298D1EF7B01B}"/>
              </a:ext>
            </a:extLst>
          </p:cNvPr>
          <p:cNvSpPr txBox="1">
            <a:spLocks noChangeArrowheads="1"/>
          </p:cNvSpPr>
          <p:nvPr/>
        </p:nvSpPr>
        <p:spPr bwMode="auto">
          <a:xfrm>
            <a:off x="8527581" y="5201785"/>
            <a:ext cx="28488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000099"/>
                </a:solidFill>
              </a:rPr>
              <a:t>Two cycle per second</a:t>
            </a:r>
          </a:p>
        </p:txBody>
      </p:sp>
      <p:sp>
        <p:nvSpPr>
          <p:cNvPr id="29" name="Text Box 104">
            <a:extLst>
              <a:ext uri="{FF2B5EF4-FFF2-40B4-BE49-F238E27FC236}">
                <a16:creationId xmlns:a16="http://schemas.microsoft.com/office/drawing/2014/main" id="{B5358957-247E-4A51-8D7B-F10F664BA51F}"/>
              </a:ext>
            </a:extLst>
          </p:cNvPr>
          <p:cNvSpPr txBox="1">
            <a:spLocks noChangeArrowheads="1"/>
          </p:cNvSpPr>
          <p:nvPr/>
        </p:nvSpPr>
        <p:spPr bwMode="auto">
          <a:xfrm>
            <a:off x="7107072" y="5549801"/>
            <a:ext cx="1154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a:t>time(sec)</a:t>
            </a:r>
          </a:p>
        </p:txBody>
      </p:sp>
      <p:sp>
        <p:nvSpPr>
          <p:cNvPr id="30" name="Text Box 112">
            <a:extLst>
              <a:ext uri="{FF2B5EF4-FFF2-40B4-BE49-F238E27FC236}">
                <a16:creationId xmlns:a16="http://schemas.microsoft.com/office/drawing/2014/main" id="{BF22B0A7-0FC4-4FAF-8C81-32A932979C60}"/>
              </a:ext>
            </a:extLst>
          </p:cNvPr>
          <p:cNvSpPr txBox="1">
            <a:spLocks noChangeArrowheads="1"/>
          </p:cNvSpPr>
          <p:nvPr/>
        </p:nvSpPr>
        <p:spPr bwMode="auto">
          <a:xfrm>
            <a:off x="9177907" y="6058275"/>
            <a:ext cx="10871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000099"/>
                </a:solidFill>
              </a:rPr>
              <a:t>f = 2 Hz</a:t>
            </a:r>
          </a:p>
        </p:txBody>
      </p:sp>
      <p:sp>
        <p:nvSpPr>
          <p:cNvPr id="31" name="Text Box 113">
            <a:extLst>
              <a:ext uri="{FF2B5EF4-FFF2-40B4-BE49-F238E27FC236}">
                <a16:creationId xmlns:a16="http://schemas.microsoft.com/office/drawing/2014/main" id="{33978F70-C06F-42B1-8ADC-F626BAE93E56}"/>
              </a:ext>
            </a:extLst>
          </p:cNvPr>
          <p:cNvSpPr txBox="1">
            <a:spLocks noChangeArrowheads="1"/>
          </p:cNvSpPr>
          <p:nvPr/>
        </p:nvSpPr>
        <p:spPr bwMode="auto">
          <a:xfrm>
            <a:off x="9013017" y="5660882"/>
            <a:ext cx="169950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i="1" dirty="0">
                <a:solidFill>
                  <a:srgbClr val="000099"/>
                </a:solidFill>
              </a:rPr>
              <a:t>Period = ½ s</a:t>
            </a:r>
          </a:p>
        </p:txBody>
      </p:sp>
      <p:sp>
        <p:nvSpPr>
          <p:cNvPr id="32" name="Text Box 111">
            <a:extLst>
              <a:ext uri="{FF2B5EF4-FFF2-40B4-BE49-F238E27FC236}">
                <a16:creationId xmlns:a16="http://schemas.microsoft.com/office/drawing/2014/main" id="{D45B0780-7474-4300-99A1-1A6E3CC8FF60}"/>
              </a:ext>
            </a:extLst>
          </p:cNvPr>
          <p:cNvSpPr txBox="1">
            <a:spLocks noChangeArrowheads="1"/>
          </p:cNvSpPr>
          <p:nvPr/>
        </p:nvSpPr>
        <p:spPr bwMode="auto">
          <a:xfrm>
            <a:off x="7684128" y="4675875"/>
            <a:ext cx="43572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i="1" dirty="0">
                <a:solidFill>
                  <a:srgbClr val="C00000"/>
                </a:solidFill>
              </a:rPr>
              <a:t>Period </a:t>
            </a:r>
            <a:r>
              <a:rPr lang="en-US" altLang="en-US" sz="2000" b="1" i="1" dirty="0">
                <a:solidFill>
                  <a:srgbClr val="C00000"/>
                </a:solidFill>
              </a:rPr>
              <a:t>– time taken for one cycle</a:t>
            </a:r>
          </a:p>
        </p:txBody>
      </p:sp>
      <p:sp>
        <p:nvSpPr>
          <p:cNvPr id="35" name="Text Box 107">
            <a:extLst>
              <a:ext uri="{FF2B5EF4-FFF2-40B4-BE49-F238E27FC236}">
                <a16:creationId xmlns:a16="http://schemas.microsoft.com/office/drawing/2014/main" id="{55BAA2B5-994D-4B7C-8D77-40451CB2A793}"/>
              </a:ext>
            </a:extLst>
          </p:cNvPr>
          <p:cNvSpPr txBox="1">
            <a:spLocks noChangeArrowheads="1"/>
          </p:cNvSpPr>
          <p:nvPr/>
        </p:nvSpPr>
        <p:spPr bwMode="auto">
          <a:xfrm>
            <a:off x="3742438" y="6383405"/>
            <a:ext cx="127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2000" b="1" dirty="0"/>
              <a:t>1</a:t>
            </a:r>
          </a:p>
        </p:txBody>
      </p:sp>
      <p:sp>
        <p:nvSpPr>
          <p:cNvPr id="36" name="Text Box 59">
            <a:extLst>
              <a:ext uri="{FF2B5EF4-FFF2-40B4-BE49-F238E27FC236}">
                <a16:creationId xmlns:a16="http://schemas.microsoft.com/office/drawing/2014/main" id="{71035281-EC30-4271-B49D-5F338D5B1E12}"/>
              </a:ext>
            </a:extLst>
          </p:cNvPr>
          <p:cNvSpPr txBox="1">
            <a:spLocks noChangeArrowheads="1"/>
          </p:cNvSpPr>
          <p:nvPr/>
        </p:nvSpPr>
        <p:spPr bwMode="auto">
          <a:xfrm>
            <a:off x="4811976" y="6382616"/>
            <a:ext cx="127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2000" b="1" dirty="0"/>
              <a:t>2</a:t>
            </a:r>
          </a:p>
        </p:txBody>
      </p:sp>
      <p:sp>
        <p:nvSpPr>
          <p:cNvPr id="37" name="Text Box 60">
            <a:extLst>
              <a:ext uri="{FF2B5EF4-FFF2-40B4-BE49-F238E27FC236}">
                <a16:creationId xmlns:a16="http://schemas.microsoft.com/office/drawing/2014/main" id="{4A94ACB3-229F-48C8-9F48-3CC297B53AD4}"/>
              </a:ext>
            </a:extLst>
          </p:cNvPr>
          <p:cNvSpPr txBox="1">
            <a:spLocks noChangeArrowheads="1"/>
          </p:cNvSpPr>
          <p:nvPr/>
        </p:nvSpPr>
        <p:spPr bwMode="auto">
          <a:xfrm>
            <a:off x="5867400" y="6396260"/>
            <a:ext cx="127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2000" b="1" dirty="0"/>
              <a:t>3</a:t>
            </a:r>
          </a:p>
        </p:txBody>
      </p:sp>
      <p:grpSp>
        <p:nvGrpSpPr>
          <p:cNvPr id="38" name="Group 65">
            <a:extLst>
              <a:ext uri="{FF2B5EF4-FFF2-40B4-BE49-F238E27FC236}">
                <a16:creationId xmlns:a16="http://schemas.microsoft.com/office/drawing/2014/main" id="{A3B6B191-228F-49F0-8A5B-C1DEDFAF0CE6}"/>
              </a:ext>
            </a:extLst>
          </p:cNvPr>
          <p:cNvGrpSpPr>
            <a:grpSpLocks/>
          </p:cNvGrpSpPr>
          <p:nvPr/>
        </p:nvGrpSpPr>
        <p:grpSpPr bwMode="auto">
          <a:xfrm>
            <a:off x="2363155" y="4412418"/>
            <a:ext cx="4648200" cy="2362200"/>
            <a:chOff x="1104" y="1152"/>
            <a:chExt cx="4320" cy="2544"/>
          </a:xfrm>
        </p:grpSpPr>
        <p:sp>
          <p:nvSpPr>
            <p:cNvPr id="39" name="Line 19">
              <a:extLst>
                <a:ext uri="{FF2B5EF4-FFF2-40B4-BE49-F238E27FC236}">
                  <a16:creationId xmlns:a16="http://schemas.microsoft.com/office/drawing/2014/main" id="{6F2139D8-31A4-4E6C-8A61-65DC6E2D0933}"/>
                </a:ext>
              </a:extLst>
            </p:cNvPr>
            <p:cNvSpPr>
              <a:spLocks noChangeShapeType="1"/>
            </p:cNvSpPr>
            <p:nvPr/>
          </p:nvSpPr>
          <p:spPr bwMode="auto">
            <a:xfrm>
              <a:off x="1392" y="1152"/>
              <a:ext cx="0" cy="25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40" name="Line 20">
              <a:extLst>
                <a:ext uri="{FF2B5EF4-FFF2-40B4-BE49-F238E27FC236}">
                  <a16:creationId xmlns:a16="http://schemas.microsoft.com/office/drawing/2014/main" id="{7C213B39-9DB4-4766-B4E4-B35B4E0E5487}"/>
                </a:ext>
              </a:extLst>
            </p:cNvPr>
            <p:cNvSpPr>
              <a:spLocks noChangeShapeType="1"/>
            </p:cNvSpPr>
            <p:nvPr/>
          </p:nvSpPr>
          <p:spPr bwMode="auto">
            <a:xfrm>
              <a:off x="1104" y="2448"/>
              <a:ext cx="432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nvGrpSpPr>
            <p:cNvPr id="41" name="Group 54">
              <a:extLst>
                <a:ext uri="{FF2B5EF4-FFF2-40B4-BE49-F238E27FC236}">
                  <a16:creationId xmlns:a16="http://schemas.microsoft.com/office/drawing/2014/main" id="{C7617CCA-A933-40B1-B0E9-8DABC02F4446}"/>
                </a:ext>
              </a:extLst>
            </p:cNvPr>
            <p:cNvGrpSpPr>
              <a:grpSpLocks/>
            </p:cNvGrpSpPr>
            <p:nvPr/>
          </p:nvGrpSpPr>
          <p:grpSpPr bwMode="auto">
            <a:xfrm>
              <a:off x="1392" y="1920"/>
              <a:ext cx="3888" cy="1056"/>
              <a:chOff x="1392" y="1920"/>
              <a:chExt cx="3840" cy="1056"/>
            </a:xfrm>
          </p:grpSpPr>
          <p:grpSp>
            <p:nvGrpSpPr>
              <p:cNvPr id="45" name="Group 4">
                <a:extLst>
                  <a:ext uri="{FF2B5EF4-FFF2-40B4-BE49-F238E27FC236}">
                    <a16:creationId xmlns:a16="http://schemas.microsoft.com/office/drawing/2014/main" id="{D3B5CB24-4F33-4D19-93DF-48107838AE7B}"/>
                  </a:ext>
                </a:extLst>
              </p:cNvPr>
              <p:cNvGrpSpPr>
                <a:grpSpLocks/>
              </p:cNvGrpSpPr>
              <p:nvPr/>
            </p:nvGrpSpPr>
            <p:grpSpPr bwMode="auto">
              <a:xfrm>
                <a:off x="1392" y="1920"/>
                <a:ext cx="1920" cy="1056"/>
                <a:chOff x="1872" y="2829"/>
                <a:chExt cx="3264" cy="678"/>
              </a:xfrm>
            </p:grpSpPr>
            <p:grpSp>
              <p:nvGrpSpPr>
                <p:cNvPr id="61" name="Group 5">
                  <a:extLst>
                    <a:ext uri="{FF2B5EF4-FFF2-40B4-BE49-F238E27FC236}">
                      <a16:creationId xmlns:a16="http://schemas.microsoft.com/office/drawing/2014/main" id="{66CFD1B9-751E-4E9E-A171-438369E7C3B3}"/>
                    </a:ext>
                  </a:extLst>
                </p:cNvPr>
                <p:cNvGrpSpPr>
                  <a:grpSpLocks/>
                </p:cNvGrpSpPr>
                <p:nvPr/>
              </p:nvGrpSpPr>
              <p:grpSpPr bwMode="auto">
                <a:xfrm>
                  <a:off x="1872" y="2829"/>
                  <a:ext cx="1632" cy="675"/>
                  <a:chOff x="1872" y="2829"/>
                  <a:chExt cx="2304" cy="681"/>
                </a:xfrm>
              </p:grpSpPr>
              <p:grpSp>
                <p:nvGrpSpPr>
                  <p:cNvPr id="69" name="Group 6">
                    <a:extLst>
                      <a:ext uri="{FF2B5EF4-FFF2-40B4-BE49-F238E27FC236}">
                        <a16:creationId xmlns:a16="http://schemas.microsoft.com/office/drawing/2014/main" id="{9A124597-ABB8-4A67-81F0-0044587B6721}"/>
                      </a:ext>
                    </a:extLst>
                  </p:cNvPr>
                  <p:cNvGrpSpPr>
                    <a:grpSpLocks/>
                  </p:cNvGrpSpPr>
                  <p:nvPr/>
                </p:nvGrpSpPr>
                <p:grpSpPr bwMode="auto">
                  <a:xfrm>
                    <a:off x="1872" y="2829"/>
                    <a:ext cx="1152" cy="678"/>
                    <a:chOff x="1872" y="2829"/>
                    <a:chExt cx="1152" cy="678"/>
                  </a:xfrm>
                </p:grpSpPr>
                <p:sp>
                  <p:nvSpPr>
                    <p:cNvPr id="73" name="Freeform 7">
                      <a:extLst>
                        <a:ext uri="{FF2B5EF4-FFF2-40B4-BE49-F238E27FC236}">
                          <a16:creationId xmlns:a16="http://schemas.microsoft.com/office/drawing/2014/main" id="{C5BBB84A-6F4C-40CE-9E0E-1782C38EFD16}"/>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74" name="Freeform 8">
                      <a:extLst>
                        <a:ext uri="{FF2B5EF4-FFF2-40B4-BE49-F238E27FC236}">
                          <a16:creationId xmlns:a16="http://schemas.microsoft.com/office/drawing/2014/main" id="{1EA6DE67-D464-4337-8AEF-32265DFA1964}"/>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70" name="Group 9">
                    <a:extLst>
                      <a:ext uri="{FF2B5EF4-FFF2-40B4-BE49-F238E27FC236}">
                        <a16:creationId xmlns:a16="http://schemas.microsoft.com/office/drawing/2014/main" id="{99E85AF6-B9E2-46C4-83DD-32BD3783FA1E}"/>
                      </a:ext>
                    </a:extLst>
                  </p:cNvPr>
                  <p:cNvGrpSpPr>
                    <a:grpSpLocks/>
                  </p:cNvGrpSpPr>
                  <p:nvPr/>
                </p:nvGrpSpPr>
                <p:grpSpPr bwMode="auto">
                  <a:xfrm>
                    <a:off x="3024" y="2832"/>
                    <a:ext cx="1152" cy="678"/>
                    <a:chOff x="1872" y="2829"/>
                    <a:chExt cx="1152" cy="678"/>
                  </a:xfrm>
                </p:grpSpPr>
                <p:sp>
                  <p:nvSpPr>
                    <p:cNvPr id="71" name="Freeform 10">
                      <a:extLst>
                        <a:ext uri="{FF2B5EF4-FFF2-40B4-BE49-F238E27FC236}">
                          <a16:creationId xmlns:a16="http://schemas.microsoft.com/office/drawing/2014/main" id="{E40CA396-61C2-41A0-9768-50360D2BD5DD}"/>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72" name="Freeform 11">
                      <a:extLst>
                        <a:ext uri="{FF2B5EF4-FFF2-40B4-BE49-F238E27FC236}">
                          <a16:creationId xmlns:a16="http://schemas.microsoft.com/office/drawing/2014/main" id="{CFCD8479-7F67-459E-952B-0B63ACF46547}"/>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grpSp>
              <p:nvGrpSpPr>
                <p:cNvPr id="62" name="Group 12">
                  <a:extLst>
                    <a:ext uri="{FF2B5EF4-FFF2-40B4-BE49-F238E27FC236}">
                      <a16:creationId xmlns:a16="http://schemas.microsoft.com/office/drawing/2014/main" id="{55E7C0BB-0932-4308-9244-27C90EBED50A}"/>
                    </a:ext>
                  </a:extLst>
                </p:cNvPr>
                <p:cNvGrpSpPr>
                  <a:grpSpLocks/>
                </p:cNvGrpSpPr>
                <p:nvPr/>
              </p:nvGrpSpPr>
              <p:grpSpPr bwMode="auto">
                <a:xfrm>
                  <a:off x="3504" y="2832"/>
                  <a:ext cx="1632" cy="675"/>
                  <a:chOff x="1872" y="2829"/>
                  <a:chExt cx="2304" cy="681"/>
                </a:xfrm>
              </p:grpSpPr>
              <p:grpSp>
                <p:nvGrpSpPr>
                  <p:cNvPr id="63" name="Group 13">
                    <a:extLst>
                      <a:ext uri="{FF2B5EF4-FFF2-40B4-BE49-F238E27FC236}">
                        <a16:creationId xmlns:a16="http://schemas.microsoft.com/office/drawing/2014/main" id="{057ADC47-EC78-4BBE-A17D-5BD0DDC49025}"/>
                      </a:ext>
                    </a:extLst>
                  </p:cNvPr>
                  <p:cNvGrpSpPr>
                    <a:grpSpLocks/>
                  </p:cNvGrpSpPr>
                  <p:nvPr/>
                </p:nvGrpSpPr>
                <p:grpSpPr bwMode="auto">
                  <a:xfrm>
                    <a:off x="1872" y="2829"/>
                    <a:ext cx="1152" cy="678"/>
                    <a:chOff x="1872" y="2829"/>
                    <a:chExt cx="1152" cy="678"/>
                  </a:xfrm>
                </p:grpSpPr>
                <p:sp>
                  <p:nvSpPr>
                    <p:cNvPr id="67" name="Freeform 14">
                      <a:extLst>
                        <a:ext uri="{FF2B5EF4-FFF2-40B4-BE49-F238E27FC236}">
                          <a16:creationId xmlns:a16="http://schemas.microsoft.com/office/drawing/2014/main" id="{EBDE747B-18A4-4C47-ADB0-E6174F292B83}"/>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8" name="Freeform 15">
                      <a:extLst>
                        <a:ext uri="{FF2B5EF4-FFF2-40B4-BE49-F238E27FC236}">
                          <a16:creationId xmlns:a16="http://schemas.microsoft.com/office/drawing/2014/main" id="{E9C456EC-8975-495E-8B99-5AC3838DBD94}"/>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64" name="Group 16">
                    <a:extLst>
                      <a:ext uri="{FF2B5EF4-FFF2-40B4-BE49-F238E27FC236}">
                        <a16:creationId xmlns:a16="http://schemas.microsoft.com/office/drawing/2014/main" id="{C14775BF-98C8-4C17-B562-0D855B9C7A69}"/>
                      </a:ext>
                    </a:extLst>
                  </p:cNvPr>
                  <p:cNvGrpSpPr>
                    <a:grpSpLocks/>
                  </p:cNvGrpSpPr>
                  <p:nvPr/>
                </p:nvGrpSpPr>
                <p:grpSpPr bwMode="auto">
                  <a:xfrm>
                    <a:off x="3024" y="2832"/>
                    <a:ext cx="1152" cy="678"/>
                    <a:chOff x="1872" y="2829"/>
                    <a:chExt cx="1152" cy="678"/>
                  </a:xfrm>
                </p:grpSpPr>
                <p:sp>
                  <p:nvSpPr>
                    <p:cNvPr id="65" name="Freeform 17">
                      <a:extLst>
                        <a:ext uri="{FF2B5EF4-FFF2-40B4-BE49-F238E27FC236}">
                          <a16:creationId xmlns:a16="http://schemas.microsoft.com/office/drawing/2014/main" id="{D6822F4B-E136-4A43-BD63-3CB8645449D0}"/>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6" name="Freeform 18">
                      <a:extLst>
                        <a:ext uri="{FF2B5EF4-FFF2-40B4-BE49-F238E27FC236}">
                          <a16:creationId xmlns:a16="http://schemas.microsoft.com/office/drawing/2014/main" id="{DF0A1FD2-473B-40F7-B52A-A572FF7DC6D8}"/>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grpSp>
          <p:grpSp>
            <p:nvGrpSpPr>
              <p:cNvPr id="46" name="Group 39">
                <a:extLst>
                  <a:ext uri="{FF2B5EF4-FFF2-40B4-BE49-F238E27FC236}">
                    <a16:creationId xmlns:a16="http://schemas.microsoft.com/office/drawing/2014/main" id="{D7317EE8-EA5A-4F48-95B3-A9943C431E72}"/>
                  </a:ext>
                </a:extLst>
              </p:cNvPr>
              <p:cNvGrpSpPr>
                <a:grpSpLocks/>
              </p:cNvGrpSpPr>
              <p:nvPr/>
            </p:nvGrpSpPr>
            <p:grpSpPr bwMode="auto">
              <a:xfrm>
                <a:off x="3312" y="1920"/>
                <a:ext cx="1920" cy="1056"/>
                <a:chOff x="1872" y="2829"/>
                <a:chExt cx="3264" cy="678"/>
              </a:xfrm>
            </p:grpSpPr>
            <p:grpSp>
              <p:nvGrpSpPr>
                <p:cNvPr id="47" name="Group 40">
                  <a:extLst>
                    <a:ext uri="{FF2B5EF4-FFF2-40B4-BE49-F238E27FC236}">
                      <a16:creationId xmlns:a16="http://schemas.microsoft.com/office/drawing/2014/main" id="{5C59E3A7-AE2C-4AF5-9908-10864B3910F9}"/>
                    </a:ext>
                  </a:extLst>
                </p:cNvPr>
                <p:cNvGrpSpPr>
                  <a:grpSpLocks/>
                </p:cNvGrpSpPr>
                <p:nvPr/>
              </p:nvGrpSpPr>
              <p:grpSpPr bwMode="auto">
                <a:xfrm>
                  <a:off x="1872" y="2829"/>
                  <a:ext cx="1632" cy="675"/>
                  <a:chOff x="1872" y="2829"/>
                  <a:chExt cx="2304" cy="681"/>
                </a:xfrm>
              </p:grpSpPr>
              <p:grpSp>
                <p:nvGrpSpPr>
                  <p:cNvPr id="55" name="Group 41">
                    <a:extLst>
                      <a:ext uri="{FF2B5EF4-FFF2-40B4-BE49-F238E27FC236}">
                        <a16:creationId xmlns:a16="http://schemas.microsoft.com/office/drawing/2014/main" id="{AD43CA06-0D26-4B78-B92B-54CCB1D50D3E}"/>
                      </a:ext>
                    </a:extLst>
                  </p:cNvPr>
                  <p:cNvGrpSpPr>
                    <a:grpSpLocks/>
                  </p:cNvGrpSpPr>
                  <p:nvPr/>
                </p:nvGrpSpPr>
                <p:grpSpPr bwMode="auto">
                  <a:xfrm>
                    <a:off x="1872" y="2829"/>
                    <a:ext cx="1152" cy="678"/>
                    <a:chOff x="1872" y="2829"/>
                    <a:chExt cx="1152" cy="678"/>
                  </a:xfrm>
                </p:grpSpPr>
                <p:sp>
                  <p:nvSpPr>
                    <p:cNvPr id="59" name="Freeform 42">
                      <a:extLst>
                        <a:ext uri="{FF2B5EF4-FFF2-40B4-BE49-F238E27FC236}">
                          <a16:creationId xmlns:a16="http://schemas.microsoft.com/office/drawing/2014/main" id="{1C48C114-6294-474D-A529-568947E79233}"/>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0" name="Freeform 43">
                      <a:extLst>
                        <a:ext uri="{FF2B5EF4-FFF2-40B4-BE49-F238E27FC236}">
                          <a16:creationId xmlns:a16="http://schemas.microsoft.com/office/drawing/2014/main" id="{7BCE51CE-780F-439E-AF8E-A0CEBE1559C9}"/>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56" name="Group 44">
                    <a:extLst>
                      <a:ext uri="{FF2B5EF4-FFF2-40B4-BE49-F238E27FC236}">
                        <a16:creationId xmlns:a16="http://schemas.microsoft.com/office/drawing/2014/main" id="{A3FB99A4-0CBD-4175-A08A-7B0DA1812B71}"/>
                      </a:ext>
                    </a:extLst>
                  </p:cNvPr>
                  <p:cNvGrpSpPr>
                    <a:grpSpLocks/>
                  </p:cNvGrpSpPr>
                  <p:nvPr/>
                </p:nvGrpSpPr>
                <p:grpSpPr bwMode="auto">
                  <a:xfrm>
                    <a:off x="3024" y="2832"/>
                    <a:ext cx="1152" cy="678"/>
                    <a:chOff x="1872" y="2829"/>
                    <a:chExt cx="1152" cy="678"/>
                  </a:xfrm>
                </p:grpSpPr>
                <p:sp>
                  <p:nvSpPr>
                    <p:cNvPr id="57" name="Freeform 45">
                      <a:extLst>
                        <a:ext uri="{FF2B5EF4-FFF2-40B4-BE49-F238E27FC236}">
                          <a16:creationId xmlns:a16="http://schemas.microsoft.com/office/drawing/2014/main" id="{51A7D583-7815-425F-96DB-A5E6779E6607}"/>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8" name="Freeform 46">
                      <a:extLst>
                        <a:ext uri="{FF2B5EF4-FFF2-40B4-BE49-F238E27FC236}">
                          <a16:creationId xmlns:a16="http://schemas.microsoft.com/office/drawing/2014/main" id="{7EB72D8B-5CAF-4C95-BA72-4A088D910FBE}"/>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grpSp>
              <p:nvGrpSpPr>
                <p:cNvPr id="48" name="Group 47">
                  <a:extLst>
                    <a:ext uri="{FF2B5EF4-FFF2-40B4-BE49-F238E27FC236}">
                      <a16:creationId xmlns:a16="http://schemas.microsoft.com/office/drawing/2014/main" id="{3B0EB1B1-09E7-46A7-831D-9C48ECC168ED}"/>
                    </a:ext>
                  </a:extLst>
                </p:cNvPr>
                <p:cNvGrpSpPr>
                  <a:grpSpLocks/>
                </p:cNvGrpSpPr>
                <p:nvPr/>
              </p:nvGrpSpPr>
              <p:grpSpPr bwMode="auto">
                <a:xfrm>
                  <a:off x="3504" y="2832"/>
                  <a:ext cx="1632" cy="675"/>
                  <a:chOff x="1872" y="2829"/>
                  <a:chExt cx="2304" cy="681"/>
                </a:xfrm>
              </p:grpSpPr>
              <p:grpSp>
                <p:nvGrpSpPr>
                  <p:cNvPr id="49" name="Group 48">
                    <a:extLst>
                      <a:ext uri="{FF2B5EF4-FFF2-40B4-BE49-F238E27FC236}">
                        <a16:creationId xmlns:a16="http://schemas.microsoft.com/office/drawing/2014/main" id="{67355298-77E8-4B70-A738-D543F5CC559D}"/>
                      </a:ext>
                    </a:extLst>
                  </p:cNvPr>
                  <p:cNvGrpSpPr>
                    <a:grpSpLocks/>
                  </p:cNvGrpSpPr>
                  <p:nvPr/>
                </p:nvGrpSpPr>
                <p:grpSpPr bwMode="auto">
                  <a:xfrm>
                    <a:off x="1872" y="2829"/>
                    <a:ext cx="1152" cy="678"/>
                    <a:chOff x="1872" y="2829"/>
                    <a:chExt cx="1152" cy="678"/>
                  </a:xfrm>
                </p:grpSpPr>
                <p:sp>
                  <p:nvSpPr>
                    <p:cNvPr id="53" name="Freeform 49">
                      <a:extLst>
                        <a:ext uri="{FF2B5EF4-FFF2-40B4-BE49-F238E27FC236}">
                          <a16:creationId xmlns:a16="http://schemas.microsoft.com/office/drawing/2014/main" id="{FE3BE082-2E66-4505-A574-2A23FABD5BB7}"/>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4" name="Freeform 50">
                      <a:extLst>
                        <a:ext uri="{FF2B5EF4-FFF2-40B4-BE49-F238E27FC236}">
                          <a16:creationId xmlns:a16="http://schemas.microsoft.com/office/drawing/2014/main" id="{71B766AD-8127-41D9-8D70-D957FF27E3D7}"/>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50" name="Group 51">
                    <a:extLst>
                      <a:ext uri="{FF2B5EF4-FFF2-40B4-BE49-F238E27FC236}">
                        <a16:creationId xmlns:a16="http://schemas.microsoft.com/office/drawing/2014/main" id="{0CEABD6B-8CEC-41FD-8909-D0BF2FD31A2E}"/>
                      </a:ext>
                    </a:extLst>
                  </p:cNvPr>
                  <p:cNvGrpSpPr>
                    <a:grpSpLocks/>
                  </p:cNvGrpSpPr>
                  <p:nvPr/>
                </p:nvGrpSpPr>
                <p:grpSpPr bwMode="auto">
                  <a:xfrm>
                    <a:off x="3024" y="2832"/>
                    <a:ext cx="1152" cy="678"/>
                    <a:chOff x="1872" y="2829"/>
                    <a:chExt cx="1152" cy="678"/>
                  </a:xfrm>
                </p:grpSpPr>
                <p:sp>
                  <p:nvSpPr>
                    <p:cNvPr id="51" name="Freeform 52">
                      <a:extLst>
                        <a:ext uri="{FF2B5EF4-FFF2-40B4-BE49-F238E27FC236}">
                          <a16:creationId xmlns:a16="http://schemas.microsoft.com/office/drawing/2014/main" id="{ABA786BB-D0C4-4AA8-87F5-35F1018C62EF}"/>
                        </a:ext>
                      </a:extLst>
                    </p:cNvPr>
                    <p:cNvSpPr>
                      <a:spLocks/>
                    </p:cNvSpPr>
                    <p:nvPr/>
                  </p:nvSpPr>
                  <p:spPr bwMode="auto">
                    <a:xfrm>
                      <a:off x="1872" y="2829"/>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2" name="Freeform 53">
                      <a:extLst>
                        <a:ext uri="{FF2B5EF4-FFF2-40B4-BE49-F238E27FC236}">
                          <a16:creationId xmlns:a16="http://schemas.microsoft.com/office/drawing/2014/main" id="{A86FD0CF-5387-4D5B-915D-11B949AADE01}"/>
                        </a:ext>
                      </a:extLst>
                    </p:cNvPr>
                    <p:cNvSpPr>
                      <a:spLocks/>
                    </p:cNvSpPr>
                    <p:nvPr/>
                  </p:nvSpPr>
                  <p:spPr bwMode="auto">
                    <a:xfrm rot="10800000">
                      <a:off x="2448" y="3168"/>
                      <a:ext cx="576" cy="339"/>
                    </a:xfrm>
                    <a:custGeom>
                      <a:avLst/>
                      <a:gdLst>
                        <a:gd name="T0" fmla="*/ 0 w 576"/>
                        <a:gd name="T1" fmla="*/ 339 h 339"/>
                        <a:gd name="T2" fmla="*/ 48 w 576"/>
                        <a:gd name="T3" fmla="*/ 243 h 339"/>
                        <a:gd name="T4" fmla="*/ 96 w 576"/>
                        <a:gd name="T5" fmla="*/ 147 h 339"/>
                        <a:gd name="T6" fmla="*/ 144 w 576"/>
                        <a:gd name="T7" fmla="*/ 99 h 339"/>
                        <a:gd name="T8" fmla="*/ 243 w 576"/>
                        <a:gd name="T9" fmla="*/ 15 h 339"/>
                        <a:gd name="T10" fmla="*/ 324 w 576"/>
                        <a:gd name="T11" fmla="*/ 6 h 339"/>
                        <a:gd name="T12" fmla="*/ 384 w 576"/>
                        <a:gd name="T13" fmla="*/ 51 h 339"/>
                        <a:gd name="T14" fmla="*/ 477 w 576"/>
                        <a:gd name="T15" fmla="*/ 177 h 339"/>
                        <a:gd name="T16" fmla="*/ 522 w 576"/>
                        <a:gd name="T17" fmla="*/ 240 h 339"/>
                        <a:gd name="T18" fmla="*/ 576 w 576"/>
                        <a:gd name="T1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339">
                          <a:moveTo>
                            <a:pt x="0" y="339"/>
                          </a:moveTo>
                          <a:cubicBezTo>
                            <a:pt x="16" y="307"/>
                            <a:pt x="32" y="275"/>
                            <a:pt x="48" y="243"/>
                          </a:cubicBezTo>
                          <a:cubicBezTo>
                            <a:pt x="64" y="211"/>
                            <a:pt x="80" y="171"/>
                            <a:pt x="96" y="147"/>
                          </a:cubicBezTo>
                          <a:cubicBezTo>
                            <a:pt x="112" y="123"/>
                            <a:pt x="120" y="121"/>
                            <a:pt x="144" y="99"/>
                          </a:cubicBezTo>
                          <a:cubicBezTo>
                            <a:pt x="168" y="77"/>
                            <a:pt x="213" y="30"/>
                            <a:pt x="243" y="15"/>
                          </a:cubicBezTo>
                          <a:cubicBezTo>
                            <a:pt x="273" y="0"/>
                            <a:pt x="301" y="0"/>
                            <a:pt x="324" y="6"/>
                          </a:cubicBezTo>
                          <a:cubicBezTo>
                            <a:pt x="347" y="12"/>
                            <a:pt x="358" y="23"/>
                            <a:pt x="384" y="51"/>
                          </a:cubicBezTo>
                          <a:cubicBezTo>
                            <a:pt x="410" y="79"/>
                            <a:pt x="454" y="145"/>
                            <a:pt x="477" y="177"/>
                          </a:cubicBezTo>
                          <a:cubicBezTo>
                            <a:pt x="500" y="209"/>
                            <a:pt x="506" y="213"/>
                            <a:pt x="522" y="240"/>
                          </a:cubicBezTo>
                          <a:cubicBezTo>
                            <a:pt x="538" y="267"/>
                            <a:pt x="565" y="319"/>
                            <a:pt x="576" y="339"/>
                          </a:cubicBezTo>
                        </a:path>
                      </a:pathLst>
                    </a:custGeom>
                    <a:noFill/>
                    <a:ln w="3175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grpSp>
        </p:grpSp>
        <p:sp>
          <p:nvSpPr>
            <p:cNvPr id="42" name="Line 55">
              <a:extLst>
                <a:ext uri="{FF2B5EF4-FFF2-40B4-BE49-F238E27FC236}">
                  <a16:creationId xmlns:a16="http://schemas.microsoft.com/office/drawing/2014/main" id="{A7D72B22-28FE-4AA2-AB9E-A0F1382E19A8}"/>
                </a:ext>
              </a:extLst>
            </p:cNvPr>
            <p:cNvSpPr>
              <a:spLocks noChangeShapeType="1"/>
            </p:cNvSpPr>
            <p:nvPr/>
          </p:nvSpPr>
          <p:spPr bwMode="auto">
            <a:xfrm>
              <a:off x="2352"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43" name="Line 56">
              <a:extLst>
                <a:ext uri="{FF2B5EF4-FFF2-40B4-BE49-F238E27FC236}">
                  <a16:creationId xmlns:a16="http://schemas.microsoft.com/office/drawing/2014/main" id="{9D20348F-92B9-471C-A6AB-B5E304DF6A9B}"/>
                </a:ext>
              </a:extLst>
            </p:cNvPr>
            <p:cNvSpPr>
              <a:spLocks noChangeShapeType="1"/>
            </p:cNvSpPr>
            <p:nvPr/>
          </p:nvSpPr>
          <p:spPr bwMode="auto">
            <a:xfrm>
              <a:off x="3360"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44" name="Line 57">
              <a:extLst>
                <a:ext uri="{FF2B5EF4-FFF2-40B4-BE49-F238E27FC236}">
                  <a16:creationId xmlns:a16="http://schemas.microsoft.com/office/drawing/2014/main" id="{E4113A85-C5C4-4726-B8B4-AD234AA7FEDA}"/>
                </a:ext>
              </a:extLst>
            </p:cNvPr>
            <p:cNvSpPr>
              <a:spLocks noChangeShapeType="1"/>
            </p:cNvSpPr>
            <p:nvPr/>
          </p:nvSpPr>
          <p:spPr bwMode="auto">
            <a:xfrm>
              <a:off x="4320" y="244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spTree>
    <p:extLst>
      <p:ext uri="{BB962C8B-B14F-4D97-AF65-F5344CB8AC3E}">
        <p14:creationId xmlns:p14="http://schemas.microsoft.com/office/powerpoint/2010/main" val="431296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56CACB-F2CC-4EFF-B879-7645403CC889}"/>
              </a:ext>
            </a:extLst>
          </p:cNvPr>
          <p:cNvSpPr/>
          <p:nvPr/>
        </p:nvSpPr>
        <p:spPr>
          <a:xfrm>
            <a:off x="4791796" y="-13252"/>
            <a:ext cx="2608406" cy="646331"/>
          </a:xfrm>
          <a:prstGeom prst="rect">
            <a:avLst/>
          </a:prstGeom>
        </p:spPr>
        <p:txBody>
          <a:bodyPr wrap="none">
            <a:spAutoFit/>
          </a:bodyPr>
          <a:lstStyle/>
          <a:p>
            <a:pPr algn="ctr">
              <a:spcBef>
                <a:spcPct val="0"/>
              </a:spcBef>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Wave Speed</a:t>
            </a:r>
          </a:p>
        </p:txBody>
      </p:sp>
      <p:pic>
        <p:nvPicPr>
          <p:cNvPr id="4" name="Picture 3">
            <a:extLst>
              <a:ext uri="{FF2B5EF4-FFF2-40B4-BE49-F238E27FC236}">
                <a16:creationId xmlns:a16="http://schemas.microsoft.com/office/drawing/2014/main" id="{866F1C94-7B08-4DF0-9F03-4DA9B15024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2750" y="2214562"/>
            <a:ext cx="2889250" cy="207645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0F840430-794E-4E73-936C-681390095D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1600" y="4800600"/>
            <a:ext cx="1930400" cy="20574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 Box 25">
            <a:extLst>
              <a:ext uri="{FF2B5EF4-FFF2-40B4-BE49-F238E27FC236}">
                <a16:creationId xmlns:a16="http://schemas.microsoft.com/office/drawing/2014/main" id="{CCFEC584-80F0-4471-83CE-65E94A26CB5D}"/>
              </a:ext>
            </a:extLst>
          </p:cNvPr>
          <p:cNvSpPr txBox="1">
            <a:spLocks noChangeArrowheads="1"/>
          </p:cNvSpPr>
          <p:nvPr/>
        </p:nvSpPr>
        <p:spPr bwMode="auto">
          <a:xfrm>
            <a:off x="9151039" y="4340466"/>
            <a:ext cx="285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dirty="0"/>
              <a:t>Top view of water waves</a:t>
            </a:r>
          </a:p>
        </p:txBody>
      </p:sp>
      <p:sp>
        <p:nvSpPr>
          <p:cNvPr id="27" name="Content Placeholder 1">
            <a:extLst>
              <a:ext uri="{FF2B5EF4-FFF2-40B4-BE49-F238E27FC236}">
                <a16:creationId xmlns:a16="http://schemas.microsoft.com/office/drawing/2014/main" id="{1B4316ED-A5A4-454E-919C-2DE77E3A9F19}"/>
              </a:ext>
            </a:extLst>
          </p:cNvPr>
          <p:cNvSpPr txBox="1">
            <a:spLocks/>
          </p:cNvSpPr>
          <p:nvPr/>
        </p:nvSpPr>
        <p:spPr>
          <a:xfrm>
            <a:off x="2317712" y="1048884"/>
            <a:ext cx="9874287" cy="419796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Tx/>
              <a:buNone/>
            </a:pPr>
            <a:r>
              <a:rPr lang="en-US" altLang="en-US" sz="2400" dirty="0">
                <a:solidFill>
                  <a:schemeClr val="accent5"/>
                </a:solidFill>
                <a:latin typeface="Times New Roman" panose="02020603050405020304" pitchFamily="18" charset="0"/>
                <a:cs typeface="Times New Roman" panose="02020603050405020304" pitchFamily="18" charset="0"/>
              </a:rPr>
              <a:t>The </a:t>
            </a:r>
            <a:r>
              <a:rPr lang="en-US" altLang="en-US" sz="2400" b="1" dirty="0">
                <a:solidFill>
                  <a:schemeClr val="accent5"/>
                </a:solidFill>
                <a:latin typeface="Times New Roman" panose="02020603050405020304" pitchFamily="18" charset="0"/>
                <a:cs typeface="Times New Roman" panose="02020603050405020304" pitchFamily="18" charset="0"/>
              </a:rPr>
              <a:t>_________________</a:t>
            </a:r>
            <a:r>
              <a:rPr lang="en-US" altLang="en-US" sz="2400" dirty="0">
                <a:solidFill>
                  <a:schemeClr val="accent5"/>
                </a:solidFill>
                <a:latin typeface="Times New Roman" panose="02020603050405020304" pitchFamily="18" charset="0"/>
                <a:cs typeface="Times New Roman" panose="02020603050405020304" pitchFamily="18" charset="0"/>
              </a:rPr>
              <a:t>, designated by the letter </a:t>
            </a:r>
            <a:r>
              <a:rPr lang="en-US" altLang="en-US" sz="2400" b="1" dirty="0">
                <a:solidFill>
                  <a:schemeClr val="accent5"/>
                </a:solidFill>
                <a:latin typeface="Times New Roman" panose="02020603050405020304" pitchFamily="18" charset="0"/>
                <a:cs typeface="Times New Roman" panose="02020603050405020304" pitchFamily="18" charset="0"/>
              </a:rPr>
              <a:t>v,</a:t>
            </a:r>
            <a:r>
              <a:rPr lang="en-US" altLang="en-US" sz="2400" dirty="0">
                <a:solidFill>
                  <a:schemeClr val="accent5"/>
                </a:solidFill>
                <a:latin typeface="Times New Roman" panose="02020603050405020304" pitchFamily="18" charset="0"/>
                <a:cs typeface="Times New Roman" panose="02020603050405020304" pitchFamily="18" charset="0"/>
              </a:rPr>
              <a:t> is the speed measured for any point on the wave, such as the crest of a water wave.  </a:t>
            </a:r>
          </a:p>
          <a:p>
            <a:pPr marL="0" indent="0">
              <a:buFontTx/>
              <a:buNone/>
            </a:pPr>
            <a:endParaRPr lang="en-US" altLang="en-US" sz="2400" dirty="0"/>
          </a:p>
          <a:p>
            <a:pPr marL="0" indent="0">
              <a:buFontTx/>
              <a:buNone/>
            </a:pPr>
            <a:r>
              <a:rPr lang="en-US" altLang="en-US" sz="2400" dirty="0">
                <a:solidFill>
                  <a:srgbClr val="8E0000"/>
                </a:solidFill>
                <a:latin typeface="Times New Roman" panose="02020603050405020304" pitchFamily="18" charset="0"/>
                <a:cs typeface="Times New Roman" panose="02020603050405020304" pitchFamily="18" charset="0"/>
              </a:rPr>
              <a:t>The SI units are m/s, and  </a:t>
            </a:r>
            <a:r>
              <a:rPr lang="en-US" altLang="en-US" sz="2800" b="1" dirty="0">
                <a:solidFill>
                  <a:srgbClr val="8E0000"/>
                </a:solidFill>
                <a:latin typeface="Times New Roman" panose="02020603050405020304" pitchFamily="18" charset="0"/>
                <a:cs typeface="Times New Roman" panose="02020603050405020304" pitchFamily="18" charset="0"/>
              </a:rPr>
              <a:t>v</a:t>
            </a:r>
            <a:r>
              <a:rPr lang="en-US" altLang="en-US" sz="2800" b="1" i="1" dirty="0">
                <a:solidFill>
                  <a:srgbClr val="8E0000"/>
                </a:solidFill>
                <a:latin typeface="Times New Roman" panose="02020603050405020304" pitchFamily="18" charset="0"/>
                <a:cs typeface="Times New Roman" panose="02020603050405020304" pitchFamily="18" charset="0"/>
              </a:rPr>
              <a:t>  = </a:t>
            </a:r>
            <a:r>
              <a:rPr lang="en-US" altLang="en-US" sz="2800" b="1" i="1" dirty="0">
                <a:solidFill>
                  <a:srgbClr val="8E0000"/>
                </a:solidFill>
                <a:latin typeface="Symbol" panose="05050102010706020507" pitchFamily="18" charset="2"/>
                <a:cs typeface="Times New Roman" panose="02020603050405020304" pitchFamily="18" charset="0"/>
              </a:rPr>
              <a:t>l</a:t>
            </a:r>
            <a:r>
              <a:rPr lang="en-US" altLang="en-US" sz="2800" b="1" i="1" dirty="0">
                <a:solidFill>
                  <a:srgbClr val="8E0000"/>
                </a:solidFill>
                <a:latin typeface="Times New Roman" panose="02020603050405020304" pitchFamily="18" charset="0"/>
                <a:cs typeface="Times New Roman" panose="02020603050405020304" pitchFamily="18" charset="0"/>
              </a:rPr>
              <a:t>  ×  f </a:t>
            </a:r>
            <a:r>
              <a:rPr lang="en-US" altLang="en-US" sz="2800" i="1" dirty="0">
                <a:solidFill>
                  <a:srgbClr val="8E0000"/>
                </a:solidFill>
                <a:latin typeface="Times New Roman" panose="02020603050405020304" pitchFamily="18" charset="0"/>
                <a:cs typeface="Times New Roman" panose="02020603050405020304" pitchFamily="18" charset="0"/>
              </a:rPr>
              <a:t>.</a:t>
            </a:r>
            <a:r>
              <a:rPr lang="en-US" altLang="en-US" sz="2400" dirty="0">
                <a:solidFill>
                  <a:srgbClr val="8E0000"/>
                </a:solidFill>
                <a:latin typeface="Times New Roman" panose="02020603050405020304" pitchFamily="18" charset="0"/>
                <a:cs typeface="Times New Roman" panose="02020603050405020304" pitchFamily="18" charset="0"/>
              </a:rPr>
              <a:t>  </a:t>
            </a:r>
          </a:p>
          <a:p>
            <a:pPr marL="0" indent="0">
              <a:buNone/>
            </a:pPr>
            <a:endParaRPr lang="en-US" altLang="en-US" sz="2400" dirty="0">
              <a:solidFill>
                <a:srgbClr val="6600CC"/>
              </a:solidFill>
              <a:latin typeface="Times New Roman" panose="02020603050405020304" pitchFamily="18" charset="0"/>
              <a:cs typeface="Times New Roman" panose="02020603050405020304" pitchFamily="18" charset="0"/>
            </a:endParaRPr>
          </a:p>
          <a:p>
            <a:pPr marL="0" indent="0">
              <a:buNone/>
            </a:pPr>
            <a:r>
              <a:rPr lang="en-US" altLang="en-US" sz="2400" dirty="0">
                <a:solidFill>
                  <a:srgbClr val="6600CC"/>
                </a:solidFill>
                <a:latin typeface="Times New Roman" panose="02020603050405020304" pitchFamily="18" charset="0"/>
                <a:cs typeface="Times New Roman" panose="02020603050405020304" pitchFamily="18" charset="0"/>
              </a:rPr>
              <a:t>This is true for all waves;  sound waves, water waves </a:t>
            </a:r>
          </a:p>
          <a:p>
            <a:pPr marL="0" indent="0">
              <a:buNone/>
            </a:pPr>
            <a:r>
              <a:rPr lang="en-US" altLang="en-US" sz="2400" dirty="0">
                <a:solidFill>
                  <a:srgbClr val="6600CC"/>
                </a:solidFill>
                <a:latin typeface="Times New Roman" panose="02020603050405020304" pitchFamily="18" charset="0"/>
                <a:cs typeface="Times New Roman" panose="02020603050405020304" pitchFamily="18" charset="0"/>
              </a:rPr>
              <a:t>and light waves.</a:t>
            </a:r>
            <a:endParaRPr lang="en-US" altLang="en-US" sz="2400" dirty="0">
              <a:solidFill>
                <a:srgbClr val="8E0000"/>
              </a:solidFill>
              <a:latin typeface="Times New Roman" panose="02020603050405020304" pitchFamily="18" charset="0"/>
              <a:cs typeface="Times New Roman" panose="02020603050405020304" pitchFamily="18" charset="0"/>
            </a:endParaRPr>
          </a:p>
          <a:p>
            <a:pPr marL="0" indent="0">
              <a:buFontTx/>
              <a:buNone/>
            </a:pPr>
            <a:endParaRPr lang="en-US" altLang="en-US" sz="2400" dirty="0">
              <a:solidFill>
                <a:srgbClr val="8E0000"/>
              </a:solidFill>
              <a:latin typeface="Times New Roman" panose="02020603050405020304" pitchFamily="18" charset="0"/>
              <a:cs typeface="Times New Roman" panose="02020603050405020304" pitchFamily="18" charset="0"/>
            </a:endParaRPr>
          </a:p>
          <a:p>
            <a:pPr marL="0" indent="0">
              <a:buNone/>
            </a:pPr>
            <a:r>
              <a:rPr lang="en-US" altLang="en-US" sz="2400" dirty="0">
                <a:solidFill>
                  <a:schemeClr val="accent5"/>
                </a:solidFill>
                <a:latin typeface="Times New Roman" panose="02020603050405020304" pitchFamily="18" charset="0"/>
                <a:cs typeface="Times New Roman" panose="02020603050405020304" pitchFamily="18" charset="0"/>
              </a:rPr>
              <a:t>Wave Motion- Transporting Energy</a:t>
            </a:r>
          </a:p>
          <a:p>
            <a:pPr marL="0" indent="0">
              <a:buNone/>
            </a:pPr>
            <a:endParaRPr lang="en-US" altLang="en-US" sz="2400" dirty="0">
              <a:solidFill>
                <a:srgbClr val="6600CC"/>
              </a:solidFill>
              <a:latin typeface="Times New Roman" panose="02020603050405020304" pitchFamily="18" charset="0"/>
              <a:cs typeface="Times New Roman" panose="02020603050405020304" pitchFamily="18" charset="0"/>
            </a:endParaRPr>
          </a:p>
          <a:p>
            <a:pPr marL="0" indent="0">
              <a:buNone/>
            </a:pPr>
            <a:endParaRPr lang="en-US" altLang="en-US" sz="2400" b="1" dirty="0">
              <a:solidFill>
                <a:srgbClr val="0000FF"/>
              </a:solidFill>
            </a:endParaRPr>
          </a:p>
        </p:txBody>
      </p:sp>
      <p:pic>
        <p:nvPicPr>
          <p:cNvPr id="28" name="Picture 4">
            <a:extLst>
              <a:ext uri="{FF2B5EF4-FFF2-40B4-BE49-F238E27FC236}">
                <a16:creationId xmlns:a16="http://schemas.microsoft.com/office/drawing/2014/main" id="{0E838F3B-ACEC-4FB8-A1F4-F9558A90FD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4817" y="5978341"/>
            <a:ext cx="82296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823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17CF3A-4DC9-4262-BBA6-C49A1047E0C3}"/>
              </a:ext>
            </a:extLst>
          </p:cNvPr>
          <p:cNvSpPr txBox="1">
            <a:spLocks/>
          </p:cNvSpPr>
          <p:nvPr/>
        </p:nvSpPr>
        <p:spPr>
          <a:xfrm>
            <a:off x="2721666" y="0"/>
            <a:ext cx="7772400" cy="61722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a:t>
            </a:r>
            <a:endPar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FontTx/>
              <a:buNone/>
            </a:pPr>
            <a:r>
              <a:rPr lang="en-US" altLang="en-US" sz="2200" dirty="0">
                <a:latin typeface="Times New Roman" panose="02020603050405020304" pitchFamily="18" charset="0"/>
                <a:cs typeface="Times New Roman" panose="02020603050405020304" pitchFamily="18" charset="0"/>
              </a:rPr>
              <a:t>    </a:t>
            </a:r>
          </a:p>
          <a:p>
            <a:pPr marL="0" indent="0">
              <a:buFontTx/>
              <a:buNone/>
            </a:pPr>
            <a:r>
              <a:rPr lang="en-US" altLang="en-US" sz="2200" dirty="0">
                <a:latin typeface="Times New Roman" panose="02020603050405020304" pitchFamily="18" charset="0"/>
                <a:cs typeface="Times New Roman" panose="02020603050405020304" pitchFamily="18" charset="0"/>
              </a:rPr>
              <a:t>				    </a:t>
            </a:r>
            <a:endParaRPr lang="en-US" altLang="en-US" sz="2200" b="1" dirty="0">
              <a:solidFill>
                <a:srgbClr val="0000CC"/>
              </a:solidFill>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r>
              <a:rPr lang="en-US" altLang="en-US" sz="2200" dirty="0">
                <a:latin typeface="Times New Roman" panose="02020603050405020304" pitchFamily="18" charset="0"/>
                <a:cs typeface="Times New Roman" panose="02020603050405020304" pitchFamily="18" charset="0"/>
              </a:rPr>
              <a:t>1. You can use a ruler to measure the wavelength  to be about  </a:t>
            </a:r>
            <a:r>
              <a:rPr lang="en-US" altLang="en-US" sz="2200" u="sng" dirty="0">
                <a:latin typeface="Times New Roman" panose="02020603050405020304" pitchFamily="18" charset="0"/>
                <a:cs typeface="Times New Roman" panose="02020603050405020304" pitchFamily="18" charset="0"/>
              </a:rPr>
              <a:t>    </a:t>
            </a:r>
            <a:r>
              <a:rPr lang="en-US" altLang="en-US" sz="2200" dirty="0">
                <a:latin typeface="Times New Roman" panose="02020603050405020304" pitchFamily="18" charset="0"/>
                <a:cs typeface="Times New Roman" panose="02020603050405020304" pitchFamily="18" charset="0"/>
              </a:rPr>
              <a:t>	</a:t>
            </a:r>
            <a:r>
              <a:rPr lang="en-US" altLang="en-US" sz="2200" u="sng" dirty="0">
                <a:latin typeface="Times New Roman" panose="02020603050405020304" pitchFamily="18" charset="0"/>
                <a:cs typeface="Times New Roman" panose="02020603050405020304" pitchFamily="18" charset="0"/>
              </a:rPr>
              <a:t>3.5     </a:t>
            </a:r>
            <a:r>
              <a:rPr lang="en-US" altLang="en-US" sz="2200" dirty="0">
                <a:latin typeface="Times New Roman" panose="02020603050405020304" pitchFamily="18" charset="0"/>
                <a:cs typeface="Times New Roman" panose="02020603050405020304" pitchFamily="18" charset="0"/>
              </a:rPr>
              <a:t>  in cm or </a:t>
            </a:r>
            <a:r>
              <a:rPr lang="en-US" altLang="en-US" sz="2200" u="sng" dirty="0">
                <a:latin typeface="Times New Roman" panose="02020603050405020304" pitchFamily="18" charset="0"/>
                <a:cs typeface="Times New Roman" panose="02020603050405020304" pitchFamily="18" charset="0"/>
              </a:rPr>
              <a:t>0.035     </a:t>
            </a:r>
            <a:r>
              <a:rPr lang="en-US" altLang="en-US" sz="2200" dirty="0">
                <a:latin typeface="Times New Roman" panose="02020603050405020304" pitchFamily="18" charset="0"/>
                <a:cs typeface="Times New Roman" panose="02020603050405020304" pitchFamily="18" charset="0"/>
              </a:rPr>
              <a:t>  in m.     </a:t>
            </a:r>
          </a:p>
          <a:p>
            <a:pPr marL="0" indent="0">
              <a:buFontTx/>
              <a:buNone/>
            </a:pPr>
            <a:endParaRPr lang="en-US" altLang="en-US" sz="2200" dirty="0">
              <a:latin typeface="Times New Roman" panose="02020603050405020304" pitchFamily="18" charset="0"/>
              <a:cs typeface="Times New Roman" panose="02020603050405020304" pitchFamily="18" charset="0"/>
            </a:endParaRPr>
          </a:p>
          <a:p>
            <a:pPr marL="0" indent="0">
              <a:buFontTx/>
              <a:buNone/>
            </a:pPr>
            <a:r>
              <a:rPr lang="en-US" altLang="en-US" sz="2200" dirty="0">
                <a:latin typeface="Times New Roman" panose="02020603050405020304" pitchFamily="18" charset="0"/>
                <a:cs typeface="Times New Roman" panose="02020603050405020304" pitchFamily="18" charset="0"/>
              </a:rPr>
              <a:t>Number of waves that passed the observer in 1 second: _____</a:t>
            </a:r>
          </a:p>
          <a:p>
            <a:pPr marL="0" indent="0">
              <a:buFontTx/>
              <a:buNone/>
            </a:pPr>
            <a:r>
              <a:rPr lang="en-US" altLang="en-US" sz="2200" dirty="0">
                <a:latin typeface="Times New Roman" panose="02020603050405020304" pitchFamily="18" charset="0"/>
                <a:cs typeface="Times New Roman" panose="02020603050405020304" pitchFamily="18" charset="0"/>
              </a:rPr>
              <a:t>  </a:t>
            </a:r>
          </a:p>
          <a:p>
            <a:pPr marL="0" indent="0">
              <a:buFontTx/>
              <a:buNone/>
            </a:pPr>
            <a:r>
              <a:rPr lang="en-US" altLang="en-US" sz="2200" dirty="0">
                <a:latin typeface="Times New Roman" panose="02020603050405020304" pitchFamily="18" charset="0"/>
                <a:cs typeface="Times New Roman" panose="02020603050405020304" pitchFamily="18" charset="0"/>
              </a:rPr>
              <a:t>Wave frequency in Hz:  _______    Velocity of wave: _________</a:t>
            </a:r>
          </a:p>
        </p:txBody>
      </p:sp>
      <p:pic>
        <p:nvPicPr>
          <p:cNvPr id="3" name="Picture 3">
            <a:extLst>
              <a:ext uri="{FF2B5EF4-FFF2-40B4-BE49-F238E27FC236}">
                <a16:creationId xmlns:a16="http://schemas.microsoft.com/office/drawing/2014/main" id="{2540DCB3-EDD1-4D80-9FB9-6A436365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1666" y="1791250"/>
            <a:ext cx="82296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594532C-F039-4AB0-AD02-189FEE4B0B6C}"/>
              </a:ext>
            </a:extLst>
          </p:cNvPr>
          <p:cNvSpPr/>
          <p:nvPr/>
        </p:nvSpPr>
        <p:spPr>
          <a:xfrm>
            <a:off x="7673009" y="723251"/>
            <a:ext cx="1311578" cy="430887"/>
          </a:xfrm>
          <a:prstGeom prst="rect">
            <a:avLst/>
          </a:prstGeom>
        </p:spPr>
        <p:txBody>
          <a:bodyPr wrap="none">
            <a:spAutoFit/>
          </a:bodyPr>
          <a:lstStyle/>
          <a:p>
            <a:pPr marL="0" indent="0">
              <a:buFontTx/>
              <a:buNone/>
            </a:pPr>
            <a:r>
              <a:rPr lang="en-US" altLang="en-US" sz="2200" b="1" dirty="0">
                <a:solidFill>
                  <a:srgbClr val="0000CC"/>
                </a:solidFill>
                <a:latin typeface="Times New Roman" panose="02020603050405020304" pitchFamily="18" charset="0"/>
                <a:cs typeface="Times New Roman" panose="02020603050405020304" pitchFamily="18" charset="0"/>
              </a:rPr>
              <a:t>Observer</a:t>
            </a:r>
          </a:p>
        </p:txBody>
      </p:sp>
      <p:cxnSp>
        <p:nvCxnSpPr>
          <p:cNvPr id="13" name="Straight Arrow Connector 12">
            <a:extLst>
              <a:ext uri="{FF2B5EF4-FFF2-40B4-BE49-F238E27FC236}">
                <a16:creationId xmlns:a16="http://schemas.microsoft.com/office/drawing/2014/main" id="{E51804D0-14F1-4156-9FE5-EBA23C469239}"/>
              </a:ext>
            </a:extLst>
          </p:cNvPr>
          <p:cNvCxnSpPr/>
          <p:nvPr/>
        </p:nvCxnSpPr>
        <p:spPr>
          <a:xfrm flipH="1">
            <a:off x="7076661" y="1232452"/>
            <a:ext cx="795130" cy="108667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221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3AD21C-6CFE-43CC-AEF1-0B53A12318DF}"/>
              </a:ext>
            </a:extLst>
          </p:cNvPr>
          <p:cNvSpPr/>
          <p:nvPr/>
        </p:nvSpPr>
        <p:spPr>
          <a:xfrm>
            <a:off x="2637181" y="784958"/>
            <a:ext cx="8931965" cy="5847755"/>
          </a:xfrm>
          <a:prstGeom prst="rect">
            <a:avLst/>
          </a:prstGeom>
        </p:spPr>
        <p:txBody>
          <a:bodyPr wrap="square">
            <a:spAutoFit/>
          </a:bodyPr>
          <a:lstStyle/>
          <a:p>
            <a:pPr>
              <a:spcBef>
                <a:spcPct val="0"/>
              </a:spcBef>
              <a:buFontTx/>
              <a:buNone/>
            </a:pPr>
            <a:r>
              <a:rPr lang="en-US" altLang="en-US" sz="2200" dirty="0">
                <a:latin typeface="Times New Roman" panose="02020603050405020304" pitchFamily="18" charset="0"/>
                <a:cs typeface="Times New Roman" panose="02020603050405020304" pitchFamily="18" charset="0"/>
              </a:rPr>
              <a:t>2. Closely related to frequency is </a:t>
            </a:r>
            <a:r>
              <a:rPr lang="en-US" altLang="en-US" sz="2200" b="1" dirty="0">
                <a:latin typeface="Times New Roman" panose="02020603050405020304" pitchFamily="18" charset="0"/>
                <a:cs typeface="Times New Roman" panose="02020603050405020304" pitchFamily="18" charset="0"/>
              </a:rPr>
              <a:t>period</a:t>
            </a:r>
            <a:r>
              <a:rPr lang="en-US" altLang="en-US" sz="2200" dirty="0">
                <a:latin typeface="Times New Roman" panose="02020603050405020304" pitchFamily="18" charset="0"/>
                <a:cs typeface="Times New Roman" panose="02020603050405020304" pitchFamily="18" charset="0"/>
              </a:rPr>
              <a: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The Period of a wave is the time (in units of </a:t>
            </a:r>
            <a:r>
              <a:rPr lang="en-US" altLang="en-US" sz="2200" u="sng" dirty="0">
                <a:latin typeface="Times New Roman" panose="02020603050405020304" pitchFamily="18" charset="0"/>
                <a:cs typeface="Times New Roman" panose="02020603050405020304" pitchFamily="18" charset="0"/>
              </a:rPr>
              <a:t>seconds</a:t>
            </a:r>
            <a:r>
              <a:rPr lang="en-US" altLang="en-US" sz="2200" dirty="0">
                <a:latin typeface="Times New Roman" panose="02020603050405020304" pitchFamily="18" charset="0"/>
                <a:cs typeface="Times New Roman" panose="02020603050405020304" pitchFamily="18" charset="0"/>
              </a:rPr>
              <a:t>) it takes for one full wave to pass a point.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The period is the </a:t>
            </a:r>
            <a:r>
              <a:rPr lang="en-US" altLang="en-US" sz="2200" u="sng" dirty="0">
                <a:latin typeface="Times New Roman" panose="02020603050405020304" pitchFamily="18" charset="0"/>
                <a:cs typeface="Times New Roman" panose="02020603050405020304" pitchFamily="18" charset="0"/>
              </a:rPr>
              <a:t>inverse</a:t>
            </a:r>
            <a:r>
              <a:rPr lang="en-US" altLang="en-US" sz="2200" dirty="0">
                <a:latin typeface="Times New Roman" panose="02020603050405020304" pitchFamily="18" charset="0"/>
                <a:cs typeface="Times New Roman" panose="02020603050405020304" pitchFamily="18" charset="0"/>
              </a:rPr>
              <a:t> of the frequency. </a:t>
            </a:r>
          </a:p>
          <a:p>
            <a:pPr>
              <a:spcBef>
                <a:spcPct val="0"/>
              </a:spcBef>
              <a:buFontTx/>
              <a:buNone/>
            </a:pPr>
            <a:endParaRPr lang="en-US" altLang="en-US" sz="2200" dirty="0">
              <a:latin typeface="Times New Roman" panose="02020603050405020304" pitchFamily="18" charset="0"/>
              <a:cs typeface="Times New Roman" panose="02020603050405020304" pitchFamily="18" charset="0"/>
            </a:endParaRPr>
          </a:p>
          <a:p>
            <a:pPr>
              <a:spcBef>
                <a:spcPct val="0"/>
              </a:spcBef>
              <a:buFontTx/>
              <a:buNone/>
            </a:pPr>
            <a:endParaRPr lang="en-US" altLang="en-US" sz="2200" dirty="0">
              <a:latin typeface="Times New Roman" panose="02020603050405020304" pitchFamily="18" charset="0"/>
              <a:cs typeface="Times New Roman" panose="02020603050405020304" pitchFamily="18" charset="0"/>
            </a:endParaRPr>
          </a:p>
          <a:p>
            <a:pPr>
              <a:spcBef>
                <a:spcPct val="0"/>
              </a:spcBef>
              <a:buFontTx/>
              <a:buNone/>
            </a:pPr>
            <a:r>
              <a:rPr lang="en-US" altLang="en-US" sz="2200" dirty="0">
                <a:latin typeface="Times New Roman" panose="02020603050405020304" pitchFamily="18" charset="0"/>
                <a:cs typeface="Times New Roman" panose="02020603050405020304" pitchFamily="18" charset="0"/>
              </a:rPr>
              <a:t>If waves hit the shore every 4 seconds, </a:t>
            </a:r>
          </a:p>
          <a:p>
            <a:pPr>
              <a:spcBef>
                <a:spcPct val="0"/>
              </a:spcBef>
              <a:buFontTx/>
              <a:buNone/>
            </a:pPr>
            <a:r>
              <a:rPr lang="en-US" altLang="en-US" sz="2200" dirty="0">
                <a:latin typeface="Times New Roman" panose="02020603050405020304" pitchFamily="18" charset="0"/>
                <a:cs typeface="Times New Roman" panose="02020603050405020304" pitchFamily="18" charset="0"/>
              </a:rPr>
              <a:t>  </a:t>
            </a:r>
          </a:p>
          <a:p>
            <a:pPr>
              <a:spcBef>
                <a:spcPct val="0"/>
              </a:spcBef>
              <a:buFontTx/>
              <a:buNone/>
            </a:pPr>
            <a:r>
              <a:rPr lang="en-US" altLang="en-US" sz="2200" dirty="0">
                <a:latin typeface="Times New Roman" panose="02020603050405020304" pitchFamily="18" charset="0"/>
                <a:cs typeface="Times New Roman" panose="02020603050405020304" pitchFamily="18" charset="0"/>
              </a:rPr>
              <a:t>what is the period? 		Period =  ____________</a:t>
            </a:r>
          </a:p>
          <a:p>
            <a:pPr>
              <a:spcBef>
                <a:spcPct val="0"/>
              </a:spcBef>
              <a:buFontTx/>
              <a:buNone/>
            </a:pPr>
            <a:endParaRPr lang="en-US" altLang="en-US" sz="2200" dirty="0">
              <a:latin typeface="Times New Roman" panose="02020603050405020304" pitchFamily="18" charset="0"/>
              <a:cs typeface="Times New Roman" panose="02020603050405020304" pitchFamily="18" charset="0"/>
            </a:endParaRPr>
          </a:p>
          <a:p>
            <a:pPr>
              <a:spcBef>
                <a:spcPct val="0"/>
              </a:spcBef>
              <a:buFontTx/>
              <a:buNone/>
            </a:pPr>
            <a:r>
              <a:rPr lang="en-US" altLang="en-US" sz="2200" dirty="0">
                <a:latin typeface="Times New Roman" panose="02020603050405020304" pitchFamily="18" charset="0"/>
                <a:cs typeface="Times New Roman" panose="02020603050405020304" pitchFamily="18" charset="0"/>
              </a:rPr>
              <a:t>What is the frequency?  		Frequency =  ___________</a:t>
            </a:r>
          </a:p>
          <a:p>
            <a:pPr>
              <a:spcBef>
                <a:spcPct val="0"/>
              </a:spcBef>
              <a:buFontTx/>
              <a:buNone/>
            </a:pPr>
            <a:endParaRPr lang="en-US" altLang="en-US" sz="2200" dirty="0">
              <a:latin typeface="Times New Roman" panose="02020603050405020304" pitchFamily="18" charset="0"/>
              <a:cs typeface="Times New Roman" panose="02020603050405020304" pitchFamily="18" charset="0"/>
            </a:endParaRPr>
          </a:p>
          <a:p>
            <a:pPr>
              <a:spcBef>
                <a:spcPct val="0"/>
              </a:spcBef>
              <a:buFontTx/>
              <a:buNone/>
            </a:pPr>
            <a:endParaRPr lang="en-US" altLang="en-US" sz="2200" dirty="0">
              <a:latin typeface="Times New Roman" panose="02020603050405020304" pitchFamily="18" charset="0"/>
              <a:cs typeface="Times New Roman" panose="02020603050405020304" pitchFamily="18" charset="0"/>
            </a:endParaRPr>
          </a:p>
          <a:p>
            <a:pPr>
              <a:spcBef>
                <a:spcPct val="0"/>
              </a:spcBef>
              <a:buFontTx/>
              <a:buNone/>
            </a:pPr>
            <a:r>
              <a:rPr lang="en-US" altLang="en-US" sz="2200" dirty="0">
                <a:latin typeface="Times New Roman" panose="02020603050405020304" pitchFamily="18" charset="0"/>
                <a:cs typeface="Times New Roman" panose="02020603050405020304" pitchFamily="18" charset="0"/>
              </a:rPr>
              <a:t>What is the period of a 500 Hz sound wave?    _________</a:t>
            </a:r>
          </a:p>
        </p:txBody>
      </p:sp>
      <p:sp>
        <p:nvSpPr>
          <p:cNvPr id="3" name="Rectangle 2">
            <a:extLst>
              <a:ext uri="{FF2B5EF4-FFF2-40B4-BE49-F238E27FC236}">
                <a16:creationId xmlns:a16="http://schemas.microsoft.com/office/drawing/2014/main" id="{D5BCD31D-90B8-4AB7-A288-F74FDA2F36AD}"/>
              </a:ext>
            </a:extLst>
          </p:cNvPr>
          <p:cNvSpPr/>
          <p:nvPr/>
        </p:nvSpPr>
        <p:spPr>
          <a:xfrm>
            <a:off x="5306952" y="13253"/>
            <a:ext cx="1928733" cy="646331"/>
          </a:xfrm>
          <a:prstGeom prst="rect">
            <a:avLst/>
          </a:prstGeom>
        </p:spPr>
        <p:txBody>
          <a:bodyPr wrap="none">
            <a:spAutoFit/>
          </a:bodyPr>
          <a:lstStyle/>
          <a:p>
            <a:pPr marL="0" indent="0" algn="ctr">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a:t>
            </a:r>
            <a:endPar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D19FD9CF-5F42-4D3A-B06C-557B89072F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4544" y="2713037"/>
            <a:ext cx="2270125"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7347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AD50F5-DBD4-454B-BB64-8B8A1BE958E8}"/>
              </a:ext>
            </a:extLst>
          </p:cNvPr>
          <p:cNvSpPr/>
          <p:nvPr/>
        </p:nvSpPr>
        <p:spPr>
          <a:xfrm>
            <a:off x="5306952" y="13253"/>
            <a:ext cx="1928733" cy="646331"/>
          </a:xfrm>
          <a:prstGeom prst="rect">
            <a:avLst/>
          </a:prstGeom>
        </p:spPr>
        <p:txBody>
          <a:bodyPr wrap="none">
            <a:spAutoFit/>
          </a:bodyPr>
          <a:lstStyle/>
          <a:p>
            <a:pPr marL="0" indent="0" algn="ctr">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a:t>
            </a:r>
            <a:endPar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BBADDB40-4AD1-4B94-B81B-8E5DA56C2AA7}"/>
              </a:ext>
            </a:extLst>
          </p:cNvPr>
          <p:cNvSpPr/>
          <p:nvPr/>
        </p:nvSpPr>
        <p:spPr>
          <a:xfrm>
            <a:off x="2557668" y="764024"/>
            <a:ext cx="9356034" cy="4370427"/>
          </a:xfrm>
          <a:prstGeom prst="rect">
            <a:avLst/>
          </a:prstGeom>
        </p:spPr>
        <p:txBody>
          <a:bodyPr wrap="square">
            <a:spAutoFit/>
          </a:bodyPr>
          <a:lstStyle/>
          <a:p>
            <a:pPr marL="0" indent="0">
              <a:lnSpc>
                <a:spcPct val="150000"/>
              </a:lnSpc>
              <a:spcBef>
                <a:spcPct val="0"/>
              </a:spcBef>
              <a:buFontTx/>
              <a:buNone/>
              <a:tabLst>
                <a:tab pos="276225" algn="l"/>
              </a:tabLst>
            </a:pPr>
            <a:r>
              <a:rPr lang="en-US" altLang="en-US" sz="2400" dirty="0">
                <a:solidFill>
                  <a:schemeClr val="accent5"/>
                </a:solidFill>
                <a:latin typeface="Times New Roman" panose="02020603050405020304" pitchFamily="18" charset="0"/>
                <a:cs typeface="Times New Roman" panose="02020603050405020304" pitchFamily="18" charset="0"/>
              </a:rPr>
              <a:t>3. </a:t>
            </a:r>
            <a:r>
              <a:rPr lang="en-US" altLang="en-US" sz="2200" dirty="0">
                <a:solidFill>
                  <a:schemeClr val="accent5"/>
                </a:solidFill>
                <a:latin typeface="Times New Roman" panose="02020603050405020304" pitchFamily="18" charset="0"/>
                <a:cs typeface="Times New Roman" panose="02020603050405020304" pitchFamily="18" charset="0"/>
              </a:rPr>
              <a:t>The wavelength and frequency are related by the wave speed:</a:t>
            </a:r>
          </a:p>
          <a:p>
            <a:pPr marL="0" indent="0">
              <a:lnSpc>
                <a:spcPct val="150000"/>
              </a:lnSpc>
              <a:spcBef>
                <a:spcPct val="0"/>
              </a:spcBef>
              <a:buFontTx/>
              <a:buNone/>
              <a:tabLst>
                <a:tab pos="276225" algn="l"/>
              </a:tabLst>
            </a:pPr>
            <a:r>
              <a:rPr lang="en-US" altLang="en-US" sz="2200" dirty="0">
                <a:solidFill>
                  <a:srgbClr val="C00000"/>
                </a:solidFill>
                <a:latin typeface="Times New Roman" panose="02020603050405020304" pitchFamily="18" charset="0"/>
                <a:cs typeface="Times New Roman" panose="02020603050405020304" pitchFamily="18" charset="0"/>
              </a:rPr>
              <a:t>		</a:t>
            </a:r>
            <a:r>
              <a:rPr lang="en-US" altLang="en-US" sz="2200" b="1" i="1" dirty="0">
                <a:solidFill>
                  <a:srgbClr val="C00000"/>
                </a:solidFill>
                <a:latin typeface="Times New Roman" panose="02020603050405020304" pitchFamily="18" charset="0"/>
                <a:cs typeface="Times New Roman" panose="02020603050405020304" pitchFamily="18" charset="0"/>
              </a:rPr>
              <a:t>v = </a:t>
            </a:r>
            <a:r>
              <a:rPr lang="en-US" altLang="en-US" sz="2200" b="1" i="1" dirty="0">
                <a:solidFill>
                  <a:srgbClr val="C00000"/>
                </a:solidFill>
                <a:latin typeface="Symbol" panose="05050102010706020507" pitchFamily="18" charset="2"/>
                <a:cs typeface="Times New Roman" panose="02020603050405020304" pitchFamily="18" charset="0"/>
              </a:rPr>
              <a:t>l</a:t>
            </a:r>
            <a:r>
              <a:rPr lang="en-US" altLang="en-US" sz="2200" b="1" i="1" dirty="0">
                <a:solidFill>
                  <a:srgbClr val="C00000"/>
                </a:solidFill>
                <a:latin typeface="Times New Roman" panose="02020603050405020304" pitchFamily="18" charset="0"/>
                <a:cs typeface="Times New Roman" panose="02020603050405020304" pitchFamily="18" charset="0"/>
              </a:rPr>
              <a:t> </a:t>
            </a:r>
            <a:r>
              <a:rPr lang="en-US" altLang="en-US" sz="2200" i="1" dirty="0">
                <a:solidFill>
                  <a:srgbClr val="C00000"/>
                </a:solidFill>
                <a:latin typeface="Times New Roman" panose="02020603050405020304" pitchFamily="18" charset="0"/>
                <a:cs typeface="Times New Roman" panose="02020603050405020304" pitchFamily="18" charset="0"/>
              </a:rPr>
              <a:t>×</a:t>
            </a:r>
            <a:r>
              <a:rPr lang="en-US" altLang="en-US" sz="2200" b="1" i="1" dirty="0">
                <a:solidFill>
                  <a:srgbClr val="C00000"/>
                </a:solidFill>
                <a:latin typeface="Times New Roman" panose="02020603050405020304" pitchFamily="18" charset="0"/>
                <a:cs typeface="Times New Roman" panose="02020603050405020304" pitchFamily="18" charset="0"/>
              </a:rPr>
              <a:t> f         </a:t>
            </a:r>
            <a:r>
              <a:rPr lang="en-US" altLang="en-US" sz="2200" i="1" dirty="0">
                <a:solidFill>
                  <a:srgbClr val="C00000"/>
                </a:solidFill>
                <a:latin typeface="Times New Roman" panose="02020603050405020304" pitchFamily="18" charset="0"/>
                <a:cs typeface="Times New Roman" panose="02020603050405020304" pitchFamily="18" charset="0"/>
              </a:rPr>
              <a:t>so </a:t>
            </a:r>
            <a:r>
              <a:rPr lang="en-US" altLang="en-US" sz="2200" b="1" i="1" dirty="0">
                <a:solidFill>
                  <a:srgbClr val="C00000"/>
                </a:solidFill>
                <a:latin typeface="Symbol" panose="05050102010706020507" pitchFamily="18" charset="2"/>
                <a:cs typeface="Times New Roman" panose="02020603050405020304" pitchFamily="18" charset="0"/>
              </a:rPr>
              <a:t>l</a:t>
            </a:r>
            <a:r>
              <a:rPr lang="en-US" altLang="en-US" sz="2200" b="1" i="1" dirty="0">
                <a:solidFill>
                  <a:srgbClr val="C00000"/>
                </a:solidFill>
                <a:latin typeface="Times New Roman" panose="02020603050405020304" pitchFamily="18" charset="0"/>
                <a:cs typeface="Times New Roman" panose="02020603050405020304" pitchFamily="18" charset="0"/>
              </a:rPr>
              <a:t>  =  v / f     </a:t>
            </a:r>
            <a:r>
              <a:rPr lang="en-US" altLang="en-US" sz="2200" i="1" dirty="0">
                <a:solidFill>
                  <a:srgbClr val="C00000"/>
                </a:solidFill>
                <a:latin typeface="Times New Roman" panose="02020603050405020304" pitchFamily="18" charset="0"/>
                <a:cs typeface="Times New Roman" panose="02020603050405020304" pitchFamily="18" charset="0"/>
              </a:rPr>
              <a:t>and     </a:t>
            </a:r>
            <a:r>
              <a:rPr lang="en-US" altLang="en-US" sz="2200" b="1" i="1" dirty="0">
                <a:solidFill>
                  <a:srgbClr val="C00000"/>
                </a:solidFill>
                <a:latin typeface="Times New Roman" panose="02020603050405020304" pitchFamily="18" charset="0"/>
                <a:cs typeface="Times New Roman" panose="02020603050405020304" pitchFamily="18" charset="0"/>
              </a:rPr>
              <a:t>f  =  v / </a:t>
            </a:r>
            <a:r>
              <a:rPr lang="en-US" altLang="en-US" sz="2200" b="1" i="1" dirty="0">
                <a:solidFill>
                  <a:srgbClr val="C00000"/>
                </a:solidFill>
                <a:latin typeface="Symbol" panose="05050102010706020507" pitchFamily="18" charset="2"/>
                <a:cs typeface="Times New Roman" panose="02020603050405020304" pitchFamily="18" charset="0"/>
              </a:rPr>
              <a:t>l</a:t>
            </a:r>
            <a:endParaRPr lang="en-US" altLang="en-US" sz="2200" i="1" dirty="0">
              <a:solidFill>
                <a:srgbClr val="C00000"/>
              </a:solidFill>
              <a:latin typeface="Times New Roman" panose="02020603050405020304" pitchFamily="18" charset="0"/>
              <a:cs typeface="Times New Roman" panose="02020603050405020304" pitchFamily="18" charset="0"/>
            </a:endParaRPr>
          </a:p>
          <a:p>
            <a:pPr marL="0" indent="0">
              <a:spcBef>
                <a:spcPct val="0"/>
              </a:spcBef>
              <a:buFontTx/>
              <a:buNone/>
              <a:tabLst>
                <a:tab pos="276225" algn="l"/>
              </a:tabLst>
            </a:pPr>
            <a:endParaRPr lang="en-US" altLang="en-US" sz="2200" dirty="0">
              <a:latin typeface="Times New Roman" panose="02020603050405020304" pitchFamily="18" charset="0"/>
              <a:cs typeface="Times New Roman" panose="02020603050405020304" pitchFamily="18" charset="0"/>
            </a:endParaRPr>
          </a:p>
          <a:p>
            <a:pPr marL="0" indent="0">
              <a:spcBef>
                <a:spcPct val="0"/>
              </a:spcBef>
              <a:buFontTx/>
              <a:buNone/>
              <a:tabLst>
                <a:tab pos="276225" algn="l"/>
              </a:tabLst>
            </a:pPr>
            <a:r>
              <a:rPr lang="en-US" altLang="en-US" sz="2200" dirty="0">
                <a:solidFill>
                  <a:schemeClr val="accent5"/>
                </a:solidFill>
                <a:latin typeface="Times New Roman" panose="02020603050405020304" pitchFamily="18" charset="0"/>
                <a:cs typeface="Times New Roman" panose="02020603050405020304" pitchFamily="18" charset="0"/>
              </a:rPr>
              <a:t>Thus, wavelength and frequency are </a:t>
            </a:r>
            <a:r>
              <a:rPr lang="en-US" altLang="en-US" sz="2200" b="1" dirty="0">
                <a:solidFill>
                  <a:schemeClr val="accent5"/>
                </a:solidFill>
                <a:latin typeface="Times New Roman" panose="02020603050405020304" pitchFamily="18" charset="0"/>
                <a:cs typeface="Times New Roman" panose="02020603050405020304" pitchFamily="18" charset="0"/>
              </a:rPr>
              <a:t>____________</a:t>
            </a:r>
            <a:r>
              <a:rPr lang="en-US" altLang="en-US" sz="2200" dirty="0">
                <a:solidFill>
                  <a:schemeClr val="accent5"/>
                </a:solidFill>
                <a:latin typeface="Times New Roman" panose="02020603050405020304" pitchFamily="18" charset="0"/>
                <a:cs typeface="Times New Roman" panose="02020603050405020304" pitchFamily="18" charset="0"/>
              </a:rPr>
              <a:t> related.</a:t>
            </a:r>
          </a:p>
          <a:p>
            <a:pPr marL="0" indent="0">
              <a:lnSpc>
                <a:spcPct val="150000"/>
              </a:lnSpc>
              <a:spcBef>
                <a:spcPct val="0"/>
              </a:spcBef>
              <a:buFontTx/>
              <a:buNone/>
              <a:tabLst>
                <a:tab pos="276225" algn="l"/>
              </a:tabLst>
            </a:pPr>
            <a:endParaRPr lang="en-US" altLang="en-US" sz="2200" dirty="0">
              <a:solidFill>
                <a:schemeClr val="accent5"/>
              </a:solidFill>
              <a:latin typeface="Times New Roman" panose="02020603050405020304" pitchFamily="18" charset="0"/>
              <a:cs typeface="Times New Roman" panose="02020603050405020304" pitchFamily="18" charset="0"/>
            </a:endParaRPr>
          </a:p>
          <a:p>
            <a:pPr marL="0" indent="0">
              <a:lnSpc>
                <a:spcPct val="150000"/>
              </a:lnSpc>
              <a:spcBef>
                <a:spcPct val="0"/>
              </a:spcBef>
              <a:buFontTx/>
              <a:buNone/>
              <a:tabLst>
                <a:tab pos="276225" algn="l"/>
              </a:tabLst>
            </a:pPr>
            <a:r>
              <a:rPr lang="en-US" altLang="en-US" sz="2200" dirty="0">
                <a:solidFill>
                  <a:schemeClr val="accent5"/>
                </a:solidFill>
                <a:latin typeface="Times New Roman" panose="02020603050405020304" pitchFamily="18" charset="0"/>
                <a:cs typeface="Times New Roman" panose="02020603050405020304" pitchFamily="18" charset="0"/>
              </a:rPr>
              <a:t>4. </a:t>
            </a:r>
            <a:r>
              <a:rPr lang="en-US" altLang="en-US" sz="2200" b="1" dirty="0">
                <a:solidFill>
                  <a:schemeClr val="accent5"/>
                </a:solidFill>
                <a:latin typeface="Times New Roman" panose="02020603050405020304" pitchFamily="18" charset="0"/>
                <a:cs typeface="Times New Roman" panose="02020603050405020304" pitchFamily="18" charset="0"/>
              </a:rPr>
              <a:t>Higher</a:t>
            </a:r>
            <a:r>
              <a:rPr lang="en-US" altLang="en-US" sz="2200" dirty="0">
                <a:solidFill>
                  <a:schemeClr val="accent5"/>
                </a:solidFill>
                <a:latin typeface="Times New Roman" panose="02020603050405020304" pitchFamily="18" charset="0"/>
                <a:cs typeface="Times New Roman" panose="02020603050405020304" pitchFamily="18" charset="0"/>
              </a:rPr>
              <a:t> frequencies correspond to </a:t>
            </a:r>
            <a:r>
              <a:rPr lang="en-US" altLang="en-US" sz="2200" b="1" dirty="0">
                <a:solidFill>
                  <a:schemeClr val="accent5"/>
                </a:solidFill>
                <a:latin typeface="Times New Roman" panose="02020603050405020304" pitchFamily="18" charset="0"/>
                <a:cs typeface="Times New Roman" panose="02020603050405020304" pitchFamily="18" charset="0"/>
              </a:rPr>
              <a:t>_______</a:t>
            </a:r>
            <a:r>
              <a:rPr lang="en-US" altLang="en-US" sz="2200" dirty="0">
                <a:solidFill>
                  <a:schemeClr val="accent5"/>
                </a:solidFill>
                <a:latin typeface="Times New Roman" panose="02020603050405020304" pitchFamily="18" charset="0"/>
                <a:cs typeface="Times New Roman" panose="02020603050405020304" pitchFamily="18" charset="0"/>
              </a:rPr>
              <a:t> wavelengths </a:t>
            </a:r>
          </a:p>
          <a:p>
            <a:pPr marL="0" indent="0">
              <a:lnSpc>
                <a:spcPct val="150000"/>
              </a:lnSpc>
              <a:spcBef>
                <a:spcPct val="0"/>
              </a:spcBef>
              <a:buFontTx/>
              <a:buNone/>
              <a:tabLst>
                <a:tab pos="276225" algn="l"/>
              </a:tabLst>
            </a:pPr>
            <a:r>
              <a:rPr lang="en-US" altLang="en-US" sz="2200" dirty="0">
                <a:solidFill>
                  <a:schemeClr val="accent5"/>
                </a:solidFill>
                <a:latin typeface="Times New Roman" panose="02020603050405020304" pitchFamily="18" charset="0"/>
                <a:cs typeface="Times New Roman" panose="02020603050405020304" pitchFamily="18" charset="0"/>
              </a:rPr>
              <a:t>  while </a:t>
            </a:r>
            <a:r>
              <a:rPr lang="en-US" altLang="en-US" sz="2200" b="1" dirty="0">
                <a:solidFill>
                  <a:schemeClr val="accent5"/>
                </a:solidFill>
                <a:latin typeface="Times New Roman" panose="02020603050405020304" pitchFamily="18" charset="0"/>
                <a:cs typeface="Times New Roman" panose="02020603050405020304" pitchFamily="18" charset="0"/>
              </a:rPr>
              <a:t>lower</a:t>
            </a:r>
            <a:r>
              <a:rPr lang="en-US" altLang="en-US" sz="2200" dirty="0">
                <a:solidFill>
                  <a:schemeClr val="accent5"/>
                </a:solidFill>
                <a:latin typeface="Times New Roman" panose="02020603050405020304" pitchFamily="18" charset="0"/>
                <a:cs typeface="Times New Roman" panose="02020603050405020304" pitchFamily="18" charset="0"/>
              </a:rPr>
              <a:t> frequencies correspond to </a:t>
            </a:r>
            <a:r>
              <a:rPr lang="en-US" altLang="en-US" sz="2200" b="1" dirty="0">
                <a:solidFill>
                  <a:schemeClr val="accent5"/>
                </a:solidFill>
                <a:latin typeface="Times New Roman" panose="02020603050405020304" pitchFamily="18" charset="0"/>
                <a:cs typeface="Times New Roman" panose="02020603050405020304" pitchFamily="18" charset="0"/>
              </a:rPr>
              <a:t>______</a:t>
            </a:r>
            <a:r>
              <a:rPr lang="en-US" altLang="en-US" sz="2200" dirty="0">
                <a:solidFill>
                  <a:schemeClr val="accent5"/>
                </a:solidFill>
                <a:latin typeface="Times New Roman" panose="02020603050405020304" pitchFamily="18" charset="0"/>
                <a:cs typeface="Times New Roman" panose="02020603050405020304" pitchFamily="18" charset="0"/>
              </a:rPr>
              <a:t> wavelengths.</a:t>
            </a:r>
          </a:p>
          <a:p>
            <a:br>
              <a:rPr lang="en-US" altLang="en-US" sz="2200" dirty="0">
                <a:solidFill>
                  <a:srgbClr val="C00000"/>
                </a:solidFill>
                <a:latin typeface="Times New Roman" panose="02020603050405020304" pitchFamily="18" charset="0"/>
                <a:cs typeface="Times New Roman" panose="02020603050405020304" pitchFamily="18" charset="0"/>
              </a:rPr>
            </a:br>
            <a:r>
              <a:rPr lang="en-US" altLang="en-US" sz="2200" b="1" i="1" dirty="0">
                <a:solidFill>
                  <a:srgbClr val="C00000"/>
                </a:solidFill>
                <a:latin typeface="Times New Roman" panose="02020603050405020304" pitchFamily="18" charset="0"/>
                <a:cs typeface="Times New Roman" panose="02020603050405020304" pitchFamily="18" charset="0"/>
              </a:rPr>
              <a:t>Practice: </a:t>
            </a:r>
            <a:r>
              <a:rPr lang="en-US" sz="2200" dirty="0">
                <a:solidFill>
                  <a:srgbClr val="C00000"/>
                </a:solidFill>
                <a:latin typeface="Times New Roman" panose="02020603050405020304" pitchFamily="18" charset="0"/>
                <a:cs typeface="Times New Roman" panose="02020603050405020304" pitchFamily="18" charset="0"/>
              </a:rPr>
              <a:t>The graph shows the displacement x of a tuning fork as a function of time t as it is playing a single note. What are the amplitude, period and frequency.</a:t>
            </a:r>
            <a:endParaRPr lang="en-US" altLang="en-US" sz="2200" b="1" i="1" dirty="0">
              <a:solidFill>
                <a:srgbClr val="C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3AAFB62-3D37-40FE-A9D4-34F4DA53FB8C}"/>
              </a:ext>
            </a:extLst>
          </p:cNvPr>
          <p:cNvPicPr>
            <a:picLocks noChangeAspect="1"/>
          </p:cNvPicPr>
          <p:nvPr/>
        </p:nvPicPr>
        <p:blipFill>
          <a:blip r:embed="rId2"/>
          <a:stretch>
            <a:fillRect/>
          </a:stretch>
        </p:blipFill>
        <p:spPr>
          <a:xfrm>
            <a:off x="2835964" y="5134451"/>
            <a:ext cx="4990850" cy="1710296"/>
          </a:xfrm>
          <a:prstGeom prst="rect">
            <a:avLst/>
          </a:prstGeom>
        </p:spPr>
      </p:pic>
    </p:spTree>
    <p:extLst>
      <p:ext uri="{BB962C8B-B14F-4D97-AF65-F5344CB8AC3E}">
        <p14:creationId xmlns:p14="http://schemas.microsoft.com/office/powerpoint/2010/main" val="3209810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ell phone&#10;&#10;Description automatically generated">
            <a:extLst>
              <a:ext uri="{FF2B5EF4-FFF2-40B4-BE49-F238E27FC236}">
                <a16:creationId xmlns:a16="http://schemas.microsoft.com/office/drawing/2014/main" id="{F4E9D7B8-2556-41CC-871C-C5FB27469A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2796" y="806208"/>
            <a:ext cx="9168982" cy="3613392"/>
          </a:xfrm>
          <a:prstGeom prst="rect">
            <a:avLst/>
          </a:prstGeom>
        </p:spPr>
      </p:pic>
      <p:sp>
        <p:nvSpPr>
          <p:cNvPr id="18" name="Text Box 2">
            <a:extLst>
              <a:ext uri="{FF2B5EF4-FFF2-40B4-BE49-F238E27FC236}">
                <a16:creationId xmlns:a16="http://schemas.microsoft.com/office/drawing/2014/main" id="{6F69825B-9814-4350-B2C1-8886C5FD0544}"/>
              </a:ext>
            </a:extLst>
          </p:cNvPr>
          <p:cNvSpPr txBox="1">
            <a:spLocks noChangeArrowheads="1"/>
          </p:cNvSpPr>
          <p:nvPr/>
        </p:nvSpPr>
        <p:spPr bwMode="auto">
          <a:xfrm>
            <a:off x="4568643" y="41855"/>
            <a:ext cx="315983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Types of waves</a:t>
            </a:r>
          </a:p>
        </p:txBody>
      </p:sp>
      <p:sp>
        <p:nvSpPr>
          <p:cNvPr id="21" name="Text Box 6">
            <a:extLst>
              <a:ext uri="{FF2B5EF4-FFF2-40B4-BE49-F238E27FC236}">
                <a16:creationId xmlns:a16="http://schemas.microsoft.com/office/drawing/2014/main" id="{3E97035F-C289-4FA9-AEBC-761BE20AF636}"/>
              </a:ext>
            </a:extLst>
          </p:cNvPr>
          <p:cNvSpPr txBox="1">
            <a:spLocks noChangeArrowheads="1"/>
          </p:cNvSpPr>
          <p:nvPr/>
        </p:nvSpPr>
        <p:spPr bwMode="auto">
          <a:xfrm>
            <a:off x="2675336" y="4553803"/>
            <a:ext cx="378661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rgbClr val="0000FF"/>
                </a:solidFill>
                <a:latin typeface="Times New Roman" panose="02020603050405020304" pitchFamily="18" charset="0"/>
                <a:cs typeface="Times New Roman" panose="02020603050405020304" pitchFamily="18" charset="0"/>
                <a:hlinkClick r:id="rId3"/>
              </a:rPr>
              <a:t>Sound – Longitudinal wave</a:t>
            </a:r>
            <a:endParaRPr lang="en-US" altLang="en-US" sz="2400" b="1" dirty="0">
              <a:solidFill>
                <a:srgbClr val="0000FF"/>
              </a:solidFill>
              <a:latin typeface="Times New Roman" panose="02020603050405020304" pitchFamily="18" charset="0"/>
              <a:cs typeface="Times New Roman" panose="02020603050405020304" pitchFamily="18" charset="0"/>
            </a:endParaRPr>
          </a:p>
        </p:txBody>
      </p:sp>
      <p:sp>
        <p:nvSpPr>
          <p:cNvPr id="22" name="Text Box 7">
            <a:extLst>
              <a:ext uri="{FF2B5EF4-FFF2-40B4-BE49-F238E27FC236}">
                <a16:creationId xmlns:a16="http://schemas.microsoft.com/office/drawing/2014/main" id="{3BBBC726-275A-4C47-A3C1-ED5550CEA277}"/>
              </a:ext>
            </a:extLst>
          </p:cNvPr>
          <p:cNvSpPr txBox="1">
            <a:spLocks noChangeArrowheads="1"/>
          </p:cNvSpPr>
          <p:nvPr/>
        </p:nvSpPr>
        <p:spPr bwMode="auto">
          <a:xfrm>
            <a:off x="2724227" y="5497810"/>
            <a:ext cx="34243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rgbClr val="006600"/>
                </a:solidFill>
                <a:latin typeface="Times New Roman" panose="02020603050405020304" pitchFamily="18" charset="0"/>
                <a:cs typeface="Times New Roman" panose="02020603050405020304" pitchFamily="18" charset="0"/>
                <a:hlinkClick r:id="rId4"/>
              </a:rPr>
              <a:t>Light – Transverse wave</a:t>
            </a:r>
            <a:endParaRPr lang="en-US" altLang="en-US" sz="2400" b="1" dirty="0">
              <a:solidFill>
                <a:srgbClr val="006600"/>
              </a:solidFill>
              <a:latin typeface="Times New Roman" panose="02020603050405020304" pitchFamily="18" charset="0"/>
              <a:cs typeface="Times New Roman" panose="02020603050405020304" pitchFamily="18" charset="0"/>
            </a:endParaRPr>
          </a:p>
        </p:txBody>
      </p:sp>
      <p:sp>
        <p:nvSpPr>
          <p:cNvPr id="27" name="Text Box 8">
            <a:extLst>
              <a:ext uri="{FF2B5EF4-FFF2-40B4-BE49-F238E27FC236}">
                <a16:creationId xmlns:a16="http://schemas.microsoft.com/office/drawing/2014/main" id="{3D0B1AC0-7D23-47B2-AA93-D18B4DF5BF1D}"/>
              </a:ext>
            </a:extLst>
          </p:cNvPr>
          <p:cNvSpPr txBox="1">
            <a:spLocks noChangeArrowheads="1"/>
          </p:cNvSpPr>
          <p:nvPr/>
        </p:nvSpPr>
        <p:spPr bwMode="auto">
          <a:xfrm>
            <a:off x="7475760" y="4586196"/>
            <a:ext cx="471624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dirty="0">
                <a:solidFill>
                  <a:srgbClr val="C00000"/>
                </a:solidFill>
              </a:rPr>
              <a:t>Vibrations are </a:t>
            </a:r>
            <a:r>
              <a:rPr lang="en-US" altLang="en-US" sz="2000" b="1" dirty="0">
                <a:solidFill>
                  <a:srgbClr val="C00000"/>
                </a:solidFill>
              </a:rPr>
              <a:t>along</a:t>
            </a:r>
            <a:r>
              <a:rPr lang="en-US" altLang="en-US" sz="2000" dirty="0">
                <a:solidFill>
                  <a:srgbClr val="C00000"/>
                </a:solidFill>
              </a:rPr>
              <a:t> the direction of the wave</a:t>
            </a:r>
          </a:p>
        </p:txBody>
      </p:sp>
      <p:sp>
        <p:nvSpPr>
          <p:cNvPr id="28" name="Text Box 9">
            <a:extLst>
              <a:ext uri="{FF2B5EF4-FFF2-40B4-BE49-F238E27FC236}">
                <a16:creationId xmlns:a16="http://schemas.microsoft.com/office/drawing/2014/main" id="{343B3EA6-53C1-4F88-8C53-8D098F0EB7E5}"/>
              </a:ext>
            </a:extLst>
          </p:cNvPr>
          <p:cNvSpPr txBox="1">
            <a:spLocks noChangeArrowheads="1"/>
          </p:cNvSpPr>
          <p:nvPr/>
        </p:nvSpPr>
        <p:spPr bwMode="auto">
          <a:xfrm>
            <a:off x="7475760" y="5478439"/>
            <a:ext cx="453427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000" dirty="0">
                <a:solidFill>
                  <a:srgbClr val="C00000"/>
                </a:solidFill>
              </a:rPr>
              <a:t>Vibrations are </a:t>
            </a:r>
            <a:r>
              <a:rPr lang="en-US" altLang="en-US" sz="2000" b="1" dirty="0">
                <a:solidFill>
                  <a:srgbClr val="C00000"/>
                </a:solidFill>
              </a:rPr>
              <a:t>perpendicular</a:t>
            </a:r>
            <a:r>
              <a:rPr lang="en-US" altLang="en-US" sz="2000" dirty="0">
                <a:solidFill>
                  <a:srgbClr val="C00000"/>
                </a:solidFill>
              </a:rPr>
              <a:t> to the direction of the wave</a:t>
            </a:r>
          </a:p>
        </p:txBody>
      </p:sp>
      <p:sp>
        <p:nvSpPr>
          <p:cNvPr id="29" name="AutoShape 10">
            <a:extLst>
              <a:ext uri="{FF2B5EF4-FFF2-40B4-BE49-F238E27FC236}">
                <a16:creationId xmlns:a16="http://schemas.microsoft.com/office/drawing/2014/main" id="{8057D19E-4ECA-42E6-91E6-C08A283834D0}"/>
              </a:ext>
            </a:extLst>
          </p:cNvPr>
          <p:cNvSpPr>
            <a:spLocks noChangeArrowheads="1"/>
          </p:cNvSpPr>
          <p:nvPr/>
        </p:nvSpPr>
        <p:spPr bwMode="auto">
          <a:xfrm>
            <a:off x="6840087" y="4784634"/>
            <a:ext cx="457200" cy="152400"/>
          </a:xfrm>
          <a:prstGeom prst="rightArrow">
            <a:avLst>
              <a:gd name="adj1" fmla="val 50000"/>
              <a:gd name="adj2" fmla="val 75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AutoShape 11">
            <a:extLst>
              <a:ext uri="{FF2B5EF4-FFF2-40B4-BE49-F238E27FC236}">
                <a16:creationId xmlns:a16="http://schemas.microsoft.com/office/drawing/2014/main" id="{913C1869-1894-452F-82E6-C2F310857C71}"/>
              </a:ext>
            </a:extLst>
          </p:cNvPr>
          <p:cNvSpPr>
            <a:spLocks noChangeArrowheads="1"/>
          </p:cNvSpPr>
          <p:nvPr/>
        </p:nvSpPr>
        <p:spPr bwMode="auto">
          <a:xfrm>
            <a:off x="6873491" y="5676877"/>
            <a:ext cx="457200" cy="152400"/>
          </a:xfrm>
          <a:prstGeom prst="rightArrow">
            <a:avLst>
              <a:gd name="adj1" fmla="val 50000"/>
              <a:gd name="adj2" fmla="val 75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TextBox 31">
            <a:extLst>
              <a:ext uri="{FF2B5EF4-FFF2-40B4-BE49-F238E27FC236}">
                <a16:creationId xmlns:a16="http://schemas.microsoft.com/office/drawing/2014/main" id="{BB1AC6A7-1EA8-4755-8409-BA2BEB62E449}"/>
              </a:ext>
            </a:extLst>
          </p:cNvPr>
          <p:cNvSpPr txBox="1"/>
          <p:nvPr/>
        </p:nvSpPr>
        <p:spPr>
          <a:xfrm>
            <a:off x="2712796" y="6409982"/>
            <a:ext cx="8621271" cy="430887"/>
          </a:xfrm>
          <a:prstGeom prst="rect">
            <a:avLst/>
          </a:prstGeom>
          <a:noFill/>
        </p:spPr>
        <p:txBody>
          <a:bodyPr wrap="none" rtlCol="0">
            <a:spAutoFit/>
          </a:bodyPr>
          <a:lstStyle/>
          <a:p>
            <a:r>
              <a:rPr lang="en-US" sz="2200" dirty="0">
                <a:solidFill>
                  <a:schemeClr val="accent4"/>
                </a:solidFill>
                <a:latin typeface="Times New Roman" panose="02020603050405020304" pitchFamily="18" charset="0"/>
                <a:cs typeface="Times New Roman" panose="02020603050405020304" pitchFamily="18" charset="0"/>
              </a:rPr>
              <a:t>Click on the Sound and Light waves to explore animations of those waves!</a:t>
            </a:r>
          </a:p>
        </p:txBody>
      </p:sp>
    </p:spTree>
    <p:extLst>
      <p:ext uri="{BB962C8B-B14F-4D97-AF65-F5344CB8AC3E}">
        <p14:creationId xmlns:p14="http://schemas.microsoft.com/office/powerpoint/2010/main" val="1819831662"/>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2601</TotalTime>
  <Words>884</Words>
  <Application>Microsoft Office PowerPoint</Application>
  <PresentationFormat>Widescreen</PresentationFormat>
  <Paragraphs>144</Paragraphs>
  <Slides>15</Slides>
  <Notes>0</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1</vt:i4>
      </vt:variant>
      <vt:variant>
        <vt:lpstr>Slide Titles</vt:lpstr>
      </vt:variant>
      <vt:variant>
        <vt:i4>15</vt:i4>
      </vt:variant>
    </vt:vector>
  </HeadingPairs>
  <TitlesOfParts>
    <vt:vector size="29" baseType="lpstr">
      <vt:lpstr>Arial</vt:lpstr>
      <vt:lpstr>Century Gothic</vt:lpstr>
      <vt:lpstr>Comfortaa</vt:lpstr>
      <vt:lpstr>Permanent Marker</vt:lpstr>
      <vt:lpstr>Proxima Nova</vt:lpstr>
      <vt:lpstr>Proxima Nova Semibold</vt:lpstr>
      <vt:lpstr>Symbol</vt:lpstr>
      <vt:lpstr>Times New Roman</vt:lpstr>
      <vt:lpstr>Wingdings</vt:lpstr>
      <vt:lpstr>Wingdings 3</vt:lpstr>
      <vt:lpstr>SKETCH LESSON</vt:lpstr>
      <vt:lpstr>Slidesgo Final Pages</vt:lpstr>
      <vt:lpstr>Wisp</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285</cp:revision>
  <dcterms:created xsi:type="dcterms:W3CDTF">2020-05-02T18:19:18Z</dcterms:created>
  <dcterms:modified xsi:type="dcterms:W3CDTF">2020-05-28T22:59:25Z</dcterms:modified>
</cp:coreProperties>
</file>