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32" r:id="rId2"/>
    <p:sldId id="331" r:id="rId3"/>
    <p:sldId id="344" r:id="rId4"/>
    <p:sldId id="340" r:id="rId5"/>
    <p:sldId id="347" r:id="rId6"/>
    <p:sldId id="333" r:id="rId7"/>
    <p:sldId id="334" r:id="rId8"/>
    <p:sldId id="335" r:id="rId9"/>
    <p:sldId id="348" r:id="rId10"/>
    <p:sldId id="350" r:id="rId11"/>
    <p:sldId id="341" r:id="rId12"/>
    <p:sldId id="349" r:id="rId13"/>
    <p:sldId id="342" r:id="rId14"/>
    <p:sldId id="343" r:id="rId15"/>
    <p:sldId id="312" r:id="rId16"/>
    <p:sldId id="319" r:id="rId17"/>
    <p:sldId id="352" r:id="rId18"/>
    <p:sldId id="325" r:id="rId19"/>
    <p:sldId id="330" r:id="rId20"/>
    <p:sldId id="336" r:id="rId21"/>
    <p:sldId id="351" r:id="rId22"/>
    <p:sldId id="353" r:id="rId23"/>
    <p:sldId id="321" r:id="rId24"/>
    <p:sldId id="313" r:id="rId25"/>
    <p:sldId id="354" r:id="rId26"/>
    <p:sldId id="346" r:id="rId27"/>
    <p:sldId id="345" r:id="rId28"/>
    <p:sldId id="324" r:id="rId29"/>
    <p:sldId id="326" r:id="rId30"/>
    <p:sldId id="327" r:id="rId31"/>
    <p:sldId id="328" r:id="rId32"/>
    <p:sldId id="329" r:id="rId33"/>
    <p:sldId id="355" r:id="rId34"/>
    <p:sldId id="337" r:id="rId35"/>
    <p:sldId id="338" r:id="rId36"/>
    <p:sldId id="257" r:id="rId37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FF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37" autoAdjust="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63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EA85896-579D-4FA0-884D-6AB30679E94B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24D6B73-7536-483E-857D-74777974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796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F9E575E-949D-9E47-8A4E-75363BE3B335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8C69EC7-9367-F441-96AB-E06EAE8B38CC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548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9EC7-9367-F441-96AB-E06EAE8B38CC}" type="slidenum">
              <a:rPr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9EC7-9367-F441-96AB-E06EAE8B38CC}" type="slidenum">
              <a:rPr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9EC7-9367-F441-96AB-E06EAE8B38CC}" type="slidenum">
              <a:rPr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9EC7-9367-F441-96AB-E06EAE8B38CC}" type="slidenum">
              <a:rPr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9EC7-9367-F441-96AB-E06EAE8B38CC}" type="slidenum">
              <a:rPr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9EC7-9367-F441-96AB-E06EAE8B38CC}" type="slidenum">
              <a:rPr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>
            <a:extLst>
              <a:ext uri="{FF2B5EF4-FFF2-40B4-BE49-F238E27FC236}">
                <a16:creationId xmlns:a16="http://schemas.microsoft.com/office/drawing/2014/main" id="{45AF693E-6F32-43C0-AE25-DBF2A2CAF4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A284DF69-07A0-4909-A1C6-29E79D494725}" type="slidenum">
              <a:rPr lang="en-US" altLang="en-US" sz="1200"/>
              <a:pPr/>
              <a:t>36</a:t>
            </a:fld>
            <a:endParaRPr lang="en-US" altLang="en-US" sz="1200"/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05030030-7B97-4533-A2CC-84F69B4446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5175F04-940A-4770-BE66-8CAF1C7FCD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D089C-3031-4945-ADAF-3FDA7010060D}" type="datetimeFigureOut">
              <a:rPr lang="en-US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2.valdosta.edu/~cbarnbau/astro_demos/frameset_spectra.htm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2.valdosta.edu/~cbarnbau/astro_demos/frameset_spectra.html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2.valdosta.edu/~cbarnbau/astro_demos/frameset_spectra.html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2.valdosta.edu/~cbarnbau/astro_demos/frameset_spectra.html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2.valdosta.edu/~cbarnbau/astro_demos/frameset_spectra.html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jersey.uoregon.edu/vlab/elements/Elements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795867" y="1269984"/>
            <a:ext cx="8001000" cy="39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rgbClr val="0000FF"/>
                </a:solidFill>
              </a:rPr>
              <a:t>From a spectrum we can measure: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</a:t>
            </a:r>
            <a:r>
              <a:rPr lang="en-US" sz="2400" dirty="0">
                <a:solidFill>
                  <a:srgbClr val="FF0000"/>
                </a:solidFill>
              </a:rPr>
              <a:t>Temperature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Composition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Abundance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Radial Velocity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Brightness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3" name="Picture 2" descr="Spectral sequen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3975100" y="2514600"/>
            <a:ext cx="5308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744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778000" y="2860258"/>
            <a:ext cx="6248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EFF01"/>
                </a:solidFill>
                <a:cs typeface="Arial" charset="0"/>
                <a:hlinkClick r:id="rId2"/>
              </a:rPr>
              <a:t>Closer look at BB curve</a:t>
            </a:r>
            <a:endParaRPr lang="en-US" sz="4000" b="1" dirty="0">
              <a:solidFill>
                <a:srgbClr val="FEFF0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476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228600" y="9906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99" r="12500" b="79102"/>
          <a:stretch>
            <a:fillRect/>
          </a:stretch>
        </p:blipFill>
        <p:spPr bwMode="auto">
          <a:xfrm>
            <a:off x="6019800" y="9906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93900" y="177800"/>
            <a:ext cx="6248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EFF01"/>
                </a:solidFill>
                <a:cs typeface="Arial" charset="0"/>
              </a:rPr>
              <a:t>Wavelength gives COMPOSITION</a:t>
            </a: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304800" y="2209800"/>
            <a:ext cx="0" cy="3962400"/>
          </a:xfrm>
          <a:prstGeom prst="line">
            <a:avLst/>
          </a:prstGeom>
          <a:noFill/>
          <a:ln w="9525">
            <a:solidFill>
              <a:srgbClr val="FBFFF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304800" y="6172200"/>
            <a:ext cx="8534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533400" y="2044700"/>
            <a:ext cx="7924800" cy="4127500"/>
          </a:xfrm>
          <a:custGeom>
            <a:avLst/>
            <a:gdLst>
              <a:gd name="T0" fmla="*/ 0 w 4992"/>
              <a:gd name="T1" fmla="*/ 2147483647 h 2600"/>
              <a:gd name="T2" fmla="*/ 2147483647 w 4992"/>
              <a:gd name="T3" fmla="*/ 2147483647 h 2600"/>
              <a:gd name="T4" fmla="*/ 2147483647 w 4992"/>
              <a:gd name="T5" fmla="*/ 2147483647 h 2600"/>
              <a:gd name="T6" fmla="*/ 2147483647 w 4992"/>
              <a:gd name="T7" fmla="*/ 2147483647 h 2600"/>
              <a:gd name="T8" fmla="*/ 0 60000 65536"/>
              <a:gd name="T9" fmla="*/ 0 60000 65536"/>
              <a:gd name="T10" fmla="*/ 0 60000 65536"/>
              <a:gd name="T11" fmla="*/ 0 60000 65536"/>
              <a:gd name="T12" fmla="*/ 0 w 4992"/>
              <a:gd name="T13" fmla="*/ 0 h 2600"/>
              <a:gd name="T14" fmla="*/ 4992 w 4992"/>
              <a:gd name="T15" fmla="*/ 2600 h 2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2" h="2600">
                <a:moveTo>
                  <a:pt x="0" y="2600"/>
                </a:moveTo>
                <a:cubicBezTo>
                  <a:pt x="156" y="1404"/>
                  <a:pt x="312" y="208"/>
                  <a:pt x="672" y="104"/>
                </a:cubicBezTo>
                <a:cubicBezTo>
                  <a:pt x="1032" y="0"/>
                  <a:pt x="1440" y="1568"/>
                  <a:pt x="2160" y="1976"/>
                </a:cubicBezTo>
                <a:cubicBezTo>
                  <a:pt x="2880" y="2384"/>
                  <a:pt x="4448" y="2456"/>
                  <a:pt x="4992" y="25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581400" y="6324600"/>
            <a:ext cx="2362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imes" charset="0"/>
              </a:rPr>
              <a:t>wavelength</a:t>
            </a:r>
            <a:endParaRPr lang="en-US">
              <a:latin typeface="Times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 rot="16200000">
            <a:off x="-723900" y="3367088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imes" charset="0"/>
              </a:rPr>
              <a:t>amount of light</a:t>
            </a:r>
            <a:endParaRPr lang="en-US">
              <a:latin typeface="Times" charset="0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838200" y="2209800"/>
            <a:ext cx="18211800" cy="3797300"/>
          </a:xfrm>
          <a:custGeom>
            <a:avLst/>
            <a:gdLst>
              <a:gd name="T0" fmla="*/ 0 w 5368"/>
              <a:gd name="T1" fmla="*/ 2147483647 h 2392"/>
              <a:gd name="T2" fmla="*/ 2147483647 w 5368"/>
              <a:gd name="T3" fmla="*/ 2147483647 h 2392"/>
              <a:gd name="T4" fmla="*/ 2147483647 w 5368"/>
              <a:gd name="T5" fmla="*/ 2147483647 h 2392"/>
              <a:gd name="T6" fmla="*/ 2147483647 w 5368"/>
              <a:gd name="T7" fmla="*/ 2147483647 h 2392"/>
              <a:gd name="T8" fmla="*/ 2147483647 w 5368"/>
              <a:gd name="T9" fmla="*/ 2147483647 h 2392"/>
              <a:gd name="T10" fmla="*/ 2147483647 w 5368"/>
              <a:gd name="T11" fmla="*/ 2147483647 h 2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68"/>
              <a:gd name="T19" fmla="*/ 0 h 2392"/>
              <a:gd name="T20" fmla="*/ 5368 w 5368"/>
              <a:gd name="T21" fmla="*/ 2392 h 23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68" h="2392">
                <a:moveTo>
                  <a:pt x="0" y="2392"/>
                </a:moveTo>
                <a:cubicBezTo>
                  <a:pt x="288" y="1332"/>
                  <a:pt x="576" y="272"/>
                  <a:pt x="864" y="136"/>
                </a:cubicBezTo>
                <a:cubicBezTo>
                  <a:pt x="1152" y="0"/>
                  <a:pt x="1440" y="1240"/>
                  <a:pt x="1728" y="1576"/>
                </a:cubicBezTo>
                <a:cubicBezTo>
                  <a:pt x="2016" y="1912"/>
                  <a:pt x="2056" y="2024"/>
                  <a:pt x="2592" y="2152"/>
                </a:cubicBezTo>
                <a:cubicBezTo>
                  <a:pt x="3128" y="2280"/>
                  <a:pt x="4520" y="2312"/>
                  <a:pt x="4944" y="2344"/>
                </a:cubicBezTo>
                <a:cubicBezTo>
                  <a:pt x="5368" y="2376"/>
                  <a:pt x="5252" y="2360"/>
                  <a:pt x="5136" y="2344"/>
                </a:cubicBezTo>
              </a:path>
            </a:pathLst>
          </a:custGeom>
          <a:noFill/>
          <a:ln w="412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752600" y="4085963"/>
            <a:ext cx="205199" cy="1101097"/>
          </a:xfrm>
          <a:custGeom>
            <a:avLst/>
            <a:gdLst>
              <a:gd name="connsiteX0" fmla="*/ 0 w 205199"/>
              <a:gd name="connsiteY0" fmla="*/ 409837 h 1101097"/>
              <a:gd name="connsiteX1" fmla="*/ 139700 w 205199"/>
              <a:gd name="connsiteY1" fmla="*/ 1095637 h 1101097"/>
              <a:gd name="connsiteX2" fmla="*/ 203200 w 205199"/>
              <a:gd name="connsiteY2" fmla="*/ 79637 h 1101097"/>
              <a:gd name="connsiteX3" fmla="*/ 190500 w 205199"/>
              <a:gd name="connsiteY3" fmla="*/ 66937 h 110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199" h="1101097">
                <a:moveTo>
                  <a:pt x="0" y="409837"/>
                </a:moveTo>
                <a:cubicBezTo>
                  <a:pt x="52916" y="780253"/>
                  <a:pt x="105833" y="1150670"/>
                  <a:pt x="139700" y="1095637"/>
                </a:cubicBezTo>
                <a:cubicBezTo>
                  <a:pt x="173567" y="1040604"/>
                  <a:pt x="194733" y="251087"/>
                  <a:pt x="203200" y="79637"/>
                </a:cubicBezTo>
                <a:cubicBezTo>
                  <a:pt x="211667" y="-91813"/>
                  <a:pt x="190500" y="66937"/>
                  <a:pt x="190500" y="66937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590800" y="3071443"/>
            <a:ext cx="131703" cy="1057766"/>
          </a:xfrm>
          <a:custGeom>
            <a:avLst/>
            <a:gdLst>
              <a:gd name="connsiteX0" fmla="*/ 0 w 131703"/>
              <a:gd name="connsiteY0" fmla="*/ 255957 h 1057766"/>
              <a:gd name="connsiteX1" fmla="*/ 63500 w 131703"/>
              <a:gd name="connsiteY1" fmla="*/ 1056057 h 1057766"/>
              <a:gd name="connsiteX2" fmla="*/ 127000 w 131703"/>
              <a:gd name="connsiteY2" fmla="*/ 65457 h 1057766"/>
              <a:gd name="connsiteX3" fmla="*/ 127000 w 131703"/>
              <a:gd name="connsiteY3" fmla="*/ 90857 h 105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703" h="1057766">
                <a:moveTo>
                  <a:pt x="0" y="255957"/>
                </a:moveTo>
                <a:cubicBezTo>
                  <a:pt x="21166" y="671882"/>
                  <a:pt x="42333" y="1087807"/>
                  <a:pt x="63500" y="1056057"/>
                </a:cubicBezTo>
                <a:cubicBezTo>
                  <a:pt x="84667" y="1024307"/>
                  <a:pt x="116417" y="226324"/>
                  <a:pt x="127000" y="65457"/>
                </a:cubicBezTo>
                <a:cubicBezTo>
                  <a:pt x="137583" y="-95410"/>
                  <a:pt x="127000" y="90857"/>
                  <a:pt x="127000" y="90857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089400" y="2476500"/>
            <a:ext cx="152400" cy="571505"/>
          </a:xfrm>
          <a:custGeom>
            <a:avLst/>
            <a:gdLst>
              <a:gd name="connsiteX0" fmla="*/ 0 w 152400"/>
              <a:gd name="connsiteY0" fmla="*/ 0 h 571505"/>
              <a:gd name="connsiteX1" fmla="*/ 50800 w 152400"/>
              <a:gd name="connsiteY1" fmla="*/ 571500 h 571505"/>
              <a:gd name="connsiteX2" fmla="*/ 152400 w 152400"/>
              <a:gd name="connsiteY2" fmla="*/ 12700 h 57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571505">
                <a:moveTo>
                  <a:pt x="0" y="0"/>
                </a:moveTo>
                <a:cubicBezTo>
                  <a:pt x="12700" y="284691"/>
                  <a:pt x="25400" y="569383"/>
                  <a:pt x="50800" y="571500"/>
                </a:cubicBezTo>
                <a:cubicBezTo>
                  <a:pt x="76200" y="573617"/>
                  <a:pt x="152400" y="12700"/>
                  <a:pt x="152400" y="1270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905500" y="4076700"/>
            <a:ext cx="391083" cy="982562"/>
          </a:xfrm>
          <a:custGeom>
            <a:avLst/>
            <a:gdLst>
              <a:gd name="connsiteX0" fmla="*/ 0 w 391083"/>
              <a:gd name="connsiteY0" fmla="*/ 0 h 982562"/>
              <a:gd name="connsiteX1" fmla="*/ 127000 w 391083"/>
              <a:gd name="connsiteY1" fmla="*/ 977900 h 982562"/>
              <a:gd name="connsiteX2" fmla="*/ 368300 w 391083"/>
              <a:gd name="connsiteY2" fmla="*/ 368300 h 982562"/>
              <a:gd name="connsiteX3" fmla="*/ 381000 w 391083"/>
              <a:gd name="connsiteY3" fmla="*/ 330200 h 98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083" h="982562">
                <a:moveTo>
                  <a:pt x="0" y="0"/>
                </a:moveTo>
                <a:cubicBezTo>
                  <a:pt x="32808" y="458258"/>
                  <a:pt x="65617" y="916517"/>
                  <a:pt x="127000" y="977900"/>
                </a:cubicBezTo>
                <a:cubicBezTo>
                  <a:pt x="188383" y="1039283"/>
                  <a:pt x="325967" y="476250"/>
                  <a:pt x="368300" y="368300"/>
                </a:cubicBezTo>
                <a:cubicBezTo>
                  <a:pt x="410633" y="260350"/>
                  <a:pt x="381000" y="330200"/>
                  <a:pt x="381000" y="33020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11" idx="0"/>
          </p:cNvCxnSpPr>
          <p:nvPr/>
        </p:nvCxnSpPr>
        <p:spPr>
          <a:xfrm flipV="1">
            <a:off x="1752600" y="4089400"/>
            <a:ext cx="205199" cy="4064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570103" y="3001593"/>
            <a:ext cx="190500" cy="3429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076700" y="2401888"/>
            <a:ext cx="165100" cy="74612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5918200" y="4038600"/>
            <a:ext cx="378383" cy="4064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700088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07983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102100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57900" y="99060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76200" cmpd="sng">
                <a:solidFill>
                  <a:srgbClr val="000000"/>
                </a:solidFill>
              </a:ln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149808" y="3344493"/>
            <a:ext cx="0" cy="2827707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646303" y="4254500"/>
            <a:ext cx="0" cy="1917700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1" idx="1"/>
          </p:cNvCxnSpPr>
          <p:nvPr/>
        </p:nvCxnSpPr>
        <p:spPr>
          <a:xfrm flipH="1">
            <a:off x="1881599" y="5181600"/>
            <a:ext cx="10701" cy="990600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4" idx="1"/>
          </p:cNvCxnSpPr>
          <p:nvPr/>
        </p:nvCxnSpPr>
        <p:spPr>
          <a:xfrm>
            <a:off x="6032500" y="5054600"/>
            <a:ext cx="17403" cy="1085850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4363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228600" y="9906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99" r="12500" b="79102"/>
          <a:stretch>
            <a:fillRect/>
          </a:stretch>
        </p:blipFill>
        <p:spPr bwMode="auto">
          <a:xfrm>
            <a:off x="6019800" y="9906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93900" y="177800"/>
            <a:ext cx="62484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EFF01"/>
                </a:solidFill>
                <a:cs typeface="Arial" charset="0"/>
              </a:rPr>
              <a:t>Wavelength gives composition</a:t>
            </a:r>
          </a:p>
          <a:p>
            <a:pPr>
              <a:spcBef>
                <a:spcPct val="50000"/>
              </a:spcBef>
            </a:pPr>
            <a:endParaRPr lang="en-US" b="1" dirty="0">
              <a:solidFill>
                <a:srgbClr val="FEFF01"/>
              </a:solidFill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US" b="1" dirty="0">
              <a:solidFill>
                <a:srgbClr val="FEFF01"/>
              </a:solidFill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EFF01"/>
                </a:solidFill>
                <a:cs typeface="Arial" charset="0"/>
              </a:rPr>
              <a:t>Depth gives ABUNDANCE</a:t>
            </a: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304800" y="2209800"/>
            <a:ext cx="0" cy="3962400"/>
          </a:xfrm>
          <a:prstGeom prst="line">
            <a:avLst/>
          </a:prstGeom>
          <a:noFill/>
          <a:ln w="9525">
            <a:solidFill>
              <a:srgbClr val="FBFFF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304800" y="6172200"/>
            <a:ext cx="8534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533400" y="2044700"/>
            <a:ext cx="7924800" cy="4127500"/>
          </a:xfrm>
          <a:custGeom>
            <a:avLst/>
            <a:gdLst>
              <a:gd name="T0" fmla="*/ 0 w 4992"/>
              <a:gd name="T1" fmla="*/ 2147483647 h 2600"/>
              <a:gd name="T2" fmla="*/ 2147483647 w 4992"/>
              <a:gd name="T3" fmla="*/ 2147483647 h 2600"/>
              <a:gd name="T4" fmla="*/ 2147483647 w 4992"/>
              <a:gd name="T5" fmla="*/ 2147483647 h 2600"/>
              <a:gd name="T6" fmla="*/ 2147483647 w 4992"/>
              <a:gd name="T7" fmla="*/ 2147483647 h 2600"/>
              <a:gd name="T8" fmla="*/ 0 60000 65536"/>
              <a:gd name="T9" fmla="*/ 0 60000 65536"/>
              <a:gd name="T10" fmla="*/ 0 60000 65536"/>
              <a:gd name="T11" fmla="*/ 0 60000 65536"/>
              <a:gd name="T12" fmla="*/ 0 w 4992"/>
              <a:gd name="T13" fmla="*/ 0 h 2600"/>
              <a:gd name="T14" fmla="*/ 4992 w 4992"/>
              <a:gd name="T15" fmla="*/ 2600 h 2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2" h="2600">
                <a:moveTo>
                  <a:pt x="0" y="2600"/>
                </a:moveTo>
                <a:cubicBezTo>
                  <a:pt x="156" y="1404"/>
                  <a:pt x="312" y="208"/>
                  <a:pt x="672" y="104"/>
                </a:cubicBezTo>
                <a:cubicBezTo>
                  <a:pt x="1032" y="0"/>
                  <a:pt x="1440" y="1568"/>
                  <a:pt x="2160" y="1976"/>
                </a:cubicBezTo>
                <a:cubicBezTo>
                  <a:pt x="2880" y="2384"/>
                  <a:pt x="4448" y="2456"/>
                  <a:pt x="4992" y="25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581400" y="6324600"/>
            <a:ext cx="2362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imes" charset="0"/>
              </a:rPr>
              <a:t>wavelength</a:t>
            </a:r>
            <a:endParaRPr lang="en-US">
              <a:latin typeface="Times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 rot="16200000">
            <a:off x="-723900" y="3367088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imes" charset="0"/>
              </a:rPr>
              <a:t>amount of light</a:t>
            </a:r>
            <a:endParaRPr lang="en-US">
              <a:latin typeface="Times" charset="0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838200" y="2209800"/>
            <a:ext cx="18211800" cy="3797300"/>
          </a:xfrm>
          <a:custGeom>
            <a:avLst/>
            <a:gdLst>
              <a:gd name="T0" fmla="*/ 0 w 5368"/>
              <a:gd name="T1" fmla="*/ 2147483647 h 2392"/>
              <a:gd name="T2" fmla="*/ 2147483647 w 5368"/>
              <a:gd name="T3" fmla="*/ 2147483647 h 2392"/>
              <a:gd name="T4" fmla="*/ 2147483647 w 5368"/>
              <a:gd name="T5" fmla="*/ 2147483647 h 2392"/>
              <a:gd name="T6" fmla="*/ 2147483647 w 5368"/>
              <a:gd name="T7" fmla="*/ 2147483647 h 2392"/>
              <a:gd name="T8" fmla="*/ 2147483647 w 5368"/>
              <a:gd name="T9" fmla="*/ 2147483647 h 2392"/>
              <a:gd name="T10" fmla="*/ 2147483647 w 5368"/>
              <a:gd name="T11" fmla="*/ 2147483647 h 2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68"/>
              <a:gd name="T19" fmla="*/ 0 h 2392"/>
              <a:gd name="T20" fmla="*/ 5368 w 5368"/>
              <a:gd name="T21" fmla="*/ 2392 h 23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68" h="2392">
                <a:moveTo>
                  <a:pt x="0" y="2392"/>
                </a:moveTo>
                <a:cubicBezTo>
                  <a:pt x="288" y="1332"/>
                  <a:pt x="576" y="272"/>
                  <a:pt x="864" y="136"/>
                </a:cubicBezTo>
                <a:cubicBezTo>
                  <a:pt x="1152" y="0"/>
                  <a:pt x="1440" y="1240"/>
                  <a:pt x="1728" y="1576"/>
                </a:cubicBezTo>
                <a:cubicBezTo>
                  <a:pt x="2016" y="1912"/>
                  <a:pt x="2056" y="2024"/>
                  <a:pt x="2592" y="2152"/>
                </a:cubicBezTo>
                <a:cubicBezTo>
                  <a:pt x="3128" y="2280"/>
                  <a:pt x="4520" y="2312"/>
                  <a:pt x="4944" y="2344"/>
                </a:cubicBezTo>
                <a:cubicBezTo>
                  <a:pt x="5368" y="2376"/>
                  <a:pt x="5252" y="2360"/>
                  <a:pt x="5136" y="2344"/>
                </a:cubicBezTo>
              </a:path>
            </a:pathLst>
          </a:custGeom>
          <a:noFill/>
          <a:ln w="412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752600" y="4085963"/>
            <a:ext cx="205199" cy="1101097"/>
          </a:xfrm>
          <a:custGeom>
            <a:avLst/>
            <a:gdLst>
              <a:gd name="connsiteX0" fmla="*/ 0 w 205199"/>
              <a:gd name="connsiteY0" fmla="*/ 409837 h 1101097"/>
              <a:gd name="connsiteX1" fmla="*/ 139700 w 205199"/>
              <a:gd name="connsiteY1" fmla="*/ 1095637 h 1101097"/>
              <a:gd name="connsiteX2" fmla="*/ 203200 w 205199"/>
              <a:gd name="connsiteY2" fmla="*/ 79637 h 1101097"/>
              <a:gd name="connsiteX3" fmla="*/ 190500 w 205199"/>
              <a:gd name="connsiteY3" fmla="*/ 66937 h 110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199" h="1101097">
                <a:moveTo>
                  <a:pt x="0" y="409837"/>
                </a:moveTo>
                <a:cubicBezTo>
                  <a:pt x="52916" y="780253"/>
                  <a:pt x="105833" y="1150670"/>
                  <a:pt x="139700" y="1095637"/>
                </a:cubicBezTo>
                <a:cubicBezTo>
                  <a:pt x="173567" y="1040604"/>
                  <a:pt x="194733" y="251087"/>
                  <a:pt x="203200" y="79637"/>
                </a:cubicBezTo>
                <a:cubicBezTo>
                  <a:pt x="211667" y="-91813"/>
                  <a:pt x="190500" y="66937"/>
                  <a:pt x="190500" y="66937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590800" y="3071443"/>
            <a:ext cx="131703" cy="1057766"/>
          </a:xfrm>
          <a:custGeom>
            <a:avLst/>
            <a:gdLst>
              <a:gd name="connsiteX0" fmla="*/ 0 w 131703"/>
              <a:gd name="connsiteY0" fmla="*/ 255957 h 1057766"/>
              <a:gd name="connsiteX1" fmla="*/ 63500 w 131703"/>
              <a:gd name="connsiteY1" fmla="*/ 1056057 h 1057766"/>
              <a:gd name="connsiteX2" fmla="*/ 127000 w 131703"/>
              <a:gd name="connsiteY2" fmla="*/ 65457 h 1057766"/>
              <a:gd name="connsiteX3" fmla="*/ 127000 w 131703"/>
              <a:gd name="connsiteY3" fmla="*/ 90857 h 105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703" h="1057766">
                <a:moveTo>
                  <a:pt x="0" y="255957"/>
                </a:moveTo>
                <a:cubicBezTo>
                  <a:pt x="21166" y="671882"/>
                  <a:pt x="42333" y="1087807"/>
                  <a:pt x="63500" y="1056057"/>
                </a:cubicBezTo>
                <a:cubicBezTo>
                  <a:pt x="84667" y="1024307"/>
                  <a:pt x="116417" y="226324"/>
                  <a:pt x="127000" y="65457"/>
                </a:cubicBezTo>
                <a:cubicBezTo>
                  <a:pt x="137583" y="-95410"/>
                  <a:pt x="127000" y="90857"/>
                  <a:pt x="127000" y="90857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089400" y="2476500"/>
            <a:ext cx="152400" cy="571505"/>
          </a:xfrm>
          <a:custGeom>
            <a:avLst/>
            <a:gdLst>
              <a:gd name="connsiteX0" fmla="*/ 0 w 152400"/>
              <a:gd name="connsiteY0" fmla="*/ 0 h 571505"/>
              <a:gd name="connsiteX1" fmla="*/ 50800 w 152400"/>
              <a:gd name="connsiteY1" fmla="*/ 571500 h 571505"/>
              <a:gd name="connsiteX2" fmla="*/ 152400 w 152400"/>
              <a:gd name="connsiteY2" fmla="*/ 12700 h 57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571505">
                <a:moveTo>
                  <a:pt x="0" y="0"/>
                </a:moveTo>
                <a:cubicBezTo>
                  <a:pt x="12700" y="284691"/>
                  <a:pt x="25400" y="569383"/>
                  <a:pt x="50800" y="571500"/>
                </a:cubicBezTo>
                <a:cubicBezTo>
                  <a:pt x="76200" y="573617"/>
                  <a:pt x="152400" y="12700"/>
                  <a:pt x="152400" y="1270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905500" y="4076700"/>
            <a:ext cx="391083" cy="982562"/>
          </a:xfrm>
          <a:custGeom>
            <a:avLst/>
            <a:gdLst>
              <a:gd name="connsiteX0" fmla="*/ 0 w 391083"/>
              <a:gd name="connsiteY0" fmla="*/ 0 h 982562"/>
              <a:gd name="connsiteX1" fmla="*/ 127000 w 391083"/>
              <a:gd name="connsiteY1" fmla="*/ 977900 h 982562"/>
              <a:gd name="connsiteX2" fmla="*/ 368300 w 391083"/>
              <a:gd name="connsiteY2" fmla="*/ 368300 h 982562"/>
              <a:gd name="connsiteX3" fmla="*/ 381000 w 391083"/>
              <a:gd name="connsiteY3" fmla="*/ 330200 h 98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083" h="982562">
                <a:moveTo>
                  <a:pt x="0" y="0"/>
                </a:moveTo>
                <a:cubicBezTo>
                  <a:pt x="32808" y="458258"/>
                  <a:pt x="65617" y="916517"/>
                  <a:pt x="127000" y="977900"/>
                </a:cubicBezTo>
                <a:cubicBezTo>
                  <a:pt x="188383" y="1039283"/>
                  <a:pt x="325967" y="476250"/>
                  <a:pt x="368300" y="368300"/>
                </a:cubicBezTo>
                <a:cubicBezTo>
                  <a:pt x="410633" y="260350"/>
                  <a:pt x="381000" y="330200"/>
                  <a:pt x="381000" y="33020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11" idx="0"/>
          </p:cNvCxnSpPr>
          <p:nvPr/>
        </p:nvCxnSpPr>
        <p:spPr>
          <a:xfrm flipV="1">
            <a:off x="1752600" y="4089400"/>
            <a:ext cx="205199" cy="4064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570103" y="3001593"/>
            <a:ext cx="190500" cy="3429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076700" y="2401888"/>
            <a:ext cx="165100" cy="74612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5918200" y="4038600"/>
            <a:ext cx="378383" cy="4064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700088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07983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102100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57900" y="99060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76200" cmpd="sng">
                <a:solidFill>
                  <a:srgbClr val="000000"/>
                </a:solidFill>
              </a:ln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149808" y="2301458"/>
            <a:ext cx="0" cy="646117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1858197" y="4356100"/>
            <a:ext cx="8977" cy="830960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047999" y="4127500"/>
            <a:ext cx="14604" cy="911225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2" idx="1"/>
          </p:cNvCxnSpPr>
          <p:nvPr/>
        </p:nvCxnSpPr>
        <p:spPr>
          <a:xfrm>
            <a:off x="2651208" y="3344493"/>
            <a:ext cx="3092" cy="783007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0738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228600" y="9906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99" r="12500" b="79102"/>
          <a:stretch>
            <a:fillRect/>
          </a:stretch>
        </p:blipFill>
        <p:spPr bwMode="auto">
          <a:xfrm>
            <a:off x="6019800" y="9906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93900" y="177800"/>
            <a:ext cx="636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EFF01"/>
                </a:solidFill>
                <a:cs typeface="Arial" charset="0"/>
              </a:rPr>
              <a:t>Zoom in on one “line” (absorption feature)</a:t>
            </a: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304800" y="2209800"/>
            <a:ext cx="0" cy="3962400"/>
          </a:xfrm>
          <a:prstGeom prst="line">
            <a:avLst/>
          </a:prstGeom>
          <a:noFill/>
          <a:ln w="9525">
            <a:solidFill>
              <a:srgbClr val="FBFFF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304800" y="6172200"/>
            <a:ext cx="8534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533400" y="2044700"/>
            <a:ext cx="7924800" cy="4127500"/>
          </a:xfrm>
          <a:custGeom>
            <a:avLst/>
            <a:gdLst>
              <a:gd name="T0" fmla="*/ 0 w 4992"/>
              <a:gd name="T1" fmla="*/ 2147483647 h 2600"/>
              <a:gd name="T2" fmla="*/ 2147483647 w 4992"/>
              <a:gd name="T3" fmla="*/ 2147483647 h 2600"/>
              <a:gd name="T4" fmla="*/ 2147483647 w 4992"/>
              <a:gd name="T5" fmla="*/ 2147483647 h 2600"/>
              <a:gd name="T6" fmla="*/ 2147483647 w 4992"/>
              <a:gd name="T7" fmla="*/ 2147483647 h 2600"/>
              <a:gd name="T8" fmla="*/ 0 60000 65536"/>
              <a:gd name="T9" fmla="*/ 0 60000 65536"/>
              <a:gd name="T10" fmla="*/ 0 60000 65536"/>
              <a:gd name="T11" fmla="*/ 0 60000 65536"/>
              <a:gd name="T12" fmla="*/ 0 w 4992"/>
              <a:gd name="T13" fmla="*/ 0 h 2600"/>
              <a:gd name="T14" fmla="*/ 4992 w 4992"/>
              <a:gd name="T15" fmla="*/ 2600 h 2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2" h="2600">
                <a:moveTo>
                  <a:pt x="0" y="2600"/>
                </a:moveTo>
                <a:cubicBezTo>
                  <a:pt x="156" y="1404"/>
                  <a:pt x="312" y="208"/>
                  <a:pt x="672" y="104"/>
                </a:cubicBezTo>
                <a:cubicBezTo>
                  <a:pt x="1032" y="0"/>
                  <a:pt x="1440" y="1568"/>
                  <a:pt x="2160" y="1976"/>
                </a:cubicBezTo>
                <a:cubicBezTo>
                  <a:pt x="2880" y="2384"/>
                  <a:pt x="4448" y="2456"/>
                  <a:pt x="4992" y="25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581400" y="6324600"/>
            <a:ext cx="2362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imes" charset="0"/>
              </a:rPr>
              <a:t>wavelength</a:t>
            </a:r>
            <a:endParaRPr lang="en-US">
              <a:latin typeface="Times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 rot="16200000">
            <a:off x="-723900" y="3367088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imes" charset="0"/>
              </a:rPr>
              <a:t>amount of light</a:t>
            </a:r>
            <a:endParaRPr lang="en-US">
              <a:latin typeface="Times" charset="0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838200" y="2209800"/>
            <a:ext cx="18211800" cy="3797300"/>
          </a:xfrm>
          <a:custGeom>
            <a:avLst/>
            <a:gdLst>
              <a:gd name="T0" fmla="*/ 0 w 5368"/>
              <a:gd name="T1" fmla="*/ 2147483647 h 2392"/>
              <a:gd name="T2" fmla="*/ 2147483647 w 5368"/>
              <a:gd name="T3" fmla="*/ 2147483647 h 2392"/>
              <a:gd name="T4" fmla="*/ 2147483647 w 5368"/>
              <a:gd name="T5" fmla="*/ 2147483647 h 2392"/>
              <a:gd name="T6" fmla="*/ 2147483647 w 5368"/>
              <a:gd name="T7" fmla="*/ 2147483647 h 2392"/>
              <a:gd name="T8" fmla="*/ 2147483647 w 5368"/>
              <a:gd name="T9" fmla="*/ 2147483647 h 2392"/>
              <a:gd name="T10" fmla="*/ 2147483647 w 5368"/>
              <a:gd name="T11" fmla="*/ 2147483647 h 2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68"/>
              <a:gd name="T19" fmla="*/ 0 h 2392"/>
              <a:gd name="T20" fmla="*/ 5368 w 5368"/>
              <a:gd name="T21" fmla="*/ 2392 h 23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68" h="2392">
                <a:moveTo>
                  <a:pt x="0" y="2392"/>
                </a:moveTo>
                <a:cubicBezTo>
                  <a:pt x="288" y="1332"/>
                  <a:pt x="576" y="272"/>
                  <a:pt x="864" y="136"/>
                </a:cubicBezTo>
                <a:cubicBezTo>
                  <a:pt x="1152" y="0"/>
                  <a:pt x="1440" y="1240"/>
                  <a:pt x="1728" y="1576"/>
                </a:cubicBezTo>
                <a:cubicBezTo>
                  <a:pt x="2016" y="1912"/>
                  <a:pt x="2056" y="2024"/>
                  <a:pt x="2592" y="2152"/>
                </a:cubicBezTo>
                <a:cubicBezTo>
                  <a:pt x="3128" y="2280"/>
                  <a:pt x="4520" y="2312"/>
                  <a:pt x="4944" y="2344"/>
                </a:cubicBezTo>
                <a:cubicBezTo>
                  <a:pt x="5368" y="2376"/>
                  <a:pt x="5252" y="2360"/>
                  <a:pt x="5136" y="2344"/>
                </a:cubicBezTo>
              </a:path>
            </a:pathLst>
          </a:custGeom>
          <a:noFill/>
          <a:ln w="412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752600" y="4085963"/>
            <a:ext cx="205199" cy="1101097"/>
          </a:xfrm>
          <a:custGeom>
            <a:avLst/>
            <a:gdLst>
              <a:gd name="connsiteX0" fmla="*/ 0 w 205199"/>
              <a:gd name="connsiteY0" fmla="*/ 409837 h 1101097"/>
              <a:gd name="connsiteX1" fmla="*/ 139700 w 205199"/>
              <a:gd name="connsiteY1" fmla="*/ 1095637 h 1101097"/>
              <a:gd name="connsiteX2" fmla="*/ 203200 w 205199"/>
              <a:gd name="connsiteY2" fmla="*/ 79637 h 1101097"/>
              <a:gd name="connsiteX3" fmla="*/ 190500 w 205199"/>
              <a:gd name="connsiteY3" fmla="*/ 66937 h 110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199" h="1101097">
                <a:moveTo>
                  <a:pt x="0" y="409837"/>
                </a:moveTo>
                <a:cubicBezTo>
                  <a:pt x="52916" y="780253"/>
                  <a:pt x="105833" y="1150670"/>
                  <a:pt x="139700" y="1095637"/>
                </a:cubicBezTo>
                <a:cubicBezTo>
                  <a:pt x="173567" y="1040604"/>
                  <a:pt x="194733" y="251087"/>
                  <a:pt x="203200" y="79637"/>
                </a:cubicBezTo>
                <a:cubicBezTo>
                  <a:pt x="211667" y="-91813"/>
                  <a:pt x="190500" y="66937"/>
                  <a:pt x="190500" y="66937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590800" y="3071443"/>
            <a:ext cx="131703" cy="1057766"/>
          </a:xfrm>
          <a:custGeom>
            <a:avLst/>
            <a:gdLst>
              <a:gd name="connsiteX0" fmla="*/ 0 w 131703"/>
              <a:gd name="connsiteY0" fmla="*/ 255957 h 1057766"/>
              <a:gd name="connsiteX1" fmla="*/ 63500 w 131703"/>
              <a:gd name="connsiteY1" fmla="*/ 1056057 h 1057766"/>
              <a:gd name="connsiteX2" fmla="*/ 127000 w 131703"/>
              <a:gd name="connsiteY2" fmla="*/ 65457 h 1057766"/>
              <a:gd name="connsiteX3" fmla="*/ 127000 w 131703"/>
              <a:gd name="connsiteY3" fmla="*/ 90857 h 105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703" h="1057766">
                <a:moveTo>
                  <a:pt x="0" y="255957"/>
                </a:moveTo>
                <a:cubicBezTo>
                  <a:pt x="21166" y="671882"/>
                  <a:pt x="42333" y="1087807"/>
                  <a:pt x="63500" y="1056057"/>
                </a:cubicBezTo>
                <a:cubicBezTo>
                  <a:pt x="84667" y="1024307"/>
                  <a:pt x="116417" y="226324"/>
                  <a:pt x="127000" y="65457"/>
                </a:cubicBezTo>
                <a:cubicBezTo>
                  <a:pt x="137583" y="-95410"/>
                  <a:pt x="127000" y="90857"/>
                  <a:pt x="127000" y="90857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089400" y="2476500"/>
            <a:ext cx="152400" cy="571505"/>
          </a:xfrm>
          <a:custGeom>
            <a:avLst/>
            <a:gdLst>
              <a:gd name="connsiteX0" fmla="*/ 0 w 152400"/>
              <a:gd name="connsiteY0" fmla="*/ 0 h 571505"/>
              <a:gd name="connsiteX1" fmla="*/ 50800 w 152400"/>
              <a:gd name="connsiteY1" fmla="*/ 571500 h 571505"/>
              <a:gd name="connsiteX2" fmla="*/ 152400 w 152400"/>
              <a:gd name="connsiteY2" fmla="*/ 12700 h 57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571505">
                <a:moveTo>
                  <a:pt x="0" y="0"/>
                </a:moveTo>
                <a:cubicBezTo>
                  <a:pt x="12700" y="284691"/>
                  <a:pt x="25400" y="569383"/>
                  <a:pt x="50800" y="571500"/>
                </a:cubicBezTo>
                <a:cubicBezTo>
                  <a:pt x="76200" y="573617"/>
                  <a:pt x="152400" y="12700"/>
                  <a:pt x="152400" y="1270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905500" y="4076700"/>
            <a:ext cx="391083" cy="982562"/>
          </a:xfrm>
          <a:custGeom>
            <a:avLst/>
            <a:gdLst>
              <a:gd name="connsiteX0" fmla="*/ 0 w 391083"/>
              <a:gd name="connsiteY0" fmla="*/ 0 h 982562"/>
              <a:gd name="connsiteX1" fmla="*/ 127000 w 391083"/>
              <a:gd name="connsiteY1" fmla="*/ 977900 h 982562"/>
              <a:gd name="connsiteX2" fmla="*/ 368300 w 391083"/>
              <a:gd name="connsiteY2" fmla="*/ 368300 h 982562"/>
              <a:gd name="connsiteX3" fmla="*/ 381000 w 391083"/>
              <a:gd name="connsiteY3" fmla="*/ 330200 h 98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083" h="982562">
                <a:moveTo>
                  <a:pt x="0" y="0"/>
                </a:moveTo>
                <a:cubicBezTo>
                  <a:pt x="32808" y="458258"/>
                  <a:pt x="65617" y="916517"/>
                  <a:pt x="127000" y="977900"/>
                </a:cubicBezTo>
                <a:cubicBezTo>
                  <a:pt x="188383" y="1039283"/>
                  <a:pt x="325967" y="476250"/>
                  <a:pt x="368300" y="368300"/>
                </a:cubicBezTo>
                <a:cubicBezTo>
                  <a:pt x="410633" y="260350"/>
                  <a:pt x="381000" y="330200"/>
                  <a:pt x="381000" y="33020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11" idx="0"/>
          </p:cNvCxnSpPr>
          <p:nvPr/>
        </p:nvCxnSpPr>
        <p:spPr>
          <a:xfrm flipV="1">
            <a:off x="1752600" y="4089400"/>
            <a:ext cx="205199" cy="4064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570103" y="3001593"/>
            <a:ext cx="190500" cy="3429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076700" y="2401888"/>
            <a:ext cx="165100" cy="74612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5918200" y="4038600"/>
            <a:ext cx="378383" cy="4064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700088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07983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102100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57900" y="99060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76200" cmpd="sng">
                <a:solidFill>
                  <a:srgbClr val="000000"/>
                </a:solidFill>
              </a:ln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97300" y="2209800"/>
            <a:ext cx="749300" cy="977900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15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228600" y="9906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99" r="12500" b="79102"/>
          <a:stretch>
            <a:fillRect/>
          </a:stretch>
        </p:blipFill>
        <p:spPr bwMode="auto">
          <a:xfrm>
            <a:off x="6019800" y="9906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93900" y="177800"/>
            <a:ext cx="636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EFF01"/>
                </a:solidFill>
                <a:cs typeface="Arial" charset="0"/>
              </a:rPr>
              <a:t>Zoom in on one “line” (absorption feature)</a:t>
            </a: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304800" y="2209800"/>
            <a:ext cx="0" cy="3962400"/>
          </a:xfrm>
          <a:prstGeom prst="line">
            <a:avLst/>
          </a:prstGeom>
          <a:noFill/>
          <a:ln w="9525">
            <a:solidFill>
              <a:srgbClr val="FBFFF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304800" y="6172200"/>
            <a:ext cx="8534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533400" y="2044700"/>
            <a:ext cx="7924800" cy="4127500"/>
          </a:xfrm>
          <a:custGeom>
            <a:avLst/>
            <a:gdLst>
              <a:gd name="T0" fmla="*/ 0 w 4992"/>
              <a:gd name="T1" fmla="*/ 2147483647 h 2600"/>
              <a:gd name="T2" fmla="*/ 2147483647 w 4992"/>
              <a:gd name="T3" fmla="*/ 2147483647 h 2600"/>
              <a:gd name="T4" fmla="*/ 2147483647 w 4992"/>
              <a:gd name="T5" fmla="*/ 2147483647 h 2600"/>
              <a:gd name="T6" fmla="*/ 2147483647 w 4992"/>
              <a:gd name="T7" fmla="*/ 2147483647 h 2600"/>
              <a:gd name="T8" fmla="*/ 0 60000 65536"/>
              <a:gd name="T9" fmla="*/ 0 60000 65536"/>
              <a:gd name="T10" fmla="*/ 0 60000 65536"/>
              <a:gd name="T11" fmla="*/ 0 60000 65536"/>
              <a:gd name="T12" fmla="*/ 0 w 4992"/>
              <a:gd name="T13" fmla="*/ 0 h 2600"/>
              <a:gd name="T14" fmla="*/ 4992 w 4992"/>
              <a:gd name="T15" fmla="*/ 2600 h 2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2" h="2600">
                <a:moveTo>
                  <a:pt x="0" y="2600"/>
                </a:moveTo>
                <a:cubicBezTo>
                  <a:pt x="156" y="1404"/>
                  <a:pt x="312" y="208"/>
                  <a:pt x="672" y="104"/>
                </a:cubicBezTo>
                <a:cubicBezTo>
                  <a:pt x="1032" y="0"/>
                  <a:pt x="1440" y="1568"/>
                  <a:pt x="2160" y="1976"/>
                </a:cubicBezTo>
                <a:cubicBezTo>
                  <a:pt x="2880" y="2384"/>
                  <a:pt x="4448" y="2456"/>
                  <a:pt x="4992" y="25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029200" y="6337300"/>
            <a:ext cx="2362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latin typeface="Times" charset="0"/>
              </a:rPr>
              <a:t>wavelength</a:t>
            </a:r>
            <a:endParaRPr lang="en-US" dirty="0">
              <a:latin typeface="Times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 rot="16200000">
            <a:off x="-723900" y="3367088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imes" charset="0"/>
              </a:rPr>
              <a:t>amount of light</a:t>
            </a:r>
            <a:endParaRPr lang="en-US">
              <a:latin typeface="Times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732254" y="3192093"/>
            <a:ext cx="688892" cy="1828800"/>
          </a:xfrm>
          <a:custGeom>
            <a:avLst/>
            <a:gdLst>
              <a:gd name="connsiteX0" fmla="*/ 0 w 152400"/>
              <a:gd name="connsiteY0" fmla="*/ 0 h 571505"/>
              <a:gd name="connsiteX1" fmla="*/ 50800 w 152400"/>
              <a:gd name="connsiteY1" fmla="*/ 571500 h 571505"/>
              <a:gd name="connsiteX2" fmla="*/ 152400 w 152400"/>
              <a:gd name="connsiteY2" fmla="*/ 12700 h 57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571505">
                <a:moveTo>
                  <a:pt x="0" y="0"/>
                </a:moveTo>
                <a:cubicBezTo>
                  <a:pt x="12700" y="284691"/>
                  <a:pt x="25400" y="569383"/>
                  <a:pt x="50800" y="571500"/>
                </a:cubicBezTo>
                <a:cubicBezTo>
                  <a:pt x="76200" y="573617"/>
                  <a:pt x="152400" y="12700"/>
                  <a:pt x="152400" y="1270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752600" y="4089400"/>
            <a:ext cx="205199" cy="4064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570103" y="3001593"/>
            <a:ext cx="190500" cy="3429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076700" y="2401888"/>
            <a:ext cx="165100" cy="74612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5918200" y="4038600"/>
            <a:ext cx="378383" cy="4064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700088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07983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102100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57900" y="99060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76200" cmpd="sng">
                <a:solidFill>
                  <a:srgbClr val="000000"/>
                </a:solidFill>
              </a:ln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4432300" y="3032063"/>
            <a:ext cx="2238093" cy="168337"/>
          </a:xfrm>
          <a:custGeom>
            <a:avLst/>
            <a:gdLst>
              <a:gd name="connsiteX0" fmla="*/ 0 w 2238093"/>
              <a:gd name="connsiteY0" fmla="*/ 168337 h 168337"/>
              <a:gd name="connsiteX1" fmla="*/ 1028700 w 2238093"/>
              <a:gd name="connsiteY1" fmla="*/ 15937 h 168337"/>
              <a:gd name="connsiteX2" fmla="*/ 2146300 w 2238093"/>
              <a:gd name="connsiteY2" fmla="*/ 3237 h 168337"/>
              <a:gd name="connsiteX3" fmla="*/ 2171700 w 2238093"/>
              <a:gd name="connsiteY3" fmla="*/ 3237 h 168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093" h="168337">
                <a:moveTo>
                  <a:pt x="0" y="168337"/>
                </a:moveTo>
                <a:cubicBezTo>
                  <a:pt x="335491" y="105895"/>
                  <a:pt x="670983" y="43454"/>
                  <a:pt x="1028700" y="15937"/>
                </a:cubicBezTo>
                <a:cubicBezTo>
                  <a:pt x="1386417" y="-11580"/>
                  <a:pt x="1955800" y="5354"/>
                  <a:pt x="2146300" y="3237"/>
                </a:cubicBezTo>
                <a:cubicBezTo>
                  <a:pt x="2336800" y="1120"/>
                  <a:pt x="2171700" y="3237"/>
                  <a:pt x="2171700" y="3237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021629" y="3132262"/>
            <a:ext cx="1712171" cy="236530"/>
          </a:xfrm>
          <a:custGeom>
            <a:avLst/>
            <a:gdLst>
              <a:gd name="connsiteX0" fmla="*/ 1712171 w 1712171"/>
              <a:gd name="connsiteY0" fmla="*/ 93538 h 236530"/>
              <a:gd name="connsiteX1" fmla="*/ 1318471 w 1712171"/>
              <a:gd name="connsiteY1" fmla="*/ 4638 h 236530"/>
              <a:gd name="connsiteX2" fmla="*/ 99271 w 1712171"/>
              <a:gd name="connsiteY2" fmla="*/ 220538 h 236530"/>
              <a:gd name="connsiteX3" fmla="*/ 73871 w 1712171"/>
              <a:gd name="connsiteY3" fmla="*/ 220538 h 23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2171" h="236530">
                <a:moveTo>
                  <a:pt x="1712171" y="93538"/>
                </a:moveTo>
                <a:cubicBezTo>
                  <a:pt x="1649729" y="38504"/>
                  <a:pt x="1587288" y="-16529"/>
                  <a:pt x="1318471" y="4638"/>
                </a:cubicBezTo>
                <a:cubicBezTo>
                  <a:pt x="1049654" y="25805"/>
                  <a:pt x="306704" y="184555"/>
                  <a:pt x="99271" y="220538"/>
                </a:cubicBezTo>
                <a:cubicBezTo>
                  <a:pt x="-108162" y="256521"/>
                  <a:pt x="73871" y="220538"/>
                  <a:pt x="73871" y="220538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393700" y="5457736"/>
            <a:ext cx="838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3366FF"/>
                </a:solidFill>
                <a:cs typeface="Arial" charset="0"/>
              </a:rPr>
              <a:t>Wavelength  of bottom      gives composition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4696383" y="3804503"/>
            <a:ext cx="3810000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  <a:cs typeface="Arial" charset="0"/>
              </a:rPr>
              <a:t>Depth gives abundance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962400" y="5020893"/>
            <a:ext cx="0" cy="1151307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3517900" y="6337300"/>
            <a:ext cx="1257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latin typeface="Times" charset="0"/>
              </a:rPr>
              <a:t>0.6 µm</a:t>
            </a:r>
            <a:endParaRPr lang="en-US" dirty="0">
              <a:latin typeface="Times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533900" y="3356092"/>
            <a:ext cx="0" cy="166480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282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795867" y="829700"/>
            <a:ext cx="8001000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Absorption</a:t>
            </a:r>
            <a:r>
              <a:rPr lang="en-US" dirty="0">
                <a:solidFill>
                  <a:srgbClr val="0000FF"/>
                </a:solidFill>
              </a:rPr>
              <a:t>: 		electrons of elements grabbing light of specific </a:t>
            </a:r>
            <a:r>
              <a:rPr lang="en-US" i="1" dirty="0">
                <a:solidFill>
                  <a:srgbClr val="0000FF"/>
                </a:solidFill>
                <a:latin typeface="Symbol" charset="2"/>
                <a:cs typeface="Symbol" charset="2"/>
              </a:rPr>
              <a:t>l</a:t>
            </a:r>
            <a:r>
              <a:rPr lang="en-US" dirty="0">
                <a:solidFill>
                  <a:srgbClr val="0000FF"/>
                </a:solidFill>
              </a:rPr>
              <a:t> ’s...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970847" y="2573892"/>
            <a:ext cx="1278486" cy="3693319"/>
            <a:chOff x="3970847" y="2573892"/>
            <a:chExt cx="1278486" cy="3693319"/>
          </a:xfrm>
        </p:grpSpPr>
        <p:sp>
          <p:nvSpPr>
            <p:cNvPr id="4" name="Rectangle 3"/>
            <p:cNvSpPr/>
            <p:nvPr/>
          </p:nvSpPr>
          <p:spPr>
            <a:xfrm>
              <a:off x="4030116" y="2971835"/>
              <a:ext cx="45719" cy="27373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631267" y="2980273"/>
              <a:ext cx="45719" cy="272895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4080916" y="5707646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072443" y="473655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080904" y="424678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072431" y="397656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072425" y="3824567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682067" y="3629101"/>
              <a:ext cx="56726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/>
                <a:t>n</a:t>
              </a:r>
              <a:r>
                <a:rPr lang="en-US" sz="1200"/>
                <a:t> = 5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4</a:t>
              </a:r>
            </a:p>
            <a:p>
              <a:r>
                <a:rPr lang="en-US" sz="800"/>
                <a:t>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3</a:t>
              </a:r>
            </a:p>
            <a:p>
              <a:endParaRPr lang="en-US" sz="1200"/>
            </a:p>
            <a:p>
              <a:r>
                <a:rPr lang="en-US" sz="800"/>
                <a:t>  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2</a:t>
              </a:r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r>
                <a:rPr lang="en-US" sz="800"/>
                <a:t> 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1</a:t>
              </a:r>
            </a:p>
            <a:p>
              <a:endParaRPr lang="en-US" sz="1200"/>
            </a:p>
            <a:p>
              <a:endParaRPr lang="en-US" sz="12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70847" y="2573892"/>
              <a:ext cx="965217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Energy</a:t>
              </a:r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r>
                <a:rPr lang="en-US"/>
                <a:t>    H</a:t>
              </a:r>
            </a:p>
          </p:txBody>
        </p:sp>
      </p:grpSp>
      <p:sp>
        <p:nvSpPr>
          <p:cNvPr id="15" name="Oval 14"/>
          <p:cNvSpPr/>
          <p:nvPr/>
        </p:nvSpPr>
        <p:spPr>
          <a:xfrm>
            <a:off x="4241800" y="5521379"/>
            <a:ext cx="186267" cy="18626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9"/>
          <p:cNvGrpSpPr/>
          <p:nvPr/>
        </p:nvGrpSpPr>
        <p:grpSpPr>
          <a:xfrm>
            <a:off x="2853257" y="5419960"/>
            <a:ext cx="1363133" cy="365473"/>
            <a:chOff x="745067" y="4529667"/>
            <a:chExt cx="1363133" cy="365473"/>
          </a:xfrm>
        </p:grpSpPr>
        <p:sp>
          <p:nvSpPr>
            <p:cNvPr id="17" name="Freeform 16"/>
            <p:cNvSpPr/>
            <p:nvPr/>
          </p:nvSpPr>
          <p:spPr>
            <a:xfrm>
              <a:off x="745067" y="4529667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 flipV="1">
              <a:off x="1236147" y="4563529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/>
            <p:cNvCxnSpPr>
              <a:stCxn id="18" idx="4"/>
            </p:cNvCxnSpPr>
            <p:nvPr/>
          </p:nvCxnSpPr>
          <p:spPr>
            <a:xfrm flipV="1">
              <a:off x="1718747" y="4707467"/>
              <a:ext cx="389453" cy="1407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795867" y="829700"/>
            <a:ext cx="8001000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Absorption</a:t>
            </a:r>
            <a:r>
              <a:rPr lang="en-US" dirty="0">
                <a:solidFill>
                  <a:srgbClr val="0000FF"/>
                </a:solidFill>
              </a:rPr>
              <a:t>: 		… and jumping UP to HIGHER energy levels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3" name="Group 12"/>
          <p:cNvGrpSpPr/>
          <p:nvPr/>
        </p:nvGrpSpPr>
        <p:grpSpPr>
          <a:xfrm>
            <a:off x="3970847" y="2573892"/>
            <a:ext cx="1278486" cy="3693319"/>
            <a:chOff x="3970847" y="2573892"/>
            <a:chExt cx="1278486" cy="3693319"/>
          </a:xfrm>
        </p:grpSpPr>
        <p:sp>
          <p:nvSpPr>
            <p:cNvPr id="4" name="Rectangle 3"/>
            <p:cNvSpPr/>
            <p:nvPr/>
          </p:nvSpPr>
          <p:spPr>
            <a:xfrm>
              <a:off x="4030116" y="2971835"/>
              <a:ext cx="45719" cy="27373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631267" y="2980273"/>
              <a:ext cx="45719" cy="272895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4080916" y="5707646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072443" y="473655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080904" y="424678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072431" y="397656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072425" y="3824567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682067" y="3629101"/>
              <a:ext cx="56726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/>
                <a:t>n</a:t>
              </a:r>
              <a:r>
                <a:rPr lang="en-US" sz="1200"/>
                <a:t> = 5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4</a:t>
              </a:r>
            </a:p>
            <a:p>
              <a:r>
                <a:rPr lang="en-US" sz="800"/>
                <a:t>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3</a:t>
              </a:r>
            </a:p>
            <a:p>
              <a:endParaRPr lang="en-US" sz="1200"/>
            </a:p>
            <a:p>
              <a:r>
                <a:rPr lang="en-US" sz="800"/>
                <a:t>  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2</a:t>
              </a:r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r>
                <a:rPr lang="en-US" sz="800"/>
                <a:t> 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1</a:t>
              </a:r>
            </a:p>
            <a:p>
              <a:endParaRPr lang="en-US" sz="1200"/>
            </a:p>
            <a:p>
              <a:endParaRPr lang="en-US" sz="12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70847" y="2573892"/>
              <a:ext cx="965217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Energy</a:t>
              </a:r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r>
                <a:rPr lang="en-US"/>
                <a:t>    H</a:t>
              </a:r>
            </a:p>
          </p:txBody>
        </p:sp>
      </p:grpSp>
      <p:sp>
        <p:nvSpPr>
          <p:cNvPr id="15" name="Oval 14"/>
          <p:cNvSpPr/>
          <p:nvPr/>
        </p:nvSpPr>
        <p:spPr>
          <a:xfrm>
            <a:off x="4241800" y="4530740"/>
            <a:ext cx="186267" cy="18626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3841718" y="5222894"/>
            <a:ext cx="96950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875490" y="2860258"/>
            <a:ext cx="739410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EFF01"/>
                </a:solidFill>
                <a:cs typeface="Arial" charset="0"/>
                <a:hlinkClick r:id="rId2"/>
              </a:rPr>
              <a:t>Absorption spectrum in detail</a:t>
            </a:r>
            <a:endParaRPr lang="en-US" sz="4000" b="1" dirty="0">
              <a:solidFill>
                <a:srgbClr val="FEFF0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73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795867" y="829700"/>
            <a:ext cx="8001000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For </a:t>
            </a:r>
            <a:r>
              <a:rPr lang="en-US" sz="2400" dirty="0">
                <a:solidFill>
                  <a:srgbClr val="FF0000"/>
                </a:solidFill>
              </a:rPr>
              <a:t>Absorption</a:t>
            </a:r>
            <a:r>
              <a:rPr lang="en-US" sz="2400" dirty="0">
                <a:solidFill>
                  <a:srgbClr val="0000FF"/>
                </a:solidFill>
              </a:rPr>
              <a:t> You Need a light source behind a cloud.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That cloud can be the atmosphere of the Sun or a Star or an Interstellar cloud.  The light source is the surface of the Sun or Star.</a:t>
            </a:r>
            <a:r>
              <a:rPr lang="en-US" dirty="0">
                <a:solidFill>
                  <a:srgbClr val="0000FF"/>
                </a:solidFill>
              </a:rPr>
              <a:t> 		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188200" y="3037691"/>
            <a:ext cx="589859" cy="1085877"/>
            <a:chOff x="6070601" y="2904067"/>
            <a:chExt cx="1117599" cy="2057400"/>
          </a:xfrm>
        </p:grpSpPr>
        <p:grpSp>
          <p:nvGrpSpPr>
            <p:cNvPr id="17" name="Group 40"/>
            <p:cNvGrpSpPr/>
            <p:nvPr/>
          </p:nvGrpSpPr>
          <p:grpSpPr>
            <a:xfrm>
              <a:off x="6409252" y="2904067"/>
              <a:ext cx="778948" cy="2057400"/>
              <a:chOff x="6409252" y="2904067"/>
              <a:chExt cx="778948" cy="2057400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6680200" y="2904067"/>
                <a:ext cx="270933" cy="37253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rot="16200000" flipH="1">
                <a:off x="6492625" y="3647825"/>
                <a:ext cx="688416" cy="84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6426202" y="4072466"/>
                <a:ext cx="491064" cy="3386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6502400" y="4487331"/>
                <a:ext cx="685800" cy="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16200000" flipH="1">
                <a:off x="6769102" y="4068233"/>
                <a:ext cx="491064" cy="34713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Elbow Connector 27"/>
              <p:cNvCxnSpPr/>
              <p:nvPr/>
            </p:nvCxnSpPr>
            <p:spPr>
              <a:xfrm rot="5400000">
                <a:off x="6328818" y="4567772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Elbow Connector 28"/>
              <p:cNvCxnSpPr/>
              <p:nvPr/>
            </p:nvCxnSpPr>
            <p:spPr>
              <a:xfrm rot="5400000">
                <a:off x="6675959" y="4601634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Connector 17"/>
            <p:cNvCxnSpPr/>
            <p:nvPr/>
          </p:nvCxnSpPr>
          <p:spPr>
            <a:xfrm rot="10800000" flipV="1">
              <a:off x="6189133" y="3635104"/>
              <a:ext cx="643469" cy="1748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6189133" y="3528449"/>
              <a:ext cx="643467" cy="444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6096008" y="3471335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6070601" y="3767674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50760" y="4123568"/>
            <a:ext cx="637540" cy="622300"/>
          </a:xfrm>
          <a:prstGeom prst="rect">
            <a:avLst/>
          </a:prstGeom>
        </p:spPr>
      </p:pic>
      <p:pic>
        <p:nvPicPr>
          <p:cNvPr id="31" name="Picture 2" descr="&#10;sunha2.jpg                                                     0003BB97Mac OS X                       BADBF046: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50000"/>
          </a:blip>
          <a:srcRect b="1219"/>
          <a:stretch>
            <a:fillRect/>
          </a:stretch>
        </p:blipFill>
        <p:spPr bwMode="auto">
          <a:xfrm>
            <a:off x="685799" y="3141600"/>
            <a:ext cx="155033" cy="15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7366937" y="4902244"/>
            <a:ext cx="87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earth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4245" y="3234738"/>
            <a:ext cx="632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star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950762" y="5326288"/>
            <a:ext cx="1289045" cy="364066"/>
            <a:chOff x="228600" y="990600"/>
            <a:chExt cx="8610600" cy="609600"/>
          </a:xfrm>
        </p:grpSpPr>
        <p:pic>
          <p:nvPicPr>
            <p:cNvPr id="34" name="Picture 2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5833" t="12099" b="79102"/>
            <a:stretch>
              <a:fillRect/>
            </a:stretch>
          </p:blipFill>
          <p:spPr bwMode="auto">
            <a:xfrm>
              <a:off x="228600" y="990600"/>
              <a:ext cx="8610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74167" t="12099" r="12500" b="79102"/>
            <a:stretch>
              <a:fillRect/>
            </a:stretch>
          </p:blipFill>
          <p:spPr bwMode="auto">
            <a:xfrm>
              <a:off x="6019800" y="990600"/>
              <a:ext cx="1219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6" name="Group 35"/>
          <p:cNvGrpSpPr/>
          <p:nvPr/>
        </p:nvGrpSpPr>
        <p:grpSpPr>
          <a:xfrm>
            <a:off x="6978276" y="6070594"/>
            <a:ext cx="1320926" cy="523048"/>
            <a:chOff x="304800" y="2209800"/>
            <a:chExt cx="8534400" cy="3962400"/>
          </a:xfrm>
        </p:grpSpPr>
        <p:sp>
          <p:nvSpPr>
            <p:cNvPr id="37" name="Line 5"/>
            <p:cNvSpPr>
              <a:spLocks noChangeShapeType="1"/>
            </p:cNvSpPr>
            <p:nvPr/>
          </p:nvSpPr>
          <p:spPr bwMode="auto">
            <a:xfrm>
              <a:off x="304800" y="2209800"/>
              <a:ext cx="0" cy="39624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6"/>
            <p:cNvSpPr>
              <a:spLocks noChangeShapeType="1"/>
            </p:cNvSpPr>
            <p:nvPr/>
          </p:nvSpPr>
          <p:spPr bwMode="auto">
            <a:xfrm>
              <a:off x="304800" y="6172200"/>
              <a:ext cx="85344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Freeform 38"/>
          <p:cNvSpPr/>
          <p:nvPr/>
        </p:nvSpPr>
        <p:spPr>
          <a:xfrm>
            <a:off x="7003674" y="6188506"/>
            <a:ext cx="1236133" cy="305427"/>
          </a:xfrm>
          <a:custGeom>
            <a:avLst/>
            <a:gdLst>
              <a:gd name="connsiteX0" fmla="*/ 0 w 1236133"/>
              <a:gd name="connsiteY0" fmla="*/ 34494 h 305427"/>
              <a:gd name="connsiteX1" fmla="*/ 397933 w 1236133"/>
              <a:gd name="connsiteY1" fmla="*/ 34494 h 305427"/>
              <a:gd name="connsiteX2" fmla="*/ 423333 w 1236133"/>
              <a:gd name="connsiteY2" fmla="*/ 42961 h 305427"/>
              <a:gd name="connsiteX3" fmla="*/ 440267 w 1236133"/>
              <a:gd name="connsiteY3" fmla="*/ 59894 h 305427"/>
              <a:gd name="connsiteX4" fmla="*/ 465667 w 1236133"/>
              <a:gd name="connsiteY4" fmla="*/ 153027 h 305427"/>
              <a:gd name="connsiteX5" fmla="*/ 491067 w 1236133"/>
              <a:gd name="connsiteY5" fmla="*/ 203827 h 305427"/>
              <a:gd name="connsiteX6" fmla="*/ 508000 w 1236133"/>
              <a:gd name="connsiteY6" fmla="*/ 271561 h 305427"/>
              <a:gd name="connsiteX7" fmla="*/ 516467 w 1236133"/>
              <a:gd name="connsiteY7" fmla="*/ 305427 h 305427"/>
              <a:gd name="connsiteX8" fmla="*/ 550333 w 1236133"/>
              <a:gd name="connsiteY8" fmla="*/ 288494 h 305427"/>
              <a:gd name="connsiteX9" fmla="*/ 558800 w 1236133"/>
              <a:gd name="connsiteY9" fmla="*/ 263094 h 305427"/>
              <a:gd name="connsiteX10" fmla="*/ 584200 w 1236133"/>
              <a:gd name="connsiteY10" fmla="*/ 93761 h 305427"/>
              <a:gd name="connsiteX11" fmla="*/ 609600 w 1236133"/>
              <a:gd name="connsiteY11" fmla="*/ 26027 h 305427"/>
              <a:gd name="connsiteX12" fmla="*/ 804333 w 1236133"/>
              <a:gd name="connsiteY12" fmla="*/ 17561 h 305427"/>
              <a:gd name="connsiteX13" fmla="*/ 956733 w 1236133"/>
              <a:gd name="connsiteY13" fmla="*/ 9094 h 305427"/>
              <a:gd name="connsiteX14" fmla="*/ 1236133 w 1236133"/>
              <a:gd name="connsiteY14" fmla="*/ 627 h 305427"/>
              <a:gd name="connsiteX15" fmla="*/ 1236133 w 1236133"/>
              <a:gd name="connsiteY15" fmla="*/ 627 h 305427"/>
              <a:gd name="connsiteX16" fmla="*/ 1236133 w 1236133"/>
              <a:gd name="connsiteY16" fmla="*/ 627 h 30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36133" h="305427">
                <a:moveTo>
                  <a:pt x="0" y="34494"/>
                </a:moveTo>
                <a:cubicBezTo>
                  <a:pt x="159605" y="7892"/>
                  <a:pt x="69814" y="19579"/>
                  <a:pt x="397933" y="34494"/>
                </a:cubicBezTo>
                <a:cubicBezTo>
                  <a:pt x="406848" y="34899"/>
                  <a:pt x="414866" y="40139"/>
                  <a:pt x="423333" y="42961"/>
                </a:cubicBezTo>
                <a:cubicBezTo>
                  <a:pt x="428978" y="48605"/>
                  <a:pt x="437122" y="52557"/>
                  <a:pt x="440267" y="59894"/>
                </a:cubicBezTo>
                <a:cubicBezTo>
                  <a:pt x="459356" y="104435"/>
                  <a:pt x="435347" y="107547"/>
                  <a:pt x="465667" y="153027"/>
                </a:cubicBezTo>
                <a:cubicBezTo>
                  <a:pt x="483450" y="179702"/>
                  <a:pt x="482978" y="174168"/>
                  <a:pt x="491067" y="203827"/>
                </a:cubicBezTo>
                <a:cubicBezTo>
                  <a:pt x="497190" y="226280"/>
                  <a:pt x="502356" y="248983"/>
                  <a:pt x="508000" y="271561"/>
                </a:cubicBezTo>
                <a:lnTo>
                  <a:pt x="516467" y="305427"/>
                </a:lnTo>
                <a:cubicBezTo>
                  <a:pt x="527756" y="299783"/>
                  <a:pt x="541409" y="297418"/>
                  <a:pt x="550333" y="288494"/>
                </a:cubicBezTo>
                <a:cubicBezTo>
                  <a:pt x="556644" y="282183"/>
                  <a:pt x="557271" y="271887"/>
                  <a:pt x="558800" y="263094"/>
                </a:cubicBezTo>
                <a:cubicBezTo>
                  <a:pt x="568580" y="206862"/>
                  <a:pt x="573006" y="149728"/>
                  <a:pt x="584200" y="93761"/>
                </a:cubicBezTo>
                <a:cubicBezTo>
                  <a:pt x="584907" y="90228"/>
                  <a:pt x="591583" y="28910"/>
                  <a:pt x="609600" y="26027"/>
                </a:cubicBezTo>
                <a:cubicBezTo>
                  <a:pt x="673756" y="15762"/>
                  <a:pt x="739438" y="20727"/>
                  <a:pt x="804333" y="17561"/>
                </a:cubicBezTo>
                <a:lnTo>
                  <a:pt x="956733" y="9094"/>
                </a:lnTo>
                <a:cubicBezTo>
                  <a:pt x="1161334" y="0"/>
                  <a:pt x="1118168" y="627"/>
                  <a:pt x="1236133" y="627"/>
                </a:cubicBezTo>
                <a:lnTo>
                  <a:pt x="1236133" y="627"/>
                </a:lnTo>
                <a:lnTo>
                  <a:pt x="1236133" y="627"/>
                </a:lnTo>
              </a:path>
            </a:pathLst>
          </a:cu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442200" y="5327872"/>
            <a:ext cx="139700" cy="36248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196309" y="5326288"/>
            <a:ext cx="1289045" cy="364066"/>
            <a:chOff x="228600" y="990600"/>
            <a:chExt cx="8610600" cy="609600"/>
          </a:xfrm>
        </p:grpSpPr>
        <p:pic>
          <p:nvPicPr>
            <p:cNvPr id="42" name="Picture 2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5833" t="12099" b="79102"/>
            <a:stretch>
              <a:fillRect/>
            </a:stretch>
          </p:blipFill>
          <p:spPr bwMode="auto">
            <a:xfrm>
              <a:off x="228600" y="990600"/>
              <a:ext cx="8610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3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74167" t="12099" r="12500" b="79102"/>
            <a:stretch>
              <a:fillRect/>
            </a:stretch>
          </p:blipFill>
          <p:spPr bwMode="auto">
            <a:xfrm>
              <a:off x="6019800" y="990600"/>
              <a:ext cx="1219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8350002" y="6408976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Symbol" charset="2"/>
                <a:cs typeface="Symbol" charset="2"/>
              </a:rPr>
              <a:t>l</a:t>
            </a:r>
          </a:p>
        </p:txBody>
      </p:sp>
      <p:sp>
        <p:nvSpPr>
          <p:cNvPr id="4" name="TextBox 3"/>
          <p:cNvSpPr txBox="1"/>
          <p:nvPr/>
        </p:nvSpPr>
        <p:spPr>
          <a:xfrm rot="16200000">
            <a:off x="6070977" y="5951011"/>
            <a:ext cx="1167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# of </a:t>
            </a:r>
          </a:p>
          <a:p>
            <a:pPr algn="ctr"/>
            <a:r>
              <a:rPr lang="en-US" dirty="0"/>
              <a:t>photons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114" y="5765219"/>
            <a:ext cx="1748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All wavelengths present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188200" y="1920047"/>
            <a:ext cx="589859" cy="1085877"/>
            <a:chOff x="6070601" y="2904067"/>
            <a:chExt cx="1117599" cy="2057400"/>
          </a:xfrm>
        </p:grpSpPr>
        <p:grpSp>
          <p:nvGrpSpPr>
            <p:cNvPr id="3" name="Group 40"/>
            <p:cNvGrpSpPr/>
            <p:nvPr/>
          </p:nvGrpSpPr>
          <p:grpSpPr>
            <a:xfrm>
              <a:off x="6409252" y="2904067"/>
              <a:ext cx="778948" cy="2057400"/>
              <a:chOff x="6409252" y="2904067"/>
              <a:chExt cx="778948" cy="205740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6680200" y="2904067"/>
                <a:ext cx="270933" cy="37253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 rot="16200000" flipH="1">
                <a:off x="6492625" y="3647825"/>
                <a:ext cx="688416" cy="84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5400000">
                <a:off x="6426202" y="4072466"/>
                <a:ext cx="491064" cy="3386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6502400" y="4487331"/>
                <a:ext cx="685800" cy="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16200000" flipH="1">
                <a:off x="6769102" y="4068233"/>
                <a:ext cx="491064" cy="34713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Elbow Connector 12"/>
              <p:cNvCxnSpPr/>
              <p:nvPr/>
            </p:nvCxnSpPr>
            <p:spPr>
              <a:xfrm rot="5400000">
                <a:off x="6328818" y="4567772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Elbow Connector 13"/>
              <p:cNvCxnSpPr/>
              <p:nvPr/>
            </p:nvCxnSpPr>
            <p:spPr>
              <a:xfrm rot="5400000">
                <a:off x="6675959" y="4601634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Straight Connector 3"/>
            <p:cNvCxnSpPr/>
            <p:nvPr/>
          </p:nvCxnSpPr>
          <p:spPr>
            <a:xfrm rot="10800000" flipV="1">
              <a:off x="6189133" y="3635104"/>
              <a:ext cx="643469" cy="1748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rot="10800000">
              <a:off x="6189133" y="3528449"/>
              <a:ext cx="643467" cy="444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6096008" y="3471335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070601" y="3767674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50760" y="3005924"/>
            <a:ext cx="637540" cy="622300"/>
          </a:xfrm>
          <a:prstGeom prst="rect">
            <a:avLst/>
          </a:prstGeom>
        </p:spPr>
      </p:pic>
      <p:pic>
        <p:nvPicPr>
          <p:cNvPr id="19" name="Picture 2" descr="&#10;sunha2.jpg                                                     0003BB97Mac OS X                       BADBF046: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50000"/>
          </a:blip>
          <a:srcRect b="1219"/>
          <a:stretch>
            <a:fillRect/>
          </a:stretch>
        </p:blipFill>
        <p:spPr bwMode="auto">
          <a:xfrm>
            <a:off x="685799" y="2023956"/>
            <a:ext cx="155033" cy="15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/>
          <p:nvPr/>
        </p:nvSpPr>
        <p:spPr>
          <a:xfrm>
            <a:off x="7366937" y="3784600"/>
            <a:ext cx="87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earth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4245" y="2117094"/>
            <a:ext cx="632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star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7008414" y="846660"/>
            <a:ext cx="1289045" cy="364066"/>
            <a:chOff x="228600" y="990600"/>
            <a:chExt cx="8610600" cy="609600"/>
          </a:xfrm>
        </p:grpSpPr>
        <p:pic>
          <p:nvPicPr>
            <p:cNvPr id="45" name="Picture 2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5833" t="12099" b="79102"/>
            <a:stretch>
              <a:fillRect/>
            </a:stretch>
          </p:blipFill>
          <p:spPr bwMode="auto">
            <a:xfrm>
              <a:off x="228600" y="990600"/>
              <a:ext cx="8610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3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74167" t="12099" r="12500" b="79102"/>
            <a:stretch>
              <a:fillRect/>
            </a:stretch>
          </p:blipFill>
          <p:spPr bwMode="auto">
            <a:xfrm>
              <a:off x="6019800" y="990600"/>
              <a:ext cx="1219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" name="Rectangle 46"/>
          <p:cNvSpPr/>
          <p:nvPr/>
        </p:nvSpPr>
        <p:spPr>
          <a:xfrm>
            <a:off x="7509941" y="846659"/>
            <a:ext cx="45719" cy="3555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7010402" y="1244594"/>
            <a:ext cx="1320926" cy="523048"/>
            <a:chOff x="304800" y="2209800"/>
            <a:chExt cx="8534400" cy="3962400"/>
          </a:xfrm>
        </p:grpSpPr>
        <p:sp>
          <p:nvSpPr>
            <p:cNvPr id="48" name="Line 5"/>
            <p:cNvSpPr>
              <a:spLocks noChangeShapeType="1"/>
            </p:cNvSpPr>
            <p:nvPr/>
          </p:nvSpPr>
          <p:spPr bwMode="auto">
            <a:xfrm>
              <a:off x="304800" y="2209800"/>
              <a:ext cx="0" cy="39624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6"/>
            <p:cNvSpPr>
              <a:spLocks noChangeShapeType="1"/>
            </p:cNvSpPr>
            <p:nvPr/>
          </p:nvSpPr>
          <p:spPr bwMode="auto">
            <a:xfrm>
              <a:off x="304800" y="6172200"/>
              <a:ext cx="85344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Freeform 50"/>
          <p:cNvSpPr/>
          <p:nvPr/>
        </p:nvSpPr>
        <p:spPr>
          <a:xfrm>
            <a:off x="7035800" y="1362506"/>
            <a:ext cx="1236133" cy="305427"/>
          </a:xfrm>
          <a:custGeom>
            <a:avLst/>
            <a:gdLst>
              <a:gd name="connsiteX0" fmla="*/ 0 w 1236133"/>
              <a:gd name="connsiteY0" fmla="*/ 34494 h 305427"/>
              <a:gd name="connsiteX1" fmla="*/ 397933 w 1236133"/>
              <a:gd name="connsiteY1" fmla="*/ 34494 h 305427"/>
              <a:gd name="connsiteX2" fmla="*/ 423333 w 1236133"/>
              <a:gd name="connsiteY2" fmla="*/ 42961 h 305427"/>
              <a:gd name="connsiteX3" fmla="*/ 440267 w 1236133"/>
              <a:gd name="connsiteY3" fmla="*/ 59894 h 305427"/>
              <a:gd name="connsiteX4" fmla="*/ 465667 w 1236133"/>
              <a:gd name="connsiteY4" fmla="*/ 153027 h 305427"/>
              <a:gd name="connsiteX5" fmla="*/ 491067 w 1236133"/>
              <a:gd name="connsiteY5" fmla="*/ 203827 h 305427"/>
              <a:gd name="connsiteX6" fmla="*/ 508000 w 1236133"/>
              <a:gd name="connsiteY6" fmla="*/ 271561 h 305427"/>
              <a:gd name="connsiteX7" fmla="*/ 516467 w 1236133"/>
              <a:gd name="connsiteY7" fmla="*/ 305427 h 305427"/>
              <a:gd name="connsiteX8" fmla="*/ 550333 w 1236133"/>
              <a:gd name="connsiteY8" fmla="*/ 288494 h 305427"/>
              <a:gd name="connsiteX9" fmla="*/ 558800 w 1236133"/>
              <a:gd name="connsiteY9" fmla="*/ 263094 h 305427"/>
              <a:gd name="connsiteX10" fmla="*/ 584200 w 1236133"/>
              <a:gd name="connsiteY10" fmla="*/ 93761 h 305427"/>
              <a:gd name="connsiteX11" fmla="*/ 609600 w 1236133"/>
              <a:gd name="connsiteY11" fmla="*/ 26027 h 305427"/>
              <a:gd name="connsiteX12" fmla="*/ 804333 w 1236133"/>
              <a:gd name="connsiteY12" fmla="*/ 17561 h 305427"/>
              <a:gd name="connsiteX13" fmla="*/ 956733 w 1236133"/>
              <a:gd name="connsiteY13" fmla="*/ 9094 h 305427"/>
              <a:gd name="connsiteX14" fmla="*/ 1236133 w 1236133"/>
              <a:gd name="connsiteY14" fmla="*/ 627 h 305427"/>
              <a:gd name="connsiteX15" fmla="*/ 1236133 w 1236133"/>
              <a:gd name="connsiteY15" fmla="*/ 627 h 305427"/>
              <a:gd name="connsiteX16" fmla="*/ 1236133 w 1236133"/>
              <a:gd name="connsiteY16" fmla="*/ 627 h 30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36133" h="305427">
                <a:moveTo>
                  <a:pt x="0" y="34494"/>
                </a:moveTo>
                <a:cubicBezTo>
                  <a:pt x="159605" y="7892"/>
                  <a:pt x="69814" y="19579"/>
                  <a:pt x="397933" y="34494"/>
                </a:cubicBezTo>
                <a:cubicBezTo>
                  <a:pt x="406848" y="34899"/>
                  <a:pt x="414866" y="40139"/>
                  <a:pt x="423333" y="42961"/>
                </a:cubicBezTo>
                <a:cubicBezTo>
                  <a:pt x="428978" y="48605"/>
                  <a:pt x="437122" y="52557"/>
                  <a:pt x="440267" y="59894"/>
                </a:cubicBezTo>
                <a:cubicBezTo>
                  <a:pt x="459356" y="104435"/>
                  <a:pt x="435347" y="107547"/>
                  <a:pt x="465667" y="153027"/>
                </a:cubicBezTo>
                <a:cubicBezTo>
                  <a:pt x="483450" y="179702"/>
                  <a:pt x="482978" y="174168"/>
                  <a:pt x="491067" y="203827"/>
                </a:cubicBezTo>
                <a:cubicBezTo>
                  <a:pt x="497190" y="226280"/>
                  <a:pt x="502356" y="248983"/>
                  <a:pt x="508000" y="271561"/>
                </a:cubicBezTo>
                <a:lnTo>
                  <a:pt x="516467" y="305427"/>
                </a:lnTo>
                <a:cubicBezTo>
                  <a:pt x="527756" y="299783"/>
                  <a:pt x="541409" y="297418"/>
                  <a:pt x="550333" y="288494"/>
                </a:cubicBezTo>
                <a:cubicBezTo>
                  <a:pt x="556644" y="282183"/>
                  <a:pt x="557271" y="271887"/>
                  <a:pt x="558800" y="263094"/>
                </a:cubicBezTo>
                <a:cubicBezTo>
                  <a:pt x="568580" y="206862"/>
                  <a:pt x="573006" y="149728"/>
                  <a:pt x="584200" y="93761"/>
                </a:cubicBezTo>
                <a:cubicBezTo>
                  <a:pt x="584907" y="90228"/>
                  <a:pt x="591583" y="28910"/>
                  <a:pt x="609600" y="26027"/>
                </a:cubicBezTo>
                <a:cubicBezTo>
                  <a:pt x="673756" y="15762"/>
                  <a:pt x="739438" y="20727"/>
                  <a:pt x="804333" y="17561"/>
                </a:cubicBezTo>
                <a:lnTo>
                  <a:pt x="956733" y="9094"/>
                </a:lnTo>
                <a:cubicBezTo>
                  <a:pt x="1161334" y="0"/>
                  <a:pt x="1118168" y="627"/>
                  <a:pt x="1236133" y="627"/>
                </a:cubicBezTo>
                <a:lnTo>
                  <a:pt x="1236133" y="627"/>
                </a:lnTo>
                <a:lnTo>
                  <a:pt x="1236133" y="627"/>
                </a:lnTo>
              </a:path>
            </a:pathLst>
          </a:cu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7010402" y="338635"/>
            <a:ext cx="1727198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absorption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67773" y="3005924"/>
            <a:ext cx="2202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absorption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1981202" y="3237093"/>
            <a:ext cx="4100594" cy="1623715"/>
            <a:chOff x="3242735" y="4048952"/>
            <a:chExt cx="1320926" cy="523048"/>
          </a:xfrm>
        </p:grpSpPr>
        <p:grpSp>
          <p:nvGrpSpPr>
            <p:cNvPr id="61" name="Group 60"/>
            <p:cNvGrpSpPr/>
            <p:nvPr/>
          </p:nvGrpSpPr>
          <p:grpSpPr>
            <a:xfrm>
              <a:off x="3242735" y="4048952"/>
              <a:ext cx="1320926" cy="523048"/>
              <a:chOff x="304800" y="2209800"/>
              <a:chExt cx="8534400" cy="3962400"/>
            </a:xfrm>
          </p:grpSpPr>
          <p:sp>
            <p:nvSpPr>
              <p:cNvPr id="63" name="Line 5"/>
              <p:cNvSpPr>
                <a:spLocks noChangeShapeType="1"/>
              </p:cNvSpPr>
              <p:nvPr/>
            </p:nvSpPr>
            <p:spPr bwMode="auto">
              <a:xfrm>
                <a:off x="304800" y="2209800"/>
                <a:ext cx="0" cy="396240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6"/>
              <p:cNvSpPr>
                <a:spLocks noChangeShapeType="1"/>
              </p:cNvSpPr>
              <p:nvPr/>
            </p:nvSpPr>
            <p:spPr bwMode="auto">
              <a:xfrm>
                <a:off x="304800" y="6172200"/>
                <a:ext cx="8534400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2" name="Freeform 61"/>
            <p:cNvSpPr/>
            <p:nvPr/>
          </p:nvSpPr>
          <p:spPr>
            <a:xfrm>
              <a:off x="3242735" y="4153932"/>
              <a:ext cx="1236133" cy="305427"/>
            </a:xfrm>
            <a:custGeom>
              <a:avLst/>
              <a:gdLst>
                <a:gd name="connsiteX0" fmla="*/ 0 w 1236133"/>
                <a:gd name="connsiteY0" fmla="*/ 34494 h 305427"/>
                <a:gd name="connsiteX1" fmla="*/ 397933 w 1236133"/>
                <a:gd name="connsiteY1" fmla="*/ 34494 h 305427"/>
                <a:gd name="connsiteX2" fmla="*/ 423333 w 1236133"/>
                <a:gd name="connsiteY2" fmla="*/ 42961 h 305427"/>
                <a:gd name="connsiteX3" fmla="*/ 440267 w 1236133"/>
                <a:gd name="connsiteY3" fmla="*/ 59894 h 305427"/>
                <a:gd name="connsiteX4" fmla="*/ 465667 w 1236133"/>
                <a:gd name="connsiteY4" fmla="*/ 153027 h 305427"/>
                <a:gd name="connsiteX5" fmla="*/ 491067 w 1236133"/>
                <a:gd name="connsiteY5" fmla="*/ 203827 h 305427"/>
                <a:gd name="connsiteX6" fmla="*/ 508000 w 1236133"/>
                <a:gd name="connsiteY6" fmla="*/ 271561 h 305427"/>
                <a:gd name="connsiteX7" fmla="*/ 516467 w 1236133"/>
                <a:gd name="connsiteY7" fmla="*/ 305427 h 305427"/>
                <a:gd name="connsiteX8" fmla="*/ 550333 w 1236133"/>
                <a:gd name="connsiteY8" fmla="*/ 288494 h 305427"/>
                <a:gd name="connsiteX9" fmla="*/ 558800 w 1236133"/>
                <a:gd name="connsiteY9" fmla="*/ 263094 h 305427"/>
                <a:gd name="connsiteX10" fmla="*/ 584200 w 1236133"/>
                <a:gd name="connsiteY10" fmla="*/ 93761 h 305427"/>
                <a:gd name="connsiteX11" fmla="*/ 609600 w 1236133"/>
                <a:gd name="connsiteY11" fmla="*/ 26027 h 305427"/>
                <a:gd name="connsiteX12" fmla="*/ 804333 w 1236133"/>
                <a:gd name="connsiteY12" fmla="*/ 17561 h 305427"/>
                <a:gd name="connsiteX13" fmla="*/ 956733 w 1236133"/>
                <a:gd name="connsiteY13" fmla="*/ 9094 h 305427"/>
                <a:gd name="connsiteX14" fmla="*/ 1236133 w 1236133"/>
                <a:gd name="connsiteY14" fmla="*/ 627 h 305427"/>
                <a:gd name="connsiteX15" fmla="*/ 1236133 w 1236133"/>
                <a:gd name="connsiteY15" fmla="*/ 627 h 305427"/>
                <a:gd name="connsiteX16" fmla="*/ 1236133 w 1236133"/>
                <a:gd name="connsiteY16" fmla="*/ 627 h 30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36133" h="305427">
                  <a:moveTo>
                    <a:pt x="0" y="34494"/>
                  </a:moveTo>
                  <a:cubicBezTo>
                    <a:pt x="159605" y="7892"/>
                    <a:pt x="69814" y="19579"/>
                    <a:pt x="397933" y="34494"/>
                  </a:cubicBezTo>
                  <a:cubicBezTo>
                    <a:pt x="406848" y="34899"/>
                    <a:pt x="414866" y="40139"/>
                    <a:pt x="423333" y="42961"/>
                  </a:cubicBezTo>
                  <a:cubicBezTo>
                    <a:pt x="428978" y="48605"/>
                    <a:pt x="437122" y="52557"/>
                    <a:pt x="440267" y="59894"/>
                  </a:cubicBezTo>
                  <a:cubicBezTo>
                    <a:pt x="459356" y="104435"/>
                    <a:pt x="435347" y="107547"/>
                    <a:pt x="465667" y="153027"/>
                  </a:cubicBezTo>
                  <a:cubicBezTo>
                    <a:pt x="483450" y="179702"/>
                    <a:pt x="482978" y="174168"/>
                    <a:pt x="491067" y="203827"/>
                  </a:cubicBezTo>
                  <a:cubicBezTo>
                    <a:pt x="497190" y="226280"/>
                    <a:pt x="502356" y="248983"/>
                    <a:pt x="508000" y="271561"/>
                  </a:cubicBezTo>
                  <a:lnTo>
                    <a:pt x="516467" y="305427"/>
                  </a:lnTo>
                  <a:cubicBezTo>
                    <a:pt x="527756" y="299783"/>
                    <a:pt x="541409" y="297418"/>
                    <a:pt x="550333" y="288494"/>
                  </a:cubicBezTo>
                  <a:cubicBezTo>
                    <a:pt x="556644" y="282183"/>
                    <a:pt x="557271" y="271887"/>
                    <a:pt x="558800" y="263094"/>
                  </a:cubicBezTo>
                  <a:cubicBezTo>
                    <a:pt x="568580" y="206862"/>
                    <a:pt x="573006" y="149728"/>
                    <a:pt x="584200" y="93761"/>
                  </a:cubicBezTo>
                  <a:cubicBezTo>
                    <a:pt x="584907" y="90228"/>
                    <a:pt x="591583" y="28910"/>
                    <a:pt x="609600" y="26027"/>
                  </a:cubicBezTo>
                  <a:cubicBezTo>
                    <a:pt x="673756" y="15762"/>
                    <a:pt x="739438" y="20727"/>
                    <a:pt x="804333" y="17561"/>
                  </a:cubicBezTo>
                  <a:lnTo>
                    <a:pt x="956733" y="9094"/>
                  </a:lnTo>
                  <a:cubicBezTo>
                    <a:pt x="1161334" y="0"/>
                    <a:pt x="1118168" y="627"/>
                    <a:pt x="1236133" y="627"/>
                  </a:cubicBezTo>
                  <a:lnTo>
                    <a:pt x="1236133" y="627"/>
                  </a:lnTo>
                  <a:lnTo>
                    <a:pt x="1236133" y="627"/>
                  </a:lnTo>
                </a:path>
              </a:pathLst>
            </a:cu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 rot="5400000">
            <a:off x="3492971" y="4915367"/>
            <a:ext cx="26152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335871" y="5147723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0.6 </a:t>
            </a:r>
            <a:r>
              <a:rPr lang="en-US" i="1"/>
              <a:t>µ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402167" y="5740384"/>
            <a:ext cx="66062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Composition</a:t>
            </a:r>
            <a:r>
              <a:rPr lang="en-US" sz="2400" dirty="0">
                <a:solidFill>
                  <a:srgbClr val="0000FF"/>
                </a:solidFill>
              </a:rPr>
              <a:t>:  the wavelength used by the electron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934353" y="3823644"/>
            <a:ext cx="1167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# of </a:t>
            </a:r>
          </a:p>
          <a:p>
            <a:pPr algn="ctr"/>
            <a:r>
              <a:rPr lang="en-US" dirty="0"/>
              <a:t>photons</a:t>
            </a:r>
          </a:p>
        </p:txBody>
      </p:sp>
      <p:cxnSp>
        <p:nvCxnSpPr>
          <p:cNvPr id="17" name="Straight Arrow Connector 16"/>
          <p:cNvCxnSpPr>
            <a:endCxn id="66" idx="1"/>
          </p:cNvCxnSpPr>
          <p:nvPr/>
        </p:nvCxnSpPr>
        <p:spPr>
          <a:xfrm flipV="1">
            <a:off x="1841343" y="5332389"/>
            <a:ext cx="1494528" cy="4079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00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228600" y="9906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99" r="12500" b="79102"/>
          <a:stretch>
            <a:fillRect/>
          </a:stretch>
        </p:blipFill>
        <p:spPr bwMode="auto">
          <a:xfrm>
            <a:off x="6019800" y="9906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371600" y="381000"/>
            <a:ext cx="624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FEFF01"/>
                </a:solidFill>
                <a:cs typeface="Arial" charset="0"/>
              </a:rPr>
              <a:t>How much light at each wavelength?</a:t>
            </a: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304800" y="2209800"/>
            <a:ext cx="0" cy="3962400"/>
          </a:xfrm>
          <a:prstGeom prst="line">
            <a:avLst/>
          </a:prstGeom>
          <a:noFill/>
          <a:ln w="9525">
            <a:solidFill>
              <a:srgbClr val="FBFFF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304800" y="6172200"/>
            <a:ext cx="8534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533400" y="2044700"/>
            <a:ext cx="7924800" cy="4127500"/>
          </a:xfrm>
          <a:custGeom>
            <a:avLst/>
            <a:gdLst>
              <a:gd name="T0" fmla="*/ 0 w 4992"/>
              <a:gd name="T1" fmla="*/ 2147483647 h 2600"/>
              <a:gd name="T2" fmla="*/ 2147483647 w 4992"/>
              <a:gd name="T3" fmla="*/ 2147483647 h 2600"/>
              <a:gd name="T4" fmla="*/ 2147483647 w 4992"/>
              <a:gd name="T5" fmla="*/ 2147483647 h 2600"/>
              <a:gd name="T6" fmla="*/ 2147483647 w 4992"/>
              <a:gd name="T7" fmla="*/ 2147483647 h 2600"/>
              <a:gd name="T8" fmla="*/ 0 60000 65536"/>
              <a:gd name="T9" fmla="*/ 0 60000 65536"/>
              <a:gd name="T10" fmla="*/ 0 60000 65536"/>
              <a:gd name="T11" fmla="*/ 0 60000 65536"/>
              <a:gd name="T12" fmla="*/ 0 w 4992"/>
              <a:gd name="T13" fmla="*/ 0 h 2600"/>
              <a:gd name="T14" fmla="*/ 4992 w 4992"/>
              <a:gd name="T15" fmla="*/ 2600 h 2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2" h="2600">
                <a:moveTo>
                  <a:pt x="0" y="2600"/>
                </a:moveTo>
                <a:cubicBezTo>
                  <a:pt x="156" y="1404"/>
                  <a:pt x="312" y="208"/>
                  <a:pt x="672" y="104"/>
                </a:cubicBezTo>
                <a:cubicBezTo>
                  <a:pt x="1032" y="0"/>
                  <a:pt x="1440" y="1568"/>
                  <a:pt x="2160" y="1976"/>
                </a:cubicBezTo>
                <a:cubicBezTo>
                  <a:pt x="2880" y="2384"/>
                  <a:pt x="4448" y="2456"/>
                  <a:pt x="4992" y="25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 rot="16200000">
            <a:off x="-723900" y="3367088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imes" charset="0"/>
              </a:rPr>
              <a:t>amount of light</a:t>
            </a:r>
            <a:endParaRPr lang="en-US">
              <a:latin typeface="Times" charset="0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838200" y="2209800"/>
            <a:ext cx="18211800" cy="3797300"/>
          </a:xfrm>
          <a:custGeom>
            <a:avLst/>
            <a:gdLst>
              <a:gd name="T0" fmla="*/ 0 w 5368"/>
              <a:gd name="T1" fmla="*/ 2147483647 h 2392"/>
              <a:gd name="T2" fmla="*/ 2147483647 w 5368"/>
              <a:gd name="T3" fmla="*/ 2147483647 h 2392"/>
              <a:gd name="T4" fmla="*/ 2147483647 w 5368"/>
              <a:gd name="T5" fmla="*/ 2147483647 h 2392"/>
              <a:gd name="T6" fmla="*/ 2147483647 w 5368"/>
              <a:gd name="T7" fmla="*/ 2147483647 h 2392"/>
              <a:gd name="T8" fmla="*/ 2147483647 w 5368"/>
              <a:gd name="T9" fmla="*/ 2147483647 h 2392"/>
              <a:gd name="T10" fmla="*/ 2147483647 w 5368"/>
              <a:gd name="T11" fmla="*/ 2147483647 h 2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68"/>
              <a:gd name="T19" fmla="*/ 0 h 2392"/>
              <a:gd name="T20" fmla="*/ 5368 w 5368"/>
              <a:gd name="T21" fmla="*/ 2392 h 23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68" h="2392">
                <a:moveTo>
                  <a:pt x="0" y="2392"/>
                </a:moveTo>
                <a:cubicBezTo>
                  <a:pt x="288" y="1332"/>
                  <a:pt x="576" y="272"/>
                  <a:pt x="864" y="136"/>
                </a:cubicBezTo>
                <a:cubicBezTo>
                  <a:pt x="1152" y="0"/>
                  <a:pt x="1440" y="1240"/>
                  <a:pt x="1728" y="1576"/>
                </a:cubicBezTo>
                <a:cubicBezTo>
                  <a:pt x="2016" y="1912"/>
                  <a:pt x="2056" y="2024"/>
                  <a:pt x="2592" y="2152"/>
                </a:cubicBezTo>
                <a:cubicBezTo>
                  <a:pt x="3128" y="2280"/>
                  <a:pt x="4520" y="2312"/>
                  <a:pt x="4944" y="2344"/>
                </a:cubicBezTo>
                <a:cubicBezTo>
                  <a:pt x="5368" y="2376"/>
                  <a:pt x="5252" y="2360"/>
                  <a:pt x="5136" y="2344"/>
                </a:cubicBezTo>
              </a:path>
            </a:pathLst>
          </a:custGeom>
          <a:noFill/>
          <a:ln w="412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581400" y="6324600"/>
            <a:ext cx="3759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latin typeface="Times" charset="0"/>
              </a:rPr>
              <a:t>wavelength</a:t>
            </a:r>
            <a:endParaRPr lang="en-US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7103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188200" y="1920047"/>
            <a:ext cx="589859" cy="1085877"/>
            <a:chOff x="6070601" y="2904067"/>
            <a:chExt cx="1117599" cy="2057400"/>
          </a:xfrm>
        </p:grpSpPr>
        <p:grpSp>
          <p:nvGrpSpPr>
            <p:cNvPr id="3" name="Group 40"/>
            <p:cNvGrpSpPr/>
            <p:nvPr/>
          </p:nvGrpSpPr>
          <p:grpSpPr>
            <a:xfrm>
              <a:off x="6409252" y="2904067"/>
              <a:ext cx="778948" cy="2057400"/>
              <a:chOff x="6409252" y="2904067"/>
              <a:chExt cx="778948" cy="205740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6680200" y="2904067"/>
                <a:ext cx="270933" cy="37253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 rot="16200000" flipH="1">
                <a:off x="6492625" y="3647825"/>
                <a:ext cx="688416" cy="84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5400000">
                <a:off x="6426202" y="4072466"/>
                <a:ext cx="491064" cy="3386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6502400" y="4487331"/>
                <a:ext cx="685800" cy="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16200000" flipH="1">
                <a:off x="6769102" y="4068233"/>
                <a:ext cx="491064" cy="34713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Elbow Connector 12"/>
              <p:cNvCxnSpPr/>
              <p:nvPr/>
            </p:nvCxnSpPr>
            <p:spPr>
              <a:xfrm rot="5400000">
                <a:off x="6328818" y="4567772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Elbow Connector 13"/>
              <p:cNvCxnSpPr/>
              <p:nvPr/>
            </p:nvCxnSpPr>
            <p:spPr>
              <a:xfrm rot="5400000">
                <a:off x="6675959" y="4601634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Straight Connector 3"/>
            <p:cNvCxnSpPr/>
            <p:nvPr/>
          </p:nvCxnSpPr>
          <p:spPr>
            <a:xfrm rot="10800000" flipV="1">
              <a:off x="6189133" y="3635104"/>
              <a:ext cx="643469" cy="1748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rot="10800000">
              <a:off x="6189133" y="3528449"/>
              <a:ext cx="643467" cy="444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6096008" y="3471335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070601" y="3767674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50760" y="3005924"/>
            <a:ext cx="637540" cy="622300"/>
          </a:xfrm>
          <a:prstGeom prst="rect">
            <a:avLst/>
          </a:prstGeom>
        </p:spPr>
      </p:pic>
      <p:pic>
        <p:nvPicPr>
          <p:cNvPr id="19" name="Picture 2" descr="&#10;sunha2.jpg                                                     0003BB97Mac OS X                       BADBF046: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50000"/>
          </a:blip>
          <a:srcRect b="1219"/>
          <a:stretch>
            <a:fillRect/>
          </a:stretch>
        </p:blipFill>
        <p:spPr bwMode="auto">
          <a:xfrm>
            <a:off x="685799" y="2023956"/>
            <a:ext cx="155033" cy="15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/>
          <p:nvPr/>
        </p:nvSpPr>
        <p:spPr>
          <a:xfrm>
            <a:off x="7366937" y="3784600"/>
            <a:ext cx="87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earth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4245" y="2117094"/>
            <a:ext cx="632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star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7008414" y="846660"/>
            <a:ext cx="1289045" cy="364066"/>
            <a:chOff x="228600" y="990600"/>
            <a:chExt cx="8610600" cy="609600"/>
          </a:xfrm>
        </p:grpSpPr>
        <p:pic>
          <p:nvPicPr>
            <p:cNvPr id="45" name="Picture 2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5833" t="12099" b="79102"/>
            <a:stretch>
              <a:fillRect/>
            </a:stretch>
          </p:blipFill>
          <p:spPr bwMode="auto">
            <a:xfrm>
              <a:off x="228600" y="990600"/>
              <a:ext cx="8610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3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74167" t="12099" r="12500" b="79102"/>
            <a:stretch>
              <a:fillRect/>
            </a:stretch>
          </p:blipFill>
          <p:spPr bwMode="auto">
            <a:xfrm>
              <a:off x="6019800" y="990600"/>
              <a:ext cx="1219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" name="Rectangle 46"/>
          <p:cNvSpPr/>
          <p:nvPr/>
        </p:nvSpPr>
        <p:spPr>
          <a:xfrm>
            <a:off x="7509941" y="846659"/>
            <a:ext cx="45719" cy="3555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7010402" y="1244594"/>
            <a:ext cx="1320926" cy="523048"/>
            <a:chOff x="304800" y="2209800"/>
            <a:chExt cx="8534400" cy="3962400"/>
          </a:xfrm>
        </p:grpSpPr>
        <p:sp>
          <p:nvSpPr>
            <p:cNvPr id="48" name="Line 5"/>
            <p:cNvSpPr>
              <a:spLocks noChangeShapeType="1"/>
            </p:cNvSpPr>
            <p:nvPr/>
          </p:nvSpPr>
          <p:spPr bwMode="auto">
            <a:xfrm>
              <a:off x="304800" y="2209800"/>
              <a:ext cx="0" cy="39624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6"/>
            <p:cNvSpPr>
              <a:spLocks noChangeShapeType="1"/>
            </p:cNvSpPr>
            <p:nvPr/>
          </p:nvSpPr>
          <p:spPr bwMode="auto">
            <a:xfrm>
              <a:off x="304800" y="6172200"/>
              <a:ext cx="85344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Freeform 50"/>
          <p:cNvSpPr/>
          <p:nvPr/>
        </p:nvSpPr>
        <p:spPr>
          <a:xfrm>
            <a:off x="7035800" y="1362506"/>
            <a:ext cx="1236133" cy="305427"/>
          </a:xfrm>
          <a:custGeom>
            <a:avLst/>
            <a:gdLst>
              <a:gd name="connsiteX0" fmla="*/ 0 w 1236133"/>
              <a:gd name="connsiteY0" fmla="*/ 34494 h 305427"/>
              <a:gd name="connsiteX1" fmla="*/ 397933 w 1236133"/>
              <a:gd name="connsiteY1" fmla="*/ 34494 h 305427"/>
              <a:gd name="connsiteX2" fmla="*/ 423333 w 1236133"/>
              <a:gd name="connsiteY2" fmla="*/ 42961 h 305427"/>
              <a:gd name="connsiteX3" fmla="*/ 440267 w 1236133"/>
              <a:gd name="connsiteY3" fmla="*/ 59894 h 305427"/>
              <a:gd name="connsiteX4" fmla="*/ 465667 w 1236133"/>
              <a:gd name="connsiteY4" fmla="*/ 153027 h 305427"/>
              <a:gd name="connsiteX5" fmla="*/ 491067 w 1236133"/>
              <a:gd name="connsiteY5" fmla="*/ 203827 h 305427"/>
              <a:gd name="connsiteX6" fmla="*/ 508000 w 1236133"/>
              <a:gd name="connsiteY6" fmla="*/ 271561 h 305427"/>
              <a:gd name="connsiteX7" fmla="*/ 516467 w 1236133"/>
              <a:gd name="connsiteY7" fmla="*/ 305427 h 305427"/>
              <a:gd name="connsiteX8" fmla="*/ 550333 w 1236133"/>
              <a:gd name="connsiteY8" fmla="*/ 288494 h 305427"/>
              <a:gd name="connsiteX9" fmla="*/ 558800 w 1236133"/>
              <a:gd name="connsiteY9" fmla="*/ 263094 h 305427"/>
              <a:gd name="connsiteX10" fmla="*/ 584200 w 1236133"/>
              <a:gd name="connsiteY10" fmla="*/ 93761 h 305427"/>
              <a:gd name="connsiteX11" fmla="*/ 609600 w 1236133"/>
              <a:gd name="connsiteY11" fmla="*/ 26027 h 305427"/>
              <a:gd name="connsiteX12" fmla="*/ 804333 w 1236133"/>
              <a:gd name="connsiteY12" fmla="*/ 17561 h 305427"/>
              <a:gd name="connsiteX13" fmla="*/ 956733 w 1236133"/>
              <a:gd name="connsiteY13" fmla="*/ 9094 h 305427"/>
              <a:gd name="connsiteX14" fmla="*/ 1236133 w 1236133"/>
              <a:gd name="connsiteY14" fmla="*/ 627 h 305427"/>
              <a:gd name="connsiteX15" fmla="*/ 1236133 w 1236133"/>
              <a:gd name="connsiteY15" fmla="*/ 627 h 305427"/>
              <a:gd name="connsiteX16" fmla="*/ 1236133 w 1236133"/>
              <a:gd name="connsiteY16" fmla="*/ 627 h 30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36133" h="305427">
                <a:moveTo>
                  <a:pt x="0" y="34494"/>
                </a:moveTo>
                <a:cubicBezTo>
                  <a:pt x="159605" y="7892"/>
                  <a:pt x="69814" y="19579"/>
                  <a:pt x="397933" y="34494"/>
                </a:cubicBezTo>
                <a:cubicBezTo>
                  <a:pt x="406848" y="34899"/>
                  <a:pt x="414866" y="40139"/>
                  <a:pt x="423333" y="42961"/>
                </a:cubicBezTo>
                <a:cubicBezTo>
                  <a:pt x="428978" y="48605"/>
                  <a:pt x="437122" y="52557"/>
                  <a:pt x="440267" y="59894"/>
                </a:cubicBezTo>
                <a:cubicBezTo>
                  <a:pt x="459356" y="104435"/>
                  <a:pt x="435347" y="107547"/>
                  <a:pt x="465667" y="153027"/>
                </a:cubicBezTo>
                <a:cubicBezTo>
                  <a:pt x="483450" y="179702"/>
                  <a:pt x="482978" y="174168"/>
                  <a:pt x="491067" y="203827"/>
                </a:cubicBezTo>
                <a:cubicBezTo>
                  <a:pt x="497190" y="226280"/>
                  <a:pt x="502356" y="248983"/>
                  <a:pt x="508000" y="271561"/>
                </a:cubicBezTo>
                <a:lnTo>
                  <a:pt x="516467" y="305427"/>
                </a:lnTo>
                <a:cubicBezTo>
                  <a:pt x="527756" y="299783"/>
                  <a:pt x="541409" y="297418"/>
                  <a:pt x="550333" y="288494"/>
                </a:cubicBezTo>
                <a:cubicBezTo>
                  <a:pt x="556644" y="282183"/>
                  <a:pt x="557271" y="271887"/>
                  <a:pt x="558800" y="263094"/>
                </a:cubicBezTo>
                <a:cubicBezTo>
                  <a:pt x="568580" y="206862"/>
                  <a:pt x="573006" y="149728"/>
                  <a:pt x="584200" y="93761"/>
                </a:cubicBezTo>
                <a:cubicBezTo>
                  <a:pt x="584907" y="90228"/>
                  <a:pt x="591583" y="28910"/>
                  <a:pt x="609600" y="26027"/>
                </a:cubicBezTo>
                <a:cubicBezTo>
                  <a:pt x="673756" y="15762"/>
                  <a:pt x="739438" y="20727"/>
                  <a:pt x="804333" y="17561"/>
                </a:cubicBezTo>
                <a:lnTo>
                  <a:pt x="956733" y="9094"/>
                </a:lnTo>
                <a:cubicBezTo>
                  <a:pt x="1161334" y="0"/>
                  <a:pt x="1118168" y="627"/>
                  <a:pt x="1236133" y="627"/>
                </a:cubicBezTo>
                <a:lnTo>
                  <a:pt x="1236133" y="627"/>
                </a:lnTo>
                <a:lnTo>
                  <a:pt x="1236133" y="627"/>
                </a:lnTo>
              </a:path>
            </a:pathLst>
          </a:cu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7010402" y="338635"/>
            <a:ext cx="1727198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absorption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767773" y="3005924"/>
            <a:ext cx="2202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absorption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1981202" y="3237093"/>
            <a:ext cx="4100594" cy="1623715"/>
            <a:chOff x="3242735" y="4048952"/>
            <a:chExt cx="1320926" cy="523048"/>
          </a:xfrm>
        </p:grpSpPr>
        <p:grpSp>
          <p:nvGrpSpPr>
            <p:cNvPr id="61" name="Group 60"/>
            <p:cNvGrpSpPr/>
            <p:nvPr/>
          </p:nvGrpSpPr>
          <p:grpSpPr>
            <a:xfrm>
              <a:off x="3242735" y="4048952"/>
              <a:ext cx="1320926" cy="523048"/>
              <a:chOff x="304800" y="2209800"/>
              <a:chExt cx="8534400" cy="3962400"/>
            </a:xfrm>
          </p:grpSpPr>
          <p:sp>
            <p:nvSpPr>
              <p:cNvPr id="63" name="Line 5"/>
              <p:cNvSpPr>
                <a:spLocks noChangeShapeType="1"/>
              </p:cNvSpPr>
              <p:nvPr/>
            </p:nvSpPr>
            <p:spPr bwMode="auto">
              <a:xfrm>
                <a:off x="304800" y="2209800"/>
                <a:ext cx="0" cy="396240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6"/>
              <p:cNvSpPr>
                <a:spLocks noChangeShapeType="1"/>
              </p:cNvSpPr>
              <p:nvPr/>
            </p:nvSpPr>
            <p:spPr bwMode="auto">
              <a:xfrm>
                <a:off x="304800" y="6172200"/>
                <a:ext cx="8534400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2" name="Freeform 61"/>
            <p:cNvSpPr/>
            <p:nvPr/>
          </p:nvSpPr>
          <p:spPr>
            <a:xfrm>
              <a:off x="3242735" y="4153932"/>
              <a:ext cx="1236133" cy="305427"/>
            </a:xfrm>
            <a:custGeom>
              <a:avLst/>
              <a:gdLst>
                <a:gd name="connsiteX0" fmla="*/ 0 w 1236133"/>
                <a:gd name="connsiteY0" fmla="*/ 34494 h 305427"/>
                <a:gd name="connsiteX1" fmla="*/ 397933 w 1236133"/>
                <a:gd name="connsiteY1" fmla="*/ 34494 h 305427"/>
                <a:gd name="connsiteX2" fmla="*/ 423333 w 1236133"/>
                <a:gd name="connsiteY2" fmla="*/ 42961 h 305427"/>
                <a:gd name="connsiteX3" fmla="*/ 440267 w 1236133"/>
                <a:gd name="connsiteY3" fmla="*/ 59894 h 305427"/>
                <a:gd name="connsiteX4" fmla="*/ 465667 w 1236133"/>
                <a:gd name="connsiteY4" fmla="*/ 153027 h 305427"/>
                <a:gd name="connsiteX5" fmla="*/ 491067 w 1236133"/>
                <a:gd name="connsiteY5" fmla="*/ 203827 h 305427"/>
                <a:gd name="connsiteX6" fmla="*/ 508000 w 1236133"/>
                <a:gd name="connsiteY6" fmla="*/ 271561 h 305427"/>
                <a:gd name="connsiteX7" fmla="*/ 516467 w 1236133"/>
                <a:gd name="connsiteY7" fmla="*/ 305427 h 305427"/>
                <a:gd name="connsiteX8" fmla="*/ 550333 w 1236133"/>
                <a:gd name="connsiteY8" fmla="*/ 288494 h 305427"/>
                <a:gd name="connsiteX9" fmla="*/ 558800 w 1236133"/>
                <a:gd name="connsiteY9" fmla="*/ 263094 h 305427"/>
                <a:gd name="connsiteX10" fmla="*/ 584200 w 1236133"/>
                <a:gd name="connsiteY10" fmla="*/ 93761 h 305427"/>
                <a:gd name="connsiteX11" fmla="*/ 609600 w 1236133"/>
                <a:gd name="connsiteY11" fmla="*/ 26027 h 305427"/>
                <a:gd name="connsiteX12" fmla="*/ 804333 w 1236133"/>
                <a:gd name="connsiteY12" fmla="*/ 17561 h 305427"/>
                <a:gd name="connsiteX13" fmla="*/ 956733 w 1236133"/>
                <a:gd name="connsiteY13" fmla="*/ 9094 h 305427"/>
                <a:gd name="connsiteX14" fmla="*/ 1236133 w 1236133"/>
                <a:gd name="connsiteY14" fmla="*/ 627 h 305427"/>
                <a:gd name="connsiteX15" fmla="*/ 1236133 w 1236133"/>
                <a:gd name="connsiteY15" fmla="*/ 627 h 305427"/>
                <a:gd name="connsiteX16" fmla="*/ 1236133 w 1236133"/>
                <a:gd name="connsiteY16" fmla="*/ 627 h 30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36133" h="305427">
                  <a:moveTo>
                    <a:pt x="0" y="34494"/>
                  </a:moveTo>
                  <a:cubicBezTo>
                    <a:pt x="159605" y="7892"/>
                    <a:pt x="69814" y="19579"/>
                    <a:pt x="397933" y="34494"/>
                  </a:cubicBezTo>
                  <a:cubicBezTo>
                    <a:pt x="406848" y="34899"/>
                    <a:pt x="414866" y="40139"/>
                    <a:pt x="423333" y="42961"/>
                  </a:cubicBezTo>
                  <a:cubicBezTo>
                    <a:pt x="428978" y="48605"/>
                    <a:pt x="437122" y="52557"/>
                    <a:pt x="440267" y="59894"/>
                  </a:cubicBezTo>
                  <a:cubicBezTo>
                    <a:pt x="459356" y="104435"/>
                    <a:pt x="435347" y="107547"/>
                    <a:pt x="465667" y="153027"/>
                  </a:cubicBezTo>
                  <a:cubicBezTo>
                    <a:pt x="483450" y="179702"/>
                    <a:pt x="482978" y="174168"/>
                    <a:pt x="491067" y="203827"/>
                  </a:cubicBezTo>
                  <a:cubicBezTo>
                    <a:pt x="497190" y="226280"/>
                    <a:pt x="502356" y="248983"/>
                    <a:pt x="508000" y="271561"/>
                  </a:cubicBezTo>
                  <a:lnTo>
                    <a:pt x="516467" y="305427"/>
                  </a:lnTo>
                  <a:cubicBezTo>
                    <a:pt x="527756" y="299783"/>
                    <a:pt x="541409" y="297418"/>
                    <a:pt x="550333" y="288494"/>
                  </a:cubicBezTo>
                  <a:cubicBezTo>
                    <a:pt x="556644" y="282183"/>
                    <a:pt x="557271" y="271887"/>
                    <a:pt x="558800" y="263094"/>
                  </a:cubicBezTo>
                  <a:cubicBezTo>
                    <a:pt x="568580" y="206862"/>
                    <a:pt x="573006" y="149728"/>
                    <a:pt x="584200" y="93761"/>
                  </a:cubicBezTo>
                  <a:cubicBezTo>
                    <a:pt x="584907" y="90228"/>
                    <a:pt x="591583" y="28910"/>
                    <a:pt x="609600" y="26027"/>
                  </a:cubicBezTo>
                  <a:cubicBezTo>
                    <a:pt x="673756" y="15762"/>
                    <a:pt x="739438" y="20727"/>
                    <a:pt x="804333" y="17561"/>
                  </a:cubicBezTo>
                  <a:lnTo>
                    <a:pt x="956733" y="9094"/>
                  </a:lnTo>
                  <a:cubicBezTo>
                    <a:pt x="1161334" y="0"/>
                    <a:pt x="1118168" y="627"/>
                    <a:pt x="1236133" y="627"/>
                  </a:cubicBezTo>
                  <a:lnTo>
                    <a:pt x="1236133" y="627"/>
                  </a:lnTo>
                  <a:lnTo>
                    <a:pt x="1236133" y="627"/>
                  </a:lnTo>
                </a:path>
              </a:pathLst>
            </a:cu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 rot="5400000">
            <a:off x="3492971" y="4915367"/>
            <a:ext cx="26152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335871" y="5147723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0.6 </a:t>
            </a:r>
            <a:r>
              <a:rPr lang="en-US" i="1"/>
              <a:t>µ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402167" y="5740384"/>
            <a:ext cx="66062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Abundance</a:t>
            </a:r>
            <a:r>
              <a:rPr lang="en-US" sz="2400" dirty="0">
                <a:solidFill>
                  <a:srgbClr val="0000FF"/>
                </a:solidFill>
              </a:rPr>
              <a:t>:  how deep the line is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934353" y="3823644"/>
            <a:ext cx="1167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# of </a:t>
            </a:r>
          </a:p>
          <a:p>
            <a:pPr algn="ctr"/>
            <a:r>
              <a:rPr lang="en-US" dirty="0"/>
              <a:t>photons</a:t>
            </a:r>
          </a:p>
        </p:txBody>
      </p:sp>
      <p:cxnSp>
        <p:nvCxnSpPr>
          <p:cNvPr id="38" name="Straight Arrow Connector 37"/>
          <p:cNvCxnSpPr>
            <a:endCxn id="62" idx="7"/>
          </p:cNvCxnSpPr>
          <p:nvPr/>
        </p:nvCxnSpPr>
        <p:spPr>
          <a:xfrm flipV="1">
            <a:off x="1841343" y="4511133"/>
            <a:ext cx="1743144" cy="12292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40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90664" y="2860258"/>
            <a:ext cx="81323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EFF01"/>
                </a:solidFill>
                <a:cs typeface="Arial" charset="0"/>
                <a:hlinkClick r:id="rId2"/>
              </a:rPr>
              <a:t>Absorption spectrum in the SUN</a:t>
            </a:r>
            <a:endParaRPr lang="en-US" sz="4000" b="1" dirty="0">
              <a:solidFill>
                <a:srgbClr val="FEFF0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61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795867" y="829700"/>
            <a:ext cx="8001000" cy="577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Absorption</a:t>
            </a:r>
            <a:r>
              <a:rPr lang="en-US" dirty="0">
                <a:solidFill>
                  <a:srgbClr val="0000FF"/>
                </a:solidFill>
              </a:rPr>
              <a:t>: 		… and jumping UP to HIGHER energy levels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Emission</a:t>
            </a:r>
            <a:r>
              <a:rPr lang="en-US" dirty="0">
                <a:solidFill>
                  <a:srgbClr val="FF0000"/>
                </a:solidFill>
              </a:rPr>
              <a:t>: 			letting go of specific </a:t>
            </a:r>
            <a:r>
              <a:rPr lang="en-US" dirty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dirty="0">
                <a:solidFill>
                  <a:srgbClr val="FF0000"/>
                </a:solidFill>
              </a:rPr>
              <a:t>  ‘s….. 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0000FF"/>
                </a:solidFill>
              </a:rPr>
              <a:t>			  </a:t>
            </a:r>
            <a:r>
              <a:rPr lang="en-US" dirty="0">
                <a:solidFill>
                  <a:srgbClr val="FF0000"/>
                </a:solidFill>
              </a:rPr>
              <a:t>emission</a:t>
            </a:r>
            <a:r>
              <a:rPr lang="en-US" dirty="0">
                <a:solidFill>
                  <a:srgbClr val="0000FF"/>
                </a:solidFill>
              </a:rPr>
              <a:t>			      absorption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3" name="Group 12"/>
          <p:cNvGrpSpPr/>
          <p:nvPr/>
        </p:nvGrpSpPr>
        <p:grpSpPr>
          <a:xfrm>
            <a:off x="2387518" y="2573892"/>
            <a:ext cx="1278486" cy="3693319"/>
            <a:chOff x="3970847" y="2573892"/>
            <a:chExt cx="1278486" cy="3693319"/>
          </a:xfrm>
        </p:grpSpPr>
        <p:sp>
          <p:nvSpPr>
            <p:cNvPr id="4" name="Rectangle 3"/>
            <p:cNvSpPr/>
            <p:nvPr/>
          </p:nvSpPr>
          <p:spPr>
            <a:xfrm>
              <a:off x="4030116" y="2971835"/>
              <a:ext cx="45719" cy="27373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631267" y="2980273"/>
              <a:ext cx="45719" cy="272895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4080916" y="5707646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072443" y="473655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080904" y="424678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072431" y="397656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072425" y="3824567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682067" y="3629101"/>
              <a:ext cx="56726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/>
                <a:t>n</a:t>
              </a:r>
              <a:r>
                <a:rPr lang="en-US" sz="1200"/>
                <a:t> = 5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4</a:t>
              </a:r>
            </a:p>
            <a:p>
              <a:r>
                <a:rPr lang="en-US" sz="800"/>
                <a:t>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3</a:t>
              </a:r>
            </a:p>
            <a:p>
              <a:endParaRPr lang="en-US" sz="1200"/>
            </a:p>
            <a:p>
              <a:r>
                <a:rPr lang="en-US" sz="800"/>
                <a:t>  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2</a:t>
              </a:r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r>
                <a:rPr lang="en-US" sz="800"/>
                <a:t> 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1</a:t>
              </a:r>
            </a:p>
            <a:p>
              <a:endParaRPr lang="en-US" sz="1200"/>
            </a:p>
            <a:p>
              <a:endParaRPr lang="en-US" sz="12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70847" y="2573892"/>
              <a:ext cx="965217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Energy</a:t>
              </a:r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r>
                <a:rPr lang="en-US"/>
                <a:t>    H</a:t>
              </a:r>
            </a:p>
          </p:txBody>
        </p:sp>
      </p:grpSp>
      <p:sp>
        <p:nvSpPr>
          <p:cNvPr id="15" name="Oval 14"/>
          <p:cNvSpPr/>
          <p:nvPr/>
        </p:nvSpPr>
        <p:spPr>
          <a:xfrm>
            <a:off x="2658471" y="4530740"/>
            <a:ext cx="186267" cy="18626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2"/>
          <p:cNvGrpSpPr/>
          <p:nvPr/>
        </p:nvGrpSpPr>
        <p:grpSpPr>
          <a:xfrm>
            <a:off x="4859876" y="2573886"/>
            <a:ext cx="1278486" cy="3693319"/>
            <a:chOff x="3970847" y="2573892"/>
            <a:chExt cx="1278486" cy="3693319"/>
          </a:xfrm>
        </p:grpSpPr>
        <p:sp>
          <p:nvSpPr>
            <p:cNvPr id="17" name="Rectangle 16"/>
            <p:cNvSpPr/>
            <p:nvPr/>
          </p:nvSpPr>
          <p:spPr>
            <a:xfrm>
              <a:off x="4030116" y="2971835"/>
              <a:ext cx="45719" cy="27373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31267" y="2980273"/>
              <a:ext cx="45719" cy="272895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4080916" y="5707646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072443" y="473655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080904" y="424678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072431" y="397656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072425" y="3824567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682067" y="3629101"/>
              <a:ext cx="56726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/>
                <a:t>n</a:t>
              </a:r>
              <a:r>
                <a:rPr lang="en-US" sz="1200"/>
                <a:t> = 5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4</a:t>
              </a:r>
            </a:p>
            <a:p>
              <a:r>
                <a:rPr lang="en-US" sz="800"/>
                <a:t>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3</a:t>
              </a:r>
            </a:p>
            <a:p>
              <a:endParaRPr lang="en-US" sz="1200"/>
            </a:p>
            <a:p>
              <a:r>
                <a:rPr lang="en-US" sz="800"/>
                <a:t>  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2</a:t>
              </a:r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r>
                <a:rPr lang="en-US" sz="800"/>
                <a:t> 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1</a:t>
              </a:r>
            </a:p>
            <a:p>
              <a:endParaRPr lang="en-US" sz="1200"/>
            </a:p>
            <a:p>
              <a:endParaRPr lang="en-US" sz="12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970847" y="2573892"/>
              <a:ext cx="965217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Energy</a:t>
              </a:r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r>
                <a:rPr lang="en-US"/>
                <a:t>    H</a:t>
              </a:r>
            </a:p>
          </p:txBody>
        </p:sp>
      </p:grpSp>
      <p:sp>
        <p:nvSpPr>
          <p:cNvPr id="27" name="Oval 26"/>
          <p:cNvSpPr/>
          <p:nvPr/>
        </p:nvSpPr>
        <p:spPr>
          <a:xfrm>
            <a:off x="5130829" y="4530734"/>
            <a:ext cx="186267" cy="18626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4730747" y="5222888"/>
            <a:ext cx="969504" cy="15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22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795867" y="829700"/>
            <a:ext cx="8001000" cy="577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>
                <a:solidFill>
                  <a:srgbClr val="0000FF"/>
                </a:solidFill>
              </a:rPr>
              <a:t>Absorption</a:t>
            </a:r>
            <a:r>
              <a:rPr lang="en-US">
                <a:solidFill>
                  <a:srgbClr val="0000FF"/>
                </a:solidFill>
              </a:rPr>
              <a:t>: 		… and jumping UP to HIGHER energy levels</a:t>
            </a:r>
          </a:p>
          <a:p>
            <a:pPr>
              <a:spcBef>
                <a:spcPct val="50000"/>
              </a:spcBef>
              <a:defRPr/>
            </a:pPr>
            <a:endParaRPr lang="en-US" sz="240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>
                <a:solidFill>
                  <a:srgbClr val="FF0000"/>
                </a:solidFill>
              </a:rPr>
              <a:t>Emission</a:t>
            </a:r>
            <a:r>
              <a:rPr lang="en-US">
                <a:solidFill>
                  <a:srgbClr val="FF0000"/>
                </a:solidFill>
              </a:rPr>
              <a:t>: 			… and moving DOWN to LOWER energy levels</a:t>
            </a: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</a:rPr>
              <a:t>			  </a:t>
            </a:r>
            <a:r>
              <a:rPr lang="en-US">
                <a:solidFill>
                  <a:srgbClr val="FF0000"/>
                </a:solidFill>
              </a:rPr>
              <a:t>emission</a:t>
            </a:r>
            <a:r>
              <a:rPr lang="en-US">
                <a:solidFill>
                  <a:srgbClr val="0000FF"/>
                </a:solidFill>
              </a:rPr>
              <a:t>			      absorption</a:t>
            </a:r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3" name="Group 12"/>
          <p:cNvGrpSpPr/>
          <p:nvPr/>
        </p:nvGrpSpPr>
        <p:grpSpPr>
          <a:xfrm>
            <a:off x="2387518" y="2573892"/>
            <a:ext cx="1278486" cy="3693319"/>
            <a:chOff x="3970847" y="2573892"/>
            <a:chExt cx="1278486" cy="3693319"/>
          </a:xfrm>
        </p:grpSpPr>
        <p:sp>
          <p:nvSpPr>
            <p:cNvPr id="4" name="Rectangle 3"/>
            <p:cNvSpPr/>
            <p:nvPr/>
          </p:nvSpPr>
          <p:spPr>
            <a:xfrm>
              <a:off x="4030116" y="2971835"/>
              <a:ext cx="45719" cy="27373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631267" y="2980273"/>
              <a:ext cx="45719" cy="272895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4080916" y="5707646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072443" y="473655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080904" y="424678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072431" y="397656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072425" y="3824567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682067" y="3629101"/>
              <a:ext cx="56726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/>
                <a:t>n</a:t>
              </a:r>
              <a:r>
                <a:rPr lang="en-US" sz="1200"/>
                <a:t> = 5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4</a:t>
              </a:r>
            </a:p>
            <a:p>
              <a:r>
                <a:rPr lang="en-US" sz="800"/>
                <a:t>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3</a:t>
              </a:r>
            </a:p>
            <a:p>
              <a:endParaRPr lang="en-US" sz="1200"/>
            </a:p>
            <a:p>
              <a:r>
                <a:rPr lang="en-US" sz="800"/>
                <a:t>  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2</a:t>
              </a:r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r>
                <a:rPr lang="en-US" sz="800"/>
                <a:t> 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1</a:t>
              </a:r>
            </a:p>
            <a:p>
              <a:endParaRPr lang="en-US" sz="1200"/>
            </a:p>
            <a:p>
              <a:endParaRPr lang="en-US" sz="12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70847" y="2573892"/>
              <a:ext cx="965217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Energy</a:t>
              </a:r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r>
                <a:rPr lang="en-US"/>
                <a:t>    H</a:t>
              </a:r>
            </a:p>
          </p:txBody>
        </p:sp>
      </p:grpSp>
      <p:sp>
        <p:nvSpPr>
          <p:cNvPr id="15" name="Oval 14"/>
          <p:cNvSpPr/>
          <p:nvPr/>
        </p:nvSpPr>
        <p:spPr>
          <a:xfrm>
            <a:off x="2658471" y="5504445"/>
            <a:ext cx="186267" cy="18626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859876" y="2573886"/>
            <a:ext cx="1278486" cy="3693319"/>
            <a:chOff x="3970847" y="2573892"/>
            <a:chExt cx="1278486" cy="3693319"/>
          </a:xfrm>
        </p:grpSpPr>
        <p:sp>
          <p:nvSpPr>
            <p:cNvPr id="17" name="Rectangle 16"/>
            <p:cNvSpPr/>
            <p:nvPr/>
          </p:nvSpPr>
          <p:spPr>
            <a:xfrm>
              <a:off x="4030116" y="2971835"/>
              <a:ext cx="45719" cy="27373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31267" y="2980273"/>
              <a:ext cx="45719" cy="272895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4080916" y="5707646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072443" y="473655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080904" y="424678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072431" y="3976568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072425" y="3824567"/>
              <a:ext cx="550351" cy="1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682067" y="3629101"/>
              <a:ext cx="56726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/>
                <a:t>n</a:t>
              </a:r>
              <a:r>
                <a:rPr lang="en-US" sz="1200"/>
                <a:t> = 5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4</a:t>
              </a:r>
            </a:p>
            <a:p>
              <a:r>
                <a:rPr lang="en-US" sz="800"/>
                <a:t>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3</a:t>
              </a:r>
            </a:p>
            <a:p>
              <a:endParaRPr lang="en-US" sz="1200"/>
            </a:p>
            <a:p>
              <a:r>
                <a:rPr lang="en-US" sz="800"/>
                <a:t>  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2</a:t>
              </a:r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endParaRPr lang="en-US" sz="800"/>
            </a:p>
            <a:p>
              <a:r>
                <a:rPr lang="en-US" sz="800"/>
                <a:t>  </a:t>
              </a:r>
            </a:p>
            <a:p>
              <a:r>
                <a:rPr lang="en-US" sz="1200" i="1"/>
                <a:t>n</a:t>
              </a:r>
              <a:r>
                <a:rPr lang="en-US" sz="1200"/>
                <a:t> = 1</a:t>
              </a:r>
            </a:p>
            <a:p>
              <a:endParaRPr lang="en-US" sz="1200"/>
            </a:p>
            <a:p>
              <a:endParaRPr lang="en-US" sz="12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970847" y="2573892"/>
              <a:ext cx="965217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Energy</a:t>
              </a:r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endParaRPr lang="en-US"/>
            </a:p>
            <a:p>
              <a:r>
                <a:rPr lang="en-US"/>
                <a:t>    H</a:t>
              </a:r>
            </a:p>
          </p:txBody>
        </p:sp>
      </p:grpSp>
      <p:sp>
        <p:nvSpPr>
          <p:cNvPr id="27" name="Oval 26"/>
          <p:cNvSpPr/>
          <p:nvPr/>
        </p:nvSpPr>
        <p:spPr>
          <a:xfrm>
            <a:off x="5130829" y="4530734"/>
            <a:ext cx="186267" cy="18626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4730747" y="5222888"/>
            <a:ext cx="969504" cy="15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2368851" y="5121687"/>
            <a:ext cx="765515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19"/>
          <p:cNvGrpSpPr/>
          <p:nvPr/>
        </p:nvGrpSpPr>
        <p:grpSpPr>
          <a:xfrm flipH="1">
            <a:off x="1354596" y="5419960"/>
            <a:ext cx="1363133" cy="365473"/>
            <a:chOff x="745067" y="4529667"/>
            <a:chExt cx="1363133" cy="365473"/>
          </a:xfrm>
        </p:grpSpPr>
        <p:sp>
          <p:nvSpPr>
            <p:cNvPr id="32" name="Freeform 31"/>
            <p:cNvSpPr/>
            <p:nvPr/>
          </p:nvSpPr>
          <p:spPr>
            <a:xfrm>
              <a:off x="745067" y="4529667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 flipV="1">
              <a:off x="1236147" y="4563529"/>
              <a:ext cx="482600" cy="331611"/>
            </a:xfrm>
            <a:custGeom>
              <a:avLst/>
              <a:gdLst>
                <a:gd name="connsiteX0" fmla="*/ 0 w 482600"/>
                <a:gd name="connsiteY0" fmla="*/ 177800 h 331611"/>
                <a:gd name="connsiteX1" fmla="*/ 67733 w 482600"/>
                <a:gd name="connsiteY1" fmla="*/ 25400 h 331611"/>
                <a:gd name="connsiteX2" fmla="*/ 245533 w 482600"/>
                <a:gd name="connsiteY2" fmla="*/ 330200 h 331611"/>
                <a:gd name="connsiteX3" fmla="*/ 389466 w 482600"/>
                <a:gd name="connsiteY3" fmla="*/ 33866 h 331611"/>
                <a:gd name="connsiteX4" fmla="*/ 482600 w 482600"/>
                <a:gd name="connsiteY4" fmla="*/ 186266 h 3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2600" h="331611">
                  <a:moveTo>
                    <a:pt x="0" y="177800"/>
                  </a:moveTo>
                  <a:cubicBezTo>
                    <a:pt x="13405" y="88900"/>
                    <a:pt x="26811" y="0"/>
                    <a:pt x="67733" y="25400"/>
                  </a:cubicBezTo>
                  <a:cubicBezTo>
                    <a:pt x="108655" y="50800"/>
                    <a:pt x="191911" y="328789"/>
                    <a:pt x="245533" y="330200"/>
                  </a:cubicBezTo>
                  <a:cubicBezTo>
                    <a:pt x="299155" y="331611"/>
                    <a:pt x="349955" y="57855"/>
                    <a:pt x="389466" y="33866"/>
                  </a:cubicBezTo>
                  <a:cubicBezTo>
                    <a:pt x="428977" y="9877"/>
                    <a:pt x="482600" y="186266"/>
                    <a:pt x="482600" y="186266"/>
                  </a:cubicBez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>
              <a:stCxn id="33" idx="4"/>
            </p:cNvCxnSpPr>
            <p:nvPr/>
          </p:nvCxnSpPr>
          <p:spPr>
            <a:xfrm flipV="1">
              <a:off x="1718747" y="4707467"/>
              <a:ext cx="389453" cy="1407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57 -0.00046 L -0.30017 0.003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46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795867" y="829700"/>
            <a:ext cx="8001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For EMISSION lines, all you need is a cloud of gas </a:t>
            </a:r>
            <a:r>
              <a:rPr lang="en-US" sz="2400" dirty="0">
                <a:solidFill>
                  <a:srgbClr val="FF0000"/>
                </a:solidFill>
              </a:rPr>
              <a:t>WITHOUT</a:t>
            </a:r>
            <a:r>
              <a:rPr lang="en-US" sz="2400" dirty="0">
                <a:solidFill>
                  <a:srgbClr val="0000FF"/>
                </a:solidFill>
              </a:rPr>
              <a:t> a light source behind it.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188200" y="3376371"/>
            <a:ext cx="589859" cy="1085877"/>
            <a:chOff x="6070601" y="2904067"/>
            <a:chExt cx="1117599" cy="2057400"/>
          </a:xfrm>
        </p:grpSpPr>
        <p:grpSp>
          <p:nvGrpSpPr>
            <p:cNvPr id="4" name="Group 40"/>
            <p:cNvGrpSpPr/>
            <p:nvPr/>
          </p:nvGrpSpPr>
          <p:grpSpPr>
            <a:xfrm>
              <a:off x="6409252" y="2904067"/>
              <a:ext cx="778948" cy="2057400"/>
              <a:chOff x="6409252" y="2904067"/>
              <a:chExt cx="778948" cy="2057400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6680200" y="2904067"/>
                <a:ext cx="270933" cy="37253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 rot="16200000" flipH="1">
                <a:off x="6492625" y="3647825"/>
                <a:ext cx="688416" cy="84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>
                <a:off x="6426202" y="4072466"/>
                <a:ext cx="491064" cy="3386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6502400" y="4487331"/>
                <a:ext cx="685800" cy="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16200000" flipH="1">
                <a:off x="6769102" y="4068233"/>
                <a:ext cx="491064" cy="34713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Elbow Connector 13"/>
              <p:cNvCxnSpPr/>
              <p:nvPr/>
            </p:nvCxnSpPr>
            <p:spPr>
              <a:xfrm rot="5400000">
                <a:off x="6328818" y="4567772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Elbow Connector 14"/>
              <p:cNvCxnSpPr/>
              <p:nvPr/>
            </p:nvCxnSpPr>
            <p:spPr>
              <a:xfrm rot="5400000">
                <a:off x="6675959" y="4601634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" name="Straight Connector 4"/>
            <p:cNvCxnSpPr/>
            <p:nvPr/>
          </p:nvCxnSpPr>
          <p:spPr>
            <a:xfrm rot="10800000" flipV="1">
              <a:off x="6189133" y="3635104"/>
              <a:ext cx="643469" cy="1748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10800000">
              <a:off x="6189133" y="3528449"/>
              <a:ext cx="643467" cy="444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6096008" y="3471335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6070601" y="3767674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50760" y="4462248"/>
            <a:ext cx="637540" cy="622300"/>
          </a:xfrm>
          <a:prstGeom prst="rect">
            <a:avLst/>
          </a:prstGeom>
        </p:spPr>
      </p:pic>
      <p:sp>
        <p:nvSpPr>
          <p:cNvPr id="17" name="Freeform 16"/>
          <p:cNvSpPr/>
          <p:nvPr/>
        </p:nvSpPr>
        <p:spPr>
          <a:xfrm>
            <a:off x="3173710" y="2164291"/>
            <a:ext cx="1830090" cy="3417501"/>
          </a:xfrm>
          <a:custGeom>
            <a:avLst/>
            <a:gdLst>
              <a:gd name="connsiteX0" fmla="*/ 441557 w 1830090"/>
              <a:gd name="connsiteY0" fmla="*/ 299566 h 3417501"/>
              <a:gd name="connsiteX1" fmla="*/ 289157 w 1830090"/>
              <a:gd name="connsiteY1" fmla="*/ 367300 h 3417501"/>
              <a:gd name="connsiteX2" fmla="*/ 170623 w 1830090"/>
              <a:gd name="connsiteY2" fmla="*/ 451966 h 3417501"/>
              <a:gd name="connsiteX3" fmla="*/ 136757 w 1830090"/>
              <a:gd name="connsiteY3" fmla="*/ 477366 h 3417501"/>
              <a:gd name="connsiteX4" fmla="*/ 111357 w 1830090"/>
              <a:gd name="connsiteY4" fmla="*/ 502766 h 3417501"/>
              <a:gd name="connsiteX5" fmla="*/ 69023 w 1830090"/>
              <a:gd name="connsiteY5" fmla="*/ 536633 h 3417501"/>
              <a:gd name="connsiteX6" fmla="*/ 60557 w 1830090"/>
              <a:gd name="connsiteY6" fmla="*/ 562033 h 3417501"/>
              <a:gd name="connsiteX7" fmla="*/ 77490 w 1830090"/>
              <a:gd name="connsiteY7" fmla="*/ 680566 h 3417501"/>
              <a:gd name="connsiteX8" fmla="*/ 94423 w 1830090"/>
              <a:gd name="connsiteY8" fmla="*/ 714433 h 3417501"/>
              <a:gd name="connsiteX9" fmla="*/ 102890 w 1830090"/>
              <a:gd name="connsiteY9" fmla="*/ 739833 h 3417501"/>
              <a:gd name="connsiteX10" fmla="*/ 119823 w 1830090"/>
              <a:gd name="connsiteY10" fmla="*/ 773700 h 3417501"/>
              <a:gd name="connsiteX11" fmla="*/ 128290 w 1830090"/>
              <a:gd name="connsiteY11" fmla="*/ 807566 h 3417501"/>
              <a:gd name="connsiteX12" fmla="*/ 170623 w 1830090"/>
              <a:gd name="connsiteY12" fmla="*/ 883766 h 3417501"/>
              <a:gd name="connsiteX13" fmla="*/ 187557 w 1830090"/>
              <a:gd name="connsiteY13" fmla="*/ 959966 h 3417501"/>
              <a:gd name="connsiteX14" fmla="*/ 204490 w 1830090"/>
              <a:gd name="connsiteY14" fmla="*/ 1027700 h 3417501"/>
              <a:gd name="connsiteX15" fmla="*/ 179090 w 1830090"/>
              <a:gd name="connsiteY15" fmla="*/ 1180100 h 3417501"/>
              <a:gd name="connsiteX16" fmla="*/ 153690 w 1830090"/>
              <a:gd name="connsiteY16" fmla="*/ 1205500 h 3417501"/>
              <a:gd name="connsiteX17" fmla="*/ 128290 w 1830090"/>
              <a:gd name="connsiteY17" fmla="*/ 1290166 h 3417501"/>
              <a:gd name="connsiteX18" fmla="*/ 102890 w 1830090"/>
              <a:gd name="connsiteY18" fmla="*/ 1340966 h 3417501"/>
              <a:gd name="connsiteX19" fmla="*/ 94423 w 1830090"/>
              <a:gd name="connsiteY19" fmla="*/ 1400233 h 3417501"/>
              <a:gd name="connsiteX20" fmla="*/ 145223 w 1830090"/>
              <a:gd name="connsiteY20" fmla="*/ 1789700 h 3417501"/>
              <a:gd name="connsiteX21" fmla="*/ 196023 w 1830090"/>
              <a:gd name="connsiteY21" fmla="*/ 1806633 h 3417501"/>
              <a:gd name="connsiteX22" fmla="*/ 272223 w 1830090"/>
              <a:gd name="connsiteY22" fmla="*/ 1815100 h 3417501"/>
              <a:gd name="connsiteX23" fmla="*/ 314557 w 1830090"/>
              <a:gd name="connsiteY23" fmla="*/ 1882833 h 3417501"/>
              <a:gd name="connsiteX24" fmla="*/ 365357 w 1830090"/>
              <a:gd name="connsiteY24" fmla="*/ 2001366 h 3417501"/>
              <a:gd name="connsiteX25" fmla="*/ 382290 w 1830090"/>
              <a:gd name="connsiteY25" fmla="*/ 2052166 h 3417501"/>
              <a:gd name="connsiteX26" fmla="*/ 407690 w 1830090"/>
              <a:gd name="connsiteY26" fmla="*/ 2145300 h 3417501"/>
              <a:gd name="connsiteX27" fmla="*/ 416157 w 1830090"/>
              <a:gd name="connsiteY27" fmla="*/ 2213033 h 3417501"/>
              <a:gd name="connsiteX28" fmla="*/ 433090 w 1830090"/>
              <a:gd name="connsiteY28" fmla="*/ 2289233 h 3417501"/>
              <a:gd name="connsiteX29" fmla="*/ 441557 w 1830090"/>
              <a:gd name="connsiteY29" fmla="*/ 2314633 h 3417501"/>
              <a:gd name="connsiteX30" fmla="*/ 433090 w 1830090"/>
              <a:gd name="connsiteY30" fmla="*/ 2467033 h 3417501"/>
              <a:gd name="connsiteX31" fmla="*/ 416157 w 1830090"/>
              <a:gd name="connsiteY31" fmla="*/ 2509366 h 3417501"/>
              <a:gd name="connsiteX32" fmla="*/ 399223 w 1830090"/>
              <a:gd name="connsiteY32" fmla="*/ 2568633 h 3417501"/>
              <a:gd name="connsiteX33" fmla="*/ 314557 w 1830090"/>
              <a:gd name="connsiteY33" fmla="*/ 2661766 h 3417501"/>
              <a:gd name="connsiteX34" fmla="*/ 280690 w 1830090"/>
              <a:gd name="connsiteY34" fmla="*/ 2670233 h 3417501"/>
              <a:gd name="connsiteX35" fmla="*/ 272223 w 1830090"/>
              <a:gd name="connsiteY35" fmla="*/ 2695633 h 3417501"/>
              <a:gd name="connsiteX36" fmla="*/ 306090 w 1830090"/>
              <a:gd name="connsiteY36" fmla="*/ 2890366 h 3417501"/>
              <a:gd name="connsiteX37" fmla="*/ 348423 w 1830090"/>
              <a:gd name="connsiteY37" fmla="*/ 3068166 h 3417501"/>
              <a:gd name="connsiteX38" fmla="*/ 356890 w 1830090"/>
              <a:gd name="connsiteY38" fmla="*/ 3102033 h 3417501"/>
              <a:gd name="connsiteX39" fmla="*/ 373823 w 1830090"/>
              <a:gd name="connsiteY39" fmla="*/ 3169766 h 3417501"/>
              <a:gd name="connsiteX40" fmla="*/ 382290 w 1830090"/>
              <a:gd name="connsiteY40" fmla="*/ 3195166 h 3417501"/>
              <a:gd name="connsiteX41" fmla="*/ 399223 w 1830090"/>
              <a:gd name="connsiteY41" fmla="*/ 3220566 h 3417501"/>
              <a:gd name="connsiteX42" fmla="*/ 416157 w 1830090"/>
              <a:gd name="connsiteY42" fmla="*/ 3237500 h 3417501"/>
              <a:gd name="connsiteX43" fmla="*/ 458490 w 1830090"/>
              <a:gd name="connsiteY43" fmla="*/ 3262900 h 3417501"/>
              <a:gd name="connsiteX44" fmla="*/ 526223 w 1830090"/>
              <a:gd name="connsiteY44" fmla="*/ 3288300 h 3417501"/>
              <a:gd name="connsiteX45" fmla="*/ 661690 w 1830090"/>
              <a:gd name="connsiteY45" fmla="*/ 3305233 h 3417501"/>
              <a:gd name="connsiteX46" fmla="*/ 780223 w 1830090"/>
              <a:gd name="connsiteY46" fmla="*/ 3339100 h 3417501"/>
              <a:gd name="connsiteX47" fmla="*/ 822557 w 1830090"/>
              <a:gd name="connsiteY47" fmla="*/ 3356033 h 3417501"/>
              <a:gd name="connsiteX48" fmla="*/ 864890 w 1830090"/>
              <a:gd name="connsiteY48" fmla="*/ 3364500 h 3417501"/>
              <a:gd name="connsiteX49" fmla="*/ 915690 w 1830090"/>
              <a:gd name="connsiteY49" fmla="*/ 3381433 h 3417501"/>
              <a:gd name="connsiteX50" fmla="*/ 1101957 w 1830090"/>
              <a:gd name="connsiteY50" fmla="*/ 3398366 h 3417501"/>
              <a:gd name="connsiteX51" fmla="*/ 1305157 w 1830090"/>
              <a:gd name="connsiteY51" fmla="*/ 3364500 h 3417501"/>
              <a:gd name="connsiteX52" fmla="*/ 1406757 w 1830090"/>
              <a:gd name="connsiteY52" fmla="*/ 3288300 h 3417501"/>
              <a:gd name="connsiteX53" fmla="*/ 1440623 w 1830090"/>
              <a:gd name="connsiteY53" fmla="*/ 3271366 h 3417501"/>
              <a:gd name="connsiteX54" fmla="*/ 1466023 w 1830090"/>
              <a:gd name="connsiteY54" fmla="*/ 3254433 h 3417501"/>
              <a:gd name="connsiteX55" fmla="*/ 1491423 w 1830090"/>
              <a:gd name="connsiteY55" fmla="*/ 3220566 h 3417501"/>
              <a:gd name="connsiteX56" fmla="*/ 1508357 w 1830090"/>
              <a:gd name="connsiteY56" fmla="*/ 3169766 h 3417501"/>
              <a:gd name="connsiteX57" fmla="*/ 1516823 w 1830090"/>
              <a:gd name="connsiteY57" fmla="*/ 3144366 h 3417501"/>
              <a:gd name="connsiteX58" fmla="*/ 1525290 w 1830090"/>
              <a:gd name="connsiteY58" fmla="*/ 3110500 h 3417501"/>
              <a:gd name="connsiteX59" fmla="*/ 1542223 w 1830090"/>
              <a:gd name="connsiteY59" fmla="*/ 3076633 h 3417501"/>
              <a:gd name="connsiteX60" fmla="*/ 1559157 w 1830090"/>
              <a:gd name="connsiteY60" fmla="*/ 3008900 h 3417501"/>
              <a:gd name="connsiteX61" fmla="*/ 1567623 w 1830090"/>
              <a:gd name="connsiteY61" fmla="*/ 2983500 h 3417501"/>
              <a:gd name="connsiteX62" fmla="*/ 1542223 w 1830090"/>
              <a:gd name="connsiteY62" fmla="*/ 2746433 h 3417501"/>
              <a:gd name="connsiteX63" fmla="*/ 1499890 w 1830090"/>
              <a:gd name="connsiteY63" fmla="*/ 2661766 h 3417501"/>
              <a:gd name="connsiteX64" fmla="*/ 1474490 w 1830090"/>
              <a:gd name="connsiteY64" fmla="*/ 2602500 h 3417501"/>
              <a:gd name="connsiteX65" fmla="*/ 1491423 w 1830090"/>
              <a:gd name="connsiteY65" fmla="*/ 2483966 h 3417501"/>
              <a:gd name="connsiteX66" fmla="*/ 1559157 w 1830090"/>
              <a:gd name="connsiteY66" fmla="*/ 2416233 h 3417501"/>
              <a:gd name="connsiteX67" fmla="*/ 1576090 w 1830090"/>
              <a:gd name="connsiteY67" fmla="*/ 2390833 h 3417501"/>
              <a:gd name="connsiteX68" fmla="*/ 1609957 w 1830090"/>
              <a:gd name="connsiteY68" fmla="*/ 2323100 h 3417501"/>
              <a:gd name="connsiteX69" fmla="*/ 1626890 w 1830090"/>
              <a:gd name="connsiteY69" fmla="*/ 2289233 h 3417501"/>
              <a:gd name="connsiteX70" fmla="*/ 1643823 w 1830090"/>
              <a:gd name="connsiteY70" fmla="*/ 2238433 h 3417501"/>
              <a:gd name="connsiteX71" fmla="*/ 1660757 w 1830090"/>
              <a:gd name="connsiteY71" fmla="*/ 2170700 h 3417501"/>
              <a:gd name="connsiteX72" fmla="*/ 1677690 w 1830090"/>
              <a:gd name="connsiteY72" fmla="*/ 2119900 h 3417501"/>
              <a:gd name="connsiteX73" fmla="*/ 1694623 w 1830090"/>
              <a:gd name="connsiteY73" fmla="*/ 1992900 h 3417501"/>
              <a:gd name="connsiteX74" fmla="*/ 1711557 w 1830090"/>
              <a:gd name="connsiteY74" fmla="*/ 1959033 h 3417501"/>
              <a:gd name="connsiteX75" fmla="*/ 1728490 w 1830090"/>
              <a:gd name="connsiteY75" fmla="*/ 1899766 h 3417501"/>
              <a:gd name="connsiteX76" fmla="*/ 1736957 w 1830090"/>
              <a:gd name="connsiteY76" fmla="*/ 1874366 h 3417501"/>
              <a:gd name="connsiteX77" fmla="*/ 1804690 w 1830090"/>
              <a:gd name="connsiteY77" fmla="*/ 1798166 h 3417501"/>
              <a:gd name="connsiteX78" fmla="*/ 1830090 w 1830090"/>
              <a:gd name="connsiteY78" fmla="*/ 1789700 h 3417501"/>
              <a:gd name="connsiteX79" fmla="*/ 1804690 w 1830090"/>
              <a:gd name="connsiteY79" fmla="*/ 1637300 h 3417501"/>
              <a:gd name="connsiteX80" fmla="*/ 1796223 w 1830090"/>
              <a:gd name="connsiteY80" fmla="*/ 1586500 h 3417501"/>
              <a:gd name="connsiteX81" fmla="*/ 1762357 w 1830090"/>
              <a:gd name="connsiteY81" fmla="*/ 1434100 h 3417501"/>
              <a:gd name="connsiteX82" fmla="*/ 1728490 w 1830090"/>
              <a:gd name="connsiteY82" fmla="*/ 1298633 h 3417501"/>
              <a:gd name="connsiteX83" fmla="*/ 1720023 w 1830090"/>
              <a:gd name="connsiteY83" fmla="*/ 1247833 h 3417501"/>
              <a:gd name="connsiteX84" fmla="*/ 1694623 w 1830090"/>
              <a:gd name="connsiteY84" fmla="*/ 1197033 h 3417501"/>
              <a:gd name="connsiteX85" fmla="*/ 1626890 w 1830090"/>
              <a:gd name="connsiteY85" fmla="*/ 1010766 h 3417501"/>
              <a:gd name="connsiteX86" fmla="*/ 1559157 w 1830090"/>
              <a:gd name="connsiteY86" fmla="*/ 943033 h 3417501"/>
              <a:gd name="connsiteX87" fmla="*/ 1516823 w 1830090"/>
              <a:gd name="connsiteY87" fmla="*/ 883766 h 3417501"/>
              <a:gd name="connsiteX88" fmla="*/ 1432157 w 1830090"/>
              <a:gd name="connsiteY88" fmla="*/ 790633 h 3417501"/>
              <a:gd name="connsiteX89" fmla="*/ 1398290 w 1830090"/>
              <a:gd name="connsiteY89" fmla="*/ 765233 h 3417501"/>
              <a:gd name="connsiteX90" fmla="*/ 1330557 w 1830090"/>
              <a:gd name="connsiteY90" fmla="*/ 697500 h 3417501"/>
              <a:gd name="connsiteX91" fmla="*/ 1313623 w 1830090"/>
              <a:gd name="connsiteY91" fmla="*/ 680566 h 3417501"/>
              <a:gd name="connsiteX92" fmla="*/ 1305157 w 1830090"/>
              <a:gd name="connsiteY92" fmla="*/ 553566 h 3417501"/>
              <a:gd name="connsiteX93" fmla="*/ 1279757 w 1830090"/>
              <a:gd name="connsiteY93" fmla="*/ 392700 h 3417501"/>
              <a:gd name="connsiteX94" fmla="*/ 1228957 w 1830090"/>
              <a:gd name="connsiteY94" fmla="*/ 274166 h 3417501"/>
              <a:gd name="connsiteX95" fmla="*/ 1203557 w 1830090"/>
              <a:gd name="connsiteY95" fmla="*/ 206433 h 3417501"/>
              <a:gd name="connsiteX96" fmla="*/ 1195090 w 1830090"/>
              <a:gd name="connsiteY96" fmla="*/ 130233 h 3417501"/>
              <a:gd name="connsiteX97" fmla="*/ 1186623 w 1830090"/>
              <a:gd name="connsiteY97" fmla="*/ 79433 h 3417501"/>
              <a:gd name="connsiteX98" fmla="*/ 1144290 w 1830090"/>
              <a:gd name="connsiteY98" fmla="*/ 28633 h 3417501"/>
              <a:gd name="connsiteX99" fmla="*/ 1076557 w 1830090"/>
              <a:gd name="connsiteY99" fmla="*/ 3233 h 3417501"/>
              <a:gd name="connsiteX100" fmla="*/ 737890 w 1830090"/>
              <a:gd name="connsiteY100" fmla="*/ 11700 h 3417501"/>
              <a:gd name="connsiteX101" fmla="*/ 636290 w 1830090"/>
              <a:gd name="connsiteY101" fmla="*/ 62500 h 3417501"/>
              <a:gd name="connsiteX102" fmla="*/ 585490 w 1830090"/>
              <a:gd name="connsiteY102" fmla="*/ 79433 h 3417501"/>
              <a:gd name="connsiteX103" fmla="*/ 534690 w 1830090"/>
              <a:gd name="connsiteY103" fmla="*/ 130233 h 3417501"/>
              <a:gd name="connsiteX104" fmla="*/ 509290 w 1830090"/>
              <a:gd name="connsiteY104" fmla="*/ 155633 h 3417501"/>
              <a:gd name="connsiteX105" fmla="*/ 500823 w 1830090"/>
              <a:gd name="connsiteY105" fmla="*/ 181033 h 3417501"/>
              <a:gd name="connsiteX106" fmla="*/ 483890 w 1830090"/>
              <a:gd name="connsiteY106" fmla="*/ 206433 h 3417501"/>
              <a:gd name="connsiteX107" fmla="*/ 466957 w 1830090"/>
              <a:gd name="connsiteY107" fmla="*/ 257233 h 3417501"/>
              <a:gd name="connsiteX108" fmla="*/ 433090 w 1830090"/>
              <a:gd name="connsiteY108" fmla="*/ 299566 h 3417501"/>
              <a:gd name="connsiteX109" fmla="*/ 441557 w 1830090"/>
              <a:gd name="connsiteY109" fmla="*/ 299566 h 3417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830090" h="3417501">
                <a:moveTo>
                  <a:pt x="441557" y="299566"/>
                </a:moveTo>
                <a:cubicBezTo>
                  <a:pt x="417568" y="310855"/>
                  <a:pt x="337609" y="340046"/>
                  <a:pt x="289157" y="367300"/>
                </a:cubicBezTo>
                <a:cubicBezTo>
                  <a:pt x="246837" y="391105"/>
                  <a:pt x="209986" y="423537"/>
                  <a:pt x="170623" y="451966"/>
                </a:cubicBezTo>
                <a:cubicBezTo>
                  <a:pt x="159184" y="460228"/>
                  <a:pt x="146735" y="467388"/>
                  <a:pt x="136757" y="477366"/>
                </a:cubicBezTo>
                <a:cubicBezTo>
                  <a:pt x="128290" y="485833"/>
                  <a:pt x="120555" y="495101"/>
                  <a:pt x="111357" y="502766"/>
                </a:cubicBezTo>
                <a:cubicBezTo>
                  <a:pt x="47262" y="556179"/>
                  <a:pt x="118297" y="487362"/>
                  <a:pt x="69023" y="536633"/>
                </a:cubicBezTo>
                <a:cubicBezTo>
                  <a:pt x="66201" y="545100"/>
                  <a:pt x="60033" y="553124"/>
                  <a:pt x="60557" y="562033"/>
                </a:cubicBezTo>
                <a:cubicBezTo>
                  <a:pt x="62901" y="601876"/>
                  <a:pt x="68832" y="641604"/>
                  <a:pt x="77490" y="680566"/>
                </a:cubicBezTo>
                <a:cubicBezTo>
                  <a:pt x="80228" y="692887"/>
                  <a:pt x="89451" y="702832"/>
                  <a:pt x="94423" y="714433"/>
                </a:cubicBezTo>
                <a:cubicBezTo>
                  <a:pt x="97939" y="722636"/>
                  <a:pt x="99374" y="731630"/>
                  <a:pt x="102890" y="739833"/>
                </a:cubicBezTo>
                <a:cubicBezTo>
                  <a:pt x="107862" y="751434"/>
                  <a:pt x="115391" y="761882"/>
                  <a:pt x="119823" y="773700"/>
                </a:cubicBezTo>
                <a:cubicBezTo>
                  <a:pt x="123909" y="784595"/>
                  <a:pt x="124204" y="796671"/>
                  <a:pt x="128290" y="807566"/>
                </a:cubicBezTo>
                <a:cubicBezTo>
                  <a:pt x="136389" y="829164"/>
                  <a:pt x="159842" y="865798"/>
                  <a:pt x="170623" y="883766"/>
                </a:cubicBezTo>
                <a:cubicBezTo>
                  <a:pt x="188197" y="989204"/>
                  <a:pt x="169690" y="894452"/>
                  <a:pt x="187557" y="959966"/>
                </a:cubicBezTo>
                <a:cubicBezTo>
                  <a:pt x="193680" y="982419"/>
                  <a:pt x="204490" y="1027700"/>
                  <a:pt x="204490" y="1027700"/>
                </a:cubicBezTo>
                <a:cubicBezTo>
                  <a:pt x="199015" y="1109829"/>
                  <a:pt x="218677" y="1132595"/>
                  <a:pt x="179090" y="1180100"/>
                </a:cubicBezTo>
                <a:cubicBezTo>
                  <a:pt x="171425" y="1189298"/>
                  <a:pt x="162157" y="1197033"/>
                  <a:pt x="153690" y="1205500"/>
                </a:cubicBezTo>
                <a:cubicBezTo>
                  <a:pt x="147614" y="1229804"/>
                  <a:pt x="138594" y="1269557"/>
                  <a:pt x="128290" y="1290166"/>
                </a:cubicBezTo>
                <a:lnTo>
                  <a:pt x="102890" y="1340966"/>
                </a:lnTo>
                <a:cubicBezTo>
                  <a:pt x="100068" y="1360722"/>
                  <a:pt x="94423" y="1380277"/>
                  <a:pt x="94423" y="1400233"/>
                </a:cubicBezTo>
                <a:cubicBezTo>
                  <a:pt x="94423" y="1619619"/>
                  <a:pt x="0" y="1723690"/>
                  <a:pt x="145223" y="1789700"/>
                </a:cubicBezTo>
                <a:cubicBezTo>
                  <a:pt x="161472" y="1797086"/>
                  <a:pt x="178520" y="1803132"/>
                  <a:pt x="196023" y="1806633"/>
                </a:cubicBezTo>
                <a:cubicBezTo>
                  <a:pt x="221083" y="1811645"/>
                  <a:pt x="246823" y="1812278"/>
                  <a:pt x="272223" y="1815100"/>
                </a:cubicBezTo>
                <a:cubicBezTo>
                  <a:pt x="320330" y="1831134"/>
                  <a:pt x="287770" y="1812518"/>
                  <a:pt x="314557" y="1882833"/>
                </a:cubicBezTo>
                <a:cubicBezTo>
                  <a:pt x="329860" y="1923003"/>
                  <a:pt x="351764" y="1960585"/>
                  <a:pt x="365357" y="2001366"/>
                </a:cubicBezTo>
                <a:cubicBezTo>
                  <a:pt x="371001" y="2018299"/>
                  <a:pt x="377387" y="2035003"/>
                  <a:pt x="382290" y="2052166"/>
                </a:cubicBezTo>
                <a:cubicBezTo>
                  <a:pt x="420478" y="2185828"/>
                  <a:pt x="384542" y="2075860"/>
                  <a:pt x="407690" y="2145300"/>
                </a:cubicBezTo>
                <a:cubicBezTo>
                  <a:pt x="410512" y="2167878"/>
                  <a:pt x="412697" y="2190544"/>
                  <a:pt x="416157" y="2213033"/>
                </a:cubicBezTo>
                <a:cubicBezTo>
                  <a:pt x="419068" y="2231954"/>
                  <a:pt x="427470" y="2269563"/>
                  <a:pt x="433090" y="2289233"/>
                </a:cubicBezTo>
                <a:cubicBezTo>
                  <a:pt x="435542" y="2297814"/>
                  <a:pt x="438735" y="2306166"/>
                  <a:pt x="441557" y="2314633"/>
                </a:cubicBezTo>
                <a:cubicBezTo>
                  <a:pt x="438735" y="2365433"/>
                  <a:pt x="439671" y="2416582"/>
                  <a:pt x="433090" y="2467033"/>
                </a:cubicBezTo>
                <a:cubicBezTo>
                  <a:pt x="431124" y="2482103"/>
                  <a:pt x="420963" y="2494948"/>
                  <a:pt x="416157" y="2509366"/>
                </a:cubicBezTo>
                <a:cubicBezTo>
                  <a:pt x="410731" y="2525644"/>
                  <a:pt x="407377" y="2552324"/>
                  <a:pt x="399223" y="2568633"/>
                </a:cubicBezTo>
                <a:cubicBezTo>
                  <a:pt x="384710" y="2597658"/>
                  <a:pt x="326315" y="2658826"/>
                  <a:pt x="314557" y="2661766"/>
                </a:cubicBezTo>
                <a:lnTo>
                  <a:pt x="280690" y="2670233"/>
                </a:lnTo>
                <a:cubicBezTo>
                  <a:pt x="277868" y="2678700"/>
                  <a:pt x="271754" y="2686721"/>
                  <a:pt x="272223" y="2695633"/>
                </a:cubicBezTo>
                <a:cubicBezTo>
                  <a:pt x="279591" y="2835626"/>
                  <a:pt x="282125" y="2794505"/>
                  <a:pt x="306090" y="2890366"/>
                </a:cubicBezTo>
                <a:cubicBezTo>
                  <a:pt x="320866" y="2949470"/>
                  <a:pt x="333647" y="3009062"/>
                  <a:pt x="348423" y="3068166"/>
                </a:cubicBezTo>
                <a:lnTo>
                  <a:pt x="356890" y="3102033"/>
                </a:lnTo>
                <a:cubicBezTo>
                  <a:pt x="362534" y="3124611"/>
                  <a:pt x="366463" y="3147688"/>
                  <a:pt x="373823" y="3169766"/>
                </a:cubicBezTo>
                <a:cubicBezTo>
                  <a:pt x="376645" y="3178233"/>
                  <a:pt x="378299" y="3187184"/>
                  <a:pt x="382290" y="3195166"/>
                </a:cubicBezTo>
                <a:cubicBezTo>
                  <a:pt x="386841" y="3204267"/>
                  <a:pt x="392866" y="3212620"/>
                  <a:pt x="399223" y="3220566"/>
                </a:cubicBezTo>
                <a:cubicBezTo>
                  <a:pt x="404210" y="3226800"/>
                  <a:pt x="409661" y="3232860"/>
                  <a:pt x="416157" y="3237500"/>
                </a:cubicBezTo>
                <a:cubicBezTo>
                  <a:pt x="429548" y="3247065"/>
                  <a:pt x="443771" y="3255541"/>
                  <a:pt x="458490" y="3262900"/>
                </a:cubicBezTo>
                <a:cubicBezTo>
                  <a:pt x="459537" y="3263423"/>
                  <a:pt x="515515" y="3286609"/>
                  <a:pt x="526223" y="3288300"/>
                </a:cubicBezTo>
                <a:cubicBezTo>
                  <a:pt x="571173" y="3295397"/>
                  <a:pt x="616534" y="3299589"/>
                  <a:pt x="661690" y="3305233"/>
                </a:cubicBezTo>
                <a:cubicBezTo>
                  <a:pt x="854127" y="3377397"/>
                  <a:pt x="628300" y="3297667"/>
                  <a:pt x="780223" y="3339100"/>
                </a:cubicBezTo>
                <a:cubicBezTo>
                  <a:pt x="794886" y="3343099"/>
                  <a:pt x="808000" y="3351666"/>
                  <a:pt x="822557" y="3356033"/>
                </a:cubicBezTo>
                <a:cubicBezTo>
                  <a:pt x="836341" y="3360168"/>
                  <a:pt x="851007" y="3360714"/>
                  <a:pt x="864890" y="3364500"/>
                </a:cubicBezTo>
                <a:cubicBezTo>
                  <a:pt x="882110" y="3369196"/>
                  <a:pt x="898298" y="3377419"/>
                  <a:pt x="915690" y="3381433"/>
                </a:cubicBezTo>
                <a:cubicBezTo>
                  <a:pt x="962712" y="3392284"/>
                  <a:pt x="1070372" y="3396261"/>
                  <a:pt x="1101957" y="3398366"/>
                </a:cubicBezTo>
                <a:cubicBezTo>
                  <a:pt x="1192898" y="3413523"/>
                  <a:pt x="1172655" y="3417501"/>
                  <a:pt x="1305157" y="3364500"/>
                </a:cubicBezTo>
                <a:cubicBezTo>
                  <a:pt x="1333105" y="3353321"/>
                  <a:pt x="1379722" y="3306323"/>
                  <a:pt x="1406757" y="3288300"/>
                </a:cubicBezTo>
                <a:cubicBezTo>
                  <a:pt x="1417259" y="3281299"/>
                  <a:pt x="1429665" y="3277628"/>
                  <a:pt x="1440623" y="3271366"/>
                </a:cubicBezTo>
                <a:cubicBezTo>
                  <a:pt x="1449458" y="3266317"/>
                  <a:pt x="1457556" y="3260077"/>
                  <a:pt x="1466023" y="3254433"/>
                </a:cubicBezTo>
                <a:cubicBezTo>
                  <a:pt x="1474490" y="3243144"/>
                  <a:pt x="1485112" y="3233187"/>
                  <a:pt x="1491423" y="3220566"/>
                </a:cubicBezTo>
                <a:cubicBezTo>
                  <a:pt x="1499406" y="3204601"/>
                  <a:pt x="1502713" y="3186699"/>
                  <a:pt x="1508357" y="3169766"/>
                </a:cubicBezTo>
                <a:cubicBezTo>
                  <a:pt x="1511179" y="3161299"/>
                  <a:pt x="1514658" y="3153024"/>
                  <a:pt x="1516823" y="3144366"/>
                </a:cubicBezTo>
                <a:cubicBezTo>
                  <a:pt x="1519645" y="3133077"/>
                  <a:pt x="1521204" y="3121395"/>
                  <a:pt x="1525290" y="3110500"/>
                </a:cubicBezTo>
                <a:cubicBezTo>
                  <a:pt x="1529722" y="3098682"/>
                  <a:pt x="1538232" y="3088607"/>
                  <a:pt x="1542223" y="3076633"/>
                </a:cubicBezTo>
                <a:cubicBezTo>
                  <a:pt x="1549583" y="3054555"/>
                  <a:pt x="1551798" y="3030978"/>
                  <a:pt x="1559157" y="3008900"/>
                </a:cubicBezTo>
                <a:lnTo>
                  <a:pt x="1567623" y="2983500"/>
                </a:lnTo>
                <a:cubicBezTo>
                  <a:pt x="1559156" y="2904478"/>
                  <a:pt x="1558595" y="2824203"/>
                  <a:pt x="1542223" y="2746433"/>
                </a:cubicBezTo>
                <a:cubicBezTo>
                  <a:pt x="1535723" y="2715556"/>
                  <a:pt x="1514001" y="2689988"/>
                  <a:pt x="1499890" y="2661766"/>
                </a:cubicBezTo>
                <a:cubicBezTo>
                  <a:pt x="1478965" y="2619916"/>
                  <a:pt x="1486949" y="2639874"/>
                  <a:pt x="1474490" y="2602500"/>
                </a:cubicBezTo>
                <a:cubicBezTo>
                  <a:pt x="1480134" y="2562989"/>
                  <a:pt x="1474907" y="2520301"/>
                  <a:pt x="1491423" y="2483966"/>
                </a:cubicBezTo>
                <a:cubicBezTo>
                  <a:pt x="1504636" y="2454898"/>
                  <a:pt x="1541446" y="2442800"/>
                  <a:pt x="1559157" y="2416233"/>
                </a:cubicBezTo>
                <a:cubicBezTo>
                  <a:pt x="1564801" y="2407766"/>
                  <a:pt x="1571217" y="2399766"/>
                  <a:pt x="1576090" y="2390833"/>
                </a:cubicBezTo>
                <a:cubicBezTo>
                  <a:pt x="1588178" y="2368673"/>
                  <a:pt x="1598668" y="2345678"/>
                  <a:pt x="1609957" y="2323100"/>
                </a:cubicBezTo>
                <a:cubicBezTo>
                  <a:pt x="1615601" y="2311811"/>
                  <a:pt x="1622899" y="2301207"/>
                  <a:pt x="1626890" y="2289233"/>
                </a:cubicBezTo>
                <a:cubicBezTo>
                  <a:pt x="1632534" y="2272300"/>
                  <a:pt x="1639494" y="2255749"/>
                  <a:pt x="1643823" y="2238433"/>
                </a:cubicBezTo>
                <a:cubicBezTo>
                  <a:pt x="1649468" y="2215855"/>
                  <a:pt x="1653398" y="2192778"/>
                  <a:pt x="1660757" y="2170700"/>
                </a:cubicBezTo>
                <a:lnTo>
                  <a:pt x="1677690" y="2119900"/>
                </a:lnTo>
                <a:cubicBezTo>
                  <a:pt x="1678383" y="2114358"/>
                  <a:pt x="1691929" y="2002780"/>
                  <a:pt x="1694623" y="1992900"/>
                </a:cubicBezTo>
                <a:cubicBezTo>
                  <a:pt x="1697944" y="1980723"/>
                  <a:pt x="1707244" y="1970895"/>
                  <a:pt x="1711557" y="1959033"/>
                </a:cubicBezTo>
                <a:cubicBezTo>
                  <a:pt x="1718579" y="1939724"/>
                  <a:pt x="1722586" y="1919446"/>
                  <a:pt x="1728490" y="1899766"/>
                </a:cubicBezTo>
                <a:cubicBezTo>
                  <a:pt x="1731054" y="1891218"/>
                  <a:pt x="1732966" y="1882348"/>
                  <a:pt x="1736957" y="1874366"/>
                </a:cubicBezTo>
                <a:cubicBezTo>
                  <a:pt x="1748252" y="1851777"/>
                  <a:pt x="1791225" y="1802654"/>
                  <a:pt x="1804690" y="1798166"/>
                </a:cubicBezTo>
                <a:lnTo>
                  <a:pt x="1830090" y="1789700"/>
                </a:lnTo>
                <a:lnTo>
                  <a:pt x="1804690" y="1637300"/>
                </a:lnTo>
                <a:cubicBezTo>
                  <a:pt x="1801868" y="1620367"/>
                  <a:pt x="1799724" y="1603306"/>
                  <a:pt x="1796223" y="1586500"/>
                </a:cubicBezTo>
                <a:cubicBezTo>
                  <a:pt x="1785609" y="1535555"/>
                  <a:pt x="1771666" y="1485300"/>
                  <a:pt x="1762357" y="1434100"/>
                </a:cubicBezTo>
                <a:cubicBezTo>
                  <a:pt x="1742704" y="1326013"/>
                  <a:pt x="1757142" y="1370263"/>
                  <a:pt x="1728490" y="1298633"/>
                </a:cubicBezTo>
                <a:cubicBezTo>
                  <a:pt x="1725668" y="1281700"/>
                  <a:pt x="1725452" y="1264119"/>
                  <a:pt x="1720023" y="1247833"/>
                </a:cubicBezTo>
                <a:cubicBezTo>
                  <a:pt x="1714036" y="1229873"/>
                  <a:pt x="1698070" y="1215649"/>
                  <a:pt x="1694623" y="1197033"/>
                </a:cubicBezTo>
                <a:cubicBezTo>
                  <a:pt x="1657974" y="999129"/>
                  <a:pt x="1741630" y="1029890"/>
                  <a:pt x="1626890" y="1010766"/>
                </a:cubicBezTo>
                <a:cubicBezTo>
                  <a:pt x="1604312" y="988188"/>
                  <a:pt x="1577716" y="969015"/>
                  <a:pt x="1559157" y="943033"/>
                </a:cubicBezTo>
                <a:cubicBezTo>
                  <a:pt x="1545046" y="923277"/>
                  <a:pt x="1531626" y="903009"/>
                  <a:pt x="1516823" y="883766"/>
                </a:cubicBezTo>
                <a:cubicBezTo>
                  <a:pt x="1492409" y="852027"/>
                  <a:pt x="1462287" y="817415"/>
                  <a:pt x="1432157" y="790633"/>
                </a:cubicBezTo>
                <a:cubicBezTo>
                  <a:pt x="1421610" y="781258"/>
                  <a:pt x="1408692" y="774768"/>
                  <a:pt x="1398290" y="765233"/>
                </a:cubicBezTo>
                <a:cubicBezTo>
                  <a:pt x="1374753" y="743657"/>
                  <a:pt x="1353135" y="720078"/>
                  <a:pt x="1330557" y="697500"/>
                </a:cubicBezTo>
                <a:lnTo>
                  <a:pt x="1313623" y="680566"/>
                </a:lnTo>
                <a:cubicBezTo>
                  <a:pt x="1310801" y="638233"/>
                  <a:pt x="1308540" y="595858"/>
                  <a:pt x="1305157" y="553566"/>
                </a:cubicBezTo>
                <a:cubicBezTo>
                  <a:pt x="1300181" y="491364"/>
                  <a:pt x="1297265" y="452227"/>
                  <a:pt x="1279757" y="392700"/>
                </a:cubicBezTo>
                <a:cubicBezTo>
                  <a:pt x="1255341" y="309683"/>
                  <a:pt x="1259149" y="344615"/>
                  <a:pt x="1228957" y="274166"/>
                </a:cubicBezTo>
                <a:cubicBezTo>
                  <a:pt x="1219458" y="252003"/>
                  <a:pt x="1212024" y="229011"/>
                  <a:pt x="1203557" y="206433"/>
                </a:cubicBezTo>
                <a:cubicBezTo>
                  <a:pt x="1200735" y="181033"/>
                  <a:pt x="1198468" y="155565"/>
                  <a:pt x="1195090" y="130233"/>
                </a:cubicBezTo>
                <a:cubicBezTo>
                  <a:pt x="1192821" y="113217"/>
                  <a:pt x="1194300" y="94788"/>
                  <a:pt x="1186623" y="79433"/>
                </a:cubicBezTo>
                <a:cubicBezTo>
                  <a:pt x="1176765" y="59718"/>
                  <a:pt x="1161502" y="42403"/>
                  <a:pt x="1144290" y="28633"/>
                </a:cubicBezTo>
                <a:cubicBezTo>
                  <a:pt x="1137060" y="22849"/>
                  <a:pt x="1090895" y="8013"/>
                  <a:pt x="1076557" y="3233"/>
                </a:cubicBezTo>
                <a:cubicBezTo>
                  <a:pt x="963668" y="6055"/>
                  <a:pt x="850207" y="0"/>
                  <a:pt x="737890" y="11700"/>
                </a:cubicBezTo>
                <a:cubicBezTo>
                  <a:pt x="713250" y="14267"/>
                  <a:pt x="665543" y="52749"/>
                  <a:pt x="636290" y="62500"/>
                </a:cubicBezTo>
                <a:lnTo>
                  <a:pt x="585490" y="79433"/>
                </a:lnTo>
                <a:lnTo>
                  <a:pt x="534690" y="130233"/>
                </a:lnTo>
                <a:lnTo>
                  <a:pt x="509290" y="155633"/>
                </a:lnTo>
                <a:cubicBezTo>
                  <a:pt x="506468" y="164100"/>
                  <a:pt x="504814" y="173051"/>
                  <a:pt x="500823" y="181033"/>
                </a:cubicBezTo>
                <a:cubicBezTo>
                  <a:pt x="496272" y="190134"/>
                  <a:pt x="488023" y="197134"/>
                  <a:pt x="483890" y="206433"/>
                </a:cubicBezTo>
                <a:cubicBezTo>
                  <a:pt x="476641" y="222744"/>
                  <a:pt x="472601" y="240300"/>
                  <a:pt x="466957" y="257233"/>
                </a:cubicBezTo>
                <a:cubicBezTo>
                  <a:pt x="458225" y="283428"/>
                  <a:pt x="462549" y="287783"/>
                  <a:pt x="433090" y="299566"/>
                </a:cubicBezTo>
                <a:cubicBezTo>
                  <a:pt x="427849" y="301662"/>
                  <a:pt x="465546" y="288277"/>
                  <a:pt x="441557" y="299566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366937" y="5240924"/>
            <a:ext cx="87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earth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02514" y="1794959"/>
            <a:ext cx="2285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interstellar cloud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7037158" y="2571870"/>
            <a:ext cx="1320926" cy="523048"/>
            <a:chOff x="304800" y="2209800"/>
            <a:chExt cx="8534400" cy="3962400"/>
          </a:xfrm>
        </p:grpSpPr>
        <p:sp>
          <p:nvSpPr>
            <p:cNvPr id="21" name="Line 5"/>
            <p:cNvSpPr>
              <a:spLocks noChangeShapeType="1"/>
            </p:cNvSpPr>
            <p:nvPr/>
          </p:nvSpPr>
          <p:spPr bwMode="auto">
            <a:xfrm>
              <a:off x="304800" y="2209800"/>
              <a:ext cx="0" cy="39624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6"/>
            <p:cNvSpPr>
              <a:spLocks noChangeShapeType="1"/>
            </p:cNvSpPr>
            <p:nvPr/>
          </p:nvSpPr>
          <p:spPr bwMode="auto">
            <a:xfrm>
              <a:off x="304800" y="6172200"/>
              <a:ext cx="85344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Freeform 22"/>
          <p:cNvSpPr/>
          <p:nvPr/>
        </p:nvSpPr>
        <p:spPr>
          <a:xfrm>
            <a:off x="7443621" y="2638425"/>
            <a:ext cx="196850" cy="450850"/>
          </a:xfrm>
          <a:custGeom>
            <a:avLst/>
            <a:gdLst>
              <a:gd name="connsiteX0" fmla="*/ 0 w 196850"/>
              <a:gd name="connsiteY0" fmla="*/ 434975 h 450850"/>
              <a:gd name="connsiteX1" fmla="*/ 9525 w 196850"/>
              <a:gd name="connsiteY1" fmla="*/ 419100 h 450850"/>
              <a:gd name="connsiteX2" fmla="*/ 25400 w 196850"/>
              <a:gd name="connsiteY2" fmla="*/ 371475 h 450850"/>
              <a:gd name="connsiteX3" fmla="*/ 34925 w 196850"/>
              <a:gd name="connsiteY3" fmla="*/ 342900 h 450850"/>
              <a:gd name="connsiteX4" fmla="*/ 34925 w 196850"/>
              <a:gd name="connsiteY4" fmla="*/ 203200 h 450850"/>
              <a:gd name="connsiteX5" fmla="*/ 38100 w 196850"/>
              <a:gd name="connsiteY5" fmla="*/ 92075 h 450850"/>
              <a:gd name="connsiteX6" fmla="*/ 50800 w 196850"/>
              <a:gd name="connsiteY6" fmla="*/ 66675 h 450850"/>
              <a:gd name="connsiteX7" fmla="*/ 53975 w 196850"/>
              <a:gd name="connsiteY7" fmla="*/ 53975 h 450850"/>
              <a:gd name="connsiteX8" fmla="*/ 57150 w 196850"/>
              <a:gd name="connsiteY8" fmla="*/ 12700 h 450850"/>
              <a:gd name="connsiteX9" fmla="*/ 76200 w 196850"/>
              <a:gd name="connsiteY9" fmla="*/ 0 h 450850"/>
              <a:gd name="connsiteX10" fmla="*/ 88900 w 196850"/>
              <a:gd name="connsiteY10" fmla="*/ 3175 h 450850"/>
              <a:gd name="connsiteX11" fmla="*/ 98425 w 196850"/>
              <a:gd name="connsiteY11" fmla="*/ 34925 h 450850"/>
              <a:gd name="connsiteX12" fmla="*/ 101600 w 196850"/>
              <a:gd name="connsiteY12" fmla="*/ 123825 h 450850"/>
              <a:gd name="connsiteX13" fmla="*/ 104775 w 196850"/>
              <a:gd name="connsiteY13" fmla="*/ 136525 h 450850"/>
              <a:gd name="connsiteX14" fmla="*/ 114300 w 196850"/>
              <a:gd name="connsiteY14" fmla="*/ 158750 h 450850"/>
              <a:gd name="connsiteX15" fmla="*/ 123825 w 196850"/>
              <a:gd name="connsiteY15" fmla="*/ 177800 h 450850"/>
              <a:gd name="connsiteX16" fmla="*/ 127000 w 196850"/>
              <a:gd name="connsiteY16" fmla="*/ 330200 h 450850"/>
              <a:gd name="connsiteX17" fmla="*/ 133350 w 196850"/>
              <a:gd name="connsiteY17" fmla="*/ 346075 h 450850"/>
              <a:gd name="connsiteX18" fmla="*/ 136525 w 196850"/>
              <a:gd name="connsiteY18" fmla="*/ 361950 h 450850"/>
              <a:gd name="connsiteX19" fmla="*/ 149225 w 196850"/>
              <a:gd name="connsiteY19" fmla="*/ 381000 h 450850"/>
              <a:gd name="connsiteX20" fmla="*/ 158750 w 196850"/>
              <a:gd name="connsiteY20" fmla="*/ 415925 h 450850"/>
              <a:gd name="connsiteX21" fmla="*/ 165100 w 196850"/>
              <a:gd name="connsiteY21" fmla="*/ 434975 h 450850"/>
              <a:gd name="connsiteX22" fmla="*/ 174625 w 196850"/>
              <a:gd name="connsiteY22" fmla="*/ 441325 h 450850"/>
              <a:gd name="connsiteX23" fmla="*/ 190500 w 196850"/>
              <a:gd name="connsiteY23" fmla="*/ 447675 h 450850"/>
              <a:gd name="connsiteX24" fmla="*/ 196850 w 196850"/>
              <a:gd name="connsiteY24" fmla="*/ 450850 h 450850"/>
              <a:gd name="connsiteX25" fmla="*/ 196850 w 196850"/>
              <a:gd name="connsiteY25" fmla="*/ 450850 h 450850"/>
              <a:gd name="connsiteX26" fmla="*/ 196850 w 196850"/>
              <a:gd name="connsiteY26" fmla="*/ 450850 h 45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96850" h="450850">
                <a:moveTo>
                  <a:pt x="0" y="434975"/>
                </a:moveTo>
                <a:cubicBezTo>
                  <a:pt x="3175" y="429683"/>
                  <a:pt x="7052" y="424754"/>
                  <a:pt x="9525" y="419100"/>
                </a:cubicBezTo>
                <a:cubicBezTo>
                  <a:pt x="39051" y="351612"/>
                  <a:pt x="13819" y="406219"/>
                  <a:pt x="25400" y="371475"/>
                </a:cubicBezTo>
                <a:cubicBezTo>
                  <a:pt x="37356" y="335607"/>
                  <a:pt x="27316" y="373334"/>
                  <a:pt x="34925" y="342900"/>
                </a:cubicBezTo>
                <a:cubicBezTo>
                  <a:pt x="42072" y="235698"/>
                  <a:pt x="34925" y="367025"/>
                  <a:pt x="34925" y="203200"/>
                </a:cubicBezTo>
                <a:cubicBezTo>
                  <a:pt x="34925" y="166143"/>
                  <a:pt x="36337" y="129090"/>
                  <a:pt x="38100" y="92075"/>
                </a:cubicBezTo>
                <a:cubicBezTo>
                  <a:pt x="39277" y="67361"/>
                  <a:pt x="35281" y="71848"/>
                  <a:pt x="50800" y="66675"/>
                </a:cubicBezTo>
                <a:cubicBezTo>
                  <a:pt x="51858" y="62442"/>
                  <a:pt x="53465" y="58309"/>
                  <a:pt x="53975" y="53975"/>
                </a:cubicBezTo>
                <a:cubicBezTo>
                  <a:pt x="55587" y="40271"/>
                  <a:pt x="51896" y="25460"/>
                  <a:pt x="57150" y="12700"/>
                </a:cubicBezTo>
                <a:cubicBezTo>
                  <a:pt x="60056" y="5643"/>
                  <a:pt x="76200" y="0"/>
                  <a:pt x="76200" y="0"/>
                </a:cubicBezTo>
                <a:cubicBezTo>
                  <a:pt x="80433" y="1058"/>
                  <a:pt x="85269" y="754"/>
                  <a:pt x="88900" y="3175"/>
                </a:cubicBezTo>
                <a:cubicBezTo>
                  <a:pt x="98019" y="9255"/>
                  <a:pt x="97420" y="27891"/>
                  <a:pt x="98425" y="34925"/>
                </a:cubicBezTo>
                <a:cubicBezTo>
                  <a:pt x="99483" y="64558"/>
                  <a:pt x="99750" y="94231"/>
                  <a:pt x="101600" y="123825"/>
                </a:cubicBezTo>
                <a:cubicBezTo>
                  <a:pt x="101872" y="128180"/>
                  <a:pt x="103576" y="132329"/>
                  <a:pt x="104775" y="136525"/>
                </a:cubicBezTo>
                <a:cubicBezTo>
                  <a:pt x="109030" y="151417"/>
                  <a:pt x="107043" y="141817"/>
                  <a:pt x="114300" y="158750"/>
                </a:cubicBezTo>
                <a:cubicBezTo>
                  <a:pt x="122187" y="177153"/>
                  <a:pt x="111622" y="159495"/>
                  <a:pt x="123825" y="177800"/>
                </a:cubicBezTo>
                <a:cubicBezTo>
                  <a:pt x="121868" y="246300"/>
                  <a:pt x="114408" y="273538"/>
                  <a:pt x="127000" y="330200"/>
                </a:cubicBezTo>
                <a:cubicBezTo>
                  <a:pt x="128236" y="335764"/>
                  <a:pt x="131712" y="340616"/>
                  <a:pt x="133350" y="346075"/>
                </a:cubicBezTo>
                <a:cubicBezTo>
                  <a:pt x="134901" y="351244"/>
                  <a:pt x="134292" y="357037"/>
                  <a:pt x="136525" y="361950"/>
                </a:cubicBezTo>
                <a:cubicBezTo>
                  <a:pt x="139683" y="368898"/>
                  <a:pt x="149225" y="381000"/>
                  <a:pt x="149225" y="381000"/>
                </a:cubicBezTo>
                <a:cubicBezTo>
                  <a:pt x="156106" y="436046"/>
                  <a:pt x="146221" y="387736"/>
                  <a:pt x="158750" y="415925"/>
                </a:cubicBezTo>
                <a:cubicBezTo>
                  <a:pt x="161468" y="422042"/>
                  <a:pt x="159531" y="431262"/>
                  <a:pt x="165100" y="434975"/>
                </a:cubicBezTo>
                <a:cubicBezTo>
                  <a:pt x="168275" y="437092"/>
                  <a:pt x="171212" y="439618"/>
                  <a:pt x="174625" y="441325"/>
                </a:cubicBezTo>
                <a:cubicBezTo>
                  <a:pt x="179723" y="443874"/>
                  <a:pt x="185262" y="445430"/>
                  <a:pt x="190500" y="447675"/>
                </a:cubicBezTo>
                <a:cubicBezTo>
                  <a:pt x="192675" y="448607"/>
                  <a:pt x="194733" y="449792"/>
                  <a:pt x="196850" y="450850"/>
                </a:cubicBezTo>
                <a:lnTo>
                  <a:pt x="196850" y="450850"/>
                </a:lnTo>
                <a:lnTo>
                  <a:pt x="196850" y="450850"/>
                </a:lnTo>
              </a:path>
            </a:pathLst>
          </a:cu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778000" y="2860258"/>
            <a:ext cx="6248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EFF01"/>
                </a:solidFill>
                <a:cs typeface="Arial" charset="0"/>
                <a:hlinkClick r:id="rId2"/>
              </a:rPr>
              <a:t>Emission spectrum </a:t>
            </a:r>
            <a:endParaRPr lang="en-US" sz="4000" b="1" dirty="0">
              <a:solidFill>
                <a:srgbClr val="FEFF0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60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iondeep_andreo_big.jpg"/>
          <p:cNvPicPr>
            <a:picLocks noChangeAspect="1"/>
          </p:cNvPicPr>
          <p:nvPr/>
        </p:nvPicPr>
        <p:blipFill>
          <a:blip r:embed="rId2"/>
          <a:srcRect l="67083" t="8368" b="39752"/>
          <a:stretch>
            <a:fillRect/>
          </a:stretch>
        </p:blipFill>
        <p:spPr>
          <a:xfrm>
            <a:off x="127000" y="34496"/>
            <a:ext cx="8873490" cy="6823504"/>
          </a:xfrm>
          <a:prstGeom prst="rect">
            <a:avLst/>
          </a:prstGeom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595967" y="6300569"/>
            <a:ext cx="62653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FFFF00"/>
                </a:solidFill>
              </a:rPr>
              <a:t>Orion Star cloud emitting at many wavelengths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ion_H_S.jpg"/>
          <p:cNvPicPr>
            <a:picLocks noChangeAspect="1"/>
          </p:cNvPicPr>
          <p:nvPr/>
        </p:nvPicPr>
        <p:blipFill>
          <a:blip r:embed="rId2">
            <a:lum contrast="5000"/>
          </a:blip>
          <a:srcRect l="7304"/>
          <a:stretch>
            <a:fillRect/>
          </a:stretch>
        </p:blipFill>
        <p:spPr>
          <a:xfrm>
            <a:off x="863600" y="0"/>
            <a:ext cx="8051197" cy="6858000"/>
          </a:xfrm>
          <a:prstGeom prst="rect">
            <a:avLst/>
          </a:prstGeom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446867" y="6338669"/>
            <a:ext cx="47032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FFFF00"/>
                </a:solidFill>
              </a:rPr>
              <a:t>Orion Star cloud emitting at H, O, S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188200" y="1920047"/>
            <a:ext cx="589859" cy="1085877"/>
            <a:chOff x="6070601" y="2904067"/>
            <a:chExt cx="1117599" cy="2057400"/>
          </a:xfrm>
        </p:grpSpPr>
        <p:grpSp>
          <p:nvGrpSpPr>
            <p:cNvPr id="3" name="Group 40"/>
            <p:cNvGrpSpPr/>
            <p:nvPr/>
          </p:nvGrpSpPr>
          <p:grpSpPr>
            <a:xfrm>
              <a:off x="6409252" y="2904067"/>
              <a:ext cx="778948" cy="2057400"/>
              <a:chOff x="6409252" y="2904067"/>
              <a:chExt cx="778948" cy="205740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6680200" y="2904067"/>
                <a:ext cx="270933" cy="37253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 rot="16200000" flipH="1">
                <a:off x="6492625" y="3647825"/>
                <a:ext cx="688416" cy="84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5400000">
                <a:off x="6426202" y="4072466"/>
                <a:ext cx="491064" cy="3386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6502400" y="4487331"/>
                <a:ext cx="685800" cy="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16200000" flipH="1">
                <a:off x="6769102" y="4068233"/>
                <a:ext cx="491064" cy="34713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Elbow Connector 12"/>
              <p:cNvCxnSpPr/>
              <p:nvPr/>
            </p:nvCxnSpPr>
            <p:spPr>
              <a:xfrm rot="5400000">
                <a:off x="6328818" y="4567772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Elbow Connector 13"/>
              <p:cNvCxnSpPr/>
              <p:nvPr/>
            </p:nvCxnSpPr>
            <p:spPr>
              <a:xfrm rot="5400000">
                <a:off x="6675959" y="4601634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Straight Connector 3"/>
            <p:cNvCxnSpPr/>
            <p:nvPr/>
          </p:nvCxnSpPr>
          <p:spPr>
            <a:xfrm rot="10800000" flipV="1">
              <a:off x="6189133" y="3635104"/>
              <a:ext cx="643469" cy="1748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rot="10800000">
              <a:off x="6189133" y="3528449"/>
              <a:ext cx="643467" cy="444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6096008" y="3471335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070601" y="3767674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50760" y="3005924"/>
            <a:ext cx="637540" cy="622300"/>
          </a:xfrm>
          <a:prstGeom prst="rect">
            <a:avLst/>
          </a:prstGeom>
        </p:spPr>
      </p:pic>
      <p:sp>
        <p:nvSpPr>
          <p:cNvPr id="17" name="Freeform 16"/>
          <p:cNvSpPr/>
          <p:nvPr/>
        </p:nvSpPr>
        <p:spPr>
          <a:xfrm>
            <a:off x="3173710" y="707967"/>
            <a:ext cx="1830090" cy="3417501"/>
          </a:xfrm>
          <a:custGeom>
            <a:avLst/>
            <a:gdLst>
              <a:gd name="connsiteX0" fmla="*/ 441557 w 1830090"/>
              <a:gd name="connsiteY0" fmla="*/ 299566 h 3417501"/>
              <a:gd name="connsiteX1" fmla="*/ 289157 w 1830090"/>
              <a:gd name="connsiteY1" fmla="*/ 367300 h 3417501"/>
              <a:gd name="connsiteX2" fmla="*/ 170623 w 1830090"/>
              <a:gd name="connsiteY2" fmla="*/ 451966 h 3417501"/>
              <a:gd name="connsiteX3" fmla="*/ 136757 w 1830090"/>
              <a:gd name="connsiteY3" fmla="*/ 477366 h 3417501"/>
              <a:gd name="connsiteX4" fmla="*/ 111357 w 1830090"/>
              <a:gd name="connsiteY4" fmla="*/ 502766 h 3417501"/>
              <a:gd name="connsiteX5" fmla="*/ 69023 w 1830090"/>
              <a:gd name="connsiteY5" fmla="*/ 536633 h 3417501"/>
              <a:gd name="connsiteX6" fmla="*/ 60557 w 1830090"/>
              <a:gd name="connsiteY6" fmla="*/ 562033 h 3417501"/>
              <a:gd name="connsiteX7" fmla="*/ 77490 w 1830090"/>
              <a:gd name="connsiteY7" fmla="*/ 680566 h 3417501"/>
              <a:gd name="connsiteX8" fmla="*/ 94423 w 1830090"/>
              <a:gd name="connsiteY8" fmla="*/ 714433 h 3417501"/>
              <a:gd name="connsiteX9" fmla="*/ 102890 w 1830090"/>
              <a:gd name="connsiteY9" fmla="*/ 739833 h 3417501"/>
              <a:gd name="connsiteX10" fmla="*/ 119823 w 1830090"/>
              <a:gd name="connsiteY10" fmla="*/ 773700 h 3417501"/>
              <a:gd name="connsiteX11" fmla="*/ 128290 w 1830090"/>
              <a:gd name="connsiteY11" fmla="*/ 807566 h 3417501"/>
              <a:gd name="connsiteX12" fmla="*/ 170623 w 1830090"/>
              <a:gd name="connsiteY12" fmla="*/ 883766 h 3417501"/>
              <a:gd name="connsiteX13" fmla="*/ 187557 w 1830090"/>
              <a:gd name="connsiteY13" fmla="*/ 959966 h 3417501"/>
              <a:gd name="connsiteX14" fmla="*/ 204490 w 1830090"/>
              <a:gd name="connsiteY14" fmla="*/ 1027700 h 3417501"/>
              <a:gd name="connsiteX15" fmla="*/ 179090 w 1830090"/>
              <a:gd name="connsiteY15" fmla="*/ 1180100 h 3417501"/>
              <a:gd name="connsiteX16" fmla="*/ 153690 w 1830090"/>
              <a:gd name="connsiteY16" fmla="*/ 1205500 h 3417501"/>
              <a:gd name="connsiteX17" fmla="*/ 128290 w 1830090"/>
              <a:gd name="connsiteY17" fmla="*/ 1290166 h 3417501"/>
              <a:gd name="connsiteX18" fmla="*/ 102890 w 1830090"/>
              <a:gd name="connsiteY18" fmla="*/ 1340966 h 3417501"/>
              <a:gd name="connsiteX19" fmla="*/ 94423 w 1830090"/>
              <a:gd name="connsiteY19" fmla="*/ 1400233 h 3417501"/>
              <a:gd name="connsiteX20" fmla="*/ 145223 w 1830090"/>
              <a:gd name="connsiteY20" fmla="*/ 1789700 h 3417501"/>
              <a:gd name="connsiteX21" fmla="*/ 196023 w 1830090"/>
              <a:gd name="connsiteY21" fmla="*/ 1806633 h 3417501"/>
              <a:gd name="connsiteX22" fmla="*/ 272223 w 1830090"/>
              <a:gd name="connsiteY22" fmla="*/ 1815100 h 3417501"/>
              <a:gd name="connsiteX23" fmla="*/ 314557 w 1830090"/>
              <a:gd name="connsiteY23" fmla="*/ 1882833 h 3417501"/>
              <a:gd name="connsiteX24" fmla="*/ 365357 w 1830090"/>
              <a:gd name="connsiteY24" fmla="*/ 2001366 h 3417501"/>
              <a:gd name="connsiteX25" fmla="*/ 382290 w 1830090"/>
              <a:gd name="connsiteY25" fmla="*/ 2052166 h 3417501"/>
              <a:gd name="connsiteX26" fmla="*/ 407690 w 1830090"/>
              <a:gd name="connsiteY26" fmla="*/ 2145300 h 3417501"/>
              <a:gd name="connsiteX27" fmla="*/ 416157 w 1830090"/>
              <a:gd name="connsiteY27" fmla="*/ 2213033 h 3417501"/>
              <a:gd name="connsiteX28" fmla="*/ 433090 w 1830090"/>
              <a:gd name="connsiteY28" fmla="*/ 2289233 h 3417501"/>
              <a:gd name="connsiteX29" fmla="*/ 441557 w 1830090"/>
              <a:gd name="connsiteY29" fmla="*/ 2314633 h 3417501"/>
              <a:gd name="connsiteX30" fmla="*/ 433090 w 1830090"/>
              <a:gd name="connsiteY30" fmla="*/ 2467033 h 3417501"/>
              <a:gd name="connsiteX31" fmla="*/ 416157 w 1830090"/>
              <a:gd name="connsiteY31" fmla="*/ 2509366 h 3417501"/>
              <a:gd name="connsiteX32" fmla="*/ 399223 w 1830090"/>
              <a:gd name="connsiteY32" fmla="*/ 2568633 h 3417501"/>
              <a:gd name="connsiteX33" fmla="*/ 314557 w 1830090"/>
              <a:gd name="connsiteY33" fmla="*/ 2661766 h 3417501"/>
              <a:gd name="connsiteX34" fmla="*/ 280690 w 1830090"/>
              <a:gd name="connsiteY34" fmla="*/ 2670233 h 3417501"/>
              <a:gd name="connsiteX35" fmla="*/ 272223 w 1830090"/>
              <a:gd name="connsiteY35" fmla="*/ 2695633 h 3417501"/>
              <a:gd name="connsiteX36" fmla="*/ 306090 w 1830090"/>
              <a:gd name="connsiteY36" fmla="*/ 2890366 h 3417501"/>
              <a:gd name="connsiteX37" fmla="*/ 348423 w 1830090"/>
              <a:gd name="connsiteY37" fmla="*/ 3068166 h 3417501"/>
              <a:gd name="connsiteX38" fmla="*/ 356890 w 1830090"/>
              <a:gd name="connsiteY38" fmla="*/ 3102033 h 3417501"/>
              <a:gd name="connsiteX39" fmla="*/ 373823 w 1830090"/>
              <a:gd name="connsiteY39" fmla="*/ 3169766 h 3417501"/>
              <a:gd name="connsiteX40" fmla="*/ 382290 w 1830090"/>
              <a:gd name="connsiteY40" fmla="*/ 3195166 h 3417501"/>
              <a:gd name="connsiteX41" fmla="*/ 399223 w 1830090"/>
              <a:gd name="connsiteY41" fmla="*/ 3220566 h 3417501"/>
              <a:gd name="connsiteX42" fmla="*/ 416157 w 1830090"/>
              <a:gd name="connsiteY42" fmla="*/ 3237500 h 3417501"/>
              <a:gd name="connsiteX43" fmla="*/ 458490 w 1830090"/>
              <a:gd name="connsiteY43" fmla="*/ 3262900 h 3417501"/>
              <a:gd name="connsiteX44" fmla="*/ 526223 w 1830090"/>
              <a:gd name="connsiteY44" fmla="*/ 3288300 h 3417501"/>
              <a:gd name="connsiteX45" fmla="*/ 661690 w 1830090"/>
              <a:gd name="connsiteY45" fmla="*/ 3305233 h 3417501"/>
              <a:gd name="connsiteX46" fmla="*/ 780223 w 1830090"/>
              <a:gd name="connsiteY46" fmla="*/ 3339100 h 3417501"/>
              <a:gd name="connsiteX47" fmla="*/ 822557 w 1830090"/>
              <a:gd name="connsiteY47" fmla="*/ 3356033 h 3417501"/>
              <a:gd name="connsiteX48" fmla="*/ 864890 w 1830090"/>
              <a:gd name="connsiteY48" fmla="*/ 3364500 h 3417501"/>
              <a:gd name="connsiteX49" fmla="*/ 915690 w 1830090"/>
              <a:gd name="connsiteY49" fmla="*/ 3381433 h 3417501"/>
              <a:gd name="connsiteX50" fmla="*/ 1101957 w 1830090"/>
              <a:gd name="connsiteY50" fmla="*/ 3398366 h 3417501"/>
              <a:gd name="connsiteX51" fmla="*/ 1305157 w 1830090"/>
              <a:gd name="connsiteY51" fmla="*/ 3364500 h 3417501"/>
              <a:gd name="connsiteX52" fmla="*/ 1406757 w 1830090"/>
              <a:gd name="connsiteY52" fmla="*/ 3288300 h 3417501"/>
              <a:gd name="connsiteX53" fmla="*/ 1440623 w 1830090"/>
              <a:gd name="connsiteY53" fmla="*/ 3271366 h 3417501"/>
              <a:gd name="connsiteX54" fmla="*/ 1466023 w 1830090"/>
              <a:gd name="connsiteY54" fmla="*/ 3254433 h 3417501"/>
              <a:gd name="connsiteX55" fmla="*/ 1491423 w 1830090"/>
              <a:gd name="connsiteY55" fmla="*/ 3220566 h 3417501"/>
              <a:gd name="connsiteX56" fmla="*/ 1508357 w 1830090"/>
              <a:gd name="connsiteY56" fmla="*/ 3169766 h 3417501"/>
              <a:gd name="connsiteX57" fmla="*/ 1516823 w 1830090"/>
              <a:gd name="connsiteY57" fmla="*/ 3144366 h 3417501"/>
              <a:gd name="connsiteX58" fmla="*/ 1525290 w 1830090"/>
              <a:gd name="connsiteY58" fmla="*/ 3110500 h 3417501"/>
              <a:gd name="connsiteX59" fmla="*/ 1542223 w 1830090"/>
              <a:gd name="connsiteY59" fmla="*/ 3076633 h 3417501"/>
              <a:gd name="connsiteX60" fmla="*/ 1559157 w 1830090"/>
              <a:gd name="connsiteY60" fmla="*/ 3008900 h 3417501"/>
              <a:gd name="connsiteX61" fmla="*/ 1567623 w 1830090"/>
              <a:gd name="connsiteY61" fmla="*/ 2983500 h 3417501"/>
              <a:gd name="connsiteX62" fmla="*/ 1542223 w 1830090"/>
              <a:gd name="connsiteY62" fmla="*/ 2746433 h 3417501"/>
              <a:gd name="connsiteX63" fmla="*/ 1499890 w 1830090"/>
              <a:gd name="connsiteY63" fmla="*/ 2661766 h 3417501"/>
              <a:gd name="connsiteX64" fmla="*/ 1474490 w 1830090"/>
              <a:gd name="connsiteY64" fmla="*/ 2602500 h 3417501"/>
              <a:gd name="connsiteX65" fmla="*/ 1491423 w 1830090"/>
              <a:gd name="connsiteY65" fmla="*/ 2483966 h 3417501"/>
              <a:gd name="connsiteX66" fmla="*/ 1559157 w 1830090"/>
              <a:gd name="connsiteY66" fmla="*/ 2416233 h 3417501"/>
              <a:gd name="connsiteX67" fmla="*/ 1576090 w 1830090"/>
              <a:gd name="connsiteY67" fmla="*/ 2390833 h 3417501"/>
              <a:gd name="connsiteX68" fmla="*/ 1609957 w 1830090"/>
              <a:gd name="connsiteY68" fmla="*/ 2323100 h 3417501"/>
              <a:gd name="connsiteX69" fmla="*/ 1626890 w 1830090"/>
              <a:gd name="connsiteY69" fmla="*/ 2289233 h 3417501"/>
              <a:gd name="connsiteX70" fmla="*/ 1643823 w 1830090"/>
              <a:gd name="connsiteY70" fmla="*/ 2238433 h 3417501"/>
              <a:gd name="connsiteX71" fmla="*/ 1660757 w 1830090"/>
              <a:gd name="connsiteY71" fmla="*/ 2170700 h 3417501"/>
              <a:gd name="connsiteX72" fmla="*/ 1677690 w 1830090"/>
              <a:gd name="connsiteY72" fmla="*/ 2119900 h 3417501"/>
              <a:gd name="connsiteX73" fmla="*/ 1694623 w 1830090"/>
              <a:gd name="connsiteY73" fmla="*/ 1992900 h 3417501"/>
              <a:gd name="connsiteX74" fmla="*/ 1711557 w 1830090"/>
              <a:gd name="connsiteY74" fmla="*/ 1959033 h 3417501"/>
              <a:gd name="connsiteX75" fmla="*/ 1728490 w 1830090"/>
              <a:gd name="connsiteY75" fmla="*/ 1899766 h 3417501"/>
              <a:gd name="connsiteX76" fmla="*/ 1736957 w 1830090"/>
              <a:gd name="connsiteY76" fmla="*/ 1874366 h 3417501"/>
              <a:gd name="connsiteX77" fmla="*/ 1804690 w 1830090"/>
              <a:gd name="connsiteY77" fmla="*/ 1798166 h 3417501"/>
              <a:gd name="connsiteX78" fmla="*/ 1830090 w 1830090"/>
              <a:gd name="connsiteY78" fmla="*/ 1789700 h 3417501"/>
              <a:gd name="connsiteX79" fmla="*/ 1804690 w 1830090"/>
              <a:gd name="connsiteY79" fmla="*/ 1637300 h 3417501"/>
              <a:gd name="connsiteX80" fmla="*/ 1796223 w 1830090"/>
              <a:gd name="connsiteY80" fmla="*/ 1586500 h 3417501"/>
              <a:gd name="connsiteX81" fmla="*/ 1762357 w 1830090"/>
              <a:gd name="connsiteY81" fmla="*/ 1434100 h 3417501"/>
              <a:gd name="connsiteX82" fmla="*/ 1728490 w 1830090"/>
              <a:gd name="connsiteY82" fmla="*/ 1298633 h 3417501"/>
              <a:gd name="connsiteX83" fmla="*/ 1720023 w 1830090"/>
              <a:gd name="connsiteY83" fmla="*/ 1247833 h 3417501"/>
              <a:gd name="connsiteX84" fmla="*/ 1694623 w 1830090"/>
              <a:gd name="connsiteY84" fmla="*/ 1197033 h 3417501"/>
              <a:gd name="connsiteX85" fmla="*/ 1626890 w 1830090"/>
              <a:gd name="connsiteY85" fmla="*/ 1010766 h 3417501"/>
              <a:gd name="connsiteX86" fmla="*/ 1559157 w 1830090"/>
              <a:gd name="connsiteY86" fmla="*/ 943033 h 3417501"/>
              <a:gd name="connsiteX87" fmla="*/ 1516823 w 1830090"/>
              <a:gd name="connsiteY87" fmla="*/ 883766 h 3417501"/>
              <a:gd name="connsiteX88" fmla="*/ 1432157 w 1830090"/>
              <a:gd name="connsiteY88" fmla="*/ 790633 h 3417501"/>
              <a:gd name="connsiteX89" fmla="*/ 1398290 w 1830090"/>
              <a:gd name="connsiteY89" fmla="*/ 765233 h 3417501"/>
              <a:gd name="connsiteX90" fmla="*/ 1330557 w 1830090"/>
              <a:gd name="connsiteY90" fmla="*/ 697500 h 3417501"/>
              <a:gd name="connsiteX91" fmla="*/ 1313623 w 1830090"/>
              <a:gd name="connsiteY91" fmla="*/ 680566 h 3417501"/>
              <a:gd name="connsiteX92" fmla="*/ 1305157 w 1830090"/>
              <a:gd name="connsiteY92" fmla="*/ 553566 h 3417501"/>
              <a:gd name="connsiteX93" fmla="*/ 1279757 w 1830090"/>
              <a:gd name="connsiteY93" fmla="*/ 392700 h 3417501"/>
              <a:gd name="connsiteX94" fmla="*/ 1228957 w 1830090"/>
              <a:gd name="connsiteY94" fmla="*/ 274166 h 3417501"/>
              <a:gd name="connsiteX95" fmla="*/ 1203557 w 1830090"/>
              <a:gd name="connsiteY95" fmla="*/ 206433 h 3417501"/>
              <a:gd name="connsiteX96" fmla="*/ 1195090 w 1830090"/>
              <a:gd name="connsiteY96" fmla="*/ 130233 h 3417501"/>
              <a:gd name="connsiteX97" fmla="*/ 1186623 w 1830090"/>
              <a:gd name="connsiteY97" fmla="*/ 79433 h 3417501"/>
              <a:gd name="connsiteX98" fmla="*/ 1144290 w 1830090"/>
              <a:gd name="connsiteY98" fmla="*/ 28633 h 3417501"/>
              <a:gd name="connsiteX99" fmla="*/ 1076557 w 1830090"/>
              <a:gd name="connsiteY99" fmla="*/ 3233 h 3417501"/>
              <a:gd name="connsiteX100" fmla="*/ 737890 w 1830090"/>
              <a:gd name="connsiteY100" fmla="*/ 11700 h 3417501"/>
              <a:gd name="connsiteX101" fmla="*/ 636290 w 1830090"/>
              <a:gd name="connsiteY101" fmla="*/ 62500 h 3417501"/>
              <a:gd name="connsiteX102" fmla="*/ 585490 w 1830090"/>
              <a:gd name="connsiteY102" fmla="*/ 79433 h 3417501"/>
              <a:gd name="connsiteX103" fmla="*/ 534690 w 1830090"/>
              <a:gd name="connsiteY103" fmla="*/ 130233 h 3417501"/>
              <a:gd name="connsiteX104" fmla="*/ 509290 w 1830090"/>
              <a:gd name="connsiteY104" fmla="*/ 155633 h 3417501"/>
              <a:gd name="connsiteX105" fmla="*/ 500823 w 1830090"/>
              <a:gd name="connsiteY105" fmla="*/ 181033 h 3417501"/>
              <a:gd name="connsiteX106" fmla="*/ 483890 w 1830090"/>
              <a:gd name="connsiteY106" fmla="*/ 206433 h 3417501"/>
              <a:gd name="connsiteX107" fmla="*/ 466957 w 1830090"/>
              <a:gd name="connsiteY107" fmla="*/ 257233 h 3417501"/>
              <a:gd name="connsiteX108" fmla="*/ 433090 w 1830090"/>
              <a:gd name="connsiteY108" fmla="*/ 299566 h 3417501"/>
              <a:gd name="connsiteX109" fmla="*/ 441557 w 1830090"/>
              <a:gd name="connsiteY109" fmla="*/ 299566 h 3417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830090" h="3417501">
                <a:moveTo>
                  <a:pt x="441557" y="299566"/>
                </a:moveTo>
                <a:cubicBezTo>
                  <a:pt x="417568" y="310855"/>
                  <a:pt x="337609" y="340046"/>
                  <a:pt x="289157" y="367300"/>
                </a:cubicBezTo>
                <a:cubicBezTo>
                  <a:pt x="246837" y="391105"/>
                  <a:pt x="209986" y="423537"/>
                  <a:pt x="170623" y="451966"/>
                </a:cubicBezTo>
                <a:cubicBezTo>
                  <a:pt x="159184" y="460228"/>
                  <a:pt x="146735" y="467388"/>
                  <a:pt x="136757" y="477366"/>
                </a:cubicBezTo>
                <a:cubicBezTo>
                  <a:pt x="128290" y="485833"/>
                  <a:pt x="120555" y="495101"/>
                  <a:pt x="111357" y="502766"/>
                </a:cubicBezTo>
                <a:cubicBezTo>
                  <a:pt x="47262" y="556179"/>
                  <a:pt x="118297" y="487362"/>
                  <a:pt x="69023" y="536633"/>
                </a:cubicBezTo>
                <a:cubicBezTo>
                  <a:pt x="66201" y="545100"/>
                  <a:pt x="60033" y="553124"/>
                  <a:pt x="60557" y="562033"/>
                </a:cubicBezTo>
                <a:cubicBezTo>
                  <a:pt x="62901" y="601876"/>
                  <a:pt x="68832" y="641604"/>
                  <a:pt x="77490" y="680566"/>
                </a:cubicBezTo>
                <a:cubicBezTo>
                  <a:pt x="80228" y="692887"/>
                  <a:pt x="89451" y="702832"/>
                  <a:pt x="94423" y="714433"/>
                </a:cubicBezTo>
                <a:cubicBezTo>
                  <a:pt x="97939" y="722636"/>
                  <a:pt x="99374" y="731630"/>
                  <a:pt x="102890" y="739833"/>
                </a:cubicBezTo>
                <a:cubicBezTo>
                  <a:pt x="107862" y="751434"/>
                  <a:pt x="115391" y="761882"/>
                  <a:pt x="119823" y="773700"/>
                </a:cubicBezTo>
                <a:cubicBezTo>
                  <a:pt x="123909" y="784595"/>
                  <a:pt x="124204" y="796671"/>
                  <a:pt x="128290" y="807566"/>
                </a:cubicBezTo>
                <a:cubicBezTo>
                  <a:pt x="136389" y="829164"/>
                  <a:pt x="159842" y="865798"/>
                  <a:pt x="170623" y="883766"/>
                </a:cubicBezTo>
                <a:cubicBezTo>
                  <a:pt x="188197" y="989204"/>
                  <a:pt x="169690" y="894452"/>
                  <a:pt x="187557" y="959966"/>
                </a:cubicBezTo>
                <a:cubicBezTo>
                  <a:pt x="193680" y="982419"/>
                  <a:pt x="204490" y="1027700"/>
                  <a:pt x="204490" y="1027700"/>
                </a:cubicBezTo>
                <a:cubicBezTo>
                  <a:pt x="199015" y="1109829"/>
                  <a:pt x="218677" y="1132595"/>
                  <a:pt x="179090" y="1180100"/>
                </a:cubicBezTo>
                <a:cubicBezTo>
                  <a:pt x="171425" y="1189298"/>
                  <a:pt x="162157" y="1197033"/>
                  <a:pt x="153690" y="1205500"/>
                </a:cubicBezTo>
                <a:cubicBezTo>
                  <a:pt x="147614" y="1229804"/>
                  <a:pt x="138594" y="1269557"/>
                  <a:pt x="128290" y="1290166"/>
                </a:cubicBezTo>
                <a:lnTo>
                  <a:pt x="102890" y="1340966"/>
                </a:lnTo>
                <a:cubicBezTo>
                  <a:pt x="100068" y="1360722"/>
                  <a:pt x="94423" y="1380277"/>
                  <a:pt x="94423" y="1400233"/>
                </a:cubicBezTo>
                <a:cubicBezTo>
                  <a:pt x="94423" y="1619619"/>
                  <a:pt x="0" y="1723690"/>
                  <a:pt x="145223" y="1789700"/>
                </a:cubicBezTo>
                <a:cubicBezTo>
                  <a:pt x="161472" y="1797086"/>
                  <a:pt x="178520" y="1803132"/>
                  <a:pt x="196023" y="1806633"/>
                </a:cubicBezTo>
                <a:cubicBezTo>
                  <a:pt x="221083" y="1811645"/>
                  <a:pt x="246823" y="1812278"/>
                  <a:pt x="272223" y="1815100"/>
                </a:cubicBezTo>
                <a:cubicBezTo>
                  <a:pt x="320330" y="1831134"/>
                  <a:pt x="287770" y="1812518"/>
                  <a:pt x="314557" y="1882833"/>
                </a:cubicBezTo>
                <a:cubicBezTo>
                  <a:pt x="329860" y="1923003"/>
                  <a:pt x="351764" y="1960585"/>
                  <a:pt x="365357" y="2001366"/>
                </a:cubicBezTo>
                <a:cubicBezTo>
                  <a:pt x="371001" y="2018299"/>
                  <a:pt x="377387" y="2035003"/>
                  <a:pt x="382290" y="2052166"/>
                </a:cubicBezTo>
                <a:cubicBezTo>
                  <a:pt x="420478" y="2185828"/>
                  <a:pt x="384542" y="2075860"/>
                  <a:pt x="407690" y="2145300"/>
                </a:cubicBezTo>
                <a:cubicBezTo>
                  <a:pt x="410512" y="2167878"/>
                  <a:pt x="412697" y="2190544"/>
                  <a:pt x="416157" y="2213033"/>
                </a:cubicBezTo>
                <a:cubicBezTo>
                  <a:pt x="419068" y="2231954"/>
                  <a:pt x="427470" y="2269563"/>
                  <a:pt x="433090" y="2289233"/>
                </a:cubicBezTo>
                <a:cubicBezTo>
                  <a:pt x="435542" y="2297814"/>
                  <a:pt x="438735" y="2306166"/>
                  <a:pt x="441557" y="2314633"/>
                </a:cubicBezTo>
                <a:cubicBezTo>
                  <a:pt x="438735" y="2365433"/>
                  <a:pt x="439671" y="2416582"/>
                  <a:pt x="433090" y="2467033"/>
                </a:cubicBezTo>
                <a:cubicBezTo>
                  <a:pt x="431124" y="2482103"/>
                  <a:pt x="420963" y="2494948"/>
                  <a:pt x="416157" y="2509366"/>
                </a:cubicBezTo>
                <a:cubicBezTo>
                  <a:pt x="410731" y="2525644"/>
                  <a:pt x="407377" y="2552324"/>
                  <a:pt x="399223" y="2568633"/>
                </a:cubicBezTo>
                <a:cubicBezTo>
                  <a:pt x="384710" y="2597658"/>
                  <a:pt x="326315" y="2658826"/>
                  <a:pt x="314557" y="2661766"/>
                </a:cubicBezTo>
                <a:lnTo>
                  <a:pt x="280690" y="2670233"/>
                </a:lnTo>
                <a:cubicBezTo>
                  <a:pt x="277868" y="2678700"/>
                  <a:pt x="271754" y="2686721"/>
                  <a:pt x="272223" y="2695633"/>
                </a:cubicBezTo>
                <a:cubicBezTo>
                  <a:pt x="279591" y="2835626"/>
                  <a:pt x="282125" y="2794505"/>
                  <a:pt x="306090" y="2890366"/>
                </a:cubicBezTo>
                <a:cubicBezTo>
                  <a:pt x="320866" y="2949470"/>
                  <a:pt x="333647" y="3009062"/>
                  <a:pt x="348423" y="3068166"/>
                </a:cubicBezTo>
                <a:lnTo>
                  <a:pt x="356890" y="3102033"/>
                </a:lnTo>
                <a:cubicBezTo>
                  <a:pt x="362534" y="3124611"/>
                  <a:pt x="366463" y="3147688"/>
                  <a:pt x="373823" y="3169766"/>
                </a:cubicBezTo>
                <a:cubicBezTo>
                  <a:pt x="376645" y="3178233"/>
                  <a:pt x="378299" y="3187184"/>
                  <a:pt x="382290" y="3195166"/>
                </a:cubicBezTo>
                <a:cubicBezTo>
                  <a:pt x="386841" y="3204267"/>
                  <a:pt x="392866" y="3212620"/>
                  <a:pt x="399223" y="3220566"/>
                </a:cubicBezTo>
                <a:cubicBezTo>
                  <a:pt x="404210" y="3226800"/>
                  <a:pt x="409661" y="3232860"/>
                  <a:pt x="416157" y="3237500"/>
                </a:cubicBezTo>
                <a:cubicBezTo>
                  <a:pt x="429548" y="3247065"/>
                  <a:pt x="443771" y="3255541"/>
                  <a:pt x="458490" y="3262900"/>
                </a:cubicBezTo>
                <a:cubicBezTo>
                  <a:pt x="459537" y="3263423"/>
                  <a:pt x="515515" y="3286609"/>
                  <a:pt x="526223" y="3288300"/>
                </a:cubicBezTo>
                <a:cubicBezTo>
                  <a:pt x="571173" y="3295397"/>
                  <a:pt x="616534" y="3299589"/>
                  <a:pt x="661690" y="3305233"/>
                </a:cubicBezTo>
                <a:cubicBezTo>
                  <a:pt x="854127" y="3377397"/>
                  <a:pt x="628300" y="3297667"/>
                  <a:pt x="780223" y="3339100"/>
                </a:cubicBezTo>
                <a:cubicBezTo>
                  <a:pt x="794886" y="3343099"/>
                  <a:pt x="808000" y="3351666"/>
                  <a:pt x="822557" y="3356033"/>
                </a:cubicBezTo>
                <a:cubicBezTo>
                  <a:pt x="836341" y="3360168"/>
                  <a:pt x="851007" y="3360714"/>
                  <a:pt x="864890" y="3364500"/>
                </a:cubicBezTo>
                <a:cubicBezTo>
                  <a:pt x="882110" y="3369196"/>
                  <a:pt x="898298" y="3377419"/>
                  <a:pt x="915690" y="3381433"/>
                </a:cubicBezTo>
                <a:cubicBezTo>
                  <a:pt x="962712" y="3392284"/>
                  <a:pt x="1070372" y="3396261"/>
                  <a:pt x="1101957" y="3398366"/>
                </a:cubicBezTo>
                <a:cubicBezTo>
                  <a:pt x="1192898" y="3413523"/>
                  <a:pt x="1172655" y="3417501"/>
                  <a:pt x="1305157" y="3364500"/>
                </a:cubicBezTo>
                <a:cubicBezTo>
                  <a:pt x="1333105" y="3353321"/>
                  <a:pt x="1379722" y="3306323"/>
                  <a:pt x="1406757" y="3288300"/>
                </a:cubicBezTo>
                <a:cubicBezTo>
                  <a:pt x="1417259" y="3281299"/>
                  <a:pt x="1429665" y="3277628"/>
                  <a:pt x="1440623" y="3271366"/>
                </a:cubicBezTo>
                <a:cubicBezTo>
                  <a:pt x="1449458" y="3266317"/>
                  <a:pt x="1457556" y="3260077"/>
                  <a:pt x="1466023" y="3254433"/>
                </a:cubicBezTo>
                <a:cubicBezTo>
                  <a:pt x="1474490" y="3243144"/>
                  <a:pt x="1485112" y="3233187"/>
                  <a:pt x="1491423" y="3220566"/>
                </a:cubicBezTo>
                <a:cubicBezTo>
                  <a:pt x="1499406" y="3204601"/>
                  <a:pt x="1502713" y="3186699"/>
                  <a:pt x="1508357" y="3169766"/>
                </a:cubicBezTo>
                <a:cubicBezTo>
                  <a:pt x="1511179" y="3161299"/>
                  <a:pt x="1514658" y="3153024"/>
                  <a:pt x="1516823" y="3144366"/>
                </a:cubicBezTo>
                <a:cubicBezTo>
                  <a:pt x="1519645" y="3133077"/>
                  <a:pt x="1521204" y="3121395"/>
                  <a:pt x="1525290" y="3110500"/>
                </a:cubicBezTo>
                <a:cubicBezTo>
                  <a:pt x="1529722" y="3098682"/>
                  <a:pt x="1538232" y="3088607"/>
                  <a:pt x="1542223" y="3076633"/>
                </a:cubicBezTo>
                <a:cubicBezTo>
                  <a:pt x="1549583" y="3054555"/>
                  <a:pt x="1551798" y="3030978"/>
                  <a:pt x="1559157" y="3008900"/>
                </a:cubicBezTo>
                <a:lnTo>
                  <a:pt x="1567623" y="2983500"/>
                </a:lnTo>
                <a:cubicBezTo>
                  <a:pt x="1559156" y="2904478"/>
                  <a:pt x="1558595" y="2824203"/>
                  <a:pt x="1542223" y="2746433"/>
                </a:cubicBezTo>
                <a:cubicBezTo>
                  <a:pt x="1535723" y="2715556"/>
                  <a:pt x="1514001" y="2689988"/>
                  <a:pt x="1499890" y="2661766"/>
                </a:cubicBezTo>
                <a:cubicBezTo>
                  <a:pt x="1478965" y="2619916"/>
                  <a:pt x="1486949" y="2639874"/>
                  <a:pt x="1474490" y="2602500"/>
                </a:cubicBezTo>
                <a:cubicBezTo>
                  <a:pt x="1480134" y="2562989"/>
                  <a:pt x="1474907" y="2520301"/>
                  <a:pt x="1491423" y="2483966"/>
                </a:cubicBezTo>
                <a:cubicBezTo>
                  <a:pt x="1504636" y="2454898"/>
                  <a:pt x="1541446" y="2442800"/>
                  <a:pt x="1559157" y="2416233"/>
                </a:cubicBezTo>
                <a:cubicBezTo>
                  <a:pt x="1564801" y="2407766"/>
                  <a:pt x="1571217" y="2399766"/>
                  <a:pt x="1576090" y="2390833"/>
                </a:cubicBezTo>
                <a:cubicBezTo>
                  <a:pt x="1588178" y="2368673"/>
                  <a:pt x="1598668" y="2345678"/>
                  <a:pt x="1609957" y="2323100"/>
                </a:cubicBezTo>
                <a:cubicBezTo>
                  <a:pt x="1615601" y="2311811"/>
                  <a:pt x="1622899" y="2301207"/>
                  <a:pt x="1626890" y="2289233"/>
                </a:cubicBezTo>
                <a:cubicBezTo>
                  <a:pt x="1632534" y="2272300"/>
                  <a:pt x="1639494" y="2255749"/>
                  <a:pt x="1643823" y="2238433"/>
                </a:cubicBezTo>
                <a:cubicBezTo>
                  <a:pt x="1649468" y="2215855"/>
                  <a:pt x="1653398" y="2192778"/>
                  <a:pt x="1660757" y="2170700"/>
                </a:cubicBezTo>
                <a:lnTo>
                  <a:pt x="1677690" y="2119900"/>
                </a:lnTo>
                <a:cubicBezTo>
                  <a:pt x="1678383" y="2114358"/>
                  <a:pt x="1691929" y="2002780"/>
                  <a:pt x="1694623" y="1992900"/>
                </a:cubicBezTo>
                <a:cubicBezTo>
                  <a:pt x="1697944" y="1980723"/>
                  <a:pt x="1707244" y="1970895"/>
                  <a:pt x="1711557" y="1959033"/>
                </a:cubicBezTo>
                <a:cubicBezTo>
                  <a:pt x="1718579" y="1939724"/>
                  <a:pt x="1722586" y="1919446"/>
                  <a:pt x="1728490" y="1899766"/>
                </a:cubicBezTo>
                <a:cubicBezTo>
                  <a:pt x="1731054" y="1891218"/>
                  <a:pt x="1732966" y="1882348"/>
                  <a:pt x="1736957" y="1874366"/>
                </a:cubicBezTo>
                <a:cubicBezTo>
                  <a:pt x="1748252" y="1851777"/>
                  <a:pt x="1791225" y="1802654"/>
                  <a:pt x="1804690" y="1798166"/>
                </a:cubicBezTo>
                <a:lnTo>
                  <a:pt x="1830090" y="1789700"/>
                </a:lnTo>
                <a:lnTo>
                  <a:pt x="1804690" y="1637300"/>
                </a:lnTo>
                <a:cubicBezTo>
                  <a:pt x="1801868" y="1620367"/>
                  <a:pt x="1799724" y="1603306"/>
                  <a:pt x="1796223" y="1586500"/>
                </a:cubicBezTo>
                <a:cubicBezTo>
                  <a:pt x="1785609" y="1535555"/>
                  <a:pt x="1771666" y="1485300"/>
                  <a:pt x="1762357" y="1434100"/>
                </a:cubicBezTo>
                <a:cubicBezTo>
                  <a:pt x="1742704" y="1326013"/>
                  <a:pt x="1757142" y="1370263"/>
                  <a:pt x="1728490" y="1298633"/>
                </a:cubicBezTo>
                <a:cubicBezTo>
                  <a:pt x="1725668" y="1281700"/>
                  <a:pt x="1725452" y="1264119"/>
                  <a:pt x="1720023" y="1247833"/>
                </a:cubicBezTo>
                <a:cubicBezTo>
                  <a:pt x="1714036" y="1229873"/>
                  <a:pt x="1698070" y="1215649"/>
                  <a:pt x="1694623" y="1197033"/>
                </a:cubicBezTo>
                <a:cubicBezTo>
                  <a:pt x="1657974" y="999129"/>
                  <a:pt x="1741630" y="1029890"/>
                  <a:pt x="1626890" y="1010766"/>
                </a:cubicBezTo>
                <a:cubicBezTo>
                  <a:pt x="1604312" y="988188"/>
                  <a:pt x="1577716" y="969015"/>
                  <a:pt x="1559157" y="943033"/>
                </a:cubicBezTo>
                <a:cubicBezTo>
                  <a:pt x="1545046" y="923277"/>
                  <a:pt x="1531626" y="903009"/>
                  <a:pt x="1516823" y="883766"/>
                </a:cubicBezTo>
                <a:cubicBezTo>
                  <a:pt x="1492409" y="852027"/>
                  <a:pt x="1462287" y="817415"/>
                  <a:pt x="1432157" y="790633"/>
                </a:cubicBezTo>
                <a:cubicBezTo>
                  <a:pt x="1421610" y="781258"/>
                  <a:pt x="1408692" y="774768"/>
                  <a:pt x="1398290" y="765233"/>
                </a:cubicBezTo>
                <a:cubicBezTo>
                  <a:pt x="1374753" y="743657"/>
                  <a:pt x="1353135" y="720078"/>
                  <a:pt x="1330557" y="697500"/>
                </a:cubicBezTo>
                <a:lnTo>
                  <a:pt x="1313623" y="680566"/>
                </a:lnTo>
                <a:cubicBezTo>
                  <a:pt x="1310801" y="638233"/>
                  <a:pt x="1308540" y="595858"/>
                  <a:pt x="1305157" y="553566"/>
                </a:cubicBezTo>
                <a:cubicBezTo>
                  <a:pt x="1300181" y="491364"/>
                  <a:pt x="1297265" y="452227"/>
                  <a:pt x="1279757" y="392700"/>
                </a:cubicBezTo>
                <a:cubicBezTo>
                  <a:pt x="1255341" y="309683"/>
                  <a:pt x="1259149" y="344615"/>
                  <a:pt x="1228957" y="274166"/>
                </a:cubicBezTo>
                <a:cubicBezTo>
                  <a:pt x="1219458" y="252003"/>
                  <a:pt x="1212024" y="229011"/>
                  <a:pt x="1203557" y="206433"/>
                </a:cubicBezTo>
                <a:cubicBezTo>
                  <a:pt x="1200735" y="181033"/>
                  <a:pt x="1198468" y="155565"/>
                  <a:pt x="1195090" y="130233"/>
                </a:cubicBezTo>
                <a:cubicBezTo>
                  <a:pt x="1192821" y="113217"/>
                  <a:pt x="1194300" y="94788"/>
                  <a:pt x="1186623" y="79433"/>
                </a:cubicBezTo>
                <a:cubicBezTo>
                  <a:pt x="1176765" y="59718"/>
                  <a:pt x="1161502" y="42403"/>
                  <a:pt x="1144290" y="28633"/>
                </a:cubicBezTo>
                <a:cubicBezTo>
                  <a:pt x="1137060" y="22849"/>
                  <a:pt x="1090895" y="8013"/>
                  <a:pt x="1076557" y="3233"/>
                </a:cubicBezTo>
                <a:cubicBezTo>
                  <a:pt x="963668" y="6055"/>
                  <a:pt x="850207" y="0"/>
                  <a:pt x="737890" y="11700"/>
                </a:cubicBezTo>
                <a:cubicBezTo>
                  <a:pt x="713250" y="14267"/>
                  <a:pt x="665543" y="52749"/>
                  <a:pt x="636290" y="62500"/>
                </a:cubicBezTo>
                <a:lnTo>
                  <a:pt x="585490" y="79433"/>
                </a:lnTo>
                <a:lnTo>
                  <a:pt x="534690" y="130233"/>
                </a:lnTo>
                <a:lnTo>
                  <a:pt x="509290" y="155633"/>
                </a:lnTo>
                <a:cubicBezTo>
                  <a:pt x="506468" y="164100"/>
                  <a:pt x="504814" y="173051"/>
                  <a:pt x="500823" y="181033"/>
                </a:cubicBezTo>
                <a:cubicBezTo>
                  <a:pt x="496272" y="190134"/>
                  <a:pt x="488023" y="197134"/>
                  <a:pt x="483890" y="206433"/>
                </a:cubicBezTo>
                <a:cubicBezTo>
                  <a:pt x="476641" y="222744"/>
                  <a:pt x="472601" y="240300"/>
                  <a:pt x="466957" y="257233"/>
                </a:cubicBezTo>
                <a:cubicBezTo>
                  <a:pt x="458225" y="283428"/>
                  <a:pt x="462549" y="287783"/>
                  <a:pt x="433090" y="299566"/>
                </a:cubicBezTo>
                <a:cubicBezTo>
                  <a:pt x="427849" y="301662"/>
                  <a:pt x="465546" y="288277"/>
                  <a:pt x="441557" y="299566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2" descr="&#10;sunha2.jpg                                                     0003BB97Mac OS X                       BADBF046: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50000"/>
          </a:blip>
          <a:srcRect b="1219"/>
          <a:stretch>
            <a:fillRect/>
          </a:stretch>
        </p:blipFill>
        <p:spPr bwMode="auto">
          <a:xfrm>
            <a:off x="685799" y="2023956"/>
            <a:ext cx="155033" cy="15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Oval 19"/>
          <p:cNvSpPr/>
          <p:nvPr/>
        </p:nvSpPr>
        <p:spPr>
          <a:xfrm>
            <a:off x="3911600" y="6146800"/>
            <a:ext cx="592666" cy="5926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20"/>
          <p:cNvGrpSpPr/>
          <p:nvPr/>
        </p:nvGrpSpPr>
        <p:grpSpPr>
          <a:xfrm>
            <a:off x="3866892" y="5401733"/>
            <a:ext cx="698474" cy="756334"/>
            <a:chOff x="6070601" y="2904067"/>
            <a:chExt cx="1480400" cy="2057400"/>
          </a:xfrm>
        </p:grpSpPr>
        <p:grpSp>
          <p:nvGrpSpPr>
            <p:cNvPr id="18" name="Group 40"/>
            <p:cNvGrpSpPr/>
            <p:nvPr/>
          </p:nvGrpSpPr>
          <p:grpSpPr>
            <a:xfrm>
              <a:off x="6409252" y="2904067"/>
              <a:ext cx="778948" cy="2057400"/>
              <a:chOff x="6409252" y="2904067"/>
              <a:chExt cx="778948" cy="2057400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6680200" y="2904067"/>
                <a:ext cx="270933" cy="37253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rot="16200000" flipH="1">
                <a:off x="6492625" y="3647825"/>
                <a:ext cx="688416" cy="84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5400000">
                <a:off x="6426202" y="4072466"/>
                <a:ext cx="491064" cy="3386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6502400" y="4487331"/>
                <a:ext cx="685800" cy="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16200000" flipH="1">
                <a:off x="6769102" y="4068233"/>
                <a:ext cx="491064" cy="34713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Elbow Connector 31"/>
              <p:cNvCxnSpPr/>
              <p:nvPr/>
            </p:nvCxnSpPr>
            <p:spPr>
              <a:xfrm rot="5400000">
                <a:off x="6328818" y="4567772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Elbow Connector 32"/>
              <p:cNvCxnSpPr/>
              <p:nvPr/>
            </p:nvCxnSpPr>
            <p:spPr>
              <a:xfrm rot="5400000">
                <a:off x="6675959" y="4601634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Connector 22"/>
            <p:cNvCxnSpPr/>
            <p:nvPr/>
          </p:nvCxnSpPr>
          <p:spPr>
            <a:xfrm rot="10800000" flipV="1">
              <a:off x="6189133" y="3635104"/>
              <a:ext cx="643469" cy="1748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6832601" y="3471335"/>
              <a:ext cx="588881" cy="10159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7424000" y="3379206"/>
              <a:ext cx="127001" cy="10791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070601" y="3767674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Freeform 34"/>
          <p:cNvSpPr/>
          <p:nvPr/>
        </p:nvSpPr>
        <p:spPr>
          <a:xfrm>
            <a:off x="4275667" y="5207000"/>
            <a:ext cx="268713" cy="220133"/>
          </a:xfrm>
          <a:custGeom>
            <a:avLst/>
            <a:gdLst>
              <a:gd name="connsiteX0" fmla="*/ 0 w 268713"/>
              <a:gd name="connsiteY0" fmla="*/ 220133 h 220133"/>
              <a:gd name="connsiteX1" fmla="*/ 25400 w 268713"/>
              <a:gd name="connsiteY1" fmla="*/ 203200 h 220133"/>
              <a:gd name="connsiteX2" fmla="*/ 33866 w 268713"/>
              <a:gd name="connsiteY2" fmla="*/ 177800 h 220133"/>
              <a:gd name="connsiteX3" fmla="*/ 76200 w 268713"/>
              <a:gd name="connsiteY3" fmla="*/ 127000 h 220133"/>
              <a:gd name="connsiteX4" fmla="*/ 228600 w 268713"/>
              <a:gd name="connsiteY4" fmla="*/ 110067 h 220133"/>
              <a:gd name="connsiteX5" fmla="*/ 254000 w 268713"/>
              <a:gd name="connsiteY5" fmla="*/ 84667 h 220133"/>
              <a:gd name="connsiteX6" fmla="*/ 262466 w 268713"/>
              <a:gd name="connsiteY6" fmla="*/ 0 h 220133"/>
              <a:gd name="connsiteX7" fmla="*/ 262466 w 268713"/>
              <a:gd name="connsiteY7" fmla="*/ 0 h 22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713" h="220133">
                <a:moveTo>
                  <a:pt x="0" y="220133"/>
                </a:moveTo>
                <a:cubicBezTo>
                  <a:pt x="8467" y="214489"/>
                  <a:pt x="19043" y="211146"/>
                  <a:pt x="25400" y="203200"/>
                </a:cubicBezTo>
                <a:cubicBezTo>
                  <a:pt x="30975" y="196231"/>
                  <a:pt x="30350" y="186003"/>
                  <a:pt x="33866" y="177800"/>
                </a:cubicBezTo>
                <a:cubicBezTo>
                  <a:pt x="42112" y="158558"/>
                  <a:pt x="50971" y="131805"/>
                  <a:pt x="76200" y="127000"/>
                </a:cubicBezTo>
                <a:cubicBezTo>
                  <a:pt x="126410" y="117436"/>
                  <a:pt x="177800" y="115711"/>
                  <a:pt x="228600" y="110067"/>
                </a:cubicBezTo>
                <a:cubicBezTo>
                  <a:pt x="237067" y="101600"/>
                  <a:pt x="247358" y="94630"/>
                  <a:pt x="254000" y="84667"/>
                </a:cubicBezTo>
                <a:cubicBezTo>
                  <a:pt x="268713" y="62597"/>
                  <a:pt x="262466" y="19332"/>
                  <a:pt x="262466" y="0"/>
                </a:cubicBezTo>
                <a:lnTo>
                  <a:pt x="262466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3776133" y="5317067"/>
            <a:ext cx="397934" cy="106713"/>
          </a:xfrm>
          <a:custGeom>
            <a:avLst/>
            <a:gdLst>
              <a:gd name="connsiteX0" fmla="*/ 397934 w 397934"/>
              <a:gd name="connsiteY0" fmla="*/ 76200 h 106713"/>
              <a:gd name="connsiteX1" fmla="*/ 313267 w 397934"/>
              <a:gd name="connsiteY1" fmla="*/ 59266 h 106713"/>
              <a:gd name="connsiteX2" fmla="*/ 169334 w 397934"/>
              <a:gd name="connsiteY2" fmla="*/ 67733 h 106713"/>
              <a:gd name="connsiteX3" fmla="*/ 50800 w 397934"/>
              <a:gd name="connsiteY3" fmla="*/ 84666 h 106713"/>
              <a:gd name="connsiteX4" fmla="*/ 0 w 397934"/>
              <a:gd name="connsiteY4" fmla="*/ 67733 h 106713"/>
              <a:gd name="connsiteX5" fmla="*/ 0 w 397934"/>
              <a:gd name="connsiteY5" fmla="*/ 0 h 106713"/>
              <a:gd name="connsiteX6" fmla="*/ 0 w 397934"/>
              <a:gd name="connsiteY6" fmla="*/ 0 h 10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7934" h="106713">
                <a:moveTo>
                  <a:pt x="397934" y="76200"/>
                </a:moveTo>
                <a:cubicBezTo>
                  <a:pt x="375556" y="70605"/>
                  <a:pt x="334026" y="59266"/>
                  <a:pt x="313267" y="59266"/>
                </a:cubicBezTo>
                <a:cubicBezTo>
                  <a:pt x="265206" y="59266"/>
                  <a:pt x="217312" y="64911"/>
                  <a:pt x="169334" y="67733"/>
                </a:cubicBezTo>
                <a:cubicBezTo>
                  <a:pt x="117360" y="106713"/>
                  <a:pt x="140296" y="101446"/>
                  <a:pt x="50800" y="84666"/>
                </a:cubicBezTo>
                <a:cubicBezTo>
                  <a:pt x="33256" y="81377"/>
                  <a:pt x="0" y="85582"/>
                  <a:pt x="0" y="67733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4192303" y="5096933"/>
            <a:ext cx="203463" cy="304800"/>
          </a:xfrm>
          <a:custGeom>
            <a:avLst/>
            <a:gdLst>
              <a:gd name="connsiteX0" fmla="*/ 57964 w 203463"/>
              <a:gd name="connsiteY0" fmla="*/ 304800 h 304800"/>
              <a:gd name="connsiteX1" fmla="*/ 66430 w 203463"/>
              <a:gd name="connsiteY1" fmla="*/ 279400 h 304800"/>
              <a:gd name="connsiteX2" fmla="*/ 57964 w 203463"/>
              <a:gd name="connsiteY2" fmla="*/ 245534 h 304800"/>
              <a:gd name="connsiteX3" fmla="*/ 15630 w 203463"/>
              <a:gd name="connsiteY3" fmla="*/ 211667 h 304800"/>
              <a:gd name="connsiteX4" fmla="*/ 15630 w 203463"/>
              <a:gd name="connsiteY4" fmla="*/ 110067 h 304800"/>
              <a:gd name="connsiteX5" fmla="*/ 57964 w 203463"/>
              <a:gd name="connsiteY5" fmla="*/ 84667 h 304800"/>
              <a:gd name="connsiteX6" fmla="*/ 83364 w 203463"/>
              <a:gd name="connsiteY6" fmla="*/ 67734 h 304800"/>
              <a:gd name="connsiteX7" fmla="*/ 108764 w 203463"/>
              <a:gd name="connsiteY7" fmla="*/ 59267 h 304800"/>
              <a:gd name="connsiteX8" fmla="*/ 184964 w 203463"/>
              <a:gd name="connsiteY8" fmla="*/ 33867 h 304800"/>
              <a:gd name="connsiteX9" fmla="*/ 201897 w 203463"/>
              <a:gd name="connsiteY9" fmla="*/ 0 h 304800"/>
              <a:gd name="connsiteX10" fmla="*/ 201897 w 203463"/>
              <a:gd name="connsiteY10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463" h="304800">
                <a:moveTo>
                  <a:pt x="57964" y="304800"/>
                </a:moveTo>
                <a:cubicBezTo>
                  <a:pt x="60786" y="296333"/>
                  <a:pt x="66430" y="288325"/>
                  <a:pt x="66430" y="279400"/>
                </a:cubicBezTo>
                <a:cubicBezTo>
                  <a:pt x="66430" y="267764"/>
                  <a:pt x="63168" y="255942"/>
                  <a:pt x="57964" y="245534"/>
                </a:cubicBezTo>
                <a:cubicBezTo>
                  <a:pt x="51932" y="233469"/>
                  <a:pt x="24604" y="217650"/>
                  <a:pt x="15630" y="211667"/>
                </a:cubicBezTo>
                <a:cubicBezTo>
                  <a:pt x="8684" y="169987"/>
                  <a:pt x="0" y="151747"/>
                  <a:pt x="15630" y="110067"/>
                </a:cubicBezTo>
                <a:cubicBezTo>
                  <a:pt x="23262" y="89715"/>
                  <a:pt x="42447" y="92426"/>
                  <a:pt x="57964" y="84667"/>
                </a:cubicBezTo>
                <a:cubicBezTo>
                  <a:pt x="67065" y="80116"/>
                  <a:pt x="74263" y="72285"/>
                  <a:pt x="83364" y="67734"/>
                </a:cubicBezTo>
                <a:cubicBezTo>
                  <a:pt x="91346" y="63743"/>
                  <a:pt x="100561" y="62783"/>
                  <a:pt x="108764" y="59267"/>
                </a:cubicBezTo>
                <a:cubicBezTo>
                  <a:pt x="170106" y="32977"/>
                  <a:pt x="113602" y="48140"/>
                  <a:pt x="184964" y="33867"/>
                </a:cubicBezTo>
                <a:cubicBezTo>
                  <a:pt x="203463" y="6119"/>
                  <a:pt x="201897" y="18643"/>
                  <a:pt x="201897" y="0"/>
                </a:cubicBezTo>
                <a:lnTo>
                  <a:pt x="201897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3886200" y="5130800"/>
            <a:ext cx="330200" cy="262467"/>
          </a:xfrm>
          <a:custGeom>
            <a:avLst/>
            <a:gdLst>
              <a:gd name="connsiteX0" fmla="*/ 330200 w 330200"/>
              <a:gd name="connsiteY0" fmla="*/ 262467 h 262467"/>
              <a:gd name="connsiteX1" fmla="*/ 262467 w 330200"/>
              <a:gd name="connsiteY1" fmla="*/ 194733 h 262467"/>
              <a:gd name="connsiteX2" fmla="*/ 186267 w 330200"/>
              <a:gd name="connsiteY2" fmla="*/ 152400 h 262467"/>
              <a:gd name="connsiteX3" fmla="*/ 152400 w 330200"/>
              <a:gd name="connsiteY3" fmla="*/ 118533 h 262467"/>
              <a:gd name="connsiteX4" fmla="*/ 127000 w 330200"/>
              <a:gd name="connsiteY4" fmla="*/ 110067 h 262467"/>
              <a:gd name="connsiteX5" fmla="*/ 59267 w 330200"/>
              <a:gd name="connsiteY5" fmla="*/ 93133 h 262467"/>
              <a:gd name="connsiteX6" fmla="*/ 0 w 330200"/>
              <a:gd name="connsiteY6" fmla="*/ 67733 h 262467"/>
              <a:gd name="connsiteX7" fmla="*/ 8467 w 330200"/>
              <a:gd name="connsiteY7" fmla="*/ 0 h 262467"/>
              <a:gd name="connsiteX8" fmla="*/ 8467 w 330200"/>
              <a:gd name="connsiteY8" fmla="*/ 0 h 26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200" h="262467">
                <a:moveTo>
                  <a:pt x="330200" y="262467"/>
                </a:moveTo>
                <a:cubicBezTo>
                  <a:pt x="304047" y="223237"/>
                  <a:pt x="314570" y="233810"/>
                  <a:pt x="262467" y="194733"/>
                </a:cubicBezTo>
                <a:cubicBezTo>
                  <a:pt x="215889" y="159799"/>
                  <a:pt x="225866" y="165600"/>
                  <a:pt x="186267" y="152400"/>
                </a:cubicBezTo>
                <a:cubicBezTo>
                  <a:pt x="174978" y="141111"/>
                  <a:pt x="167546" y="123581"/>
                  <a:pt x="152400" y="118533"/>
                </a:cubicBezTo>
                <a:cubicBezTo>
                  <a:pt x="143933" y="115711"/>
                  <a:pt x="135658" y="112231"/>
                  <a:pt x="127000" y="110067"/>
                </a:cubicBezTo>
                <a:cubicBezTo>
                  <a:pt x="107677" y="105236"/>
                  <a:pt x="78621" y="102810"/>
                  <a:pt x="59267" y="93133"/>
                </a:cubicBezTo>
                <a:cubicBezTo>
                  <a:pt x="798" y="63898"/>
                  <a:pt x="70483" y="85354"/>
                  <a:pt x="0" y="67733"/>
                </a:cubicBezTo>
                <a:cubicBezTo>
                  <a:pt x="8866" y="5673"/>
                  <a:pt x="8467" y="28423"/>
                  <a:pt x="8467" y="0"/>
                </a:cubicBezTo>
                <a:lnTo>
                  <a:pt x="8467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366937" y="3784600"/>
            <a:ext cx="87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earth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568235" y="6370134"/>
            <a:ext cx="1536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alien planet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302514" y="338635"/>
            <a:ext cx="2285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interstellar cloud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4245" y="2117094"/>
            <a:ext cx="632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star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39701" y="40126"/>
            <a:ext cx="3217333" cy="943001"/>
            <a:chOff x="85181" y="193188"/>
            <a:chExt cx="3217333" cy="943001"/>
          </a:xfrm>
        </p:grpSpPr>
        <p:sp>
          <p:nvSpPr>
            <p:cNvPr id="59" name="Rectangle 58"/>
            <p:cNvSpPr/>
            <p:nvPr/>
          </p:nvSpPr>
          <p:spPr>
            <a:xfrm>
              <a:off x="85181" y="193188"/>
              <a:ext cx="3217333" cy="9430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6035" y="253909"/>
              <a:ext cx="316599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0000"/>
                  </a:solidFill>
                </a:rPr>
                <a:t>Question: </a:t>
              </a:r>
              <a:r>
                <a:rPr lang="en-US" sz="2400" dirty="0" smtClean="0">
                  <a:solidFill>
                    <a:srgbClr val="FF0000"/>
                  </a:solidFill>
                </a:rPr>
                <a:t>what </a:t>
              </a:r>
              <a:r>
                <a:rPr lang="en-US" sz="2400" dirty="0">
                  <a:solidFill>
                    <a:srgbClr val="FF0000"/>
                  </a:solidFill>
                </a:rPr>
                <a:t>kind of spectrum will each see?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7008414" y="338635"/>
            <a:ext cx="1729186" cy="1429007"/>
            <a:chOff x="7008414" y="338635"/>
            <a:chExt cx="1729186" cy="1429007"/>
          </a:xfrm>
        </p:grpSpPr>
        <p:grpSp>
          <p:nvGrpSpPr>
            <p:cNvPr id="52" name="Group 51"/>
            <p:cNvGrpSpPr/>
            <p:nvPr/>
          </p:nvGrpSpPr>
          <p:grpSpPr>
            <a:xfrm>
              <a:off x="7008414" y="338635"/>
              <a:ext cx="1729186" cy="1429007"/>
              <a:chOff x="7008414" y="338635"/>
              <a:chExt cx="1729186" cy="1429007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7008414" y="846660"/>
                <a:ext cx="1289045" cy="364066"/>
                <a:chOff x="228600" y="990600"/>
                <a:chExt cx="8610600" cy="609600"/>
              </a:xfrm>
            </p:grpSpPr>
            <p:pic>
              <p:nvPicPr>
                <p:cNvPr id="45" name="Picture 2" descr="Spectral sequence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 l="5833" t="12099" b="79102"/>
                <a:stretch>
                  <a:fillRect/>
                </a:stretch>
              </p:blipFill>
              <p:spPr bwMode="auto">
                <a:xfrm>
                  <a:off x="228600" y="990600"/>
                  <a:ext cx="8610600" cy="609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3" descr="Spectral sequence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 l="74167" t="12099" r="12500" b="79102"/>
                <a:stretch>
                  <a:fillRect/>
                </a:stretch>
              </p:blipFill>
              <p:spPr bwMode="auto">
                <a:xfrm>
                  <a:off x="6019800" y="990600"/>
                  <a:ext cx="1219200" cy="609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0" name="Group 49"/>
              <p:cNvGrpSpPr/>
              <p:nvPr/>
            </p:nvGrpSpPr>
            <p:grpSpPr>
              <a:xfrm>
                <a:off x="7010402" y="1244594"/>
                <a:ext cx="1320926" cy="523048"/>
                <a:chOff x="304800" y="2209800"/>
                <a:chExt cx="8534400" cy="3962400"/>
              </a:xfrm>
            </p:grpSpPr>
            <p:sp>
              <p:nvSpPr>
                <p:cNvPr id="48" name="Line 5"/>
                <p:cNvSpPr>
                  <a:spLocks noChangeShapeType="1"/>
                </p:cNvSpPr>
                <p:nvPr/>
              </p:nvSpPr>
              <p:spPr bwMode="auto">
                <a:xfrm>
                  <a:off x="304800" y="2209800"/>
                  <a:ext cx="0" cy="39624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Line 6"/>
                <p:cNvSpPr>
                  <a:spLocks noChangeShapeType="1"/>
                </p:cNvSpPr>
                <p:nvPr/>
              </p:nvSpPr>
              <p:spPr bwMode="auto">
                <a:xfrm>
                  <a:off x="304800" y="6172200"/>
                  <a:ext cx="853440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1" name="Freeform 50"/>
              <p:cNvSpPr/>
              <p:nvPr/>
            </p:nvSpPr>
            <p:spPr>
              <a:xfrm>
                <a:off x="7035800" y="1362506"/>
                <a:ext cx="1236133" cy="305427"/>
              </a:xfrm>
              <a:custGeom>
                <a:avLst/>
                <a:gdLst>
                  <a:gd name="connsiteX0" fmla="*/ 0 w 1236133"/>
                  <a:gd name="connsiteY0" fmla="*/ 34494 h 305427"/>
                  <a:gd name="connsiteX1" fmla="*/ 397933 w 1236133"/>
                  <a:gd name="connsiteY1" fmla="*/ 34494 h 305427"/>
                  <a:gd name="connsiteX2" fmla="*/ 423333 w 1236133"/>
                  <a:gd name="connsiteY2" fmla="*/ 42961 h 305427"/>
                  <a:gd name="connsiteX3" fmla="*/ 440267 w 1236133"/>
                  <a:gd name="connsiteY3" fmla="*/ 59894 h 305427"/>
                  <a:gd name="connsiteX4" fmla="*/ 465667 w 1236133"/>
                  <a:gd name="connsiteY4" fmla="*/ 153027 h 305427"/>
                  <a:gd name="connsiteX5" fmla="*/ 491067 w 1236133"/>
                  <a:gd name="connsiteY5" fmla="*/ 203827 h 305427"/>
                  <a:gd name="connsiteX6" fmla="*/ 508000 w 1236133"/>
                  <a:gd name="connsiteY6" fmla="*/ 271561 h 305427"/>
                  <a:gd name="connsiteX7" fmla="*/ 516467 w 1236133"/>
                  <a:gd name="connsiteY7" fmla="*/ 305427 h 305427"/>
                  <a:gd name="connsiteX8" fmla="*/ 550333 w 1236133"/>
                  <a:gd name="connsiteY8" fmla="*/ 288494 h 305427"/>
                  <a:gd name="connsiteX9" fmla="*/ 558800 w 1236133"/>
                  <a:gd name="connsiteY9" fmla="*/ 263094 h 305427"/>
                  <a:gd name="connsiteX10" fmla="*/ 584200 w 1236133"/>
                  <a:gd name="connsiteY10" fmla="*/ 93761 h 305427"/>
                  <a:gd name="connsiteX11" fmla="*/ 609600 w 1236133"/>
                  <a:gd name="connsiteY11" fmla="*/ 26027 h 305427"/>
                  <a:gd name="connsiteX12" fmla="*/ 804333 w 1236133"/>
                  <a:gd name="connsiteY12" fmla="*/ 17561 h 305427"/>
                  <a:gd name="connsiteX13" fmla="*/ 956733 w 1236133"/>
                  <a:gd name="connsiteY13" fmla="*/ 9094 h 305427"/>
                  <a:gd name="connsiteX14" fmla="*/ 1236133 w 1236133"/>
                  <a:gd name="connsiteY14" fmla="*/ 627 h 305427"/>
                  <a:gd name="connsiteX15" fmla="*/ 1236133 w 1236133"/>
                  <a:gd name="connsiteY15" fmla="*/ 627 h 305427"/>
                  <a:gd name="connsiteX16" fmla="*/ 1236133 w 1236133"/>
                  <a:gd name="connsiteY16" fmla="*/ 627 h 305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36133" h="305427">
                    <a:moveTo>
                      <a:pt x="0" y="34494"/>
                    </a:moveTo>
                    <a:cubicBezTo>
                      <a:pt x="159605" y="7892"/>
                      <a:pt x="69814" y="19579"/>
                      <a:pt x="397933" y="34494"/>
                    </a:cubicBezTo>
                    <a:cubicBezTo>
                      <a:pt x="406848" y="34899"/>
                      <a:pt x="414866" y="40139"/>
                      <a:pt x="423333" y="42961"/>
                    </a:cubicBezTo>
                    <a:cubicBezTo>
                      <a:pt x="428978" y="48605"/>
                      <a:pt x="437122" y="52557"/>
                      <a:pt x="440267" y="59894"/>
                    </a:cubicBezTo>
                    <a:cubicBezTo>
                      <a:pt x="459356" y="104435"/>
                      <a:pt x="435347" y="107547"/>
                      <a:pt x="465667" y="153027"/>
                    </a:cubicBezTo>
                    <a:cubicBezTo>
                      <a:pt x="483450" y="179702"/>
                      <a:pt x="482978" y="174168"/>
                      <a:pt x="491067" y="203827"/>
                    </a:cubicBezTo>
                    <a:cubicBezTo>
                      <a:pt x="497190" y="226280"/>
                      <a:pt x="502356" y="248983"/>
                      <a:pt x="508000" y="271561"/>
                    </a:cubicBezTo>
                    <a:lnTo>
                      <a:pt x="516467" y="305427"/>
                    </a:lnTo>
                    <a:cubicBezTo>
                      <a:pt x="527756" y="299783"/>
                      <a:pt x="541409" y="297418"/>
                      <a:pt x="550333" y="288494"/>
                    </a:cubicBezTo>
                    <a:cubicBezTo>
                      <a:pt x="556644" y="282183"/>
                      <a:pt x="557271" y="271887"/>
                      <a:pt x="558800" y="263094"/>
                    </a:cubicBezTo>
                    <a:cubicBezTo>
                      <a:pt x="568580" y="206862"/>
                      <a:pt x="573006" y="149728"/>
                      <a:pt x="584200" y="93761"/>
                    </a:cubicBezTo>
                    <a:cubicBezTo>
                      <a:pt x="584907" y="90228"/>
                      <a:pt x="591583" y="28910"/>
                      <a:pt x="609600" y="26027"/>
                    </a:cubicBezTo>
                    <a:cubicBezTo>
                      <a:pt x="673756" y="15762"/>
                      <a:pt x="739438" y="20727"/>
                      <a:pt x="804333" y="17561"/>
                    </a:cubicBezTo>
                    <a:lnTo>
                      <a:pt x="956733" y="9094"/>
                    </a:lnTo>
                    <a:cubicBezTo>
                      <a:pt x="1161334" y="0"/>
                      <a:pt x="1118168" y="627"/>
                      <a:pt x="1236133" y="627"/>
                    </a:cubicBezTo>
                    <a:lnTo>
                      <a:pt x="1236133" y="627"/>
                    </a:lnTo>
                    <a:lnTo>
                      <a:pt x="1236133" y="627"/>
                    </a:lnTo>
                  </a:path>
                </a:pathLst>
              </a:cu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7010402" y="338635"/>
                <a:ext cx="1727198" cy="461665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2400" b="1">
                    <a:solidFill>
                      <a:srgbClr val="0000FF"/>
                    </a:solidFill>
                  </a:rPr>
                  <a:t>absorption</a:t>
                </a:r>
              </a:p>
            </p:txBody>
          </p:sp>
        </p:grpSp>
        <p:sp>
          <p:nvSpPr>
            <p:cNvPr id="47" name="Rectangle 46"/>
            <p:cNvSpPr/>
            <p:nvPr/>
          </p:nvSpPr>
          <p:spPr>
            <a:xfrm>
              <a:off x="7509941" y="846659"/>
              <a:ext cx="45719" cy="35559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2" name="Straight Arrow Connector 21"/>
          <p:cNvCxnSpPr/>
          <p:nvPr/>
        </p:nvCxnSpPr>
        <p:spPr>
          <a:xfrm>
            <a:off x="1384300" y="2177111"/>
            <a:ext cx="5422900" cy="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4154509" y="800300"/>
            <a:ext cx="35949" cy="4111967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4927537" y="4660900"/>
            <a:ext cx="2488562" cy="986718"/>
            <a:chOff x="4927537" y="4660900"/>
            <a:chExt cx="2488562" cy="986718"/>
          </a:xfrm>
        </p:grpSpPr>
        <p:grpSp>
          <p:nvGrpSpPr>
            <p:cNvPr id="53" name="Group 52"/>
            <p:cNvGrpSpPr/>
            <p:nvPr/>
          </p:nvGrpSpPr>
          <p:grpSpPr>
            <a:xfrm>
              <a:off x="4927537" y="5124570"/>
              <a:ext cx="1320926" cy="523048"/>
              <a:chOff x="304800" y="2209800"/>
              <a:chExt cx="8534400" cy="3962400"/>
            </a:xfrm>
          </p:grpSpPr>
          <p:sp>
            <p:nvSpPr>
              <p:cNvPr id="54" name="Line 5"/>
              <p:cNvSpPr>
                <a:spLocks noChangeShapeType="1"/>
              </p:cNvSpPr>
              <p:nvPr/>
            </p:nvSpPr>
            <p:spPr bwMode="auto">
              <a:xfrm>
                <a:off x="304800" y="2209800"/>
                <a:ext cx="0" cy="396240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Line 6"/>
              <p:cNvSpPr>
                <a:spLocks noChangeShapeType="1"/>
              </p:cNvSpPr>
              <p:nvPr/>
            </p:nvSpPr>
            <p:spPr bwMode="auto">
              <a:xfrm>
                <a:off x="304800" y="6172200"/>
                <a:ext cx="8534400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6" name="Freeform 55"/>
            <p:cNvSpPr/>
            <p:nvPr/>
          </p:nvSpPr>
          <p:spPr>
            <a:xfrm>
              <a:off x="5334000" y="5191125"/>
              <a:ext cx="196850" cy="450850"/>
            </a:xfrm>
            <a:custGeom>
              <a:avLst/>
              <a:gdLst>
                <a:gd name="connsiteX0" fmla="*/ 0 w 196850"/>
                <a:gd name="connsiteY0" fmla="*/ 434975 h 450850"/>
                <a:gd name="connsiteX1" fmla="*/ 9525 w 196850"/>
                <a:gd name="connsiteY1" fmla="*/ 419100 h 450850"/>
                <a:gd name="connsiteX2" fmla="*/ 25400 w 196850"/>
                <a:gd name="connsiteY2" fmla="*/ 371475 h 450850"/>
                <a:gd name="connsiteX3" fmla="*/ 34925 w 196850"/>
                <a:gd name="connsiteY3" fmla="*/ 342900 h 450850"/>
                <a:gd name="connsiteX4" fmla="*/ 34925 w 196850"/>
                <a:gd name="connsiteY4" fmla="*/ 203200 h 450850"/>
                <a:gd name="connsiteX5" fmla="*/ 38100 w 196850"/>
                <a:gd name="connsiteY5" fmla="*/ 92075 h 450850"/>
                <a:gd name="connsiteX6" fmla="*/ 50800 w 196850"/>
                <a:gd name="connsiteY6" fmla="*/ 66675 h 450850"/>
                <a:gd name="connsiteX7" fmla="*/ 53975 w 196850"/>
                <a:gd name="connsiteY7" fmla="*/ 53975 h 450850"/>
                <a:gd name="connsiteX8" fmla="*/ 57150 w 196850"/>
                <a:gd name="connsiteY8" fmla="*/ 12700 h 450850"/>
                <a:gd name="connsiteX9" fmla="*/ 76200 w 196850"/>
                <a:gd name="connsiteY9" fmla="*/ 0 h 450850"/>
                <a:gd name="connsiteX10" fmla="*/ 88900 w 196850"/>
                <a:gd name="connsiteY10" fmla="*/ 3175 h 450850"/>
                <a:gd name="connsiteX11" fmla="*/ 98425 w 196850"/>
                <a:gd name="connsiteY11" fmla="*/ 34925 h 450850"/>
                <a:gd name="connsiteX12" fmla="*/ 101600 w 196850"/>
                <a:gd name="connsiteY12" fmla="*/ 123825 h 450850"/>
                <a:gd name="connsiteX13" fmla="*/ 104775 w 196850"/>
                <a:gd name="connsiteY13" fmla="*/ 136525 h 450850"/>
                <a:gd name="connsiteX14" fmla="*/ 114300 w 196850"/>
                <a:gd name="connsiteY14" fmla="*/ 158750 h 450850"/>
                <a:gd name="connsiteX15" fmla="*/ 123825 w 196850"/>
                <a:gd name="connsiteY15" fmla="*/ 177800 h 450850"/>
                <a:gd name="connsiteX16" fmla="*/ 127000 w 196850"/>
                <a:gd name="connsiteY16" fmla="*/ 330200 h 450850"/>
                <a:gd name="connsiteX17" fmla="*/ 133350 w 196850"/>
                <a:gd name="connsiteY17" fmla="*/ 346075 h 450850"/>
                <a:gd name="connsiteX18" fmla="*/ 136525 w 196850"/>
                <a:gd name="connsiteY18" fmla="*/ 361950 h 450850"/>
                <a:gd name="connsiteX19" fmla="*/ 149225 w 196850"/>
                <a:gd name="connsiteY19" fmla="*/ 381000 h 450850"/>
                <a:gd name="connsiteX20" fmla="*/ 158750 w 196850"/>
                <a:gd name="connsiteY20" fmla="*/ 415925 h 450850"/>
                <a:gd name="connsiteX21" fmla="*/ 165100 w 196850"/>
                <a:gd name="connsiteY21" fmla="*/ 434975 h 450850"/>
                <a:gd name="connsiteX22" fmla="*/ 174625 w 196850"/>
                <a:gd name="connsiteY22" fmla="*/ 441325 h 450850"/>
                <a:gd name="connsiteX23" fmla="*/ 190500 w 196850"/>
                <a:gd name="connsiteY23" fmla="*/ 447675 h 450850"/>
                <a:gd name="connsiteX24" fmla="*/ 196850 w 196850"/>
                <a:gd name="connsiteY24" fmla="*/ 450850 h 450850"/>
                <a:gd name="connsiteX25" fmla="*/ 196850 w 196850"/>
                <a:gd name="connsiteY25" fmla="*/ 450850 h 450850"/>
                <a:gd name="connsiteX26" fmla="*/ 196850 w 196850"/>
                <a:gd name="connsiteY26" fmla="*/ 45085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6850" h="450850">
                  <a:moveTo>
                    <a:pt x="0" y="434975"/>
                  </a:moveTo>
                  <a:cubicBezTo>
                    <a:pt x="3175" y="429683"/>
                    <a:pt x="7052" y="424754"/>
                    <a:pt x="9525" y="419100"/>
                  </a:cubicBezTo>
                  <a:cubicBezTo>
                    <a:pt x="39051" y="351612"/>
                    <a:pt x="13819" y="406219"/>
                    <a:pt x="25400" y="371475"/>
                  </a:cubicBezTo>
                  <a:cubicBezTo>
                    <a:pt x="37356" y="335607"/>
                    <a:pt x="27316" y="373334"/>
                    <a:pt x="34925" y="342900"/>
                  </a:cubicBezTo>
                  <a:cubicBezTo>
                    <a:pt x="42072" y="235698"/>
                    <a:pt x="34925" y="367025"/>
                    <a:pt x="34925" y="203200"/>
                  </a:cubicBezTo>
                  <a:cubicBezTo>
                    <a:pt x="34925" y="166143"/>
                    <a:pt x="36337" y="129090"/>
                    <a:pt x="38100" y="92075"/>
                  </a:cubicBezTo>
                  <a:cubicBezTo>
                    <a:pt x="39277" y="67361"/>
                    <a:pt x="35281" y="71848"/>
                    <a:pt x="50800" y="66675"/>
                  </a:cubicBezTo>
                  <a:cubicBezTo>
                    <a:pt x="51858" y="62442"/>
                    <a:pt x="53465" y="58309"/>
                    <a:pt x="53975" y="53975"/>
                  </a:cubicBezTo>
                  <a:cubicBezTo>
                    <a:pt x="55587" y="40271"/>
                    <a:pt x="51896" y="25460"/>
                    <a:pt x="57150" y="12700"/>
                  </a:cubicBezTo>
                  <a:cubicBezTo>
                    <a:pt x="60056" y="5643"/>
                    <a:pt x="76200" y="0"/>
                    <a:pt x="76200" y="0"/>
                  </a:cubicBezTo>
                  <a:cubicBezTo>
                    <a:pt x="80433" y="1058"/>
                    <a:pt x="85269" y="754"/>
                    <a:pt x="88900" y="3175"/>
                  </a:cubicBezTo>
                  <a:cubicBezTo>
                    <a:pt x="98019" y="9255"/>
                    <a:pt x="97420" y="27891"/>
                    <a:pt x="98425" y="34925"/>
                  </a:cubicBezTo>
                  <a:cubicBezTo>
                    <a:pt x="99483" y="64558"/>
                    <a:pt x="99750" y="94231"/>
                    <a:pt x="101600" y="123825"/>
                  </a:cubicBezTo>
                  <a:cubicBezTo>
                    <a:pt x="101872" y="128180"/>
                    <a:pt x="103576" y="132329"/>
                    <a:pt x="104775" y="136525"/>
                  </a:cubicBezTo>
                  <a:cubicBezTo>
                    <a:pt x="109030" y="151417"/>
                    <a:pt x="107043" y="141817"/>
                    <a:pt x="114300" y="158750"/>
                  </a:cubicBezTo>
                  <a:cubicBezTo>
                    <a:pt x="122187" y="177153"/>
                    <a:pt x="111622" y="159495"/>
                    <a:pt x="123825" y="177800"/>
                  </a:cubicBezTo>
                  <a:cubicBezTo>
                    <a:pt x="121868" y="246300"/>
                    <a:pt x="114408" y="273538"/>
                    <a:pt x="127000" y="330200"/>
                  </a:cubicBezTo>
                  <a:cubicBezTo>
                    <a:pt x="128236" y="335764"/>
                    <a:pt x="131712" y="340616"/>
                    <a:pt x="133350" y="346075"/>
                  </a:cubicBezTo>
                  <a:cubicBezTo>
                    <a:pt x="134901" y="351244"/>
                    <a:pt x="134292" y="357037"/>
                    <a:pt x="136525" y="361950"/>
                  </a:cubicBezTo>
                  <a:cubicBezTo>
                    <a:pt x="139683" y="368898"/>
                    <a:pt x="149225" y="381000"/>
                    <a:pt x="149225" y="381000"/>
                  </a:cubicBezTo>
                  <a:cubicBezTo>
                    <a:pt x="156106" y="436046"/>
                    <a:pt x="146221" y="387736"/>
                    <a:pt x="158750" y="415925"/>
                  </a:cubicBezTo>
                  <a:cubicBezTo>
                    <a:pt x="161468" y="422042"/>
                    <a:pt x="159531" y="431262"/>
                    <a:pt x="165100" y="434975"/>
                  </a:cubicBezTo>
                  <a:cubicBezTo>
                    <a:pt x="168275" y="437092"/>
                    <a:pt x="171212" y="439618"/>
                    <a:pt x="174625" y="441325"/>
                  </a:cubicBezTo>
                  <a:cubicBezTo>
                    <a:pt x="179723" y="443874"/>
                    <a:pt x="185262" y="445430"/>
                    <a:pt x="190500" y="447675"/>
                  </a:cubicBezTo>
                  <a:cubicBezTo>
                    <a:pt x="192675" y="448607"/>
                    <a:pt x="194733" y="449792"/>
                    <a:pt x="196850" y="450850"/>
                  </a:cubicBezTo>
                  <a:lnTo>
                    <a:pt x="196850" y="450850"/>
                  </a:lnTo>
                  <a:lnTo>
                    <a:pt x="196850" y="450850"/>
                  </a:lnTo>
                </a:path>
              </a:pathLst>
            </a:cu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095173" y="4912267"/>
              <a:ext cx="13209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solidFill>
                    <a:srgbClr val="FF0000"/>
                  </a:solidFill>
                </a:rPr>
                <a:t>emission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5397500" y="4660900"/>
              <a:ext cx="0" cy="436033"/>
            </a:xfrm>
            <a:prstGeom prst="line">
              <a:avLst/>
            </a:prstGeom>
            <a:ln w="76200" cmpd="sng">
              <a:solidFill>
                <a:srgbClr val="19FF3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795867" y="1269984"/>
            <a:ext cx="8001000" cy="39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rgbClr val="0000FF"/>
                </a:solidFill>
              </a:rPr>
              <a:t>From a spectrum we can measure: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Temperature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Composition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Abundance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</a:t>
            </a:r>
            <a:r>
              <a:rPr lang="en-US" sz="2400" b="1" dirty="0">
                <a:solidFill>
                  <a:srgbClr val="FF0000"/>
                </a:solidFill>
              </a:rPr>
              <a:t>Radial Velocity                   Doppler effect</a:t>
            </a: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Brightness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254500" y="4432300"/>
            <a:ext cx="10795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228600" y="9906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99" r="12500" b="79102"/>
          <a:stretch>
            <a:fillRect/>
          </a:stretch>
        </p:blipFill>
        <p:spPr bwMode="auto">
          <a:xfrm>
            <a:off x="6019800" y="9906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371600" y="381000"/>
            <a:ext cx="624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rgbClr val="FEFF01"/>
                </a:solidFill>
                <a:cs typeface="Arial" charset="0"/>
              </a:rPr>
              <a:t>How much light at each wavelength?</a:t>
            </a: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304800" y="2209800"/>
            <a:ext cx="0" cy="3962400"/>
          </a:xfrm>
          <a:prstGeom prst="line">
            <a:avLst/>
          </a:prstGeom>
          <a:noFill/>
          <a:ln w="9525">
            <a:solidFill>
              <a:srgbClr val="FBFFF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304800" y="6172200"/>
            <a:ext cx="8534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533400" y="2044700"/>
            <a:ext cx="7924800" cy="4127500"/>
          </a:xfrm>
          <a:custGeom>
            <a:avLst/>
            <a:gdLst>
              <a:gd name="T0" fmla="*/ 0 w 4992"/>
              <a:gd name="T1" fmla="*/ 2147483647 h 2600"/>
              <a:gd name="T2" fmla="*/ 2147483647 w 4992"/>
              <a:gd name="T3" fmla="*/ 2147483647 h 2600"/>
              <a:gd name="T4" fmla="*/ 2147483647 w 4992"/>
              <a:gd name="T5" fmla="*/ 2147483647 h 2600"/>
              <a:gd name="T6" fmla="*/ 2147483647 w 4992"/>
              <a:gd name="T7" fmla="*/ 2147483647 h 2600"/>
              <a:gd name="T8" fmla="*/ 0 60000 65536"/>
              <a:gd name="T9" fmla="*/ 0 60000 65536"/>
              <a:gd name="T10" fmla="*/ 0 60000 65536"/>
              <a:gd name="T11" fmla="*/ 0 60000 65536"/>
              <a:gd name="T12" fmla="*/ 0 w 4992"/>
              <a:gd name="T13" fmla="*/ 0 h 2600"/>
              <a:gd name="T14" fmla="*/ 4992 w 4992"/>
              <a:gd name="T15" fmla="*/ 2600 h 2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2" h="2600">
                <a:moveTo>
                  <a:pt x="0" y="2600"/>
                </a:moveTo>
                <a:cubicBezTo>
                  <a:pt x="156" y="1404"/>
                  <a:pt x="312" y="208"/>
                  <a:pt x="672" y="104"/>
                </a:cubicBezTo>
                <a:cubicBezTo>
                  <a:pt x="1032" y="0"/>
                  <a:pt x="1440" y="1568"/>
                  <a:pt x="2160" y="1976"/>
                </a:cubicBezTo>
                <a:cubicBezTo>
                  <a:pt x="2880" y="2384"/>
                  <a:pt x="4448" y="2456"/>
                  <a:pt x="4992" y="25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 rot="16200000">
            <a:off x="-723900" y="3367088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imes" charset="0"/>
              </a:rPr>
              <a:t>amount of light</a:t>
            </a:r>
            <a:endParaRPr lang="en-US">
              <a:latin typeface="Times" charset="0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838200" y="2209800"/>
            <a:ext cx="18211800" cy="3797300"/>
          </a:xfrm>
          <a:custGeom>
            <a:avLst/>
            <a:gdLst>
              <a:gd name="T0" fmla="*/ 0 w 5368"/>
              <a:gd name="T1" fmla="*/ 2147483647 h 2392"/>
              <a:gd name="T2" fmla="*/ 2147483647 w 5368"/>
              <a:gd name="T3" fmla="*/ 2147483647 h 2392"/>
              <a:gd name="T4" fmla="*/ 2147483647 w 5368"/>
              <a:gd name="T5" fmla="*/ 2147483647 h 2392"/>
              <a:gd name="T6" fmla="*/ 2147483647 w 5368"/>
              <a:gd name="T7" fmla="*/ 2147483647 h 2392"/>
              <a:gd name="T8" fmla="*/ 2147483647 w 5368"/>
              <a:gd name="T9" fmla="*/ 2147483647 h 2392"/>
              <a:gd name="T10" fmla="*/ 2147483647 w 5368"/>
              <a:gd name="T11" fmla="*/ 2147483647 h 2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68"/>
              <a:gd name="T19" fmla="*/ 0 h 2392"/>
              <a:gd name="T20" fmla="*/ 5368 w 5368"/>
              <a:gd name="T21" fmla="*/ 2392 h 23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68" h="2392">
                <a:moveTo>
                  <a:pt x="0" y="2392"/>
                </a:moveTo>
                <a:cubicBezTo>
                  <a:pt x="288" y="1332"/>
                  <a:pt x="576" y="272"/>
                  <a:pt x="864" y="136"/>
                </a:cubicBezTo>
                <a:cubicBezTo>
                  <a:pt x="1152" y="0"/>
                  <a:pt x="1440" y="1240"/>
                  <a:pt x="1728" y="1576"/>
                </a:cubicBezTo>
                <a:cubicBezTo>
                  <a:pt x="2016" y="1912"/>
                  <a:pt x="2056" y="2024"/>
                  <a:pt x="2592" y="2152"/>
                </a:cubicBezTo>
                <a:cubicBezTo>
                  <a:pt x="3128" y="2280"/>
                  <a:pt x="4520" y="2312"/>
                  <a:pt x="4944" y="2344"/>
                </a:cubicBezTo>
                <a:cubicBezTo>
                  <a:pt x="5368" y="2376"/>
                  <a:pt x="5252" y="2360"/>
                  <a:pt x="5136" y="2344"/>
                </a:cubicBezTo>
              </a:path>
            </a:pathLst>
          </a:custGeom>
          <a:noFill/>
          <a:ln w="412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581400" y="6324600"/>
            <a:ext cx="3759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latin typeface="Times" charset="0"/>
              </a:rPr>
              <a:t>0.45 µm          wavelength</a:t>
            </a:r>
            <a:endParaRPr lang="en-US" dirty="0">
              <a:latin typeface="Times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810000" y="2476500"/>
            <a:ext cx="25400" cy="3695700"/>
          </a:xfrm>
          <a:prstGeom prst="straightConnector1">
            <a:avLst/>
          </a:prstGeom>
          <a:ln w="38100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184900" y="3086100"/>
            <a:ext cx="495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bg1"/>
                </a:solidFill>
                <a:latin typeface="Times" charset="0"/>
              </a:rPr>
              <a:t>T</a:t>
            </a:r>
            <a:endParaRPr lang="en-US" sz="2800" dirty="0">
              <a:latin typeface="Times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908800" y="3418532"/>
            <a:ext cx="1549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latin typeface="Times" charset="0"/>
              </a:rPr>
              <a:t>0.45 µm</a:t>
            </a:r>
            <a:endParaRPr lang="en-US" dirty="0">
              <a:latin typeface="Times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6978650" y="2844800"/>
            <a:ext cx="9715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latin typeface="Times" charset="0"/>
              </a:rPr>
              <a:t>2900</a:t>
            </a:r>
            <a:endParaRPr lang="en-US" dirty="0">
              <a:latin typeface="Times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978650" y="3418532"/>
            <a:ext cx="971550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6578600" y="3124200"/>
            <a:ext cx="495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latin typeface="Times" charset="0"/>
              </a:rPr>
              <a:t>=</a:t>
            </a:r>
            <a:endParaRPr lang="en-US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2545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188200" y="1920047"/>
            <a:ext cx="589859" cy="1085877"/>
            <a:chOff x="6070601" y="2904067"/>
            <a:chExt cx="1117599" cy="2057400"/>
          </a:xfrm>
        </p:grpSpPr>
        <p:grpSp>
          <p:nvGrpSpPr>
            <p:cNvPr id="3" name="Group 40"/>
            <p:cNvGrpSpPr/>
            <p:nvPr/>
          </p:nvGrpSpPr>
          <p:grpSpPr>
            <a:xfrm>
              <a:off x="6409252" y="2904067"/>
              <a:ext cx="778948" cy="2057400"/>
              <a:chOff x="6409252" y="2904067"/>
              <a:chExt cx="778948" cy="205740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6680200" y="2904067"/>
                <a:ext cx="270933" cy="37253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 rot="16200000" flipH="1">
                <a:off x="6492625" y="3647825"/>
                <a:ext cx="688416" cy="84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5400000">
                <a:off x="6426202" y="4072466"/>
                <a:ext cx="491064" cy="3386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6502400" y="4487331"/>
                <a:ext cx="685800" cy="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16200000" flipH="1">
                <a:off x="6769102" y="4068233"/>
                <a:ext cx="491064" cy="34713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Elbow Connector 12"/>
              <p:cNvCxnSpPr/>
              <p:nvPr/>
            </p:nvCxnSpPr>
            <p:spPr>
              <a:xfrm rot="5400000">
                <a:off x="6328818" y="4567772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Elbow Connector 13"/>
              <p:cNvCxnSpPr/>
              <p:nvPr/>
            </p:nvCxnSpPr>
            <p:spPr>
              <a:xfrm rot="5400000">
                <a:off x="6675959" y="4601634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Straight Connector 3"/>
            <p:cNvCxnSpPr/>
            <p:nvPr/>
          </p:nvCxnSpPr>
          <p:spPr>
            <a:xfrm rot="10800000" flipV="1">
              <a:off x="6189133" y="3635104"/>
              <a:ext cx="643469" cy="1748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rot="10800000">
              <a:off x="6189133" y="3528449"/>
              <a:ext cx="643467" cy="444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6096008" y="3471335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070601" y="3767674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50760" y="3005924"/>
            <a:ext cx="637540" cy="622300"/>
          </a:xfrm>
          <a:prstGeom prst="rect">
            <a:avLst/>
          </a:prstGeom>
        </p:spPr>
      </p:pic>
      <p:pic>
        <p:nvPicPr>
          <p:cNvPr id="19" name="Picture 2" descr="&#10;sunha2.jpg                                                     0003BB97Mac OS X                       BADBF046: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50000"/>
          </a:blip>
          <a:srcRect b="1219"/>
          <a:stretch>
            <a:fillRect/>
          </a:stretch>
        </p:blipFill>
        <p:spPr bwMode="auto">
          <a:xfrm>
            <a:off x="685799" y="2023956"/>
            <a:ext cx="155033" cy="15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/>
          <p:nvPr/>
        </p:nvSpPr>
        <p:spPr>
          <a:xfrm>
            <a:off x="7366937" y="3784600"/>
            <a:ext cx="87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earth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4245" y="2117094"/>
            <a:ext cx="632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star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7008414" y="846660"/>
            <a:ext cx="1289045" cy="364066"/>
            <a:chOff x="228600" y="990600"/>
            <a:chExt cx="8610600" cy="609600"/>
          </a:xfrm>
        </p:grpSpPr>
        <p:pic>
          <p:nvPicPr>
            <p:cNvPr id="45" name="Picture 2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5833" t="12099" b="79102"/>
            <a:stretch>
              <a:fillRect/>
            </a:stretch>
          </p:blipFill>
          <p:spPr bwMode="auto">
            <a:xfrm>
              <a:off x="228600" y="990600"/>
              <a:ext cx="8610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3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74167" t="12099" r="12500" b="79102"/>
            <a:stretch>
              <a:fillRect/>
            </a:stretch>
          </p:blipFill>
          <p:spPr bwMode="auto">
            <a:xfrm>
              <a:off x="6019800" y="990600"/>
              <a:ext cx="1219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" name="Rectangle 46"/>
          <p:cNvSpPr/>
          <p:nvPr/>
        </p:nvSpPr>
        <p:spPr>
          <a:xfrm>
            <a:off x="7509941" y="846659"/>
            <a:ext cx="45719" cy="3555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1981202" y="3237093"/>
            <a:ext cx="4100594" cy="1623715"/>
            <a:chOff x="3242735" y="4048952"/>
            <a:chExt cx="1320926" cy="523048"/>
          </a:xfrm>
        </p:grpSpPr>
        <p:grpSp>
          <p:nvGrpSpPr>
            <p:cNvPr id="50" name="Group 49"/>
            <p:cNvGrpSpPr/>
            <p:nvPr/>
          </p:nvGrpSpPr>
          <p:grpSpPr>
            <a:xfrm>
              <a:off x="3242735" y="4048952"/>
              <a:ext cx="1320926" cy="523048"/>
              <a:chOff x="304800" y="2209800"/>
              <a:chExt cx="8534400" cy="3962400"/>
            </a:xfrm>
          </p:grpSpPr>
          <p:sp>
            <p:nvSpPr>
              <p:cNvPr id="48" name="Line 5"/>
              <p:cNvSpPr>
                <a:spLocks noChangeShapeType="1"/>
              </p:cNvSpPr>
              <p:nvPr/>
            </p:nvSpPr>
            <p:spPr bwMode="auto">
              <a:xfrm>
                <a:off x="304800" y="2209800"/>
                <a:ext cx="0" cy="396240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Line 6"/>
              <p:cNvSpPr>
                <a:spLocks noChangeShapeType="1"/>
              </p:cNvSpPr>
              <p:nvPr/>
            </p:nvSpPr>
            <p:spPr bwMode="auto">
              <a:xfrm>
                <a:off x="304800" y="6172200"/>
                <a:ext cx="8534400" cy="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" name="Freeform 50"/>
            <p:cNvSpPr/>
            <p:nvPr/>
          </p:nvSpPr>
          <p:spPr>
            <a:xfrm>
              <a:off x="3242735" y="4153932"/>
              <a:ext cx="1236133" cy="305427"/>
            </a:xfrm>
            <a:custGeom>
              <a:avLst/>
              <a:gdLst>
                <a:gd name="connsiteX0" fmla="*/ 0 w 1236133"/>
                <a:gd name="connsiteY0" fmla="*/ 34494 h 305427"/>
                <a:gd name="connsiteX1" fmla="*/ 397933 w 1236133"/>
                <a:gd name="connsiteY1" fmla="*/ 34494 h 305427"/>
                <a:gd name="connsiteX2" fmla="*/ 423333 w 1236133"/>
                <a:gd name="connsiteY2" fmla="*/ 42961 h 305427"/>
                <a:gd name="connsiteX3" fmla="*/ 440267 w 1236133"/>
                <a:gd name="connsiteY3" fmla="*/ 59894 h 305427"/>
                <a:gd name="connsiteX4" fmla="*/ 465667 w 1236133"/>
                <a:gd name="connsiteY4" fmla="*/ 153027 h 305427"/>
                <a:gd name="connsiteX5" fmla="*/ 491067 w 1236133"/>
                <a:gd name="connsiteY5" fmla="*/ 203827 h 305427"/>
                <a:gd name="connsiteX6" fmla="*/ 508000 w 1236133"/>
                <a:gd name="connsiteY6" fmla="*/ 271561 h 305427"/>
                <a:gd name="connsiteX7" fmla="*/ 516467 w 1236133"/>
                <a:gd name="connsiteY7" fmla="*/ 305427 h 305427"/>
                <a:gd name="connsiteX8" fmla="*/ 550333 w 1236133"/>
                <a:gd name="connsiteY8" fmla="*/ 288494 h 305427"/>
                <a:gd name="connsiteX9" fmla="*/ 558800 w 1236133"/>
                <a:gd name="connsiteY9" fmla="*/ 263094 h 305427"/>
                <a:gd name="connsiteX10" fmla="*/ 584200 w 1236133"/>
                <a:gd name="connsiteY10" fmla="*/ 93761 h 305427"/>
                <a:gd name="connsiteX11" fmla="*/ 609600 w 1236133"/>
                <a:gd name="connsiteY11" fmla="*/ 26027 h 305427"/>
                <a:gd name="connsiteX12" fmla="*/ 804333 w 1236133"/>
                <a:gd name="connsiteY12" fmla="*/ 17561 h 305427"/>
                <a:gd name="connsiteX13" fmla="*/ 956733 w 1236133"/>
                <a:gd name="connsiteY13" fmla="*/ 9094 h 305427"/>
                <a:gd name="connsiteX14" fmla="*/ 1236133 w 1236133"/>
                <a:gd name="connsiteY14" fmla="*/ 627 h 305427"/>
                <a:gd name="connsiteX15" fmla="*/ 1236133 w 1236133"/>
                <a:gd name="connsiteY15" fmla="*/ 627 h 305427"/>
                <a:gd name="connsiteX16" fmla="*/ 1236133 w 1236133"/>
                <a:gd name="connsiteY16" fmla="*/ 627 h 30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36133" h="305427">
                  <a:moveTo>
                    <a:pt x="0" y="34494"/>
                  </a:moveTo>
                  <a:cubicBezTo>
                    <a:pt x="159605" y="7892"/>
                    <a:pt x="69814" y="19579"/>
                    <a:pt x="397933" y="34494"/>
                  </a:cubicBezTo>
                  <a:cubicBezTo>
                    <a:pt x="406848" y="34899"/>
                    <a:pt x="414866" y="40139"/>
                    <a:pt x="423333" y="42961"/>
                  </a:cubicBezTo>
                  <a:cubicBezTo>
                    <a:pt x="428978" y="48605"/>
                    <a:pt x="437122" y="52557"/>
                    <a:pt x="440267" y="59894"/>
                  </a:cubicBezTo>
                  <a:cubicBezTo>
                    <a:pt x="459356" y="104435"/>
                    <a:pt x="435347" y="107547"/>
                    <a:pt x="465667" y="153027"/>
                  </a:cubicBezTo>
                  <a:cubicBezTo>
                    <a:pt x="483450" y="179702"/>
                    <a:pt x="482978" y="174168"/>
                    <a:pt x="491067" y="203827"/>
                  </a:cubicBezTo>
                  <a:cubicBezTo>
                    <a:pt x="497190" y="226280"/>
                    <a:pt x="502356" y="248983"/>
                    <a:pt x="508000" y="271561"/>
                  </a:cubicBezTo>
                  <a:lnTo>
                    <a:pt x="516467" y="305427"/>
                  </a:lnTo>
                  <a:cubicBezTo>
                    <a:pt x="527756" y="299783"/>
                    <a:pt x="541409" y="297418"/>
                    <a:pt x="550333" y="288494"/>
                  </a:cubicBezTo>
                  <a:cubicBezTo>
                    <a:pt x="556644" y="282183"/>
                    <a:pt x="557271" y="271887"/>
                    <a:pt x="558800" y="263094"/>
                  </a:cubicBezTo>
                  <a:cubicBezTo>
                    <a:pt x="568580" y="206862"/>
                    <a:pt x="573006" y="149728"/>
                    <a:pt x="584200" y="93761"/>
                  </a:cubicBezTo>
                  <a:cubicBezTo>
                    <a:pt x="584907" y="90228"/>
                    <a:pt x="591583" y="28910"/>
                    <a:pt x="609600" y="26027"/>
                  </a:cubicBezTo>
                  <a:cubicBezTo>
                    <a:pt x="673756" y="15762"/>
                    <a:pt x="739438" y="20727"/>
                    <a:pt x="804333" y="17561"/>
                  </a:cubicBezTo>
                  <a:lnTo>
                    <a:pt x="956733" y="9094"/>
                  </a:lnTo>
                  <a:cubicBezTo>
                    <a:pt x="1161334" y="0"/>
                    <a:pt x="1118168" y="627"/>
                    <a:pt x="1236133" y="627"/>
                  </a:cubicBezTo>
                  <a:lnTo>
                    <a:pt x="1236133" y="627"/>
                  </a:lnTo>
                  <a:lnTo>
                    <a:pt x="1236133" y="627"/>
                  </a:lnTo>
                </a:path>
              </a:pathLst>
            </a:cu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7010402" y="338635"/>
            <a:ext cx="1727198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absorption</a:t>
            </a:r>
          </a:p>
        </p:txBody>
      </p:sp>
      <p:cxnSp>
        <p:nvCxnSpPr>
          <p:cNvPr id="64" name="Straight Connector 63"/>
          <p:cNvCxnSpPr/>
          <p:nvPr/>
        </p:nvCxnSpPr>
        <p:spPr>
          <a:xfrm rot="5400000">
            <a:off x="3492971" y="4915367"/>
            <a:ext cx="26152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335871" y="5147723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0.6 </a:t>
            </a:r>
            <a:r>
              <a:rPr lang="en-US" i="1"/>
              <a:t>µ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328333" y="2633133"/>
            <a:ext cx="3344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Sun or Laboratory wavelength: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188200" y="1920047"/>
            <a:ext cx="589859" cy="1085877"/>
            <a:chOff x="6070601" y="2904067"/>
            <a:chExt cx="1117599" cy="2057400"/>
          </a:xfrm>
        </p:grpSpPr>
        <p:grpSp>
          <p:nvGrpSpPr>
            <p:cNvPr id="3" name="Group 40"/>
            <p:cNvGrpSpPr/>
            <p:nvPr/>
          </p:nvGrpSpPr>
          <p:grpSpPr>
            <a:xfrm>
              <a:off x="6409252" y="2904067"/>
              <a:ext cx="778948" cy="2057400"/>
              <a:chOff x="6409252" y="2904067"/>
              <a:chExt cx="778948" cy="205740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6680200" y="2904067"/>
                <a:ext cx="270933" cy="37253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 rot="16200000" flipH="1">
                <a:off x="6492625" y="3647825"/>
                <a:ext cx="688416" cy="84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5400000">
                <a:off x="6426202" y="4072466"/>
                <a:ext cx="491064" cy="3386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6502400" y="4487331"/>
                <a:ext cx="685800" cy="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16200000" flipH="1">
                <a:off x="6769102" y="4068233"/>
                <a:ext cx="491064" cy="34713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Elbow Connector 12"/>
              <p:cNvCxnSpPr/>
              <p:nvPr/>
            </p:nvCxnSpPr>
            <p:spPr>
              <a:xfrm rot="5400000">
                <a:off x="6328818" y="4567772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Elbow Connector 13"/>
              <p:cNvCxnSpPr/>
              <p:nvPr/>
            </p:nvCxnSpPr>
            <p:spPr>
              <a:xfrm rot="5400000">
                <a:off x="6675959" y="4601634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Straight Connector 3"/>
            <p:cNvCxnSpPr/>
            <p:nvPr/>
          </p:nvCxnSpPr>
          <p:spPr>
            <a:xfrm rot="10800000" flipV="1">
              <a:off x="6189133" y="3635104"/>
              <a:ext cx="643469" cy="1748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rot="10800000">
              <a:off x="6189133" y="3528449"/>
              <a:ext cx="643467" cy="444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6096008" y="3471335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070601" y="3767674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50760" y="3005924"/>
            <a:ext cx="637540" cy="622300"/>
          </a:xfrm>
          <a:prstGeom prst="rect">
            <a:avLst/>
          </a:prstGeom>
        </p:spPr>
      </p:pic>
      <p:pic>
        <p:nvPicPr>
          <p:cNvPr id="19" name="Picture 2" descr="&#10;sunha2.jpg                                                     0003BB97Mac OS X                       BADBF046: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50000"/>
          </a:blip>
          <a:srcRect b="1219"/>
          <a:stretch>
            <a:fillRect/>
          </a:stretch>
        </p:blipFill>
        <p:spPr bwMode="auto">
          <a:xfrm>
            <a:off x="685799" y="2023956"/>
            <a:ext cx="155033" cy="15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/>
          <p:nvPr/>
        </p:nvSpPr>
        <p:spPr>
          <a:xfrm>
            <a:off x="7366937" y="3784600"/>
            <a:ext cx="87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earth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4245" y="2117094"/>
            <a:ext cx="632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star</a:t>
            </a:r>
          </a:p>
        </p:txBody>
      </p:sp>
      <p:grpSp>
        <p:nvGrpSpPr>
          <p:cNvPr id="15" name="Group 43"/>
          <p:cNvGrpSpPr/>
          <p:nvPr/>
        </p:nvGrpSpPr>
        <p:grpSpPr>
          <a:xfrm>
            <a:off x="7008414" y="846660"/>
            <a:ext cx="1289045" cy="364066"/>
            <a:chOff x="228600" y="990600"/>
            <a:chExt cx="8610600" cy="609600"/>
          </a:xfrm>
        </p:grpSpPr>
        <p:pic>
          <p:nvPicPr>
            <p:cNvPr id="45" name="Picture 2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5833" t="12099" b="79102"/>
            <a:stretch>
              <a:fillRect/>
            </a:stretch>
          </p:blipFill>
          <p:spPr bwMode="auto">
            <a:xfrm>
              <a:off x="228600" y="990600"/>
              <a:ext cx="8610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3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74167" t="12099" r="12500" b="79102"/>
            <a:stretch>
              <a:fillRect/>
            </a:stretch>
          </p:blipFill>
          <p:spPr bwMode="auto">
            <a:xfrm>
              <a:off x="6019800" y="990600"/>
              <a:ext cx="1219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" name="Rectangle 46"/>
          <p:cNvSpPr/>
          <p:nvPr/>
        </p:nvSpPr>
        <p:spPr>
          <a:xfrm>
            <a:off x="7442205" y="846659"/>
            <a:ext cx="45719" cy="3555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49"/>
          <p:cNvGrpSpPr/>
          <p:nvPr/>
        </p:nvGrpSpPr>
        <p:grpSpPr>
          <a:xfrm>
            <a:off x="1981202" y="3237093"/>
            <a:ext cx="4100594" cy="1623715"/>
            <a:chOff x="304800" y="2209800"/>
            <a:chExt cx="8534400" cy="3962400"/>
          </a:xfrm>
        </p:grpSpPr>
        <p:sp>
          <p:nvSpPr>
            <p:cNvPr id="48" name="Line 5"/>
            <p:cNvSpPr>
              <a:spLocks noChangeShapeType="1"/>
            </p:cNvSpPr>
            <p:nvPr/>
          </p:nvSpPr>
          <p:spPr bwMode="auto">
            <a:xfrm>
              <a:off x="304800" y="2209800"/>
              <a:ext cx="0" cy="39624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6"/>
            <p:cNvSpPr>
              <a:spLocks noChangeShapeType="1"/>
            </p:cNvSpPr>
            <p:nvPr/>
          </p:nvSpPr>
          <p:spPr bwMode="auto">
            <a:xfrm>
              <a:off x="304800" y="6172200"/>
              <a:ext cx="85344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Freeform 50"/>
          <p:cNvSpPr/>
          <p:nvPr/>
        </p:nvSpPr>
        <p:spPr>
          <a:xfrm>
            <a:off x="1244573" y="3562986"/>
            <a:ext cx="3837368" cy="948147"/>
          </a:xfrm>
          <a:custGeom>
            <a:avLst/>
            <a:gdLst>
              <a:gd name="connsiteX0" fmla="*/ 0 w 1236133"/>
              <a:gd name="connsiteY0" fmla="*/ 34494 h 305427"/>
              <a:gd name="connsiteX1" fmla="*/ 397933 w 1236133"/>
              <a:gd name="connsiteY1" fmla="*/ 34494 h 305427"/>
              <a:gd name="connsiteX2" fmla="*/ 423333 w 1236133"/>
              <a:gd name="connsiteY2" fmla="*/ 42961 h 305427"/>
              <a:gd name="connsiteX3" fmla="*/ 440267 w 1236133"/>
              <a:gd name="connsiteY3" fmla="*/ 59894 h 305427"/>
              <a:gd name="connsiteX4" fmla="*/ 465667 w 1236133"/>
              <a:gd name="connsiteY4" fmla="*/ 153027 h 305427"/>
              <a:gd name="connsiteX5" fmla="*/ 491067 w 1236133"/>
              <a:gd name="connsiteY5" fmla="*/ 203827 h 305427"/>
              <a:gd name="connsiteX6" fmla="*/ 508000 w 1236133"/>
              <a:gd name="connsiteY6" fmla="*/ 271561 h 305427"/>
              <a:gd name="connsiteX7" fmla="*/ 516467 w 1236133"/>
              <a:gd name="connsiteY7" fmla="*/ 305427 h 305427"/>
              <a:gd name="connsiteX8" fmla="*/ 550333 w 1236133"/>
              <a:gd name="connsiteY8" fmla="*/ 288494 h 305427"/>
              <a:gd name="connsiteX9" fmla="*/ 558800 w 1236133"/>
              <a:gd name="connsiteY9" fmla="*/ 263094 h 305427"/>
              <a:gd name="connsiteX10" fmla="*/ 584200 w 1236133"/>
              <a:gd name="connsiteY10" fmla="*/ 93761 h 305427"/>
              <a:gd name="connsiteX11" fmla="*/ 609600 w 1236133"/>
              <a:gd name="connsiteY11" fmla="*/ 26027 h 305427"/>
              <a:gd name="connsiteX12" fmla="*/ 804333 w 1236133"/>
              <a:gd name="connsiteY12" fmla="*/ 17561 h 305427"/>
              <a:gd name="connsiteX13" fmla="*/ 956733 w 1236133"/>
              <a:gd name="connsiteY13" fmla="*/ 9094 h 305427"/>
              <a:gd name="connsiteX14" fmla="*/ 1236133 w 1236133"/>
              <a:gd name="connsiteY14" fmla="*/ 627 h 305427"/>
              <a:gd name="connsiteX15" fmla="*/ 1236133 w 1236133"/>
              <a:gd name="connsiteY15" fmla="*/ 627 h 305427"/>
              <a:gd name="connsiteX16" fmla="*/ 1236133 w 1236133"/>
              <a:gd name="connsiteY16" fmla="*/ 627 h 30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36133" h="305427">
                <a:moveTo>
                  <a:pt x="0" y="34494"/>
                </a:moveTo>
                <a:cubicBezTo>
                  <a:pt x="159605" y="7892"/>
                  <a:pt x="69814" y="19579"/>
                  <a:pt x="397933" y="34494"/>
                </a:cubicBezTo>
                <a:cubicBezTo>
                  <a:pt x="406848" y="34899"/>
                  <a:pt x="414866" y="40139"/>
                  <a:pt x="423333" y="42961"/>
                </a:cubicBezTo>
                <a:cubicBezTo>
                  <a:pt x="428978" y="48605"/>
                  <a:pt x="437122" y="52557"/>
                  <a:pt x="440267" y="59894"/>
                </a:cubicBezTo>
                <a:cubicBezTo>
                  <a:pt x="459356" y="104435"/>
                  <a:pt x="435347" y="107547"/>
                  <a:pt x="465667" y="153027"/>
                </a:cubicBezTo>
                <a:cubicBezTo>
                  <a:pt x="483450" y="179702"/>
                  <a:pt x="482978" y="174168"/>
                  <a:pt x="491067" y="203827"/>
                </a:cubicBezTo>
                <a:cubicBezTo>
                  <a:pt x="497190" y="226280"/>
                  <a:pt x="502356" y="248983"/>
                  <a:pt x="508000" y="271561"/>
                </a:cubicBezTo>
                <a:lnTo>
                  <a:pt x="516467" y="305427"/>
                </a:lnTo>
                <a:cubicBezTo>
                  <a:pt x="527756" y="299783"/>
                  <a:pt x="541409" y="297418"/>
                  <a:pt x="550333" y="288494"/>
                </a:cubicBezTo>
                <a:cubicBezTo>
                  <a:pt x="556644" y="282183"/>
                  <a:pt x="557271" y="271887"/>
                  <a:pt x="558800" y="263094"/>
                </a:cubicBezTo>
                <a:cubicBezTo>
                  <a:pt x="568580" y="206862"/>
                  <a:pt x="573006" y="149728"/>
                  <a:pt x="584200" y="93761"/>
                </a:cubicBezTo>
                <a:cubicBezTo>
                  <a:pt x="584907" y="90228"/>
                  <a:pt x="591583" y="28910"/>
                  <a:pt x="609600" y="26027"/>
                </a:cubicBezTo>
                <a:cubicBezTo>
                  <a:pt x="673756" y="15762"/>
                  <a:pt x="739438" y="20727"/>
                  <a:pt x="804333" y="17561"/>
                </a:cubicBezTo>
                <a:lnTo>
                  <a:pt x="956733" y="9094"/>
                </a:lnTo>
                <a:cubicBezTo>
                  <a:pt x="1161334" y="0"/>
                  <a:pt x="1118168" y="627"/>
                  <a:pt x="1236133" y="627"/>
                </a:cubicBezTo>
                <a:lnTo>
                  <a:pt x="1236133" y="627"/>
                </a:lnTo>
                <a:lnTo>
                  <a:pt x="1236133" y="627"/>
                </a:lnTo>
              </a:path>
            </a:pathLst>
          </a:cu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7010402" y="338635"/>
            <a:ext cx="1727198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absorption</a:t>
            </a:r>
          </a:p>
        </p:txBody>
      </p:sp>
      <p:cxnSp>
        <p:nvCxnSpPr>
          <p:cNvPr id="64" name="Straight Connector 63"/>
          <p:cNvCxnSpPr/>
          <p:nvPr/>
        </p:nvCxnSpPr>
        <p:spPr>
          <a:xfrm rot="5400000">
            <a:off x="3492971" y="4915367"/>
            <a:ext cx="26152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335871" y="5147723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0.6 </a:t>
            </a:r>
            <a:r>
              <a:rPr lang="en-US" i="1"/>
              <a:t>µ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28332" y="2633133"/>
            <a:ext cx="64092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if Star is Moving TOWARD you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the absorption line is shifted to BLUER (shorter) wavelengths 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rot="16200000" flipH="1">
            <a:off x="1909389" y="1028416"/>
            <a:ext cx="16066" cy="219342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730935" y="4923828"/>
            <a:ext cx="26152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599242" y="5147717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0.5 </a:t>
            </a:r>
            <a:r>
              <a:rPr lang="en-US" i="1">
                <a:solidFill>
                  <a:srgbClr val="0000FF"/>
                </a:solidFill>
              </a:rPr>
              <a:t>µ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204912" y="3562986"/>
            <a:ext cx="742424" cy="221614"/>
          </a:xfrm>
          <a:prstGeom prst="rect">
            <a:avLst/>
          </a:prstGeom>
          <a:solidFill>
            <a:srgbClr val="D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2328332" y="2633133"/>
            <a:ext cx="64092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if Star is Moving AWAY FROM you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the absorption line is shifted to REDDER (longer)  wavelengths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188200" y="1920047"/>
            <a:ext cx="589859" cy="1085877"/>
            <a:chOff x="6070601" y="2904067"/>
            <a:chExt cx="1117599" cy="2057400"/>
          </a:xfrm>
        </p:grpSpPr>
        <p:grpSp>
          <p:nvGrpSpPr>
            <p:cNvPr id="3" name="Group 40"/>
            <p:cNvGrpSpPr/>
            <p:nvPr/>
          </p:nvGrpSpPr>
          <p:grpSpPr>
            <a:xfrm>
              <a:off x="6409252" y="2904067"/>
              <a:ext cx="778948" cy="2057400"/>
              <a:chOff x="6409252" y="2904067"/>
              <a:chExt cx="778948" cy="205740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6680200" y="2904067"/>
                <a:ext cx="270933" cy="37253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 rot="16200000" flipH="1">
                <a:off x="6492625" y="3647825"/>
                <a:ext cx="688416" cy="84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5400000">
                <a:off x="6426202" y="4072466"/>
                <a:ext cx="491064" cy="3386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6502400" y="4487331"/>
                <a:ext cx="685800" cy="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16200000" flipH="1">
                <a:off x="6769102" y="4068233"/>
                <a:ext cx="491064" cy="34713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Elbow Connector 12"/>
              <p:cNvCxnSpPr/>
              <p:nvPr/>
            </p:nvCxnSpPr>
            <p:spPr>
              <a:xfrm rot="5400000">
                <a:off x="6328818" y="4567772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Elbow Connector 13"/>
              <p:cNvCxnSpPr/>
              <p:nvPr/>
            </p:nvCxnSpPr>
            <p:spPr>
              <a:xfrm rot="5400000">
                <a:off x="6675959" y="4601634"/>
                <a:ext cx="440267" cy="279400"/>
              </a:xfrm>
              <a:prstGeom prst="bentConnector3">
                <a:avLst>
                  <a:gd name="adj1" fmla="val 9807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Straight Connector 3"/>
            <p:cNvCxnSpPr/>
            <p:nvPr/>
          </p:nvCxnSpPr>
          <p:spPr>
            <a:xfrm rot="10800000" flipV="1">
              <a:off x="6189133" y="3635104"/>
              <a:ext cx="643469" cy="1748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rot="10800000">
              <a:off x="6189133" y="3528449"/>
              <a:ext cx="643467" cy="444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6096008" y="3471335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070601" y="3767674"/>
              <a:ext cx="127000" cy="10791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50760" y="3005924"/>
            <a:ext cx="637540" cy="622300"/>
          </a:xfrm>
          <a:prstGeom prst="rect">
            <a:avLst/>
          </a:prstGeom>
        </p:spPr>
      </p:pic>
      <p:pic>
        <p:nvPicPr>
          <p:cNvPr id="19" name="Picture 2" descr="&#10;sunha2.jpg                                                     0003BB97Mac OS X                       BADBF046: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50000"/>
          </a:blip>
          <a:srcRect b="1219"/>
          <a:stretch>
            <a:fillRect/>
          </a:stretch>
        </p:blipFill>
        <p:spPr bwMode="auto">
          <a:xfrm>
            <a:off x="685799" y="2023956"/>
            <a:ext cx="155033" cy="15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/>
          <p:nvPr/>
        </p:nvSpPr>
        <p:spPr>
          <a:xfrm>
            <a:off x="7366937" y="3784600"/>
            <a:ext cx="87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earth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4245" y="2117094"/>
            <a:ext cx="632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star</a:t>
            </a:r>
          </a:p>
        </p:txBody>
      </p:sp>
      <p:grpSp>
        <p:nvGrpSpPr>
          <p:cNvPr id="15" name="Group 43"/>
          <p:cNvGrpSpPr/>
          <p:nvPr/>
        </p:nvGrpSpPr>
        <p:grpSpPr>
          <a:xfrm>
            <a:off x="7008414" y="846660"/>
            <a:ext cx="1289045" cy="364066"/>
            <a:chOff x="228600" y="990600"/>
            <a:chExt cx="8610600" cy="609600"/>
          </a:xfrm>
        </p:grpSpPr>
        <p:pic>
          <p:nvPicPr>
            <p:cNvPr id="45" name="Picture 2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5833" t="12099" b="79102"/>
            <a:stretch>
              <a:fillRect/>
            </a:stretch>
          </p:blipFill>
          <p:spPr bwMode="auto">
            <a:xfrm>
              <a:off x="228600" y="990600"/>
              <a:ext cx="8610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3" descr="Spectral sequence"/>
            <p:cNvPicPr>
              <a:picLocks noChangeAspect="1" noChangeArrowheads="1"/>
            </p:cNvPicPr>
            <p:nvPr/>
          </p:nvPicPr>
          <p:blipFill>
            <a:blip r:embed="rId5"/>
            <a:srcRect l="74167" t="12099" r="12500" b="79102"/>
            <a:stretch>
              <a:fillRect/>
            </a:stretch>
          </p:blipFill>
          <p:spPr bwMode="auto">
            <a:xfrm>
              <a:off x="6019800" y="990600"/>
              <a:ext cx="1219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" name="Rectangle 46"/>
          <p:cNvSpPr/>
          <p:nvPr/>
        </p:nvSpPr>
        <p:spPr>
          <a:xfrm>
            <a:off x="7586144" y="846659"/>
            <a:ext cx="45719" cy="3555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49"/>
          <p:cNvGrpSpPr/>
          <p:nvPr/>
        </p:nvGrpSpPr>
        <p:grpSpPr>
          <a:xfrm>
            <a:off x="1981202" y="3237093"/>
            <a:ext cx="4100594" cy="1623715"/>
            <a:chOff x="304800" y="2209800"/>
            <a:chExt cx="8534400" cy="3962400"/>
          </a:xfrm>
        </p:grpSpPr>
        <p:sp>
          <p:nvSpPr>
            <p:cNvPr id="48" name="Line 5"/>
            <p:cNvSpPr>
              <a:spLocks noChangeShapeType="1"/>
            </p:cNvSpPr>
            <p:nvPr/>
          </p:nvSpPr>
          <p:spPr bwMode="auto">
            <a:xfrm>
              <a:off x="304800" y="2209800"/>
              <a:ext cx="0" cy="39624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6"/>
            <p:cNvSpPr>
              <a:spLocks noChangeShapeType="1"/>
            </p:cNvSpPr>
            <p:nvPr/>
          </p:nvSpPr>
          <p:spPr bwMode="auto">
            <a:xfrm>
              <a:off x="304800" y="6172200"/>
              <a:ext cx="85344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Freeform 50"/>
          <p:cNvSpPr/>
          <p:nvPr/>
        </p:nvSpPr>
        <p:spPr>
          <a:xfrm>
            <a:off x="2675496" y="3562986"/>
            <a:ext cx="3837368" cy="948147"/>
          </a:xfrm>
          <a:custGeom>
            <a:avLst/>
            <a:gdLst>
              <a:gd name="connsiteX0" fmla="*/ 0 w 1236133"/>
              <a:gd name="connsiteY0" fmla="*/ 34494 h 305427"/>
              <a:gd name="connsiteX1" fmla="*/ 397933 w 1236133"/>
              <a:gd name="connsiteY1" fmla="*/ 34494 h 305427"/>
              <a:gd name="connsiteX2" fmla="*/ 423333 w 1236133"/>
              <a:gd name="connsiteY2" fmla="*/ 42961 h 305427"/>
              <a:gd name="connsiteX3" fmla="*/ 440267 w 1236133"/>
              <a:gd name="connsiteY3" fmla="*/ 59894 h 305427"/>
              <a:gd name="connsiteX4" fmla="*/ 465667 w 1236133"/>
              <a:gd name="connsiteY4" fmla="*/ 153027 h 305427"/>
              <a:gd name="connsiteX5" fmla="*/ 491067 w 1236133"/>
              <a:gd name="connsiteY5" fmla="*/ 203827 h 305427"/>
              <a:gd name="connsiteX6" fmla="*/ 508000 w 1236133"/>
              <a:gd name="connsiteY6" fmla="*/ 271561 h 305427"/>
              <a:gd name="connsiteX7" fmla="*/ 516467 w 1236133"/>
              <a:gd name="connsiteY7" fmla="*/ 305427 h 305427"/>
              <a:gd name="connsiteX8" fmla="*/ 550333 w 1236133"/>
              <a:gd name="connsiteY8" fmla="*/ 288494 h 305427"/>
              <a:gd name="connsiteX9" fmla="*/ 558800 w 1236133"/>
              <a:gd name="connsiteY9" fmla="*/ 263094 h 305427"/>
              <a:gd name="connsiteX10" fmla="*/ 584200 w 1236133"/>
              <a:gd name="connsiteY10" fmla="*/ 93761 h 305427"/>
              <a:gd name="connsiteX11" fmla="*/ 609600 w 1236133"/>
              <a:gd name="connsiteY11" fmla="*/ 26027 h 305427"/>
              <a:gd name="connsiteX12" fmla="*/ 804333 w 1236133"/>
              <a:gd name="connsiteY12" fmla="*/ 17561 h 305427"/>
              <a:gd name="connsiteX13" fmla="*/ 956733 w 1236133"/>
              <a:gd name="connsiteY13" fmla="*/ 9094 h 305427"/>
              <a:gd name="connsiteX14" fmla="*/ 1236133 w 1236133"/>
              <a:gd name="connsiteY14" fmla="*/ 627 h 305427"/>
              <a:gd name="connsiteX15" fmla="*/ 1236133 w 1236133"/>
              <a:gd name="connsiteY15" fmla="*/ 627 h 305427"/>
              <a:gd name="connsiteX16" fmla="*/ 1236133 w 1236133"/>
              <a:gd name="connsiteY16" fmla="*/ 627 h 30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36133" h="305427">
                <a:moveTo>
                  <a:pt x="0" y="34494"/>
                </a:moveTo>
                <a:cubicBezTo>
                  <a:pt x="159605" y="7892"/>
                  <a:pt x="69814" y="19579"/>
                  <a:pt x="397933" y="34494"/>
                </a:cubicBezTo>
                <a:cubicBezTo>
                  <a:pt x="406848" y="34899"/>
                  <a:pt x="414866" y="40139"/>
                  <a:pt x="423333" y="42961"/>
                </a:cubicBezTo>
                <a:cubicBezTo>
                  <a:pt x="428978" y="48605"/>
                  <a:pt x="437122" y="52557"/>
                  <a:pt x="440267" y="59894"/>
                </a:cubicBezTo>
                <a:cubicBezTo>
                  <a:pt x="459356" y="104435"/>
                  <a:pt x="435347" y="107547"/>
                  <a:pt x="465667" y="153027"/>
                </a:cubicBezTo>
                <a:cubicBezTo>
                  <a:pt x="483450" y="179702"/>
                  <a:pt x="482978" y="174168"/>
                  <a:pt x="491067" y="203827"/>
                </a:cubicBezTo>
                <a:cubicBezTo>
                  <a:pt x="497190" y="226280"/>
                  <a:pt x="502356" y="248983"/>
                  <a:pt x="508000" y="271561"/>
                </a:cubicBezTo>
                <a:lnTo>
                  <a:pt x="516467" y="305427"/>
                </a:lnTo>
                <a:cubicBezTo>
                  <a:pt x="527756" y="299783"/>
                  <a:pt x="541409" y="297418"/>
                  <a:pt x="550333" y="288494"/>
                </a:cubicBezTo>
                <a:cubicBezTo>
                  <a:pt x="556644" y="282183"/>
                  <a:pt x="557271" y="271887"/>
                  <a:pt x="558800" y="263094"/>
                </a:cubicBezTo>
                <a:cubicBezTo>
                  <a:pt x="568580" y="206862"/>
                  <a:pt x="573006" y="149728"/>
                  <a:pt x="584200" y="93761"/>
                </a:cubicBezTo>
                <a:cubicBezTo>
                  <a:pt x="584907" y="90228"/>
                  <a:pt x="591583" y="28910"/>
                  <a:pt x="609600" y="26027"/>
                </a:cubicBezTo>
                <a:cubicBezTo>
                  <a:pt x="673756" y="15762"/>
                  <a:pt x="739438" y="20727"/>
                  <a:pt x="804333" y="17561"/>
                </a:cubicBezTo>
                <a:lnTo>
                  <a:pt x="956733" y="9094"/>
                </a:lnTo>
                <a:cubicBezTo>
                  <a:pt x="1161334" y="0"/>
                  <a:pt x="1118168" y="627"/>
                  <a:pt x="1236133" y="627"/>
                </a:cubicBezTo>
                <a:lnTo>
                  <a:pt x="1236133" y="627"/>
                </a:lnTo>
                <a:lnTo>
                  <a:pt x="1236133" y="627"/>
                </a:lnTo>
              </a:path>
            </a:pathLst>
          </a:cu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7010402" y="338635"/>
            <a:ext cx="1727198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absorption</a:t>
            </a:r>
          </a:p>
        </p:txBody>
      </p:sp>
      <p:cxnSp>
        <p:nvCxnSpPr>
          <p:cNvPr id="64" name="Straight Connector 63"/>
          <p:cNvCxnSpPr/>
          <p:nvPr/>
        </p:nvCxnSpPr>
        <p:spPr>
          <a:xfrm rot="5400000">
            <a:off x="3492971" y="4915367"/>
            <a:ext cx="26152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335871" y="5147723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0.6 </a:t>
            </a:r>
            <a:r>
              <a:rPr lang="en-US" i="1"/>
              <a:t>µ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rot="5400000">
            <a:off x="1909389" y="1028416"/>
            <a:ext cx="16066" cy="21934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730935" y="4923828"/>
            <a:ext cx="26152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599242" y="5147717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0.5 </a:t>
            </a:r>
            <a:r>
              <a:rPr lang="en-US" i="1">
                <a:solidFill>
                  <a:srgbClr val="0000FF"/>
                </a:solidFill>
              </a:rPr>
              <a:t>µ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05515" y="3406610"/>
            <a:ext cx="742424" cy="221614"/>
          </a:xfrm>
          <a:prstGeom prst="rect">
            <a:avLst/>
          </a:prstGeom>
          <a:solidFill>
            <a:srgbClr val="D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4212660" y="4923828"/>
            <a:ext cx="26152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131763" y="5147717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0.7 </a:t>
            </a:r>
            <a:r>
              <a:rPr lang="en-US" i="1">
                <a:solidFill>
                  <a:srgbClr val="FF0000"/>
                </a:solidFill>
              </a:rPr>
              <a:t>µ</a:t>
            </a:r>
          </a:p>
        </p:txBody>
      </p:sp>
      <p:sp>
        <p:nvSpPr>
          <p:cNvPr id="40" name="Freeform 39"/>
          <p:cNvSpPr/>
          <p:nvPr/>
        </p:nvSpPr>
        <p:spPr>
          <a:xfrm>
            <a:off x="2015068" y="3638744"/>
            <a:ext cx="660400" cy="35789"/>
          </a:xfrm>
          <a:custGeom>
            <a:avLst/>
            <a:gdLst>
              <a:gd name="connsiteX0" fmla="*/ 660400 w 660400"/>
              <a:gd name="connsiteY0" fmla="*/ 35789 h 35789"/>
              <a:gd name="connsiteX1" fmla="*/ 618067 w 660400"/>
              <a:gd name="connsiteY1" fmla="*/ 27323 h 35789"/>
              <a:gd name="connsiteX2" fmla="*/ 0 w 660400"/>
              <a:gd name="connsiteY2" fmla="*/ 27323 h 35789"/>
              <a:gd name="connsiteX3" fmla="*/ 0 w 660400"/>
              <a:gd name="connsiteY3" fmla="*/ 27323 h 35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400" h="35789">
                <a:moveTo>
                  <a:pt x="660400" y="35789"/>
                </a:moveTo>
                <a:cubicBezTo>
                  <a:pt x="646289" y="32967"/>
                  <a:pt x="632331" y="29225"/>
                  <a:pt x="618067" y="27323"/>
                </a:cubicBezTo>
                <a:cubicBezTo>
                  <a:pt x="413144" y="0"/>
                  <a:pt x="206166" y="27323"/>
                  <a:pt x="0" y="27323"/>
                </a:cubicBezTo>
                <a:lnTo>
                  <a:pt x="0" y="27323"/>
                </a:lnTo>
              </a:path>
            </a:pathLst>
          </a:cu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257550" y="2875716"/>
            <a:ext cx="29591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EFF01"/>
                </a:solidFill>
                <a:cs typeface="Arial" charset="0"/>
                <a:hlinkClick r:id="rId2"/>
              </a:rPr>
              <a:t>Velocity</a:t>
            </a:r>
            <a:endParaRPr lang="en-US" sz="4000" b="1" dirty="0">
              <a:solidFill>
                <a:srgbClr val="FEFF0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87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795867" y="1269984"/>
            <a:ext cx="8001000" cy="39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rgbClr val="0000FF"/>
                </a:solidFill>
              </a:rPr>
              <a:t>From a spectrum we can measure: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Temperature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Composition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Abundance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Radial Velocity</a:t>
            </a: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</a:t>
            </a:r>
            <a:r>
              <a:rPr lang="en-US" sz="2400" dirty="0">
                <a:solidFill>
                  <a:srgbClr val="FF0000"/>
                </a:solidFill>
              </a:rPr>
              <a:t>Brightness</a:t>
            </a:r>
          </a:p>
        </p:txBody>
      </p:sp>
    </p:spTree>
    <p:extLst>
      <p:ext uri="{BB962C8B-B14F-4D97-AF65-F5344CB8AC3E}">
        <p14:creationId xmlns:p14="http://schemas.microsoft.com/office/powerpoint/2010/main" val="9350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bireo_yandrik_big cop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0"/>
            <a:ext cx="84716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05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dist_to_stars_hyades.gif">
            <a:extLst>
              <a:ext uri="{FF2B5EF4-FFF2-40B4-BE49-F238E27FC236}">
                <a16:creationId xmlns:a16="http://schemas.microsoft.com/office/drawing/2014/main" id="{CA77BBE3-D3BC-416B-BF87-2D2AC820A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2250"/>
            <a:ext cx="9144000" cy="641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228600" y="9906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99" r="12500" b="79102"/>
          <a:stretch>
            <a:fillRect/>
          </a:stretch>
        </p:blipFill>
        <p:spPr bwMode="auto">
          <a:xfrm>
            <a:off x="6019800" y="9906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371600" y="381000"/>
            <a:ext cx="7315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EFF01"/>
                </a:solidFill>
                <a:cs typeface="Arial" charset="0"/>
              </a:rPr>
              <a:t>Wavelengths where the light is dimmer or absent</a:t>
            </a: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533400" y="2044700"/>
            <a:ext cx="7924800" cy="4127500"/>
          </a:xfrm>
          <a:custGeom>
            <a:avLst/>
            <a:gdLst>
              <a:gd name="T0" fmla="*/ 0 w 4992"/>
              <a:gd name="T1" fmla="*/ 2147483647 h 2600"/>
              <a:gd name="T2" fmla="*/ 2147483647 w 4992"/>
              <a:gd name="T3" fmla="*/ 2147483647 h 2600"/>
              <a:gd name="T4" fmla="*/ 2147483647 w 4992"/>
              <a:gd name="T5" fmla="*/ 2147483647 h 2600"/>
              <a:gd name="T6" fmla="*/ 2147483647 w 4992"/>
              <a:gd name="T7" fmla="*/ 2147483647 h 2600"/>
              <a:gd name="T8" fmla="*/ 0 60000 65536"/>
              <a:gd name="T9" fmla="*/ 0 60000 65536"/>
              <a:gd name="T10" fmla="*/ 0 60000 65536"/>
              <a:gd name="T11" fmla="*/ 0 60000 65536"/>
              <a:gd name="T12" fmla="*/ 0 w 4992"/>
              <a:gd name="T13" fmla="*/ 0 h 2600"/>
              <a:gd name="T14" fmla="*/ 4992 w 4992"/>
              <a:gd name="T15" fmla="*/ 2600 h 2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2" h="2600">
                <a:moveTo>
                  <a:pt x="0" y="2600"/>
                </a:moveTo>
                <a:cubicBezTo>
                  <a:pt x="156" y="1404"/>
                  <a:pt x="312" y="208"/>
                  <a:pt x="672" y="104"/>
                </a:cubicBezTo>
                <a:cubicBezTo>
                  <a:pt x="1032" y="0"/>
                  <a:pt x="1440" y="1568"/>
                  <a:pt x="2160" y="1976"/>
                </a:cubicBezTo>
                <a:cubicBezTo>
                  <a:pt x="2880" y="2384"/>
                  <a:pt x="4448" y="2456"/>
                  <a:pt x="4992" y="25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752600" y="4089400"/>
            <a:ext cx="205199" cy="4064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076700" y="2401888"/>
            <a:ext cx="165100" cy="74612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5918200" y="4038600"/>
            <a:ext cx="378383" cy="4064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700088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07983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102100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57900" y="99060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76200" cmpd="sng">
                <a:solidFill>
                  <a:srgbClr val="000000"/>
                </a:solidFill>
              </a:ln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6210300" y="2599040"/>
            <a:ext cx="2578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latin typeface="Times" charset="0"/>
              </a:rPr>
              <a:t>Absorption lines</a:t>
            </a:r>
            <a:endParaRPr lang="en-US" dirty="0">
              <a:latin typeface="Times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4149808" y="1816100"/>
            <a:ext cx="2060492" cy="114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5" idx="1"/>
          </p:cNvCxnSpPr>
          <p:nvPr/>
        </p:nvCxnSpPr>
        <p:spPr>
          <a:xfrm flipV="1">
            <a:off x="6210300" y="1955800"/>
            <a:ext cx="0" cy="87407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718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228600" y="9906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Spectral sequ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12099" r="12500" b="79102"/>
          <a:stretch>
            <a:fillRect/>
          </a:stretch>
        </p:blipFill>
        <p:spPr bwMode="auto">
          <a:xfrm>
            <a:off x="6019800" y="990600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371600" y="381000"/>
            <a:ext cx="7315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EFF01"/>
                </a:solidFill>
                <a:cs typeface="Arial" charset="0"/>
              </a:rPr>
              <a:t>Wavelengths where the light is dimmer or absent</a:t>
            </a: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304800" y="2209800"/>
            <a:ext cx="0" cy="3962400"/>
          </a:xfrm>
          <a:prstGeom prst="line">
            <a:avLst/>
          </a:prstGeom>
          <a:noFill/>
          <a:ln w="9525">
            <a:solidFill>
              <a:srgbClr val="FBFFF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304800" y="6172200"/>
            <a:ext cx="8534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533400" y="2044700"/>
            <a:ext cx="7924800" cy="4127500"/>
          </a:xfrm>
          <a:custGeom>
            <a:avLst/>
            <a:gdLst>
              <a:gd name="T0" fmla="*/ 0 w 4992"/>
              <a:gd name="T1" fmla="*/ 2147483647 h 2600"/>
              <a:gd name="T2" fmla="*/ 2147483647 w 4992"/>
              <a:gd name="T3" fmla="*/ 2147483647 h 2600"/>
              <a:gd name="T4" fmla="*/ 2147483647 w 4992"/>
              <a:gd name="T5" fmla="*/ 2147483647 h 2600"/>
              <a:gd name="T6" fmla="*/ 2147483647 w 4992"/>
              <a:gd name="T7" fmla="*/ 2147483647 h 2600"/>
              <a:gd name="T8" fmla="*/ 0 60000 65536"/>
              <a:gd name="T9" fmla="*/ 0 60000 65536"/>
              <a:gd name="T10" fmla="*/ 0 60000 65536"/>
              <a:gd name="T11" fmla="*/ 0 60000 65536"/>
              <a:gd name="T12" fmla="*/ 0 w 4992"/>
              <a:gd name="T13" fmla="*/ 0 h 2600"/>
              <a:gd name="T14" fmla="*/ 4992 w 4992"/>
              <a:gd name="T15" fmla="*/ 2600 h 2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2" h="2600">
                <a:moveTo>
                  <a:pt x="0" y="2600"/>
                </a:moveTo>
                <a:cubicBezTo>
                  <a:pt x="156" y="1404"/>
                  <a:pt x="312" y="208"/>
                  <a:pt x="672" y="104"/>
                </a:cubicBezTo>
                <a:cubicBezTo>
                  <a:pt x="1032" y="0"/>
                  <a:pt x="1440" y="1568"/>
                  <a:pt x="2160" y="1976"/>
                </a:cubicBezTo>
                <a:cubicBezTo>
                  <a:pt x="2880" y="2384"/>
                  <a:pt x="4448" y="2456"/>
                  <a:pt x="4992" y="25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581400" y="6324600"/>
            <a:ext cx="3759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latin typeface="Times" charset="0"/>
              </a:rPr>
              <a:t>wavelength</a:t>
            </a:r>
            <a:endParaRPr lang="en-US" dirty="0">
              <a:latin typeface="Times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 rot="16200000">
            <a:off x="-723900" y="3367088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imes" charset="0"/>
              </a:rPr>
              <a:t>amount of light</a:t>
            </a:r>
            <a:endParaRPr lang="en-US">
              <a:latin typeface="Times" charset="0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838200" y="2209800"/>
            <a:ext cx="18211800" cy="3797300"/>
          </a:xfrm>
          <a:custGeom>
            <a:avLst/>
            <a:gdLst>
              <a:gd name="T0" fmla="*/ 0 w 5368"/>
              <a:gd name="T1" fmla="*/ 2147483647 h 2392"/>
              <a:gd name="T2" fmla="*/ 2147483647 w 5368"/>
              <a:gd name="T3" fmla="*/ 2147483647 h 2392"/>
              <a:gd name="T4" fmla="*/ 2147483647 w 5368"/>
              <a:gd name="T5" fmla="*/ 2147483647 h 2392"/>
              <a:gd name="T6" fmla="*/ 2147483647 w 5368"/>
              <a:gd name="T7" fmla="*/ 2147483647 h 2392"/>
              <a:gd name="T8" fmla="*/ 2147483647 w 5368"/>
              <a:gd name="T9" fmla="*/ 2147483647 h 2392"/>
              <a:gd name="T10" fmla="*/ 2147483647 w 5368"/>
              <a:gd name="T11" fmla="*/ 2147483647 h 2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68"/>
              <a:gd name="T19" fmla="*/ 0 h 2392"/>
              <a:gd name="T20" fmla="*/ 5368 w 5368"/>
              <a:gd name="T21" fmla="*/ 2392 h 23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68" h="2392">
                <a:moveTo>
                  <a:pt x="0" y="2392"/>
                </a:moveTo>
                <a:cubicBezTo>
                  <a:pt x="288" y="1332"/>
                  <a:pt x="576" y="272"/>
                  <a:pt x="864" y="136"/>
                </a:cubicBezTo>
                <a:cubicBezTo>
                  <a:pt x="1152" y="0"/>
                  <a:pt x="1440" y="1240"/>
                  <a:pt x="1728" y="1576"/>
                </a:cubicBezTo>
                <a:cubicBezTo>
                  <a:pt x="2016" y="1912"/>
                  <a:pt x="2056" y="2024"/>
                  <a:pt x="2592" y="2152"/>
                </a:cubicBezTo>
                <a:cubicBezTo>
                  <a:pt x="3128" y="2280"/>
                  <a:pt x="4520" y="2312"/>
                  <a:pt x="4944" y="2344"/>
                </a:cubicBezTo>
                <a:cubicBezTo>
                  <a:pt x="5368" y="2376"/>
                  <a:pt x="5252" y="2360"/>
                  <a:pt x="5136" y="2344"/>
                </a:cubicBezTo>
              </a:path>
            </a:pathLst>
          </a:custGeom>
          <a:noFill/>
          <a:ln w="412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752600" y="4085963"/>
            <a:ext cx="205199" cy="1101097"/>
          </a:xfrm>
          <a:custGeom>
            <a:avLst/>
            <a:gdLst>
              <a:gd name="connsiteX0" fmla="*/ 0 w 205199"/>
              <a:gd name="connsiteY0" fmla="*/ 409837 h 1101097"/>
              <a:gd name="connsiteX1" fmla="*/ 139700 w 205199"/>
              <a:gd name="connsiteY1" fmla="*/ 1095637 h 1101097"/>
              <a:gd name="connsiteX2" fmla="*/ 203200 w 205199"/>
              <a:gd name="connsiteY2" fmla="*/ 79637 h 1101097"/>
              <a:gd name="connsiteX3" fmla="*/ 190500 w 205199"/>
              <a:gd name="connsiteY3" fmla="*/ 66937 h 110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199" h="1101097">
                <a:moveTo>
                  <a:pt x="0" y="409837"/>
                </a:moveTo>
                <a:cubicBezTo>
                  <a:pt x="52916" y="780253"/>
                  <a:pt x="105833" y="1150670"/>
                  <a:pt x="139700" y="1095637"/>
                </a:cubicBezTo>
                <a:cubicBezTo>
                  <a:pt x="173567" y="1040604"/>
                  <a:pt x="194733" y="251087"/>
                  <a:pt x="203200" y="79637"/>
                </a:cubicBezTo>
                <a:cubicBezTo>
                  <a:pt x="211667" y="-91813"/>
                  <a:pt x="190500" y="66937"/>
                  <a:pt x="190500" y="66937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590800" y="3071443"/>
            <a:ext cx="131703" cy="1057766"/>
          </a:xfrm>
          <a:custGeom>
            <a:avLst/>
            <a:gdLst>
              <a:gd name="connsiteX0" fmla="*/ 0 w 131703"/>
              <a:gd name="connsiteY0" fmla="*/ 255957 h 1057766"/>
              <a:gd name="connsiteX1" fmla="*/ 63500 w 131703"/>
              <a:gd name="connsiteY1" fmla="*/ 1056057 h 1057766"/>
              <a:gd name="connsiteX2" fmla="*/ 127000 w 131703"/>
              <a:gd name="connsiteY2" fmla="*/ 65457 h 1057766"/>
              <a:gd name="connsiteX3" fmla="*/ 127000 w 131703"/>
              <a:gd name="connsiteY3" fmla="*/ 90857 h 105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703" h="1057766">
                <a:moveTo>
                  <a:pt x="0" y="255957"/>
                </a:moveTo>
                <a:cubicBezTo>
                  <a:pt x="21166" y="671882"/>
                  <a:pt x="42333" y="1087807"/>
                  <a:pt x="63500" y="1056057"/>
                </a:cubicBezTo>
                <a:cubicBezTo>
                  <a:pt x="84667" y="1024307"/>
                  <a:pt x="116417" y="226324"/>
                  <a:pt x="127000" y="65457"/>
                </a:cubicBezTo>
                <a:cubicBezTo>
                  <a:pt x="137583" y="-95410"/>
                  <a:pt x="127000" y="90857"/>
                  <a:pt x="127000" y="90857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089400" y="2476500"/>
            <a:ext cx="152400" cy="571505"/>
          </a:xfrm>
          <a:custGeom>
            <a:avLst/>
            <a:gdLst>
              <a:gd name="connsiteX0" fmla="*/ 0 w 152400"/>
              <a:gd name="connsiteY0" fmla="*/ 0 h 571505"/>
              <a:gd name="connsiteX1" fmla="*/ 50800 w 152400"/>
              <a:gd name="connsiteY1" fmla="*/ 571500 h 571505"/>
              <a:gd name="connsiteX2" fmla="*/ 152400 w 152400"/>
              <a:gd name="connsiteY2" fmla="*/ 12700 h 57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571505">
                <a:moveTo>
                  <a:pt x="0" y="0"/>
                </a:moveTo>
                <a:cubicBezTo>
                  <a:pt x="12700" y="284691"/>
                  <a:pt x="25400" y="569383"/>
                  <a:pt x="50800" y="571500"/>
                </a:cubicBezTo>
                <a:cubicBezTo>
                  <a:pt x="76200" y="573617"/>
                  <a:pt x="152400" y="12700"/>
                  <a:pt x="152400" y="1270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905500" y="4076700"/>
            <a:ext cx="391083" cy="982562"/>
          </a:xfrm>
          <a:custGeom>
            <a:avLst/>
            <a:gdLst>
              <a:gd name="connsiteX0" fmla="*/ 0 w 391083"/>
              <a:gd name="connsiteY0" fmla="*/ 0 h 982562"/>
              <a:gd name="connsiteX1" fmla="*/ 127000 w 391083"/>
              <a:gd name="connsiteY1" fmla="*/ 977900 h 982562"/>
              <a:gd name="connsiteX2" fmla="*/ 368300 w 391083"/>
              <a:gd name="connsiteY2" fmla="*/ 368300 h 982562"/>
              <a:gd name="connsiteX3" fmla="*/ 381000 w 391083"/>
              <a:gd name="connsiteY3" fmla="*/ 330200 h 98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083" h="982562">
                <a:moveTo>
                  <a:pt x="0" y="0"/>
                </a:moveTo>
                <a:cubicBezTo>
                  <a:pt x="32808" y="458258"/>
                  <a:pt x="65617" y="916517"/>
                  <a:pt x="127000" y="977900"/>
                </a:cubicBezTo>
                <a:cubicBezTo>
                  <a:pt x="188383" y="1039283"/>
                  <a:pt x="325967" y="476250"/>
                  <a:pt x="368300" y="368300"/>
                </a:cubicBezTo>
                <a:cubicBezTo>
                  <a:pt x="410633" y="260350"/>
                  <a:pt x="381000" y="330200"/>
                  <a:pt x="381000" y="33020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11" idx="0"/>
          </p:cNvCxnSpPr>
          <p:nvPr/>
        </p:nvCxnSpPr>
        <p:spPr>
          <a:xfrm flipV="1">
            <a:off x="1752600" y="4089400"/>
            <a:ext cx="205199" cy="4064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570103" y="3001593"/>
            <a:ext cx="190500" cy="3429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4076700" y="2401888"/>
            <a:ext cx="165100" cy="74612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5918200" y="4038600"/>
            <a:ext cx="378383" cy="406400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700088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07983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102100" y="990600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57900" y="99060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76200" cmpd="sng">
                <a:solidFill>
                  <a:srgbClr val="000000"/>
                </a:solidFill>
              </a:ln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6210300" y="2599040"/>
            <a:ext cx="2578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latin typeface="Times" charset="0"/>
              </a:rPr>
              <a:t>Absorption lines</a:t>
            </a:r>
            <a:endParaRPr lang="en-US" dirty="0">
              <a:latin typeface="Times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210300" y="3187700"/>
            <a:ext cx="787400" cy="9415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5" idx="1"/>
          </p:cNvCxnSpPr>
          <p:nvPr/>
        </p:nvCxnSpPr>
        <p:spPr>
          <a:xfrm flipH="1">
            <a:off x="4445000" y="2829873"/>
            <a:ext cx="1765300" cy="403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912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795867" y="1269984"/>
            <a:ext cx="8001000" cy="39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rgbClr val="0000FF"/>
                </a:solidFill>
              </a:rPr>
              <a:t>From a spectrum we can measure: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Temperature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</a:t>
            </a:r>
            <a:r>
              <a:rPr lang="en-US" sz="2400" dirty="0">
                <a:solidFill>
                  <a:srgbClr val="FF0000"/>
                </a:solidFill>
              </a:rPr>
              <a:t>Composition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			Abundance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Radial Velocity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FF"/>
                </a:solidFill>
              </a:rPr>
              <a:t>			Brightness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809067" y="2984500"/>
            <a:ext cx="3623733" cy="103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dirty="0">
                <a:solidFill>
                  <a:srgbClr val="0000FF"/>
                </a:solidFill>
              </a:rPr>
              <a:t>what elements the object is made of</a:t>
            </a:r>
          </a:p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dirty="0">
                <a:solidFill>
                  <a:srgbClr val="0000FF"/>
                </a:solidFill>
              </a:rPr>
              <a:t>how much of each element is there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937000" y="3302000"/>
            <a:ext cx="872067" cy="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949700" y="3873500"/>
            <a:ext cx="872067" cy="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552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516466" y="1269984"/>
            <a:ext cx="8627533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rgbClr val="0000FF"/>
                </a:solidFill>
              </a:rPr>
              <a:t>Composition:  </a:t>
            </a:r>
          </a:p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rgbClr val="0000FF"/>
                </a:solidFill>
              </a:rPr>
              <a:t>			Missing wavelengths of light</a:t>
            </a:r>
          </a:p>
          <a:p>
            <a:pPr>
              <a:spcBef>
                <a:spcPct val="50000"/>
              </a:spcBef>
              <a:defRPr/>
            </a:pPr>
            <a:endParaRPr lang="en-US" sz="32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32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32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32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rgbClr val="0000FF"/>
                </a:solidFill>
              </a:rPr>
              <a:t>			correspond to electron energies of atoms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8" name="Picture 2" descr="Spectral sequen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0" y="3091819"/>
            <a:ext cx="9321799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438900" y="3091819"/>
            <a:ext cx="635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95596" y="3091819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36696" y="3110238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836696" y="4089400"/>
            <a:ext cx="0" cy="965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259096" y="4102100"/>
            <a:ext cx="0" cy="965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522996" y="4102100"/>
            <a:ext cx="0" cy="965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24676" y="4387334"/>
            <a:ext cx="1180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Hydrogen</a:t>
            </a:r>
            <a:r>
              <a:rPr lang="en-US" dirty="0">
                <a:solidFill>
                  <a:srgbClr val="0000FF"/>
                </a:solidFill>
              </a:rPr>
              <a:t>: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893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516466" y="1269984"/>
            <a:ext cx="8627533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rgbClr val="0000FF"/>
                </a:solidFill>
              </a:rPr>
              <a:t>Composition:  </a:t>
            </a:r>
          </a:p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rgbClr val="0000FF"/>
                </a:solidFill>
              </a:rPr>
              <a:t>			Missing wavelengths of light</a:t>
            </a:r>
          </a:p>
          <a:p>
            <a:pPr>
              <a:spcBef>
                <a:spcPct val="50000"/>
              </a:spcBef>
              <a:defRPr/>
            </a:pPr>
            <a:endParaRPr lang="en-US" sz="32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32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32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3200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rgbClr val="0000FF"/>
                </a:solidFill>
              </a:rPr>
              <a:t>			correspond to electron energies of atoms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8" name="Picture 2" descr="Spectral sequen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099" b="79102"/>
          <a:stretch>
            <a:fillRect/>
          </a:stretch>
        </p:blipFill>
        <p:spPr bwMode="auto">
          <a:xfrm>
            <a:off x="0" y="3091819"/>
            <a:ext cx="9321799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56200" y="3091819"/>
            <a:ext cx="635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14796" y="3091819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75496" y="3110238"/>
            <a:ext cx="47708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478296" y="4089400"/>
            <a:ext cx="0" cy="965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214896" y="4102100"/>
            <a:ext cx="0" cy="965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488196" y="4102100"/>
            <a:ext cx="0" cy="965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24676" y="4387334"/>
            <a:ext cx="971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Sodium</a:t>
            </a:r>
            <a:r>
              <a:rPr lang="en-US" dirty="0">
                <a:solidFill>
                  <a:srgbClr val="0000FF"/>
                </a:solidFill>
              </a:rPr>
              <a:t>: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01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273300" y="2301458"/>
            <a:ext cx="6248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EFF01"/>
                </a:solidFill>
                <a:cs typeface="Arial" charset="0"/>
                <a:hlinkClick r:id="rId2"/>
              </a:rPr>
              <a:t>E</a:t>
            </a:r>
            <a:r>
              <a:rPr lang="en-US" sz="4000" b="1" dirty="0" smtClean="0">
                <a:solidFill>
                  <a:srgbClr val="FEFF01"/>
                </a:solidFill>
                <a:cs typeface="Arial" charset="0"/>
                <a:hlinkClick r:id="rId2"/>
              </a:rPr>
              <a:t>lements </a:t>
            </a:r>
            <a:r>
              <a:rPr lang="en-US" sz="4000" b="1" dirty="0">
                <a:solidFill>
                  <a:srgbClr val="FEFF01"/>
                </a:solidFill>
                <a:cs typeface="Arial" charset="0"/>
                <a:hlinkClick r:id="rId2"/>
              </a:rPr>
              <a:t>put their signature in light</a:t>
            </a:r>
            <a:endParaRPr lang="en-US" sz="4000" b="1" dirty="0">
              <a:solidFill>
                <a:srgbClr val="FEFF0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013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524</Words>
  <Application>Microsoft Office PowerPoint</Application>
  <PresentationFormat>On-screen Show (4:3)</PresentationFormat>
  <Paragraphs>365</Paragraphs>
  <Slides>36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MS PGothic</vt:lpstr>
      <vt:lpstr>MS PGothic</vt:lpstr>
      <vt:lpstr>Arial</vt:lpstr>
      <vt:lpstr>Calibri</vt:lpstr>
      <vt:lpstr>Symbol</vt:lpstr>
      <vt:lpstr>Times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Valdosta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S M</cp:lastModifiedBy>
  <cp:revision>67</cp:revision>
  <cp:lastPrinted>2018-09-21T17:15:47Z</cp:lastPrinted>
  <dcterms:created xsi:type="dcterms:W3CDTF">2013-06-04T12:49:25Z</dcterms:created>
  <dcterms:modified xsi:type="dcterms:W3CDTF">2020-07-21T04:38:42Z</dcterms:modified>
</cp:coreProperties>
</file>