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4.xml" ContentType="application/vnd.openxmlformats-officedocument.presentationml.tags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80" r:id="rId2"/>
    <p:sldId id="257" r:id="rId3"/>
    <p:sldId id="263" r:id="rId4"/>
    <p:sldId id="320" r:id="rId5"/>
    <p:sldId id="321" r:id="rId6"/>
    <p:sldId id="265" r:id="rId7"/>
    <p:sldId id="261" r:id="rId8"/>
    <p:sldId id="259" r:id="rId9"/>
    <p:sldId id="266" r:id="rId10"/>
    <p:sldId id="268" r:id="rId11"/>
    <p:sldId id="267" r:id="rId12"/>
    <p:sldId id="269" r:id="rId13"/>
    <p:sldId id="270" r:id="rId14"/>
    <p:sldId id="272" r:id="rId15"/>
    <p:sldId id="273" r:id="rId16"/>
    <p:sldId id="274" r:id="rId17"/>
    <p:sldId id="275" r:id="rId18"/>
    <p:sldId id="323" r:id="rId19"/>
    <p:sldId id="260" r:id="rId20"/>
    <p:sldId id="276" r:id="rId21"/>
    <p:sldId id="277" r:id="rId22"/>
    <p:sldId id="278" r:id="rId23"/>
    <p:sldId id="324" r:id="rId24"/>
    <p:sldId id="327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28" r:id="rId45"/>
    <p:sldId id="329" r:id="rId46"/>
    <p:sldId id="330" r:id="rId47"/>
    <p:sldId id="300" r:id="rId48"/>
    <p:sldId id="301" r:id="rId49"/>
    <p:sldId id="302" r:id="rId50"/>
    <p:sldId id="303" r:id="rId51"/>
    <p:sldId id="317" r:id="rId52"/>
    <p:sldId id="326" r:id="rId53"/>
    <p:sldId id="319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80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25D23CF7-7A03-477B-94FE-DFE7641268DC}"/>
    <pc:docChg chg="addSld delSld modSld">
      <pc:chgData name="Mubin, Shafat" userId="67a2c79f-e628-46c3-a23a-ed41267b09e5" providerId="ADAL" clId="{25D23CF7-7A03-477B-94FE-DFE7641268DC}" dt="2017-10-26T15:17:25.230" v="45" actId="113"/>
      <pc:docMkLst>
        <pc:docMk/>
      </pc:docMkLst>
      <pc:sldChg chg="modAnim">
        <pc:chgData name="Mubin, Shafat" userId="67a2c79f-e628-46c3-a23a-ed41267b09e5" providerId="ADAL" clId="{25D23CF7-7A03-477B-94FE-DFE7641268DC}" dt="2017-10-13T00:58:49.632" v="24"/>
        <pc:sldMkLst>
          <pc:docMk/>
          <pc:sldMk cId="2840796585" sldId="275"/>
        </pc:sldMkLst>
      </pc:sldChg>
      <pc:sldChg chg="modSp">
        <pc:chgData name="Mubin, Shafat" userId="67a2c79f-e628-46c3-a23a-ed41267b09e5" providerId="ADAL" clId="{25D23CF7-7A03-477B-94FE-DFE7641268DC}" dt="2017-10-11T21:37:10.431" v="19" actId="20577"/>
        <pc:sldMkLst>
          <pc:docMk/>
          <pc:sldMk cId="3393844515" sldId="280"/>
        </pc:sldMkLst>
        <pc:spChg chg="mod">
          <ac:chgData name="Mubin, Shafat" userId="67a2c79f-e628-46c3-a23a-ed41267b09e5" providerId="ADAL" clId="{25D23CF7-7A03-477B-94FE-DFE7641268DC}" dt="2017-10-11T21:37:10.431" v="19" actId="20577"/>
          <ac:spMkLst>
            <pc:docMk/>
            <pc:sldMk cId="3393844515" sldId="280"/>
            <ac:spMk id="2" creationId="{00000000-0000-0000-0000-000000000000}"/>
          </ac:spMkLst>
        </pc:spChg>
      </pc:sldChg>
      <pc:sldChg chg="modSp">
        <pc:chgData name="Mubin, Shafat" userId="67a2c79f-e628-46c3-a23a-ed41267b09e5" providerId="ADAL" clId="{25D23CF7-7A03-477B-94FE-DFE7641268DC}" dt="2017-10-26T15:17:25.230" v="45" actId="113"/>
        <pc:sldMkLst>
          <pc:docMk/>
          <pc:sldMk cId="2942792633" sldId="304"/>
        </pc:sldMkLst>
        <pc:spChg chg="mod">
          <ac:chgData name="Mubin, Shafat" userId="67a2c79f-e628-46c3-a23a-ed41267b09e5" providerId="ADAL" clId="{25D23CF7-7A03-477B-94FE-DFE7641268DC}" dt="2017-10-26T15:17:25.230" v="45" actId="113"/>
          <ac:spMkLst>
            <pc:docMk/>
            <pc:sldMk cId="2942792633" sldId="304"/>
            <ac:spMk id="30721" creationId="{00000000-0000-0000-0000-000000000000}"/>
          </ac:spMkLst>
        </pc:spChg>
      </pc:sldChg>
      <pc:sldChg chg="del">
        <pc:chgData name="Mubin, Shafat" userId="67a2c79f-e628-46c3-a23a-ed41267b09e5" providerId="ADAL" clId="{25D23CF7-7A03-477B-94FE-DFE7641268DC}" dt="2017-10-26T15:16:44.202" v="26" actId="2696"/>
        <pc:sldMkLst>
          <pc:docMk/>
          <pc:sldMk cId="2451315394" sldId="309"/>
        </pc:sldMkLst>
      </pc:sldChg>
      <pc:sldChg chg="del">
        <pc:chgData name="Mubin, Shafat" userId="67a2c79f-e628-46c3-a23a-ed41267b09e5" providerId="ADAL" clId="{25D23CF7-7A03-477B-94FE-DFE7641268DC}" dt="2017-10-26T15:16:44.225" v="27" actId="2696"/>
        <pc:sldMkLst>
          <pc:docMk/>
          <pc:sldMk cId="3204746467" sldId="310"/>
        </pc:sldMkLst>
      </pc:sldChg>
      <pc:sldChg chg="del">
        <pc:chgData name="Mubin, Shafat" userId="67a2c79f-e628-46c3-a23a-ed41267b09e5" providerId="ADAL" clId="{25D23CF7-7A03-477B-94FE-DFE7641268DC}" dt="2017-10-26T15:16:44.238" v="28" actId="2696"/>
        <pc:sldMkLst>
          <pc:docMk/>
          <pc:sldMk cId="3980386971" sldId="311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3787777304" sldId="312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488822679" sldId="313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879000138" sldId="314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71568243" sldId="315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1798896985" sldId="316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33452183" sldId="317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2717898772" sldId="318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1288543922" sldId="319"/>
        </pc:sldMkLst>
      </pc:sldChg>
    </pc:docChg>
  </pc:docChgLst>
  <pc:docChgLst>
    <pc:chgData name="Mubin, Shafat" userId="67a2c79f-e628-46c3-a23a-ed41267b09e5" providerId="ADAL" clId="{D05F5DCA-5F26-48BF-B660-6FFCCCC39F3A}"/>
    <pc:docChg chg="modSld">
      <pc:chgData name="Mubin, Shafat" userId="67a2c79f-e628-46c3-a23a-ed41267b09e5" providerId="ADAL" clId="{D05F5DCA-5F26-48BF-B660-6FFCCCC39F3A}" dt="2017-09-22T15:39:11.826" v="24" actId="20577"/>
      <pc:docMkLst>
        <pc:docMk/>
      </pc:docMkLst>
      <pc:sldChg chg="modSp">
        <pc:chgData name="Mubin, Shafat" userId="67a2c79f-e628-46c3-a23a-ed41267b09e5" providerId="ADAL" clId="{D05F5DCA-5F26-48BF-B660-6FFCCCC39F3A}" dt="2017-09-22T15:39:11.826" v="24" actId="20577"/>
        <pc:sldMkLst>
          <pc:docMk/>
          <pc:sldMk cId="3393844515" sldId="280"/>
        </pc:sldMkLst>
        <pc:spChg chg="mod">
          <ac:chgData name="Mubin, Shafat" userId="67a2c79f-e628-46c3-a23a-ed41267b09e5" providerId="ADAL" clId="{D05F5DCA-5F26-48BF-B660-6FFCCCC39F3A}" dt="2017-09-22T15:39:11.826" v="24" actId="20577"/>
          <ac:spMkLst>
            <pc:docMk/>
            <pc:sldMk cId="3393844515" sldId="28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90F9B-8F98-4AC7-9A02-55B85B2E5249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DA20D-E0C3-492C-89DD-2C3D1D2A0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9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846697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A772A-BE88-4850-86F4-2FAC08109898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altLang="en-US"/>
              <a:t>Answer: D</a:t>
            </a:r>
          </a:p>
          <a:p>
            <a:pPr marL="228600" indent="-2286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5364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A772A-BE88-4850-86F4-2FAC08109898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altLang="en-US"/>
              <a:t>Answer: D</a:t>
            </a:r>
          </a:p>
          <a:p>
            <a:pPr marL="228600" indent="-2286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6559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29EED-A0AE-4923-B1C1-77979798D46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52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304F6-B38E-43C6-8341-034DAAEFE219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781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8AFA-0423-4AF8-A8D0-2A191413E9F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1361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8AFA-0423-4AF8-A8D0-2A191413E9F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843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E7CC99-F4DF-4126-A806-B63292200057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30334972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C680B0-3F29-4942-9734-31BF3C4B25C4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A</a:t>
            </a:r>
          </a:p>
        </p:txBody>
      </p:sp>
    </p:spTree>
    <p:extLst>
      <p:ext uri="{BB962C8B-B14F-4D97-AF65-F5344CB8AC3E}">
        <p14:creationId xmlns:p14="http://schemas.microsoft.com/office/powerpoint/2010/main" val="221992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118869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2464971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184BE-0949-43AA-B09F-30AF53CD31B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894752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29EED-A0AE-4923-B1C1-77979798D46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744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0FCD3-4D40-4394-B2EA-A944AB039B6B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3056353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0FCD3-4D40-4394-B2EA-A944AB039B6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375181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009AF-2E34-41DE-B510-FE661F60AB38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3642174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009AF-2E34-41DE-B510-FE661F60AB3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B</a:t>
            </a:r>
          </a:p>
        </p:txBody>
      </p:sp>
    </p:spTree>
    <p:extLst>
      <p:ext uri="{BB962C8B-B14F-4D97-AF65-F5344CB8AC3E}">
        <p14:creationId xmlns:p14="http://schemas.microsoft.com/office/powerpoint/2010/main" val="272672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DF95-45B4-4914-9EBB-44CA5056BE8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8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744E-252F-4335-A146-31B23D3BED6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9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2C7D-39AB-4EB7-969B-E58C7BBD93A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1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8157-C07B-4656-A892-3EEC69A9DE88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4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A251-F6CF-4741-A530-60E5EFF94095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4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9584-7992-4158-AE25-480FACAF3070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7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33550-DA5D-4A84-8470-9598CAC66B0F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0168-59A0-4F8E-96A7-C23F6507DDE3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2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E7AD-F710-495B-BC8D-273834E27F43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E768-F8BC-4F34-9468-61AF6D0C488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9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11B2-F387-4A0B-A9F8-1A8C6C808269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8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636EB-24B8-4C91-9DD7-5F3F6593076B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1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1T5978spB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9.jpe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10.png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11" Type="http://schemas.openxmlformats.org/officeDocument/2006/relationships/image" Target="../media/image211.png"/><Relationship Id="rId10" Type="http://schemas.openxmlformats.org/officeDocument/2006/relationships/image" Target="../media/image161.png"/><Relationship Id="rId4" Type="http://schemas.openxmlformats.org/officeDocument/2006/relationships/image" Target="../media/image9.jpeg"/><Relationship Id="rId9" Type="http://schemas.openxmlformats.org/officeDocument/2006/relationships/image" Target="../media/image1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11" Type="http://schemas.openxmlformats.org/officeDocument/2006/relationships/image" Target="../media/image14.gif"/><Relationship Id="rId10" Type="http://schemas.openxmlformats.org/officeDocument/2006/relationships/image" Target="../media/image13.gif"/><Relationship Id="rId4" Type="http://schemas.openxmlformats.org/officeDocument/2006/relationships/image" Target="../media/image11.jpeg"/><Relationship Id="rId9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11" Type="http://schemas.openxmlformats.org/officeDocument/2006/relationships/image" Target="../media/image35.png"/><Relationship Id="rId5" Type="http://schemas.openxmlformats.org/officeDocument/2006/relationships/image" Target="../media/image12.gif"/><Relationship Id="rId10" Type="http://schemas.openxmlformats.org/officeDocument/2006/relationships/image" Target="../media/image34.png"/><Relationship Id="rId4" Type="http://schemas.openxmlformats.org/officeDocument/2006/relationships/image" Target="../media/image15.jpe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bslearningmedia.org/asset/lsps07_int_circmotion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19.png"/><Relationship Id="rId7" Type="http://schemas.openxmlformats.org/officeDocument/2006/relationships/image" Target="../media/image28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10" Type="http://schemas.openxmlformats.org/officeDocument/2006/relationships/image" Target="../media/image41.png"/><Relationship Id="rId4" Type="http://schemas.openxmlformats.org/officeDocument/2006/relationships/image" Target="../media/image21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36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351.png"/><Relationship Id="rId5" Type="http://schemas.openxmlformats.org/officeDocument/2006/relationships/image" Target="../media/image3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410.png"/><Relationship Id="rId3" Type="http://schemas.openxmlformats.org/officeDocument/2006/relationships/image" Target="../media/image19.png"/><Relationship Id="rId7" Type="http://schemas.openxmlformats.org/officeDocument/2006/relationships/image" Target="../media/image350.png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11" Type="http://schemas.openxmlformats.org/officeDocument/2006/relationships/image" Target="../media/image45.png"/><Relationship Id="rId10" Type="http://schemas.openxmlformats.org/officeDocument/2006/relationships/image" Target="../media/image26.gif"/><Relationship Id="rId4" Type="http://schemas.openxmlformats.org/officeDocument/2006/relationships/image" Target="../media/image24.png"/><Relationship Id="rId9" Type="http://schemas.openxmlformats.org/officeDocument/2006/relationships/image" Target="../media/image25.gif"/><Relationship Id="rId1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51.png"/><Relationship Id="rId3" Type="http://schemas.openxmlformats.org/officeDocument/2006/relationships/image" Target="../media/image19.png"/><Relationship Id="rId7" Type="http://schemas.openxmlformats.org/officeDocument/2006/relationships/image" Target="../media/image350.png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11" Type="http://schemas.openxmlformats.org/officeDocument/2006/relationships/image" Target="../media/image49.png"/><Relationship Id="rId10" Type="http://schemas.openxmlformats.org/officeDocument/2006/relationships/image" Target="../media/image48.png"/><Relationship Id="rId4" Type="http://schemas.openxmlformats.org/officeDocument/2006/relationships/image" Target="../media/image24.png"/><Relationship Id="rId9" Type="http://schemas.openxmlformats.org/officeDocument/2006/relationships/image" Target="../media/image25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9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9.png"/><Relationship Id="rId25" Type="http://schemas.openxmlformats.org/officeDocument/2006/relationships/image" Target="../media/image6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80.png"/><Relationship Id="rId24" Type="http://schemas.openxmlformats.org/officeDocument/2006/relationships/image" Target="../media/image500.png"/><Relationship Id="rId23" Type="http://schemas.openxmlformats.org/officeDocument/2006/relationships/image" Target="../media/image67.png"/><Relationship Id="rId22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62.png"/><Relationship Id="rId5" Type="http://schemas.openxmlformats.org/officeDocument/2006/relationships/image" Target="../media/image45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0.png"/><Relationship Id="rId7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29.png"/><Relationship Id="rId10" Type="http://schemas.openxmlformats.org/officeDocument/2006/relationships/image" Target="../media/image170.png"/><Relationship Id="rId4" Type="http://schemas.openxmlformats.org/officeDocument/2006/relationships/image" Target="../media/image1300.png"/><Relationship Id="rId9" Type="http://schemas.openxmlformats.org/officeDocument/2006/relationships/image" Target="../media/image16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9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13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11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4.jpeg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76.png"/><Relationship Id="rId10" Type="http://schemas.openxmlformats.org/officeDocument/2006/relationships/image" Target="../media/image79.png"/><Relationship Id="rId9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45.jpeg"/><Relationship Id="rId5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9" Type="http://schemas.openxmlformats.org/officeDocument/2006/relationships/image" Target="../media/image8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jpe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621" y="792451"/>
            <a:ext cx="9144000" cy="5133896"/>
          </a:xfrm>
        </p:spPr>
        <p:txBody>
          <a:bodyPr>
            <a:normAutofit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Lectures 11-12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b="1" dirty="0" err="1" smtClean="0">
                <a:latin typeface="+mn-lt"/>
              </a:rPr>
              <a:t>Youtube</a:t>
            </a:r>
            <a:r>
              <a:rPr lang="en-US" sz="3100" b="1" dirty="0">
                <a:latin typeface="+mn-lt"/>
              </a:rPr>
              <a:t>: </a:t>
            </a:r>
            <a:r>
              <a:rPr lang="en-US" sz="3100" b="1" dirty="0">
                <a:latin typeface="+mn-lt"/>
                <a:hlinkClick r:id="rId2"/>
              </a:rPr>
              <a:t>https://</a:t>
            </a:r>
            <a:r>
              <a:rPr lang="en-US" sz="3100" b="1" dirty="0" smtClean="0">
                <a:latin typeface="+mn-lt"/>
                <a:hlinkClick r:id="rId2"/>
              </a:rPr>
              <a:t>youtu.be/1T5978spBTM</a:t>
            </a:r>
            <a:r>
              <a:rPr lang="en-US" sz="3100" b="1" dirty="0" smtClean="0">
                <a:latin typeface="+mn-lt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4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1893753" y="170545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1893753" y="2118360"/>
            <a:ext cx="7623810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We know that the ball is accelerating because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direction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and the direction are changing.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16479" y="2753360"/>
            <a:ext cx="5628640" cy="1188720"/>
            <a:chOff x="2275840" y="2458720"/>
            <a:chExt cx="5628640" cy="1188720"/>
          </a:xfrm>
        </p:grpSpPr>
        <p:sp>
          <p:nvSpPr>
            <p:cNvPr id="2" name="Rectangle 1"/>
            <p:cNvSpPr/>
            <p:nvPr/>
          </p:nvSpPr>
          <p:spPr>
            <a:xfrm>
              <a:off x="2275840" y="2458720"/>
              <a:ext cx="3352800" cy="3454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75840" y="3144520"/>
              <a:ext cx="5628640" cy="502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24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/>
          </p:cNvSpPr>
          <p:nvPr/>
        </p:nvSpPr>
        <p:spPr bwMode="auto">
          <a:xfrm>
            <a:off x="1808968" y="160250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12643" name="Rectangle 3"/>
          <p:cNvSpPr>
            <a:spLocks/>
          </p:cNvSpPr>
          <p:nvPr/>
        </p:nvSpPr>
        <p:spPr bwMode="auto">
          <a:xfrm>
            <a:off x="1808968" y="2027833"/>
            <a:ext cx="8239272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What is the direction of the acceleration of the ball?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Tangent to the circle, in the direction of the ball’s motion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Toward the center of the circle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/>
          </p:cNvSpPr>
          <p:nvPr/>
        </p:nvSpPr>
        <p:spPr bwMode="auto">
          <a:xfrm>
            <a:off x="1808968" y="160250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12643" name="Rectangle 3"/>
          <p:cNvSpPr>
            <a:spLocks/>
          </p:cNvSpPr>
          <p:nvPr/>
        </p:nvSpPr>
        <p:spPr bwMode="auto">
          <a:xfrm>
            <a:off x="1808968" y="2027833"/>
            <a:ext cx="8239272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What is the direction of the acceleration of the ball?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Tangent to the circle, in the direction of the ball’s motion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Toward the center of the circle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5" name="Rectangle 4"/>
          <p:cNvSpPr/>
          <p:nvPr/>
        </p:nvSpPr>
        <p:spPr>
          <a:xfrm>
            <a:off x="2103118" y="2562622"/>
            <a:ext cx="7457441" cy="502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5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/>
          </p:cNvSpPr>
          <p:nvPr/>
        </p:nvSpPr>
        <p:spPr bwMode="auto">
          <a:xfrm>
            <a:off x="1828642" y="1634332"/>
            <a:ext cx="4114800" cy="398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8650" indent="-5143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A coin sits on a rotating turntable.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160" dirty="0">
              <a:latin typeface="Arial" panose="020B0604020202020204" pitchFamily="34" charset="0"/>
            </a:endParaRPr>
          </a:p>
          <a:p>
            <a:pPr marL="114300" lvl="1" indent="0"/>
            <a:r>
              <a:rPr lang="en-US" altLang="en-US" sz="2160" dirty="0">
                <a:latin typeface="Arial" panose="020B0604020202020204" pitchFamily="34" charset="0"/>
              </a:rPr>
              <a:t>At the time shown in the figure, which arrow gives the direction of the frictional force on the coin?</a:t>
            </a:r>
          </a:p>
        </p:txBody>
      </p:sp>
      <p:pic>
        <p:nvPicPr>
          <p:cNvPr id="116741" name="Picture 5" descr="6 ig p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02" y="822960"/>
            <a:ext cx="3876198" cy="390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6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/>
          </p:cNvSpPr>
          <p:nvPr/>
        </p:nvSpPr>
        <p:spPr bwMode="auto">
          <a:xfrm>
            <a:off x="1828642" y="1634332"/>
            <a:ext cx="4114800" cy="398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8650" indent="-5143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A coin sits on a rotating turntable.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160" dirty="0">
              <a:latin typeface="Arial" panose="020B0604020202020204" pitchFamily="34" charset="0"/>
            </a:endParaRPr>
          </a:p>
          <a:p>
            <a:pPr marL="114300" lvl="1" indent="0"/>
            <a:r>
              <a:rPr lang="en-US" altLang="en-US" sz="2160" dirty="0">
                <a:latin typeface="Arial" panose="020B0604020202020204" pitchFamily="34" charset="0"/>
              </a:rPr>
              <a:t>At the time shown in the figure, which arrow gives the direction of the frictional force on the coin?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563202" y="822960"/>
            <a:ext cx="4026422" cy="3901917"/>
            <a:chOff x="6563202" y="822960"/>
            <a:chExt cx="4026422" cy="3901917"/>
          </a:xfrm>
        </p:grpSpPr>
        <p:pic>
          <p:nvPicPr>
            <p:cNvPr id="116741" name="Picture 5" descr="6 ig p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202" y="822960"/>
              <a:ext cx="3876198" cy="3901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9093200" y="2377440"/>
              <a:ext cx="612504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093200" y="3178233"/>
              <a:ext cx="612504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977120" y="2895600"/>
              <a:ext cx="612504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723099" y="2926080"/>
              <a:ext cx="206094" cy="243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9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869632" y="524352"/>
            <a:ext cx="832424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Free Body Diagrams and Circular Motion</a:t>
            </a:r>
          </a:p>
        </p:txBody>
      </p:sp>
      <p:sp>
        <p:nvSpPr>
          <p:cNvPr id="33795" name="Rectangle 3"/>
          <p:cNvSpPr>
            <a:spLocks/>
          </p:cNvSpPr>
          <p:nvPr/>
        </p:nvSpPr>
        <p:spPr bwMode="auto">
          <a:xfrm>
            <a:off x="1148251" y="5351593"/>
            <a:ext cx="5390147" cy="132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000" dirty="0"/>
              <a:t>Draw the free body diagram with the circle viewed edge-on, the x-axis pointing towards the center of the circle, and the y-axis perpendicular to the plane of the circle. 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8251" y="1586090"/>
            <a:ext cx="4637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>
                <a:latin typeface="Arial" panose="020B0604020202020204" pitchFamily="34" charset="0"/>
              </a:rPr>
              <a:t>Example 1 : A car negotiating a level curve on a country road </a:t>
            </a:r>
            <a:endParaRPr lang="en-US" sz="2400" dirty="0"/>
          </a:p>
        </p:txBody>
      </p:sp>
      <p:pic>
        <p:nvPicPr>
          <p:cNvPr id="12" name="Picture 5" descr="06_13Fig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4" b="49026"/>
          <a:stretch/>
        </p:blipFill>
        <p:spPr bwMode="auto">
          <a:xfrm>
            <a:off x="1466849" y="2510791"/>
            <a:ext cx="4319053" cy="265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868973" y="1679794"/>
            <a:ext cx="4649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>
                <a:latin typeface="Arial" panose="020B0604020202020204" pitchFamily="34" charset="0"/>
              </a:rPr>
              <a:t>Example 2 : A person in a Ferris wheel car at the </a:t>
            </a:r>
            <a:r>
              <a:rPr lang="en-US" altLang="en-US" sz="2400" b="1" dirty="0">
                <a:latin typeface="Arial" panose="020B0604020202020204" pitchFamily="34" charset="0"/>
              </a:rPr>
              <a:t>top</a:t>
            </a:r>
            <a:r>
              <a:rPr lang="en-US" altLang="en-US" sz="2400" dirty="0">
                <a:latin typeface="Arial" panose="020B0604020202020204" pitchFamily="34" charset="0"/>
              </a:rPr>
              <a:t> of the ride</a:t>
            </a:r>
            <a:endParaRPr lang="en-US" sz="2400" dirty="0"/>
          </a:p>
        </p:txBody>
      </p:sp>
      <p:pic>
        <p:nvPicPr>
          <p:cNvPr id="15362" name="Picture 2" descr="http://cdn.homedesignlover.com/wp-content/uploads/2014/04/4-ferris-whee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8" r="26122" b="11200"/>
          <a:stretch/>
        </p:blipFill>
        <p:spPr bwMode="auto">
          <a:xfrm>
            <a:off x="7552861" y="2884467"/>
            <a:ext cx="2218745" cy="284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9070302" y="2807227"/>
            <a:ext cx="2162580" cy="3618791"/>
            <a:chOff x="6409406" y="2392712"/>
            <a:chExt cx="1350918" cy="2350738"/>
          </a:xfrm>
        </p:grpSpPr>
        <p:cxnSp>
          <p:nvCxnSpPr>
            <p:cNvPr id="17" name="Straight Arrow Connector 16"/>
            <p:cNvCxnSpPr/>
            <p:nvPr/>
          </p:nvCxnSpPr>
          <p:spPr>
            <a:xfrm flipH="1">
              <a:off x="7314272" y="3491778"/>
              <a:ext cx="3082" cy="1251672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7322434" y="2577378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7238072" y="3329218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409406" y="2392712"/>
              <a:ext cx="5052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top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7322434" y="4058952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2434" y="4058952"/>
                  <a:ext cx="414216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12766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7385734" y="2509044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5734" y="2509044"/>
                  <a:ext cx="37459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11905" b="-3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56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996792" y="447199"/>
            <a:ext cx="460629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 [1]</a:t>
            </a: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80473" y="1228941"/>
            <a:ext cx="6581387" cy="185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altLang="en-US" sz="2400" dirty="0">
                <a:latin typeface="Arial" panose="020B0604020202020204" pitchFamily="34" charset="0"/>
              </a:rPr>
              <a:t>A level curve on a country road has a radius of </a:t>
            </a:r>
            <a:r>
              <a:rPr lang="en-US" altLang="en-US" sz="2400" b="1" dirty="0">
                <a:latin typeface="Arial" panose="020B0604020202020204" pitchFamily="34" charset="0"/>
              </a:rPr>
              <a:t>150 m</a:t>
            </a:r>
            <a:r>
              <a:rPr lang="en-US" altLang="en-US" sz="2400" dirty="0">
                <a:latin typeface="Arial" panose="020B0604020202020204" pitchFamily="34" charset="0"/>
              </a:rPr>
              <a:t>. What is the maximum speed at which this curve can be safely negotiated on a rainy day when the coefficient of static friction between the tires on a car and the road is </a:t>
            </a:r>
            <a:r>
              <a:rPr lang="en-US" altLang="en-US" sz="2400" b="1" dirty="0">
                <a:latin typeface="Arial" panose="020B0604020202020204" pitchFamily="34" charset="0"/>
              </a:rPr>
              <a:t>0.40</a:t>
            </a:r>
            <a:r>
              <a:rPr lang="en-US" altLang="en-US" sz="2400" dirty="0">
                <a:latin typeface="Arial" panose="020B0604020202020204" pitchFamily="34" charset="0"/>
              </a:rPr>
              <a:t>?</a:t>
            </a:r>
          </a:p>
        </p:txBody>
      </p:sp>
      <p:pic>
        <p:nvPicPr>
          <p:cNvPr id="26629" name="Picture 5" descr="06_13Fig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4" b="28862"/>
          <a:stretch>
            <a:fillRect/>
          </a:stretch>
        </p:blipFill>
        <p:spPr bwMode="auto">
          <a:xfrm>
            <a:off x="7261860" y="1052989"/>
            <a:ext cx="3909060" cy="335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819503" y="4613832"/>
                <a:ext cx="2836739" cy="369332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-  centripetal acceleration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9503" y="4613832"/>
                <a:ext cx="2836739" cy="369332"/>
              </a:xfrm>
              <a:prstGeom prst="rect">
                <a:avLst/>
              </a:prstGeom>
              <a:blipFill>
                <a:blip r:embed="rId7"/>
                <a:stretch>
                  <a:fillRect t="-8065" r="-1071" b="-2419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790699" y="3444928"/>
            <a:ext cx="2379369" cy="1922675"/>
            <a:chOff x="4603056" y="3548661"/>
            <a:chExt cx="2312099" cy="19226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603056" y="3548661"/>
                  <a:ext cx="2312099" cy="42094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net</m:t>
                        </m:r>
                        <m: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mg</m:t>
                        </m:r>
                      </m:oMath>
                    </m:oMathPara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3056" y="3548661"/>
                  <a:ext cx="2312099" cy="420949"/>
                </a:xfrm>
                <a:prstGeom prst="rect">
                  <a:avLst/>
                </a:prstGeom>
                <a:blipFill>
                  <a:blip r:embed="rId8"/>
                  <a:stretch>
                    <a:fillRect b="-289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603056" y="4264454"/>
                  <a:ext cx="2215671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2800" b="0" dirty="0"/>
                    <a:t>=&gt;   0 =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3056" y="4264454"/>
                  <a:ext cx="2215671" cy="430887"/>
                </a:xfrm>
                <a:prstGeom prst="rect">
                  <a:avLst/>
                </a:prstGeom>
                <a:blipFill>
                  <a:blip r:embed="rId9"/>
                  <a:stretch>
                    <a:fillRect l="-9626" t="-24286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603056" y="5040449"/>
                  <a:ext cx="2176076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800" b="0" dirty="0"/>
                    <a:t>=&gt;  </a:t>
                  </a:r>
                  <a14:m>
                    <m:oMath xmlns:m="http://schemas.openxmlformats.org/officeDocument/2006/math"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3056" y="5040449"/>
                  <a:ext cx="2176076" cy="430887"/>
                </a:xfrm>
                <a:prstGeom prst="rect">
                  <a:avLst/>
                </a:prstGeom>
                <a:blipFill>
                  <a:blip r:embed="rId10"/>
                  <a:stretch>
                    <a:fillRect l="-9809" t="-23944" b="-492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" name="Curved Connector 13"/>
          <p:cNvCxnSpPr>
            <a:cxnSpLocks/>
          </p:cNvCxnSpPr>
          <p:nvPr/>
        </p:nvCxnSpPr>
        <p:spPr>
          <a:xfrm flipV="1">
            <a:off x="2711116" y="4983164"/>
            <a:ext cx="1945252" cy="262605"/>
          </a:xfrm>
          <a:prstGeom prst="curvedConnector3">
            <a:avLst>
              <a:gd name="adj1" fmla="val 50000"/>
            </a:avLst>
          </a:prstGeom>
          <a:ln w="254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552670" y="5946191"/>
                <a:ext cx="3327440" cy="4940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⇒   </m:t>
                      </m:r>
                      <m:r>
                        <a:rPr lang="en-US" sz="3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𝐯</m:t>
                      </m:r>
                      <m:r>
                        <a:rPr lang="en-US" sz="32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2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𝛍</m:t>
                          </m:r>
                          <m:r>
                            <a:rPr lang="en-US" sz="3200" b="1" i="0" baseline="-250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32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𝐠</m:t>
                          </m:r>
                          <m:r>
                            <a:rPr lang="en-US" sz="32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</m:rad>
                    </m:oMath>
                  </m:oMathPara>
                </a14:m>
                <a:endParaRPr lang="en-US" sz="3200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670" y="5946191"/>
                <a:ext cx="3327440" cy="49404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4128765" y="3374084"/>
            <a:ext cx="3075547" cy="3556150"/>
            <a:chOff x="816714" y="3529192"/>
            <a:chExt cx="2559033" cy="355615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1255710" y="3529192"/>
                  <a:ext cx="1233490" cy="42094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net</m:t>
                        </m:r>
                        <m: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800" b="0" i="0" baseline="-25000" smtClean="0"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US" sz="2800" baseline="-25000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5710" y="3529192"/>
                  <a:ext cx="1233490" cy="420949"/>
                </a:xfrm>
                <a:prstGeom prst="rect">
                  <a:avLst/>
                </a:prstGeom>
                <a:blipFill>
                  <a:blip r:embed="rId12"/>
                  <a:stretch>
                    <a:fillRect b="-2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816714" y="4268865"/>
                  <a:ext cx="2559033" cy="28164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0" smtClean="0"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en-US" sz="2800" baseline="-25000" dirty="0"/>
                </a:p>
                <a:p>
                  <a:pPr marL="176213" algn="r"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⇒</m:t>
                        </m:r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den>
                        </m:f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2800" b="0" dirty="0"/>
                </a:p>
                <a:p>
                  <a:pPr marL="176213" algn="r"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⇒</m:t>
                        </m: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</a:rPr>
                              <m:t>m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</a:rPr>
                              <m:t>r</m:t>
                            </m:r>
                          </m:den>
                        </m:f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mg</m:t>
                        </m:r>
                      </m:oMath>
                    </m:oMathPara>
                  </a14:m>
                  <a:endParaRPr lang="en-US" sz="2800" b="0" dirty="0"/>
                </a:p>
                <a:p>
                  <a:pPr marL="176213" algn="r">
                    <a:spcAft>
                      <a:spcPts val="600"/>
                    </a:spcAft>
                  </a:pPr>
                  <a:r>
                    <a:rPr lang="en-US" sz="2800" baseline="-25000" dirty="0"/>
                    <a:t>        </a:t>
                  </a: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714" y="4268865"/>
                  <a:ext cx="2559033" cy="28164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5793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652938" y="502206"/>
            <a:ext cx="460629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 [2]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697451" y="1399896"/>
            <a:ext cx="6566130" cy="210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7063" indent="-4000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sz="2400" dirty="0">
                <a:latin typeface="+mn-lt"/>
              </a:rPr>
              <a:t>A car of mass </a:t>
            </a:r>
            <a:r>
              <a:rPr lang="en-US" altLang="en-US" sz="2400" b="1" dirty="0">
                <a:latin typeface="+mn-lt"/>
              </a:rPr>
              <a:t>1500 kg </a:t>
            </a:r>
            <a:r>
              <a:rPr lang="en-US" altLang="en-US" sz="2400" dirty="0">
                <a:latin typeface="+mn-lt"/>
              </a:rPr>
              <a:t>goes over a hill at a speed of </a:t>
            </a:r>
            <a:r>
              <a:rPr lang="en-US" altLang="en-US" sz="2400" b="1" dirty="0">
                <a:latin typeface="+mn-lt"/>
              </a:rPr>
              <a:t>20 m/s</a:t>
            </a:r>
            <a:r>
              <a:rPr lang="en-US" altLang="en-US" sz="2400" dirty="0">
                <a:latin typeface="+mn-lt"/>
              </a:rPr>
              <a:t>. The shape of the hill is approximately circular, with a radius of </a:t>
            </a:r>
            <a:r>
              <a:rPr lang="en-US" altLang="en-US" sz="2400" b="1" dirty="0">
                <a:latin typeface="+mn-lt"/>
              </a:rPr>
              <a:t>60 m</a:t>
            </a:r>
            <a:r>
              <a:rPr lang="en-US" altLang="en-US" sz="2400" dirty="0">
                <a:latin typeface="+mn-lt"/>
              </a:rPr>
              <a:t>, as in the figure at right. When the car is at the highest point of the hill, what is the normal force of the road on the car?</a:t>
            </a:r>
          </a:p>
        </p:txBody>
      </p:sp>
      <p:pic>
        <p:nvPicPr>
          <p:cNvPr id="28678" name="Picture 6" descr="6 ig p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581" y="1009763"/>
            <a:ext cx="3654743" cy="322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82945" y="3501691"/>
            <a:ext cx="1838817" cy="2440574"/>
            <a:chOff x="6409406" y="2031560"/>
            <a:chExt cx="2663248" cy="3675775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7314272" y="3491778"/>
              <a:ext cx="3082" cy="1251672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7322434" y="2577378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7238072" y="3329218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09406" y="2392712"/>
              <a:ext cx="267555" cy="556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6965812" y="4743450"/>
                  <a:ext cx="2106842" cy="96388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=14700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5812" y="4743450"/>
                  <a:ext cx="2106842" cy="96388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7067256" y="2031560"/>
                  <a:ext cx="596029" cy="5562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7256" y="2031560"/>
                  <a:ext cx="596029" cy="55625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" name="Straight Arrow Connector 2"/>
          <p:cNvCxnSpPr/>
          <p:nvPr/>
        </p:nvCxnSpPr>
        <p:spPr>
          <a:xfrm>
            <a:off x="9090952" y="1911305"/>
            <a:ext cx="0" cy="5500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752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146" y="2076801"/>
            <a:ext cx="3048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6" name="Picture 12" descr="https://latex.codecogs.com/gif.latex?%5CLARGE%20%3D%201500%5C%20kg%20%5Ctimes%289.8%5C%20ms%5E%7B-2%7D-%2820%5C%20ms%5E%7B-1%7D%29%5E2/60%5C%20m%2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456" y="5965279"/>
            <a:ext cx="537210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8" name="Picture 14" descr="https://latex.codecogs.com/gif.latex?%5CLARGE%20%3D%204700%5C%20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249" y="6039938"/>
            <a:ext cx="12001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740570" y="6356350"/>
            <a:ext cx="613229" cy="365125"/>
          </a:xfrm>
        </p:spPr>
        <p:txBody>
          <a:bodyPr/>
          <a:lstStyle/>
          <a:p>
            <a:fld id="{870BF99F-B08F-4F3B-8557-B37C3B949DA5}" type="slidenum">
              <a:rPr lang="en-US" smtClean="0"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40796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652938" y="502206"/>
            <a:ext cx="460629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 </a:t>
            </a:r>
            <a:r>
              <a:rPr lang="en-US" altLang="en-US" sz="2700" dirty="0" smtClean="0">
                <a:latin typeface="Arial" panose="020B0604020202020204" pitchFamily="34" charset="0"/>
              </a:rPr>
              <a:t>[3]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697451" y="1399896"/>
            <a:ext cx="6793842" cy="210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27063" indent="-40005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sz="2400" dirty="0">
                <a:latin typeface="+mn-lt"/>
              </a:rPr>
              <a:t>A car of mass </a:t>
            </a:r>
            <a:r>
              <a:rPr lang="en-US" altLang="en-US" sz="2400" b="1" dirty="0">
                <a:latin typeface="+mn-lt"/>
              </a:rPr>
              <a:t>1500 kg </a:t>
            </a:r>
            <a:r>
              <a:rPr lang="en-US" altLang="en-US" sz="2400" dirty="0">
                <a:latin typeface="+mn-lt"/>
              </a:rPr>
              <a:t>goes over a </a:t>
            </a:r>
            <a:r>
              <a:rPr lang="en-US" altLang="en-US" sz="2400" dirty="0" smtClean="0">
                <a:latin typeface="+mn-lt"/>
              </a:rPr>
              <a:t>valley </a:t>
            </a:r>
            <a:r>
              <a:rPr lang="en-US" altLang="en-US" sz="2400" dirty="0">
                <a:latin typeface="+mn-lt"/>
              </a:rPr>
              <a:t>at a speed of </a:t>
            </a:r>
            <a:r>
              <a:rPr lang="en-US" altLang="en-US" sz="2400" b="1" dirty="0">
                <a:latin typeface="+mn-lt"/>
              </a:rPr>
              <a:t>20 m/s</a:t>
            </a:r>
            <a:r>
              <a:rPr lang="en-US" altLang="en-US" sz="2400" dirty="0">
                <a:latin typeface="+mn-lt"/>
              </a:rPr>
              <a:t>. The shape of the </a:t>
            </a:r>
            <a:r>
              <a:rPr lang="en-US" altLang="en-US" sz="2400" dirty="0" smtClean="0">
                <a:latin typeface="+mn-lt"/>
              </a:rPr>
              <a:t>valley </a:t>
            </a:r>
            <a:r>
              <a:rPr lang="en-US" altLang="en-US" sz="2400" dirty="0">
                <a:latin typeface="+mn-lt"/>
              </a:rPr>
              <a:t>is approximately circular, with a radius of </a:t>
            </a:r>
            <a:r>
              <a:rPr lang="en-US" altLang="en-US" sz="2400" b="1" dirty="0">
                <a:latin typeface="+mn-lt"/>
              </a:rPr>
              <a:t>60 m</a:t>
            </a:r>
            <a:r>
              <a:rPr lang="en-US" altLang="en-US" sz="2400" dirty="0">
                <a:latin typeface="+mn-lt"/>
              </a:rPr>
              <a:t>, as in the figure at right. When the car is at the </a:t>
            </a:r>
            <a:r>
              <a:rPr lang="en-US" altLang="en-US" sz="2400" dirty="0" smtClean="0">
                <a:latin typeface="+mn-lt"/>
              </a:rPr>
              <a:t>lowest </a:t>
            </a:r>
            <a:r>
              <a:rPr lang="en-US" altLang="en-US" sz="2400" dirty="0">
                <a:latin typeface="+mn-lt"/>
              </a:rPr>
              <a:t>point of the </a:t>
            </a:r>
            <a:r>
              <a:rPr lang="en-US" altLang="en-US" sz="2400" dirty="0" smtClean="0">
                <a:latin typeface="+mn-lt"/>
              </a:rPr>
              <a:t>valley, </a:t>
            </a:r>
            <a:r>
              <a:rPr lang="en-US" altLang="en-US" sz="2400" dirty="0">
                <a:latin typeface="+mn-lt"/>
              </a:rPr>
              <a:t>what is the normal force of the road on the car?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18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491293" y="1570161"/>
            <a:ext cx="3654743" cy="1231097"/>
            <a:chOff x="7263581" y="2353932"/>
            <a:chExt cx="3654743" cy="1231097"/>
          </a:xfrm>
        </p:grpSpPr>
        <p:pic>
          <p:nvPicPr>
            <p:cNvPr id="28678" name="Picture 6" descr="6 ig p8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74" b="73527"/>
            <a:stretch/>
          </p:blipFill>
          <p:spPr bwMode="auto">
            <a:xfrm flipV="1">
              <a:off x="7263581" y="3381829"/>
              <a:ext cx="3654743" cy="2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 flipV="1">
              <a:off x="9119980" y="2353932"/>
              <a:ext cx="0" cy="5500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1752" name="Picture 8" descr="https://latex.codecogs.com/gif.latex?%5Chuge%20a_c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9778" y="2511273"/>
              <a:ext cx="304800" cy="219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8752115" y="3033486"/>
              <a:ext cx="782317" cy="5515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CAR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1104" y="3524183"/>
            <a:ext cx="1398897" cy="2735702"/>
            <a:chOff x="6409406" y="2027354"/>
            <a:chExt cx="2026090" cy="4120271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7314272" y="3491778"/>
              <a:ext cx="3082" cy="1251672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322434" y="2577378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238072" y="3329218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09406" y="2392712"/>
              <a:ext cx="267555" cy="556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6794778" y="4766548"/>
                  <a:ext cx="1640718" cy="13810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=14700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4778" y="4766548"/>
                  <a:ext cx="1640718" cy="1381077"/>
                </a:xfrm>
                <a:prstGeom prst="rect">
                  <a:avLst/>
                </a:prstGeom>
                <a:blipFill>
                  <a:blip r:embed="rId8"/>
                  <a:stretch>
                    <a:fillRect r="-112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7019108" y="2027354"/>
                  <a:ext cx="596029" cy="5562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9108" y="2027354"/>
                  <a:ext cx="596029" cy="55625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762" y="3428653"/>
                <a:ext cx="2464276" cy="306660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488663" y="5689835"/>
                <a:ext cx="4824266" cy="695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1500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9.8</m:t>
                        </m:r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+1500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0" dirty="0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e>
                              <m:sup>
                                <m:r>
                                  <a:rPr lang="en-US" b="0" i="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𝟐𝟒𝟕𝟎𝟎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dirty="0" smtClean="0"/>
                  <a:t>  </a:t>
                </a:r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663" y="5689835"/>
                <a:ext cx="4824266" cy="6955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219028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65740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Newton’s law of gravitation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621" y="3475496"/>
            <a:ext cx="7705821" cy="296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06_24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6"/>
          <a:stretch>
            <a:fillRect/>
          </a:stretch>
        </p:blipFill>
        <p:spPr bwMode="auto">
          <a:xfrm>
            <a:off x="5527039" y="821532"/>
            <a:ext cx="4099560" cy="23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66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3596640" y="494697"/>
            <a:ext cx="457200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en-US" altLang="en-US" sz="4400" b="1" u="sng" dirty="0">
                <a:latin typeface="Arial" panose="020B0604020202020204" pitchFamily="34" charset="0"/>
              </a:rPr>
              <a:t>Circular Motion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24479" y="1485499"/>
            <a:ext cx="6910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Watch these videos from PBS Learning Media</a:t>
            </a:r>
          </a:p>
          <a:p>
            <a:endParaRPr lang="en-US" sz="2000" dirty="0"/>
          </a:p>
          <a:p>
            <a:r>
              <a:rPr lang="en-US" sz="2000" dirty="0">
                <a:hlinkClick r:id="rId2"/>
              </a:rPr>
              <a:t>http://www.pbslearningmedia.org/asset/lsps07_int_circmotion/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55320" y="3354404"/>
            <a:ext cx="10448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In each case, what was the force that kept the object moving in a circle?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Sketch this particular force on the object at different points on the circular trajectory. Pay attention to the direction of the force.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In each case, would you say that the object was accelerating?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67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10327498" y="3105683"/>
            <a:ext cx="691464" cy="660603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465740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Gravity and Circular orbits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94232" y="1409222"/>
            <a:ext cx="105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The distance from the earth to the sun is </a:t>
            </a:r>
            <a:r>
              <a:rPr lang="en-US" sz="2400" b="1" dirty="0" smtClean="0">
                <a:cs typeface="Times New Roman" panose="02020603050405020304" pitchFamily="18" charset="0"/>
              </a:rPr>
              <a:t>R = 149 </a:t>
            </a:r>
            <a:r>
              <a:rPr lang="en-US" sz="2400" b="1" dirty="0">
                <a:cs typeface="Times New Roman" panose="02020603050405020304" pitchFamily="18" charset="0"/>
              </a:rPr>
              <a:t>x 10</a:t>
            </a:r>
            <a:r>
              <a:rPr lang="en-US" sz="2400" b="1" baseline="30000" dirty="0">
                <a:cs typeface="Times New Roman" panose="02020603050405020304" pitchFamily="18" charset="0"/>
              </a:rPr>
              <a:t>6</a:t>
            </a:r>
            <a:r>
              <a:rPr lang="en-US" sz="2400" b="1" dirty="0">
                <a:cs typeface="Times New Roman" panose="02020603050405020304" pitchFamily="18" charset="0"/>
              </a:rPr>
              <a:t> km</a:t>
            </a:r>
            <a:r>
              <a:rPr lang="en-US" sz="2400" dirty="0">
                <a:cs typeface="Times New Roman" panose="02020603050405020304" pitchFamily="18" charset="0"/>
              </a:rPr>
              <a:t>. Assuming that the earth's orbit around the sun is circular, calculate the mass of the sun.</a:t>
            </a:r>
          </a:p>
        </p:txBody>
      </p:sp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-89334" y="2891039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2" name="Picture 4" descr="http://vignette2.wikia.nocookie.net/clubpenguin/images/f/f7/Sun_Pin.PNG/revision/latest?cb=20150313154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428" y="3403667"/>
            <a:ext cx="1621212" cy="16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8181474" y="2643484"/>
            <a:ext cx="3179946" cy="32083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4" name="Picture 6" descr="http://images.clipartpanda.com/earth-clip-art-barretr_Ear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715" y="3024582"/>
            <a:ext cx="303471" cy="30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641948" y="3438499"/>
                <a:ext cx="407428" cy="2706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1948" y="3438499"/>
                <a:ext cx="407428" cy="270652"/>
              </a:xfrm>
              <a:prstGeom prst="rect">
                <a:avLst/>
              </a:prstGeom>
              <a:blipFill>
                <a:blip r:embed="rId7"/>
                <a:stretch>
                  <a:fillRect l="-1493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10286528" y="3109558"/>
            <a:ext cx="381457" cy="313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968" y="2889420"/>
            <a:ext cx="439371" cy="31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82947" y="6061292"/>
                <a:ext cx="101103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cs typeface="Times New Roman" panose="02020603050405020304" pitchFamily="18" charset="0"/>
                  </a:rPr>
                  <a:t>We know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. How do we find the 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velocity of the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earth (v) </a:t>
                </a:r>
                <a:r>
                  <a:rPr lang="en-US" sz="2400" dirty="0">
                    <a:cs typeface="Times New Roman" panose="02020603050405020304" pitchFamily="18" charset="0"/>
                  </a:rPr>
                  <a:t>around the sun?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947" y="6061292"/>
                <a:ext cx="10110396" cy="461665"/>
              </a:xfrm>
              <a:prstGeom prst="rect">
                <a:avLst/>
              </a:prstGeom>
              <a:blipFill>
                <a:blip r:embed="rId9"/>
                <a:stretch>
                  <a:fillRect l="-965" t="-10526" r="-90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20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66990" y="2440771"/>
            <a:ext cx="93134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cs typeface="Times New Roman" panose="02020603050405020304" pitchFamily="18" charset="0"/>
              </a:rPr>
              <a:t>Earth: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350065" y="2387599"/>
                <a:ext cx="3370819" cy="3720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sun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on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sun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sun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sun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sun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065" y="2387599"/>
                <a:ext cx="3370819" cy="372012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93457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6617018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orbits – Time period,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00307" y="1793234"/>
                <a:ext cx="9015343" cy="2470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cs typeface="Times New Roman" panose="02020603050405020304" pitchFamily="18" charset="0"/>
                  </a:rPr>
                  <a:t>The time taken by an object undergoing circular motion to go around in one complete circle is called time period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𝑻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(unit – seconds)</a:t>
                </a:r>
              </a:p>
              <a:p>
                <a:endParaRPr lang="en-US" sz="2400" dirty="0"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cs typeface="Times New Roman" panose="02020603050405020304" pitchFamily="18" charset="0"/>
                  </a:rPr>
                  <a:t>Frequency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(unit: Hertz)</a:t>
                </a:r>
              </a:p>
              <a:p>
                <a:endParaRPr lang="en-US" sz="2400" dirty="0"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cs typeface="Times New Roman" panose="02020603050405020304" pitchFamily="18" charset="0"/>
                  </a:rPr>
                  <a:t>For an object moving in a circular path of radius </a:t>
                </a:r>
                <a14:m>
                  <m:oMath xmlns:m="http://schemas.openxmlformats.org/officeDocument/2006/math">
                    <m:r>
                      <a:rPr lang="en-US" sz="24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𝐫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at constant speed </a:t>
                </a:r>
                <a14:m>
                  <m:oMath xmlns:m="http://schemas.openxmlformats.org/officeDocument/2006/math">
                    <m:r>
                      <a:rPr lang="en-US" sz="2400" b="1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𝐯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307" y="1793234"/>
                <a:ext cx="9015343" cy="2470741"/>
              </a:xfrm>
              <a:prstGeom prst="rect">
                <a:avLst/>
              </a:prstGeom>
              <a:blipFill>
                <a:blip r:embed="rId5"/>
                <a:stretch>
                  <a:fillRect l="-1082" t="-1975" r="-1487" b="-46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254132" y="4720970"/>
                <a:ext cx="5136214" cy="9484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𝐯</m:t>
                      </m:r>
                      <m:r>
                        <a:rPr lang="en-US" sz="2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distance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circumference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0" dirty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0" dirty="0">
                              <a:latin typeface="Cambria Math" panose="02040503050406030204" pitchFamily="18" charset="0"/>
                            </a:rPr>
                            <m:t>𝛑</m:t>
                          </m:r>
                          <m:r>
                            <a:rPr lang="en-US" sz="2400" b="1" i="0" dirty="0" smtClean="0">
                              <a:latin typeface="Cambria Math" panose="02040503050406030204" pitchFamily="18" charset="0"/>
                            </a:rPr>
                            <m:t>𝐫</m:t>
                          </m:r>
                        </m:num>
                        <m:den>
                          <m:r>
                            <a:rPr lang="en-US" sz="2400" b="1" i="0" dirty="0">
                              <a:latin typeface="Cambria Math" panose="02040503050406030204" pitchFamily="18" charset="0"/>
                            </a:rPr>
                            <m:t>𝐓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132" y="4720970"/>
                <a:ext cx="5136214" cy="9484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770672" y="4543197"/>
            <a:ext cx="1881539" cy="1898347"/>
            <a:chOff x="2770672" y="4543197"/>
            <a:chExt cx="1881539" cy="1898347"/>
          </a:xfrm>
        </p:grpSpPr>
        <p:sp>
          <p:nvSpPr>
            <p:cNvPr id="5" name="Oval 4"/>
            <p:cNvSpPr/>
            <p:nvPr/>
          </p:nvSpPr>
          <p:spPr>
            <a:xfrm>
              <a:off x="2770672" y="4543197"/>
              <a:ext cx="1881539" cy="189834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3725916" y="4720970"/>
              <a:ext cx="452225" cy="77140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571796" y="4720970"/>
                  <a:ext cx="380232" cy="6155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oMath>
                    </m:oMathPara>
                  </a14:m>
                  <a:endParaRPr lang="en-US" sz="24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1796" y="4720970"/>
                  <a:ext cx="380232" cy="61555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2631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10674146" y="3089910"/>
            <a:ext cx="428644" cy="393066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907647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Gravity and Circular orbits </a:t>
            </a:r>
            <a:r>
              <a:rPr lang="en-US" altLang="en-US" sz="2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[continued from slide </a:t>
            </a:r>
            <a:r>
              <a:rPr lang="en-US" altLang="en-US" sz="27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20]</a:t>
            </a:r>
            <a:endParaRPr lang="en-US" altLang="en-US" sz="27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4232" y="1409222"/>
            <a:ext cx="105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The distance from the earth to the sun </a:t>
            </a:r>
            <a:r>
              <a:rPr lang="en-US" sz="2400" dirty="0" smtClean="0">
                <a:cs typeface="Times New Roman" panose="02020603050405020304" pitchFamily="18" charset="0"/>
              </a:rPr>
              <a:t>is </a:t>
            </a:r>
            <a:r>
              <a:rPr lang="en-US" sz="2400" b="1" dirty="0" smtClean="0">
                <a:cs typeface="Times New Roman" panose="02020603050405020304" pitchFamily="18" charset="0"/>
              </a:rPr>
              <a:t>R =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cs typeface="Times New Roman" panose="02020603050405020304" pitchFamily="18" charset="0"/>
              </a:rPr>
              <a:t>149 </a:t>
            </a:r>
            <a:r>
              <a:rPr lang="en-US" sz="2400" b="1" dirty="0">
                <a:cs typeface="Times New Roman" panose="02020603050405020304" pitchFamily="18" charset="0"/>
              </a:rPr>
              <a:t>x 10</a:t>
            </a:r>
            <a:r>
              <a:rPr lang="en-US" sz="2400" b="1" baseline="30000" dirty="0">
                <a:cs typeface="Times New Roman" panose="02020603050405020304" pitchFamily="18" charset="0"/>
              </a:rPr>
              <a:t>6</a:t>
            </a:r>
            <a:r>
              <a:rPr lang="en-US" sz="2400" b="1" dirty="0">
                <a:cs typeface="Times New Roman" panose="02020603050405020304" pitchFamily="18" charset="0"/>
              </a:rPr>
              <a:t> km</a:t>
            </a:r>
            <a:r>
              <a:rPr lang="en-US" sz="2400" dirty="0">
                <a:cs typeface="Times New Roman" panose="02020603050405020304" pitchFamily="18" charset="0"/>
              </a:rPr>
              <a:t>. Assuming that the earth's orbit around the sun is circular, calculate the mass of the sun.</a:t>
            </a:r>
          </a:p>
        </p:txBody>
      </p:sp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-89334" y="2891039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2" name="Picture 4" descr="http://vignette2.wikia.nocookie.net/clubpenguin/images/f/f7/Sun_Pin.PNG/revision/latest?cb=20150313154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365" y="3089910"/>
            <a:ext cx="1124666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55430" y="2643484"/>
            <a:ext cx="2205990" cy="22256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4" name="Picture 6" descr="http://images.clipartpanda.com/earth-clip-art-barretr_Ear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140" y="2835911"/>
            <a:ext cx="473710" cy="4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blipFill rotWithShape="0">
                <a:blip r:embed="rId7"/>
                <a:stretch>
                  <a:fillRect l="-21277" r="-8511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10475131" y="2925117"/>
            <a:ext cx="381457" cy="313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2580" y="2690547"/>
            <a:ext cx="3048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2" name="Picture 14" descr="https://latex.codecogs.com/gif.latex?%5CLARGE%20M_%5Ctext%7Bsun%7D%3D%5Cfrac%7Bv%5E%7B2%7DR%7D%7BG%7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045" y="3106809"/>
            <a:ext cx="14859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603511" y="2554519"/>
            <a:ext cx="3151736" cy="619126"/>
            <a:chOff x="1842718" y="2830552"/>
            <a:chExt cx="3151736" cy="619126"/>
          </a:xfrm>
        </p:grpSpPr>
        <p:pic>
          <p:nvPicPr>
            <p:cNvPr id="33794" name="Picture 2" descr="https://latex.codecogs.com/gif.latex?%5CLARGE%20v%3D%5Cfrac%7B2%5Cpi%20R%7D%7BT%7D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2718" y="2830552"/>
              <a:ext cx="1095375" cy="619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Curved Connector 6"/>
            <p:cNvCxnSpPr>
              <a:cxnSpLocks/>
            </p:cNvCxnSpPr>
            <p:nvPr/>
          </p:nvCxnSpPr>
          <p:spPr>
            <a:xfrm>
              <a:off x="3034345" y="3140115"/>
              <a:ext cx="1960109" cy="242727"/>
            </a:xfrm>
            <a:prstGeom prst="curvedConnector2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917130" y="5406289"/>
                <a:ext cx="1029121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cs typeface="Times New Roman" panose="02020603050405020304" pitchFamily="18" charset="0"/>
                  </a:rPr>
                  <a:t>What 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for the motion of the earth around the sun? 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[convert 1 year to seconds]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130" y="5406289"/>
                <a:ext cx="10291215" cy="461665"/>
              </a:xfrm>
              <a:prstGeom prst="rect">
                <a:avLst/>
              </a:prstGeom>
              <a:blipFill>
                <a:blip r:embed="rId11"/>
                <a:stretch>
                  <a:fillRect l="-888" t="-10526" r="-82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917130" y="4191709"/>
                <a:ext cx="4879734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149×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km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=149×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=6.67×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130" y="4191709"/>
                <a:ext cx="4879734" cy="1015663"/>
              </a:xfrm>
              <a:prstGeom prst="rect">
                <a:avLst/>
              </a:prstGeom>
              <a:blipFill>
                <a:blip r:embed="rId12"/>
                <a:stretch>
                  <a:fillRect l="-250" b="-78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450640" y="2922588"/>
                <a:ext cx="1954766" cy="1149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𝝅</m:t>
                                  </m:r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num>
                                <m:den>
                                  <m:r>
                                    <a:rPr lang="en-US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640" y="2922588"/>
                <a:ext cx="1954766" cy="114903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302352" y="6048573"/>
                <a:ext cx="5308248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year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=365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days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=3.15×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</m:oMath>
                  </m:oMathPara>
                </a14:m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352" y="6048573"/>
                <a:ext cx="5308248" cy="61555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578618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  <p:bldP spid="21" grpId="0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 flipH="1">
            <a:off x="10674146" y="3089910"/>
            <a:ext cx="428644" cy="393066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907647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Gravity and Circular orbits </a:t>
            </a:r>
            <a:r>
              <a:rPr lang="en-US" altLang="en-US" sz="2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[continued from slide </a:t>
            </a:r>
            <a:r>
              <a:rPr lang="en-US" altLang="en-US" sz="27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22]</a:t>
            </a:r>
            <a:endParaRPr lang="en-US" altLang="en-US" sz="27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4232" y="1409222"/>
            <a:ext cx="105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The distance from the earth to the sun </a:t>
            </a:r>
            <a:r>
              <a:rPr lang="en-US" sz="2400" dirty="0" smtClean="0">
                <a:cs typeface="Times New Roman" panose="02020603050405020304" pitchFamily="18" charset="0"/>
              </a:rPr>
              <a:t>is </a:t>
            </a:r>
            <a:r>
              <a:rPr lang="en-US" sz="2400" b="1" dirty="0" smtClean="0">
                <a:cs typeface="Times New Roman" panose="02020603050405020304" pitchFamily="18" charset="0"/>
              </a:rPr>
              <a:t>R =</a:t>
            </a: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cs typeface="Times New Roman" panose="02020603050405020304" pitchFamily="18" charset="0"/>
              </a:rPr>
              <a:t>149 </a:t>
            </a:r>
            <a:r>
              <a:rPr lang="en-US" sz="2400" b="1" dirty="0">
                <a:cs typeface="Times New Roman" panose="02020603050405020304" pitchFamily="18" charset="0"/>
              </a:rPr>
              <a:t>x 10</a:t>
            </a:r>
            <a:r>
              <a:rPr lang="en-US" sz="2400" b="1" baseline="30000" dirty="0">
                <a:cs typeface="Times New Roman" panose="02020603050405020304" pitchFamily="18" charset="0"/>
              </a:rPr>
              <a:t>6</a:t>
            </a:r>
            <a:r>
              <a:rPr lang="en-US" sz="2400" b="1" dirty="0">
                <a:cs typeface="Times New Roman" panose="02020603050405020304" pitchFamily="18" charset="0"/>
              </a:rPr>
              <a:t> km</a:t>
            </a:r>
            <a:r>
              <a:rPr lang="en-US" sz="2400" dirty="0">
                <a:cs typeface="Times New Roman" panose="02020603050405020304" pitchFamily="18" charset="0"/>
              </a:rPr>
              <a:t>. Assuming that the earth's orbit around the sun is circular, calculate the mass of the sun.</a:t>
            </a:r>
          </a:p>
        </p:txBody>
      </p:sp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-89334" y="2891039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2" name="Picture 4" descr="http://vignette2.wikia.nocookie.net/clubpenguin/images/f/f7/Sun_Pin.PNG/revision/latest?cb=20150313154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365" y="3089910"/>
            <a:ext cx="1124666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9155430" y="2643484"/>
            <a:ext cx="2205990" cy="22256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4" name="Picture 6" descr="http://images.clipartpanda.com/earth-clip-art-barretr_Ear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140" y="2835911"/>
            <a:ext cx="473710" cy="4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5704" y="3309621"/>
                <a:ext cx="282641" cy="270652"/>
              </a:xfrm>
              <a:prstGeom prst="rect">
                <a:avLst/>
              </a:prstGeom>
              <a:blipFill rotWithShape="0">
                <a:blip r:embed="rId7"/>
                <a:stretch>
                  <a:fillRect l="-21277" r="-8511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10475131" y="2925117"/>
            <a:ext cx="381457" cy="313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8" descr="https://latex.codecogs.com/gif.latex?%5Chuge%20a_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2580" y="2690547"/>
            <a:ext cx="3048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2" name="Picture 14" descr="https://latex.codecogs.com/gif.latex?%5CLARGE%20M_%5Ctext%7Bsun%7D%3D%5Cfrac%7Bv%5E%7B2%7DR%7D%7BG%7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31" y="2961549"/>
            <a:ext cx="14859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907111" y="2696541"/>
                <a:ext cx="2967351" cy="1231106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=149×</m:t>
                      </m:r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=6.67×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=3.15×</m:t>
                      </m:r>
                      <m:sSup>
                        <m:sSupPr>
                          <m:ctrlPr>
                            <a:rPr lang="en-US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111" y="2696541"/>
                <a:ext cx="2967351" cy="123110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692926" y="2777328"/>
                <a:ext cx="1954766" cy="1149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926" y="2777328"/>
                <a:ext cx="1954766" cy="114903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052036" y="3979083"/>
                <a:ext cx="4096186" cy="760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24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149×</m:t>
                                </m:r>
                                <m:sSup>
                                  <m:sSup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9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3.15×</m:t>
                                </m:r>
                                <m:sSup>
                                  <m:sSup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149×</m:t>
                        </m:r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sup>
                        </m:sSup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6.67×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−11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</a:rPr>
                  <a:t> 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kg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036" y="3979083"/>
                <a:ext cx="4096186" cy="760144"/>
              </a:xfrm>
              <a:prstGeom prst="rect">
                <a:avLst/>
              </a:prstGeom>
              <a:blipFill>
                <a:blip r:embed="rId12"/>
                <a:stretch>
                  <a:fillRect r="-1042" b="-5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2002533" y="5058351"/>
                <a:ext cx="2673552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𝟗𝟕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2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sup>
                    </m:sSup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</a:rPr>
                  <a:t>   kg</a:t>
                </a:r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533" y="5058351"/>
                <a:ext cx="2673552" cy="470000"/>
              </a:xfrm>
              <a:prstGeom prst="rect">
                <a:avLst/>
              </a:prstGeom>
              <a:blipFill>
                <a:blip r:embed="rId13"/>
                <a:stretch>
                  <a:fillRect t="-7792" r="-2733" b="-29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077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2" grpId="0"/>
      <p:bldP spid="23" grpId="0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69632" y="524352"/>
            <a:ext cx="907647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Weight and Acceleration of Free-fall (g)</a:t>
            </a:r>
            <a:endParaRPr lang="en-US" altLang="en-US" sz="27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69915" y="1315772"/>
                <a:ext cx="6483885" cy="8309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 smtClean="0">
                    <a:cs typeface="Times New Roman" panose="02020603050405020304" pitchFamily="18" charset="0"/>
                  </a:rPr>
                  <a:t>On object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cs typeface="Times New Roman" panose="02020603050405020304" pitchFamily="18" charset="0"/>
                  </a:rPr>
                  <a:t>,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weight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(W)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> is the same as </a:t>
                </a:r>
                <a:r>
                  <a:rPr lang="en-US" sz="2400" b="1" dirty="0" smtClean="0">
                    <a:cs typeface="Times New Roman" panose="02020603050405020304" pitchFamily="18" charset="0"/>
                  </a:rPr>
                  <a:t>force of gravity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en-US" sz="2400" b="1" dirty="0" smtClean="0">
                    <a:cs typeface="Times New Roman" panose="02020603050405020304" pitchFamily="18" charset="0"/>
                  </a:rPr>
                  <a:t>)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> exerted by earth</a:t>
                </a:r>
                <a:endParaRPr 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915" y="1315772"/>
                <a:ext cx="6483885" cy="830997"/>
              </a:xfrm>
              <a:prstGeom prst="rect">
                <a:avLst/>
              </a:prstGeom>
              <a:blipFill>
                <a:blip r:embed="rId5"/>
                <a:stretch>
                  <a:fillRect t="-5072" r="-375" b="-1521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Image result for sun"/>
          <p:cNvSpPr>
            <a:spLocks noChangeAspect="1" noChangeArrowheads="1"/>
          </p:cNvSpPr>
          <p:nvPr/>
        </p:nvSpPr>
        <p:spPr bwMode="auto">
          <a:xfrm>
            <a:off x="142894" y="2092754"/>
            <a:ext cx="63098" cy="6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9723347" y="3940796"/>
                <a:ext cx="2317109" cy="738664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earth</m:t>
                          </m:r>
                        </m:sub>
                      </m:sSub>
                      <m:r>
                        <a:rPr lang="en-US" sz="140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sz="14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6.4×</m:t>
                      </m:r>
                      <m:sSup>
                        <m:sSupPr>
                          <m:ctrlPr>
                            <a:rPr lang="en-US" sz="14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400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sz="14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400" b="0" dirty="0" smtClean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earth</m:t>
                          </m:r>
                        </m:sub>
                      </m:sSub>
                      <m:r>
                        <a:rPr lang="en-US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=6×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p>
                      </m:sSup>
                      <m:r>
                        <a:rPr lang="en-US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kg</m:t>
                      </m:r>
                    </m:oMath>
                  </m:oMathPara>
                </a14:m>
                <a:endParaRPr lang="en-US" sz="1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=6.67×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40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3347" y="3940796"/>
                <a:ext cx="2317109" cy="738664"/>
              </a:xfrm>
              <a:prstGeom prst="rect">
                <a:avLst/>
              </a:prstGeom>
              <a:blipFill>
                <a:blip r:embed="rId6"/>
                <a:stretch>
                  <a:fillRect b="-1613"/>
                </a:stretch>
              </a:blipFill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578180" y="2343829"/>
                <a:ext cx="5524846" cy="4023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089025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sz="2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G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 panose="02040503050406030204" pitchFamily="18" charset="0"/>
                                </a:rPr>
                                <m:t>earth</m:t>
                              </m:r>
                            </m:sub>
                            <m:sup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6.67×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6×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6.4×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24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</m:e>
                        <m:sup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180" y="2343829"/>
                <a:ext cx="5524846" cy="402340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24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39905" y="2457435"/>
            <a:ext cx="3799038" cy="3832974"/>
            <a:chOff x="2770672" y="4543197"/>
            <a:chExt cx="1881539" cy="1898347"/>
          </a:xfrm>
          <a:solidFill>
            <a:schemeClr val="bg1">
              <a:lumMod val="85000"/>
            </a:schemeClr>
          </a:solidFill>
        </p:grpSpPr>
        <p:sp>
          <p:nvSpPr>
            <p:cNvPr id="21" name="Oval 20"/>
            <p:cNvSpPr/>
            <p:nvPr/>
          </p:nvSpPr>
          <p:spPr>
            <a:xfrm>
              <a:off x="2770672" y="4543197"/>
              <a:ext cx="1881539" cy="1898347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3047936" y="5178777"/>
                  <a:ext cx="1455023" cy="563997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</m:sSub>
                        <m:r>
                          <a:rPr lang="en-US" sz="24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=6400 </m:t>
                        </m:r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km</m:t>
                        </m:r>
                      </m:oMath>
                    </m:oMathPara>
                  </a14:m>
                  <a:endParaRPr lang="en-US" sz="2400" b="0" dirty="0" smtClean="0">
                    <a:solidFill>
                      <a:srgbClr val="0070C0"/>
                    </a:solidFill>
                  </a:endParaRPr>
                </a:p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earth</m:t>
                            </m:r>
                          </m:sub>
                        </m:sSub>
                        <m: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=6×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</m:sup>
                        </m:sSup>
                        <m: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kg</m:t>
                        </m:r>
                      </m:oMath>
                    </m:oMathPara>
                  </a14:m>
                  <a:endParaRPr lang="en-US" sz="24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936" y="5178777"/>
                  <a:ext cx="1455023" cy="56399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148114" y="1898256"/>
                <a:ext cx="508000" cy="55917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114" y="1898256"/>
                <a:ext cx="508000" cy="55917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2397678" y="2370350"/>
            <a:ext cx="846645" cy="671927"/>
            <a:chOff x="2165450" y="3168635"/>
            <a:chExt cx="846645" cy="671927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2165450" y="3168635"/>
              <a:ext cx="0" cy="67192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236431" y="3463077"/>
                  <a:ext cx="775664" cy="27065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𝐹𝐺</m:t>
                        </m:r>
                      </m:oMath>
                    </m:oMathPara>
                  </a14:m>
                  <a:endParaRPr lang="en-US" baseline="-250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431" y="3463077"/>
                  <a:ext cx="775664" cy="270652"/>
                </a:xfrm>
                <a:prstGeom prst="rect">
                  <a:avLst/>
                </a:prstGeom>
                <a:blipFill>
                  <a:blip r:embed="rId10"/>
                  <a:stretch>
                    <a:fillRect l="-11024" r="-6299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202507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51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27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vectors are perpendicular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8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vectors are perpendicular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Centripetal acceleration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41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1978" y="1779955"/>
            <a:ext cx="95851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it possible for an object moving with a constant speed to accelerate?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although the speed is constant, the direction of the velocity can be changing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object moves in a circular path at a constant speed.  Compare the direction of the object's velocity and acceleration vectors.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vectors are perpendicular</a:t>
            </a:r>
          </a:p>
          <a:p>
            <a:pPr marL="342900" indent="-342900">
              <a:buAutoNum type="arabicParenR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 of acceleration does an object moving with constant speed in a circular path experience?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Centripetal acceleration </a:t>
            </a:r>
          </a:p>
          <a:p>
            <a:pPr marL="342900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an object experiences uniform circular motion, what is the direction of the net force?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Directed toward the center of the circular path</a:t>
            </a:r>
          </a:p>
          <a:p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ig 3-p7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820" y="2962752"/>
            <a:ext cx="1430977" cy="286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9" descr="ig 3-p7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2950995"/>
            <a:ext cx="1150754" cy="293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blipFill rotWithShape="0">
                <a:blip r:embed="rId7"/>
                <a:stretch>
                  <a:fillRect l="-1873" t="-56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2" y="524352"/>
            <a:ext cx="503332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</a:t>
            </a:r>
            <a:r>
              <a:rPr lang="en-US" altLang="en-US" sz="2700" dirty="0" smtClean="0">
                <a:latin typeface="Arial" panose="020B0604020202020204" pitchFamily="34" charset="0"/>
              </a:rPr>
              <a:t>understanding [1]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pic>
        <p:nvPicPr>
          <p:cNvPr id="7172" name="Picture 4" descr="https://latex.codecogs.com/gif.latex?%5CLARGE%20%5Cvec%7Ba%7D%3D%5Cfrac%7B%5Cvec%7B%5CDelta%20v%7D%7D%7B%5CDelta%20t%7D%20%3D%5Cfrac%7B%5Cvec%7Bv_f%7D-%5Cvec%7Bv_i%7D%7D%7Bt_f-t_i%7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" y="5105399"/>
            <a:ext cx="2219325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3435" y="4736067"/>
            <a:ext cx="1265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Reminder :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5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8" b="20554"/>
          <a:stretch/>
        </p:blipFill>
        <p:spPr>
          <a:xfrm>
            <a:off x="3258312" y="1502144"/>
            <a:ext cx="6086856" cy="3426472"/>
          </a:xfrm>
          <a:prstGeom prst="rect">
            <a:avLst/>
          </a:prstGeom>
        </p:spPr>
      </p:pic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 – variables involved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5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9" b="13266"/>
          <a:stretch/>
        </p:blipFill>
        <p:spPr>
          <a:xfrm>
            <a:off x="3258312" y="1502144"/>
            <a:ext cx="6086856" cy="3783088"/>
          </a:xfrm>
          <a:prstGeom prst="rect">
            <a:avLst/>
          </a:prstGeom>
        </p:spPr>
      </p:pic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 – variables involved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58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8" b="3737"/>
          <a:stretch/>
        </p:blipFill>
        <p:spPr>
          <a:xfrm>
            <a:off x="3258312" y="1502144"/>
            <a:ext cx="6086856" cy="4249432"/>
          </a:xfrm>
          <a:prstGeom prst="rect">
            <a:avLst/>
          </a:prstGeom>
        </p:spPr>
      </p:pic>
      <p:sp>
        <p:nvSpPr>
          <p:cNvPr id="5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 – variables involved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3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/>
          </p:cNvSpPr>
          <p:nvPr/>
        </p:nvSpPr>
        <p:spPr bwMode="auto">
          <a:xfrm>
            <a:off x="948786" y="568357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Linear and Circular Motion Compared</a:t>
            </a:r>
          </a:p>
        </p:txBody>
      </p:sp>
      <p:pic>
        <p:nvPicPr>
          <p:cNvPr id="20486" name="Picture 6" descr="07_Table7_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8" b="3568"/>
          <a:stretch/>
        </p:blipFill>
        <p:spPr bwMode="auto">
          <a:xfrm>
            <a:off x="545830" y="1575507"/>
            <a:ext cx="5779483" cy="411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82410" y="4043310"/>
            <a:ext cx="1104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(uniform motion)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137" y="4991590"/>
            <a:ext cx="1555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(non-uniform motion)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347917" y="547828"/>
                <a:ext cx="4482155" cy="270785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200" b="0" dirty="0"/>
                  <a:t>Relating linear and angular quantities: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2000" dirty="0"/>
                  <a:t>(</a:t>
                </a:r>
                <a:r>
                  <a:rPr lang="en-US" sz="2000" i="1" dirty="0"/>
                  <a:t>Note: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b="0" i="1" dirty="0"/>
                  <a:t> </a:t>
                </a:r>
                <a:r>
                  <a:rPr lang="en-US" sz="2000" b="1" i="1" dirty="0"/>
                  <a:t>must</a:t>
                </a:r>
                <a:r>
                  <a:rPr lang="en-US" sz="2000" b="0" i="1" dirty="0"/>
                  <a:t> be in radians</a:t>
                </a:r>
                <a:r>
                  <a:rPr lang="en-US" sz="2000" b="0" dirty="0"/>
                  <a:t>)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US" sz="2400" b="0" dirty="0"/>
                  <a:t>Arc-length:  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US" sz="2400" dirty="0"/>
                  <a:t>Linear velocity: 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2400"/>
                  </a:spcAft>
                </a:pPr>
                <a:r>
                  <a:rPr lang="en-US" sz="2400" b="0" dirty="0"/>
                  <a:t>Linear acceleration: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917" y="547828"/>
                <a:ext cx="4482155" cy="2707857"/>
              </a:xfrm>
              <a:prstGeom prst="rect">
                <a:avLst/>
              </a:prstGeom>
              <a:blipFill>
                <a:blip r:embed="rId6"/>
                <a:stretch>
                  <a:fillRect l="-1626" t="-1345" r="-1491" b="-224"/>
                </a:stretch>
              </a:blipFill>
              <a:ln>
                <a:solidFill>
                  <a:schemeClr val="tx1"/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9237745" y="3527870"/>
            <a:ext cx="1488909" cy="3280845"/>
            <a:chOff x="4872985" y="2968598"/>
            <a:chExt cx="972396" cy="2142697"/>
          </a:xfrm>
        </p:grpSpPr>
        <p:pic>
          <p:nvPicPr>
            <p:cNvPr id="10" name="Picture 8" descr="Image result for pendulum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10" r="10406"/>
            <a:stretch/>
          </p:blipFill>
          <p:spPr bwMode="auto">
            <a:xfrm>
              <a:off x="4967211" y="2968598"/>
              <a:ext cx="878170" cy="200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4872985" y="3497138"/>
              <a:ext cx="811568" cy="1614157"/>
              <a:chOff x="4872985" y="3497138"/>
              <a:chExt cx="811568" cy="161415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4872985" y="3497138"/>
                    <a:ext cx="545433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48" name="TextBox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72985" y="3497138"/>
                    <a:ext cx="545433" cy="400110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5102384" y="4809785"/>
                    <a:ext cx="545433" cy="3015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50" name="TextBox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02384" y="4809785"/>
                    <a:ext cx="545433" cy="301510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5299948" y="3663235"/>
                    <a:ext cx="384605" cy="2613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4" name="Text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99948" y="3663235"/>
                    <a:ext cx="384605" cy="261309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730411" y="6031175"/>
                <a:ext cx="5732467" cy="46166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Convert degrees to radians:  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𝛑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𝐫𝐚𝐝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411" y="6031175"/>
                <a:ext cx="5732467" cy="461665"/>
              </a:xfrm>
              <a:prstGeom prst="rect">
                <a:avLst/>
              </a:prstGeom>
              <a:blipFill>
                <a:blip r:embed="rId25"/>
                <a:stretch>
                  <a:fillRect l="-1592" t="-8974" b="-269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33486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/>
        </p:nvSpPr>
        <p:spPr bwMode="auto">
          <a:xfrm>
            <a:off x="770610" y="888014"/>
            <a:ext cx="770382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Linear and Circular Kinematics Compared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180434" y="2969833"/>
            <a:ext cx="4049486" cy="3005302"/>
            <a:chOff x="1058514" y="2355867"/>
            <a:chExt cx="4049486" cy="3005302"/>
          </a:xfrm>
        </p:grpSpPr>
        <p:sp>
          <p:nvSpPr>
            <p:cNvPr id="4" name="TextBox 3"/>
            <p:cNvSpPr txBox="1"/>
            <p:nvPr/>
          </p:nvSpPr>
          <p:spPr>
            <a:xfrm>
              <a:off x="1591056" y="2355867"/>
              <a:ext cx="20249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 kinematics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058514" y="2953137"/>
                  <a:ext cx="4049486" cy="24080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Δx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aΔx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8514" y="2953137"/>
                  <a:ext cx="4049486" cy="2408032"/>
                </a:xfrm>
                <a:prstGeom prst="rect">
                  <a:avLst/>
                </a:prstGeom>
                <a:blipFill>
                  <a:blip r:embed="rId5"/>
                  <a:stretch>
                    <a:fillRect l="-1952"/>
                  </a:stretch>
                </a:blipFill>
                <a:ln>
                  <a:solidFill>
                    <a:schemeClr val="tx1"/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6449687" y="2953137"/>
            <a:ext cx="4049486" cy="3037040"/>
            <a:chOff x="6876407" y="2355867"/>
            <a:chExt cx="4049486" cy="3037040"/>
          </a:xfrm>
        </p:grpSpPr>
        <p:sp>
          <p:nvSpPr>
            <p:cNvPr id="5" name="TextBox 4"/>
            <p:cNvSpPr txBox="1"/>
            <p:nvPr/>
          </p:nvSpPr>
          <p:spPr>
            <a:xfrm>
              <a:off x="7086727" y="2355867"/>
              <a:ext cx="21948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Circular kinematics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876407" y="2953137"/>
                  <a:ext cx="4049486" cy="243977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Δt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lang="en-US" sz="2400" b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marL="342900" indent="-342900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</m:oMath>
                  </a14:m>
                  <a:endPara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6407" y="2953137"/>
                  <a:ext cx="4049486" cy="2439770"/>
                </a:xfrm>
                <a:prstGeom prst="rect">
                  <a:avLst/>
                </a:prstGeom>
                <a:blipFill>
                  <a:blip r:embed="rId6"/>
                  <a:stretch>
                    <a:fillRect l="-1802"/>
                  </a:stretch>
                </a:blipFill>
                <a:ln>
                  <a:solidFill>
                    <a:schemeClr val="tx1"/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Picture 6" descr="07_Table7_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8" b="3568"/>
          <a:stretch/>
        </p:blipFill>
        <p:spPr bwMode="auto">
          <a:xfrm>
            <a:off x="7800070" y="187681"/>
            <a:ext cx="3283423" cy="233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771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1058514" y="486061"/>
            <a:ext cx="770382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Uniform and Non-uniform Circular Motion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6192" y="1532907"/>
            <a:ext cx="278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Circular Motion</a:t>
            </a:r>
          </a:p>
        </p:txBody>
      </p:sp>
      <p:pic>
        <p:nvPicPr>
          <p:cNvPr id="8" name="Picture 7" descr="03_37Figure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668379" y="2493388"/>
            <a:ext cx="3465095" cy="346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9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1058514" y="486061"/>
            <a:ext cx="770382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Uniform and Non-uniform Circular Motion</a:t>
            </a:r>
          </a:p>
        </p:txBody>
      </p:sp>
      <p:pic>
        <p:nvPicPr>
          <p:cNvPr id="5" name="Picture 6" descr="07_05Figure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0" t="8286" b="3572"/>
          <a:stretch>
            <a:fillRect/>
          </a:stretch>
        </p:blipFill>
        <p:spPr bwMode="auto">
          <a:xfrm>
            <a:off x="6724244" y="2226421"/>
            <a:ext cx="3887397" cy="350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36192" y="1532907"/>
            <a:ext cx="278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Circular Motion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64680" y="1532907"/>
            <a:ext cx="3256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Non-uniform Circular Motion</a:t>
            </a:r>
          </a:p>
        </p:txBody>
      </p:sp>
      <p:pic>
        <p:nvPicPr>
          <p:cNvPr id="8" name="Picture 7" descr="03_37Figure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755943" y="2361648"/>
            <a:ext cx="3559976" cy="355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latex.codecogs.com/gif.latex?%5Chuge%20%5Cvec%7Ba_t%7D%3Dr%5Cvec%7B%5Calpha%7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871" y="6119077"/>
            <a:ext cx="957701" cy="26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672353" y="6053575"/>
            <a:ext cx="2590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Tangential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6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664" y="451851"/>
            <a:ext cx="8603135" cy="974858"/>
          </a:xfrm>
        </p:spPr>
        <p:txBody>
          <a:bodyPr>
            <a:normAutofit/>
          </a:bodyPr>
          <a:lstStyle/>
          <a:p>
            <a:r>
              <a:rPr lang="en-US" sz="4000" b="1" dirty="0"/>
              <a:t>Example: Pendulum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80294" y="6356351"/>
            <a:ext cx="573505" cy="317166"/>
          </a:xfrm>
        </p:spPr>
        <p:txBody>
          <a:bodyPr/>
          <a:lstStyle/>
          <a:p>
            <a:fld id="{870BF99F-B08F-4F3B-8557-B37C3B949DA5}" type="slidenum">
              <a:rPr lang="en-US" smtClean="0"/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Box 129"/>
              <p:cNvSpPr txBox="1"/>
              <p:nvPr/>
            </p:nvSpPr>
            <p:spPr>
              <a:xfrm>
                <a:off x="749839" y="1396782"/>
                <a:ext cx="6895227" cy="464685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Relating linear and angular quantities: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b="0" dirty="0"/>
                  <a:t>	Arc-length:  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b="0" dirty="0"/>
                  <a:t>	</a:t>
                </a:r>
                <a:r>
                  <a:rPr lang="en-US" sz="2400" dirty="0"/>
                  <a:t>Linear velocity: 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2400"/>
                  </a:spcAft>
                </a:pPr>
                <a:r>
                  <a:rPr lang="en-US" sz="2400" b="0" dirty="0"/>
                  <a:t>	Linear acceleration: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If </a:t>
                </a:r>
                <a:r>
                  <a:rPr lang="en-US" sz="2400" b="1" dirty="0"/>
                  <a:t>v = const</a:t>
                </a:r>
                <a:r>
                  <a:rPr lang="en-US" sz="2400" dirty="0"/>
                  <a:t>.,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 ⇒ 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=0,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b="0" i="0" dirty="0" err="1"/>
                  <a:t>const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b="1" dirty="0"/>
              </a:p>
              <a:p>
                <a:pPr algn="ctr">
                  <a:spcAft>
                    <a:spcPts val="1800"/>
                  </a:spcAft>
                </a:pPr>
                <a:r>
                  <a:rPr lang="en-US" sz="2400" dirty="0"/>
                  <a:t>(i.e. uniform circular motion)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If </a:t>
                </a:r>
                <a:r>
                  <a:rPr lang="en-US" sz="2400" b="1" dirty="0"/>
                  <a:t>v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b="1" dirty="0"/>
                  <a:t>const</a:t>
                </a:r>
                <a:r>
                  <a:rPr lang="en-US" sz="2400" dirty="0"/>
                  <a:t>.,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≠0 ⇒  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≠0,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b="0" i="0" dirty="0" err="1"/>
                  <a:t>const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/>
              </a:p>
              <a:p>
                <a:pPr algn="ctr">
                  <a:spcAft>
                    <a:spcPts val="1200"/>
                  </a:spcAft>
                </a:pPr>
                <a:r>
                  <a:rPr lang="en-US" sz="2400" dirty="0"/>
                  <a:t>(i.e. non-uniform circular motion)</a:t>
                </a:r>
              </a:p>
            </p:txBody>
          </p:sp>
        </mc:Choice>
        <mc:Fallback xmlns=""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39" y="1396782"/>
                <a:ext cx="6895227" cy="4646850"/>
              </a:xfrm>
              <a:prstGeom prst="rect">
                <a:avLst/>
              </a:prstGeom>
              <a:blipFill>
                <a:blip r:embed="rId4"/>
                <a:stretch>
                  <a:fillRect l="-1149" t="-1050" b="-2100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8342004" y="1515796"/>
            <a:ext cx="3849996" cy="4060136"/>
            <a:chOff x="7283106" y="1754777"/>
            <a:chExt cx="3849996" cy="4060136"/>
          </a:xfrm>
        </p:grpSpPr>
        <p:grpSp>
          <p:nvGrpSpPr>
            <p:cNvPr id="7" name="Group 6"/>
            <p:cNvGrpSpPr/>
            <p:nvPr/>
          </p:nvGrpSpPr>
          <p:grpSpPr>
            <a:xfrm>
              <a:off x="7283106" y="1754777"/>
              <a:ext cx="3849996" cy="4060136"/>
              <a:chOff x="7283106" y="451851"/>
              <a:chExt cx="3849996" cy="406013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7283106" y="451851"/>
                <a:ext cx="3298355" cy="3737422"/>
                <a:chOff x="6936508" y="1289390"/>
                <a:chExt cx="3298355" cy="3737422"/>
              </a:xfrm>
            </p:grpSpPr>
            <p:pic>
              <p:nvPicPr>
                <p:cNvPr id="35" name="Picture 8" descr="Image result for pendulum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36508" y="1289390"/>
                  <a:ext cx="3298355" cy="373742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9176082" y="2858019"/>
                      <a:ext cx="54543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36" name="TextBox 3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76082" y="2858019"/>
                      <a:ext cx="545433" cy="40011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7" name="TextBox 36"/>
                <p:cNvSpPr txBox="1"/>
                <p:nvPr/>
              </p:nvSpPr>
              <p:spPr>
                <a:xfrm>
                  <a:off x="9512966" y="4378522"/>
                  <a:ext cx="54543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i="0" dirty="0">
                      <a:latin typeface="+mj-lt"/>
                    </a:rPr>
                    <a:t>m</a:t>
                  </a:r>
                  <a:endParaRPr lang="en-US" sz="2000" b="1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8505475" y="2264248"/>
                      <a:ext cx="54543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39" name="TextBox 3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505475" y="2264248"/>
                      <a:ext cx="545433" cy="400110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8117301" y="3179074"/>
                      <a:ext cx="54543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117301" y="3179074"/>
                      <a:ext cx="545433" cy="40011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7" name="Group 46"/>
              <p:cNvGrpSpPr/>
              <p:nvPr/>
            </p:nvGrpSpPr>
            <p:grpSpPr>
              <a:xfrm>
                <a:off x="8375309" y="3817391"/>
                <a:ext cx="2757793" cy="694596"/>
                <a:chOff x="6952768" y="4988811"/>
                <a:chExt cx="3162610" cy="781580"/>
              </a:xfrm>
            </p:grpSpPr>
            <p:cxnSp>
              <p:nvCxnSpPr>
                <p:cNvPr id="51" name="Straight Arrow Connector 50"/>
                <p:cNvCxnSpPr/>
                <p:nvPr/>
              </p:nvCxnSpPr>
              <p:spPr>
                <a:xfrm flipH="1">
                  <a:off x="7898664" y="4988811"/>
                  <a:ext cx="958602" cy="372807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6952768" y="5250912"/>
                      <a:ext cx="3162610" cy="51947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400" b="1" i="1" dirty="0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0" dirty="0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𝐅</m:t>
                                </m:r>
                              </m:e>
                              <m:sub>
                                <m:r>
                                  <a:rPr lang="en-US" sz="2400" b="1" i="0" dirty="0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TextBox 4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52768" y="5250912"/>
                      <a:ext cx="3162610" cy="51947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18" name="Group 17"/>
            <p:cNvGrpSpPr/>
            <p:nvPr/>
          </p:nvGrpSpPr>
          <p:grpSpPr>
            <a:xfrm>
              <a:off x="9699983" y="3728356"/>
              <a:ext cx="490140" cy="1331901"/>
              <a:chOff x="5239399" y="3457160"/>
              <a:chExt cx="562088" cy="1498696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5239399" y="3878553"/>
                <a:ext cx="397042" cy="1077303"/>
              </a:xfrm>
              <a:prstGeom prst="straightConnector1">
                <a:avLst/>
              </a:prstGeom>
              <a:ln w="571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5246609" y="3457160"/>
                    <a:ext cx="554878" cy="5194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1" i="1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sz="2400" b="1" i="0" dirty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𝐜</m:t>
                              </m:r>
                            </m:sub>
                          </m:sSub>
                        </m:oMath>
                      </m:oMathPara>
                    </a14:m>
                    <a:endParaRPr lang="en-US" sz="2400" b="1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46609" y="3457160"/>
                    <a:ext cx="554878" cy="51948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79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130939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523744"/>
            <a:ext cx="10262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Motion of Rigid Bodies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moving beyond the particle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38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54233" y="1882236"/>
            <a:ext cx="8182247" cy="3457861"/>
            <a:chOff x="1754233" y="1882236"/>
            <a:chExt cx="8182247" cy="3457861"/>
          </a:xfrm>
        </p:grpSpPr>
        <p:sp>
          <p:nvSpPr>
            <p:cNvPr id="24579" name="Rectangle 3"/>
            <p:cNvSpPr>
              <a:spLocks/>
            </p:cNvSpPr>
            <p:nvPr/>
          </p:nvSpPr>
          <p:spPr bwMode="auto">
            <a:xfrm>
              <a:off x="1754233" y="1882236"/>
              <a:ext cx="7806690" cy="480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Which force would be most effective in opening the door?</a:t>
              </a:r>
            </a:p>
          </p:txBody>
        </p:sp>
        <p:pic>
          <p:nvPicPr>
            <p:cNvPr id="24582" name="Picture 6" descr="07_06Figu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228"/>
            <a:stretch>
              <a:fillRect/>
            </a:stretch>
          </p:blipFill>
          <p:spPr bwMode="auto">
            <a:xfrm>
              <a:off x="2254092" y="2662619"/>
              <a:ext cx="7682388" cy="2677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/>
              </p:cNvSpPr>
              <p:nvPr/>
            </p:nvSpPr>
            <p:spPr bwMode="auto">
              <a:xfrm>
                <a:off x="1058514" y="486061"/>
                <a:ext cx="10600086" cy="1095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Torque (</a:t>
                </a:r>
                <a14:m>
                  <m:oMath xmlns:m="http://schemas.openxmlformats.org/officeDocument/2006/math">
                    <m:r>
                      <a:rPr lang="en-US" altLang="en-US" sz="27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- </a:t>
                </a:r>
                <a:r>
                  <a:rPr 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tendency of a force to cause or change rotational motion of a body, i.e. “turning effect” of a force</a:t>
                </a:r>
                <a:endParaRPr lang="en-US" altLang="en-US" sz="2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8514" y="486061"/>
                <a:ext cx="10600086" cy="1095852"/>
              </a:xfrm>
              <a:prstGeom prst="rect">
                <a:avLst/>
              </a:prstGeom>
              <a:blipFill>
                <a:blip r:embed="rId6"/>
                <a:stretch>
                  <a:fillRect l="-1955" t="-94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39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8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ig 3-p7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8327">
            <a:off x="1810802" y="4343084"/>
            <a:ext cx="545271" cy="207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blipFill>
                <a:blip r:embed="rId7"/>
                <a:stretch>
                  <a:fillRect l="-1873" t="-8205"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2" y="524352"/>
            <a:ext cx="503332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</a:t>
            </a:r>
            <a:r>
              <a:rPr lang="en-US" altLang="en-US" sz="2700" dirty="0" smtClean="0">
                <a:latin typeface="Arial" panose="020B0604020202020204" pitchFamily="34" charset="0"/>
              </a:rPr>
              <a:t>understanding [2]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68399" y="2330267"/>
            <a:ext cx="2375522" cy="1150383"/>
            <a:chOff x="713435" y="4736067"/>
            <a:chExt cx="2375522" cy="1150383"/>
          </a:xfrm>
        </p:grpSpPr>
        <p:pic>
          <p:nvPicPr>
            <p:cNvPr id="7172" name="Picture 4" descr="https://latex.codecogs.com/gif.latex?%5CLARGE%20%5Cvec%7Ba%7D%3D%5Cfrac%7B%5Cvec%7B%5CDelta%20v%7D%7D%7B%5CDelta%20t%7D%20%3D%5Cfrac%7B%5Cvec%7Bv_f%7D-%5Cvec%7Bv_i%7D%7D%7Bt_f-t_i%7D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632" y="5105399"/>
              <a:ext cx="2219325" cy="781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13435" y="4736067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34600" y="6267060"/>
            <a:ext cx="1133414" cy="338117"/>
          </a:xfrm>
        </p:spPr>
        <p:txBody>
          <a:bodyPr/>
          <a:lstStyle/>
          <a:p>
            <a:fld id="{870BF99F-B08F-4F3B-8557-B37C3B949DA5}" type="slidenum">
              <a:rPr lang="en-US" smtClean="0"/>
              <a:t>4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-4593862" y="3092292"/>
            <a:ext cx="6935531" cy="6935531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425441" y="2685998"/>
                <a:ext cx="2316480" cy="1102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000" b="1" dirty="0" smtClean="0"/>
                  <a:t>Find: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</m:sub>
                        </m:sSub>
                      </m:e>
                    </m:acc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acc>
                  </m:oMath>
                </a14:m>
                <a:endParaRPr lang="en-US" sz="2000" b="1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      =</m:t>
                    </m:r>
                    <m:acc>
                      <m:accPr>
                        <m:chr m:val="⃗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sub>
                        </m:sSub>
                      </m:e>
                    </m:acc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+(</m:t>
                    </m:r>
                    <m:r>
                      <a:rPr lang="en-US" sz="2000" b="1" i="1" dirty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acc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1" dirty="0" smtClean="0"/>
                  <a:t>: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441" y="2685998"/>
                <a:ext cx="2316480" cy="1102994"/>
              </a:xfrm>
              <a:prstGeom prst="rect">
                <a:avLst/>
              </a:prstGeom>
              <a:blipFill>
                <a:blip r:embed="rId9"/>
                <a:stretch>
                  <a:fillRect l="-2632" b="-6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8270813" y="3480650"/>
            <a:ext cx="1397001" cy="2016529"/>
            <a:chOff x="7127813" y="3480650"/>
            <a:chExt cx="1397001" cy="2016529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7127813" y="3480650"/>
              <a:ext cx="1397001" cy="2016529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826313" y="4097333"/>
                  <a:ext cx="601407" cy="391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6313" y="4097333"/>
                  <a:ext cx="601407" cy="391582"/>
                </a:xfrm>
                <a:prstGeom prst="rect">
                  <a:avLst/>
                </a:prstGeom>
                <a:blipFill>
                  <a:blip r:embed="rId10"/>
                  <a:stretch>
                    <a:fillRect b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7893304" y="3554295"/>
            <a:ext cx="857161" cy="2598612"/>
            <a:chOff x="6750304" y="3554295"/>
            <a:chExt cx="857161" cy="2598612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7156917" y="3554295"/>
              <a:ext cx="450548" cy="2598612"/>
            </a:xfrm>
            <a:prstGeom prst="straightConnector1">
              <a:avLst/>
            </a:prstGeom>
            <a:ln w="38100">
              <a:solidFill>
                <a:srgbClr val="7030A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6750304" y="4657810"/>
                  <a:ext cx="60140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0304" y="4657810"/>
                  <a:ext cx="601407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/>
          <p:cNvGrpSpPr/>
          <p:nvPr/>
        </p:nvGrpSpPr>
        <p:grpSpPr>
          <a:xfrm>
            <a:off x="8750465" y="5497179"/>
            <a:ext cx="1003135" cy="806039"/>
            <a:chOff x="7607465" y="5497179"/>
            <a:chExt cx="1003135" cy="806039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7607465" y="5497179"/>
              <a:ext cx="917349" cy="65572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/>
          <p:cNvGrpSpPr/>
          <p:nvPr/>
        </p:nvGrpSpPr>
        <p:grpSpPr>
          <a:xfrm>
            <a:off x="1456495" y="6260803"/>
            <a:ext cx="1003135" cy="806039"/>
            <a:chOff x="7607465" y="5497179"/>
            <a:chExt cx="1003135" cy="806039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7607465" y="5497179"/>
              <a:ext cx="917349" cy="65572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9193" y="5841553"/>
                  <a:ext cx="601407" cy="461665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728255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/>
          </p:cNvSpPr>
          <p:nvPr/>
        </p:nvSpPr>
        <p:spPr bwMode="auto">
          <a:xfrm>
            <a:off x="1707738" y="1882236"/>
            <a:ext cx="780669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force would be most effective in opening the door?</a:t>
            </a:r>
          </a:p>
        </p:txBody>
      </p:sp>
      <p:pic>
        <p:nvPicPr>
          <p:cNvPr id="24582" name="Picture 6" descr="07_06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8"/>
          <a:stretch>
            <a:fillRect/>
          </a:stretch>
        </p:blipFill>
        <p:spPr bwMode="auto">
          <a:xfrm>
            <a:off x="2254092" y="2662619"/>
            <a:ext cx="7682388" cy="267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/>
              </p:cNvSpPr>
              <p:nvPr/>
            </p:nvSpPr>
            <p:spPr bwMode="auto">
              <a:xfrm>
                <a:off x="1058514" y="486061"/>
                <a:ext cx="10600086" cy="4686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Torque</a:t>
                </a:r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7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- </a:t>
                </a:r>
                <a:r>
                  <a:rPr 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tendency of a force to cause or change rotational motion of a body, i.e. “turning effect” of a force</a:t>
                </a:r>
                <a:endParaRPr lang="en-US" altLang="en-US" sz="2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8514" y="486061"/>
                <a:ext cx="10600086" cy="468630"/>
              </a:xfrm>
              <a:prstGeom prst="rect">
                <a:avLst/>
              </a:prstGeom>
              <a:blipFill>
                <a:blip r:embed="rId5"/>
                <a:stretch>
                  <a:fillRect l="-1955" t="-22078" b="-1194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406640" y="3995928"/>
            <a:ext cx="539496" cy="1051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00840" y="6356350"/>
            <a:ext cx="752959" cy="323419"/>
          </a:xfrm>
        </p:spPr>
        <p:txBody>
          <a:bodyPr/>
          <a:lstStyle/>
          <a:p>
            <a:fld id="{E32E3EB3-121C-4C15-971E-C00B0C8D1BE7}" type="slidenum">
              <a:rPr lang="en-US" smtClean="0"/>
              <a:t>40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1"/>
              <p:cNvSpPr>
                <a:spLocks/>
              </p:cNvSpPr>
              <p:nvPr/>
            </p:nvSpPr>
            <p:spPr bwMode="auto">
              <a:xfrm>
                <a:off x="1314059" y="5640420"/>
                <a:ext cx="9562454" cy="8688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/>
              <a:lstStyle/>
              <a:p>
                <a:pPr marL="457200" indent="-225425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>
                    <a:cs typeface="Arial" panose="020B0604020202020204" pitchFamily="34" charset="0"/>
                  </a:rPr>
                  <a:t>Reference point is called the </a:t>
                </a:r>
                <a:r>
                  <a:rPr lang="en-US" altLang="en-US" sz="2400" b="1" dirty="0">
                    <a:cs typeface="Arial" panose="020B0604020202020204" pitchFamily="34" charset="0"/>
                  </a:rPr>
                  <a:t>pivot</a:t>
                </a:r>
              </a:p>
              <a:p>
                <a:pPr marL="457200" indent="-225425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b="1" dirty="0">
                    <a:cs typeface="Arial" panose="020B0604020202020204" pitchFamily="34" charset="0"/>
                  </a:rPr>
                  <a:t>Direction of </a:t>
                </a:r>
                <a14:m>
                  <m:oMath xmlns:m="http://schemas.openxmlformats.org/officeDocument/2006/math">
                    <m:r>
                      <a:rPr lang="en-US" altLang="en-US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𝝉</m:t>
                    </m:r>
                  </m:oMath>
                </a14:m>
                <a:r>
                  <a:rPr lang="en-US" altLang="en-US" sz="2400" dirty="0">
                    <a:cs typeface="Arial" panose="020B0604020202020204" pitchFamily="34" charset="0"/>
                  </a:rPr>
                  <a:t>: clockwise (CW) or counter-clockwise (CCW) </a:t>
                </a:r>
                <a:r>
                  <a:rPr lang="en-US" altLang="en-US" sz="2400" i="1" dirty="0">
                    <a:cs typeface="Arial" panose="020B0604020202020204" pitchFamily="34" charset="0"/>
                  </a:rPr>
                  <a:t>around pivot</a:t>
                </a:r>
              </a:p>
            </p:txBody>
          </p:sp>
        </mc:Choice>
        <mc:Fallback xmlns="">
          <p:sp>
            <p:nvSpPr>
              <p:cNvPr id="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4059" y="5640420"/>
                <a:ext cx="9562454" cy="868868"/>
              </a:xfrm>
              <a:prstGeom prst="rect">
                <a:avLst/>
              </a:prstGeom>
              <a:blipFill>
                <a:blip r:embed="rId6"/>
                <a:stretch>
                  <a:fillRect t="-9655" b="-1310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092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626745" y="330613"/>
            <a:ext cx="56349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Interpreting Torque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432" y="5449824"/>
            <a:ext cx="3190671" cy="60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/>
          </p:cNvSpPr>
          <p:nvPr/>
        </p:nvSpPr>
        <p:spPr bwMode="auto">
          <a:xfrm>
            <a:off x="821103" y="1190149"/>
            <a:ext cx="9978294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Torque is due to the component of the force </a:t>
            </a:r>
            <a:r>
              <a:rPr lang="en-US" altLang="en-US" sz="2340" i="1" dirty="0">
                <a:latin typeface="Arial" panose="020B0604020202020204" pitchFamily="34" charset="0"/>
              </a:rPr>
              <a:t>perpendicular</a:t>
            </a:r>
            <a:r>
              <a:rPr lang="en-US" altLang="en-US" sz="2340" dirty="0">
                <a:latin typeface="Arial" panose="020B0604020202020204" pitchFamily="34" charset="0"/>
              </a:rPr>
              <a:t> to the radial line.</a:t>
            </a:r>
          </a:p>
        </p:txBody>
      </p:sp>
      <p:pic>
        <p:nvPicPr>
          <p:cNvPr id="25607" name="Picture 7" descr="07_08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3444240" y="1641634"/>
            <a:ext cx="3693591" cy="326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18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/>
          </p:cNvSpPr>
          <p:nvPr/>
        </p:nvSpPr>
        <p:spPr bwMode="auto">
          <a:xfrm>
            <a:off x="786765" y="370618"/>
            <a:ext cx="641223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 Second Interpretation of Torque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893309"/>
            <a:ext cx="3388995" cy="6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07_10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2"/>
          <a:stretch>
            <a:fillRect/>
          </a:stretch>
        </p:blipFill>
        <p:spPr bwMode="auto">
          <a:xfrm>
            <a:off x="3618126" y="1746504"/>
            <a:ext cx="3377837" cy="399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21103" y="1190149"/>
            <a:ext cx="9978294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Torque is due to the force acting </a:t>
            </a:r>
            <a:r>
              <a:rPr lang="en-US" altLang="en-US" sz="2340" i="1" dirty="0">
                <a:latin typeface="Arial" panose="020B0604020202020204" pitchFamily="34" charset="0"/>
              </a:rPr>
              <a:t>perpendicular</a:t>
            </a:r>
            <a:r>
              <a:rPr lang="en-US" altLang="en-US" sz="2340" dirty="0">
                <a:latin typeface="Arial" panose="020B0604020202020204" pitchFamily="34" charset="0"/>
              </a:rPr>
              <a:t> to the </a:t>
            </a:r>
            <a:r>
              <a:rPr lang="en-US" altLang="en-US" sz="2340" i="1" dirty="0">
                <a:latin typeface="Arial" panose="020B0604020202020204" pitchFamily="34" charset="0"/>
              </a:rPr>
              <a:t>moment arm</a:t>
            </a:r>
            <a:r>
              <a:rPr lang="en-US" altLang="en-US" sz="234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1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568303" y="493815"/>
            <a:ext cx="6979372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Center of Gravity (</a:t>
            </a:r>
            <a:r>
              <a:rPr lang="en-US" altLang="en-US" sz="2700" b="1" dirty="0" err="1">
                <a:latin typeface="Arial" panose="020B0604020202020204" pitchFamily="34" charset="0"/>
              </a:rPr>
              <a:t>a.k.a</a:t>
            </a:r>
            <a:r>
              <a:rPr lang="en-US" altLang="en-US" sz="2700" b="1" dirty="0">
                <a:latin typeface="Arial" panose="020B0604020202020204" pitchFamily="34" charset="0"/>
              </a:rPr>
              <a:t> center of mass)</a:t>
            </a:r>
          </a:p>
        </p:txBody>
      </p:sp>
      <p:pic>
        <p:nvPicPr>
          <p:cNvPr id="28681" name="Picture 9" descr="7 authorsupplied graphic 1 and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87"/>
          <a:stretch>
            <a:fillRect/>
          </a:stretch>
        </p:blipFill>
        <p:spPr bwMode="auto">
          <a:xfrm>
            <a:off x="870612" y="2775747"/>
            <a:ext cx="4181951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728613" y="2775747"/>
            <a:ext cx="5625187" cy="2468880"/>
            <a:chOff x="4412884" y="3752140"/>
            <a:chExt cx="5625187" cy="2468880"/>
          </a:xfrm>
        </p:grpSpPr>
        <p:sp>
          <p:nvSpPr>
            <p:cNvPr id="28676" name="Rectangle 4"/>
            <p:cNvSpPr>
              <a:spLocks/>
            </p:cNvSpPr>
            <p:nvPr/>
          </p:nvSpPr>
          <p:spPr bwMode="auto">
            <a:xfrm>
              <a:off x="4412884" y="4451985"/>
              <a:ext cx="1200150" cy="138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1pPr>
              <a:lvl2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2pPr>
              <a:lvl3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3pPr>
              <a:lvl4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4pPr>
              <a:lvl5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chemeClr val="tx1"/>
                  </a:solidFill>
                  <a:latin typeface="Gill Sans" pitchFamily="1" charset="0"/>
                </a:defRPr>
              </a:lvl9pPr>
            </a:lstStyle>
            <a:p>
              <a:r>
                <a:rPr lang="en-US" altLang="en-US" sz="8640" dirty="0">
                  <a:latin typeface="Helvetica" panose="020B0604020202020204" pitchFamily="34" charset="0"/>
                  <a:sym typeface="Helvetica" panose="020B0604020202020204" pitchFamily="34" charset="0"/>
                </a:rPr>
                <a:t>=</a:t>
              </a:r>
            </a:p>
          </p:txBody>
        </p:sp>
        <p:pic>
          <p:nvPicPr>
            <p:cNvPr id="28682" name="Picture 10" descr="7 authorsupplied graphic 1 and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67"/>
            <a:stretch>
              <a:fillRect/>
            </a:stretch>
          </p:blipFill>
          <p:spPr bwMode="auto">
            <a:xfrm>
              <a:off x="5770395" y="3752140"/>
              <a:ext cx="4267676" cy="246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Rectangle 3"/>
          <p:cNvSpPr>
            <a:spLocks/>
          </p:cNvSpPr>
          <p:nvPr/>
        </p:nvSpPr>
        <p:spPr bwMode="auto">
          <a:xfrm>
            <a:off x="1082757" y="1222815"/>
            <a:ext cx="10271043" cy="96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400" dirty="0">
                <a:cs typeface="Times New Roman" panose="02020603050405020304" pitchFamily="18" charset="0"/>
              </a:rPr>
              <a:t>It is the average location of the weight of the object, i.e. the location where the entire mass appears to be concentrated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611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756989" y="653472"/>
            <a:ext cx="6979372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Center of </a:t>
            </a:r>
            <a:r>
              <a:rPr lang="en-US" altLang="en-US" sz="2700" b="1" dirty="0" smtClean="0">
                <a:latin typeface="Arial" panose="020B0604020202020204" pitchFamily="34" charset="0"/>
              </a:rPr>
              <a:t>mass of some shapes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44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99885" y="3033486"/>
            <a:ext cx="2002972" cy="2002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49362" y="3381829"/>
            <a:ext cx="3019218" cy="12482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98971" y="2757714"/>
            <a:ext cx="3686629" cy="87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>
            <a:off x="8215086" y="4034972"/>
            <a:ext cx="3410857" cy="119017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825371" y="3929943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453944" y="3900915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877172" y="2678517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843029" y="4713717"/>
            <a:ext cx="210055" cy="21005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13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3" grpId="0" animBg="1"/>
      <p:bldP spid="14" grpId="0" animBg="1"/>
      <p:bldP spid="15" grpId="0" animBg="1"/>
      <p:bldP spid="16" grpId="0" animBg="1"/>
    </p:bldLst>
  </p:timing>
  <p:extLst mod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45</a:t>
            </a:fld>
            <a:endParaRPr lang="en-US"/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 r="16609" b="14435"/>
          <a:stretch/>
        </p:blipFill>
        <p:spPr bwMode="auto">
          <a:xfrm>
            <a:off x="1001486" y="0"/>
            <a:ext cx="9056914" cy="647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99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46</a:t>
            </a:fld>
            <a:endParaRPr lang="en-US"/>
          </a:p>
        </p:txBody>
      </p:sp>
      <p:pic>
        <p:nvPicPr>
          <p:cNvPr id="1026" name="Picture 2" descr="http://image.slidesharecdn.com/centerofgravity-140406053255-phpapp02/95/center-of-gravity-16-638.jpg?cb=13967624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" t="7889" r="11364" b="17702"/>
          <a:stretch/>
        </p:blipFill>
        <p:spPr bwMode="auto">
          <a:xfrm>
            <a:off x="752475" y="244064"/>
            <a:ext cx="9229725" cy="611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07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505302" y="352902"/>
            <a:ext cx="544068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2082642" y="821532"/>
            <a:ext cx="7726680" cy="89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Which point could be the center of gravity of this L-shaped piece?</a:t>
            </a:r>
          </a:p>
        </p:txBody>
      </p:sp>
      <p:pic>
        <p:nvPicPr>
          <p:cNvPr id="31751" name="Picture 7" descr="7 ig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057" y="1678782"/>
            <a:ext cx="3670458" cy="367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87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/>
          </p:cNvSpPr>
          <p:nvPr/>
        </p:nvSpPr>
        <p:spPr bwMode="auto">
          <a:xfrm>
            <a:off x="2082642" y="821532"/>
            <a:ext cx="7726680" cy="89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>
                <a:latin typeface="Arial" panose="020B0604020202020204" pitchFamily="34" charset="0"/>
              </a:rPr>
              <a:t>Which point could be the center of gravity of this L-shaped piece?</a:t>
            </a:r>
          </a:p>
        </p:txBody>
      </p:sp>
      <p:pic>
        <p:nvPicPr>
          <p:cNvPr id="122887" name="Picture 7" descr="7-18-only-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914" y="1677353"/>
            <a:ext cx="3684746" cy="36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/>
          </p:cNvSpPr>
          <p:nvPr/>
        </p:nvSpPr>
        <p:spPr bwMode="auto">
          <a:xfrm>
            <a:off x="505302" y="352902"/>
            <a:ext cx="544068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4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592170" y="422053"/>
            <a:ext cx="828675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Calculating the Center-of-Gravity Position</a:t>
            </a:r>
          </a:p>
        </p:txBody>
      </p:sp>
      <p:pic>
        <p:nvPicPr>
          <p:cNvPr id="29703" name="Picture 7" descr="07_TacticsBox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2"/>
          <a:stretch>
            <a:fillRect/>
          </a:stretch>
        </p:blipFill>
        <p:spPr bwMode="auto">
          <a:xfrm>
            <a:off x="2333531" y="1361028"/>
            <a:ext cx="7688103" cy="436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44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33800" y="5768279"/>
            <a:ext cx="6666369" cy="1409761"/>
            <a:chOff x="3733800" y="5768279"/>
            <a:chExt cx="6666369" cy="1409761"/>
          </a:xfrm>
        </p:grpSpPr>
        <p:grpSp>
          <p:nvGrpSpPr>
            <p:cNvPr id="13" name="Group 12"/>
            <p:cNvGrpSpPr/>
            <p:nvPr/>
          </p:nvGrpSpPr>
          <p:grpSpPr>
            <a:xfrm>
              <a:off x="3733800" y="5777831"/>
              <a:ext cx="6666369" cy="1400209"/>
              <a:chOff x="3733800" y="5777831"/>
              <a:chExt cx="6666369" cy="1400209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H="1">
                <a:off x="3733800" y="5777831"/>
                <a:ext cx="6666369" cy="1400209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6932403" y="6311265"/>
                <a:ext cx="317346" cy="31734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6536071" y="5768279"/>
                  <a:ext cx="601407" cy="461665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center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6071" y="5768279"/>
                  <a:ext cx="601407" cy="461665"/>
                </a:xfrm>
                <a:prstGeom prst="rect">
                  <a:avLst/>
                </a:prstGeom>
                <a:blipFill>
                  <a:blip r:embed="rId6"/>
                  <a:stretch>
                    <a:fillRect r="-68687"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188312"/>
              </a:xfrm>
              <a:prstGeom prst="rect">
                <a:avLst/>
              </a:prstGeom>
              <a:blipFill>
                <a:blip r:embed="rId7"/>
                <a:stretch>
                  <a:fillRect l="-1873" t="-8205" b="-51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2" y="524352"/>
            <a:ext cx="503332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</a:t>
            </a:r>
            <a:r>
              <a:rPr lang="en-US" altLang="en-US" sz="2700" dirty="0" smtClean="0">
                <a:latin typeface="Arial" panose="020B0604020202020204" pitchFamily="34" charset="0"/>
              </a:rPr>
              <a:t>understanding [3]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5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464638" y="2566104"/>
            <a:ext cx="6967708" cy="6935531"/>
            <a:chOff x="3464638" y="2566104"/>
            <a:chExt cx="6967708" cy="6935531"/>
          </a:xfrm>
        </p:grpSpPr>
        <p:pic>
          <p:nvPicPr>
            <p:cNvPr id="27657" name="Picture 9" descr="ig 3-p7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8327">
              <a:off x="9869302" y="3816896"/>
              <a:ext cx="545271" cy="2076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3464638" y="2566104"/>
              <a:ext cx="6935531" cy="6935531"/>
            </a:xfrm>
            <a:prstGeom prst="ellipse">
              <a:avLst/>
            </a:prstGeom>
            <a:noFill/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9357360" y="5311390"/>
              <a:ext cx="1074986" cy="697545"/>
              <a:chOff x="7449830" y="5073954"/>
              <a:chExt cx="1074986" cy="697545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flipH="1">
                <a:off x="7449830" y="5497179"/>
                <a:ext cx="1074986" cy="27432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7633000" y="5073954"/>
                    <a:ext cx="601407" cy="461665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TextBox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33000" y="5073954"/>
                    <a:ext cx="601407" cy="46166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5715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" name="Group 5"/>
          <p:cNvGrpSpPr/>
          <p:nvPr/>
        </p:nvGrpSpPr>
        <p:grpSpPr>
          <a:xfrm>
            <a:off x="650711" y="3105574"/>
            <a:ext cx="1860296" cy="2822568"/>
            <a:chOff x="258064" y="2774100"/>
            <a:chExt cx="1860296" cy="2822568"/>
          </a:xfrm>
        </p:grpSpPr>
        <p:grpSp>
          <p:nvGrpSpPr>
            <p:cNvPr id="25" name="Group 24"/>
            <p:cNvGrpSpPr/>
            <p:nvPr/>
          </p:nvGrpSpPr>
          <p:grpSpPr>
            <a:xfrm>
              <a:off x="635573" y="2774100"/>
              <a:ext cx="1397001" cy="2016529"/>
              <a:chOff x="7127813" y="3480650"/>
              <a:chExt cx="1397001" cy="2016529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7127813" y="3480650"/>
                <a:ext cx="1397001" cy="2016529"/>
              </a:xfrm>
              <a:prstGeom prst="straightConnector1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7826313" y="4097333"/>
                    <a:ext cx="601407" cy="3915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26313" y="4097333"/>
                    <a:ext cx="601407" cy="39158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937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/>
            <p:cNvGrpSpPr/>
            <p:nvPr/>
          </p:nvGrpSpPr>
          <p:grpSpPr>
            <a:xfrm>
              <a:off x="258064" y="2847745"/>
              <a:ext cx="857161" cy="2598612"/>
              <a:chOff x="6750304" y="3554295"/>
              <a:chExt cx="857161" cy="2598612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7156917" y="3554295"/>
                <a:ext cx="450548" cy="2598612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6750304" y="4657810"/>
                    <a:ext cx="60140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TextBox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0304" y="4657810"/>
                    <a:ext cx="601407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/>
            <p:cNvGrpSpPr/>
            <p:nvPr/>
          </p:nvGrpSpPr>
          <p:grpSpPr>
            <a:xfrm>
              <a:off x="1115225" y="4790629"/>
              <a:ext cx="1003135" cy="806039"/>
              <a:chOff x="7607465" y="5497179"/>
              <a:chExt cx="1003135" cy="806039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flipH="1">
                <a:off x="7607465" y="5497179"/>
                <a:ext cx="917349" cy="65572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8009193" y="5841553"/>
                    <a:ext cx="601407" cy="461665"/>
                  </a:xfrm>
                  <a:prstGeom prst="rect">
                    <a:avLst/>
                  </a:prstGeom>
                  <a:noFill/>
                  <a:ln w="571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8" name="TextBox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09193" y="5841553"/>
                    <a:ext cx="601407" cy="46166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 w="5715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1000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685800" y="380334"/>
            <a:ext cx="69494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685800" y="1077564"/>
            <a:ext cx="6092371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340" dirty="0">
                <a:latin typeface="Arial" panose="020B0604020202020204" pitchFamily="34" charset="0"/>
              </a:rPr>
              <a:t>An object consists of the three balls shown, connected by massless rods. Find the </a:t>
            </a:r>
            <a:r>
              <a:rPr lang="en-US" altLang="en-US" sz="2340" i="1" dirty="0">
                <a:latin typeface="Arial" panose="020B0604020202020204" pitchFamily="34" charset="0"/>
              </a:rPr>
              <a:t>x</a:t>
            </a:r>
            <a:r>
              <a:rPr lang="en-US" altLang="en-US" sz="2340" dirty="0">
                <a:latin typeface="Arial" panose="020B0604020202020204" pitchFamily="34" charset="0"/>
              </a:rPr>
              <a:t>- and </a:t>
            </a:r>
            <a:r>
              <a:rPr lang="en-US" altLang="en-US" sz="2340" i="1" dirty="0">
                <a:latin typeface="Arial" panose="020B0604020202020204" pitchFamily="34" charset="0"/>
              </a:rPr>
              <a:t>y</a:t>
            </a:r>
            <a:r>
              <a:rPr lang="en-US" altLang="en-US" sz="2340" dirty="0">
                <a:latin typeface="Arial" panose="020B0604020202020204" pitchFamily="34" charset="0"/>
              </a:rPr>
              <a:t>-positions of the object’s center of gravity.</a:t>
            </a:r>
          </a:p>
        </p:txBody>
      </p:sp>
      <p:pic>
        <p:nvPicPr>
          <p:cNvPr id="30727" name="Picture 7" descr="7 ig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58" y="3087052"/>
            <a:ext cx="5671471" cy="345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424522"/>
              </p:ext>
            </p:extLst>
          </p:nvPr>
        </p:nvGraphicFramePr>
        <p:xfrm>
          <a:off x="4003549" y="2491694"/>
          <a:ext cx="238201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48">
                  <a:extLst>
                    <a:ext uri="{9D8B030D-6E8A-4147-A177-3AD203B41FA5}">
                      <a16:colId xmlns:a16="http://schemas.microsoft.com/office/drawing/2014/main" val="4248333173"/>
                    </a:ext>
                  </a:extLst>
                </a:gridCol>
                <a:gridCol w="1445764">
                  <a:extLst>
                    <a:ext uri="{9D8B030D-6E8A-4147-A177-3AD203B41FA5}">
                      <a16:colId xmlns:a16="http://schemas.microsoft.com/office/drawing/2014/main" val="32510516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)  (m)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17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 kg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(0,0)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7064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 kg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(0,1)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644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 kg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(1,0)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387997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94816" y="2800528"/>
                <a:ext cx="4302585" cy="14642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COM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1+1+2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𝐂𝐎𝐌</m:t>
                          </m:r>
                        </m:sub>
                      </m:sSub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816" y="2800528"/>
                <a:ext cx="4302585" cy="146424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112175" y="4671020"/>
                <a:ext cx="4302585" cy="14642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COM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1+1+2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𝐂𝐎𝐌</m:t>
                          </m:r>
                        </m:sub>
                      </m:sSub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175" y="4671020"/>
                <a:ext cx="4302585" cy="146424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2845778" y="4868794"/>
            <a:ext cx="1407282" cy="611584"/>
            <a:chOff x="2845778" y="4099560"/>
            <a:chExt cx="1407282" cy="611584"/>
          </a:xfrm>
        </p:grpSpPr>
        <p:sp>
          <p:nvSpPr>
            <p:cNvPr id="15" name="Oval 14"/>
            <p:cNvSpPr/>
            <p:nvPr/>
          </p:nvSpPr>
          <p:spPr>
            <a:xfrm>
              <a:off x="3139440" y="4099560"/>
              <a:ext cx="210055" cy="21005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45778" y="4341812"/>
              <a:ext cx="140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(0.5, 0.25) 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8" name="Picture 7" descr="07_TacticsBox0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84" r="24253" b="5522"/>
          <a:stretch/>
        </p:blipFill>
        <p:spPr bwMode="auto">
          <a:xfrm>
            <a:off x="6687115" y="380334"/>
            <a:ext cx="5118672" cy="211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268330" y="2193416"/>
            <a:ext cx="5202666" cy="4082791"/>
            <a:chOff x="1268330" y="2193416"/>
            <a:chExt cx="5202666" cy="4082791"/>
          </a:xfrm>
        </p:grpSpPr>
        <p:grpSp>
          <p:nvGrpSpPr>
            <p:cNvPr id="14" name="Group 13"/>
            <p:cNvGrpSpPr/>
            <p:nvPr/>
          </p:nvGrpSpPr>
          <p:grpSpPr>
            <a:xfrm>
              <a:off x="1268330" y="2408643"/>
              <a:ext cx="5117231" cy="3867564"/>
              <a:chOff x="1268330" y="2408643"/>
              <a:chExt cx="5117231" cy="3867564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H="1">
                <a:off x="2056708" y="2408643"/>
                <a:ext cx="692" cy="3867564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1268330" y="5819582"/>
                <a:ext cx="5117231" cy="0"/>
              </a:xfrm>
              <a:prstGeom prst="line">
                <a:avLst/>
              </a:prstGeom>
              <a:ln w="571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659499" y="2193416"/>
                  <a:ext cx="3252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9499" y="2193416"/>
                  <a:ext cx="325242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5556" r="-12963"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145754" y="5814542"/>
                  <a:ext cx="3252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5754" y="5814542"/>
                  <a:ext cx="325242" cy="461665"/>
                </a:xfrm>
                <a:prstGeom prst="rect">
                  <a:avLst/>
                </a:prstGeom>
                <a:blipFill>
                  <a:blip r:embed="rId10"/>
                  <a:stretch>
                    <a:fillRect r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921102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  <p:extLst mod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>
                <a:spLocks/>
              </p:cNvSpPr>
              <p:nvPr/>
            </p:nvSpPr>
            <p:spPr bwMode="auto">
              <a:xfrm>
                <a:off x="948786" y="626414"/>
                <a:ext cx="7635240" cy="4686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b="1" dirty="0" smtClean="0">
                    <a:latin typeface="Arial" panose="020B0604020202020204" pitchFamily="34" charset="0"/>
                  </a:rPr>
                  <a:t>Moment of Inertia (</a:t>
                </a:r>
                <a14:m>
                  <m:oMath xmlns:m="http://schemas.openxmlformats.org/officeDocument/2006/math">
                    <m:r>
                      <a:rPr lang="en-US" altLang="en-US" sz="2700" b="1" i="1" dirty="0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altLang="en-US" sz="2700" b="1" dirty="0" smtClean="0">
                    <a:latin typeface="Arial" panose="020B0604020202020204" pitchFamily="34" charset="0"/>
                  </a:rPr>
                  <a:t> ; unit: </a:t>
                </a:r>
                <a14:m>
                  <m:oMath xmlns:m="http://schemas.openxmlformats.org/officeDocument/2006/math">
                    <m:r>
                      <a:rPr lang="en-US" altLang="en-US" sz="2700" b="1" i="1" dirty="0" smtClean="0">
                        <a:latin typeface="Cambria Math" panose="02040503050406030204" pitchFamily="18" charset="0"/>
                      </a:rPr>
                      <m:t>𝒌𝒈</m:t>
                    </m:r>
                    <m:r>
                      <a:rPr lang="en-US" altLang="en-US" sz="2700" b="1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en-US" sz="27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700" b="1" i="1" dirty="0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en-US" sz="27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en-US" sz="2700" b="1" dirty="0" smtClean="0">
                    <a:latin typeface="Arial" panose="020B0604020202020204" pitchFamily="34" charset="0"/>
                  </a:rPr>
                  <a:t>)</a:t>
                </a:r>
                <a:endParaRPr lang="en-US" altLang="en-US" sz="2700" b="1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8786" y="626414"/>
                <a:ext cx="7635240" cy="468630"/>
              </a:xfrm>
              <a:prstGeom prst="rect">
                <a:avLst/>
              </a:prstGeom>
              <a:blipFill>
                <a:blip r:embed="rId5"/>
                <a:stretch>
                  <a:fillRect l="-2716" t="-19481" b="-3376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51</a:t>
            </a:fld>
            <a:endParaRPr lang="en-US"/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1401770" y="1301482"/>
            <a:ext cx="6729271" cy="240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Resistance to rotation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Arial" panose="020B0604020202020204" pitchFamily="34" charset="0"/>
              </a:rPr>
              <a:t>Depends on:</a:t>
            </a:r>
          </a:p>
          <a:p>
            <a:pPr algn="l">
              <a:lnSpc>
                <a:spcPct val="15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	</a:t>
            </a:r>
            <a:r>
              <a:rPr lang="en-US" altLang="en-US" sz="2400" dirty="0" smtClean="0">
                <a:latin typeface="Arial" panose="020B0604020202020204" pitchFamily="34" charset="0"/>
              </a:rPr>
              <a:t>- mass of object</a:t>
            </a:r>
          </a:p>
          <a:p>
            <a:pPr algn="l">
              <a:lnSpc>
                <a:spcPct val="15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	</a:t>
            </a:r>
            <a:r>
              <a:rPr lang="en-US" altLang="en-US" sz="2400" dirty="0" smtClean="0">
                <a:latin typeface="Arial" panose="020B0604020202020204" pitchFamily="34" charset="0"/>
              </a:rPr>
              <a:t>- mass distribution around </a:t>
            </a:r>
            <a:r>
              <a:rPr lang="en-US" altLang="en-US" sz="2400" i="1" dirty="0" smtClean="0">
                <a:latin typeface="Arial" panose="020B0604020202020204" pitchFamily="34" charset="0"/>
              </a:rPr>
              <a:t>axis of rotation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56897" y="3900715"/>
            <a:ext cx="11214185" cy="2656559"/>
            <a:chOff x="600443" y="3900715"/>
            <a:chExt cx="11214185" cy="2656559"/>
          </a:xfrm>
        </p:grpSpPr>
        <p:pic>
          <p:nvPicPr>
            <p:cNvPr id="1026" name="Picture 2" descr="http://slideplayer.com/slide/4905270/16/images/5/Moment+of+Inertia+of+Point+Mass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5" t="58780" b="18257"/>
            <a:stretch/>
          </p:blipFill>
          <p:spPr bwMode="auto">
            <a:xfrm>
              <a:off x="600443" y="3900715"/>
              <a:ext cx="10990121" cy="2010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00443" y="5910943"/>
              <a:ext cx="981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Axis of rotation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37757" y="5810481"/>
              <a:ext cx="981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Axis of rotation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833014" y="4753206"/>
              <a:ext cx="981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Axis of rotation</a:t>
              </a:r>
              <a:endParaRPr lang="en-US" dirty="0">
                <a:solidFill>
                  <a:srgbClr val="FFC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452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693859" y="394630"/>
            <a:ext cx="76352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Examples: Moment of Inertia of Point Masses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52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277258" y="2061029"/>
            <a:ext cx="2612572" cy="2431145"/>
            <a:chOff x="1436915" y="2757714"/>
            <a:chExt cx="2612572" cy="2431145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756230" y="3396344"/>
              <a:ext cx="1973942" cy="1473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2583543" y="3077029"/>
              <a:ext cx="1146629" cy="3193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756229" y="3077029"/>
              <a:ext cx="732973" cy="17925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1436915" y="45502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m2</a:t>
              </a:r>
              <a:endParaRPr lang="en-US" sz="16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3410857" y="30770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m1</a:t>
              </a:r>
              <a:endParaRPr lang="en-US" sz="1600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2264228" y="2757714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m3</a:t>
              </a:r>
              <a:endParaRPr lang="en-US" sz="16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570220" y="1465944"/>
            <a:ext cx="1707331" cy="4193721"/>
            <a:chOff x="1570220" y="1465944"/>
            <a:chExt cx="1707331" cy="4193721"/>
          </a:xfrm>
        </p:grpSpPr>
        <p:sp>
          <p:nvSpPr>
            <p:cNvPr id="22" name="TextBox 21"/>
            <p:cNvSpPr txBox="1"/>
            <p:nvPr/>
          </p:nvSpPr>
          <p:spPr>
            <a:xfrm>
              <a:off x="1570220" y="5290333"/>
              <a:ext cx="1707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axis of rotation</a:t>
              </a:r>
              <a:endParaRPr lang="en-US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010228" y="1465944"/>
              <a:ext cx="573316" cy="3749040"/>
              <a:chOff x="2169885" y="2162629"/>
              <a:chExt cx="573316" cy="3749040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H="1">
                <a:off x="2583543" y="2162629"/>
                <a:ext cx="0" cy="374904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Curved Right Arrow 16"/>
              <p:cNvSpPr/>
              <p:nvPr/>
            </p:nvSpPr>
            <p:spPr>
              <a:xfrm>
                <a:off x="2169885" y="2194895"/>
                <a:ext cx="573316" cy="348342"/>
              </a:xfrm>
              <a:prstGeom prst="curved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246451" y="2232357"/>
            <a:ext cx="2324064" cy="2825090"/>
            <a:chOff x="1246451" y="2232357"/>
            <a:chExt cx="2324064" cy="2825090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1570220" y="4688115"/>
              <a:ext cx="75932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491875" y="3276601"/>
              <a:ext cx="107864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1720767" y="4688115"/>
                  <a:ext cx="428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0767" y="4688115"/>
                  <a:ext cx="428514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2782944" y="3251593"/>
                  <a:ext cx="428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2944" y="3251593"/>
                  <a:ext cx="42851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1246451" y="2232357"/>
                  <a:ext cx="8581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6451" y="2232357"/>
                  <a:ext cx="85812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11246" y="5972814"/>
                <a:ext cx="4925964" cy="466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46" y="5972814"/>
                <a:ext cx="4925964" cy="466666"/>
              </a:xfrm>
              <a:prstGeom prst="rect">
                <a:avLst/>
              </a:prstGeom>
              <a:blipFill>
                <a:blip r:embed="rId8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/>
          <p:cNvGrpSpPr/>
          <p:nvPr/>
        </p:nvGrpSpPr>
        <p:grpSpPr>
          <a:xfrm>
            <a:off x="7286171" y="851381"/>
            <a:ext cx="4245430" cy="3950611"/>
            <a:chOff x="1436915" y="2757714"/>
            <a:chExt cx="2612572" cy="2431145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1756230" y="3396344"/>
              <a:ext cx="1973942" cy="1473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2583543" y="3077029"/>
              <a:ext cx="1146629" cy="3193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1756229" y="3077029"/>
              <a:ext cx="732973" cy="17925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1436915" y="45502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m2</a:t>
              </a:r>
              <a:endParaRPr lang="en-US" sz="16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3410857" y="3077029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m1</a:t>
              </a:r>
              <a:endParaRPr lang="en-US" sz="1600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2264228" y="2757714"/>
              <a:ext cx="638630" cy="6386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m3</a:t>
              </a:r>
              <a:endParaRPr lang="en-US" sz="16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769895" y="1289891"/>
            <a:ext cx="3265342" cy="3059079"/>
            <a:chOff x="8007535" y="2444206"/>
            <a:chExt cx="2009441" cy="1882510"/>
          </a:xfrm>
        </p:grpSpPr>
        <p:grpSp>
          <p:nvGrpSpPr>
            <p:cNvPr id="46" name="Group 45"/>
            <p:cNvGrpSpPr/>
            <p:nvPr/>
          </p:nvGrpSpPr>
          <p:grpSpPr>
            <a:xfrm>
              <a:off x="8267227" y="2444206"/>
              <a:ext cx="1749749" cy="1562132"/>
              <a:chOff x="3915616" y="4090781"/>
              <a:chExt cx="1749749" cy="1562132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flipV="1">
                <a:off x="4302823" y="4090781"/>
                <a:ext cx="223342" cy="83239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4371477" y="4442363"/>
                <a:ext cx="1293888" cy="54467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4044047" y="4515560"/>
                    <a:ext cx="4285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Text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44047" y="4515560"/>
                    <a:ext cx="42851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4809334" y="4434550"/>
                    <a:ext cx="4285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0" name="TextBox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09334" y="4434550"/>
                    <a:ext cx="428514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3915616" y="5420463"/>
                    <a:ext cx="294991" cy="2324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1" name="TextBox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15616" y="5420463"/>
                    <a:ext cx="294991" cy="23245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4" name="Straight Arrow Connector 53"/>
            <p:cNvCxnSpPr/>
            <p:nvPr/>
          </p:nvCxnSpPr>
          <p:spPr>
            <a:xfrm flipV="1">
              <a:off x="8007535" y="3500121"/>
              <a:ext cx="576490" cy="82659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562191" y="5240736"/>
                <a:ext cx="4803046" cy="4685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191" y="5240736"/>
                <a:ext cx="4803046" cy="468526"/>
              </a:xfrm>
              <a:prstGeom prst="rect">
                <a:avLst/>
              </a:prstGeom>
              <a:blipFill>
                <a:blip r:embed="rId12"/>
                <a:stretch>
                  <a:fillRect b="-16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/>
          <p:cNvGrpSpPr/>
          <p:nvPr/>
        </p:nvGrpSpPr>
        <p:grpSpPr>
          <a:xfrm>
            <a:off x="8159971" y="2462569"/>
            <a:ext cx="3439178" cy="1190940"/>
            <a:chOff x="6911743" y="2216613"/>
            <a:chExt cx="3439178" cy="1190940"/>
          </a:xfrm>
        </p:grpSpPr>
        <p:grpSp>
          <p:nvGrpSpPr>
            <p:cNvPr id="43" name="Group 42"/>
            <p:cNvGrpSpPr/>
            <p:nvPr/>
          </p:nvGrpSpPr>
          <p:grpSpPr>
            <a:xfrm>
              <a:off x="7417030" y="2519568"/>
              <a:ext cx="2933891" cy="887985"/>
              <a:chOff x="8584025" y="3340463"/>
              <a:chExt cx="1805471" cy="546452"/>
            </a:xfrm>
          </p:grpSpPr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8584025" y="3340463"/>
                <a:ext cx="140819" cy="1408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682165" y="3517583"/>
                <a:ext cx="17073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axis of rotation</a:t>
                </a:r>
                <a:endParaRPr lang="en-US" dirty="0"/>
              </a:p>
            </p:txBody>
          </p:sp>
        </p:grpSp>
        <p:sp>
          <p:nvSpPr>
            <p:cNvPr id="60" name="Curved Down Arrow 59"/>
            <p:cNvSpPr/>
            <p:nvPr/>
          </p:nvSpPr>
          <p:spPr>
            <a:xfrm>
              <a:off x="6911743" y="2216613"/>
              <a:ext cx="1417356" cy="641456"/>
            </a:xfrm>
            <a:custGeom>
              <a:avLst/>
              <a:gdLst>
                <a:gd name="connsiteX0" fmla="*/ 1116166 w 1433833"/>
                <a:gd name="connsiteY0" fmla="*/ 626933 h 626933"/>
                <a:gd name="connsiteX1" fmla="*/ 782022 w 1433833"/>
                <a:gd name="connsiteY1" fmla="*/ 470200 h 626933"/>
                <a:gd name="connsiteX2" fmla="*/ 1021322 w 1433833"/>
                <a:gd name="connsiteY2" fmla="*/ 470200 h 626933"/>
                <a:gd name="connsiteX3" fmla="*/ 518899 w 1433833"/>
                <a:gd name="connsiteY3" fmla="*/ 0 h 626933"/>
                <a:gd name="connsiteX4" fmla="*/ 675633 w 1433833"/>
                <a:gd name="connsiteY4" fmla="*/ 0 h 626933"/>
                <a:gd name="connsiteX5" fmla="*/ 1178056 w 1433833"/>
                <a:gd name="connsiteY5" fmla="*/ 470200 h 626933"/>
                <a:gd name="connsiteX6" fmla="*/ 1417356 w 1433833"/>
                <a:gd name="connsiteY6" fmla="*/ 470200 h 626933"/>
                <a:gd name="connsiteX7" fmla="*/ 1116166 w 1433833"/>
                <a:gd name="connsiteY7" fmla="*/ 626933 h 626933"/>
                <a:gd name="connsiteX0" fmla="*/ 597266 w 1433833"/>
                <a:gd name="connsiteY0" fmla="*/ 7191 h 626933"/>
                <a:gd name="connsiteX1" fmla="*/ 156733 w 1433833"/>
                <a:gd name="connsiteY1" fmla="*/ 626933 h 626933"/>
                <a:gd name="connsiteX2" fmla="*/ 0 w 1433833"/>
                <a:gd name="connsiteY2" fmla="*/ 626933 h 626933"/>
                <a:gd name="connsiteX3" fmla="*/ 140613 w 1433833"/>
                <a:gd name="connsiteY3" fmla="*/ 197800 h 626933"/>
                <a:gd name="connsiteX4" fmla="*/ 597266 w 1433833"/>
                <a:gd name="connsiteY4" fmla="*/ 7191 h 626933"/>
                <a:gd name="connsiteX0" fmla="*/ 597266 w 1433833"/>
                <a:gd name="connsiteY0" fmla="*/ 7191 h 626933"/>
                <a:gd name="connsiteX1" fmla="*/ 156733 w 1433833"/>
                <a:gd name="connsiteY1" fmla="*/ 626933 h 626933"/>
                <a:gd name="connsiteX2" fmla="*/ 0 w 1433833"/>
                <a:gd name="connsiteY2" fmla="*/ 626933 h 626933"/>
                <a:gd name="connsiteX3" fmla="*/ 518900 w 1433833"/>
                <a:gd name="connsiteY3" fmla="*/ 0 h 626933"/>
                <a:gd name="connsiteX4" fmla="*/ 675633 w 1433833"/>
                <a:gd name="connsiteY4" fmla="*/ 0 h 626933"/>
                <a:gd name="connsiteX5" fmla="*/ 1178056 w 1433833"/>
                <a:gd name="connsiteY5" fmla="*/ 470200 h 626933"/>
                <a:gd name="connsiteX6" fmla="*/ 1417356 w 1433833"/>
                <a:gd name="connsiteY6" fmla="*/ 470200 h 626933"/>
                <a:gd name="connsiteX7" fmla="*/ 1116166 w 1433833"/>
                <a:gd name="connsiteY7" fmla="*/ 626933 h 626933"/>
                <a:gd name="connsiteX8" fmla="*/ 782022 w 1433833"/>
                <a:gd name="connsiteY8" fmla="*/ 470200 h 626933"/>
                <a:gd name="connsiteX9" fmla="*/ 1021322 w 1433833"/>
                <a:gd name="connsiteY9" fmla="*/ 470200 h 626933"/>
                <a:gd name="connsiteX10" fmla="*/ 518899 w 1433833"/>
                <a:gd name="connsiteY10" fmla="*/ 0 h 626933"/>
                <a:gd name="connsiteX0" fmla="*/ 1116166 w 1417356"/>
                <a:gd name="connsiteY0" fmla="*/ 626941 h 641456"/>
                <a:gd name="connsiteX1" fmla="*/ 782022 w 1417356"/>
                <a:gd name="connsiteY1" fmla="*/ 470208 h 641456"/>
                <a:gd name="connsiteX2" fmla="*/ 1021322 w 1417356"/>
                <a:gd name="connsiteY2" fmla="*/ 470208 h 641456"/>
                <a:gd name="connsiteX3" fmla="*/ 518899 w 1417356"/>
                <a:gd name="connsiteY3" fmla="*/ 8 h 641456"/>
                <a:gd name="connsiteX4" fmla="*/ 675633 w 1417356"/>
                <a:gd name="connsiteY4" fmla="*/ 8 h 641456"/>
                <a:gd name="connsiteX5" fmla="*/ 1178056 w 1417356"/>
                <a:gd name="connsiteY5" fmla="*/ 470208 h 641456"/>
                <a:gd name="connsiteX6" fmla="*/ 1417356 w 1417356"/>
                <a:gd name="connsiteY6" fmla="*/ 470208 h 641456"/>
                <a:gd name="connsiteX7" fmla="*/ 1116166 w 1417356"/>
                <a:gd name="connsiteY7" fmla="*/ 626941 h 641456"/>
                <a:gd name="connsiteX0" fmla="*/ 597266 w 1417356"/>
                <a:gd name="connsiteY0" fmla="*/ 7199 h 641456"/>
                <a:gd name="connsiteX1" fmla="*/ 156733 w 1417356"/>
                <a:gd name="connsiteY1" fmla="*/ 626941 h 641456"/>
                <a:gd name="connsiteX2" fmla="*/ 0 w 1417356"/>
                <a:gd name="connsiteY2" fmla="*/ 626941 h 641456"/>
                <a:gd name="connsiteX3" fmla="*/ 140613 w 1417356"/>
                <a:gd name="connsiteY3" fmla="*/ 197808 h 641456"/>
                <a:gd name="connsiteX4" fmla="*/ 597266 w 1417356"/>
                <a:gd name="connsiteY4" fmla="*/ 7199 h 641456"/>
                <a:gd name="connsiteX0" fmla="*/ 597266 w 1417356"/>
                <a:gd name="connsiteY0" fmla="*/ 7199 h 641456"/>
                <a:gd name="connsiteX1" fmla="*/ 113190 w 1417356"/>
                <a:gd name="connsiteY1" fmla="*/ 641456 h 641456"/>
                <a:gd name="connsiteX2" fmla="*/ 0 w 1417356"/>
                <a:gd name="connsiteY2" fmla="*/ 626941 h 641456"/>
                <a:gd name="connsiteX3" fmla="*/ 518900 w 1417356"/>
                <a:gd name="connsiteY3" fmla="*/ 8 h 641456"/>
                <a:gd name="connsiteX4" fmla="*/ 675633 w 1417356"/>
                <a:gd name="connsiteY4" fmla="*/ 8 h 641456"/>
                <a:gd name="connsiteX5" fmla="*/ 1178056 w 1417356"/>
                <a:gd name="connsiteY5" fmla="*/ 470208 h 641456"/>
                <a:gd name="connsiteX6" fmla="*/ 1417356 w 1417356"/>
                <a:gd name="connsiteY6" fmla="*/ 470208 h 641456"/>
                <a:gd name="connsiteX7" fmla="*/ 1116166 w 1417356"/>
                <a:gd name="connsiteY7" fmla="*/ 626941 h 641456"/>
                <a:gd name="connsiteX8" fmla="*/ 782022 w 1417356"/>
                <a:gd name="connsiteY8" fmla="*/ 470208 h 641456"/>
                <a:gd name="connsiteX9" fmla="*/ 1021322 w 1417356"/>
                <a:gd name="connsiteY9" fmla="*/ 470208 h 641456"/>
                <a:gd name="connsiteX10" fmla="*/ 518899 w 1417356"/>
                <a:gd name="connsiteY10" fmla="*/ 8 h 64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7356" h="641456" stroke="0" extrusionOk="0">
                  <a:moveTo>
                    <a:pt x="1116166" y="626941"/>
                  </a:moveTo>
                  <a:lnTo>
                    <a:pt x="782022" y="470208"/>
                  </a:lnTo>
                  <a:lnTo>
                    <a:pt x="1021322" y="470208"/>
                  </a:lnTo>
                  <a:cubicBezTo>
                    <a:pt x="962168" y="193406"/>
                    <a:pt x="755517" y="8"/>
                    <a:pt x="518899" y="8"/>
                  </a:cubicBezTo>
                  <a:lnTo>
                    <a:pt x="675633" y="8"/>
                  </a:lnTo>
                  <a:cubicBezTo>
                    <a:pt x="912250" y="8"/>
                    <a:pt x="1118901" y="193405"/>
                    <a:pt x="1178056" y="470208"/>
                  </a:cubicBezTo>
                  <a:lnTo>
                    <a:pt x="1417356" y="470208"/>
                  </a:lnTo>
                  <a:lnTo>
                    <a:pt x="1116166" y="626941"/>
                  </a:lnTo>
                  <a:close/>
                </a:path>
                <a:path w="1417356" h="641456" fill="darkenLess" stroke="0" extrusionOk="0">
                  <a:moveTo>
                    <a:pt x="597266" y="7199"/>
                  </a:moveTo>
                  <a:cubicBezTo>
                    <a:pt x="343886" y="53969"/>
                    <a:pt x="156733" y="317257"/>
                    <a:pt x="156733" y="626941"/>
                  </a:cubicBezTo>
                  <a:lnTo>
                    <a:pt x="0" y="626941"/>
                  </a:lnTo>
                  <a:cubicBezTo>
                    <a:pt x="0" y="467498"/>
                    <a:pt x="50282" y="314044"/>
                    <a:pt x="140613" y="197808"/>
                  </a:cubicBezTo>
                  <a:cubicBezTo>
                    <a:pt x="257572" y="47308"/>
                    <a:pt x="428358" y="-23979"/>
                    <a:pt x="597266" y="7199"/>
                  </a:cubicBezTo>
                  <a:close/>
                </a:path>
                <a:path w="1417356" h="641456" fill="none" extrusionOk="0">
                  <a:moveTo>
                    <a:pt x="597266" y="7199"/>
                  </a:moveTo>
                  <a:cubicBezTo>
                    <a:pt x="343886" y="53969"/>
                    <a:pt x="113190" y="331772"/>
                    <a:pt x="113190" y="641456"/>
                  </a:cubicBezTo>
                  <a:cubicBezTo>
                    <a:pt x="60946" y="641456"/>
                    <a:pt x="52244" y="626941"/>
                    <a:pt x="0" y="626941"/>
                  </a:cubicBezTo>
                  <a:cubicBezTo>
                    <a:pt x="0" y="280695"/>
                    <a:pt x="232319" y="8"/>
                    <a:pt x="518900" y="8"/>
                  </a:cubicBezTo>
                  <a:lnTo>
                    <a:pt x="675633" y="8"/>
                  </a:lnTo>
                  <a:cubicBezTo>
                    <a:pt x="912250" y="8"/>
                    <a:pt x="1118901" y="193405"/>
                    <a:pt x="1178056" y="470208"/>
                  </a:cubicBezTo>
                  <a:lnTo>
                    <a:pt x="1417356" y="470208"/>
                  </a:lnTo>
                  <a:lnTo>
                    <a:pt x="1116166" y="626941"/>
                  </a:lnTo>
                  <a:lnTo>
                    <a:pt x="782022" y="470208"/>
                  </a:lnTo>
                  <a:lnTo>
                    <a:pt x="1021322" y="470208"/>
                  </a:lnTo>
                  <a:cubicBezTo>
                    <a:pt x="962168" y="193406"/>
                    <a:pt x="755517" y="8"/>
                    <a:pt x="518899" y="8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49281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7" grpId="0"/>
    </p:bldLst>
  </p:timing>
  <p:extLst mod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692753" y="431197"/>
            <a:ext cx="10221989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Moments of Inertia of Common </a:t>
            </a:r>
            <a:r>
              <a:rPr lang="en-US" altLang="en-US" sz="2700" dirty="0" smtClean="0">
                <a:latin typeface="Arial" panose="020B0604020202020204" pitchFamily="34" charset="0"/>
              </a:rPr>
              <a:t>Shapes </a:t>
            </a:r>
            <a:r>
              <a:rPr lang="en-US" altLang="en-US" sz="24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(i.e. non-point masses</a:t>
            </a:r>
            <a:r>
              <a:rPr lang="en-US" altLang="en-US" sz="2400" i="1" dirty="0" smtClean="0">
                <a:latin typeface="Arial" panose="020B0604020202020204" pitchFamily="34" charset="0"/>
              </a:rPr>
              <a:t>)</a:t>
            </a:r>
            <a:endParaRPr lang="en-US" altLang="en-US" sz="2700" dirty="0">
              <a:latin typeface="Arial" panose="020B0604020202020204" pitchFamily="34" charset="0"/>
            </a:endParaRPr>
          </a:p>
        </p:txBody>
      </p:sp>
      <p:pic>
        <p:nvPicPr>
          <p:cNvPr id="33797" name="Picture 5" descr="07_Table7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2" b="3622"/>
          <a:stretch>
            <a:fillRect/>
          </a:stretch>
        </p:blipFill>
        <p:spPr bwMode="auto">
          <a:xfrm>
            <a:off x="1899762" y="1050132"/>
            <a:ext cx="7688103" cy="526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3EB3-121C-4C15-971E-C00B0C8D1BE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4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ig 3-p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2950995"/>
            <a:ext cx="1150754" cy="293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0" hangingPunct="0"/>
                <a:r>
                  <a:rPr lang="en-US" altLang="en-US" sz="2340" dirty="0">
                    <a:latin typeface="Arial" panose="020B0604020202020204" pitchFamily="34" charset="0"/>
                  </a:rPr>
                  <a:t>The diagram below shows two successive positions of a particle; it’s a segment of a full motion diagram. Which of the acceleration vectors best represents the acceleration between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34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340" i="1" dirty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altLang="en-US" sz="2340" i="1" baseline="-25000" dirty="0" err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(same magnitude)?</a:t>
                </a:r>
              </a:p>
            </p:txBody>
          </p:sp>
        </mc:Choice>
        <mc:Fallback xmlns="">
          <p:sp>
            <p:nvSpPr>
              <p:cNvPr id="27659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633" y="1248252"/>
                <a:ext cx="9766458" cy="1714500"/>
              </a:xfrm>
              <a:prstGeom prst="rect">
                <a:avLst/>
              </a:prstGeom>
              <a:blipFill rotWithShape="0">
                <a:blip r:embed="rId6"/>
                <a:stretch>
                  <a:fillRect l="-1873" t="-56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/>
          </p:cNvSpPr>
          <p:nvPr/>
        </p:nvSpPr>
        <p:spPr bwMode="auto">
          <a:xfrm>
            <a:off x="869633" y="524352"/>
            <a:ext cx="36576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258560" y="2834640"/>
            <a:ext cx="2834640" cy="2994660"/>
            <a:chOff x="6258560" y="2834640"/>
            <a:chExt cx="2834640" cy="2994660"/>
          </a:xfrm>
        </p:grpSpPr>
        <p:pic>
          <p:nvPicPr>
            <p:cNvPr id="27656" name="Picture 8" descr="ig 3-p7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1820" y="2962752"/>
              <a:ext cx="1430977" cy="28665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258560" y="2834640"/>
              <a:ext cx="2834640" cy="2407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31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84" y="1459934"/>
            <a:ext cx="4286222" cy="4555193"/>
          </a:xfrm>
          <a:prstGeom prst="rect">
            <a:avLst/>
          </a:prstGeom>
        </p:spPr>
      </p:pic>
      <p:sp>
        <p:nvSpPr>
          <p:cNvPr id="4" name="Rectangle 1"/>
          <p:cNvSpPr>
            <a:spLocks/>
          </p:cNvSpPr>
          <p:nvPr/>
        </p:nvSpPr>
        <p:spPr bwMode="auto">
          <a:xfrm>
            <a:off x="737937" y="524352"/>
            <a:ext cx="11128943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Uniform Circular Motion (motion at </a:t>
            </a:r>
            <a:r>
              <a:rPr lang="en-US" altLang="en-US" sz="2700" b="1" dirty="0">
                <a:latin typeface="Arial" panose="020B0604020202020204" pitchFamily="34" charset="0"/>
              </a:rPr>
              <a:t>constant</a:t>
            </a:r>
            <a:r>
              <a:rPr lang="en-US" altLang="en-US" sz="2700" dirty="0">
                <a:latin typeface="Arial" panose="020B0604020202020204" pitchFamily="34" charset="0"/>
              </a:rPr>
              <a:t> speed along a circular path)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9"/>
          <a:stretch/>
        </p:blipFill>
        <p:spPr>
          <a:xfrm>
            <a:off x="6835111" y="1296968"/>
            <a:ext cx="3550978" cy="48811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24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03_37Figure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2377440" y="1812820"/>
            <a:ext cx="3045993" cy="304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3" name="Rectangle 1"/>
          <p:cNvSpPr>
            <a:spLocks/>
          </p:cNvSpPr>
          <p:nvPr/>
        </p:nvSpPr>
        <p:spPr bwMode="auto">
          <a:xfrm>
            <a:off x="869633" y="524352"/>
            <a:ext cx="36576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Circular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795" name="Rectangle 3"/>
              <p:cNvSpPr>
                <a:spLocks/>
              </p:cNvSpPr>
              <p:nvPr/>
            </p:nvSpPr>
            <p:spPr bwMode="auto">
              <a:xfrm>
                <a:off x="6621144" y="1391920"/>
                <a:ext cx="5073015" cy="2056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160" dirty="0">
                    <a:latin typeface="Arial" panose="020B0604020202020204" pitchFamily="34" charset="0"/>
                  </a:rPr>
                  <a:t>For an object undergoing uniform circular motion in a path of radius </a:t>
                </a:r>
                <a14:m>
                  <m:oMath xmlns:m="http://schemas.openxmlformats.org/officeDocument/2006/math">
                    <m:r>
                      <a:rPr lang="en-US" altLang="en-US" sz="216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160" dirty="0">
                    <a:latin typeface="Arial" panose="020B0604020202020204" pitchFamily="34" charset="0"/>
                  </a:rPr>
                  <a:t>, there is an acceleration because the velocity is changing </a:t>
                </a:r>
                <a:r>
                  <a:rPr lang="en-US" altLang="en-US" sz="2160" i="1" dirty="0">
                    <a:latin typeface="Arial" panose="020B0604020202020204" pitchFamily="34" charset="0"/>
                  </a:rPr>
                  <a:t>direction</a:t>
                </a:r>
                <a:r>
                  <a:rPr lang="en-US" altLang="en-US" sz="2160" dirty="0">
                    <a:latin typeface="Arial" panose="020B0604020202020204" pitchFamily="34" charset="0"/>
                  </a:rPr>
                  <a:t>.</a:t>
                </a:r>
              </a:p>
              <a:p>
                <a:pPr algn="l"/>
                <a:endParaRPr lang="en-US" altLang="en-US" sz="2160" dirty="0">
                  <a:latin typeface="Arial" panose="020B0604020202020204" pitchFamily="34" charset="0"/>
                </a:endParaRPr>
              </a:p>
              <a:p>
                <a:pPr algn="l"/>
                <a:endParaRPr lang="en-US" altLang="en-US" sz="216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79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1144" y="1391920"/>
                <a:ext cx="5073015" cy="2056131"/>
              </a:xfrm>
              <a:prstGeom prst="rect">
                <a:avLst/>
              </a:prstGeom>
              <a:blipFill rotWithShape="0">
                <a:blip r:embed="rId7"/>
                <a:stretch>
                  <a:fillRect l="-3245" t="-3846" r="-33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7105015" y="3071813"/>
            <a:ext cx="3095625" cy="2139594"/>
            <a:chOff x="7105015" y="3071813"/>
            <a:chExt cx="3095625" cy="2139594"/>
          </a:xfrm>
        </p:grpSpPr>
        <p:pic>
          <p:nvPicPr>
            <p:cNvPr id="12290" name="Picture 2" descr="https://latex.codecogs.com/gif.latex?%5CLARGE%20%5Cvec%7Ba%7D%3D%5Cbigg%28%5Cfrac%7Bv%5E2%7D%7Br%7D%2C%5Ctext%7Bcenter%20of%20circle%7D%5Cbigg%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5015" y="3071813"/>
              <a:ext cx="3095625" cy="752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7965440" y="3952240"/>
              <a:ext cx="0" cy="4673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9294948" y="3732292"/>
              <a:ext cx="0" cy="10566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7334498" y="4419600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magnitude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734538" y="4842075"/>
              <a:ext cx="1120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dirty="0">
                  <a:latin typeface="Arial" panose="020B0604020202020204" pitchFamily="34" charset="0"/>
                </a:rPr>
                <a:t>direction </a:t>
              </a:r>
              <a:endParaRPr lang="en-US" dirty="0"/>
            </a:p>
          </p:txBody>
        </p:sp>
      </p:grpSp>
      <p:sp>
        <p:nvSpPr>
          <p:cNvPr id="14" name="Rectangle 3"/>
          <p:cNvSpPr>
            <a:spLocks/>
          </p:cNvSpPr>
          <p:nvPr/>
        </p:nvSpPr>
        <p:spPr bwMode="auto">
          <a:xfrm>
            <a:off x="6621144" y="5567491"/>
            <a:ext cx="5073015" cy="41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This is called </a:t>
            </a:r>
            <a:r>
              <a:rPr lang="en-US" altLang="en-US" sz="2160" dirty="0">
                <a:solidFill>
                  <a:srgbClr val="FF0000"/>
                </a:solidFill>
                <a:latin typeface="Arial" panose="020B0604020202020204" pitchFamily="34" charset="0"/>
              </a:rPr>
              <a:t>centripetal acceleration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>
                <a:spLocks/>
              </p:cNvSpPr>
              <p:nvPr/>
            </p:nvSpPr>
            <p:spPr bwMode="auto">
              <a:xfrm>
                <a:off x="1117600" y="6118541"/>
                <a:ext cx="9419772" cy="35297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pPr algn="ctr"/>
                <a:r>
                  <a:rPr lang="en-US" altLang="en-US" sz="2160" dirty="0" smtClean="0">
                    <a:latin typeface="Arial" panose="020B0604020202020204" pitchFamily="34" charset="0"/>
                  </a:rPr>
                  <a:t>Therefore,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16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16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160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altLang="en-US" sz="2160" dirty="0" smtClean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en-US" sz="2160" dirty="0" smtClean="0">
                    <a:latin typeface="Arial" panose="020B0604020202020204" pitchFamily="34" charset="0"/>
                  </a:rPr>
                  <a:t>also points to center of circle, and is called </a:t>
                </a:r>
                <a:r>
                  <a:rPr lang="en-US" altLang="en-US" sz="2160" dirty="0" smtClean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centripetal force</a:t>
                </a:r>
                <a:endParaRPr lang="en-US" altLang="en-US" sz="2160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7600" y="6118541"/>
                <a:ext cx="9419772" cy="352979"/>
              </a:xfrm>
              <a:prstGeom prst="rect">
                <a:avLst/>
              </a:prstGeom>
              <a:blipFill>
                <a:blip r:embed="rId9"/>
                <a:stretch>
                  <a:fillRect t="-20000" b="-3833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78995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 animBg="1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1893753" y="1705452"/>
            <a:ext cx="79209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When a ball on the end of a string is swung in a vertical circle:</a:t>
            </a: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1893753" y="2118360"/>
            <a:ext cx="7623810" cy="287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286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6858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marL="11430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marL="16002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marL="2057400" indent="-228600" algn="l"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r>
              <a:rPr lang="en-US" altLang="en-US" sz="2160" dirty="0">
                <a:latin typeface="Arial" panose="020B0604020202020204" pitchFamily="34" charset="0"/>
              </a:rPr>
              <a:t>We know that the ball is accelerating because</a:t>
            </a:r>
          </a:p>
          <a:p>
            <a:endParaRPr lang="en-US" altLang="en-US" sz="2160" dirty="0"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direction is changing.</a:t>
            </a:r>
          </a:p>
          <a:p>
            <a:pPr lvl="1">
              <a:buFont typeface="Arial" panose="020B0604020202020204" pitchFamily="34" charset="0"/>
              <a:buAutoNum type="alphaUcPeriod"/>
            </a:pPr>
            <a:r>
              <a:rPr lang="en-US" altLang="en-US" sz="2160" dirty="0">
                <a:latin typeface="Arial" panose="020B0604020202020204" pitchFamily="34" charset="0"/>
              </a:rPr>
              <a:t>	the speed and the direction are changing.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869632" y="524352"/>
            <a:ext cx="4261167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9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10.8|37.4|14.1|17.4|30.5|2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9|3|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|26.9|2.9|33.6|49.1|7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8|12.6|7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8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2.5|3.8|2.6|8.1|2.4|12.3|14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6.5|29.3|48.1|4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3|16.2|27.3|58.5|9.1|30.9|2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9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|68.2|29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9|68.5|18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|21.4|63.5|1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|13.6|26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7|7|9.9|20.1|15.3|34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9.6|6.8|14|2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5574</TotalTime>
  <Words>3500</Words>
  <Application>Microsoft Office PowerPoint</Application>
  <PresentationFormat>Widescreen</PresentationFormat>
  <Paragraphs>391</Paragraphs>
  <Slides>53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Arial</vt:lpstr>
      <vt:lpstr>Calibri</vt:lpstr>
      <vt:lpstr>Calibri Light</vt:lpstr>
      <vt:lpstr>Cambria Math</vt:lpstr>
      <vt:lpstr>Helvetica</vt:lpstr>
      <vt:lpstr>Times New Roman</vt:lpstr>
      <vt:lpstr>Office Theme</vt:lpstr>
      <vt:lpstr>PHYS 1111K  Lectures 11-12  OpenStax Chapter 6  Youtube: https://youtu.be/1T5978spBTM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Pendulum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Sumithra Surendralal</dc:creator>
  <cp:lastModifiedBy>Shafat  Mubin</cp:lastModifiedBy>
  <cp:revision>122</cp:revision>
  <dcterms:created xsi:type="dcterms:W3CDTF">2016-06-29T03:49:11Z</dcterms:created>
  <dcterms:modified xsi:type="dcterms:W3CDTF">2022-06-19T01:46:18Z</dcterms:modified>
</cp:coreProperties>
</file>