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ink/ink1.xml" ContentType="application/inkml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1.xml" ContentType="application/vnd.openxmlformats-officedocument.presentationml.notesSlide+xml"/>
  <Override PartName="/ppt/tags/tag13.xml" ContentType="application/vnd.openxmlformats-officedocument.presentationml.tags+xml"/>
  <Override PartName="/ppt/notesSlides/notesSlide2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3.xml" ContentType="application/vnd.openxmlformats-officedocument.presentationml.notesSlide+xml"/>
  <Override PartName="/ppt/tags/tag16.xml" ContentType="application/vnd.openxmlformats-officedocument.presentationml.tags+xml"/>
  <Override PartName="/ppt/ink/ink2.xml" ContentType="application/inkml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4.xml" ContentType="application/vnd.openxmlformats-officedocument.presentationml.notesSl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notesSlides/notesSlide5.xml" ContentType="application/vnd.openxmlformats-officedocument.presentationml.notesSlide+xml"/>
  <Override PartName="/ppt/tags/tag22.xml" ContentType="application/vnd.openxmlformats-officedocument.presentationml.tags+xml"/>
  <Override PartName="/ppt/ink/ink3.xml" ContentType="application/inkml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notesSlides/notesSlide6.xml" ContentType="application/vnd.openxmlformats-officedocument.presentationml.notesSlide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2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5" r:id="rId39"/>
    <p:sldId id="298" r:id="rId40"/>
    <p:sldId id="299" r:id="rId4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682" y="4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image" Target="../media/image21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Relationship Id="rId5" Type="http://schemas.openxmlformats.org/officeDocument/2006/relationships/image" Target="../media/image20.wmf"/><Relationship Id="rId4" Type="http://schemas.openxmlformats.org/officeDocument/2006/relationships/image" Target="../media/image19.wmf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6.43264" units="1/cm"/>
          <inkml:channelProperty channel="Y" name="resolution" value="36.48649" units="1/cm"/>
          <inkml:channelProperty channel="T" name="resolution" value="1" units="1/dev"/>
        </inkml:channelProperties>
      </inkml:inkSource>
      <inkml:timestamp xml:id="ts0" timeString="2021-01-26T19:25:59.053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23248 10742 0,'0'18'141,"0"-1"-125,0 1-1,0 35 1,0 35 15,0-53-15,0 71 15,-18-53 0,18 18 0,0-36-15,0 18 15,0 0-15,0 17 15,0-34-15,0-19-1,0 36 1,0 18 15,18-54-15,-18 36 15,18-17-15,-1 17-1,1-1 1,0 19 0,-1-36-1,1 18 1,0-18 0,17 18-1,-18-35-15,-17 35 16,18 0-1,-18-18 1,18 36 0,-18-18 15,17-18-15,1 18-1,0 35 1,-18-53-1,17 18 1,-17 35 0,0-17-1,0-1 1,0-17 0,0 0-1,0 0 1,0 0-1,0-35 1,0 35 15,18-18-31,-18 0 16,18 36 15,-18-36-15,0 0-1,0 54 1,0-54 0,0 0-1,17 36 1,-17-18 0,0 17-1,18-17 1,-18 0-1,0 35 1,0-53 0,0 54-1,17-1 17,-17 0-17,0-17 1,18-18-1,-18 17 1,0 124 0,-18-53-1,-17 18 1,18-36 0,-19 54-1,19-160 1,17 107-1,0-71 1,0 0 0,0-18 15,0 18-15,0-18-1,0 1 1,0-1-1,0-18 1,0 1 0,0 0 46,17-18-46,1 0-1</inkml:trace>
  <inkml:trace contextRef="#ctx0" brushRef="#br0" timeOffset="9528.328">24818 10989 0,'0'18'157,"0"-1"-142,0 1 1,0 0-1,0 17-15,0 0 16,0 18 0,0 0-1,0 0 1,0-18 0,0 0-1,0 1 1,0-1-1,0-17 1,0 35 0,0-36-1,0 54 1,0 17 15,-18-17-15,18-1-1,0 1 1,-17-1 0,-1-17-1,18-35 1,0 17 0,0 0-1,-18 18 1,18-35-1,0 52 1,0-17 0,0-35-1,-17 17 1,17-17 0,-18 35 15,18-18-16,0 0 1,0-17 0,0 53-1,0-36 1,0 71 0,0-53-1,0-18 1,18 35-1,-18-34 1,0 34 0,17-34-1,1 34 1,0-17 15,-1 0-15,-17 0-1,0-18 1,18 36 0,17-1-1,-17 1 1,-1-18 0,-17 17-1,18-17 1,-18 0-1,18 0 1,-18-18 0,0 18-1,0 0 1,0 18 15,0-1-15,0 1-1,0 17 1,0 0 0,0-35-1,0 35 1,0-35 0,0 0-1,0 0 1,0 0-1,0 35 1,0-53 0,17 36-1,-17-18 1,18-18 15,-18 18-15,0-35-1,18-1 1,-18 1 0,0 0-1,0-1 17,0 1-17,0 0 1,17-1-1,-17 1 32,0-1 16,0 1-48,-17-18 17,-19 0-17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6.43264" units="1/cm"/>
          <inkml:channelProperty channel="Y" name="resolution" value="36.48649" units="1/cm"/>
          <inkml:channelProperty channel="T" name="resolution" value="1" units="1/dev"/>
        </inkml:channelProperties>
      </inkml:inkSource>
      <inkml:timestamp xml:id="ts0" timeString="2021-01-26T20:05:57.524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8220 11906 0,'0'18'94,"17"-18"-63,1 0 1,0 0 14,-18 18-30,17-18 0,1 0-1,-18 17 17,18-17-17,-1 0 1,1 18-1,-18-1 1,17 1 0,-17 0-1,0 17 1,0-17 0,0 17-1,0 0 1,0 18 15,0-35-15,0 17-16,0-17 15,0 17 1,-17 18 0,17-36-1,-18 1 1,18 0-1,0 17 17,-17-17-1,-1 17 0,0 0 16,18-17-16,-17 0 1,17 17-1,-36-18 0,19 1 0,17 17 1,-18-35 14,18 18-14,-18-18-1,18 18 78,-17-18-77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6.43264" units="1/cm"/>
          <inkml:channelProperty channel="Y" name="resolution" value="36.48649" units="1/cm"/>
          <inkml:channelProperty channel="T" name="resolution" value="1" units="1/dev"/>
        </inkml:channelProperties>
      </inkml:inkSource>
      <inkml:timestamp xml:id="ts0" timeString="2021-01-28T19:21:17.63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13018 8731 0,'17'0'31,"1"0"0,-1 0 1,1 0-1,0 0 0,-1 0-15,1 0-1,-18-17 1,18 17 0,17 0-1,-17 0-15,-1 0 16,1-18-1,-1 18 1,1 0 0,0 0-16,-1 0 15,1 0 1,17 0 0,-35-18-1,18 18-15,0 0 16,-1 0-1,1 0 1,-1 0 15,1 0-15,0 0 0,-1 0-1,1 0 16,0 0-15,17 0 0,-17 0-1,-1 0-15,1 0 16,-1 0 0,1 0-16,0 0 15,-1 0 1,1 0-1,0 0-15,-1 0 16,1 0 0,-18 18-16,18-18 15,-1 0-15,1 0 16,17 18-16,-17-18 16,-1 0 15,1 0-31,0 0 15,-1 0 1,-17 17 0,18-17-1,0 0-15,-1 0 16,19 0 0,-36 18-1,17-18 1,1 0-1,-1 0 1,1 0 0,0 18-1,-1-1 1,1-17 0,0 0-16,-1 0 15,1 0 1,0 0-1,-1 0-15,1 0 16,0 0 0,-1 0-16,1 0 15,-1 0 1,1 0 0,0 0-1,-1 0 1,1 0-1,0 0-15,-1-17 16,1 17 0,17 0-1,-17 0 1,-1 0 0,1 0-1,0-18-15,-1 18 16,1 0-1,0 0 1,-1 0-16,1 0 16,17 0-1,-17 0 1,-1 0-16,1 0 16,0 0-16,-1 0 15,19 0-15,-19 0 16,1 0-1,0 0 1,-1 0-16,1 18 16,-1-18-16,1 0 15,17 0 1,-17 0-16,0 17 16,17-17-16,-17 0 15,-1 0-15,1 0 16,0 0-1,17 0-15,-18 0 16,19 0 0,-19 0-1,-17 18 1,36-18 0,-19 0-16,19 0 15,-19 0 1,1 0-1,-1 0-15,1 0 16,0 0 0,-1 0-16,1 0 15,17 0-15,-17 0 16,17 0-16,-17 0 16,0 0-1,-1 0-15,1 0 16,-1 0-1,19 0 1,-19 0 0,1 0-16,0 0 15,-1 0-15,1 0 47,0 0-31,-18 17-16,-36 1 140,-52-18-124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70F8C4-AA02-4731-8041-5063614F1108}" type="datetimeFigureOut">
              <a:rPr lang="en-US" smtClean="0"/>
              <a:t>8/2/2021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8374D8-6284-42A4-8FA8-77384CC98D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37567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69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ea typeface="ＭＳ Ｐゴシック" pitchFamily="34" charset="-128"/>
            </a:endParaRPr>
          </a:p>
        </p:txBody>
      </p:sp>
      <p:sp>
        <p:nvSpPr>
          <p:cNvPr id="1669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34852" indent="-28263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30541" indent="-22610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82758" indent="-22610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34974" indent="-22610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487191" indent="-2261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39407" indent="-2261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391624" indent="-2261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43840" indent="-2261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12AF3430-1EAA-4DD6-B26F-42808A015037}" type="slidenum">
              <a:rPr lang="en-US" smtClean="0">
                <a:latin typeface="Calibri" pitchFamily="34" charset="0"/>
              </a:rPr>
              <a:pPr eaLnBrk="1" hangingPunct="1"/>
              <a:t>14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69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ea typeface="ＭＳ Ｐゴシック" pitchFamily="34" charset="-128"/>
            </a:endParaRPr>
          </a:p>
        </p:txBody>
      </p:sp>
      <p:sp>
        <p:nvSpPr>
          <p:cNvPr id="1669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34852" indent="-28263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30541" indent="-22610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82758" indent="-22610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34974" indent="-22610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487191" indent="-2261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39407" indent="-2261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391624" indent="-2261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43840" indent="-2261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12AF3430-1EAA-4DD6-B26F-42808A015037}" type="slidenum">
              <a:rPr lang="en-US" smtClean="0">
                <a:latin typeface="Calibri" pitchFamily="34" charset="0"/>
              </a:rPr>
              <a:pPr eaLnBrk="1" hangingPunct="1"/>
              <a:t>15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69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ea typeface="ＭＳ Ｐゴシック" pitchFamily="34" charset="-128"/>
            </a:endParaRPr>
          </a:p>
        </p:txBody>
      </p:sp>
      <p:sp>
        <p:nvSpPr>
          <p:cNvPr id="1669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34852" indent="-28263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30541" indent="-22610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82758" indent="-22610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34974" indent="-22610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487191" indent="-2261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39407" indent="-2261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391624" indent="-2261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43840" indent="-2261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12AF3430-1EAA-4DD6-B26F-42808A015037}" type="slidenum">
              <a:rPr lang="en-US" smtClean="0">
                <a:latin typeface="Calibri" pitchFamily="34" charset="0"/>
              </a:rPr>
              <a:pPr eaLnBrk="1" hangingPunct="1"/>
              <a:t>17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Powers for listed </a:t>
            </a:r>
            <a:r>
              <a:rPr lang="en-US" dirty="0" err="1"/>
              <a:t>u.f.p</a:t>
            </a:r>
            <a:r>
              <a:rPr lang="en-US" dirty="0"/>
              <a:t>.:</a:t>
            </a:r>
            <a:r>
              <a:rPr lang="en-US" baseline="0" dirty="0"/>
              <a:t>  Consider -0.01 D; Strongly consider -0.1 D; Definitely use -0.25 D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B0686E-D0C6-4576-96EC-43AB67CEECB2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33073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04433" eaLnBrk="0" fontAlgn="base" hangingPunct="0">
              <a:spcBef>
                <a:spcPct val="30000"/>
              </a:spcBef>
              <a:spcAft>
                <a:spcPct val="0"/>
              </a:spcAft>
              <a:defRPr/>
            </a:pPr>
            <a:r>
              <a:rPr lang="en-US" dirty="0"/>
              <a:t>Powers for listed </a:t>
            </a:r>
            <a:r>
              <a:rPr lang="en-US" dirty="0" err="1"/>
              <a:t>u.n.p</a:t>
            </a:r>
            <a:r>
              <a:rPr lang="en-US" dirty="0"/>
              <a:t>.:</a:t>
            </a:r>
            <a:r>
              <a:rPr lang="en-US" baseline="0" dirty="0"/>
              <a:t>  Consider +0.67 D; Strongly consider +1.5 D; Definitely use +2 D 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B0686E-D0C6-4576-96EC-43AB67CEECB2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33073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8374D8-6284-42A4-8FA8-77384CC98D50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141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0B23E-4C83-4ECB-BCD3-9CFC5562AC46}" type="datetimeFigureOut">
              <a:rPr lang="en-US" smtClean="0"/>
              <a:t>8/2/2021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E2B76-07CE-4A95-AA6D-FF714B0FB3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0B23E-4C83-4ECB-BCD3-9CFC5562AC46}" type="datetimeFigureOut">
              <a:rPr lang="en-US" smtClean="0"/>
              <a:t>8/2/2021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E2B76-07CE-4A95-AA6D-FF714B0FB3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0B23E-4C83-4ECB-BCD3-9CFC5562AC46}" type="datetimeFigureOut">
              <a:rPr lang="en-US" smtClean="0"/>
              <a:t>8/2/2021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E2B76-07CE-4A95-AA6D-FF714B0FB3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0B23E-4C83-4ECB-BCD3-9CFC5562AC46}" type="datetimeFigureOut">
              <a:rPr lang="en-US" smtClean="0"/>
              <a:t>8/2/2021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E2B76-07CE-4A95-AA6D-FF714B0FB3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0B23E-4C83-4ECB-BCD3-9CFC5562AC46}" type="datetimeFigureOut">
              <a:rPr lang="en-US" smtClean="0"/>
              <a:t>8/2/2021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E2B76-07CE-4A95-AA6D-FF714B0FB3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0B23E-4C83-4ECB-BCD3-9CFC5562AC46}" type="datetimeFigureOut">
              <a:rPr lang="en-US" smtClean="0"/>
              <a:t>8/2/2021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E2B76-07CE-4A95-AA6D-FF714B0FB3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0B23E-4C83-4ECB-BCD3-9CFC5562AC46}" type="datetimeFigureOut">
              <a:rPr lang="en-US" smtClean="0"/>
              <a:t>8/2/2021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E2B76-07CE-4A95-AA6D-FF714B0FB3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0B23E-4C83-4ECB-BCD3-9CFC5562AC46}" type="datetimeFigureOut">
              <a:rPr lang="en-US" smtClean="0"/>
              <a:t>8/2/2021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E2B76-07CE-4A95-AA6D-FF714B0FB3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0B23E-4C83-4ECB-BCD3-9CFC5562AC46}" type="datetimeFigureOut">
              <a:rPr lang="en-US" smtClean="0"/>
              <a:t>8/2/2021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E2B76-07CE-4A95-AA6D-FF714B0FB3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0B23E-4C83-4ECB-BCD3-9CFC5562AC46}" type="datetimeFigureOut">
              <a:rPr lang="en-US" smtClean="0"/>
              <a:t>8/2/2021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E2B76-07CE-4A95-AA6D-FF714B0FB3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0B23E-4C83-4ECB-BCD3-9CFC5562AC46}" type="datetimeFigureOut">
              <a:rPr lang="en-US" smtClean="0"/>
              <a:t>8/2/2021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E2B76-07CE-4A95-AA6D-FF714B0FB3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C0B23E-4C83-4ECB-BCD3-9CFC5562AC46}" type="datetimeFigureOut">
              <a:rPr lang="en-US" smtClean="0"/>
              <a:t>8/2/2021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0E2B76-07CE-4A95-AA6D-FF714B0FB3E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pUVdFQJTclM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1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9.wmf"/><Relationship Id="rId4" Type="http://schemas.openxmlformats.org/officeDocument/2006/relationships/oleObject" Target="../embeddings/oleObject6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Relationship Id="rId4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0.png"/><Relationship Id="rId2" Type="http://schemas.openxmlformats.org/officeDocument/2006/relationships/tags" Target="../tags/tag22.xml"/><Relationship Id="rId1" Type="http://schemas.openxmlformats.org/officeDocument/2006/relationships/vmlDrawing" Target="../drawings/vmlDrawing4.vml"/><Relationship Id="rId6" Type="http://schemas.openxmlformats.org/officeDocument/2006/relationships/customXml" Target="../ink/ink3.xml"/><Relationship Id="rId5" Type="http://schemas.openxmlformats.org/officeDocument/2006/relationships/image" Target="../media/image10.wmf"/><Relationship Id="rId4" Type="http://schemas.openxmlformats.org/officeDocument/2006/relationships/oleObject" Target="../embeddings/oleObject7.bin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4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11.wmf"/><Relationship Id="rId4" Type="http://schemas.openxmlformats.org/officeDocument/2006/relationships/oleObject" Target="../embeddings/oleObject8.bin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5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11.wmf"/><Relationship Id="rId4" Type="http://schemas.openxmlformats.org/officeDocument/2006/relationships/oleObject" Target="../embeddings/oleObject9.bin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6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11.wmf"/><Relationship Id="rId4" Type="http://schemas.openxmlformats.org/officeDocument/2006/relationships/oleObject" Target="../embeddings/oleObject10.bin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7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11.wmf"/><Relationship Id="rId4" Type="http://schemas.openxmlformats.org/officeDocument/2006/relationships/oleObject" Target="../embeddings/oleObject11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8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9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0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4.xml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.bin"/><Relationship Id="rId13" Type="http://schemas.openxmlformats.org/officeDocument/2006/relationships/image" Target="../media/image20.wmf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7.wmf"/><Relationship Id="rId12" Type="http://schemas.openxmlformats.org/officeDocument/2006/relationships/oleObject" Target="../embeddings/oleObject16.bin"/><Relationship Id="rId2" Type="http://schemas.openxmlformats.org/officeDocument/2006/relationships/tags" Target="../tags/tag35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13.bin"/><Relationship Id="rId11" Type="http://schemas.openxmlformats.org/officeDocument/2006/relationships/image" Target="../media/image19.wmf"/><Relationship Id="rId5" Type="http://schemas.openxmlformats.org/officeDocument/2006/relationships/image" Target="../media/image16.wmf"/><Relationship Id="rId10" Type="http://schemas.openxmlformats.org/officeDocument/2006/relationships/oleObject" Target="../embeddings/oleObject15.bin"/><Relationship Id="rId4" Type="http://schemas.openxmlformats.org/officeDocument/2006/relationships/oleObject" Target="../embeddings/oleObject12.bin"/><Relationship Id="rId9" Type="http://schemas.openxmlformats.org/officeDocument/2006/relationships/image" Target="../media/image18.wm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2.wmf"/><Relationship Id="rId2" Type="http://schemas.openxmlformats.org/officeDocument/2006/relationships/tags" Target="../tags/tag36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18.bin"/><Relationship Id="rId5" Type="http://schemas.openxmlformats.org/officeDocument/2006/relationships/image" Target="../media/image21.wmf"/><Relationship Id="rId4" Type="http://schemas.openxmlformats.org/officeDocument/2006/relationships/oleObject" Target="../embeddings/oleObject17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4" Type="http://schemas.openxmlformats.org/officeDocument/2006/relationships/image" Target="../media/image1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.wmf"/><Relationship Id="rId2" Type="http://schemas.openxmlformats.org/officeDocument/2006/relationships/tags" Target="../tags/tag4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.wmf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4.wmf"/><Relationship Id="rId2" Type="http://schemas.openxmlformats.org/officeDocument/2006/relationships/tags" Target="../tags/tag5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3.wmf"/><Relationship Id="rId4" Type="http://schemas.openxmlformats.org/officeDocument/2006/relationships/oleObject" Target="../embeddings/oleObject3.bin"/><Relationship Id="rId9" Type="http://schemas.openxmlformats.org/officeDocument/2006/relationships/image" Target="../media/image5.w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  <a:cs typeface="Arial" charset="0"/>
              </a:rPr>
              <a:t>Cameras</a:t>
            </a:r>
          </a:p>
        </p:txBody>
      </p:sp>
      <p:sp>
        <p:nvSpPr>
          <p:cNvPr id="103427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>
                <a:latin typeface="Arial" charset="0"/>
                <a:cs typeface="Arial" charset="0"/>
              </a:rPr>
              <a:t>OpenStax</a:t>
            </a:r>
            <a:r>
              <a:rPr lang="en-US" dirty="0">
                <a:latin typeface="Arial" charset="0"/>
                <a:cs typeface="Arial" charset="0"/>
              </a:rPr>
              <a:t> Chapter 25.6</a:t>
            </a:r>
          </a:p>
          <a:p>
            <a:endParaRPr lang="en-US" dirty="0">
              <a:latin typeface="Arial" charset="0"/>
              <a:cs typeface="Arial" charset="0"/>
            </a:endParaRPr>
          </a:p>
          <a:p>
            <a:r>
              <a:rPr lang="en-US" dirty="0">
                <a:latin typeface="Arial" charset="0"/>
                <a:cs typeface="Arial" charset="0"/>
              </a:rPr>
              <a:t>Lens Cameras:  focus image on </a:t>
            </a:r>
            <a:r>
              <a:rPr lang="en-US" dirty="0" smtClean="0">
                <a:latin typeface="Arial" charset="0"/>
                <a:cs typeface="Arial" charset="0"/>
              </a:rPr>
              <a:t>film/CCD</a:t>
            </a:r>
          </a:p>
          <a:p>
            <a:endParaRPr lang="en-US" dirty="0">
              <a:latin typeface="Arial" charset="0"/>
              <a:cs typeface="Arial" charset="0"/>
            </a:endParaRPr>
          </a:p>
          <a:p>
            <a:pPr marL="0" indent="0">
              <a:buNone/>
            </a:pPr>
            <a:r>
              <a:rPr lang="en-US" dirty="0" err="1" smtClean="0">
                <a:latin typeface="Arial" charset="0"/>
                <a:cs typeface="Arial" charset="0"/>
              </a:rPr>
              <a:t>Youtube</a:t>
            </a:r>
            <a:r>
              <a:rPr lang="en-US">
                <a:latin typeface="Arial" charset="0"/>
                <a:cs typeface="Arial" charset="0"/>
              </a:rPr>
              <a:t>: </a:t>
            </a:r>
            <a:r>
              <a:rPr lang="en-US">
                <a:latin typeface="Arial" charset="0"/>
                <a:cs typeface="Arial" charset="0"/>
                <a:hlinkClick r:id="rId2"/>
              </a:rPr>
              <a:t>https</a:t>
            </a:r>
            <a:r>
              <a:rPr lang="en-US">
                <a:latin typeface="Arial" charset="0"/>
                <a:cs typeface="Arial" charset="0"/>
                <a:hlinkClick r:id="rId2"/>
              </a:rPr>
              <a:t>://</a:t>
            </a:r>
            <a:r>
              <a:rPr lang="en-US" smtClean="0">
                <a:latin typeface="Arial" charset="0"/>
                <a:cs typeface="Arial" charset="0"/>
                <a:hlinkClick r:id="rId2"/>
              </a:rPr>
              <a:t>youtu.be/pUVdFQJTclM</a:t>
            </a:r>
            <a:r>
              <a:rPr lang="en-US" smtClean="0">
                <a:latin typeface="Arial" charset="0"/>
                <a:cs typeface="Arial" charset="0"/>
              </a:rPr>
              <a:t> </a:t>
            </a:r>
            <a:endParaRPr lang="en-US" dirty="0">
              <a:latin typeface="Arial" charset="0"/>
              <a:cs typeface="Arial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09241-9E76-427C-8FF9-7E40C7F3303C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  <a:cs typeface="Arial" charset="0"/>
              </a:rPr>
              <a:t>Human Eye</a:t>
            </a:r>
          </a:p>
        </p:txBody>
      </p:sp>
      <p:sp>
        <p:nvSpPr>
          <p:cNvPr id="112643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err="1">
                <a:latin typeface="Arial" charset="0"/>
                <a:cs typeface="Arial" charset="0"/>
              </a:rPr>
              <a:t>OpenStax</a:t>
            </a:r>
            <a:r>
              <a:rPr lang="en-US" dirty="0">
                <a:latin typeface="Arial" charset="0"/>
                <a:cs typeface="Arial" charset="0"/>
              </a:rPr>
              <a:t> Chapter 26.1-26.2</a:t>
            </a:r>
          </a:p>
          <a:p>
            <a:endParaRPr lang="en-US" dirty="0">
              <a:latin typeface="Arial" charset="0"/>
              <a:cs typeface="Arial" charset="0"/>
            </a:endParaRPr>
          </a:p>
          <a:p>
            <a:r>
              <a:rPr lang="en-US" dirty="0">
                <a:latin typeface="Arial" charset="0"/>
                <a:cs typeface="Arial" charset="0"/>
              </a:rPr>
              <a:t>Eyesight</a:t>
            </a:r>
          </a:p>
          <a:p>
            <a:pPr lvl="1"/>
            <a:r>
              <a:rPr lang="en-US" dirty="0">
                <a:latin typeface="Arial" charset="0"/>
                <a:cs typeface="Arial" charset="0"/>
              </a:rPr>
              <a:t>Near point:  closest point eyes focus on (</a:t>
            </a:r>
            <a:r>
              <a:rPr lang="en-US" dirty="0" err="1">
                <a:latin typeface="Arial" charset="0"/>
                <a:cs typeface="Arial" charset="0"/>
              </a:rPr>
              <a:t>ciliary</a:t>
            </a:r>
            <a:r>
              <a:rPr lang="en-US" dirty="0">
                <a:latin typeface="Arial" charset="0"/>
                <a:cs typeface="Arial" charset="0"/>
              </a:rPr>
              <a:t> muscles fully contracted)</a:t>
            </a:r>
          </a:p>
          <a:p>
            <a:pPr lvl="1"/>
            <a:r>
              <a:rPr lang="en-US" dirty="0">
                <a:latin typeface="Arial" charset="0"/>
                <a:cs typeface="Arial" charset="0"/>
              </a:rPr>
              <a:t>Far point:  farthest point eyes focus on (</a:t>
            </a:r>
            <a:r>
              <a:rPr lang="en-US" dirty="0" err="1">
                <a:latin typeface="Arial" charset="0"/>
                <a:cs typeface="Arial" charset="0"/>
              </a:rPr>
              <a:t>ciliary</a:t>
            </a:r>
            <a:r>
              <a:rPr lang="en-US" dirty="0">
                <a:latin typeface="Arial" charset="0"/>
                <a:cs typeface="Arial" charset="0"/>
              </a:rPr>
              <a:t> muscles fully relaxed)</a:t>
            </a:r>
          </a:p>
          <a:p>
            <a:r>
              <a:rPr lang="en-US" dirty="0">
                <a:latin typeface="Arial" charset="0"/>
                <a:cs typeface="Arial" charset="0"/>
              </a:rPr>
              <a:t>Corrective Optics</a:t>
            </a:r>
          </a:p>
          <a:p>
            <a:pPr lvl="1"/>
            <a:r>
              <a:rPr lang="en-US" dirty="0">
                <a:latin typeface="Arial" charset="0"/>
                <a:cs typeface="Arial" charset="0"/>
              </a:rPr>
              <a:t>Put object at the corrected ____point (near/far point of normal adult)</a:t>
            </a:r>
          </a:p>
          <a:p>
            <a:pPr lvl="1"/>
            <a:r>
              <a:rPr lang="en-US" dirty="0">
                <a:latin typeface="Arial" charset="0"/>
                <a:cs typeface="Arial" charset="0"/>
              </a:rPr>
              <a:t>Corrective lens puts </a:t>
            </a:r>
            <a:r>
              <a:rPr lang="en-US" b="1" dirty="0">
                <a:latin typeface="Arial" charset="0"/>
                <a:cs typeface="Arial" charset="0"/>
              </a:rPr>
              <a:t>virtual</a:t>
            </a:r>
            <a:r>
              <a:rPr lang="en-US" dirty="0">
                <a:latin typeface="Arial" charset="0"/>
                <a:cs typeface="Arial" charset="0"/>
              </a:rPr>
              <a:t> image at natural _____point (near/far point of patient)</a:t>
            </a:r>
          </a:p>
          <a:p>
            <a:pPr lvl="1"/>
            <a:r>
              <a:rPr lang="en-US" dirty="0">
                <a:latin typeface="Arial" charset="0"/>
                <a:cs typeface="Arial" charset="0"/>
              </a:rPr>
              <a:t>Myopia / Nearsightedness</a:t>
            </a:r>
          </a:p>
          <a:p>
            <a:pPr lvl="2"/>
            <a:r>
              <a:rPr lang="en-US" dirty="0">
                <a:latin typeface="Arial" charset="0"/>
                <a:cs typeface="Arial" charset="0"/>
              </a:rPr>
              <a:t>Far point needs correction (it’s too near / small)</a:t>
            </a:r>
          </a:p>
          <a:p>
            <a:pPr lvl="2"/>
            <a:r>
              <a:rPr lang="en-US" dirty="0">
                <a:latin typeface="Arial" charset="0"/>
                <a:cs typeface="Arial" charset="0"/>
              </a:rPr>
              <a:t>Corrected far point should approach </a:t>
            </a:r>
            <a:r>
              <a:rPr lang="en-US" b="1" dirty="0">
                <a:latin typeface="Arial" charset="0"/>
                <a:cs typeface="Arial" charset="0"/>
              </a:rPr>
              <a:t>∞</a:t>
            </a:r>
            <a:r>
              <a:rPr lang="en-US" dirty="0">
                <a:latin typeface="Arial" charset="0"/>
                <a:cs typeface="Arial" charset="0"/>
              </a:rPr>
              <a:t> (very far away)</a:t>
            </a:r>
          </a:p>
          <a:p>
            <a:pPr lvl="2"/>
            <a:r>
              <a:rPr lang="en-US" dirty="0">
                <a:latin typeface="Arial" charset="0"/>
                <a:cs typeface="Arial" charset="0"/>
              </a:rPr>
              <a:t>Use diverging lens</a:t>
            </a:r>
          </a:p>
          <a:p>
            <a:pPr lvl="1"/>
            <a:r>
              <a:rPr lang="en-US" dirty="0">
                <a:latin typeface="Arial" charset="0"/>
                <a:cs typeface="Arial" charset="0"/>
              </a:rPr>
              <a:t>Hyperopia / Farsightedness</a:t>
            </a:r>
          </a:p>
          <a:p>
            <a:pPr lvl="2"/>
            <a:r>
              <a:rPr lang="en-US" dirty="0">
                <a:latin typeface="Arial" charset="0"/>
                <a:cs typeface="Arial" charset="0"/>
              </a:rPr>
              <a:t>Near point needs correction (it’s too far / big)</a:t>
            </a:r>
          </a:p>
          <a:p>
            <a:pPr lvl="2"/>
            <a:r>
              <a:rPr lang="en-US" dirty="0">
                <a:latin typeface="Arial" charset="0"/>
                <a:cs typeface="Arial" charset="0"/>
              </a:rPr>
              <a:t>Corrected near point can vary, should be about 25 cm</a:t>
            </a:r>
          </a:p>
          <a:p>
            <a:pPr lvl="2"/>
            <a:r>
              <a:rPr lang="en-US" dirty="0">
                <a:latin typeface="Arial" charset="0"/>
                <a:cs typeface="Arial" charset="0"/>
              </a:rPr>
              <a:t>Use converging lens</a:t>
            </a:r>
          </a:p>
          <a:p>
            <a:endParaRPr lang="en-US" dirty="0">
              <a:latin typeface="Arial" charset="0"/>
              <a:cs typeface="Arial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09241-9E76-427C-8FF9-7E40C7F3303C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  <a:cs typeface="Arial" charset="0"/>
              </a:rPr>
              <a:t>Human Eye</a:t>
            </a:r>
          </a:p>
        </p:txBody>
      </p:sp>
      <p:grpSp>
        <p:nvGrpSpPr>
          <p:cNvPr id="3" name="Group 5"/>
          <p:cNvGrpSpPr>
            <a:grpSpLocks/>
          </p:cNvGrpSpPr>
          <p:nvPr/>
        </p:nvGrpSpPr>
        <p:grpSpPr bwMode="auto">
          <a:xfrm>
            <a:off x="7077076" y="1219200"/>
            <a:ext cx="3590925" cy="5638800"/>
            <a:chOff x="5553302" y="1219200"/>
            <a:chExt cx="3590698" cy="5638800"/>
          </a:xfrm>
        </p:grpSpPr>
        <p:pic>
          <p:nvPicPr>
            <p:cNvPr id="113683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53302" y="1219200"/>
              <a:ext cx="3590698" cy="541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TextBox 4"/>
            <p:cNvSpPr txBox="1"/>
            <p:nvPr/>
          </p:nvSpPr>
          <p:spPr bwMode="auto">
            <a:xfrm>
              <a:off x="5562826" y="6427788"/>
              <a:ext cx="3581174" cy="4302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1050" dirty="0">
                  <a:latin typeface="+mj-lt"/>
                </a:rPr>
                <a:t>Copyright © 2007, Pearson Education, Inc., publishing as Pearson Addison-Wesley.</a:t>
              </a:r>
            </a:p>
          </p:txBody>
        </p:sp>
      </p:grpSp>
      <p:sp>
        <p:nvSpPr>
          <p:cNvPr id="7" name="TextBox 6"/>
          <p:cNvSpPr txBox="1"/>
          <p:nvPr/>
        </p:nvSpPr>
        <p:spPr bwMode="auto">
          <a:xfrm>
            <a:off x="1714500" y="1600201"/>
            <a:ext cx="45720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Works by generating a </a:t>
            </a:r>
            <a:r>
              <a:rPr lang="en-US" sz="2400" b="1" dirty="0">
                <a:solidFill>
                  <a:schemeClr val="bg1"/>
                </a:solidFill>
                <a:latin typeface="+mj-lt"/>
              </a:rPr>
              <a:t>real</a:t>
            </a:r>
            <a:r>
              <a:rPr lang="en-US" sz="2400" dirty="0">
                <a:latin typeface="+mj-lt"/>
              </a:rPr>
              <a:t> image on the retina</a:t>
            </a:r>
          </a:p>
        </p:txBody>
      </p:sp>
      <p:sp>
        <p:nvSpPr>
          <p:cNvPr id="8" name="TextBox 7"/>
          <p:cNvSpPr txBox="1"/>
          <p:nvPr/>
        </p:nvSpPr>
        <p:spPr bwMode="auto">
          <a:xfrm>
            <a:off x="1714500" y="1600201"/>
            <a:ext cx="4572000" cy="8302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Arial" pitchFamily="34" charset="0"/>
              <a:buChar char="•"/>
              <a:defRPr/>
            </a:pPr>
            <a:r>
              <a:rPr lang="en-US" sz="2400" dirty="0">
                <a:latin typeface="+mj-lt"/>
              </a:rPr>
              <a:t> Works by generating a </a:t>
            </a:r>
            <a:r>
              <a:rPr lang="en-US" sz="2400" b="1" dirty="0">
                <a:solidFill>
                  <a:srgbClr val="FF0000"/>
                </a:solidFill>
                <a:latin typeface="+mj-lt"/>
              </a:rPr>
              <a:t>real</a:t>
            </a:r>
            <a:r>
              <a:rPr lang="en-US" sz="2400" dirty="0">
                <a:latin typeface="+mj-lt"/>
              </a:rPr>
              <a:t> image on the retina</a:t>
            </a:r>
          </a:p>
        </p:txBody>
      </p:sp>
      <p:sp>
        <p:nvSpPr>
          <p:cNvPr id="9" name="TextBox 8"/>
          <p:cNvSpPr txBox="1"/>
          <p:nvPr/>
        </p:nvSpPr>
        <p:spPr bwMode="auto">
          <a:xfrm>
            <a:off x="1714500" y="2566988"/>
            <a:ext cx="45720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Arial" pitchFamily="34" charset="0"/>
              <a:buChar char="•"/>
              <a:defRPr/>
            </a:pPr>
            <a:r>
              <a:rPr lang="en-US" sz="2400" dirty="0">
                <a:latin typeface="+mj-lt"/>
              </a:rPr>
              <a:t> Incoming rays are refracted by different parts of the eye</a:t>
            </a:r>
          </a:p>
        </p:txBody>
      </p:sp>
      <p:sp>
        <p:nvSpPr>
          <p:cNvPr id="10" name="TextBox 9"/>
          <p:cNvSpPr txBox="1"/>
          <p:nvPr/>
        </p:nvSpPr>
        <p:spPr bwMode="auto">
          <a:xfrm>
            <a:off x="1714500" y="4572000"/>
            <a:ext cx="50673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000" dirty="0">
                <a:latin typeface="+mj-lt"/>
              </a:rPr>
              <a:t>Indices of Refraction for Different  Parts:</a:t>
            </a:r>
          </a:p>
        </p:txBody>
      </p:sp>
      <p:grpSp>
        <p:nvGrpSpPr>
          <p:cNvPr id="4" name="Group 18"/>
          <p:cNvGrpSpPr>
            <a:grpSpLocks/>
          </p:cNvGrpSpPr>
          <p:nvPr/>
        </p:nvGrpSpPr>
        <p:grpSpPr bwMode="auto">
          <a:xfrm>
            <a:off x="1828800" y="5043548"/>
            <a:ext cx="4267200" cy="1757362"/>
            <a:chOff x="0" y="5100935"/>
            <a:chExt cx="4267200" cy="1757065"/>
          </a:xfrm>
        </p:grpSpPr>
        <p:grpSp>
          <p:nvGrpSpPr>
            <p:cNvPr id="6" name="Group 16"/>
            <p:cNvGrpSpPr>
              <a:grpSpLocks/>
            </p:cNvGrpSpPr>
            <p:nvPr/>
          </p:nvGrpSpPr>
          <p:grpSpPr bwMode="auto">
            <a:xfrm>
              <a:off x="0" y="5100935"/>
              <a:ext cx="4114800" cy="1376129"/>
              <a:chOff x="0" y="5100935"/>
              <a:chExt cx="4114800" cy="1376129"/>
            </a:xfrm>
          </p:grpSpPr>
          <p:sp>
            <p:nvSpPr>
              <p:cNvPr id="11" name="TextBox 10"/>
              <p:cNvSpPr txBox="1"/>
              <p:nvPr/>
            </p:nvSpPr>
            <p:spPr bwMode="auto">
              <a:xfrm>
                <a:off x="0" y="5100935"/>
                <a:ext cx="2438400" cy="461884"/>
              </a:xfrm>
              <a:prstGeom prst="rect">
                <a:avLst/>
              </a:prstGeom>
              <a:noFill/>
              <a:ln w="9525">
                <a:solidFill>
                  <a:schemeClr val="bg1">
                    <a:lumMod val="50000"/>
                  </a:schemeClr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defRPr/>
                </a:pPr>
                <a:r>
                  <a:rPr lang="en-US" sz="2400" dirty="0">
                    <a:latin typeface="+mj-lt"/>
                  </a:rPr>
                  <a:t>Aqueous humor</a:t>
                </a:r>
              </a:p>
            </p:txBody>
          </p:sp>
          <p:sp>
            <p:nvSpPr>
              <p:cNvPr id="12" name="TextBox 11"/>
              <p:cNvSpPr txBox="1"/>
              <p:nvPr/>
            </p:nvSpPr>
            <p:spPr bwMode="auto">
              <a:xfrm>
                <a:off x="2514600" y="5100935"/>
                <a:ext cx="1600200" cy="461884"/>
              </a:xfrm>
              <a:prstGeom prst="rect">
                <a:avLst/>
              </a:prstGeom>
              <a:noFill/>
              <a:ln w="9525">
                <a:solidFill>
                  <a:schemeClr val="bg1">
                    <a:lumMod val="50000"/>
                  </a:schemeClr>
                </a:solidFill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>
                  <a:defRPr/>
                </a:pPr>
                <a:r>
                  <a:rPr lang="en-US" sz="2400" dirty="0">
                    <a:latin typeface="+mj-lt"/>
                  </a:rPr>
                  <a:t>1.33</a:t>
                </a:r>
              </a:p>
            </p:txBody>
          </p:sp>
          <p:sp>
            <p:nvSpPr>
              <p:cNvPr id="13" name="TextBox 12"/>
              <p:cNvSpPr txBox="1"/>
              <p:nvPr/>
            </p:nvSpPr>
            <p:spPr bwMode="auto">
              <a:xfrm>
                <a:off x="0" y="5558058"/>
                <a:ext cx="2438400" cy="461884"/>
              </a:xfrm>
              <a:prstGeom prst="rect">
                <a:avLst/>
              </a:prstGeom>
              <a:noFill/>
              <a:ln w="9525">
                <a:solidFill>
                  <a:schemeClr val="bg1">
                    <a:lumMod val="50000"/>
                  </a:schemeClr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defRPr/>
                </a:pPr>
                <a:r>
                  <a:rPr lang="en-US" sz="2400" dirty="0">
                    <a:latin typeface="+mj-lt"/>
                  </a:rPr>
                  <a:t>Lens</a:t>
                </a:r>
              </a:p>
            </p:txBody>
          </p:sp>
          <p:sp>
            <p:nvSpPr>
              <p:cNvPr id="14" name="TextBox 13"/>
              <p:cNvSpPr txBox="1"/>
              <p:nvPr/>
            </p:nvSpPr>
            <p:spPr bwMode="auto">
              <a:xfrm>
                <a:off x="2514600" y="5558058"/>
                <a:ext cx="1600200" cy="461884"/>
              </a:xfrm>
              <a:prstGeom prst="rect">
                <a:avLst/>
              </a:prstGeom>
              <a:noFill/>
              <a:ln w="9525">
                <a:solidFill>
                  <a:schemeClr val="bg1">
                    <a:lumMod val="50000"/>
                  </a:schemeClr>
                </a:solidFill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>
                  <a:defRPr/>
                </a:pPr>
                <a:r>
                  <a:rPr lang="en-US" sz="2400" dirty="0">
                    <a:latin typeface="+mj-lt"/>
                  </a:rPr>
                  <a:t>1.42</a:t>
                </a:r>
              </a:p>
            </p:txBody>
          </p:sp>
          <p:sp>
            <p:nvSpPr>
              <p:cNvPr id="15" name="TextBox 14"/>
              <p:cNvSpPr txBox="1"/>
              <p:nvPr/>
            </p:nvSpPr>
            <p:spPr bwMode="auto">
              <a:xfrm>
                <a:off x="0" y="6015180"/>
                <a:ext cx="2438400" cy="461884"/>
              </a:xfrm>
              <a:prstGeom prst="rect">
                <a:avLst/>
              </a:prstGeom>
              <a:noFill/>
              <a:ln w="9525">
                <a:solidFill>
                  <a:schemeClr val="bg1">
                    <a:lumMod val="50000"/>
                  </a:schemeClr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defRPr/>
                </a:pPr>
                <a:r>
                  <a:rPr lang="en-US" sz="2400" dirty="0">
                    <a:latin typeface="+mj-lt"/>
                  </a:rPr>
                  <a:t>Vitreous humor</a:t>
                </a:r>
              </a:p>
            </p:txBody>
          </p:sp>
          <p:sp>
            <p:nvSpPr>
              <p:cNvPr id="16" name="TextBox 15"/>
              <p:cNvSpPr txBox="1"/>
              <p:nvPr/>
            </p:nvSpPr>
            <p:spPr bwMode="auto">
              <a:xfrm>
                <a:off x="2514600" y="6015180"/>
                <a:ext cx="1600200" cy="461884"/>
              </a:xfrm>
              <a:prstGeom prst="rect">
                <a:avLst/>
              </a:prstGeom>
              <a:noFill/>
              <a:ln w="9525">
                <a:solidFill>
                  <a:schemeClr val="bg1">
                    <a:lumMod val="50000"/>
                  </a:schemeClr>
                </a:solidFill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>
                  <a:defRPr/>
                </a:pPr>
                <a:r>
                  <a:rPr lang="en-US" sz="2400" dirty="0">
                    <a:latin typeface="+mj-lt"/>
                  </a:rPr>
                  <a:t>1.33</a:t>
                </a:r>
              </a:p>
            </p:txBody>
          </p:sp>
        </p:grpSp>
        <p:sp>
          <p:nvSpPr>
            <p:cNvPr id="18" name="TextBox 17"/>
            <p:cNvSpPr txBox="1"/>
            <p:nvPr/>
          </p:nvSpPr>
          <p:spPr bwMode="auto">
            <a:xfrm>
              <a:off x="685800" y="6442145"/>
              <a:ext cx="3581400" cy="41585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1050" dirty="0">
                  <a:latin typeface="+mj-lt"/>
                </a:rPr>
                <a:t>From:  </a:t>
              </a:r>
              <a:r>
                <a:rPr lang="en-US" sz="1050" i="1" dirty="0">
                  <a:latin typeface="+mj-lt"/>
                </a:rPr>
                <a:t>Intermediate Physics for Medicine and Biology 3</a:t>
              </a:r>
              <a:r>
                <a:rPr lang="en-US" sz="1050" i="1" baseline="30000" dirty="0">
                  <a:latin typeface="+mj-lt"/>
                </a:rPr>
                <a:t>rd</a:t>
              </a:r>
              <a:r>
                <a:rPr lang="en-US" sz="1050" i="1" dirty="0">
                  <a:latin typeface="+mj-lt"/>
                </a:rPr>
                <a:t> Edition</a:t>
              </a:r>
              <a:r>
                <a:rPr lang="en-US" sz="1050" dirty="0">
                  <a:latin typeface="+mj-lt"/>
                </a:rPr>
                <a:t> By R. K. </a:t>
              </a:r>
              <a:r>
                <a:rPr lang="en-US" sz="1050" dirty="0" err="1">
                  <a:latin typeface="+mj-lt"/>
                </a:rPr>
                <a:t>Hobbie</a:t>
              </a:r>
              <a:r>
                <a:rPr lang="en-US" sz="1050" dirty="0">
                  <a:latin typeface="+mj-lt"/>
                </a:rPr>
                <a:t> (© 1997 Springer-</a:t>
              </a:r>
              <a:r>
                <a:rPr lang="en-US" sz="1050" dirty="0" err="1">
                  <a:latin typeface="+mj-lt"/>
                </a:rPr>
                <a:t>Verlag</a:t>
              </a:r>
              <a:r>
                <a:rPr lang="en-US" sz="1050" dirty="0">
                  <a:latin typeface="+mj-lt"/>
                </a:rPr>
                <a:t>)</a:t>
              </a:r>
            </a:p>
          </p:txBody>
        </p:sp>
      </p:grpSp>
      <p:sp>
        <p:nvSpPr>
          <p:cNvPr id="20" name="TextBox 19"/>
          <p:cNvSpPr txBox="1"/>
          <p:nvPr/>
        </p:nvSpPr>
        <p:spPr bwMode="auto">
          <a:xfrm>
            <a:off x="1638300" y="3535363"/>
            <a:ext cx="47244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(eye acts like a </a:t>
            </a:r>
            <a:r>
              <a:rPr lang="en-US" sz="2400" b="1" dirty="0">
                <a:solidFill>
                  <a:schemeClr val="bg1"/>
                </a:solidFill>
                <a:latin typeface="+mj-lt"/>
              </a:rPr>
              <a:t>converging</a:t>
            </a:r>
            <a:r>
              <a:rPr lang="en-US" sz="2400" dirty="0">
                <a:latin typeface="+mj-lt"/>
              </a:rPr>
              <a:t> lens)</a:t>
            </a:r>
          </a:p>
        </p:txBody>
      </p:sp>
      <p:sp>
        <p:nvSpPr>
          <p:cNvPr id="22" name="TextBox 21"/>
          <p:cNvSpPr txBox="1"/>
          <p:nvPr/>
        </p:nvSpPr>
        <p:spPr bwMode="auto">
          <a:xfrm>
            <a:off x="1638300" y="3535363"/>
            <a:ext cx="47244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(eye acts like a </a:t>
            </a:r>
            <a:r>
              <a:rPr lang="en-US" sz="2400" b="1" dirty="0">
                <a:solidFill>
                  <a:srgbClr val="FF0000"/>
                </a:solidFill>
                <a:latin typeface="+mj-lt"/>
              </a:rPr>
              <a:t>converging</a:t>
            </a:r>
            <a:r>
              <a:rPr lang="en-US" sz="2400" dirty="0">
                <a:latin typeface="+mj-lt"/>
              </a:rPr>
              <a:t> lens)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09241-9E76-427C-8FF9-7E40C7F3303C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/>
      <p:bldP spid="20" grpId="0"/>
      <p:bldP spid="22" grpId="0"/>
    </p:bldLst>
  </p:timing>
  <p:extLst mod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1790700" y="2733974"/>
            <a:ext cx="4572000" cy="923627"/>
            <a:chOff x="266700" y="2733973"/>
            <a:chExt cx="4572000" cy="923627"/>
          </a:xfrm>
        </p:grpSpPr>
        <p:sp>
          <p:nvSpPr>
            <p:cNvPr id="9" name="TextBox 8"/>
            <p:cNvSpPr txBox="1"/>
            <p:nvPr/>
          </p:nvSpPr>
          <p:spPr bwMode="auto">
            <a:xfrm>
              <a:off x="266700" y="3195638"/>
              <a:ext cx="4572000" cy="4619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2400" dirty="0">
                  <a:latin typeface="+mj-lt"/>
                </a:rPr>
                <a:t>Change lens’ </a:t>
              </a:r>
              <a:r>
                <a:rPr lang="en-US" sz="2400" b="1" dirty="0">
                  <a:solidFill>
                    <a:schemeClr val="bg1"/>
                  </a:solidFill>
                  <a:latin typeface="+mj-lt"/>
                </a:rPr>
                <a:t>focal length</a:t>
              </a:r>
              <a:endParaRPr lang="en-US" sz="2400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" name="TextBox 1"/>
            <p:cNvSpPr txBox="1"/>
            <p:nvPr/>
          </p:nvSpPr>
          <p:spPr bwMode="auto">
            <a:xfrm>
              <a:off x="304800" y="2733973"/>
              <a:ext cx="396240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latin typeface="+mj-lt"/>
                </a:rPr>
                <a:t>Reptiles, Birds, Mammals:</a:t>
              </a:r>
            </a:p>
          </p:txBody>
        </p:sp>
      </p:grpSp>
      <p:sp>
        <p:nvSpPr>
          <p:cNvPr id="1146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Arial" charset="0"/>
                <a:cs typeface="Arial" charset="0"/>
              </a:rPr>
              <a:t>Focusing the Eye</a:t>
            </a:r>
          </a:p>
        </p:txBody>
      </p:sp>
      <p:grpSp>
        <p:nvGrpSpPr>
          <p:cNvPr id="5" name="Group 3"/>
          <p:cNvGrpSpPr>
            <a:grpSpLocks/>
          </p:cNvGrpSpPr>
          <p:nvPr/>
        </p:nvGrpSpPr>
        <p:grpSpPr bwMode="auto">
          <a:xfrm>
            <a:off x="7077076" y="1219200"/>
            <a:ext cx="3590925" cy="5638800"/>
            <a:chOff x="5553302" y="1219200"/>
            <a:chExt cx="3590698" cy="5638800"/>
          </a:xfrm>
        </p:grpSpPr>
        <p:pic>
          <p:nvPicPr>
            <p:cNvPr id="114699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53302" y="1219200"/>
              <a:ext cx="3590698" cy="541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Box 5"/>
            <p:cNvSpPr txBox="1"/>
            <p:nvPr/>
          </p:nvSpPr>
          <p:spPr bwMode="auto">
            <a:xfrm>
              <a:off x="5562826" y="6427788"/>
              <a:ext cx="3581174" cy="4302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1050" dirty="0">
                  <a:latin typeface="+mj-lt"/>
                </a:rPr>
                <a:t>Copyright © 2007, Pearson Education, Inc., publishing as Pearson Addison-Wesley.</a:t>
              </a:r>
            </a:p>
          </p:txBody>
        </p:sp>
      </p:grpSp>
      <p:sp>
        <p:nvSpPr>
          <p:cNvPr id="20" name="TextBox 19"/>
          <p:cNvSpPr txBox="1"/>
          <p:nvPr/>
        </p:nvSpPr>
        <p:spPr bwMode="auto">
          <a:xfrm>
            <a:off x="1714500" y="5253038"/>
            <a:ext cx="472440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Accommodation:  </a:t>
            </a:r>
            <a:r>
              <a:rPr lang="en-US" sz="2400" dirty="0" err="1">
                <a:latin typeface="+mj-lt"/>
              </a:rPr>
              <a:t>ciliary</a:t>
            </a:r>
            <a:r>
              <a:rPr lang="en-US" sz="2400" dirty="0">
                <a:latin typeface="+mj-lt"/>
              </a:rPr>
              <a:t> muscles contract / relax</a:t>
            </a:r>
          </a:p>
        </p:txBody>
      </p:sp>
      <p:sp>
        <p:nvSpPr>
          <p:cNvPr id="10" name="TextBox 9"/>
          <p:cNvSpPr txBox="1"/>
          <p:nvPr/>
        </p:nvSpPr>
        <p:spPr bwMode="auto">
          <a:xfrm>
            <a:off x="1981200" y="3195638"/>
            <a:ext cx="4572000" cy="4619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Change lens’ </a:t>
            </a:r>
            <a:r>
              <a:rPr lang="en-US" sz="2400" b="1" dirty="0">
                <a:solidFill>
                  <a:srgbClr val="FF0000"/>
                </a:solidFill>
                <a:latin typeface="+mj-lt"/>
              </a:rPr>
              <a:t>focal length…</a:t>
            </a:r>
            <a:endParaRPr lang="en-US" sz="2400" dirty="0"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 bwMode="auto">
          <a:xfrm>
            <a:off x="1714500" y="3581401"/>
            <a:ext cx="4724400" cy="4619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…by changing </a:t>
            </a:r>
            <a:r>
              <a:rPr lang="en-US" sz="2400" b="1" dirty="0">
                <a:solidFill>
                  <a:srgbClr val="FF0000"/>
                </a:solidFill>
                <a:latin typeface="+mj-lt"/>
              </a:rPr>
              <a:t>lens’ shape</a:t>
            </a:r>
          </a:p>
        </p:txBody>
      </p:sp>
      <p:sp>
        <p:nvSpPr>
          <p:cNvPr id="12" name="TextBox 11"/>
          <p:cNvSpPr txBox="1"/>
          <p:nvPr/>
        </p:nvSpPr>
        <p:spPr bwMode="auto">
          <a:xfrm>
            <a:off x="1524000" y="1447801"/>
            <a:ext cx="4572000" cy="8302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Arial" pitchFamily="34" charset="0"/>
              <a:buChar char="•"/>
              <a:defRPr/>
            </a:pPr>
            <a:r>
              <a:rPr lang="en-US" sz="2400" dirty="0">
                <a:latin typeface="+mj-lt"/>
              </a:rPr>
              <a:t> To focus, place image at</a:t>
            </a:r>
            <a:br>
              <a:rPr lang="en-US" sz="2400" dirty="0">
                <a:latin typeface="+mj-lt"/>
              </a:rPr>
            </a:br>
            <a:r>
              <a:rPr lang="en-US" sz="2400" b="1" dirty="0">
                <a:solidFill>
                  <a:srgbClr val="FF0000"/>
                </a:solidFill>
                <a:latin typeface="+mj-lt"/>
              </a:rPr>
              <a:t>retina (detector)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09241-9E76-427C-8FF9-7E40C7F3303C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0" grpId="0" animBg="1"/>
      <p:bldP spid="11" grpId="0" animBg="1"/>
      <p:bldP spid="12" grpId="0" animBg="1"/>
    </p:bldLst>
  </p:timing>
  <p:extLst mod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>
              <a:defRPr/>
            </a:pPr>
            <a:r>
              <a:rPr lang="en-US" dirty="0">
                <a:cs typeface="Arial" charset="0"/>
              </a:rPr>
              <a:t>Changing Lens’ Shape</a:t>
            </a:r>
            <a:br>
              <a:rPr lang="en-US" dirty="0">
                <a:cs typeface="Arial" charset="0"/>
              </a:rPr>
            </a:br>
            <a:r>
              <a:rPr lang="en-US" sz="3600" dirty="0">
                <a:cs typeface="Arial" charset="0"/>
              </a:rPr>
              <a:t>For object getting closer and staying in focus</a:t>
            </a:r>
            <a:endParaRPr lang="en-US" dirty="0">
              <a:cs typeface="Arial" charset="0"/>
            </a:endParaRPr>
          </a:p>
        </p:txBody>
      </p:sp>
      <p:sp>
        <p:nvSpPr>
          <p:cNvPr id="115715" name="TextBox 5"/>
          <p:cNvSpPr txBox="1">
            <a:spLocks noChangeArrowheads="1"/>
          </p:cNvSpPr>
          <p:nvPr/>
        </p:nvSpPr>
        <p:spPr bwMode="auto">
          <a:xfrm>
            <a:off x="3352800" y="1828800"/>
            <a:ext cx="2286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US" sz="2000"/>
              <a:t>Thin lens equation</a:t>
            </a:r>
          </a:p>
        </p:txBody>
      </p:sp>
      <p:graphicFrame>
        <p:nvGraphicFramePr>
          <p:cNvPr id="115716" name="Object 2"/>
          <p:cNvGraphicFramePr>
            <a:graphicFrameLocks noChangeAspect="1"/>
          </p:cNvGraphicFramePr>
          <p:nvPr/>
        </p:nvGraphicFramePr>
        <p:xfrm>
          <a:off x="6400800" y="1712913"/>
          <a:ext cx="1352550" cy="84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0" name="Equation" r:id="rId4" imgW="672808" imgH="418918" progId="Equation.3">
                  <p:embed/>
                </p:oleObj>
              </mc:Choice>
              <mc:Fallback>
                <p:oleObj name="Equation" r:id="rId4" imgW="672808" imgH="418918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00800" y="1712913"/>
                        <a:ext cx="1352550" cy="8429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Oval 7"/>
          <p:cNvSpPr/>
          <p:nvPr/>
        </p:nvSpPr>
        <p:spPr>
          <a:xfrm>
            <a:off x="6934200" y="1600200"/>
            <a:ext cx="381000" cy="1066800"/>
          </a:xfrm>
          <a:prstGeom prst="ellipse">
            <a:avLst/>
          </a:prstGeom>
          <a:noFill/>
          <a:ln w="50800">
            <a:solidFill>
              <a:srgbClr val="A67A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7391400" y="1600200"/>
            <a:ext cx="381000" cy="1066800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6400800" y="1600200"/>
            <a:ext cx="381000" cy="1066800"/>
          </a:xfrm>
          <a:prstGeom prst="ellipse">
            <a:avLst/>
          </a:prstGeom>
          <a:noFill/>
          <a:ln w="50800">
            <a:solidFill>
              <a:srgbClr val="293F6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65"/>
          <p:cNvGrpSpPr>
            <a:grpSpLocks/>
          </p:cNvGrpSpPr>
          <p:nvPr/>
        </p:nvGrpSpPr>
        <p:grpSpPr bwMode="auto">
          <a:xfrm>
            <a:off x="7772400" y="1524000"/>
            <a:ext cx="2743200" cy="1016000"/>
            <a:chOff x="6248400" y="1524000"/>
            <a:chExt cx="2743200" cy="1015326"/>
          </a:xfrm>
        </p:grpSpPr>
        <p:cxnSp>
          <p:nvCxnSpPr>
            <p:cNvPr id="12" name="Straight Connector 11"/>
            <p:cNvCxnSpPr>
              <a:stCxn id="9" idx="6"/>
              <a:endCxn id="115749" idx="1"/>
            </p:cNvCxnSpPr>
            <p:nvPr/>
          </p:nvCxnSpPr>
          <p:spPr>
            <a:xfrm flipV="1">
              <a:off x="6248400" y="2031663"/>
              <a:ext cx="457200" cy="101533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5749" name="TextBox 12"/>
            <p:cNvSpPr txBox="1">
              <a:spLocks noChangeArrowheads="1"/>
            </p:cNvSpPr>
            <p:nvPr/>
          </p:nvSpPr>
          <p:spPr bwMode="auto">
            <a:xfrm>
              <a:off x="6705600" y="1524000"/>
              <a:ext cx="2286000" cy="1015326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US" sz="2000" b="1" dirty="0">
                  <a:solidFill>
                    <a:srgbClr val="FF0000"/>
                  </a:solidFill>
                </a:rPr>
                <a:t>constant</a:t>
              </a:r>
              <a:r>
                <a:rPr lang="en-US" sz="2000" b="1" dirty="0"/>
                <a:t/>
              </a:r>
              <a:br>
                <a:rPr lang="en-US" sz="2000" b="1" dirty="0"/>
              </a:br>
              <a:r>
                <a:rPr lang="en-US" sz="2000" dirty="0"/>
                <a:t>(</a:t>
              </a:r>
              <a:r>
                <a:rPr lang="en-US" sz="2000" i="1" dirty="0">
                  <a:latin typeface="Times New Roman" pitchFamily="18" charset="0"/>
                  <a:cs typeface="Times New Roman" pitchFamily="18" charset="0"/>
                </a:rPr>
                <a:t>s</a:t>
              </a:r>
              <a:r>
                <a:rPr lang="en-US" sz="2000" dirty="0">
                  <a:latin typeface="Times New Roman" pitchFamily="18" charset="0"/>
                  <a:cs typeface="Times New Roman" pitchFamily="18" charset="0"/>
                </a:rPr>
                <a:t>'</a:t>
              </a:r>
              <a:r>
                <a:rPr lang="en-US" sz="2000" dirty="0"/>
                <a:t> = distance from lens to retina)</a:t>
              </a:r>
            </a:p>
          </p:txBody>
        </p:sp>
      </p:grpSp>
      <p:grpSp>
        <p:nvGrpSpPr>
          <p:cNvPr id="3" name="Group 66"/>
          <p:cNvGrpSpPr>
            <a:grpSpLocks/>
          </p:cNvGrpSpPr>
          <p:nvPr/>
        </p:nvGrpSpPr>
        <p:grpSpPr bwMode="auto">
          <a:xfrm>
            <a:off x="7124700" y="2667000"/>
            <a:ext cx="2705100" cy="1244600"/>
            <a:chOff x="5600700" y="2667000"/>
            <a:chExt cx="2705100" cy="1244263"/>
          </a:xfrm>
        </p:grpSpPr>
        <p:cxnSp>
          <p:nvCxnSpPr>
            <p:cNvPr id="15" name="Straight Connector 14"/>
            <p:cNvCxnSpPr>
              <a:stCxn id="8" idx="4"/>
              <a:endCxn id="115747" idx="1"/>
            </p:cNvCxnSpPr>
            <p:nvPr/>
          </p:nvCxnSpPr>
          <p:spPr>
            <a:xfrm rot="16200000" flipH="1">
              <a:off x="5556350" y="2711350"/>
              <a:ext cx="736401" cy="647700"/>
            </a:xfrm>
            <a:prstGeom prst="line">
              <a:avLst/>
            </a:prstGeom>
            <a:ln>
              <a:solidFill>
                <a:srgbClr val="A67A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5747" name="TextBox 15"/>
            <p:cNvSpPr txBox="1">
              <a:spLocks noChangeArrowheads="1"/>
            </p:cNvSpPr>
            <p:nvPr/>
          </p:nvSpPr>
          <p:spPr bwMode="auto">
            <a:xfrm>
              <a:off x="6248400" y="2895600"/>
              <a:ext cx="2057400" cy="1015663"/>
            </a:xfrm>
            <a:prstGeom prst="rect">
              <a:avLst/>
            </a:prstGeom>
            <a:noFill/>
            <a:ln w="9525">
              <a:solidFill>
                <a:srgbClr val="A67A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US" sz="2000" b="1">
                  <a:solidFill>
                    <a:srgbClr val="A67A00"/>
                  </a:solidFill>
                </a:rPr>
                <a:t>Increasing</a:t>
              </a:r>
            </a:p>
            <a:p>
              <a:pPr algn="ctr" eaLnBrk="1" hangingPunct="1"/>
              <a:r>
                <a:rPr lang="en-US" sz="2000"/>
                <a:t>(dividing by smaller number)</a:t>
              </a:r>
            </a:p>
          </p:txBody>
        </p:sp>
      </p:grpSp>
      <p:grpSp>
        <p:nvGrpSpPr>
          <p:cNvPr id="4" name="Group 67"/>
          <p:cNvGrpSpPr>
            <a:grpSpLocks/>
          </p:cNvGrpSpPr>
          <p:nvPr/>
        </p:nvGrpSpPr>
        <p:grpSpPr bwMode="auto">
          <a:xfrm>
            <a:off x="4038600" y="2133601"/>
            <a:ext cx="2362200" cy="1012825"/>
            <a:chOff x="2514600" y="2133599"/>
            <a:chExt cx="2362200" cy="1012687"/>
          </a:xfrm>
        </p:grpSpPr>
        <p:cxnSp>
          <p:nvCxnSpPr>
            <p:cNvPr id="19" name="Straight Connector 18"/>
            <p:cNvCxnSpPr>
              <a:stCxn id="10" idx="2"/>
              <a:endCxn id="115745" idx="3"/>
            </p:cNvCxnSpPr>
            <p:nvPr/>
          </p:nvCxnSpPr>
          <p:spPr>
            <a:xfrm rot="10800000" flipV="1">
              <a:off x="4572000" y="2133599"/>
              <a:ext cx="304800" cy="658723"/>
            </a:xfrm>
            <a:prstGeom prst="line">
              <a:avLst/>
            </a:prstGeom>
            <a:ln>
              <a:solidFill>
                <a:srgbClr val="293F6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5745" name="TextBox 19"/>
            <p:cNvSpPr txBox="1">
              <a:spLocks noChangeArrowheads="1"/>
            </p:cNvSpPr>
            <p:nvPr/>
          </p:nvSpPr>
          <p:spPr bwMode="auto">
            <a:xfrm>
              <a:off x="2514600" y="2438400"/>
              <a:ext cx="2057400" cy="707886"/>
            </a:xfrm>
            <a:prstGeom prst="rect">
              <a:avLst/>
            </a:prstGeom>
            <a:noFill/>
            <a:ln w="9525">
              <a:solidFill>
                <a:srgbClr val="293F6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US" sz="2000"/>
                <a:t>Has to </a:t>
              </a:r>
              <a:r>
                <a:rPr lang="en-US" sz="2000" b="1">
                  <a:solidFill>
                    <a:srgbClr val="293F6F"/>
                  </a:solidFill>
                </a:rPr>
                <a:t>increase</a:t>
              </a:r>
            </a:p>
            <a:p>
              <a:pPr algn="ctr" eaLnBrk="1" hangingPunct="1"/>
              <a:r>
                <a:rPr lang="en-US" sz="2000"/>
                <a:t>as well</a:t>
              </a:r>
            </a:p>
          </p:txBody>
        </p:sp>
      </p:grp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3276600" y="3352800"/>
            <a:ext cx="3276600" cy="400050"/>
          </a:xfrm>
          <a:prstGeom prst="rect">
            <a:avLst/>
          </a:prstGeom>
          <a:noFill/>
          <a:ln w="9525">
            <a:solidFill>
              <a:srgbClr val="293F6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2000"/>
              <a:t>This means </a:t>
            </a:r>
            <a:r>
              <a:rPr lang="en-US" sz="2000" b="1" i="1">
                <a:solidFill>
                  <a:srgbClr val="293F6F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2000" b="1">
                <a:solidFill>
                  <a:srgbClr val="293F6F"/>
                </a:solidFill>
              </a:rPr>
              <a:t> gets smaller</a:t>
            </a:r>
            <a:endParaRPr lang="en-US" sz="2000" b="1"/>
          </a:p>
        </p:txBody>
      </p:sp>
      <p:sp>
        <p:nvSpPr>
          <p:cNvPr id="115724" name="TextBox 27"/>
          <p:cNvSpPr txBox="1">
            <a:spLocks noChangeArrowheads="1"/>
          </p:cNvSpPr>
          <p:nvPr/>
        </p:nvSpPr>
        <p:spPr bwMode="auto">
          <a:xfrm>
            <a:off x="1676400" y="3886200"/>
            <a:ext cx="5181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2000" dirty="0"/>
              <a:t>Lens shape becomes thinner or thicker?</a:t>
            </a:r>
          </a:p>
        </p:txBody>
      </p:sp>
      <p:sp>
        <p:nvSpPr>
          <p:cNvPr id="32" name="Oval 31"/>
          <p:cNvSpPr>
            <a:spLocks noChangeAspect="1"/>
          </p:cNvSpPr>
          <p:nvPr/>
        </p:nvSpPr>
        <p:spPr bwMode="auto">
          <a:xfrm>
            <a:off x="3352801" y="4419601"/>
            <a:ext cx="68263" cy="151447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5726" name="TextBox 34"/>
          <p:cNvSpPr txBox="1">
            <a:spLocks noChangeArrowheads="1"/>
          </p:cNvSpPr>
          <p:nvPr/>
        </p:nvSpPr>
        <p:spPr bwMode="auto">
          <a:xfrm>
            <a:off x="3462338" y="4976813"/>
            <a:ext cx="762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2000"/>
              <a:t>vs.</a:t>
            </a:r>
          </a:p>
        </p:txBody>
      </p:sp>
      <p:cxnSp>
        <p:nvCxnSpPr>
          <p:cNvPr id="44" name="Straight Connector 43"/>
          <p:cNvCxnSpPr/>
          <p:nvPr/>
        </p:nvCxnSpPr>
        <p:spPr>
          <a:xfrm>
            <a:off x="6781800" y="5486400"/>
            <a:ext cx="838200" cy="2286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>
            <a:off x="6113463" y="5595939"/>
            <a:ext cx="1066800" cy="1587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>
            <a:off x="7180264" y="5586414"/>
            <a:ext cx="896937" cy="160337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69"/>
          <p:cNvGrpSpPr>
            <a:grpSpLocks/>
          </p:cNvGrpSpPr>
          <p:nvPr/>
        </p:nvGrpSpPr>
        <p:grpSpPr bwMode="auto">
          <a:xfrm>
            <a:off x="5867400" y="4267200"/>
            <a:ext cx="4648200" cy="2332038"/>
            <a:chOff x="4343400" y="4267200"/>
            <a:chExt cx="4648200" cy="2332463"/>
          </a:xfrm>
        </p:grpSpPr>
        <p:sp>
          <p:nvSpPr>
            <p:cNvPr id="115740" name="TextBox 35"/>
            <p:cNvSpPr txBox="1">
              <a:spLocks noChangeArrowheads="1"/>
            </p:cNvSpPr>
            <p:nvPr/>
          </p:nvSpPr>
          <p:spPr bwMode="auto">
            <a:xfrm>
              <a:off x="4343400" y="4267200"/>
              <a:ext cx="403860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US" sz="2000"/>
                <a:t>Zoom in to first surface:</a:t>
              </a:r>
            </a:p>
          </p:txBody>
        </p:sp>
        <p:grpSp>
          <p:nvGrpSpPr>
            <p:cNvPr id="7" name="Group 68"/>
            <p:cNvGrpSpPr>
              <a:grpSpLocks/>
            </p:cNvGrpSpPr>
            <p:nvPr/>
          </p:nvGrpSpPr>
          <p:grpSpPr bwMode="auto">
            <a:xfrm>
              <a:off x="5486400" y="4495800"/>
              <a:ext cx="3505200" cy="2103863"/>
              <a:chOff x="5486400" y="4495800"/>
              <a:chExt cx="3505200" cy="2103863"/>
            </a:xfrm>
          </p:grpSpPr>
          <p:sp>
            <p:nvSpPr>
              <p:cNvPr id="42" name="Freeform 41"/>
              <p:cNvSpPr/>
              <p:nvPr/>
            </p:nvSpPr>
            <p:spPr>
              <a:xfrm>
                <a:off x="5486400" y="4495842"/>
                <a:ext cx="769938" cy="2103821"/>
              </a:xfrm>
              <a:custGeom>
                <a:avLst/>
                <a:gdLst>
                  <a:gd name="connsiteX0" fmla="*/ 0 w 769434"/>
                  <a:gd name="connsiteY0" fmla="*/ 2103863 h 2103863"/>
                  <a:gd name="connsiteX1" fmla="*/ 367990 w 769434"/>
                  <a:gd name="connsiteY1" fmla="*/ 275063 h 2103863"/>
                  <a:gd name="connsiteX2" fmla="*/ 769434 w 769434"/>
                  <a:gd name="connsiteY2" fmla="*/ 453483 h 2103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69434" h="2103863">
                    <a:moveTo>
                      <a:pt x="0" y="2103863"/>
                    </a:moveTo>
                    <a:cubicBezTo>
                      <a:pt x="119875" y="1326994"/>
                      <a:pt x="239751" y="550126"/>
                      <a:pt x="367990" y="275063"/>
                    </a:cubicBezTo>
                    <a:cubicBezTo>
                      <a:pt x="496229" y="0"/>
                      <a:pt x="632831" y="226741"/>
                      <a:pt x="769434" y="453483"/>
                    </a:cubicBezTo>
                  </a:path>
                </a:pathLst>
              </a:cu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49" name="Freeform 48"/>
              <p:cNvSpPr/>
              <p:nvPr/>
            </p:nvSpPr>
            <p:spPr>
              <a:xfrm>
                <a:off x="7631113" y="4876911"/>
                <a:ext cx="1360487" cy="1182903"/>
              </a:xfrm>
              <a:custGeom>
                <a:avLst/>
                <a:gdLst>
                  <a:gd name="connsiteX0" fmla="*/ 0 w 769434"/>
                  <a:gd name="connsiteY0" fmla="*/ 2103863 h 2103863"/>
                  <a:gd name="connsiteX1" fmla="*/ 367990 w 769434"/>
                  <a:gd name="connsiteY1" fmla="*/ 275063 h 2103863"/>
                  <a:gd name="connsiteX2" fmla="*/ 769434 w 769434"/>
                  <a:gd name="connsiteY2" fmla="*/ 453483 h 2103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69434" h="2103863">
                    <a:moveTo>
                      <a:pt x="0" y="2103863"/>
                    </a:moveTo>
                    <a:cubicBezTo>
                      <a:pt x="119875" y="1326994"/>
                      <a:pt x="239751" y="550126"/>
                      <a:pt x="367990" y="275063"/>
                    </a:cubicBezTo>
                    <a:cubicBezTo>
                      <a:pt x="496229" y="0"/>
                      <a:pt x="632831" y="226741"/>
                      <a:pt x="769434" y="453483"/>
                    </a:cubicBezTo>
                  </a:path>
                </a:pathLst>
              </a:cu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</p:grpSp>
      <p:cxnSp>
        <p:nvCxnSpPr>
          <p:cNvPr id="50" name="Straight Arrow Connector 49"/>
          <p:cNvCxnSpPr/>
          <p:nvPr/>
        </p:nvCxnSpPr>
        <p:spPr>
          <a:xfrm>
            <a:off x="8316913" y="5595939"/>
            <a:ext cx="1066800" cy="1587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9017000" y="5418138"/>
            <a:ext cx="820738" cy="406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>
            <a:off x="9353550" y="5592763"/>
            <a:ext cx="896938" cy="292100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734" name="TextBox 59"/>
          <p:cNvSpPr txBox="1">
            <a:spLocks noChangeArrowheads="1"/>
          </p:cNvSpPr>
          <p:nvPr/>
        </p:nvSpPr>
        <p:spPr bwMode="auto">
          <a:xfrm>
            <a:off x="1676400" y="6172200"/>
            <a:ext cx="4572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endParaRPr lang="en-US" sz="2000"/>
          </a:p>
        </p:txBody>
      </p:sp>
      <p:sp>
        <p:nvSpPr>
          <p:cNvPr id="61" name="TextBox 60"/>
          <p:cNvSpPr txBox="1">
            <a:spLocks noChangeArrowheads="1"/>
          </p:cNvSpPr>
          <p:nvPr/>
        </p:nvSpPr>
        <p:spPr bwMode="auto">
          <a:xfrm>
            <a:off x="1524000" y="6149976"/>
            <a:ext cx="57150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2000"/>
              <a:t>Ciliary muscles contract to reduce focal length</a:t>
            </a:r>
          </a:p>
          <a:p>
            <a:pPr algn="ctr" eaLnBrk="1" hangingPunct="1"/>
            <a:r>
              <a:rPr lang="en-US" sz="2000"/>
              <a:t>(“harder” to focus on near than far)</a:t>
            </a:r>
          </a:p>
        </p:txBody>
      </p:sp>
      <p:sp>
        <p:nvSpPr>
          <p:cNvPr id="30" name="Oval 29"/>
          <p:cNvSpPr>
            <a:spLocks/>
          </p:cNvSpPr>
          <p:nvPr/>
        </p:nvSpPr>
        <p:spPr bwMode="auto">
          <a:xfrm>
            <a:off x="4492625" y="4751388"/>
            <a:ext cx="120650" cy="8509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11" name="Group 70"/>
          <p:cNvGrpSpPr>
            <a:grpSpLocks/>
          </p:cNvGrpSpPr>
          <p:nvPr/>
        </p:nvGrpSpPr>
        <p:grpSpPr bwMode="auto">
          <a:xfrm>
            <a:off x="4267200" y="3930650"/>
            <a:ext cx="2133600" cy="1817688"/>
            <a:chOff x="2743200" y="3929991"/>
            <a:chExt cx="2133602" cy="1818346"/>
          </a:xfrm>
        </p:grpSpPr>
        <p:sp>
          <p:nvSpPr>
            <p:cNvPr id="63" name="Rounded Rectangle 62"/>
            <p:cNvSpPr/>
            <p:nvPr/>
          </p:nvSpPr>
          <p:spPr>
            <a:xfrm>
              <a:off x="2743200" y="4604923"/>
              <a:ext cx="571501" cy="1143414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65" name="Rounded Rectangle 64"/>
            <p:cNvSpPr/>
            <p:nvPr/>
          </p:nvSpPr>
          <p:spPr>
            <a:xfrm rot="16200000">
              <a:off x="4290954" y="3680814"/>
              <a:ext cx="336672" cy="835026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09241-9E76-427C-8FF9-7E40C7F3303C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27" grpId="0" animBg="1"/>
      <p:bldP spid="61" grpId="0"/>
    </p:bldLst>
  </p:timing>
  <p:extLst mod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9" name="Title 1"/>
          <p:cNvSpPr>
            <a:spLocks noGrp="1"/>
          </p:cNvSpPr>
          <p:nvPr>
            <p:ph type="title"/>
          </p:nvPr>
        </p:nvSpPr>
        <p:spPr>
          <a:xfrm>
            <a:off x="1981200" y="0"/>
            <a:ext cx="8229600" cy="914400"/>
          </a:xfrm>
        </p:spPr>
        <p:txBody>
          <a:bodyPr/>
          <a:lstStyle/>
          <a:p>
            <a:pPr eaLnBrk="1" hangingPunct="1"/>
            <a:r>
              <a:rPr lang="en-US" dirty="0">
                <a:latin typeface="Arial" charset="0"/>
                <a:cs typeface="Arial" charset="0"/>
              </a:rPr>
              <a:t>Range of Vision 1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1681164" y="762001"/>
            <a:ext cx="88296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Limit to how much </a:t>
            </a:r>
            <a:r>
              <a:rPr lang="en-US" sz="2400" dirty="0" err="1">
                <a:latin typeface="+mj-lt"/>
              </a:rPr>
              <a:t>ciliary</a:t>
            </a:r>
            <a:r>
              <a:rPr lang="en-US" sz="2400" dirty="0">
                <a:latin typeface="+mj-lt"/>
              </a:rPr>
              <a:t> muscles can change the lens’s shape</a:t>
            </a:r>
          </a:p>
        </p:txBody>
      </p:sp>
      <p:sp>
        <p:nvSpPr>
          <p:cNvPr id="5" name="TextBox 4"/>
          <p:cNvSpPr txBox="1"/>
          <p:nvPr/>
        </p:nvSpPr>
        <p:spPr bwMode="auto">
          <a:xfrm>
            <a:off x="3048001" y="5081702"/>
            <a:ext cx="609600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400" dirty="0"/>
              <a:t> for this situation is called the </a:t>
            </a:r>
            <a:r>
              <a:rPr lang="en-US" sz="2400" b="1" dirty="0">
                <a:solidFill>
                  <a:srgbClr val="FF0000"/>
                </a:solidFill>
                <a:latin typeface="+mj-lt"/>
              </a:rPr>
              <a:t>Near</a:t>
            </a:r>
            <a:r>
              <a:rPr lang="en-US" sz="2400" dirty="0">
                <a:latin typeface="+mj-lt"/>
              </a:rPr>
              <a:t> </a:t>
            </a:r>
            <a:r>
              <a:rPr lang="en-US" sz="2400" b="1" dirty="0">
                <a:solidFill>
                  <a:srgbClr val="FF0000"/>
                </a:solidFill>
                <a:latin typeface="+mj-lt"/>
              </a:rPr>
              <a:t>Point</a:t>
            </a:r>
          </a:p>
        </p:txBody>
      </p:sp>
      <p:sp>
        <p:nvSpPr>
          <p:cNvPr id="6" name="TextBox 5"/>
          <p:cNvSpPr txBox="1"/>
          <p:nvPr/>
        </p:nvSpPr>
        <p:spPr bwMode="auto">
          <a:xfrm>
            <a:off x="1524000" y="1219201"/>
            <a:ext cx="9144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For </a:t>
            </a: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400" dirty="0">
                <a:latin typeface="+mj-lt"/>
              </a:rPr>
              <a:t> to be as </a:t>
            </a:r>
            <a:r>
              <a:rPr lang="en-US" sz="2400" b="1" dirty="0">
                <a:solidFill>
                  <a:srgbClr val="FF0000"/>
                </a:solidFill>
                <a:latin typeface="+mj-lt"/>
              </a:rPr>
              <a:t>short</a:t>
            </a:r>
            <a:r>
              <a:rPr lang="en-US" sz="2400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US" sz="2400" dirty="0">
                <a:latin typeface="+mj-lt"/>
              </a:rPr>
              <a:t>as possible and image </a:t>
            </a:r>
            <a:r>
              <a:rPr lang="en-US" sz="2400" i="1" dirty="0">
                <a:solidFill>
                  <a:srgbClr val="FF0000"/>
                </a:solidFill>
                <a:latin typeface="+mj-lt"/>
              </a:rPr>
              <a:t>still be on retina</a:t>
            </a:r>
            <a:r>
              <a:rPr lang="en-US" sz="2400" dirty="0">
                <a:latin typeface="+mj-lt"/>
              </a:rPr>
              <a:t> need:</a:t>
            </a:r>
            <a:endParaRPr lang="en-US" sz="24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 bwMode="auto">
          <a:xfrm>
            <a:off x="3680936" y="6396336"/>
            <a:ext cx="48301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About </a:t>
            </a:r>
            <a:r>
              <a:rPr lang="en-US" sz="2400" b="1" dirty="0">
                <a:solidFill>
                  <a:srgbClr val="FF0000"/>
                </a:solidFill>
                <a:latin typeface="+mj-lt"/>
              </a:rPr>
              <a:t>25 cm </a:t>
            </a:r>
            <a:r>
              <a:rPr lang="en-US" sz="2400" dirty="0">
                <a:latin typeface="+mj-lt"/>
              </a:rPr>
              <a:t>for “normal” adults</a:t>
            </a:r>
          </a:p>
        </p:txBody>
      </p:sp>
      <p:sp>
        <p:nvSpPr>
          <p:cNvPr id="8" name="TextBox 7"/>
          <p:cNvSpPr txBox="1"/>
          <p:nvPr/>
        </p:nvSpPr>
        <p:spPr bwMode="auto">
          <a:xfrm>
            <a:off x="2590800" y="5739019"/>
            <a:ext cx="70104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(cannot focus on objects </a:t>
            </a:r>
            <a:r>
              <a:rPr lang="en-US" sz="2400" b="1" dirty="0">
                <a:solidFill>
                  <a:srgbClr val="FF0000"/>
                </a:solidFill>
                <a:latin typeface="+mj-lt"/>
              </a:rPr>
              <a:t>nearer to eye</a:t>
            </a:r>
            <a:r>
              <a:rPr lang="en-US" sz="2400" dirty="0"/>
              <a:t>)</a:t>
            </a:r>
            <a:endParaRPr lang="en-US" sz="24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28009" name="Rectangle 128008"/>
          <p:cNvSpPr/>
          <p:nvPr/>
        </p:nvSpPr>
        <p:spPr>
          <a:xfrm>
            <a:off x="1931899" y="2971800"/>
            <a:ext cx="1542368" cy="177393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8" name="Oval 17"/>
          <p:cNvSpPr/>
          <p:nvPr/>
        </p:nvSpPr>
        <p:spPr>
          <a:xfrm flipH="1">
            <a:off x="3207322" y="3261048"/>
            <a:ext cx="532952" cy="119544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>
              <a:defRPr/>
            </a:pPr>
            <a:r>
              <a:rPr lang="en-US" sz="1200" dirty="0">
                <a:solidFill>
                  <a:schemeClr val="tx1"/>
                </a:solidFill>
              </a:rPr>
              <a:t>Lens</a:t>
            </a:r>
          </a:p>
        </p:txBody>
      </p:sp>
      <p:cxnSp>
        <p:nvCxnSpPr>
          <p:cNvPr id="29" name="Straight Connector 28"/>
          <p:cNvCxnSpPr/>
          <p:nvPr/>
        </p:nvCxnSpPr>
        <p:spPr>
          <a:xfrm>
            <a:off x="1524000" y="3858767"/>
            <a:ext cx="407899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Down Arrow 29"/>
          <p:cNvSpPr/>
          <p:nvPr/>
        </p:nvSpPr>
        <p:spPr>
          <a:xfrm flipV="1">
            <a:off x="4362298" y="3492298"/>
            <a:ext cx="261311" cy="367533"/>
          </a:xfrm>
          <a:prstGeom prst="down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128000" name="Straight Connector 127999"/>
          <p:cNvCxnSpPr/>
          <p:nvPr/>
        </p:nvCxnSpPr>
        <p:spPr>
          <a:xfrm>
            <a:off x="3476393" y="3492297"/>
            <a:ext cx="1015499" cy="0"/>
          </a:xfrm>
          <a:prstGeom prst="line">
            <a:avLst/>
          </a:prstGeom>
          <a:ln w="25400">
            <a:solidFill>
              <a:srgbClr val="FF000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>
            <a:cxnSpLocks noChangeAspect="1"/>
          </p:cNvCxnSpPr>
          <p:nvPr/>
        </p:nvCxnSpPr>
        <p:spPr>
          <a:xfrm flipV="1">
            <a:off x="1524000" y="3492297"/>
            <a:ext cx="1947672" cy="1169676"/>
          </a:xfrm>
          <a:prstGeom prst="line">
            <a:avLst/>
          </a:prstGeom>
          <a:ln w="25400">
            <a:solidFill>
              <a:srgbClr val="FF000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012" name="Straight Connector 128011"/>
          <p:cNvCxnSpPr>
            <a:cxnSpLocks noChangeAspect="1"/>
          </p:cNvCxnSpPr>
          <p:nvPr/>
        </p:nvCxnSpPr>
        <p:spPr>
          <a:xfrm flipH="1">
            <a:off x="3474268" y="3492298"/>
            <a:ext cx="1015499" cy="924145"/>
          </a:xfrm>
          <a:prstGeom prst="line">
            <a:avLst/>
          </a:prstGeom>
          <a:ln w="25400">
            <a:solidFill>
              <a:srgbClr val="FF000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1524000" y="4416442"/>
            <a:ext cx="1947672" cy="0"/>
          </a:xfrm>
          <a:prstGeom prst="line">
            <a:avLst/>
          </a:prstGeom>
          <a:ln w="25400">
            <a:solidFill>
              <a:srgbClr val="FF000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Down Arrow 54"/>
          <p:cNvSpPr>
            <a:spLocks noChangeAspect="1"/>
          </p:cNvSpPr>
          <p:nvPr/>
        </p:nvSpPr>
        <p:spPr>
          <a:xfrm>
            <a:off x="1730075" y="3859830"/>
            <a:ext cx="403650" cy="562986"/>
          </a:xfrm>
          <a:prstGeom prst="down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8021" name="TextBox 128020"/>
          <p:cNvSpPr txBox="1"/>
          <p:nvPr/>
        </p:nvSpPr>
        <p:spPr bwMode="auto">
          <a:xfrm>
            <a:off x="1872027" y="4745736"/>
            <a:ext cx="166211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600" dirty="0">
                <a:latin typeface="+mj-lt"/>
              </a:rPr>
              <a:t>(Not to scale)</a:t>
            </a:r>
          </a:p>
        </p:txBody>
      </p:sp>
      <p:sp>
        <p:nvSpPr>
          <p:cNvPr id="42" name="TextBox 41"/>
          <p:cNvSpPr txBox="1"/>
          <p:nvPr/>
        </p:nvSpPr>
        <p:spPr bwMode="auto">
          <a:xfrm>
            <a:off x="6078098" y="1679575"/>
            <a:ext cx="410051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buFont typeface="Arial" pitchFamily="34" charset="0"/>
              <a:buChar char="•"/>
              <a:defRPr/>
            </a:pPr>
            <a:r>
              <a:rPr lang="en-US" sz="2400" dirty="0">
                <a:latin typeface="+mj-lt"/>
              </a:rPr>
              <a:t> Lens as </a:t>
            </a:r>
            <a:r>
              <a:rPr lang="en-US" sz="2400" b="1" dirty="0">
                <a:solidFill>
                  <a:srgbClr val="FF0000"/>
                </a:solidFill>
                <a:latin typeface="+mj-lt"/>
              </a:rPr>
              <a:t>thick </a:t>
            </a:r>
            <a:r>
              <a:rPr lang="en-US" sz="2400" dirty="0">
                <a:latin typeface="+mj-lt"/>
              </a:rPr>
              <a:t>as possible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1934282" y="1679575"/>
            <a:ext cx="3654425" cy="2197481"/>
            <a:chOff x="410281" y="1679574"/>
            <a:chExt cx="3654425" cy="2197481"/>
          </a:xfrm>
        </p:grpSpPr>
        <p:sp>
          <p:nvSpPr>
            <p:cNvPr id="2" name="Oval 1"/>
            <p:cNvSpPr>
              <a:spLocks noChangeAspect="1"/>
            </p:cNvSpPr>
            <p:nvPr/>
          </p:nvSpPr>
          <p:spPr>
            <a:xfrm>
              <a:off x="1312926" y="3840479"/>
              <a:ext cx="36577" cy="3657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8" name="Oval 27"/>
            <p:cNvSpPr>
              <a:spLocks noChangeAspect="1"/>
            </p:cNvSpPr>
            <p:nvPr/>
          </p:nvSpPr>
          <p:spPr>
            <a:xfrm>
              <a:off x="2536623" y="3840479"/>
              <a:ext cx="36577" cy="3657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3" name="TextBox 42"/>
            <p:cNvSpPr txBox="1"/>
            <p:nvPr/>
          </p:nvSpPr>
          <p:spPr bwMode="auto">
            <a:xfrm>
              <a:off x="410281" y="1679574"/>
              <a:ext cx="3654425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buFont typeface="Arial" pitchFamily="34" charset="0"/>
                <a:buChar char="•"/>
                <a:defRPr/>
              </a:pPr>
              <a:r>
                <a:rPr lang="en-US" sz="2400" i="1" dirty="0">
                  <a:latin typeface="Times New Roman" pitchFamily="18" charset="0"/>
                  <a:cs typeface="Times New Roman" pitchFamily="18" charset="0"/>
                </a:rPr>
                <a:t> f</a:t>
              </a:r>
              <a:r>
                <a:rPr lang="en-US" sz="2400" dirty="0"/>
                <a:t> as </a:t>
              </a:r>
              <a:r>
                <a:rPr lang="en-US" sz="2400" b="1" dirty="0">
                  <a:solidFill>
                    <a:srgbClr val="FF0000"/>
                  </a:solidFill>
                  <a:latin typeface="+mj-lt"/>
                </a:rPr>
                <a:t>short </a:t>
              </a:r>
              <a:r>
                <a:rPr lang="en-US" sz="2400" dirty="0">
                  <a:latin typeface="+mj-lt"/>
                </a:rPr>
                <a:t>as possible</a:t>
              </a:r>
            </a:p>
          </p:txBody>
        </p:sp>
      </p:grpSp>
      <p:sp>
        <p:nvSpPr>
          <p:cNvPr id="45" name="TextBox 44"/>
          <p:cNvSpPr txBox="1"/>
          <p:nvPr/>
        </p:nvSpPr>
        <p:spPr bwMode="auto">
          <a:xfrm>
            <a:off x="5998988" y="2738736"/>
            <a:ext cx="4258733" cy="461665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400" dirty="0" err="1"/>
              <a:t>Ciliary</a:t>
            </a:r>
            <a:r>
              <a:rPr lang="en-US" sz="2400" dirty="0"/>
              <a:t> muscles fully </a:t>
            </a:r>
            <a:r>
              <a:rPr lang="en-US" sz="2400" b="1" dirty="0">
                <a:solidFill>
                  <a:srgbClr val="FF0000"/>
                </a:solidFill>
                <a:latin typeface="+mj-lt"/>
              </a:rPr>
              <a:t>contract</a:t>
            </a:r>
            <a:endParaRPr lang="en-US" sz="24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09241-9E76-427C-8FF9-7E40C7F3303C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55" grpId="0" animBg="1"/>
      <p:bldP spid="42" grpId="0"/>
      <p:bldP spid="45" grpId="0" animBg="1"/>
    </p:bldLst>
  </p:timing>
  <p:extLst mod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9" name="Title 1"/>
          <p:cNvSpPr>
            <a:spLocks noGrp="1"/>
          </p:cNvSpPr>
          <p:nvPr>
            <p:ph type="title"/>
          </p:nvPr>
        </p:nvSpPr>
        <p:spPr>
          <a:xfrm>
            <a:off x="1981200" y="0"/>
            <a:ext cx="8229600" cy="914400"/>
          </a:xfrm>
        </p:spPr>
        <p:txBody>
          <a:bodyPr/>
          <a:lstStyle/>
          <a:p>
            <a:pPr eaLnBrk="1" hangingPunct="1"/>
            <a:r>
              <a:rPr lang="en-US" dirty="0">
                <a:latin typeface="Arial" charset="0"/>
                <a:cs typeface="Arial" charset="0"/>
              </a:rPr>
              <a:t>Range of Vision 2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1681164" y="762001"/>
            <a:ext cx="88296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Limit to how much </a:t>
            </a:r>
            <a:r>
              <a:rPr lang="en-US" sz="2400" dirty="0" err="1">
                <a:latin typeface="+mj-lt"/>
              </a:rPr>
              <a:t>ciliary</a:t>
            </a:r>
            <a:r>
              <a:rPr lang="en-US" sz="2400" dirty="0">
                <a:latin typeface="+mj-lt"/>
              </a:rPr>
              <a:t> muscles can change the lens’s shape</a:t>
            </a:r>
          </a:p>
        </p:txBody>
      </p:sp>
      <p:sp>
        <p:nvSpPr>
          <p:cNvPr id="5" name="TextBox 4"/>
          <p:cNvSpPr txBox="1"/>
          <p:nvPr/>
        </p:nvSpPr>
        <p:spPr bwMode="auto">
          <a:xfrm>
            <a:off x="3048001" y="5084065"/>
            <a:ext cx="609600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400" dirty="0"/>
              <a:t> for this situation is called the </a:t>
            </a:r>
            <a:r>
              <a:rPr lang="en-US" sz="2400" b="1" dirty="0">
                <a:solidFill>
                  <a:srgbClr val="008000"/>
                </a:solidFill>
                <a:latin typeface="+mj-lt"/>
              </a:rPr>
              <a:t>Far </a:t>
            </a:r>
            <a:r>
              <a:rPr lang="en-US" sz="2400" dirty="0">
                <a:latin typeface="+mj-lt"/>
              </a:rPr>
              <a:t>Point</a:t>
            </a:r>
          </a:p>
        </p:txBody>
      </p:sp>
      <p:sp>
        <p:nvSpPr>
          <p:cNvPr id="7" name="TextBox 6"/>
          <p:cNvSpPr txBox="1"/>
          <p:nvPr/>
        </p:nvSpPr>
        <p:spPr bwMode="auto">
          <a:xfrm>
            <a:off x="3771108" y="6273226"/>
            <a:ext cx="464978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Use </a:t>
            </a:r>
            <a:r>
              <a:rPr lang="en-US" sz="3200" b="1" dirty="0">
                <a:solidFill>
                  <a:srgbClr val="008000"/>
                </a:solidFill>
                <a:latin typeface="+mj-lt"/>
              </a:rPr>
              <a:t>∞</a:t>
            </a:r>
            <a:r>
              <a:rPr lang="en-US" sz="2400" b="1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US" sz="2400" dirty="0">
                <a:latin typeface="+mj-lt"/>
              </a:rPr>
              <a:t>for “normal” adults</a:t>
            </a:r>
          </a:p>
        </p:txBody>
      </p:sp>
      <p:sp>
        <p:nvSpPr>
          <p:cNvPr id="8" name="TextBox 7"/>
          <p:cNvSpPr txBox="1"/>
          <p:nvPr/>
        </p:nvSpPr>
        <p:spPr bwMode="auto">
          <a:xfrm>
            <a:off x="2590800" y="5678646"/>
            <a:ext cx="70104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(cannot focus on objects </a:t>
            </a:r>
            <a:r>
              <a:rPr lang="en-US" sz="2400" b="1" dirty="0">
                <a:solidFill>
                  <a:srgbClr val="008000"/>
                </a:solidFill>
                <a:latin typeface="+mj-lt"/>
              </a:rPr>
              <a:t>farther from eye</a:t>
            </a:r>
            <a:r>
              <a:rPr lang="en-US" sz="2400" dirty="0"/>
              <a:t>)</a:t>
            </a:r>
            <a:endParaRPr lang="en-US" sz="24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930777" y="2971800"/>
            <a:ext cx="1538124" cy="17690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6" name="Oval 25"/>
          <p:cNvSpPr/>
          <p:nvPr/>
        </p:nvSpPr>
        <p:spPr>
          <a:xfrm flipH="1">
            <a:off x="3346401" y="3259414"/>
            <a:ext cx="244066" cy="119215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>
              <a:defRPr/>
            </a:pPr>
            <a:r>
              <a:rPr lang="en-US" sz="1200" dirty="0">
                <a:solidFill>
                  <a:schemeClr val="tx1"/>
                </a:solidFill>
              </a:rPr>
              <a:t>Lens</a:t>
            </a:r>
          </a:p>
        </p:txBody>
      </p:sp>
      <p:cxnSp>
        <p:nvCxnSpPr>
          <p:cNvPr id="32" name="Straight Connector 31"/>
          <p:cNvCxnSpPr/>
          <p:nvPr/>
        </p:nvCxnSpPr>
        <p:spPr>
          <a:xfrm>
            <a:off x="1524000" y="3918826"/>
            <a:ext cx="91440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Down Arrow 32"/>
          <p:cNvSpPr>
            <a:spLocks/>
          </p:cNvSpPr>
          <p:nvPr/>
        </p:nvSpPr>
        <p:spPr>
          <a:xfrm flipV="1">
            <a:off x="9216740" y="3429424"/>
            <a:ext cx="341098" cy="489402"/>
          </a:xfrm>
          <a:prstGeom prst="downArrow">
            <a:avLst/>
          </a:prstGeom>
          <a:solidFill>
            <a:srgbClr val="008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34" name="Straight Connector 33"/>
          <p:cNvCxnSpPr/>
          <p:nvPr/>
        </p:nvCxnSpPr>
        <p:spPr>
          <a:xfrm>
            <a:off x="3468901" y="3429424"/>
            <a:ext cx="5917330" cy="0"/>
          </a:xfrm>
          <a:prstGeom prst="line">
            <a:avLst/>
          </a:prstGeom>
          <a:ln w="25400">
            <a:solidFill>
              <a:srgbClr val="008000"/>
            </a:solidFill>
            <a:head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cxnSpLocks noChangeAspect="1"/>
          </p:cNvCxnSpPr>
          <p:nvPr/>
        </p:nvCxnSpPr>
        <p:spPr>
          <a:xfrm flipV="1">
            <a:off x="1524000" y="3429425"/>
            <a:ext cx="1947672" cy="780677"/>
          </a:xfrm>
          <a:prstGeom prst="line">
            <a:avLst/>
          </a:prstGeom>
          <a:ln w="25400">
            <a:solidFill>
              <a:srgbClr val="008000"/>
            </a:solidFill>
            <a:head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>
            <a:cxnSpLocks noChangeAspect="1"/>
          </p:cNvCxnSpPr>
          <p:nvPr/>
        </p:nvCxnSpPr>
        <p:spPr>
          <a:xfrm flipV="1">
            <a:off x="3468901" y="3429424"/>
            <a:ext cx="5917330" cy="616520"/>
          </a:xfrm>
          <a:prstGeom prst="line">
            <a:avLst/>
          </a:prstGeom>
          <a:ln w="25400">
            <a:solidFill>
              <a:srgbClr val="008000"/>
            </a:solidFill>
            <a:head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1524001" y="4045944"/>
            <a:ext cx="1944901" cy="0"/>
          </a:xfrm>
          <a:prstGeom prst="line">
            <a:avLst/>
          </a:prstGeom>
          <a:ln w="25400">
            <a:solidFill>
              <a:srgbClr val="008000"/>
            </a:solidFill>
            <a:head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Down Arrow 37"/>
          <p:cNvSpPr>
            <a:spLocks noChangeAspect="1"/>
          </p:cNvSpPr>
          <p:nvPr/>
        </p:nvSpPr>
        <p:spPr>
          <a:xfrm>
            <a:off x="1883998" y="3911708"/>
            <a:ext cx="93559" cy="134236"/>
          </a:xfrm>
          <a:prstGeom prst="downArrow">
            <a:avLst/>
          </a:prstGeom>
          <a:solidFill>
            <a:srgbClr val="008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9" name="TextBox 38"/>
          <p:cNvSpPr txBox="1"/>
          <p:nvPr/>
        </p:nvSpPr>
        <p:spPr bwMode="auto">
          <a:xfrm>
            <a:off x="1524000" y="1219201"/>
            <a:ext cx="9144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For </a:t>
            </a: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400" dirty="0">
                <a:latin typeface="+mj-lt"/>
              </a:rPr>
              <a:t> to be as </a:t>
            </a:r>
            <a:r>
              <a:rPr lang="en-US" sz="2400" b="1" dirty="0">
                <a:solidFill>
                  <a:srgbClr val="008000"/>
                </a:solidFill>
                <a:latin typeface="+mj-lt"/>
              </a:rPr>
              <a:t>long</a:t>
            </a:r>
            <a:r>
              <a:rPr lang="en-US" sz="2400" b="1" dirty="0">
                <a:latin typeface="+mj-lt"/>
              </a:rPr>
              <a:t> </a:t>
            </a:r>
            <a:r>
              <a:rPr lang="en-US" sz="2400" dirty="0">
                <a:latin typeface="+mj-lt"/>
              </a:rPr>
              <a:t>as possible and image </a:t>
            </a:r>
            <a:r>
              <a:rPr lang="en-US" sz="2400" i="1" dirty="0">
                <a:solidFill>
                  <a:srgbClr val="008000"/>
                </a:solidFill>
                <a:latin typeface="+mj-lt"/>
              </a:rPr>
              <a:t>still be on retina</a:t>
            </a:r>
            <a:r>
              <a:rPr lang="en-US" sz="2400" dirty="0">
                <a:solidFill>
                  <a:srgbClr val="008000"/>
                </a:solidFill>
                <a:latin typeface="+mj-lt"/>
              </a:rPr>
              <a:t> </a:t>
            </a:r>
            <a:r>
              <a:rPr lang="en-US" sz="2400" dirty="0">
                <a:latin typeface="+mj-lt"/>
              </a:rPr>
              <a:t>need:</a:t>
            </a:r>
            <a:endParaRPr lang="en-US" sz="24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41" name="TextBox 40"/>
          <p:cNvSpPr txBox="1"/>
          <p:nvPr/>
        </p:nvSpPr>
        <p:spPr bwMode="auto">
          <a:xfrm>
            <a:off x="6078098" y="1679575"/>
            <a:ext cx="410051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buFont typeface="Arial" pitchFamily="34" charset="0"/>
              <a:buChar char="•"/>
              <a:defRPr/>
            </a:pPr>
            <a:r>
              <a:rPr lang="en-US" sz="2400" dirty="0">
                <a:latin typeface="+mj-lt"/>
              </a:rPr>
              <a:t> Lens as </a:t>
            </a:r>
            <a:r>
              <a:rPr lang="en-US" sz="2400" b="1" dirty="0">
                <a:solidFill>
                  <a:srgbClr val="008000"/>
                </a:solidFill>
                <a:latin typeface="+mj-lt"/>
              </a:rPr>
              <a:t>thin</a:t>
            </a:r>
            <a:r>
              <a:rPr lang="en-US" sz="2400" b="1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US" sz="2400" dirty="0">
                <a:latin typeface="+mj-lt"/>
              </a:rPr>
              <a:t>as possible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1934282" y="1679575"/>
            <a:ext cx="3654425" cy="2250405"/>
            <a:chOff x="410281" y="1679574"/>
            <a:chExt cx="3654425" cy="2250405"/>
          </a:xfrm>
        </p:grpSpPr>
        <p:sp>
          <p:nvSpPr>
            <p:cNvPr id="27" name="Oval 26"/>
            <p:cNvSpPr>
              <a:spLocks noChangeAspect="1"/>
            </p:cNvSpPr>
            <p:nvPr/>
          </p:nvSpPr>
          <p:spPr>
            <a:xfrm>
              <a:off x="699147" y="3893403"/>
              <a:ext cx="36576" cy="3657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1" name="Oval 30"/>
            <p:cNvSpPr>
              <a:spLocks noChangeAspect="1"/>
            </p:cNvSpPr>
            <p:nvPr/>
          </p:nvSpPr>
          <p:spPr>
            <a:xfrm>
              <a:off x="3139807" y="3893403"/>
              <a:ext cx="36576" cy="3657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7" name="TextBox 46"/>
            <p:cNvSpPr txBox="1"/>
            <p:nvPr/>
          </p:nvSpPr>
          <p:spPr bwMode="auto">
            <a:xfrm>
              <a:off x="410281" y="1679574"/>
              <a:ext cx="3654425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buFont typeface="Arial" pitchFamily="34" charset="0"/>
                <a:buChar char="•"/>
                <a:defRPr/>
              </a:pPr>
              <a:r>
                <a:rPr lang="en-US" sz="2400" i="1" dirty="0">
                  <a:latin typeface="Times New Roman" pitchFamily="18" charset="0"/>
                  <a:cs typeface="Times New Roman" pitchFamily="18" charset="0"/>
                </a:rPr>
                <a:t> f</a:t>
              </a:r>
              <a:r>
                <a:rPr lang="en-US" sz="2400" dirty="0"/>
                <a:t> as </a:t>
              </a:r>
              <a:r>
                <a:rPr lang="en-US" sz="2400" b="1" dirty="0">
                  <a:solidFill>
                    <a:srgbClr val="008000"/>
                  </a:solidFill>
                  <a:latin typeface="+mj-lt"/>
                </a:rPr>
                <a:t>long</a:t>
              </a:r>
              <a:r>
                <a:rPr lang="en-US" sz="2400" b="1" dirty="0">
                  <a:solidFill>
                    <a:srgbClr val="FF0000"/>
                  </a:solidFill>
                  <a:latin typeface="+mj-lt"/>
                </a:rPr>
                <a:t> </a:t>
              </a:r>
              <a:r>
                <a:rPr lang="en-US" sz="2400" dirty="0">
                  <a:latin typeface="+mj-lt"/>
                </a:rPr>
                <a:t>as possible</a:t>
              </a:r>
            </a:p>
          </p:txBody>
        </p:sp>
      </p:grpSp>
      <p:sp>
        <p:nvSpPr>
          <p:cNvPr id="48" name="TextBox 47"/>
          <p:cNvSpPr txBox="1"/>
          <p:nvPr/>
        </p:nvSpPr>
        <p:spPr bwMode="auto">
          <a:xfrm>
            <a:off x="6019801" y="2362201"/>
            <a:ext cx="4258733" cy="461665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400" dirty="0" err="1"/>
              <a:t>Ciliary</a:t>
            </a:r>
            <a:r>
              <a:rPr lang="en-US" sz="2400" dirty="0"/>
              <a:t> muscles fully </a:t>
            </a:r>
            <a:r>
              <a:rPr lang="en-US" sz="2400" b="1" dirty="0">
                <a:solidFill>
                  <a:srgbClr val="008000"/>
                </a:solidFill>
                <a:latin typeface="+mj-lt"/>
              </a:rPr>
              <a:t>relax</a:t>
            </a:r>
            <a:endParaRPr lang="en-US" sz="2400" dirty="0">
              <a:solidFill>
                <a:srgbClr val="008000"/>
              </a:solidFill>
              <a:latin typeface="+mj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09241-9E76-427C-8FF9-7E40C7F3303C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36167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38" grpId="0" animBg="1"/>
      <p:bldP spid="41" grpId="0"/>
      <p:bldP spid="48" grpId="0" animBg="1"/>
    </p:bldLst>
  </p:timing>
  <p:extLst mod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  <a:cs typeface="Arial" charset="0"/>
              </a:rPr>
              <a:t>Near Point and Far Point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2362200" y="1143001"/>
            <a:ext cx="75438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There’s a limit to how much the </a:t>
            </a:r>
            <a:r>
              <a:rPr lang="en-US" sz="2400" dirty="0" err="1">
                <a:latin typeface="+mj-lt"/>
              </a:rPr>
              <a:t>ciliary</a:t>
            </a:r>
            <a:r>
              <a:rPr lang="en-US" sz="2400" dirty="0">
                <a:latin typeface="+mj-lt"/>
              </a:rPr>
              <a:t> muscles can change the lens’ shape</a:t>
            </a:r>
          </a:p>
        </p:txBody>
      </p:sp>
      <p:sp>
        <p:nvSpPr>
          <p:cNvPr id="5" name="TextBox 4"/>
          <p:cNvSpPr txBox="1"/>
          <p:nvPr/>
        </p:nvSpPr>
        <p:spPr bwMode="auto">
          <a:xfrm>
            <a:off x="1981200" y="1976438"/>
            <a:ext cx="3733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b="1" u="sng" dirty="0">
                <a:solidFill>
                  <a:srgbClr val="FF0000"/>
                </a:solidFill>
                <a:latin typeface="+mj-lt"/>
              </a:rPr>
              <a:t>Near</a:t>
            </a:r>
            <a:r>
              <a:rPr lang="en-US" sz="2400" u="sng" dirty="0">
                <a:latin typeface="+mj-lt"/>
              </a:rPr>
              <a:t> Point</a:t>
            </a:r>
          </a:p>
        </p:txBody>
      </p:sp>
      <p:sp>
        <p:nvSpPr>
          <p:cNvPr id="6" name="TextBox 5"/>
          <p:cNvSpPr txBox="1"/>
          <p:nvPr/>
        </p:nvSpPr>
        <p:spPr bwMode="auto">
          <a:xfrm>
            <a:off x="1981200" y="2441576"/>
            <a:ext cx="3733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Muscles fully </a:t>
            </a:r>
            <a:r>
              <a:rPr lang="en-US" sz="2400" b="1" dirty="0">
                <a:solidFill>
                  <a:srgbClr val="FF0000"/>
                </a:solidFill>
                <a:latin typeface="+mj-lt"/>
              </a:rPr>
              <a:t>contracted </a:t>
            </a:r>
          </a:p>
        </p:txBody>
      </p:sp>
      <p:sp>
        <p:nvSpPr>
          <p:cNvPr id="7" name="TextBox 6"/>
          <p:cNvSpPr txBox="1"/>
          <p:nvPr/>
        </p:nvSpPr>
        <p:spPr bwMode="auto">
          <a:xfrm>
            <a:off x="1981200" y="3984626"/>
            <a:ext cx="37338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About </a:t>
            </a:r>
            <a:r>
              <a:rPr lang="en-US" sz="2400" b="1" dirty="0">
                <a:solidFill>
                  <a:srgbClr val="FF0000"/>
                </a:solidFill>
                <a:latin typeface="+mj-lt"/>
              </a:rPr>
              <a:t>25 cm </a:t>
            </a:r>
            <a:r>
              <a:rPr lang="en-US" sz="2400" dirty="0">
                <a:latin typeface="+mj-lt"/>
              </a:rPr>
              <a:t>for “normal” adults</a:t>
            </a:r>
          </a:p>
        </p:txBody>
      </p:sp>
      <p:sp>
        <p:nvSpPr>
          <p:cNvPr id="8" name="TextBox 7"/>
          <p:cNvSpPr txBox="1"/>
          <p:nvPr/>
        </p:nvSpPr>
        <p:spPr bwMode="auto">
          <a:xfrm>
            <a:off x="1981200" y="3048001"/>
            <a:ext cx="37338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Cannot focus on objects </a:t>
            </a:r>
            <a:r>
              <a:rPr lang="en-US" sz="2400" b="1" dirty="0">
                <a:solidFill>
                  <a:srgbClr val="FF0000"/>
                </a:solidFill>
                <a:latin typeface="+mj-lt"/>
              </a:rPr>
              <a:t>closer to eye</a:t>
            </a:r>
          </a:p>
        </p:txBody>
      </p:sp>
      <p:sp>
        <p:nvSpPr>
          <p:cNvPr id="9" name="TextBox 8"/>
          <p:cNvSpPr txBox="1"/>
          <p:nvPr/>
        </p:nvSpPr>
        <p:spPr bwMode="auto">
          <a:xfrm>
            <a:off x="6324600" y="1976438"/>
            <a:ext cx="3733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b="1" u="sng" dirty="0">
                <a:solidFill>
                  <a:srgbClr val="008000"/>
                </a:solidFill>
                <a:latin typeface="+mj-lt"/>
              </a:rPr>
              <a:t>Far </a:t>
            </a:r>
            <a:r>
              <a:rPr lang="en-US" sz="2400" u="sng" dirty="0">
                <a:latin typeface="+mj-lt"/>
              </a:rPr>
              <a:t>Point</a:t>
            </a:r>
          </a:p>
        </p:txBody>
      </p:sp>
      <p:sp>
        <p:nvSpPr>
          <p:cNvPr id="10" name="TextBox 9"/>
          <p:cNvSpPr txBox="1"/>
          <p:nvPr/>
        </p:nvSpPr>
        <p:spPr bwMode="auto">
          <a:xfrm>
            <a:off x="6324600" y="2441576"/>
            <a:ext cx="3733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Muscles fully </a:t>
            </a:r>
            <a:r>
              <a:rPr lang="en-US" sz="2400" b="1" dirty="0">
                <a:solidFill>
                  <a:srgbClr val="008000"/>
                </a:solidFill>
                <a:latin typeface="+mj-lt"/>
              </a:rPr>
              <a:t>relaxed</a:t>
            </a:r>
          </a:p>
        </p:txBody>
      </p:sp>
      <p:sp>
        <p:nvSpPr>
          <p:cNvPr id="11" name="TextBox 10"/>
          <p:cNvSpPr txBox="1"/>
          <p:nvPr/>
        </p:nvSpPr>
        <p:spPr bwMode="auto">
          <a:xfrm>
            <a:off x="6324600" y="3922714"/>
            <a:ext cx="3733800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Approaches </a:t>
            </a:r>
            <a:r>
              <a:rPr lang="en-US" sz="3200" b="1" dirty="0">
                <a:solidFill>
                  <a:srgbClr val="008000"/>
                </a:solidFill>
                <a:latin typeface="+mj-lt"/>
              </a:rPr>
              <a:t>∞</a:t>
            </a:r>
            <a:r>
              <a:rPr lang="en-US" sz="3200" dirty="0">
                <a:latin typeface="+mj-lt"/>
              </a:rPr>
              <a:t> </a:t>
            </a:r>
            <a:r>
              <a:rPr lang="en-US" sz="2400" dirty="0">
                <a:latin typeface="+mj-lt"/>
              </a:rPr>
              <a:t>for “normal” adults</a:t>
            </a:r>
          </a:p>
        </p:txBody>
      </p:sp>
      <p:sp>
        <p:nvSpPr>
          <p:cNvPr id="12" name="TextBox 11"/>
          <p:cNvSpPr txBox="1"/>
          <p:nvPr/>
        </p:nvSpPr>
        <p:spPr bwMode="auto">
          <a:xfrm>
            <a:off x="6324600" y="3048001"/>
            <a:ext cx="37338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Cannot focus on objects </a:t>
            </a:r>
            <a:r>
              <a:rPr lang="en-US" sz="2400" b="1" dirty="0">
                <a:solidFill>
                  <a:srgbClr val="008000"/>
                </a:solidFill>
                <a:latin typeface="+mj-lt"/>
              </a:rPr>
              <a:t>farther from eye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09241-9E76-427C-8FF9-7E40C7F3303C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custDataLst>
      <p:tags r:id="rId1"/>
    </p:custData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10" grpId="0"/>
      <p:bldP spid="11" grpId="0"/>
      <p:bldP spid="12" grpId="0"/>
    </p:bldLst>
  </p:timing>
  <p:extLst mod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extBox 63"/>
          <p:cNvSpPr txBox="1">
            <a:spLocks noChangeAspect="1"/>
          </p:cNvSpPr>
          <p:nvPr/>
        </p:nvSpPr>
        <p:spPr bwMode="auto">
          <a:xfrm>
            <a:off x="1889484" y="5257800"/>
            <a:ext cx="672111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400" dirty="0"/>
              <a:t>Use Corrective Lenses if</a:t>
            </a:r>
            <a:br>
              <a:rPr lang="en-US" sz="2400" dirty="0"/>
            </a:br>
            <a:r>
              <a:rPr lang="en-US" sz="2400" b="1" dirty="0">
                <a:solidFill>
                  <a:srgbClr val="FF0000"/>
                </a:solidFill>
              </a:rPr>
              <a:t>near point is too </a:t>
            </a:r>
            <a:r>
              <a:rPr lang="en-US" sz="2400" b="1" dirty="0">
                <a:solidFill>
                  <a:schemeClr val="bg1"/>
                </a:solidFill>
              </a:rPr>
              <a:t>long </a:t>
            </a:r>
            <a:r>
              <a:rPr lang="en-US" sz="2400" dirty="0"/>
              <a:t>or </a:t>
            </a:r>
            <a:r>
              <a:rPr lang="en-US" sz="2400" b="1" dirty="0">
                <a:solidFill>
                  <a:srgbClr val="008000"/>
                </a:solidFill>
              </a:rPr>
              <a:t>far point is too </a:t>
            </a:r>
            <a:r>
              <a:rPr lang="en-US" sz="2400" b="1" dirty="0">
                <a:solidFill>
                  <a:schemeClr val="bg1"/>
                </a:solidFill>
              </a:rPr>
              <a:t>short</a:t>
            </a:r>
            <a:endParaRPr lang="en-US" sz="2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7" name="TextBox 66"/>
          <p:cNvSpPr txBox="1">
            <a:spLocks noChangeAspect="1"/>
          </p:cNvSpPr>
          <p:nvPr/>
        </p:nvSpPr>
        <p:spPr bwMode="auto">
          <a:xfrm>
            <a:off x="1889484" y="5257800"/>
            <a:ext cx="6721116" cy="83099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400" dirty="0"/>
              <a:t>Use Corrective Lenses if</a:t>
            </a:r>
            <a:br>
              <a:rPr lang="en-US" sz="2400" dirty="0"/>
            </a:br>
            <a:r>
              <a:rPr lang="en-US" sz="2400" b="1" dirty="0">
                <a:solidFill>
                  <a:srgbClr val="FF0000"/>
                </a:solidFill>
              </a:rPr>
              <a:t>near point is too </a:t>
            </a:r>
            <a:r>
              <a:rPr lang="en-US" sz="2400" b="1" u="sng" dirty="0">
                <a:solidFill>
                  <a:srgbClr val="FF0000"/>
                </a:solidFill>
              </a:rPr>
              <a:t>long</a:t>
            </a:r>
            <a:r>
              <a:rPr lang="en-US" sz="2400" b="1" dirty="0">
                <a:solidFill>
                  <a:srgbClr val="FF0000"/>
                </a:solidFill>
              </a:rPr>
              <a:t> </a:t>
            </a:r>
            <a:r>
              <a:rPr lang="en-US" sz="2400" dirty="0"/>
              <a:t>or </a:t>
            </a:r>
            <a:r>
              <a:rPr lang="en-US" sz="2400" b="1" dirty="0">
                <a:solidFill>
                  <a:srgbClr val="008000"/>
                </a:solidFill>
              </a:rPr>
              <a:t>far point is too </a:t>
            </a:r>
            <a:r>
              <a:rPr lang="en-US" sz="2400" b="1" u="sng" dirty="0">
                <a:solidFill>
                  <a:srgbClr val="008000"/>
                </a:solidFill>
              </a:rPr>
              <a:t>short</a:t>
            </a:r>
            <a:endParaRPr lang="en-US" sz="2400" b="1" u="sng" dirty="0">
              <a:solidFill>
                <a:srgbClr val="008000"/>
              </a:solidFill>
              <a:latin typeface="+mj-lt"/>
            </a:endParaRPr>
          </a:p>
        </p:txBody>
      </p:sp>
      <p:sp>
        <p:nvSpPr>
          <p:cNvPr id="116739" name="Title 1"/>
          <p:cNvSpPr>
            <a:spLocks noGrp="1"/>
          </p:cNvSpPr>
          <p:nvPr>
            <p:ph type="title"/>
          </p:nvPr>
        </p:nvSpPr>
        <p:spPr>
          <a:xfrm>
            <a:off x="1524000" y="0"/>
            <a:ext cx="9144000" cy="914400"/>
          </a:xfrm>
        </p:spPr>
        <p:txBody>
          <a:bodyPr/>
          <a:lstStyle/>
          <a:p>
            <a:pPr eaLnBrk="1" hangingPunct="1"/>
            <a:r>
              <a:rPr lang="en-US" dirty="0">
                <a:latin typeface="Arial" charset="0"/>
                <a:cs typeface="Arial" charset="0"/>
              </a:rPr>
              <a:t>Object Between Near and Far Point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1681164" y="762001"/>
            <a:ext cx="882967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 err="1">
                <a:latin typeface="+mj-lt"/>
              </a:rPr>
              <a:t>Ciliary</a:t>
            </a:r>
            <a:r>
              <a:rPr lang="en-US" sz="2400" dirty="0">
                <a:latin typeface="+mj-lt"/>
              </a:rPr>
              <a:t> muscles contract however much they need to form focused image (of desired object) on retina</a:t>
            </a:r>
          </a:p>
        </p:txBody>
      </p:sp>
      <p:sp>
        <p:nvSpPr>
          <p:cNvPr id="5" name="TextBox 4"/>
          <p:cNvSpPr txBox="1"/>
          <p:nvPr/>
        </p:nvSpPr>
        <p:spPr bwMode="auto">
          <a:xfrm>
            <a:off x="1539518" y="4800601"/>
            <a:ext cx="912848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400" dirty="0"/>
              <a:t>When eye focuses on something, </a:t>
            </a:r>
            <a:r>
              <a:rPr lang="en-US" sz="2400" b="1" i="1" dirty="0">
                <a:solidFill>
                  <a:srgbClr val="293F6F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2400" dirty="0"/>
              <a:t> is set </a:t>
            </a:r>
            <a:r>
              <a:rPr lang="en-US" sz="2400" b="1" i="1" dirty="0">
                <a:solidFill>
                  <a:srgbClr val="293F6F"/>
                </a:solidFill>
              </a:rPr>
              <a:t>until focus changes</a:t>
            </a:r>
            <a:endParaRPr lang="en-US" sz="2400" b="1" i="1" dirty="0">
              <a:solidFill>
                <a:srgbClr val="293F6F"/>
              </a:solidFill>
              <a:latin typeface="+mj-lt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930777" y="2971800"/>
            <a:ext cx="1538124" cy="17690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6" name="Oval 25"/>
          <p:cNvSpPr/>
          <p:nvPr/>
        </p:nvSpPr>
        <p:spPr>
          <a:xfrm flipH="1">
            <a:off x="3256548" y="3259414"/>
            <a:ext cx="424706" cy="119215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>
              <a:defRPr/>
            </a:pPr>
            <a:r>
              <a:rPr lang="en-US" sz="1200" dirty="0">
                <a:solidFill>
                  <a:schemeClr val="tx1"/>
                </a:solidFill>
              </a:rPr>
              <a:t>Lens</a:t>
            </a:r>
          </a:p>
        </p:txBody>
      </p:sp>
      <p:grpSp>
        <p:nvGrpSpPr>
          <p:cNvPr id="8" name="Group 116747"/>
          <p:cNvGrpSpPr/>
          <p:nvPr/>
        </p:nvGrpSpPr>
        <p:grpSpPr>
          <a:xfrm>
            <a:off x="2536213" y="3893403"/>
            <a:ext cx="1865376" cy="36576"/>
            <a:chOff x="1012213" y="3893403"/>
            <a:chExt cx="1865376" cy="36576"/>
          </a:xfrm>
        </p:grpSpPr>
        <p:sp>
          <p:nvSpPr>
            <p:cNvPr id="27" name="Oval 26"/>
            <p:cNvSpPr>
              <a:spLocks noChangeAspect="1"/>
            </p:cNvSpPr>
            <p:nvPr/>
          </p:nvSpPr>
          <p:spPr>
            <a:xfrm>
              <a:off x="1012213" y="3893403"/>
              <a:ext cx="36576" cy="3657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1" name="Oval 30"/>
            <p:cNvSpPr>
              <a:spLocks noChangeAspect="1"/>
            </p:cNvSpPr>
            <p:nvPr/>
          </p:nvSpPr>
          <p:spPr>
            <a:xfrm>
              <a:off x="2841013" y="3893403"/>
              <a:ext cx="36576" cy="3657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cxnSp>
        <p:nvCxnSpPr>
          <p:cNvPr id="32" name="Straight Connector 31"/>
          <p:cNvCxnSpPr/>
          <p:nvPr/>
        </p:nvCxnSpPr>
        <p:spPr>
          <a:xfrm>
            <a:off x="1524000" y="3918826"/>
            <a:ext cx="91440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116751"/>
          <p:cNvGrpSpPr/>
          <p:nvPr/>
        </p:nvGrpSpPr>
        <p:grpSpPr>
          <a:xfrm>
            <a:off x="1524001" y="3461626"/>
            <a:ext cx="4203469" cy="973836"/>
            <a:chOff x="0" y="3461626"/>
            <a:chExt cx="4203469" cy="973836"/>
          </a:xfrm>
        </p:grpSpPr>
        <p:cxnSp>
          <p:nvCxnSpPr>
            <p:cNvPr id="34" name="Straight Connector 33"/>
            <p:cNvCxnSpPr/>
            <p:nvPr/>
          </p:nvCxnSpPr>
          <p:spPr>
            <a:xfrm>
              <a:off x="1944901" y="3461626"/>
              <a:ext cx="2258568" cy="0"/>
            </a:xfrm>
            <a:prstGeom prst="line">
              <a:avLst/>
            </a:prstGeom>
            <a:ln w="25400">
              <a:solidFill>
                <a:srgbClr val="293F6F"/>
              </a:solidFill>
              <a:head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>
              <a:cxnSpLocks noChangeAspect="1"/>
            </p:cNvCxnSpPr>
            <p:nvPr/>
          </p:nvCxnSpPr>
          <p:spPr>
            <a:xfrm flipV="1">
              <a:off x="0" y="3461626"/>
              <a:ext cx="1947672" cy="973836"/>
            </a:xfrm>
            <a:prstGeom prst="line">
              <a:avLst/>
            </a:prstGeom>
            <a:ln w="25400">
              <a:solidFill>
                <a:srgbClr val="293F6F"/>
              </a:solidFill>
              <a:head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>
              <a:cxnSpLocks noChangeAspect="1"/>
            </p:cNvCxnSpPr>
            <p:nvPr/>
          </p:nvCxnSpPr>
          <p:spPr>
            <a:xfrm flipV="1">
              <a:off x="1944901" y="3461626"/>
              <a:ext cx="2258568" cy="763030"/>
            </a:xfrm>
            <a:prstGeom prst="line">
              <a:avLst/>
            </a:prstGeom>
            <a:ln w="25400">
              <a:solidFill>
                <a:srgbClr val="293F6F"/>
              </a:solidFill>
              <a:head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0" y="4223626"/>
              <a:ext cx="1947672" cy="0"/>
            </a:xfrm>
            <a:prstGeom prst="line">
              <a:avLst/>
            </a:prstGeom>
            <a:ln w="25400">
              <a:solidFill>
                <a:srgbClr val="293F6F"/>
              </a:solidFill>
              <a:head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Down Arrow 38"/>
          <p:cNvSpPr>
            <a:spLocks noChangeAspect="1"/>
          </p:cNvSpPr>
          <p:nvPr/>
        </p:nvSpPr>
        <p:spPr>
          <a:xfrm>
            <a:off x="1818856" y="3918826"/>
            <a:ext cx="223845" cy="310896"/>
          </a:xfrm>
          <a:prstGeom prst="downArrow">
            <a:avLst/>
          </a:prstGeom>
          <a:solidFill>
            <a:srgbClr val="293F6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1" name="Down Arrow 40"/>
          <p:cNvSpPr>
            <a:spLocks/>
          </p:cNvSpPr>
          <p:nvPr/>
        </p:nvSpPr>
        <p:spPr>
          <a:xfrm flipV="1">
            <a:off x="6934477" y="3370186"/>
            <a:ext cx="384048" cy="548640"/>
          </a:xfrm>
          <a:prstGeom prst="downArrow">
            <a:avLst/>
          </a:prstGeom>
          <a:solidFill>
            <a:srgbClr val="A67A00"/>
          </a:solidFill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10" name="Group 116753"/>
          <p:cNvGrpSpPr/>
          <p:nvPr/>
        </p:nvGrpSpPr>
        <p:grpSpPr>
          <a:xfrm>
            <a:off x="1524001" y="3370187"/>
            <a:ext cx="5602501" cy="1168603"/>
            <a:chOff x="0" y="3370186"/>
            <a:chExt cx="5602501" cy="1168603"/>
          </a:xfrm>
        </p:grpSpPr>
        <p:cxnSp>
          <p:nvCxnSpPr>
            <p:cNvPr id="46" name="Straight Connector 45"/>
            <p:cNvCxnSpPr/>
            <p:nvPr/>
          </p:nvCxnSpPr>
          <p:spPr>
            <a:xfrm>
              <a:off x="1944901" y="3370186"/>
              <a:ext cx="3657600" cy="0"/>
            </a:xfrm>
            <a:prstGeom prst="line">
              <a:avLst/>
            </a:prstGeom>
            <a:ln w="25400">
              <a:solidFill>
                <a:srgbClr val="A67A00"/>
              </a:solidFill>
              <a:prstDash val="sysDash"/>
              <a:head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>
              <a:cxnSpLocks noChangeAspect="1"/>
            </p:cNvCxnSpPr>
            <p:nvPr/>
          </p:nvCxnSpPr>
          <p:spPr>
            <a:xfrm flipV="1">
              <a:off x="0" y="3370186"/>
              <a:ext cx="1947672" cy="1168603"/>
            </a:xfrm>
            <a:prstGeom prst="line">
              <a:avLst/>
            </a:prstGeom>
            <a:ln w="25400">
              <a:solidFill>
                <a:srgbClr val="A67A00"/>
              </a:solidFill>
              <a:prstDash val="sysDash"/>
              <a:head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>
              <a:cxnSpLocks noChangeAspect="1"/>
            </p:cNvCxnSpPr>
            <p:nvPr/>
          </p:nvCxnSpPr>
          <p:spPr>
            <a:xfrm flipV="1">
              <a:off x="1944901" y="3370186"/>
              <a:ext cx="3657600" cy="731520"/>
            </a:xfrm>
            <a:prstGeom prst="line">
              <a:avLst/>
            </a:prstGeom>
            <a:ln w="25400">
              <a:solidFill>
                <a:srgbClr val="A67A00"/>
              </a:solidFill>
              <a:prstDash val="sysDash"/>
              <a:head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>
              <a:cxnSpLocks/>
            </p:cNvCxnSpPr>
            <p:nvPr/>
          </p:nvCxnSpPr>
          <p:spPr>
            <a:xfrm>
              <a:off x="0" y="4101706"/>
              <a:ext cx="1947672" cy="0"/>
            </a:xfrm>
            <a:prstGeom prst="line">
              <a:avLst/>
            </a:prstGeom>
            <a:ln w="25400">
              <a:solidFill>
                <a:srgbClr val="A67A00"/>
              </a:solidFill>
              <a:prstDash val="sysDash"/>
              <a:head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TextBox 37"/>
          <p:cNvSpPr txBox="1"/>
          <p:nvPr/>
        </p:nvSpPr>
        <p:spPr bwMode="auto">
          <a:xfrm>
            <a:off x="1918198" y="1679575"/>
            <a:ext cx="835560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2400" dirty="0"/>
              <a:t> as </a:t>
            </a:r>
            <a:r>
              <a:rPr lang="en-US" sz="2400" b="1" dirty="0">
                <a:solidFill>
                  <a:srgbClr val="293F6F"/>
                </a:solidFill>
              </a:rPr>
              <a:t>depends</a:t>
            </a:r>
            <a:r>
              <a:rPr lang="en-US" sz="2400" dirty="0">
                <a:solidFill>
                  <a:srgbClr val="293F6F"/>
                </a:solidFill>
              </a:rPr>
              <a:t> </a:t>
            </a:r>
            <a:r>
              <a:rPr lang="en-US" sz="2400" b="1" dirty="0">
                <a:solidFill>
                  <a:srgbClr val="293F6F"/>
                </a:solidFill>
              </a:rPr>
              <a:t>on how contracted </a:t>
            </a:r>
            <a:r>
              <a:rPr lang="en-US" sz="2400" dirty="0"/>
              <a:t>the muscles need to be (for </a:t>
            </a:r>
            <a:r>
              <a:rPr lang="en-US" sz="2400" i="1" dirty="0">
                <a:solidFill>
                  <a:srgbClr val="293F6F"/>
                </a:solidFill>
              </a:rPr>
              <a:t>image to be on retina</a:t>
            </a:r>
            <a:r>
              <a:rPr lang="en-US" sz="2400" dirty="0"/>
              <a:t>)</a:t>
            </a:r>
            <a:endParaRPr lang="en-US" sz="2400" dirty="0">
              <a:latin typeface="+mj-lt"/>
            </a:endParaRPr>
          </a:p>
        </p:txBody>
      </p:sp>
      <p:sp>
        <p:nvSpPr>
          <p:cNvPr id="43" name="Down Arrow 42"/>
          <p:cNvSpPr>
            <a:spLocks noChangeAspect="1"/>
          </p:cNvSpPr>
          <p:nvPr/>
        </p:nvSpPr>
        <p:spPr>
          <a:xfrm>
            <a:off x="2188741" y="3918826"/>
            <a:ext cx="128016" cy="182880"/>
          </a:xfrm>
          <a:prstGeom prst="downArrow">
            <a:avLst/>
          </a:prstGeom>
          <a:solidFill>
            <a:srgbClr val="A67A00"/>
          </a:solidFill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4" name="Down Arrow 43"/>
          <p:cNvSpPr>
            <a:spLocks noChangeAspect="1"/>
          </p:cNvSpPr>
          <p:nvPr/>
        </p:nvSpPr>
        <p:spPr>
          <a:xfrm flipV="1">
            <a:off x="5069101" y="3553066"/>
            <a:ext cx="274320" cy="365760"/>
          </a:xfrm>
          <a:prstGeom prst="downArrow">
            <a:avLst/>
          </a:prstGeom>
          <a:solidFill>
            <a:srgbClr val="7030A0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11" name="Group 116752"/>
          <p:cNvGrpSpPr/>
          <p:nvPr/>
        </p:nvGrpSpPr>
        <p:grpSpPr>
          <a:xfrm>
            <a:off x="1524001" y="3553067"/>
            <a:ext cx="3682261" cy="779069"/>
            <a:chOff x="0" y="3553066"/>
            <a:chExt cx="3682261" cy="779069"/>
          </a:xfrm>
        </p:grpSpPr>
        <p:cxnSp>
          <p:nvCxnSpPr>
            <p:cNvPr id="50" name="Straight Connector 49"/>
            <p:cNvCxnSpPr/>
            <p:nvPr/>
          </p:nvCxnSpPr>
          <p:spPr>
            <a:xfrm>
              <a:off x="1944901" y="3553066"/>
              <a:ext cx="1737360" cy="0"/>
            </a:xfrm>
            <a:prstGeom prst="line">
              <a:avLst/>
            </a:prstGeom>
            <a:ln w="25400">
              <a:solidFill>
                <a:srgbClr val="7030A0"/>
              </a:solidFill>
              <a:prstDash val="sysDot"/>
              <a:head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>
              <a:cxnSpLocks noChangeAspect="1"/>
            </p:cNvCxnSpPr>
            <p:nvPr/>
          </p:nvCxnSpPr>
          <p:spPr>
            <a:xfrm flipV="1">
              <a:off x="0" y="3553066"/>
              <a:ext cx="1947672" cy="779069"/>
            </a:xfrm>
            <a:prstGeom prst="line">
              <a:avLst/>
            </a:prstGeom>
            <a:ln w="25400">
              <a:solidFill>
                <a:srgbClr val="7030A0"/>
              </a:solidFill>
              <a:prstDash val="sysDot"/>
              <a:head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>
              <a:cxnSpLocks noChangeAspect="1"/>
            </p:cNvCxnSpPr>
            <p:nvPr/>
          </p:nvCxnSpPr>
          <p:spPr>
            <a:xfrm flipV="1">
              <a:off x="1944901" y="3553066"/>
              <a:ext cx="1737360" cy="772160"/>
            </a:xfrm>
            <a:prstGeom prst="line">
              <a:avLst/>
            </a:prstGeom>
            <a:ln w="25400">
              <a:solidFill>
                <a:srgbClr val="7030A0"/>
              </a:solidFill>
              <a:prstDash val="sysDot"/>
              <a:head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>
              <a:cxnSpLocks/>
            </p:cNvCxnSpPr>
            <p:nvPr/>
          </p:nvCxnSpPr>
          <p:spPr>
            <a:xfrm>
              <a:off x="0" y="4325226"/>
              <a:ext cx="1947672" cy="0"/>
            </a:xfrm>
            <a:prstGeom prst="line">
              <a:avLst/>
            </a:prstGeom>
            <a:ln w="25400">
              <a:solidFill>
                <a:srgbClr val="7030A0"/>
              </a:solidFill>
              <a:prstDash val="sysDot"/>
              <a:head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Down Arrow 54"/>
          <p:cNvSpPr>
            <a:spLocks/>
          </p:cNvSpPr>
          <p:nvPr/>
        </p:nvSpPr>
        <p:spPr>
          <a:xfrm>
            <a:off x="1393213" y="3918826"/>
            <a:ext cx="292608" cy="402336"/>
          </a:xfrm>
          <a:prstGeom prst="downArrow">
            <a:avLst/>
          </a:prstGeom>
          <a:solidFill>
            <a:srgbClr val="7030A0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12" name="Group 20"/>
          <p:cNvGrpSpPr/>
          <p:nvPr/>
        </p:nvGrpSpPr>
        <p:grpSpPr>
          <a:xfrm>
            <a:off x="4492953" y="3918826"/>
            <a:ext cx="4894337" cy="425196"/>
            <a:chOff x="2968952" y="3918826"/>
            <a:chExt cx="4894337" cy="425196"/>
          </a:xfrm>
        </p:grpSpPr>
        <p:cxnSp>
          <p:nvCxnSpPr>
            <p:cNvPr id="58" name="Straight Arrow Connector 57"/>
            <p:cNvCxnSpPr/>
            <p:nvPr/>
          </p:nvCxnSpPr>
          <p:spPr>
            <a:xfrm flipV="1">
              <a:off x="2968952" y="3918826"/>
              <a:ext cx="0" cy="425196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Arrow Connector 58"/>
            <p:cNvCxnSpPr/>
            <p:nvPr/>
          </p:nvCxnSpPr>
          <p:spPr>
            <a:xfrm>
              <a:off x="7863289" y="3918826"/>
              <a:ext cx="0" cy="425196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0" name="TextBox 59"/>
          <p:cNvSpPr txBox="1"/>
          <p:nvPr/>
        </p:nvSpPr>
        <p:spPr bwMode="auto">
          <a:xfrm>
            <a:off x="4492953" y="4321162"/>
            <a:ext cx="131677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+mj-lt"/>
              </a:rPr>
              <a:t>Near Point</a:t>
            </a:r>
          </a:p>
        </p:txBody>
      </p:sp>
      <p:sp>
        <p:nvSpPr>
          <p:cNvPr id="61" name="TextBox 60"/>
          <p:cNvSpPr txBox="1"/>
          <p:nvPr/>
        </p:nvSpPr>
        <p:spPr bwMode="auto">
          <a:xfrm>
            <a:off x="9387290" y="4321162"/>
            <a:ext cx="115768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+mj-lt"/>
              </a:rPr>
              <a:t>Far Point</a:t>
            </a:r>
          </a:p>
        </p:txBody>
      </p:sp>
      <p:sp>
        <p:nvSpPr>
          <p:cNvPr id="24" name="TextBox 23"/>
          <p:cNvSpPr txBox="1"/>
          <p:nvPr/>
        </p:nvSpPr>
        <p:spPr bwMode="auto">
          <a:xfrm>
            <a:off x="6248400" y="4357502"/>
            <a:ext cx="313659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ctr"/>
            <a:endParaRPr lang="en-US" sz="2400" dirty="0">
              <a:latin typeface="+mj-lt"/>
            </a:endParaRPr>
          </a:p>
        </p:txBody>
      </p:sp>
      <p:grpSp>
        <p:nvGrpSpPr>
          <p:cNvPr id="13" name="Group 116744"/>
          <p:cNvGrpSpPr/>
          <p:nvPr/>
        </p:nvGrpSpPr>
        <p:grpSpPr>
          <a:xfrm>
            <a:off x="4492952" y="2590800"/>
            <a:ext cx="6175048" cy="743474"/>
            <a:chOff x="2968952" y="2590800"/>
            <a:chExt cx="6175048" cy="743474"/>
          </a:xfrm>
        </p:grpSpPr>
        <p:sp>
          <p:nvSpPr>
            <p:cNvPr id="62" name="Left Brace 61"/>
            <p:cNvSpPr/>
            <p:nvPr/>
          </p:nvSpPr>
          <p:spPr>
            <a:xfrm rot="5400000">
              <a:off x="5195635" y="668917"/>
              <a:ext cx="438674" cy="4892040"/>
            </a:xfrm>
            <a:prstGeom prst="leftBrac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 bwMode="auto">
            <a:xfrm>
              <a:off x="3976583" y="2590800"/>
              <a:ext cx="5167417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latin typeface="+mj-lt"/>
                </a:rPr>
                <a:t>Can focus on anything </a:t>
              </a:r>
              <a:r>
                <a:rPr lang="en-US" sz="2400" b="1" dirty="0">
                  <a:solidFill>
                    <a:srgbClr val="293F6F"/>
                  </a:solidFill>
                  <a:latin typeface="+mj-lt"/>
                </a:rPr>
                <a:t>in this range</a:t>
              </a:r>
            </a:p>
          </p:txBody>
        </p:sp>
      </p:grpSp>
      <p:sp>
        <p:nvSpPr>
          <p:cNvPr id="66" name="TextBox 65"/>
          <p:cNvSpPr txBox="1"/>
          <p:nvPr/>
        </p:nvSpPr>
        <p:spPr bwMode="auto">
          <a:xfrm>
            <a:off x="1482024" y="6027004"/>
            <a:ext cx="918597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400" dirty="0"/>
              <a:t>Corrective Lenses put a (</a:t>
            </a:r>
            <a:r>
              <a:rPr lang="en-US" sz="2400" b="1" dirty="0">
                <a:solidFill>
                  <a:srgbClr val="3333FF"/>
                </a:solidFill>
              </a:rPr>
              <a:t>C – real</a:t>
            </a:r>
            <a:r>
              <a:rPr lang="en-US" sz="2400" dirty="0"/>
              <a:t>; </a:t>
            </a:r>
            <a:r>
              <a:rPr lang="en-US" sz="2400" b="1" dirty="0">
                <a:solidFill>
                  <a:srgbClr val="3333FF"/>
                </a:solidFill>
              </a:rPr>
              <a:t>D – virtual</a:t>
            </a:r>
            <a:r>
              <a:rPr lang="en-US" sz="2400" dirty="0"/>
              <a:t>) image between eye’s </a:t>
            </a:r>
            <a:r>
              <a:rPr lang="en-US" sz="2400" b="1" dirty="0">
                <a:solidFill>
                  <a:srgbClr val="3333FF"/>
                </a:solidFill>
              </a:rPr>
              <a:t>natural near</a:t>
            </a:r>
            <a:r>
              <a:rPr lang="en-US" sz="2400" dirty="0">
                <a:solidFill>
                  <a:srgbClr val="3333FF"/>
                </a:solidFill>
              </a:rPr>
              <a:t> </a:t>
            </a:r>
            <a:r>
              <a:rPr lang="en-US" sz="2400" b="1" dirty="0">
                <a:solidFill>
                  <a:srgbClr val="3333FF"/>
                </a:solidFill>
              </a:rPr>
              <a:t>and far points</a:t>
            </a:r>
            <a:endParaRPr lang="en-US" sz="2400" b="1" dirty="0">
              <a:solidFill>
                <a:srgbClr val="3333FF"/>
              </a:solidFill>
              <a:latin typeface="+mj-lt"/>
            </a:endParaRPr>
          </a:p>
        </p:txBody>
      </p:sp>
      <p:grpSp>
        <p:nvGrpSpPr>
          <p:cNvPr id="14" name="Group 116743"/>
          <p:cNvGrpSpPr/>
          <p:nvPr/>
        </p:nvGrpSpPr>
        <p:grpSpPr>
          <a:xfrm>
            <a:off x="5250042" y="6088796"/>
            <a:ext cx="2800488" cy="334864"/>
            <a:chOff x="3726042" y="6088796"/>
            <a:chExt cx="2800488" cy="334864"/>
          </a:xfrm>
        </p:grpSpPr>
        <p:sp>
          <p:nvSpPr>
            <p:cNvPr id="116741" name="Rounded Rectangle 116740"/>
            <p:cNvSpPr/>
            <p:nvPr/>
          </p:nvSpPr>
          <p:spPr>
            <a:xfrm>
              <a:off x="5029200" y="6088796"/>
              <a:ext cx="1497330" cy="334864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6743" name="Straight Connector 116742"/>
            <p:cNvCxnSpPr/>
            <p:nvPr/>
          </p:nvCxnSpPr>
          <p:spPr>
            <a:xfrm>
              <a:off x="3726042" y="6256228"/>
              <a:ext cx="1226958" cy="0"/>
            </a:xfrm>
            <a:prstGeom prst="line">
              <a:avLst/>
            </a:prstGeom>
            <a:ln w="254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6"/>
          <p:cNvGrpSpPr/>
          <p:nvPr/>
        </p:nvGrpSpPr>
        <p:grpSpPr>
          <a:xfrm>
            <a:off x="5562878" y="3461626"/>
            <a:ext cx="3047723" cy="1009412"/>
            <a:chOff x="4038877" y="3461626"/>
            <a:chExt cx="3047723" cy="1009412"/>
          </a:xfrm>
        </p:grpSpPr>
        <p:sp>
          <p:nvSpPr>
            <p:cNvPr id="33" name="Down Arrow 32"/>
            <p:cNvSpPr>
              <a:spLocks/>
            </p:cNvSpPr>
            <p:nvPr/>
          </p:nvSpPr>
          <p:spPr>
            <a:xfrm flipV="1">
              <a:off x="4038877" y="3461626"/>
              <a:ext cx="329184" cy="457200"/>
            </a:xfrm>
            <a:prstGeom prst="downArrow">
              <a:avLst/>
            </a:prstGeom>
            <a:solidFill>
              <a:srgbClr val="293F6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cxnSp>
          <p:nvCxnSpPr>
            <p:cNvPr id="3" name="Straight Arrow Connector 2"/>
            <p:cNvCxnSpPr>
              <a:endCxn id="33" idx="0"/>
            </p:cNvCxnSpPr>
            <p:nvPr/>
          </p:nvCxnSpPr>
          <p:spPr>
            <a:xfrm flipH="1" flipV="1">
              <a:off x="4203469" y="3918826"/>
              <a:ext cx="520931" cy="310896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TextBox 5"/>
            <p:cNvSpPr txBox="1"/>
            <p:nvPr/>
          </p:nvSpPr>
          <p:spPr bwMode="auto">
            <a:xfrm>
              <a:off x="4724400" y="4101706"/>
              <a:ext cx="23622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+mj-lt"/>
                </a:rPr>
                <a:t>Focus on this object</a:t>
              </a: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09241-9E76-427C-8FF9-7E40C7F3303C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09399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 animBg="1"/>
      <p:bldP spid="5" grpId="0"/>
      <p:bldP spid="39" grpId="0" animBg="1"/>
      <p:bldP spid="41" grpId="0" animBg="1"/>
      <p:bldP spid="38" grpId="0"/>
      <p:bldP spid="43" grpId="0" animBg="1"/>
      <p:bldP spid="44" grpId="0" animBg="1"/>
      <p:bldP spid="55" grpId="0" animBg="1"/>
      <p:bldP spid="66" grpId="0"/>
    </p:bldLst>
  </p:timing>
  <p:extLst mod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>
              <a:defRPr/>
            </a:pPr>
            <a:r>
              <a:rPr lang="en-US" dirty="0">
                <a:cs typeface="Arial" charset="0"/>
              </a:rPr>
              <a:t>Myopic (Near Sighted)</a:t>
            </a:r>
            <a:br>
              <a:rPr lang="en-US" dirty="0">
                <a:cs typeface="Arial" charset="0"/>
              </a:rPr>
            </a:br>
            <a:r>
              <a:rPr lang="en-US" sz="3100" dirty="0">
                <a:cs typeface="Arial" charset="0"/>
              </a:rPr>
              <a:t>At Far Point</a:t>
            </a:r>
            <a:endParaRPr lang="en-US" dirty="0">
              <a:cs typeface="Arial" charset="0"/>
            </a:endParaRPr>
          </a:p>
        </p:txBody>
      </p:sp>
      <p:sp>
        <p:nvSpPr>
          <p:cNvPr id="4" name="TextBox 3"/>
          <p:cNvSpPr txBox="1"/>
          <p:nvPr/>
        </p:nvSpPr>
        <p:spPr bwMode="auto">
          <a:xfrm>
            <a:off x="1828800" y="1367136"/>
            <a:ext cx="8686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buFont typeface="Arial" pitchFamily="34" charset="0"/>
              <a:buChar char="•"/>
              <a:defRPr/>
            </a:pPr>
            <a:r>
              <a:rPr lang="en-US" sz="2400" dirty="0">
                <a:latin typeface="+mj-lt"/>
              </a:rPr>
              <a:t> Can see things that are near, but not things that are far away</a:t>
            </a:r>
          </a:p>
        </p:txBody>
      </p:sp>
      <p:sp>
        <p:nvSpPr>
          <p:cNvPr id="5" name="TextBox 4"/>
          <p:cNvSpPr txBox="1"/>
          <p:nvPr/>
        </p:nvSpPr>
        <p:spPr bwMode="auto">
          <a:xfrm>
            <a:off x="1905000" y="1905001"/>
            <a:ext cx="8382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To figure out how to fix, consider a point source:</a:t>
            </a:r>
          </a:p>
        </p:txBody>
      </p:sp>
      <p:sp>
        <p:nvSpPr>
          <p:cNvPr id="6" name="TextBox 5"/>
          <p:cNvSpPr txBox="1"/>
          <p:nvPr/>
        </p:nvSpPr>
        <p:spPr bwMode="auto">
          <a:xfrm>
            <a:off x="2133600" y="2667001"/>
            <a:ext cx="2743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At </a:t>
            </a:r>
            <a:r>
              <a:rPr lang="en-US" sz="2400" b="1" dirty="0">
                <a:solidFill>
                  <a:srgbClr val="008000"/>
                </a:solidFill>
                <a:latin typeface="+mj-lt"/>
              </a:rPr>
              <a:t>Far Point:</a:t>
            </a:r>
          </a:p>
        </p:txBody>
      </p:sp>
      <p:sp>
        <p:nvSpPr>
          <p:cNvPr id="12" name="Oval 11"/>
          <p:cNvSpPr/>
          <p:nvPr/>
        </p:nvSpPr>
        <p:spPr>
          <a:xfrm>
            <a:off x="2362200" y="43434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3" name="Group 26"/>
          <p:cNvGrpSpPr>
            <a:grpSpLocks/>
          </p:cNvGrpSpPr>
          <p:nvPr/>
        </p:nvGrpSpPr>
        <p:grpSpPr bwMode="auto">
          <a:xfrm>
            <a:off x="4191000" y="3276600"/>
            <a:ext cx="2438400" cy="2286000"/>
            <a:chOff x="2667000" y="3276600"/>
            <a:chExt cx="2286000" cy="2286000"/>
          </a:xfrm>
        </p:grpSpPr>
        <p:sp>
          <p:nvSpPr>
            <p:cNvPr id="26" name="Arc 25"/>
            <p:cNvSpPr/>
            <p:nvPr/>
          </p:nvSpPr>
          <p:spPr>
            <a:xfrm>
              <a:off x="2921497" y="3619500"/>
              <a:ext cx="154781" cy="1600200"/>
            </a:xfrm>
            <a:prstGeom prst="arc">
              <a:avLst>
                <a:gd name="adj1" fmla="val 5438228"/>
                <a:gd name="adj2" fmla="val 16195877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10" name="Arc 9"/>
            <p:cNvSpPr/>
            <p:nvPr/>
          </p:nvSpPr>
          <p:spPr>
            <a:xfrm>
              <a:off x="2667000" y="3276600"/>
              <a:ext cx="2286000" cy="2286000"/>
            </a:xfrm>
            <a:prstGeom prst="arc">
              <a:avLst>
                <a:gd name="adj1" fmla="val 13326643"/>
                <a:gd name="adj2" fmla="val 8285461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/>
                <a:t>Myopic Eye</a:t>
              </a:r>
            </a:p>
          </p:txBody>
        </p:sp>
      </p:grpSp>
      <p:grpSp>
        <p:nvGrpSpPr>
          <p:cNvPr id="7" name="Group 40"/>
          <p:cNvGrpSpPr>
            <a:grpSpLocks/>
          </p:cNvGrpSpPr>
          <p:nvPr/>
        </p:nvGrpSpPr>
        <p:grpSpPr bwMode="auto">
          <a:xfrm>
            <a:off x="2438400" y="3733800"/>
            <a:ext cx="2038350" cy="1371600"/>
            <a:chOff x="914400" y="3733800"/>
            <a:chExt cx="2039112" cy="1371600"/>
          </a:xfrm>
        </p:grpSpPr>
        <p:cxnSp>
          <p:nvCxnSpPr>
            <p:cNvPr id="14" name="Straight Arrow Connector 13"/>
            <p:cNvCxnSpPr/>
            <p:nvPr/>
          </p:nvCxnSpPr>
          <p:spPr>
            <a:xfrm flipV="1">
              <a:off x="914400" y="3733800"/>
              <a:ext cx="2039112" cy="685800"/>
            </a:xfrm>
            <a:prstGeom prst="straightConnector1">
              <a:avLst/>
            </a:prstGeom>
            <a:ln w="38100">
              <a:solidFill>
                <a:srgbClr val="008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>
              <a:off x="914400" y="4419600"/>
              <a:ext cx="2039112" cy="685800"/>
            </a:xfrm>
            <a:prstGeom prst="straightConnector1">
              <a:avLst/>
            </a:prstGeom>
            <a:ln w="38100">
              <a:solidFill>
                <a:srgbClr val="008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TextBox 28"/>
          <p:cNvSpPr txBox="1"/>
          <p:nvPr/>
        </p:nvSpPr>
        <p:spPr bwMode="auto">
          <a:xfrm>
            <a:off x="7086600" y="3886201"/>
            <a:ext cx="3352800" cy="830263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Eye can focus these rays onto retina</a:t>
            </a:r>
          </a:p>
        </p:txBody>
      </p:sp>
      <p:grpSp>
        <p:nvGrpSpPr>
          <p:cNvPr id="8" name="Group 18"/>
          <p:cNvGrpSpPr>
            <a:grpSpLocks/>
          </p:cNvGrpSpPr>
          <p:nvPr/>
        </p:nvGrpSpPr>
        <p:grpSpPr bwMode="auto">
          <a:xfrm>
            <a:off x="4476750" y="3733800"/>
            <a:ext cx="2228850" cy="1371600"/>
            <a:chOff x="2952750" y="3733800"/>
            <a:chExt cx="2228850" cy="1371600"/>
          </a:xfrm>
        </p:grpSpPr>
        <p:sp>
          <p:nvSpPr>
            <p:cNvPr id="37" name="Oval 36"/>
            <p:cNvSpPr/>
            <p:nvPr/>
          </p:nvSpPr>
          <p:spPr>
            <a:xfrm>
              <a:off x="5029200" y="4343400"/>
              <a:ext cx="152400" cy="152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grpSp>
          <p:nvGrpSpPr>
            <p:cNvPr id="9" name="Group 38"/>
            <p:cNvGrpSpPr>
              <a:grpSpLocks/>
            </p:cNvGrpSpPr>
            <p:nvPr/>
          </p:nvGrpSpPr>
          <p:grpSpPr bwMode="auto">
            <a:xfrm>
              <a:off x="2952750" y="3733800"/>
              <a:ext cx="2149475" cy="1371600"/>
              <a:chOff x="2953512" y="3733800"/>
              <a:chExt cx="2148840" cy="1371600"/>
            </a:xfrm>
          </p:grpSpPr>
          <p:cxnSp>
            <p:nvCxnSpPr>
              <p:cNvPr id="30" name="Straight Arrow Connector 29"/>
              <p:cNvCxnSpPr/>
              <p:nvPr/>
            </p:nvCxnSpPr>
            <p:spPr>
              <a:xfrm flipV="1">
                <a:off x="2953512" y="4419600"/>
                <a:ext cx="2148840" cy="685800"/>
              </a:xfrm>
              <a:prstGeom prst="straightConnector1">
                <a:avLst/>
              </a:prstGeom>
              <a:ln w="38100">
                <a:solidFill>
                  <a:srgbClr val="008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Arrow Connector 30"/>
              <p:cNvCxnSpPr/>
              <p:nvPr/>
            </p:nvCxnSpPr>
            <p:spPr>
              <a:xfrm>
                <a:off x="2953512" y="3733800"/>
                <a:ext cx="2148840" cy="685800"/>
              </a:xfrm>
              <a:prstGeom prst="straightConnector1">
                <a:avLst/>
              </a:prstGeom>
              <a:ln w="38100">
                <a:solidFill>
                  <a:srgbClr val="008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1" name="TextBox 20"/>
          <p:cNvSpPr txBox="1"/>
          <p:nvPr/>
        </p:nvSpPr>
        <p:spPr bwMode="auto">
          <a:xfrm>
            <a:off x="6223000" y="5791201"/>
            <a:ext cx="4191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Arial" pitchFamily="34" charset="0"/>
              <a:buChar char="•"/>
              <a:defRPr/>
            </a:pPr>
            <a:r>
              <a:rPr lang="en-US" sz="2400" dirty="0">
                <a:latin typeface="+mj-lt"/>
              </a:rPr>
              <a:t> Myopic eye is fine when angle between rays is </a:t>
            </a:r>
            <a:r>
              <a:rPr lang="en-US" sz="2400" b="1" dirty="0">
                <a:solidFill>
                  <a:srgbClr val="008000"/>
                </a:solidFill>
                <a:latin typeface="+mj-lt"/>
              </a:rPr>
              <a:t>large</a:t>
            </a:r>
          </a:p>
        </p:txBody>
      </p:sp>
      <p:sp>
        <p:nvSpPr>
          <p:cNvPr id="22" name="TextBox 21"/>
          <p:cNvSpPr txBox="1"/>
          <p:nvPr/>
        </p:nvSpPr>
        <p:spPr bwMode="auto">
          <a:xfrm>
            <a:off x="1778000" y="5791201"/>
            <a:ext cx="42418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buFont typeface="Arial" pitchFamily="34" charset="0"/>
              <a:buChar char="•"/>
              <a:defRPr/>
            </a:pPr>
            <a:r>
              <a:rPr lang="en-US" sz="2400" dirty="0">
                <a:latin typeface="+mj-lt"/>
              </a:rPr>
              <a:t> Closer in, the angle between the rays would be </a:t>
            </a:r>
            <a:r>
              <a:rPr lang="en-US" sz="2400" b="1" dirty="0">
                <a:solidFill>
                  <a:srgbClr val="008000"/>
                </a:solidFill>
                <a:latin typeface="+mj-lt"/>
              </a:rPr>
              <a:t>larger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09241-9E76-427C-8FF9-7E40C7F3303C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1" name="Ink 10">
                <a:extLst>
                  <a:ext uri="{FF2B5EF4-FFF2-40B4-BE49-F238E27FC236}">
                    <a16:creationId xmlns:a16="http://schemas.microsoft.com/office/drawing/2014/main" id="{CF7216BE-5E98-4EFC-9C2D-1B0B85C2869F}"/>
                  </a:ext>
                </a:extLst>
              </p14:cNvPr>
              <p14:cNvContentPartPr/>
              <p14:nvPr/>
            </p14:nvContentPartPr>
            <p14:xfrm>
              <a:off x="2940120" y="4286160"/>
              <a:ext cx="76320" cy="292680"/>
            </p14:xfrm>
          </p:contentPart>
        </mc:Choice>
        <mc:Fallback xmlns="">
          <p:pic>
            <p:nvPicPr>
              <p:cNvPr id="11" name="Ink 10">
                <a:extLst>
                  <a:ext uri="{FF2B5EF4-FFF2-40B4-BE49-F238E27FC236}">
                    <a16:creationId xmlns:a16="http://schemas.microsoft.com/office/drawing/2014/main" id="{CF7216BE-5E98-4EFC-9C2D-1B0B85C2869F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30760" y="4276800"/>
                <a:ext cx="95040" cy="311400"/>
              </a:xfrm>
              <a:prstGeom prst="rect">
                <a:avLst/>
              </a:prstGeom>
            </p:spPr>
          </p:pic>
        </mc:Fallback>
      </mc:AlternateContent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21" grpId="0"/>
      <p:bldP spid="22" grpId="0"/>
    </p:bldLst>
  </p:timing>
  <p:extLst mod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 bwMode="auto">
          <a:xfrm>
            <a:off x="1828800" y="1295401"/>
            <a:ext cx="8382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Can see things that are near, but not things that are far away</a:t>
            </a:r>
          </a:p>
        </p:txBody>
      </p:sp>
      <p:sp>
        <p:nvSpPr>
          <p:cNvPr id="5" name="TextBox 4"/>
          <p:cNvSpPr txBox="1"/>
          <p:nvPr/>
        </p:nvSpPr>
        <p:spPr bwMode="auto">
          <a:xfrm>
            <a:off x="1905000" y="1905001"/>
            <a:ext cx="8382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To figure out how to fix, consider a point source:</a:t>
            </a:r>
          </a:p>
        </p:txBody>
      </p:sp>
      <p:sp>
        <p:nvSpPr>
          <p:cNvPr id="6" name="TextBox 5"/>
          <p:cNvSpPr txBox="1"/>
          <p:nvPr/>
        </p:nvSpPr>
        <p:spPr bwMode="auto">
          <a:xfrm>
            <a:off x="2133600" y="2667001"/>
            <a:ext cx="35814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Farther than </a:t>
            </a:r>
            <a:r>
              <a:rPr lang="en-US" sz="2400" b="1" dirty="0">
                <a:solidFill>
                  <a:srgbClr val="008000"/>
                </a:solidFill>
                <a:latin typeface="+mj-lt"/>
              </a:rPr>
              <a:t>Far Point:</a:t>
            </a:r>
          </a:p>
        </p:txBody>
      </p:sp>
      <p:sp>
        <p:nvSpPr>
          <p:cNvPr id="12" name="Oval 11"/>
          <p:cNvSpPr/>
          <p:nvPr/>
        </p:nvSpPr>
        <p:spPr>
          <a:xfrm>
            <a:off x="2362200" y="4321175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9" name="TextBox 28"/>
          <p:cNvSpPr txBox="1"/>
          <p:nvPr/>
        </p:nvSpPr>
        <p:spPr bwMode="auto">
          <a:xfrm>
            <a:off x="1721068" y="5112604"/>
            <a:ext cx="44196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buFont typeface="Arial" pitchFamily="34" charset="0"/>
              <a:buChar char="•"/>
              <a:defRPr/>
            </a:pPr>
            <a:r>
              <a:rPr lang="en-US" sz="2400" dirty="0">
                <a:latin typeface="+mj-lt"/>
              </a:rPr>
              <a:t> Rays are more parallel (angle between them is smaller)</a:t>
            </a:r>
          </a:p>
        </p:txBody>
      </p:sp>
      <p:sp>
        <p:nvSpPr>
          <p:cNvPr id="38" name="TextBox 37"/>
          <p:cNvSpPr txBox="1"/>
          <p:nvPr/>
        </p:nvSpPr>
        <p:spPr bwMode="auto">
          <a:xfrm>
            <a:off x="1676400" y="5943601"/>
            <a:ext cx="493986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buFont typeface="Arial" pitchFamily="34" charset="0"/>
              <a:buChar char="•"/>
              <a:defRPr/>
            </a:pPr>
            <a:r>
              <a:rPr lang="en-US" sz="2400" b="1" dirty="0">
                <a:solidFill>
                  <a:srgbClr val="008000"/>
                </a:solidFill>
                <a:latin typeface="+mj-lt"/>
              </a:rPr>
              <a:t> Myopic Eye </a:t>
            </a:r>
            <a:r>
              <a:rPr lang="en-US" sz="2400" dirty="0">
                <a:latin typeface="+mj-lt"/>
              </a:rPr>
              <a:t>brings them together </a:t>
            </a:r>
            <a:r>
              <a:rPr lang="en-US" sz="2400" b="1" dirty="0">
                <a:solidFill>
                  <a:srgbClr val="008000"/>
                </a:solidFill>
                <a:latin typeface="+mj-lt"/>
              </a:rPr>
              <a:t>before</a:t>
            </a:r>
            <a:r>
              <a:rPr lang="en-US" sz="2400" dirty="0">
                <a:latin typeface="+mj-lt"/>
              </a:rPr>
              <a:t> reaching retina</a:t>
            </a:r>
          </a:p>
        </p:txBody>
      </p:sp>
      <p:grpSp>
        <p:nvGrpSpPr>
          <p:cNvPr id="3" name="Group 26"/>
          <p:cNvGrpSpPr>
            <a:grpSpLocks/>
          </p:cNvGrpSpPr>
          <p:nvPr/>
        </p:nvGrpSpPr>
        <p:grpSpPr bwMode="auto">
          <a:xfrm>
            <a:off x="7739063" y="3254375"/>
            <a:ext cx="2438400" cy="2286000"/>
            <a:chOff x="2667000" y="3276600"/>
            <a:chExt cx="2286000" cy="2286000"/>
          </a:xfrm>
        </p:grpSpPr>
        <p:sp>
          <p:nvSpPr>
            <p:cNvPr id="26" name="Arc 25"/>
            <p:cNvSpPr/>
            <p:nvPr/>
          </p:nvSpPr>
          <p:spPr>
            <a:xfrm>
              <a:off x="2921496" y="3619500"/>
              <a:ext cx="154781" cy="1600200"/>
            </a:xfrm>
            <a:prstGeom prst="arc">
              <a:avLst>
                <a:gd name="adj1" fmla="val 5438228"/>
                <a:gd name="adj2" fmla="val 16195877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10" name="Arc 9"/>
            <p:cNvSpPr/>
            <p:nvPr/>
          </p:nvSpPr>
          <p:spPr>
            <a:xfrm>
              <a:off x="2667000" y="3276600"/>
              <a:ext cx="2286000" cy="2286000"/>
            </a:xfrm>
            <a:prstGeom prst="arc">
              <a:avLst>
                <a:gd name="adj1" fmla="val 13326643"/>
                <a:gd name="adj2" fmla="val 8285461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/>
                <a:t>Myopic Eye</a:t>
              </a:r>
            </a:p>
          </p:txBody>
        </p:sp>
      </p:grpSp>
      <p:grpSp>
        <p:nvGrpSpPr>
          <p:cNvPr id="7" name="Group 38"/>
          <p:cNvGrpSpPr>
            <a:grpSpLocks/>
          </p:cNvGrpSpPr>
          <p:nvPr/>
        </p:nvGrpSpPr>
        <p:grpSpPr bwMode="auto">
          <a:xfrm>
            <a:off x="2438401" y="3711575"/>
            <a:ext cx="5605463" cy="1371600"/>
            <a:chOff x="914400" y="3733800"/>
            <a:chExt cx="5605272" cy="1371600"/>
          </a:xfrm>
        </p:grpSpPr>
        <p:cxnSp>
          <p:nvCxnSpPr>
            <p:cNvPr id="28" name="Straight Arrow Connector 27"/>
            <p:cNvCxnSpPr/>
            <p:nvPr/>
          </p:nvCxnSpPr>
          <p:spPr>
            <a:xfrm>
              <a:off x="914400" y="4419600"/>
              <a:ext cx="5605272" cy="685800"/>
            </a:xfrm>
            <a:prstGeom prst="straightConnector1">
              <a:avLst/>
            </a:prstGeom>
            <a:ln w="38100">
              <a:solidFill>
                <a:srgbClr val="008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 flipV="1">
              <a:off x="914400" y="3733800"/>
              <a:ext cx="5605272" cy="685800"/>
            </a:xfrm>
            <a:prstGeom prst="straightConnector1">
              <a:avLst/>
            </a:prstGeom>
            <a:ln w="38100">
              <a:solidFill>
                <a:srgbClr val="008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5723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>
              <a:defRPr/>
            </a:pPr>
            <a:r>
              <a:rPr lang="en-US">
                <a:cs typeface="Arial" charset="0"/>
              </a:rPr>
              <a:t>Myopic (Near Sighted)</a:t>
            </a:r>
            <a:br>
              <a:rPr lang="en-US">
                <a:cs typeface="Arial" charset="0"/>
              </a:rPr>
            </a:br>
            <a:r>
              <a:rPr lang="en-US" sz="3600">
                <a:cs typeface="Arial" charset="0"/>
              </a:rPr>
              <a:t>Farther than Far Point</a:t>
            </a:r>
            <a:endParaRPr lang="en-US">
              <a:cs typeface="Arial" charset="0"/>
            </a:endParaRPr>
          </a:p>
        </p:txBody>
      </p:sp>
      <p:grpSp>
        <p:nvGrpSpPr>
          <p:cNvPr id="8" name="Group 58"/>
          <p:cNvGrpSpPr>
            <a:grpSpLocks/>
          </p:cNvGrpSpPr>
          <p:nvPr/>
        </p:nvGrpSpPr>
        <p:grpSpPr bwMode="auto">
          <a:xfrm>
            <a:off x="8043863" y="3711575"/>
            <a:ext cx="2093912" cy="1371600"/>
            <a:chOff x="6519672" y="3711497"/>
            <a:chExt cx="2093976" cy="1371600"/>
          </a:xfrm>
        </p:grpSpPr>
        <p:cxnSp>
          <p:nvCxnSpPr>
            <p:cNvPr id="42" name="Straight Arrow Connector 41"/>
            <p:cNvCxnSpPr>
              <a:cxnSpLocks/>
            </p:cNvCxnSpPr>
            <p:nvPr/>
          </p:nvCxnSpPr>
          <p:spPr>
            <a:xfrm flipV="1">
              <a:off x="6519672" y="4278235"/>
              <a:ext cx="2090801" cy="804862"/>
            </a:xfrm>
            <a:prstGeom prst="straightConnector1">
              <a:avLst/>
            </a:prstGeom>
            <a:ln w="38100">
              <a:solidFill>
                <a:srgbClr val="008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>
              <a:cxnSpLocks/>
            </p:cNvCxnSpPr>
            <p:nvPr/>
          </p:nvCxnSpPr>
          <p:spPr>
            <a:xfrm>
              <a:off x="6519672" y="3711497"/>
              <a:ext cx="2093976" cy="804863"/>
            </a:xfrm>
            <a:prstGeom prst="straightConnector1">
              <a:avLst/>
            </a:prstGeom>
            <a:ln w="38100">
              <a:solidFill>
                <a:srgbClr val="008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TextBox 18"/>
          <p:cNvSpPr txBox="1"/>
          <p:nvPr/>
        </p:nvSpPr>
        <p:spPr bwMode="auto">
          <a:xfrm>
            <a:off x="7315200" y="2743201"/>
            <a:ext cx="3352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Myopic eye is </a:t>
            </a:r>
            <a:r>
              <a:rPr lang="en-US" sz="2400" b="1" dirty="0">
                <a:solidFill>
                  <a:srgbClr val="008000"/>
                </a:solidFill>
                <a:latin typeface="+mj-lt"/>
              </a:rPr>
              <a:t>too long</a:t>
            </a:r>
          </a:p>
        </p:txBody>
      </p:sp>
      <p:sp>
        <p:nvSpPr>
          <p:cNvPr id="20" name="TextBox 19"/>
          <p:cNvSpPr txBox="1"/>
          <p:nvPr/>
        </p:nvSpPr>
        <p:spPr bwMode="auto">
          <a:xfrm>
            <a:off x="6934200" y="5638801"/>
            <a:ext cx="3505200" cy="830997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To fix, use </a:t>
            </a:r>
            <a:r>
              <a:rPr lang="en-US" sz="2400" b="1" dirty="0">
                <a:solidFill>
                  <a:srgbClr val="008000"/>
                </a:solidFill>
                <a:latin typeface="+mj-lt"/>
              </a:rPr>
              <a:t>diverging</a:t>
            </a:r>
            <a:r>
              <a:rPr lang="en-US" sz="2400" b="1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US" sz="2400" dirty="0">
                <a:latin typeface="+mj-lt"/>
              </a:rPr>
              <a:t>lens to spread rays out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09241-9E76-427C-8FF9-7E40C7F3303C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8" grpId="0"/>
      <p:bldP spid="19" grpId="0"/>
      <p:bldP spid="20" grpId="0" animBg="1"/>
    </p:bldLst>
  </p:timing>
  <p:extLst mod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2"/>
          <p:cNvGrpSpPr>
            <a:grpSpLocks/>
          </p:cNvGrpSpPr>
          <p:nvPr/>
        </p:nvGrpSpPr>
        <p:grpSpPr bwMode="auto">
          <a:xfrm>
            <a:off x="6553200" y="3886201"/>
            <a:ext cx="3886200" cy="1920875"/>
            <a:chOff x="5029200" y="3886200"/>
            <a:chExt cx="3886200" cy="1920240"/>
          </a:xfrm>
        </p:grpSpPr>
        <p:cxnSp>
          <p:nvCxnSpPr>
            <p:cNvPr id="44" name="Straight Connector 43"/>
            <p:cNvCxnSpPr/>
            <p:nvPr/>
          </p:nvCxnSpPr>
          <p:spPr>
            <a:xfrm rot="5400000">
              <a:off x="6997062" y="4356738"/>
              <a:ext cx="94107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6997062" y="5335903"/>
              <a:ext cx="94107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Up Arrow 45"/>
            <p:cNvSpPr/>
            <p:nvPr/>
          </p:nvSpPr>
          <p:spPr>
            <a:xfrm>
              <a:off x="5029200" y="4230574"/>
              <a:ext cx="609600" cy="1231493"/>
            </a:xfrm>
            <a:prstGeom prst="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48" name="Straight Connector 47"/>
            <p:cNvCxnSpPr/>
            <p:nvPr/>
          </p:nvCxnSpPr>
          <p:spPr>
            <a:xfrm rot="5400000">
              <a:off x="7955280" y="4846320"/>
              <a:ext cx="192024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7467600" y="3886200"/>
              <a:ext cx="14478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7467600" y="5806440"/>
              <a:ext cx="14478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4451" name="Title 1"/>
          <p:cNvSpPr>
            <a:spLocks noGrp="1"/>
          </p:cNvSpPr>
          <p:nvPr>
            <p:ph type="title"/>
          </p:nvPr>
        </p:nvSpPr>
        <p:spPr>
          <a:xfrm>
            <a:off x="1981200" y="228600"/>
            <a:ext cx="8229600" cy="1143000"/>
          </a:xfrm>
        </p:spPr>
        <p:txBody>
          <a:bodyPr/>
          <a:lstStyle/>
          <a:p>
            <a:r>
              <a:rPr lang="en-US" dirty="0">
                <a:latin typeface="Arial" charset="0"/>
                <a:cs typeface="Arial" charset="0"/>
              </a:rPr>
              <a:t>Pinhole Camera</a:t>
            </a:r>
          </a:p>
        </p:txBody>
      </p:sp>
      <p:sp>
        <p:nvSpPr>
          <p:cNvPr id="5" name="TextBox 4"/>
          <p:cNvSpPr txBox="1"/>
          <p:nvPr/>
        </p:nvSpPr>
        <p:spPr bwMode="auto">
          <a:xfrm>
            <a:off x="2133600" y="1227138"/>
            <a:ext cx="822960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en-US" sz="2400" dirty="0">
                <a:latin typeface="+mj-lt"/>
              </a:rPr>
              <a:t>  A </a:t>
            </a:r>
            <a:r>
              <a:rPr lang="en-US" sz="2400" dirty="0">
                <a:solidFill>
                  <a:srgbClr val="FF0000"/>
                </a:solidFill>
                <a:latin typeface="+mj-lt"/>
              </a:rPr>
              <a:t>pinhole camera </a:t>
            </a:r>
            <a:r>
              <a:rPr lang="en-US" sz="2400" dirty="0">
                <a:latin typeface="+mj-lt"/>
              </a:rPr>
              <a:t>is a box (of paper, cardstock or something else) with a very small hole in it</a:t>
            </a:r>
          </a:p>
        </p:txBody>
      </p:sp>
      <p:sp>
        <p:nvSpPr>
          <p:cNvPr id="6" name="TextBox 5"/>
          <p:cNvSpPr txBox="1"/>
          <p:nvPr/>
        </p:nvSpPr>
        <p:spPr bwMode="auto">
          <a:xfrm>
            <a:off x="2133600" y="2141539"/>
            <a:ext cx="82296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en-US" sz="2400" dirty="0">
                <a:latin typeface="+mj-lt"/>
              </a:rPr>
              <a:t>  Works by only allowing some light rays through</a:t>
            </a:r>
          </a:p>
        </p:txBody>
      </p:sp>
      <p:sp>
        <p:nvSpPr>
          <p:cNvPr id="7" name="TextBox 6"/>
          <p:cNvSpPr txBox="1"/>
          <p:nvPr/>
        </p:nvSpPr>
        <p:spPr bwMode="auto">
          <a:xfrm>
            <a:off x="2133600" y="2674939"/>
            <a:ext cx="82296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en-US" sz="2400" dirty="0">
                <a:latin typeface="+mj-lt"/>
              </a:rPr>
              <a:t>  These light rays can be projected on a screen:</a:t>
            </a:r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3886200" y="4343400"/>
            <a:ext cx="914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rot="5400000">
            <a:off x="3886200" y="5349875"/>
            <a:ext cx="914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Up Arrow 13"/>
          <p:cNvSpPr/>
          <p:nvPr/>
        </p:nvSpPr>
        <p:spPr>
          <a:xfrm>
            <a:off x="1905000" y="4230688"/>
            <a:ext cx="609600" cy="123031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16" name="Straight Arrow Connector 15"/>
          <p:cNvCxnSpPr>
            <a:stCxn id="14" idx="0"/>
          </p:cNvCxnSpPr>
          <p:nvPr/>
        </p:nvCxnSpPr>
        <p:spPr>
          <a:xfrm rot="16200000" flipH="1">
            <a:off x="3525044" y="2915444"/>
            <a:ext cx="950912" cy="35814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5400000">
            <a:off x="4830763" y="4846638"/>
            <a:ext cx="192087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14" idx="2"/>
          </p:cNvCxnSpPr>
          <p:nvPr/>
        </p:nvCxnSpPr>
        <p:spPr>
          <a:xfrm rot="5400000" flipH="1" flipV="1">
            <a:off x="3517900" y="3187700"/>
            <a:ext cx="965200" cy="3581400"/>
          </a:xfrm>
          <a:prstGeom prst="straightConnector1">
            <a:avLst/>
          </a:prstGeom>
          <a:ln>
            <a:solidFill>
              <a:srgbClr val="A67A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14" idx="0"/>
          </p:cNvCxnSpPr>
          <p:nvPr/>
        </p:nvCxnSpPr>
        <p:spPr>
          <a:xfrm rot="16200000" flipH="1">
            <a:off x="3486944" y="2953544"/>
            <a:ext cx="1027112" cy="35814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14" idx="2"/>
          </p:cNvCxnSpPr>
          <p:nvPr/>
        </p:nvCxnSpPr>
        <p:spPr>
          <a:xfrm rot="5400000" flipH="1" flipV="1">
            <a:off x="3479800" y="3149600"/>
            <a:ext cx="1041400" cy="3581400"/>
          </a:xfrm>
          <a:prstGeom prst="straightConnector1">
            <a:avLst/>
          </a:prstGeom>
          <a:ln>
            <a:solidFill>
              <a:srgbClr val="A67A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14" idx="2"/>
          </p:cNvCxnSpPr>
          <p:nvPr/>
        </p:nvCxnSpPr>
        <p:spPr>
          <a:xfrm rot="5400000" flipH="1" flipV="1">
            <a:off x="3022600" y="4140200"/>
            <a:ext cx="508000" cy="2133600"/>
          </a:xfrm>
          <a:prstGeom prst="straightConnector1">
            <a:avLst/>
          </a:prstGeom>
          <a:ln>
            <a:solidFill>
              <a:srgbClr val="A67A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stCxn id="14" idx="0"/>
          </p:cNvCxnSpPr>
          <p:nvPr/>
        </p:nvCxnSpPr>
        <p:spPr>
          <a:xfrm rot="16200000" flipH="1">
            <a:off x="3029744" y="3410744"/>
            <a:ext cx="493712" cy="21336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4343400" y="3886200"/>
            <a:ext cx="14478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4343400" y="5807075"/>
            <a:ext cx="14478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 bwMode="auto">
          <a:xfrm>
            <a:off x="6629400" y="3200400"/>
            <a:ext cx="37338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000" i="1" dirty="0">
                <a:latin typeface="+mj-lt"/>
              </a:rPr>
              <a:t>For a more focused picture, make hole smaller:</a:t>
            </a:r>
          </a:p>
        </p:txBody>
      </p:sp>
      <p:sp>
        <p:nvSpPr>
          <p:cNvPr id="59" name="Up Arrow 58"/>
          <p:cNvSpPr/>
          <p:nvPr/>
        </p:nvSpPr>
        <p:spPr>
          <a:xfrm rot="10800000">
            <a:off x="5629276" y="4475163"/>
            <a:ext cx="320675" cy="742950"/>
          </a:xfrm>
          <a:prstGeom prst="upArrow">
            <a:avLst/>
          </a:prstGeom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3" name="Group 63"/>
          <p:cNvGrpSpPr>
            <a:grpSpLocks/>
          </p:cNvGrpSpPr>
          <p:nvPr/>
        </p:nvGrpSpPr>
        <p:grpSpPr bwMode="auto">
          <a:xfrm>
            <a:off x="6858000" y="4230688"/>
            <a:ext cx="3581400" cy="1230312"/>
            <a:chOff x="5334000" y="4230968"/>
            <a:chExt cx="3581400" cy="1230703"/>
          </a:xfrm>
        </p:grpSpPr>
        <p:cxnSp>
          <p:nvCxnSpPr>
            <p:cNvPr id="50" name="Straight Arrow Connector 49"/>
            <p:cNvCxnSpPr>
              <a:stCxn id="46" idx="0"/>
            </p:cNvCxnSpPr>
            <p:nvPr/>
          </p:nvCxnSpPr>
          <p:spPr>
            <a:xfrm rot="16200000" flipH="1">
              <a:off x="6610981" y="2953987"/>
              <a:ext cx="1027438" cy="358140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Arrow Connector 50"/>
            <p:cNvCxnSpPr/>
            <p:nvPr/>
          </p:nvCxnSpPr>
          <p:spPr>
            <a:xfrm rot="5400000" flipH="1" flipV="1">
              <a:off x="6603835" y="3150106"/>
              <a:ext cx="1041731" cy="3581400"/>
            </a:xfrm>
            <a:prstGeom prst="straightConnector1">
              <a:avLst/>
            </a:prstGeom>
            <a:ln>
              <a:solidFill>
                <a:srgbClr val="A67A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 64"/>
          <p:cNvGrpSpPr>
            <a:grpSpLocks/>
          </p:cNvGrpSpPr>
          <p:nvPr/>
        </p:nvGrpSpPr>
        <p:grpSpPr bwMode="auto">
          <a:xfrm>
            <a:off x="6858000" y="4230688"/>
            <a:ext cx="2133600" cy="1230312"/>
            <a:chOff x="5334000" y="4230968"/>
            <a:chExt cx="2133602" cy="1230703"/>
          </a:xfrm>
        </p:grpSpPr>
        <p:cxnSp>
          <p:nvCxnSpPr>
            <p:cNvPr id="47" name="Straight Arrow Connector 46"/>
            <p:cNvCxnSpPr>
              <a:stCxn id="46" idx="0"/>
            </p:cNvCxnSpPr>
            <p:nvPr/>
          </p:nvCxnSpPr>
          <p:spPr>
            <a:xfrm rot="16200000" flipH="1">
              <a:off x="6117342" y="3447626"/>
              <a:ext cx="566917" cy="2133602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/>
            <p:cNvCxnSpPr>
              <a:stCxn id="46" idx="2"/>
            </p:cNvCxnSpPr>
            <p:nvPr/>
          </p:nvCxnSpPr>
          <p:spPr>
            <a:xfrm rot="5400000" flipH="1" flipV="1">
              <a:off x="6113372" y="4107442"/>
              <a:ext cx="574858" cy="2133602"/>
            </a:xfrm>
            <a:prstGeom prst="straightConnector1">
              <a:avLst/>
            </a:prstGeom>
            <a:ln>
              <a:solidFill>
                <a:srgbClr val="A67A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Arrow Connector 51"/>
            <p:cNvCxnSpPr>
              <a:stCxn id="46" idx="2"/>
            </p:cNvCxnSpPr>
            <p:nvPr/>
          </p:nvCxnSpPr>
          <p:spPr>
            <a:xfrm rot="5400000" flipH="1" flipV="1">
              <a:off x="6146720" y="4140789"/>
              <a:ext cx="508161" cy="2133602"/>
            </a:xfrm>
            <a:prstGeom prst="straightConnector1">
              <a:avLst/>
            </a:prstGeom>
            <a:ln>
              <a:solidFill>
                <a:srgbClr val="A67A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Arrow Connector 52"/>
            <p:cNvCxnSpPr>
              <a:stCxn id="46" idx="0"/>
            </p:cNvCxnSpPr>
            <p:nvPr/>
          </p:nvCxnSpPr>
          <p:spPr>
            <a:xfrm rot="16200000" flipH="1">
              <a:off x="6153867" y="3411101"/>
              <a:ext cx="493869" cy="2133602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0" name="Up Arrow 59"/>
          <p:cNvSpPr>
            <a:spLocks noChangeAspect="1"/>
          </p:cNvSpPr>
          <p:nvPr/>
        </p:nvSpPr>
        <p:spPr>
          <a:xfrm rot="10800000">
            <a:off x="10266364" y="4437064"/>
            <a:ext cx="346075" cy="801687"/>
          </a:xfrm>
          <a:prstGeom prst="upArrow">
            <a:avLst/>
          </a:prstGeom>
          <a:solidFill>
            <a:schemeClr val="accent1">
              <a:alpha val="50000"/>
            </a:schemeClr>
          </a:solidFill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1" name="TextBox 60"/>
          <p:cNvSpPr txBox="1"/>
          <p:nvPr/>
        </p:nvSpPr>
        <p:spPr bwMode="auto">
          <a:xfrm>
            <a:off x="6400800" y="6027738"/>
            <a:ext cx="4191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000" i="1" dirty="0">
                <a:latin typeface="+mj-lt"/>
              </a:rPr>
              <a:t>But now less light gets through so the picture is fainter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09241-9E76-427C-8FF9-7E40C7F3303C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  <p:bldP spid="59" grpId="0" animBg="1"/>
      <p:bldP spid="60" grpId="0" animBg="1"/>
      <p:bldP spid="61" grpId="0"/>
    </p:bldLst>
  </p:timing>
  <p:extLst mod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Title 1"/>
          <p:cNvSpPr>
            <a:spLocks noGrp="1"/>
          </p:cNvSpPr>
          <p:nvPr>
            <p:ph type="title"/>
          </p:nvPr>
        </p:nvSpPr>
        <p:spPr>
          <a:xfrm>
            <a:off x="1981200" y="228600"/>
            <a:ext cx="8229600" cy="1143000"/>
          </a:xfrm>
        </p:spPr>
        <p:txBody>
          <a:bodyPr/>
          <a:lstStyle/>
          <a:p>
            <a:r>
              <a:rPr lang="en-US" dirty="0">
                <a:latin typeface="Arial" charset="0"/>
                <a:cs typeface="Arial" charset="0"/>
              </a:rPr>
              <a:t>Corrective Lens (</a:t>
            </a:r>
            <a:r>
              <a:rPr lang="en-US" dirty="0" err="1">
                <a:latin typeface="Arial" charset="0"/>
                <a:cs typeface="Arial" charset="0"/>
              </a:rPr>
              <a:t>c.l</a:t>
            </a:r>
            <a:r>
              <a:rPr lang="en-US" dirty="0">
                <a:latin typeface="Arial" charset="0"/>
                <a:cs typeface="Arial" charset="0"/>
              </a:rPr>
              <a:t>.) for Myopia</a:t>
            </a:r>
          </a:p>
        </p:txBody>
      </p:sp>
      <p:sp>
        <p:nvSpPr>
          <p:cNvPr id="2" name="TextBox 1"/>
          <p:cNvSpPr txBox="1"/>
          <p:nvPr/>
        </p:nvSpPr>
        <p:spPr bwMode="auto">
          <a:xfrm>
            <a:off x="1866900" y="1219201"/>
            <a:ext cx="8458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+mj-lt"/>
              </a:rPr>
              <a:t>Put </a:t>
            </a:r>
            <a:r>
              <a:rPr lang="en-US" sz="2400" b="1" dirty="0">
                <a:solidFill>
                  <a:srgbClr val="008000"/>
                </a:solidFill>
                <a:latin typeface="+mj-lt"/>
              </a:rPr>
              <a:t>object</a:t>
            </a:r>
            <a:r>
              <a:rPr lang="en-US" sz="2400" dirty="0">
                <a:solidFill>
                  <a:srgbClr val="008000"/>
                </a:solidFill>
                <a:latin typeface="+mj-lt"/>
              </a:rPr>
              <a:t> </a:t>
            </a:r>
            <a:r>
              <a:rPr lang="en-US" sz="2400" dirty="0">
                <a:latin typeface="+mj-lt"/>
              </a:rPr>
              <a:t>at </a:t>
            </a:r>
            <a:r>
              <a:rPr lang="en-US" sz="2400" b="1" dirty="0">
                <a:solidFill>
                  <a:schemeClr val="bg1"/>
                </a:solidFill>
                <a:latin typeface="+mj-lt"/>
              </a:rPr>
              <a:t>corrected</a:t>
            </a:r>
            <a:r>
              <a:rPr lang="en-US" sz="2400" b="1" dirty="0">
                <a:solidFill>
                  <a:srgbClr val="008000"/>
                </a:solidFill>
                <a:latin typeface="+mj-lt"/>
              </a:rPr>
              <a:t> far point (</a:t>
            </a:r>
            <a:r>
              <a:rPr lang="en-US" sz="2400" b="1" dirty="0">
                <a:solidFill>
                  <a:schemeClr val="bg1"/>
                </a:solidFill>
                <a:latin typeface="+mj-lt"/>
              </a:rPr>
              <a:t>∞</a:t>
            </a:r>
            <a:r>
              <a:rPr lang="en-US" sz="2400" b="1" dirty="0">
                <a:solidFill>
                  <a:srgbClr val="008000"/>
                </a:solidFill>
                <a:latin typeface="+mj-lt"/>
              </a:rPr>
              <a:t>)</a:t>
            </a:r>
          </a:p>
        </p:txBody>
      </p:sp>
      <p:sp>
        <p:nvSpPr>
          <p:cNvPr id="5" name="TextBox 4"/>
          <p:cNvSpPr txBox="1"/>
          <p:nvPr/>
        </p:nvSpPr>
        <p:spPr bwMode="auto">
          <a:xfrm>
            <a:off x="1866900" y="1676401"/>
            <a:ext cx="8458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+mj-lt"/>
              </a:rPr>
              <a:t>Have c. lens put </a:t>
            </a:r>
            <a:r>
              <a:rPr lang="en-US" sz="2400" b="1" dirty="0">
                <a:solidFill>
                  <a:srgbClr val="008000"/>
                </a:solidFill>
                <a:latin typeface="+mj-lt"/>
              </a:rPr>
              <a:t>image</a:t>
            </a:r>
            <a:r>
              <a:rPr lang="en-US" sz="2400" dirty="0">
                <a:solidFill>
                  <a:srgbClr val="008000"/>
                </a:solidFill>
                <a:latin typeface="+mj-lt"/>
              </a:rPr>
              <a:t> </a:t>
            </a:r>
            <a:r>
              <a:rPr lang="en-US" sz="2400" dirty="0">
                <a:latin typeface="+mj-lt"/>
              </a:rPr>
              <a:t>at </a:t>
            </a:r>
            <a:r>
              <a:rPr lang="en-US" sz="2400" b="1" dirty="0">
                <a:solidFill>
                  <a:schemeClr val="bg1"/>
                </a:solidFill>
                <a:latin typeface="+mj-lt"/>
              </a:rPr>
              <a:t>natural </a:t>
            </a:r>
            <a:r>
              <a:rPr lang="en-US" sz="2400" b="1" dirty="0">
                <a:solidFill>
                  <a:srgbClr val="008000"/>
                </a:solidFill>
                <a:latin typeface="+mj-lt"/>
              </a:rPr>
              <a:t>far point</a:t>
            </a:r>
          </a:p>
        </p:txBody>
      </p:sp>
      <p:sp>
        <p:nvSpPr>
          <p:cNvPr id="6" name="TextBox 5"/>
          <p:cNvSpPr txBox="1"/>
          <p:nvPr/>
        </p:nvSpPr>
        <p:spPr bwMode="auto">
          <a:xfrm>
            <a:off x="1866900" y="5842309"/>
            <a:ext cx="8458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8000"/>
                </a:solidFill>
                <a:latin typeface="+mj-lt"/>
              </a:rPr>
              <a:t>Image</a:t>
            </a:r>
            <a:r>
              <a:rPr lang="en-US" sz="2400" dirty="0">
                <a:solidFill>
                  <a:srgbClr val="008000"/>
                </a:solidFill>
                <a:latin typeface="+mj-lt"/>
              </a:rPr>
              <a:t> </a:t>
            </a:r>
            <a:r>
              <a:rPr lang="en-US" sz="2400" dirty="0">
                <a:latin typeface="+mj-lt"/>
              </a:rPr>
              <a:t>formed by </a:t>
            </a:r>
            <a:r>
              <a:rPr lang="en-US" sz="2400" dirty="0" err="1">
                <a:latin typeface="+mj-lt"/>
              </a:rPr>
              <a:t>c.l</a:t>
            </a:r>
            <a:r>
              <a:rPr lang="en-US" sz="2400" dirty="0">
                <a:latin typeface="+mj-lt"/>
              </a:rPr>
              <a:t>. is the </a:t>
            </a:r>
            <a:r>
              <a:rPr lang="en-US" sz="2400" b="1" dirty="0">
                <a:solidFill>
                  <a:srgbClr val="008000"/>
                </a:solidFill>
                <a:latin typeface="+mj-lt"/>
              </a:rPr>
              <a:t>object for the person’s eye</a:t>
            </a:r>
          </a:p>
        </p:txBody>
      </p:sp>
      <p:sp>
        <p:nvSpPr>
          <p:cNvPr id="7" name="TextBox 6"/>
          <p:cNvSpPr txBox="1"/>
          <p:nvPr/>
        </p:nvSpPr>
        <p:spPr bwMode="auto">
          <a:xfrm>
            <a:off x="2657395" y="6396336"/>
            <a:ext cx="687721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+mj-lt"/>
              </a:rPr>
              <a:t>Use thin lens equation to find </a:t>
            </a:r>
            <a:r>
              <a:rPr lang="en-US" sz="2400" b="1" i="1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2400" b="1" dirty="0">
                <a:solidFill>
                  <a:srgbClr val="008000"/>
                </a:solidFill>
                <a:latin typeface="+mj-lt"/>
              </a:rPr>
              <a:t> of </a:t>
            </a:r>
            <a:r>
              <a:rPr lang="en-US" sz="2400" b="1" dirty="0" err="1">
                <a:solidFill>
                  <a:srgbClr val="008000"/>
                </a:solidFill>
                <a:latin typeface="+mj-lt"/>
              </a:rPr>
              <a:t>c.l</a:t>
            </a:r>
            <a:r>
              <a:rPr lang="en-US" sz="2400" b="1" dirty="0">
                <a:solidFill>
                  <a:srgbClr val="008000"/>
                </a:solidFill>
                <a:latin typeface="+mj-lt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 bwMode="auto">
          <a:xfrm>
            <a:off x="3412236" y="2133601"/>
            <a:ext cx="536752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Consider if </a:t>
            </a:r>
            <a:r>
              <a:rPr lang="en-US" sz="2400" b="1" dirty="0">
                <a:solidFill>
                  <a:srgbClr val="008000"/>
                </a:solidFill>
              </a:rPr>
              <a:t>nat. </a:t>
            </a:r>
            <a:r>
              <a:rPr lang="en-US" sz="2400" b="1" dirty="0" err="1">
                <a:solidFill>
                  <a:srgbClr val="008000"/>
                </a:solidFill>
              </a:rPr>
              <a:t>f.p</a:t>
            </a:r>
            <a:r>
              <a:rPr lang="en-US" sz="2400" b="1" dirty="0">
                <a:solidFill>
                  <a:srgbClr val="008000"/>
                </a:solidFill>
              </a:rPr>
              <a:t>. &lt; </a:t>
            </a:r>
            <a:r>
              <a:rPr lang="en-US" sz="2400" b="1" dirty="0">
                <a:solidFill>
                  <a:schemeClr val="bg1"/>
                </a:solidFill>
              </a:rPr>
              <a:t>100 m</a:t>
            </a:r>
          </a:p>
          <a:p>
            <a:pPr algn="ctr"/>
            <a:r>
              <a:rPr lang="en-US" sz="2400" dirty="0"/>
              <a:t>Strongly consider if </a:t>
            </a:r>
            <a:r>
              <a:rPr lang="en-US" sz="2400" b="1" dirty="0">
                <a:solidFill>
                  <a:srgbClr val="008000"/>
                </a:solidFill>
              </a:rPr>
              <a:t>nat. </a:t>
            </a:r>
            <a:r>
              <a:rPr lang="en-US" sz="2400" b="1" dirty="0" err="1">
                <a:solidFill>
                  <a:srgbClr val="008000"/>
                </a:solidFill>
              </a:rPr>
              <a:t>f.p</a:t>
            </a:r>
            <a:r>
              <a:rPr lang="en-US" sz="2400" b="1" dirty="0">
                <a:solidFill>
                  <a:srgbClr val="008000"/>
                </a:solidFill>
              </a:rPr>
              <a:t>. &lt; </a:t>
            </a:r>
            <a:r>
              <a:rPr lang="en-US" sz="2400" b="1" dirty="0">
                <a:solidFill>
                  <a:schemeClr val="bg1"/>
                </a:solidFill>
              </a:rPr>
              <a:t>10 m</a:t>
            </a:r>
          </a:p>
          <a:p>
            <a:pPr algn="ctr"/>
            <a:r>
              <a:rPr lang="en-US" sz="2400" dirty="0"/>
              <a:t>Definitely use if </a:t>
            </a:r>
            <a:r>
              <a:rPr lang="en-US" sz="2400" b="1" dirty="0">
                <a:solidFill>
                  <a:srgbClr val="008000"/>
                </a:solidFill>
              </a:rPr>
              <a:t>nat. </a:t>
            </a:r>
            <a:r>
              <a:rPr lang="en-US" sz="2400" b="1" dirty="0" err="1">
                <a:solidFill>
                  <a:srgbClr val="008000"/>
                </a:solidFill>
              </a:rPr>
              <a:t>f.p</a:t>
            </a:r>
            <a:r>
              <a:rPr lang="en-US" sz="2400" b="1" dirty="0">
                <a:solidFill>
                  <a:srgbClr val="008000"/>
                </a:solidFill>
              </a:rPr>
              <a:t>. &lt; </a:t>
            </a:r>
            <a:r>
              <a:rPr lang="en-US" sz="2400" b="1" dirty="0">
                <a:solidFill>
                  <a:schemeClr val="bg1"/>
                </a:solidFill>
              </a:rPr>
              <a:t>4 m</a:t>
            </a:r>
          </a:p>
        </p:txBody>
      </p:sp>
      <p:sp>
        <p:nvSpPr>
          <p:cNvPr id="65" name="Left Brace 64"/>
          <p:cNvSpPr/>
          <p:nvPr/>
        </p:nvSpPr>
        <p:spPr>
          <a:xfrm rot="5400000">
            <a:off x="9026636" y="3494823"/>
            <a:ext cx="182880" cy="557784"/>
          </a:xfrm>
          <a:prstGeom prst="leftBrac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TextBox 67"/>
          <p:cNvSpPr txBox="1"/>
          <p:nvPr/>
        </p:nvSpPr>
        <p:spPr bwMode="auto">
          <a:xfrm>
            <a:off x="9003776" y="3276601"/>
            <a:ext cx="228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d</a:t>
            </a:r>
          </a:p>
        </p:txBody>
      </p:sp>
      <p:sp>
        <p:nvSpPr>
          <p:cNvPr id="11" name="TextBox 10"/>
          <p:cNvSpPr txBox="1"/>
          <p:nvPr/>
        </p:nvSpPr>
        <p:spPr bwMode="auto">
          <a:xfrm>
            <a:off x="3539646" y="4972598"/>
            <a:ext cx="324215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en-US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400" b="1" dirty="0">
                <a:solidFill>
                  <a:srgbClr val="FF0000"/>
                </a:solidFill>
                <a:latin typeface="+mj-lt"/>
              </a:rPr>
              <a:t> = </a:t>
            </a:r>
            <a:r>
              <a:rPr lang="en-US" sz="2400" b="1" dirty="0" err="1">
                <a:solidFill>
                  <a:srgbClr val="FF0000"/>
                </a:solidFill>
                <a:latin typeface="+mj-lt"/>
              </a:rPr>
              <a:t>c.l.’s</a:t>
            </a:r>
            <a:r>
              <a:rPr lang="en-US" sz="2400" b="1" dirty="0">
                <a:solidFill>
                  <a:srgbClr val="FF0000"/>
                </a:solidFill>
                <a:latin typeface="+mj-lt"/>
              </a:rPr>
              <a:t> focal point</a:t>
            </a:r>
          </a:p>
          <a:p>
            <a:r>
              <a:rPr lang="en-US" sz="2400" b="1" i="1" dirty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2400" b="1" dirty="0">
                <a:solidFill>
                  <a:srgbClr val="3333FF"/>
                </a:solidFill>
              </a:rPr>
              <a:t> = eye’s focal point</a:t>
            </a:r>
          </a:p>
        </p:txBody>
      </p:sp>
      <p:cxnSp>
        <p:nvCxnSpPr>
          <p:cNvPr id="57" name="Straight Connector 56"/>
          <p:cNvCxnSpPr/>
          <p:nvPr/>
        </p:nvCxnSpPr>
        <p:spPr>
          <a:xfrm flipH="1">
            <a:off x="1295400" y="4832979"/>
            <a:ext cx="93726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Oval 59"/>
          <p:cNvSpPr>
            <a:spLocks noChangeAspect="1"/>
          </p:cNvSpPr>
          <p:nvPr/>
        </p:nvSpPr>
        <p:spPr>
          <a:xfrm flipH="1">
            <a:off x="10000472" y="4823120"/>
            <a:ext cx="36576" cy="36576"/>
          </a:xfrm>
          <a:prstGeom prst="ellipse">
            <a:avLst/>
          </a:prstGeom>
          <a:solidFill>
            <a:srgbClr val="3333FF"/>
          </a:solidFill>
          <a:ln>
            <a:solidFill>
              <a:srgbClr val="333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 flipH="1">
            <a:off x="8756888" y="4814691"/>
            <a:ext cx="36576" cy="36576"/>
          </a:xfrm>
          <a:prstGeom prst="ellipse">
            <a:avLst/>
          </a:prstGeom>
          <a:solidFill>
            <a:srgbClr val="3333FF"/>
          </a:solidFill>
          <a:ln>
            <a:solidFill>
              <a:srgbClr val="333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4" name="Oval 53"/>
          <p:cNvSpPr/>
          <p:nvPr/>
        </p:nvSpPr>
        <p:spPr>
          <a:xfrm>
            <a:off x="9308494" y="4400824"/>
            <a:ext cx="176948" cy="86431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>
              <a:defRPr/>
            </a:pPr>
            <a:endParaRPr lang="en-US" sz="1200" dirty="0">
              <a:solidFill>
                <a:schemeClr val="tx1"/>
              </a:solidFill>
            </a:endParaRPr>
          </a:p>
        </p:txBody>
      </p:sp>
      <p:grpSp>
        <p:nvGrpSpPr>
          <p:cNvPr id="8" name="Group 9"/>
          <p:cNvGrpSpPr/>
          <p:nvPr/>
        </p:nvGrpSpPr>
        <p:grpSpPr>
          <a:xfrm>
            <a:off x="9168384" y="4223379"/>
            <a:ext cx="1566968" cy="1219200"/>
            <a:chOff x="6248401" y="4191000"/>
            <a:chExt cx="1566968" cy="1219200"/>
          </a:xfrm>
        </p:grpSpPr>
        <p:sp>
          <p:nvSpPr>
            <p:cNvPr id="64" name="Arc 63"/>
            <p:cNvSpPr/>
            <p:nvPr/>
          </p:nvSpPr>
          <p:spPr bwMode="auto">
            <a:xfrm rot="10800000">
              <a:off x="6248401" y="4191000"/>
              <a:ext cx="1566968" cy="1219200"/>
            </a:xfrm>
            <a:prstGeom prst="arc">
              <a:avLst>
                <a:gd name="adj1" fmla="val 2286352"/>
                <a:gd name="adj2" fmla="val 8521657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66" name="Arc 65"/>
            <p:cNvSpPr/>
            <p:nvPr/>
          </p:nvSpPr>
          <p:spPr bwMode="auto">
            <a:xfrm>
              <a:off x="6248401" y="4191000"/>
              <a:ext cx="1566968" cy="1219200"/>
            </a:xfrm>
            <a:prstGeom prst="arc">
              <a:avLst>
                <a:gd name="adj1" fmla="val 2286352"/>
                <a:gd name="adj2" fmla="val 8573351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</p:grpSp>
      <p:sp>
        <p:nvSpPr>
          <p:cNvPr id="67" name="Arc 66"/>
          <p:cNvSpPr/>
          <p:nvPr/>
        </p:nvSpPr>
        <p:spPr bwMode="auto">
          <a:xfrm>
            <a:off x="10449821" y="4394067"/>
            <a:ext cx="91440" cy="877824"/>
          </a:xfrm>
          <a:prstGeom prst="arc">
            <a:avLst>
              <a:gd name="adj1" fmla="val 16150876"/>
              <a:gd name="adj2" fmla="val 5402523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grpSp>
        <p:nvGrpSpPr>
          <p:cNvPr id="9" name="Group 25"/>
          <p:cNvGrpSpPr>
            <a:grpSpLocks noChangeAspect="1"/>
          </p:cNvGrpSpPr>
          <p:nvPr/>
        </p:nvGrpSpPr>
        <p:grpSpPr bwMode="auto">
          <a:xfrm flipH="1">
            <a:off x="8692443" y="3918579"/>
            <a:ext cx="293517" cy="1828800"/>
            <a:chOff x="7162799" y="990600"/>
            <a:chExt cx="310888" cy="3355848"/>
          </a:xfrm>
        </p:grpSpPr>
        <p:grpSp>
          <p:nvGrpSpPr>
            <p:cNvPr id="10" name="Group 26"/>
            <p:cNvGrpSpPr>
              <a:grpSpLocks/>
            </p:cNvGrpSpPr>
            <p:nvPr/>
          </p:nvGrpSpPr>
          <p:grpSpPr bwMode="auto">
            <a:xfrm>
              <a:off x="7162799" y="990600"/>
              <a:ext cx="310888" cy="3355848"/>
              <a:chOff x="7162799" y="990600"/>
              <a:chExt cx="310888" cy="3355848"/>
            </a:xfrm>
          </p:grpSpPr>
          <p:sp>
            <p:nvSpPr>
              <p:cNvPr id="74" name="Arc 73"/>
              <p:cNvSpPr/>
              <p:nvPr/>
            </p:nvSpPr>
            <p:spPr>
              <a:xfrm>
                <a:off x="7162799" y="990600"/>
                <a:ext cx="123936" cy="3355848"/>
              </a:xfrm>
              <a:prstGeom prst="arc">
                <a:avLst>
                  <a:gd name="adj1" fmla="val 16195275"/>
                  <a:gd name="adj2" fmla="val 5405178"/>
                </a:avLst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75" name="Arc 74"/>
              <p:cNvSpPr/>
              <p:nvPr/>
            </p:nvSpPr>
            <p:spPr>
              <a:xfrm flipH="1">
                <a:off x="7349753" y="990600"/>
                <a:ext cx="123934" cy="3355848"/>
              </a:xfrm>
              <a:prstGeom prst="arc">
                <a:avLst>
                  <a:gd name="adj1" fmla="val 16195275"/>
                  <a:gd name="adj2" fmla="val 5405178"/>
                </a:avLst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cxnSp>
          <p:nvCxnSpPr>
            <p:cNvPr id="72" name="Straight Connector 71"/>
            <p:cNvCxnSpPr/>
            <p:nvPr/>
          </p:nvCxnSpPr>
          <p:spPr>
            <a:xfrm>
              <a:off x="7217414" y="4346448"/>
              <a:ext cx="201657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>
              <a:off x="7217414" y="990600"/>
              <a:ext cx="201657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6" name="Oval 75"/>
          <p:cNvSpPr>
            <a:spLocks noChangeAspect="1"/>
          </p:cNvSpPr>
          <p:nvPr/>
        </p:nvSpPr>
        <p:spPr>
          <a:xfrm flipH="1">
            <a:off x="9735312" y="4814691"/>
            <a:ext cx="36576" cy="3657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7" name="Oval 76"/>
          <p:cNvSpPr>
            <a:spLocks noChangeAspect="1"/>
          </p:cNvSpPr>
          <p:nvPr/>
        </p:nvSpPr>
        <p:spPr>
          <a:xfrm flipH="1">
            <a:off x="7906512" y="4814691"/>
            <a:ext cx="36576" cy="3657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0" name="Down Arrow 19"/>
          <p:cNvSpPr>
            <a:spLocks noChangeAspect="1"/>
          </p:cNvSpPr>
          <p:nvPr/>
        </p:nvSpPr>
        <p:spPr>
          <a:xfrm flipV="1">
            <a:off x="1158240" y="3369939"/>
            <a:ext cx="731520" cy="1463040"/>
          </a:xfrm>
          <a:prstGeom prst="down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90" name="Down Arrow 89"/>
          <p:cNvSpPr>
            <a:spLocks noChangeAspect="1"/>
          </p:cNvSpPr>
          <p:nvPr/>
        </p:nvSpPr>
        <p:spPr>
          <a:xfrm>
            <a:off x="10503105" y="4832979"/>
            <a:ext cx="74733" cy="137160"/>
          </a:xfrm>
          <a:prstGeom prst="down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92" name="TextBox 91"/>
          <p:cNvSpPr txBox="1"/>
          <p:nvPr/>
        </p:nvSpPr>
        <p:spPr bwMode="auto">
          <a:xfrm>
            <a:off x="7714488" y="4551920"/>
            <a:ext cx="2286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400" i="1" dirty="0">
                <a:latin typeface="Times New Roman" pitchFamily="18" charset="0"/>
                <a:cs typeface="Times New Roman" pitchFamily="18" charset="0"/>
              </a:rPr>
              <a:t>c</a:t>
            </a:r>
          </a:p>
        </p:txBody>
      </p:sp>
      <p:sp>
        <p:nvSpPr>
          <p:cNvPr id="93" name="TextBox 92"/>
          <p:cNvSpPr txBox="1"/>
          <p:nvPr/>
        </p:nvSpPr>
        <p:spPr bwMode="auto">
          <a:xfrm>
            <a:off x="9543288" y="4551920"/>
            <a:ext cx="2286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400" i="1" dirty="0">
                <a:latin typeface="Times New Roman" pitchFamily="18" charset="0"/>
                <a:cs typeface="Times New Roman" pitchFamily="18" charset="0"/>
              </a:rPr>
              <a:t>c</a:t>
            </a:r>
          </a:p>
        </p:txBody>
      </p:sp>
      <p:sp>
        <p:nvSpPr>
          <p:cNvPr id="94" name="TextBox 93"/>
          <p:cNvSpPr txBox="1"/>
          <p:nvPr/>
        </p:nvSpPr>
        <p:spPr bwMode="auto">
          <a:xfrm>
            <a:off x="8586554" y="4551920"/>
            <a:ext cx="2286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400" i="1" dirty="0">
                <a:latin typeface="Times New Roman" pitchFamily="18" charset="0"/>
                <a:cs typeface="Times New Roman" pitchFamily="18" charset="0"/>
              </a:rPr>
              <a:t>e</a:t>
            </a:r>
          </a:p>
        </p:txBody>
      </p:sp>
      <p:sp>
        <p:nvSpPr>
          <p:cNvPr id="95" name="TextBox 94"/>
          <p:cNvSpPr txBox="1"/>
          <p:nvPr/>
        </p:nvSpPr>
        <p:spPr bwMode="auto">
          <a:xfrm>
            <a:off x="9837568" y="4551920"/>
            <a:ext cx="2286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400" i="1" dirty="0">
                <a:latin typeface="Times New Roman" pitchFamily="18" charset="0"/>
                <a:cs typeface="Times New Roman" pitchFamily="18" charset="0"/>
              </a:rPr>
              <a:t>e</a:t>
            </a:r>
          </a:p>
        </p:txBody>
      </p:sp>
      <p:grpSp>
        <p:nvGrpSpPr>
          <p:cNvPr id="12" name="Group 96"/>
          <p:cNvGrpSpPr/>
          <p:nvPr/>
        </p:nvGrpSpPr>
        <p:grpSpPr>
          <a:xfrm>
            <a:off x="7924800" y="4670419"/>
            <a:ext cx="1472184" cy="0"/>
            <a:chOff x="6400800" y="4670419"/>
            <a:chExt cx="1472184" cy="0"/>
          </a:xfrm>
        </p:grpSpPr>
        <p:cxnSp>
          <p:nvCxnSpPr>
            <p:cNvPr id="153613" name="Straight Arrow Connector 153612"/>
            <p:cNvCxnSpPr/>
            <p:nvPr/>
          </p:nvCxnSpPr>
          <p:spPr>
            <a:xfrm>
              <a:off x="7315200" y="4670419"/>
              <a:ext cx="557784" cy="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Arrow Connector 114"/>
            <p:cNvCxnSpPr/>
            <p:nvPr/>
          </p:nvCxnSpPr>
          <p:spPr>
            <a:xfrm flipV="1">
              <a:off x="6400800" y="4670419"/>
              <a:ext cx="914400" cy="0"/>
            </a:xfrm>
            <a:prstGeom prst="straightConnector1">
              <a:avLst/>
            </a:prstGeom>
            <a:ln w="19050">
              <a:solidFill>
                <a:srgbClr val="FF0000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16" name="Straight Arrow Connector 115"/>
          <p:cNvCxnSpPr>
            <a:cxnSpLocks noChangeAspect="1"/>
          </p:cNvCxnSpPr>
          <p:nvPr/>
        </p:nvCxnSpPr>
        <p:spPr>
          <a:xfrm>
            <a:off x="9396968" y="4670418"/>
            <a:ext cx="1271016" cy="336446"/>
          </a:xfrm>
          <a:prstGeom prst="straightConnector1">
            <a:avLst/>
          </a:prstGeom>
          <a:ln w="19050">
            <a:solidFill>
              <a:srgbClr val="3333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Arrow Connector 120"/>
          <p:cNvCxnSpPr>
            <a:cxnSpLocks/>
          </p:cNvCxnSpPr>
          <p:nvPr/>
        </p:nvCxnSpPr>
        <p:spPr>
          <a:xfrm>
            <a:off x="9396968" y="4969470"/>
            <a:ext cx="1271016" cy="0"/>
          </a:xfrm>
          <a:prstGeom prst="straightConnector1">
            <a:avLst/>
          </a:prstGeom>
          <a:ln w="19050">
            <a:solidFill>
              <a:srgbClr val="3333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oup 104"/>
          <p:cNvGrpSpPr/>
          <p:nvPr/>
        </p:nvGrpSpPr>
        <p:grpSpPr>
          <a:xfrm>
            <a:off x="7543800" y="4668388"/>
            <a:ext cx="952500" cy="1046613"/>
            <a:chOff x="6019800" y="4668387"/>
            <a:chExt cx="952500" cy="1046613"/>
          </a:xfrm>
        </p:grpSpPr>
        <p:sp>
          <p:nvSpPr>
            <p:cNvPr id="78" name="Down Arrow 77"/>
            <p:cNvSpPr>
              <a:spLocks noChangeAspect="1"/>
            </p:cNvSpPr>
            <p:nvPr/>
          </p:nvSpPr>
          <p:spPr>
            <a:xfrm flipV="1">
              <a:off x="6455664" y="4668387"/>
              <a:ext cx="89680" cy="164592"/>
            </a:xfrm>
            <a:prstGeom prst="downArrow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14" name="Group 100"/>
            <p:cNvGrpSpPr/>
            <p:nvPr/>
          </p:nvGrpSpPr>
          <p:grpSpPr>
            <a:xfrm>
              <a:off x="6019800" y="4859696"/>
              <a:ext cx="952500" cy="855304"/>
              <a:chOff x="6019800" y="4859696"/>
              <a:chExt cx="952500" cy="855304"/>
            </a:xfrm>
          </p:grpSpPr>
          <p:cxnSp>
            <p:nvCxnSpPr>
              <p:cNvPr id="153627" name="Straight Arrow Connector 153626"/>
              <p:cNvCxnSpPr/>
              <p:nvPr/>
            </p:nvCxnSpPr>
            <p:spPr>
              <a:xfrm flipV="1">
                <a:off x="6500504" y="4859696"/>
                <a:ext cx="0" cy="381231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3628" name="TextBox 153627"/>
              <p:cNvSpPr txBox="1"/>
              <p:nvPr/>
            </p:nvSpPr>
            <p:spPr bwMode="auto">
              <a:xfrm>
                <a:off x="6019800" y="5253335"/>
                <a:ext cx="952500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 err="1">
                    <a:solidFill>
                      <a:srgbClr val="008000"/>
                    </a:solidFill>
                    <a:latin typeface="+mj-lt"/>
                  </a:rPr>
                  <a:t>n.f.p</a:t>
                </a:r>
                <a:r>
                  <a:rPr lang="en-US" sz="2400" b="1" dirty="0">
                    <a:solidFill>
                      <a:srgbClr val="008000"/>
                    </a:solidFill>
                    <a:latin typeface="+mj-lt"/>
                  </a:rPr>
                  <a:t>.</a:t>
                </a:r>
              </a:p>
            </p:txBody>
          </p:sp>
        </p:grpSp>
      </p:grpSp>
      <p:grpSp>
        <p:nvGrpSpPr>
          <p:cNvPr id="15" name="Group 99"/>
          <p:cNvGrpSpPr/>
          <p:nvPr/>
        </p:nvGrpSpPr>
        <p:grpSpPr>
          <a:xfrm>
            <a:off x="1524000" y="4828755"/>
            <a:ext cx="1584960" cy="879043"/>
            <a:chOff x="0" y="4828754"/>
            <a:chExt cx="1584960" cy="879043"/>
          </a:xfrm>
        </p:grpSpPr>
        <p:cxnSp>
          <p:nvCxnSpPr>
            <p:cNvPr id="136" name="Straight Arrow Connector 135"/>
            <p:cNvCxnSpPr/>
            <p:nvPr/>
          </p:nvCxnSpPr>
          <p:spPr>
            <a:xfrm flipV="1">
              <a:off x="114944" y="4828754"/>
              <a:ext cx="0" cy="38123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TextBox 136"/>
            <p:cNvSpPr txBox="1"/>
            <p:nvPr/>
          </p:nvSpPr>
          <p:spPr bwMode="auto">
            <a:xfrm>
              <a:off x="0" y="4876800"/>
              <a:ext cx="1584960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008000"/>
                  </a:solidFill>
                  <a:latin typeface="+mj-lt"/>
                </a:rPr>
                <a:t>corrected </a:t>
              </a:r>
              <a:r>
                <a:rPr lang="en-US" sz="2400" b="1" dirty="0" err="1">
                  <a:solidFill>
                    <a:srgbClr val="008000"/>
                  </a:solidFill>
                  <a:latin typeface="+mj-lt"/>
                </a:rPr>
                <a:t>f.p</a:t>
              </a:r>
              <a:r>
                <a:rPr lang="en-US" sz="2400" b="1" dirty="0">
                  <a:solidFill>
                    <a:srgbClr val="008000"/>
                  </a:solidFill>
                  <a:latin typeface="+mj-lt"/>
                </a:rPr>
                <a:t>.</a:t>
              </a:r>
            </a:p>
          </p:txBody>
        </p:sp>
      </p:grpSp>
      <p:grpSp>
        <p:nvGrpSpPr>
          <p:cNvPr id="16" name="Group 103"/>
          <p:cNvGrpSpPr/>
          <p:nvPr/>
        </p:nvGrpSpPr>
        <p:grpSpPr>
          <a:xfrm>
            <a:off x="8024504" y="3682276"/>
            <a:ext cx="813816" cy="889725"/>
            <a:chOff x="6500504" y="3682275"/>
            <a:chExt cx="813816" cy="889725"/>
          </a:xfrm>
        </p:grpSpPr>
        <p:sp>
          <p:nvSpPr>
            <p:cNvPr id="139" name="Left Brace 138"/>
            <p:cNvSpPr/>
            <p:nvPr/>
          </p:nvSpPr>
          <p:spPr>
            <a:xfrm rot="5400000">
              <a:off x="6694052" y="3951732"/>
              <a:ext cx="426720" cy="813816"/>
            </a:xfrm>
            <a:prstGeom prst="leftBrace">
              <a:avLst/>
            </a:prstGeom>
            <a:ln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" name="TextBox 142"/>
            <p:cNvSpPr txBox="1"/>
            <p:nvPr/>
          </p:nvSpPr>
          <p:spPr bwMode="auto">
            <a:xfrm>
              <a:off x="6610668" y="3682275"/>
              <a:ext cx="593489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i="1" dirty="0">
                  <a:latin typeface="Times New Roman" pitchFamily="18" charset="0"/>
                  <a:cs typeface="Times New Roman" pitchFamily="18" charset="0"/>
                </a:rPr>
                <a:t>|s'|</a:t>
              </a:r>
            </a:p>
          </p:txBody>
        </p:sp>
      </p:grpSp>
      <p:grpSp>
        <p:nvGrpSpPr>
          <p:cNvPr id="18" name="Group 102"/>
          <p:cNvGrpSpPr/>
          <p:nvPr/>
        </p:nvGrpSpPr>
        <p:grpSpPr>
          <a:xfrm>
            <a:off x="1524000" y="3992547"/>
            <a:ext cx="7315200" cy="840433"/>
            <a:chOff x="0" y="3992546"/>
            <a:chExt cx="7315200" cy="840433"/>
          </a:xfrm>
        </p:grpSpPr>
        <p:sp>
          <p:nvSpPr>
            <p:cNvPr id="153630" name="Left Brace 153629"/>
            <p:cNvSpPr/>
            <p:nvPr/>
          </p:nvSpPr>
          <p:spPr>
            <a:xfrm rot="5400000">
              <a:off x="3444240" y="962019"/>
              <a:ext cx="426720" cy="7315200"/>
            </a:xfrm>
            <a:prstGeom prst="leftBrace">
              <a:avLst/>
            </a:prstGeom>
            <a:ln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4" name="TextBox 143"/>
            <p:cNvSpPr txBox="1"/>
            <p:nvPr/>
          </p:nvSpPr>
          <p:spPr bwMode="auto">
            <a:xfrm>
              <a:off x="3426179" y="3992546"/>
              <a:ext cx="462842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i="1" dirty="0">
                  <a:latin typeface="Times New Roman" pitchFamily="18" charset="0"/>
                  <a:cs typeface="Times New Roman" pitchFamily="18" charset="0"/>
                </a:rPr>
                <a:t>s</a:t>
              </a:r>
            </a:p>
          </p:txBody>
        </p:sp>
      </p:grpSp>
      <p:sp>
        <p:nvSpPr>
          <p:cNvPr id="146" name="TextBox 145"/>
          <p:cNvSpPr txBox="1"/>
          <p:nvPr/>
        </p:nvSpPr>
        <p:spPr bwMode="auto">
          <a:xfrm>
            <a:off x="3412236" y="2133601"/>
            <a:ext cx="5367528" cy="120032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Consider if </a:t>
            </a:r>
            <a:r>
              <a:rPr lang="en-US" sz="2400" b="1" dirty="0">
                <a:solidFill>
                  <a:srgbClr val="008000"/>
                </a:solidFill>
              </a:rPr>
              <a:t>nat. </a:t>
            </a:r>
            <a:r>
              <a:rPr lang="en-US" sz="2400" b="1" dirty="0" err="1">
                <a:solidFill>
                  <a:srgbClr val="008000"/>
                </a:solidFill>
              </a:rPr>
              <a:t>f.p</a:t>
            </a:r>
            <a:r>
              <a:rPr lang="en-US" sz="2400" b="1" dirty="0">
                <a:solidFill>
                  <a:srgbClr val="008000"/>
                </a:solidFill>
              </a:rPr>
              <a:t>. &lt; 100 m</a:t>
            </a:r>
          </a:p>
          <a:p>
            <a:pPr algn="ctr"/>
            <a:r>
              <a:rPr lang="en-US" sz="2400" dirty="0"/>
              <a:t>Strongly consider if </a:t>
            </a:r>
            <a:r>
              <a:rPr lang="en-US" sz="2400" b="1" dirty="0">
                <a:solidFill>
                  <a:srgbClr val="008000"/>
                </a:solidFill>
              </a:rPr>
              <a:t>nat. </a:t>
            </a:r>
            <a:r>
              <a:rPr lang="en-US" sz="2400" b="1" dirty="0" err="1">
                <a:solidFill>
                  <a:srgbClr val="008000"/>
                </a:solidFill>
              </a:rPr>
              <a:t>f.p</a:t>
            </a:r>
            <a:r>
              <a:rPr lang="en-US" sz="2400" b="1" dirty="0">
                <a:solidFill>
                  <a:srgbClr val="008000"/>
                </a:solidFill>
              </a:rPr>
              <a:t>. &lt; </a:t>
            </a:r>
            <a:r>
              <a:rPr lang="en-US" sz="2400" b="1" dirty="0">
                <a:solidFill>
                  <a:schemeClr val="bg1"/>
                </a:solidFill>
              </a:rPr>
              <a:t>10 m</a:t>
            </a:r>
          </a:p>
          <a:p>
            <a:pPr algn="ctr"/>
            <a:r>
              <a:rPr lang="en-US" sz="2400" dirty="0"/>
              <a:t>Definitely use if </a:t>
            </a:r>
            <a:r>
              <a:rPr lang="en-US" sz="2400" b="1" dirty="0">
                <a:solidFill>
                  <a:srgbClr val="008000"/>
                </a:solidFill>
              </a:rPr>
              <a:t>nat. </a:t>
            </a:r>
            <a:r>
              <a:rPr lang="en-US" sz="2400" b="1" dirty="0" err="1">
                <a:solidFill>
                  <a:srgbClr val="008000"/>
                </a:solidFill>
              </a:rPr>
              <a:t>f.p</a:t>
            </a:r>
            <a:r>
              <a:rPr lang="en-US" sz="2400" b="1" dirty="0">
                <a:solidFill>
                  <a:srgbClr val="008000"/>
                </a:solidFill>
              </a:rPr>
              <a:t>. &lt; </a:t>
            </a:r>
            <a:r>
              <a:rPr lang="en-US" sz="2400" b="1" dirty="0">
                <a:solidFill>
                  <a:schemeClr val="bg1"/>
                </a:solidFill>
              </a:rPr>
              <a:t>4 m</a:t>
            </a:r>
          </a:p>
        </p:txBody>
      </p:sp>
      <p:sp>
        <p:nvSpPr>
          <p:cNvPr id="148" name="TextBox 147"/>
          <p:cNvSpPr txBox="1"/>
          <p:nvPr/>
        </p:nvSpPr>
        <p:spPr bwMode="auto">
          <a:xfrm>
            <a:off x="1866900" y="1676401"/>
            <a:ext cx="8458200" cy="46166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>
                <a:latin typeface="+mj-lt"/>
              </a:rPr>
              <a:t> Have </a:t>
            </a:r>
            <a:r>
              <a:rPr lang="en-US" sz="2400" dirty="0" err="1">
                <a:latin typeface="+mj-lt"/>
              </a:rPr>
              <a:t>c.l</a:t>
            </a:r>
            <a:r>
              <a:rPr lang="en-US" sz="2400" dirty="0">
                <a:latin typeface="+mj-lt"/>
              </a:rPr>
              <a:t>. put </a:t>
            </a:r>
            <a:r>
              <a:rPr lang="en-US" sz="2400" b="1" dirty="0">
                <a:solidFill>
                  <a:srgbClr val="008000"/>
                </a:solidFill>
                <a:latin typeface="+mj-lt"/>
              </a:rPr>
              <a:t>image</a:t>
            </a:r>
            <a:r>
              <a:rPr lang="en-US" sz="2400" dirty="0">
                <a:solidFill>
                  <a:srgbClr val="008000"/>
                </a:solidFill>
                <a:latin typeface="+mj-lt"/>
              </a:rPr>
              <a:t> </a:t>
            </a:r>
            <a:r>
              <a:rPr lang="en-US" sz="2400" dirty="0">
                <a:latin typeface="+mj-lt"/>
              </a:rPr>
              <a:t>at </a:t>
            </a:r>
            <a:r>
              <a:rPr lang="en-US" sz="2400" b="1" dirty="0">
                <a:solidFill>
                  <a:srgbClr val="008000"/>
                </a:solidFill>
                <a:latin typeface="+mj-lt"/>
              </a:rPr>
              <a:t>natural far point (</a:t>
            </a:r>
            <a:r>
              <a:rPr lang="en-US" sz="2400" b="1" dirty="0" err="1">
                <a:solidFill>
                  <a:srgbClr val="008000"/>
                </a:solidFill>
                <a:latin typeface="+mj-lt"/>
              </a:rPr>
              <a:t>n.f.p</a:t>
            </a:r>
            <a:r>
              <a:rPr lang="en-US" sz="2400" b="1" dirty="0">
                <a:solidFill>
                  <a:srgbClr val="008000"/>
                </a:solidFill>
                <a:latin typeface="+mj-lt"/>
              </a:rPr>
              <a:t>.)</a:t>
            </a:r>
          </a:p>
        </p:txBody>
      </p:sp>
      <p:sp>
        <p:nvSpPr>
          <p:cNvPr id="149" name="TextBox 148"/>
          <p:cNvSpPr txBox="1"/>
          <p:nvPr/>
        </p:nvSpPr>
        <p:spPr bwMode="auto">
          <a:xfrm>
            <a:off x="1866900" y="1219201"/>
            <a:ext cx="8458200" cy="46166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>
                <a:latin typeface="+mj-lt"/>
              </a:rPr>
              <a:t> Put </a:t>
            </a:r>
            <a:r>
              <a:rPr lang="en-US" sz="2400" b="1" dirty="0">
                <a:solidFill>
                  <a:srgbClr val="008000"/>
                </a:solidFill>
                <a:latin typeface="+mj-lt"/>
              </a:rPr>
              <a:t>object</a:t>
            </a:r>
            <a:r>
              <a:rPr lang="en-US" sz="2400" dirty="0">
                <a:solidFill>
                  <a:srgbClr val="008000"/>
                </a:solidFill>
                <a:latin typeface="+mj-lt"/>
              </a:rPr>
              <a:t> </a:t>
            </a:r>
            <a:r>
              <a:rPr lang="en-US" sz="2400" dirty="0">
                <a:latin typeface="+mj-lt"/>
              </a:rPr>
              <a:t>at </a:t>
            </a:r>
            <a:r>
              <a:rPr lang="en-US" sz="2400" b="1" dirty="0">
                <a:solidFill>
                  <a:srgbClr val="008000"/>
                </a:solidFill>
                <a:latin typeface="+mj-lt"/>
              </a:rPr>
              <a:t>corrected far point (∞)</a:t>
            </a:r>
          </a:p>
        </p:txBody>
      </p:sp>
      <p:grpSp>
        <p:nvGrpSpPr>
          <p:cNvPr id="19" name="Group 95"/>
          <p:cNvGrpSpPr/>
          <p:nvPr/>
        </p:nvGrpSpPr>
        <p:grpSpPr>
          <a:xfrm>
            <a:off x="7924800" y="2706915"/>
            <a:ext cx="1314570" cy="2126064"/>
            <a:chOff x="6400800" y="2706915"/>
            <a:chExt cx="1314570" cy="2126064"/>
          </a:xfrm>
        </p:grpSpPr>
        <p:cxnSp>
          <p:nvCxnSpPr>
            <p:cNvPr id="106" name="Straight Arrow Connector 105"/>
            <p:cNvCxnSpPr/>
            <p:nvPr/>
          </p:nvCxnSpPr>
          <p:spPr>
            <a:xfrm flipV="1">
              <a:off x="6400800" y="3369939"/>
              <a:ext cx="914400" cy="1463040"/>
            </a:xfrm>
            <a:prstGeom prst="straightConnector1">
              <a:avLst/>
            </a:prstGeom>
            <a:ln w="19050">
              <a:solidFill>
                <a:srgbClr val="FF0000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607" name="Straight Arrow Connector 153606"/>
            <p:cNvCxnSpPr/>
            <p:nvPr/>
          </p:nvCxnSpPr>
          <p:spPr>
            <a:xfrm flipV="1">
              <a:off x="7315184" y="2706915"/>
              <a:ext cx="400186" cy="663024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1" name="Straight Arrow Connector 90"/>
          <p:cNvCxnSpPr/>
          <p:nvPr/>
        </p:nvCxnSpPr>
        <p:spPr>
          <a:xfrm>
            <a:off x="1524000" y="3369939"/>
            <a:ext cx="7315200" cy="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Group 98"/>
          <p:cNvGrpSpPr/>
          <p:nvPr/>
        </p:nvGrpSpPr>
        <p:grpSpPr>
          <a:xfrm>
            <a:off x="1524000" y="3369939"/>
            <a:ext cx="8229600" cy="1463040"/>
            <a:chOff x="0" y="3369939"/>
            <a:chExt cx="8229600" cy="1463040"/>
          </a:xfrm>
        </p:grpSpPr>
        <p:cxnSp>
          <p:nvCxnSpPr>
            <p:cNvPr id="110" name="Straight Arrow Connector 109"/>
            <p:cNvCxnSpPr>
              <a:cxnSpLocks noChangeAspect="1"/>
            </p:cNvCxnSpPr>
            <p:nvPr/>
          </p:nvCxnSpPr>
          <p:spPr>
            <a:xfrm>
              <a:off x="0" y="3369939"/>
              <a:ext cx="7315200" cy="130048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Arrow Connector 151"/>
            <p:cNvCxnSpPr>
              <a:cxnSpLocks noChangeAspect="1"/>
            </p:cNvCxnSpPr>
            <p:nvPr/>
          </p:nvCxnSpPr>
          <p:spPr>
            <a:xfrm>
              <a:off x="7315200" y="4670419"/>
              <a:ext cx="914400" cy="162560"/>
            </a:xfrm>
            <a:prstGeom prst="straightConnector1">
              <a:avLst/>
            </a:prstGeom>
            <a:ln w="19050">
              <a:solidFill>
                <a:srgbClr val="FF0000"/>
              </a:solidFill>
              <a:prstDash val="sysDot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Group 8"/>
          <p:cNvGrpSpPr/>
          <p:nvPr/>
        </p:nvGrpSpPr>
        <p:grpSpPr>
          <a:xfrm>
            <a:off x="1524000" y="3369940"/>
            <a:ext cx="7872968" cy="1599531"/>
            <a:chOff x="0" y="3369939"/>
            <a:chExt cx="7872968" cy="1599531"/>
          </a:xfrm>
        </p:grpSpPr>
        <p:grpSp>
          <p:nvGrpSpPr>
            <p:cNvPr id="23" name="Group 106"/>
            <p:cNvGrpSpPr/>
            <p:nvPr/>
          </p:nvGrpSpPr>
          <p:grpSpPr>
            <a:xfrm>
              <a:off x="6500504" y="4670419"/>
              <a:ext cx="1372464" cy="299051"/>
              <a:chOff x="6500504" y="4670419"/>
              <a:chExt cx="1372464" cy="299051"/>
            </a:xfrm>
          </p:grpSpPr>
          <p:cxnSp>
            <p:nvCxnSpPr>
              <p:cNvPr id="118" name="Straight Arrow Connector 117"/>
              <p:cNvCxnSpPr>
                <a:cxnSpLocks noChangeAspect="1"/>
              </p:cNvCxnSpPr>
              <p:nvPr/>
            </p:nvCxnSpPr>
            <p:spPr>
              <a:xfrm>
                <a:off x="7315184" y="4847030"/>
                <a:ext cx="557784" cy="122440"/>
              </a:xfrm>
              <a:prstGeom prst="straightConnector1">
                <a:avLst/>
              </a:prstGeom>
              <a:ln w="19050">
                <a:solidFill>
                  <a:srgbClr val="3333F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Straight Arrow Connector 124"/>
              <p:cNvCxnSpPr>
                <a:cxnSpLocks noChangeAspect="1"/>
              </p:cNvCxnSpPr>
              <p:nvPr/>
            </p:nvCxnSpPr>
            <p:spPr>
              <a:xfrm>
                <a:off x="6500504" y="4670419"/>
                <a:ext cx="813816" cy="178643"/>
              </a:xfrm>
              <a:prstGeom prst="straightConnector1">
                <a:avLst/>
              </a:prstGeom>
              <a:ln w="19050">
                <a:solidFill>
                  <a:srgbClr val="3333FF"/>
                </a:solidFill>
                <a:prstDash val="sysDot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9" name="Straight Arrow Connector 78"/>
            <p:cNvCxnSpPr>
              <a:cxnSpLocks/>
            </p:cNvCxnSpPr>
            <p:nvPr/>
          </p:nvCxnSpPr>
          <p:spPr>
            <a:xfrm>
              <a:off x="0" y="3369939"/>
              <a:ext cx="7315200" cy="1481328"/>
            </a:xfrm>
            <a:prstGeom prst="straightConnector1">
              <a:avLst/>
            </a:prstGeom>
            <a:ln w="12700">
              <a:solidFill>
                <a:srgbClr val="3333FF"/>
              </a:solidFill>
              <a:prstDash val="soli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oup 11"/>
          <p:cNvGrpSpPr/>
          <p:nvPr/>
        </p:nvGrpSpPr>
        <p:grpSpPr>
          <a:xfrm>
            <a:off x="1524000" y="3369939"/>
            <a:ext cx="7872984" cy="1300480"/>
            <a:chOff x="0" y="3369939"/>
            <a:chExt cx="7872984" cy="1300480"/>
          </a:xfrm>
        </p:grpSpPr>
        <p:grpSp>
          <p:nvGrpSpPr>
            <p:cNvPr id="25" name="Group 161"/>
            <p:cNvGrpSpPr/>
            <p:nvPr/>
          </p:nvGrpSpPr>
          <p:grpSpPr>
            <a:xfrm>
              <a:off x="6400800" y="4670419"/>
              <a:ext cx="1472184" cy="0"/>
              <a:chOff x="6400800" y="4670419"/>
              <a:chExt cx="1472184" cy="0"/>
            </a:xfrm>
          </p:grpSpPr>
          <p:cxnSp>
            <p:nvCxnSpPr>
              <p:cNvPr id="163" name="Straight Arrow Connector 162"/>
              <p:cNvCxnSpPr/>
              <p:nvPr/>
            </p:nvCxnSpPr>
            <p:spPr>
              <a:xfrm>
                <a:off x="7315200" y="4670419"/>
                <a:ext cx="557784" cy="0"/>
              </a:xfrm>
              <a:prstGeom prst="straightConnector1">
                <a:avLst/>
              </a:prstGeom>
              <a:ln w="19050">
                <a:solidFill>
                  <a:srgbClr val="3333F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" name="Straight Arrow Connector 163"/>
              <p:cNvCxnSpPr/>
              <p:nvPr/>
            </p:nvCxnSpPr>
            <p:spPr>
              <a:xfrm flipV="1">
                <a:off x="6400800" y="4670419"/>
                <a:ext cx="914400" cy="0"/>
              </a:xfrm>
              <a:prstGeom prst="straightConnector1">
                <a:avLst/>
              </a:prstGeom>
              <a:ln w="19050">
                <a:solidFill>
                  <a:srgbClr val="3333FF"/>
                </a:solidFill>
                <a:prstDash val="sysDot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81" name="Straight Arrow Connector 80"/>
            <p:cNvCxnSpPr>
              <a:cxnSpLocks noChangeAspect="1"/>
            </p:cNvCxnSpPr>
            <p:nvPr/>
          </p:nvCxnSpPr>
          <p:spPr>
            <a:xfrm>
              <a:off x="0" y="3369939"/>
              <a:ext cx="7315200" cy="1300480"/>
            </a:xfrm>
            <a:prstGeom prst="straightConnector1">
              <a:avLst/>
            </a:prstGeom>
            <a:ln w="12700">
              <a:solidFill>
                <a:srgbClr val="3333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7" name="Straight Connector 16"/>
          <p:cNvCxnSpPr/>
          <p:nvPr/>
        </p:nvCxnSpPr>
        <p:spPr>
          <a:xfrm flipV="1">
            <a:off x="8839200" y="3124200"/>
            <a:ext cx="0" cy="271810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lg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 bwMode="auto">
          <a:xfrm>
            <a:off x="3412236" y="2133601"/>
            <a:ext cx="5367528" cy="120032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Consider if </a:t>
            </a:r>
            <a:r>
              <a:rPr lang="en-US" sz="2400" b="1" dirty="0">
                <a:solidFill>
                  <a:srgbClr val="008000"/>
                </a:solidFill>
              </a:rPr>
              <a:t>nat. </a:t>
            </a:r>
            <a:r>
              <a:rPr lang="en-US" sz="2400" b="1" dirty="0" err="1">
                <a:solidFill>
                  <a:srgbClr val="008000"/>
                </a:solidFill>
              </a:rPr>
              <a:t>f.p</a:t>
            </a:r>
            <a:r>
              <a:rPr lang="en-US" sz="2400" b="1" dirty="0">
                <a:solidFill>
                  <a:srgbClr val="008000"/>
                </a:solidFill>
              </a:rPr>
              <a:t>. &lt; 100 m</a:t>
            </a:r>
          </a:p>
          <a:p>
            <a:pPr algn="ctr"/>
            <a:r>
              <a:rPr lang="en-US" sz="2400" dirty="0"/>
              <a:t>Strongly consider if </a:t>
            </a:r>
            <a:r>
              <a:rPr lang="en-US" sz="2400" b="1" dirty="0">
                <a:solidFill>
                  <a:srgbClr val="008000"/>
                </a:solidFill>
              </a:rPr>
              <a:t>nat. </a:t>
            </a:r>
            <a:r>
              <a:rPr lang="en-US" sz="2400" b="1" dirty="0" err="1">
                <a:solidFill>
                  <a:srgbClr val="008000"/>
                </a:solidFill>
              </a:rPr>
              <a:t>f.p</a:t>
            </a:r>
            <a:r>
              <a:rPr lang="en-US" sz="2400" b="1" dirty="0">
                <a:solidFill>
                  <a:srgbClr val="008000"/>
                </a:solidFill>
              </a:rPr>
              <a:t>. &lt; 10 m</a:t>
            </a:r>
          </a:p>
          <a:p>
            <a:pPr algn="ctr"/>
            <a:r>
              <a:rPr lang="en-US" sz="2400" dirty="0"/>
              <a:t>Definitely use if </a:t>
            </a:r>
            <a:r>
              <a:rPr lang="en-US" sz="2400" b="1" dirty="0">
                <a:solidFill>
                  <a:srgbClr val="008000"/>
                </a:solidFill>
              </a:rPr>
              <a:t>nat. </a:t>
            </a:r>
            <a:r>
              <a:rPr lang="en-US" sz="2400" b="1" dirty="0" err="1">
                <a:solidFill>
                  <a:srgbClr val="008000"/>
                </a:solidFill>
              </a:rPr>
              <a:t>f.p</a:t>
            </a:r>
            <a:r>
              <a:rPr lang="en-US" sz="2400" b="1" dirty="0">
                <a:solidFill>
                  <a:srgbClr val="008000"/>
                </a:solidFill>
              </a:rPr>
              <a:t>. &lt; </a:t>
            </a:r>
            <a:r>
              <a:rPr lang="en-US" sz="2400" b="1" dirty="0">
                <a:solidFill>
                  <a:schemeClr val="bg1"/>
                </a:solidFill>
              </a:rPr>
              <a:t>4 m</a:t>
            </a:r>
          </a:p>
        </p:txBody>
      </p:sp>
      <p:sp>
        <p:nvSpPr>
          <p:cNvPr id="82" name="TextBox 81"/>
          <p:cNvSpPr txBox="1"/>
          <p:nvPr/>
        </p:nvSpPr>
        <p:spPr bwMode="auto">
          <a:xfrm>
            <a:off x="3412772" y="2133601"/>
            <a:ext cx="5197829" cy="1200329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+mj-lt"/>
              </a:rPr>
              <a:t>Consider if </a:t>
            </a:r>
            <a:r>
              <a:rPr lang="en-US" sz="2400" b="1" dirty="0">
                <a:solidFill>
                  <a:srgbClr val="008000"/>
                </a:solidFill>
                <a:latin typeface="+mj-lt"/>
              </a:rPr>
              <a:t>nat. </a:t>
            </a:r>
            <a:r>
              <a:rPr lang="en-US" sz="2400" b="1" dirty="0" err="1">
                <a:solidFill>
                  <a:srgbClr val="008000"/>
                </a:solidFill>
                <a:latin typeface="+mj-lt"/>
              </a:rPr>
              <a:t>f.p</a:t>
            </a:r>
            <a:r>
              <a:rPr lang="en-US" sz="2400" b="1" dirty="0">
                <a:solidFill>
                  <a:srgbClr val="008000"/>
                </a:solidFill>
                <a:latin typeface="+mj-lt"/>
              </a:rPr>
              <a:t>. &lt; 100 m</a:t>
            </a:r>
          </a:p>
          <a:p>
            <a:pPr algn="ctr"/>
            <a:r>
              <a:rPr lang="en-US" sz="2400" dirty="0">
                <a:latin typeface="+mj-lt"/>
              </a:rPr>
              <a:t>Strongly consider if </a:t>
            </a:r>
            <a:r>
              <a:rPr lang="en-US" sz="2400" b="1" dirty="0">
                <a:solidFill>
                  <a:srgbClr val="008000"/>
                </a:solidFill>
                <a:latin typeface="+mj-lt"/>
              </a:rPr>
              <a:t>nat. </a:t>
            </a:r>
            <a:r>
              <a:rPr lang="en-US" sz="2400" b="1" dirty="0" err="1">
                <a:solidFill>
                  <a:srgbClr val="008000"/>
                </a:solidFill>
                <a:latin typeface="+mj-lt"/>
              </a:rPr>
              <a:t>f.p</a:t>
            </a:r>
            <a:r>
              <a:rPr lang="en-US" sz="2400" b="1" dirty="0">
                <a:solidFill>
                  <a:srgbClr val="008000"/>
                </a:solidFill>
                <a:latin typeface="+mj-lt"/>
              </a:rPr>
              <a:t>. &lt; 10 m</a:t>
            </a:r>
          </a:p>
          <a:p>
            <a:pPr algn="ctr"/>
            <a:r>
              <a:rPr lang="en-US" sz="2400" dirty="0">
                <a:latin typeface="+mj-lt"/>
              </a:rPr>
              <a:t>Definitely use if </a:t>
            </a:r>
            <a:r>
              <a:rPr lang="en-US" sz="2400" b="1" dirty="0">
                <a:solidFill>
                  <a:srgbClr val="008000"/>
                </a:solidFill>
                <a:latin typeface="+mj-lt"/>
              </a:rPr>
              <a:t>nat. </a:t>
            </a:r>
            <a:r>
              <a:rPr lang="en-US" sz="2400" b="1" dirty="0" err="1">
                <a:solidFill>
                  <a:srgbClr val="008000"/>
                </a:solidFill>
                <a:latin typeface="+mj-lt"/>
              </a:rPr>
              <a:t>f.p</a:t>
            </a:r>
            <a:r>
              <a:rPr lang="en-US" sz="2400" b="1" dirty="0">
                <a:solidFill>
                  <a:srgbClr val="008000"/>
                </a:solidFill>
                <a:latin typeface="+mj-lt"/>
              </a:rPr>
              <a:t>. &lt; 4 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09241-9E76-427C-8FF9-7E40C7F3303C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0" grpId="0" animBg="1"/>
      <p:bldP spid="146" grpId="0" animBg="1"/>
      <p:bldP spid="148" grpId="0" animBg="1"/>
      <p:bldP spid="149" grpId="0" animBg="1"/>
      <p:bldP spid="80" grpId="0" animBg="1"/>
      <p:bldP spid="82" grpId="0" animBg="1"/>
    </p:bldLst>
  </p:timing>
  <p:extLst mod="1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>
              <a:defRPr/>
            </a:pPr>
            <a:r>
              <a:rPr lang="en-US">
                <a:cs typeface="Arial" charset="0"/>
              </a:rPr>
              <a:t>Hyperopia (Far Sighted)</a:t>
            </a:r>
            <a:br>
              <a:rPr lang="en-US">
                <a:cs typeface="Arial" charset="0"/>
              </a:rPr>
            </a:br>
            <a:r>
              <a:rPr lang="en-US" sz="3600">
                <a:cs typeface="Arial" charset="0"/>
              </a:rPr>
              <a:t>At Near Point</a:t>
            </a:r>
            <a:endParaRPr lang="en-US">
              <a:cs typeface="Arial" charset="0"/>
            </a:endParaRPr>
          </a:p>
        </p:txBody>
      </p:sp>
      <p:sp>
        <p:nvSpPr>
          <p:cNvPr id="4" name="TextBox 3"/>
          <p:cNvSpPr txBox="1"/>
          <p:nvPr/>
        </p:nvSpPr>
        <p:spPr bwMode="auto">
          <a:xfrm>
            <a:off x="1676400" y="1295401"/>
            <a:ext cx="8839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Can see things that are far away, but not things that are close</a:t>
            </a:r>
          </a:p>
        </p:txBody>
      </p:sp>
      <p:sp>
        <p:nvSpPr>
          <p:cNvPr id="5" name="TextBox 4"/>
          <p:cNvSpPr txBox="1"/>
          <p:nvPr/>
        </p:nvSpPr>
        <p:spPr bwMode="auto">
          <a:xfrm>
            <a:off x="1905000" y="1905001"/>
            <a:ext cx="8382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To figure out how to fix, consider a point source:</a:t>
            </a:r>
          </a:p>
        </p:txBody>
      </p:sp>
      <p:sp>
        <p:nvSpPr>
          <p:cNvPr id="6" name="TextBox 5"/>
          <p:cNvSpPr txBox="1"/>
          <p:nvPr/>
        </p:nvSpPr>
        <p:spPr bwMode="auto">
          <a:xfrm>
            <a:off x="1219200" y="2667001"/>
            <a:ext cx="4267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At </a:t>
            </a:r>
            <a:r>
              <a:rPr lang="en-US" sz="2400" b="1" dirty="0">
                <a:solidFill>
                  <a:srgbClr val="FF0000"/>
                </a:solidFill>
                <a:latin typeface="+mj-lt"/>
              </a:rPr>
              <a:t>Near Point of Hyperopic Eye:</a:t>
            </a:r>
          </a:p>
        </p:txBody>
      </p:sp>
      <p:sp>
        <p:nvSpPr>
          <p:cNvPr id="7" name="Oval 6"/>
          <p:cNvSpPr/>
          <p:nvPr/>
        </p:nvSpPr>
        <p:spPr>
          <a:xfrm>
            <a:off x="2362200" y="43434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4189413" y="3276600"/>
            <a:ext cx="2209800" cy="2286000"/>
            <a:chOff x="2664767" y="3276600"/>
            <a:chExt cx="2071687" cy="2286000"/>
          </a:xfrm>
        </p:grpSpPr>
        <p:sp>
          <p:nvSpPr>
            <p:cNvPr id="9" name="Arc 8"/>
            <p:cNvSpPr/>
            <p:nvPr/>
          </p:nvSpPr>
          <p:spPr>
            <a:xfrm>
              <a:off x="2888009" y="3619500"/>
              <a:ext cx="154781" cy="1600200"/>
            </a:xfrm>
            <a:prstGeom prst="arc">
              <a:avLst>
                <a:gd name="adj1" fmla="val 5438228"/>
                <a:gd name="adj2" fmla="val 16195877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10" name="Arc 9"/>
            <p:cNvSpPr/>
            <p:nvPr/>
          </p:nvSpPr>
          <p:spPr>
            <a:xfrm>
              <a:off x="2664767" y="3276600"/>
              <a:ext cx="2071687" cy="2286000"/>
            </a:xfrm>
            <a:prstGeom prst="arc">
              <a:avLst>
                <a:gd name="adj1" fmla="val 13476182"/>
                <a:gd name="adj2" fmla="val 8099223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/>
                <a:t>Hyperopic Eye</a:t>
              </a:r>
            </a:p>
          </p:txBody>
        </p:sp>
      </p:grpSp>
      <p:grpSp>
        <p:nvGrpSpPr>
          <p:cNvPr id="8" name="Group 10"/>
          <p:cNvGrpSpPr>
            <a:grpSpLocks/>
          </p:cNvGrpSpPr>
          <p:nvPr/>
        </p:nvGrpSpPr>
        <p:grpSpPr bwMode="auto">
          <a:xfrm>
            <a:off x="2438400" y="3733800"/>
            <a:ext cx="2038350" cy="1371600"/>
            <a:chOff x="914400" y="3733800"/>
            <a:chExt cx="2039112" cy="1371600"/>
          </a:xfrm>
        </p:grpSpPr>
        <p:cxnSp>
          <p:nvCxnSpPr>
            <p:cNvPr id="12" name="Straight Arrow Connector 11"/>
            <p:cNvCxnSpPr/>
            <p:nvPr/>
          </p:nvCxnSpPr>
          <p:spPr>
            <a:xfrm flipV="1">
              <a:off x="914400" y="3733800"/>
              <a:ext cx="2039112" cy="68580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>
              <a:off x="914400" y="4419600"/>
              <a:ext cx="2039112" cy="68580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Box 13"/>
          <p:cNvSpPr txBox="1"/>
          <p:nvPr/>
        </p:nvSpPr>
        <p:spPr bwMode="auto">
          <a:xfrm>
            <a:off x="6858000" y="3733801"/>
            <a:ext cx="3581400" cy="830263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Eye can focus these rays onto retina</a:t>
            </a:r>
          </a:p>
        </p:txBody>
      </p:sp>
      <p:grpSp>
        <p:nvGrpSpPr>
          <p:cNvPr id="11" name="Group 19"/>
          <p:cNvGrpSpPr>
            <a:grpSpLocks/>
          </p:cNvGrpSpPr>
          <p:nvPr/>
        </p:nvGrpSpPr>
        <p:grpSpPr bwMode="auto">
          <a:xfrm>
            <a:off x="4476750" y="3733800"/>
            <a:ext cx="2000250" cy="1371600"/>
            <a:chOff x="2952750" y="3733800"/>
            <a:chExt cx="2000250" cy="1371600"/>
          </a:xfrm>
        </p:grpSpPr>
        <p:sp>
          <p:nvSpPr>
            <p:cNvPr id="15" name="Oval 14"/>
            <p:cNvSpPr/>
            <p:nvPr/>
          </p:nvSpPr>
          <p:spPr>
            <a:xfrm>
              <a:off x="4800600" y="4343400"/>
              <a:ext cx="152400" cy="152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grpSp>
          <p:nvGrpSpPr>
            <p:cNvPr id="16" name="Group 15"/>
            <p:cNvGrpSpPr>
              <a:grpSpLocks/>
            </p:cNvGrpSpPr>
            <p:nvPr/>
          </p:nvGrpSpPr>
          <p:grpSpPr bwMode="auto">
            <a:xfrm>
              <a:off x="2952750" y="3733800"/>
              <a:ext cx="1920875" cy="1371600"/>
              <a:chOff x="2953512" y="3733800"/>
              <a:chExt cx="2148840" cy="1371600"/>
            </a:xfrm>
          </p:grpSpPr>
          <p:cxnSp>
            <p:nvCxnSpPr>
              <p:cNvPr id="17" name="Straight Arrow Connector 16"/>
              <p:cNvCxnSpPr/>
              <p:nvPr/>
            </p:nvCxnSpPr>
            <p:spPr>
              <a:xfrm flipV="1">
                <a:off x="2953512" y="4419600"/>
                <a:ext cx="2148840" cy="685800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Arrow Connector 17"/>
              <p:cNvCxnSpPr/>
              <p:nvPr/>
            </p:nvCxnSpPr>
            <p:spPr>
              <a:xfrm>
                <a:off x="2953512" y="3733800"/>
                <a:ext cx="2148840" cy="685800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9" name="TextBox 18"/>
          <p:cNvSpPr txBox="1"/>
          <p:nvPr/>
        </p:nvSpPr>
        <p:spPr bwMode="auto">
          <a:xfrm>
            <a:off x="6341005" y="5722938"/>
            <a:ext cx="41910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Arial" pitchFamily="34" charset="0"/>
              <a:buChar char="•"/>
              <a:defRPr/>
            </a:pPr>
            <a:r>
              <a:rPr lang="en-US" sz="2400" dirty="0">
                <a:latin typeface="+mj-lt"/>
              </a:rPr>
              <a:t> Hyperopic eye is fine when angle between rays is </a:t>
            </a:r>
            <a:r>
              <a:rPr lang="en-US" sz="2400" b="1" dirty="0">
                <a:solidFill>
                  <a:srgbClr val="FF0000"/>
                </a:solidFill>
                <a:latin typeface="+mj-lt"/>
              </a:rPr>
              <a:t>small</a:t>
            </a:r>
          </a:p>
        </p:txBody>
      </p:sp>
      <p:sp>
        <p:nvSpPr>
          <p:cNvPr id="24" name="TextBox 23"/>
          <p:cNvSpPr txBox="1"/>
          <p:nvPr/>
        </p:nvSpPr>
        <p:spPr bwMode="auto">
          <a:xfrm>
            <a:off x="1659997" y="5722204"/>
            <a:ext cx="454501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buFont typeface="Arial" pitchFamily="34" charset="0"/>
              <a:buChar char="•"/>
              <a:defRPr/>
            </a:pPr>
            <a:r>
              <a:rPr lang="en-US" sz="2400" dirty="0">
                <a:latin typeface="+mj-lt"/>
              </a:rPr>
              <a:t> Further out the angle between the rays would be </a:t>
            </a:r>
            <a:r>
              <a:rPr lang="en-US" sz="2400" b="1" dirty="0">
                <a:solidFill>
                  <a:srgbClr val="FF0000"/>
                </a:solidFill>
                <a:latin typeface="+mj-lt"/>
              </a:rPr>
              <a:t>smaller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09241-9E76-427C-8FF9-7E40C7F3303C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9" grpId="0"/>
      <p:bldP spid="24" grpId="0"/>
    </p:bldLst>
  </p:timing>
  <p:extLst mod="1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>
              <a:defRPr/>
            </a:pPr>
            <a:r>
              <a:rPr lang="en-US">
                <a:cs typeface="Arial" charset="0"/>
              </a:rPr>
              <a:t>Hyperopia (Far Sighted)</a:t>
            </a:r>
            <a:br>
              <a:rPr lang="en-US">
                <a:cs typeface="Arial" charset="0"/>
              </a:rPr>
            </a:br>
            <a:r>
              <a:rPr lang="en-US" sz="3600">
                <a:cs typeface="Arial" charset="0"/>
              </a:rPr>
              <a:t>Closer than Near Point</a:t>
            </a:r>
            <a:endParaRPr lang="en-US">
              <a:cs typeface="Arial" charset="0"/>
            </a:endParaRPr>
          </a:p>
        </p:txBody>
      </p:sp>
      <p:sp>
        <p:nvSpPr>
          <p:cNvPr id="4" name="TextBox 3"/>
          <p:cNvSpPr txBox="1"/>
          <p:nvPr/>
        </p:nvSpPr>
        <p:spPr bwMode="auto">
          <a:xfrm>
            <a:off x="1676400" y="1295401"/>
            <a:ext cx="8839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Can see things that are far away, but not things that are close</a:t>
            </a:r>
          </a:p>
        </p:txBody>
      </p:sp>
      <p:sp>
        <p:nvSpPr>
          <p:cNvPr id="5" name="TextBox 4"/>
          <p:cNvSpPr txBox="1"/>
          <p:nvPr/>
        </p:nvSpPr>
        <p:spPr bwMode="auto">
          <a:xfrm>
            <a:off x="1905000" y="1905001"/>
            <a:ext cx="8382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To figure out how to fix, consider a point source:</a:t>
            </a:r>
          </a:p>
        </p:txBody>
      </p:sp>
      <p:sp>
        <p:nvSpPr>
          <p:cNvPr id="6" name="TextBox 5"/>
          <p:cNvSpPr txBox="1"/>
          <p:nvPr/>
        </p:nvSpPr>
        <p:spPr bwMode="auto">
          <a:xfrm>
            <a:off x="2133600" y="2667001"/>
            <a:ext cx="3505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Closer than </a:t>
            </a:r>
            <a:r>
              <a:rPr lang="en-US" sz="2400" b="1" dirty="0">
                <a:solidFill>
                  <a:srgbClr val="FF0000"/>
                </a:solidFill>
                <a:latin typeface="+mj-lt"/>
              </a:rPr>
              <a:t>Near Point</a:t>
            </a:r>
          </a:p>
        </p:txBody>
      </p:sp>
      <p:sp>
        <p:nvSpPr>
          <p:cNvPr id="7" name="Oval 6"/>
          <p:cNvSpPr/>
          <p:nvPr/>
        </p:nvSpPr>
        <p:spPr>
          <a:xfrm>
            <a:off x="3581400" y="43434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4418013" y="3276600"/>
            <a:ext cx="2209800" cy="2286000"/>
            <a:chOff x="2664767" y="3276600"/>
            <a:chExt cx="2071687" cy="2286000"/>
          </a:xfrm>
        </p:grpSpPr>
        <p:sp>
          <p:nvSpPr>
            <p:cNvPr id="9" name="Arc 8"/>
            <p:cNvSpPr/>
            <p:nvPr/>
          </p:nvSpPr>
          <p:spPr>
            <a:xfrm>
              <a:off x="2888009" y="3619500"/>
              <a:ext cx="154781" cy="1600200"/>
            </a:xfrm>
            <a:prstGeom prst="arc">
              <a:avLst>
                <a:gd name="adj1" fmla="val 5438228"/>
                <a:gd name="adj2" fmla="val 16195877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10" name="Arc 9"/>
            <p:cNvSpPr/>
            <p:nvPr/>
          </p:nvSpPr>
          <p:spPr>
            <a:xfrm>
              <a:off x="2664767" y="3276600"/>
              <a:ext cx="2071687" cy="2286000"/>
            </a:xfrm>
            <a:prstGeom prst="arc">
              <a:avLst>
                <a:gd name="adj1" fmla="val 13476182"/>
                <a:gd name="adj2" fmla="val 8099223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/>
                <a:t>Hyperopic Eye</a:t>
              </a:r>
            </a:p>
          </p:txBody>
        </p:sp>
      </p:grpSp>
      <p:grpSp>
        <p:nvGrpSpPr>
          <p:cNvPr id="8" name="Group 10"/>
          <p:cNvGrpSpPr>
            <a:grpSpLocks/>
          </p:cNvGrpSpPr>
          <p:nvPr/>
        </p:nvGrpSpPr>
        <p:grpSpPr bwMode="auto">
          <a:xfrm>
            <a:off x="3883026" y="3733800"/>
            <a:ext cx="822325" cy="1371600"/>
            <a:chOff x="914400" y="3733800"/>
            <a:chExt cx="2039112" cy="1371600"/>
          </a:xfrm>
        </p:grpSpPr>
        <p:cxnSp>
          <p:nvCxnSpPr>
            <p:cNvPr id="12" name="Straight Arrow Connector 11"/>
            <p:cNvCxnSpPr/>
            <p:nvPr/>
          </p:nvCxnSpPr>
          <p:spPr>
            <a:xfrm flipV="1">
              <a:off x="914400" y="3733800"/>
              <a:ext cx="2039112" cy="68580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>
              <a:off x="914400" y="4419600"/>
              <a:ext cx="2039112" cy="68580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Box 13"/>
          <p:cNvSpPr txBox="1"/>
          <p:nvPr/>
        </p:nvSpPr>
        <p:spPr bwMode="auto">
          <a:xfrm>
            <a:off x="1636714" y="5105401"/>
            <a:ext cx="331628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en-US" sz="2400" dirty="0">
                <a:latin typeface="+mj-lt"/>
              </a:rPr>
              <a:t> Rays have a larger angle between them</a:t>
            </a:r>
          </a:p>
        </p:txBody>
      </p:sp>
      <p:grpSp>
        <p:nvGrpSpPr>
          <p:cNvPr id="11" name="Group 19"/>
          <p:cNvGrpSpPr>
            <a:grpSpLocks/>
          </p:cNvGrpSpPr>
          <p:nvPr/>
        </p:nvGrpSpPr>
        <p:grpSpPr bwMode="auto">
          <a:xfrm>
            <a:off x="4705350" y="3733800"/>
            <a:ext cx="2762250" cy="1371600"/>
            <a:chOff x="2952750" y="3733800"/>
            <a:chExt cx="2762250" cy="1371600"/>
          </a:xfrm>
        </p:grpSpPr>
        <p:cxnSp>
          <p:nvCxnSpPr>
            <p:cNvPr id="17" name="Straight Arrow Connector 16"/>
            <p:cNvCxnSpPr>
              <a:cxnSpLocks noChangeAspect="1"/>
            </p:cNvCxnSpPr>
            <p:nvPr/>
          </p:nvCxnSpPr>
          <p:spPr>
            <a:xfrm flipV="1">
              <a:off x="2952750" y="4343400"/>
              <a:ext cx="2762250" cy="76200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>
              <a:cxnSpLocks noChangeAspect="1"/>
            </p:cNvCxnSpPr>
            <p:nvPr/>
          </p:nvCxnSpPr>
          <p:spPr>
            <a:xfrm>
              <a:off x="2952750" y="3733800"/>
              <a:ext cx="2762250" cy="76200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TextBox 23"/>
          <p:cNvSpPr txBox="1"/>
          <p:nvPr/>
        </p:nvSpPr>
        <p:spPr bwMode="auto">
          <a:xfrm>
            <a:off x="1600200" y="6027004"/>
            <a:ext cx="4191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en-US" sz="2400" b="1" dirty="0">
                <a:solidFill>
                  <a:srgbClr val="FF0000"/>
                </a:solidFill>
                <a:latin typeface="+mj-lt"/>
              </a:rPr>
              <a:t> Hyperopic eye </a:t>
            </a:r>
            <a:r>
              <a:rPr lang="en-US" sz="2400" dirty="0">
                <a:latin typeface="+mj-lt"/>
              </a:rPr>
              <a:t>brings them together </a:t>
            </a:r>
            <a:r>
              <a:rPr lang="en-US" sz="2400" b="1" dirty="0">
                <a:solidFill>
                  <a:srgbClr val="FF0000"/>
                </a:solidFill>
                <a:latin typeface="+mj-lt"/>
              </a:rPr>
              <a:t>behind</a:t>
            </a:r>
            <a:r>
              <a:rPr lang="en-US" sz="2400" dirty="0">
                <a:latin typeface="+mj-lt"/>
              </a:rPr>
              <a:t> retina</a:t>
            </a:r>
          </a:p>
        </p:txBody>
      </p:sp>
      <p:sp>
        <p:nvSpPr>
          <p:cNvPr id="32" name="TextBox 31"/>
          <p:cNvSpPr txBox="1"/>
          <p:nvPr/>
        </p:nvSpPr>
        <p:spPr bwMode="auto">
          <a:xfrm>
            <a:off x="6553200" y="3048001"/>
            <a:ext cx="4191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Hyperopic eye is </a:t>
            </a:r>
            <a:r>
              <a:rPr lang="en-US" sz="2400" b="1" dirty="0">
                <a:solidFill>
                  <a:srgbClr val="FF0000"/>
                </a:solidFill>
                <a:latin typeface="+mj-lt"/>
              </a:rPr>
              <a:t>too short</a:t>
            </a:r>
          </a:p>
        </p:txBody>
      </p:sp>
      <p:sp>
        <p:nvSpPr>
          <p:cNvPr id="22" name="TextBox 21"/>
          <p:cNvSpPr txBox="1"/>
          <p:nvPr/>
        </p:nvSpPr>
        <p:spPr bwMode="auto">
          <a:xfrm>
            <a:off x="6248400" y="5486401"/>
            <a:ext cx="4419600" cy="830997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To fix, use a </a:t>
            </a:r>
            <a:r>
              <a:rPr lang="en-US" sz="2400" b="1" dirty="0">
                <a:solidFill>
                  <a:srgbClr val="FF0000"/>
                </a:solidFill>
                <a:latin typeface="+mj-lt"/>
              </a:rPr>
              <a:t>converging lens </a:t>
            </a:r>
            <a:r>
              <a:rPr lang="en-US" sz="2400" dirty="0">
                <a:latin typeface="+mj-lt"/>
              </a:rPr>
              <a:t>to bring rays closer together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09241-9E76-427C-8FF9-7E40C7F3303C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4" grpId="0"/>
      <p:bldP spid="32" grpId="0"/>
      <p:bldP spid="22" grpId="0" animBg="1"/>
    </p:bldLst>
  </p:timing>
  <p:extLst mod="1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 bwMode="auto">
          <a:xfrm>
            <a:off x="1633728" y="1219201"/>
            <a:ext cx="892454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Put </a:t>
            </a:r>
            <a:r>
              <a:rPr lang="en-US" sz="2400" b="1" dirty="0">
                <a:solidFill>
                  <a:srgbClr val="FF0000"/>
                </a:solidFill>
              </a:rPr>
              <a:t>object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/>
              <a:t>at </a:t>
            </a:r>
            <a:r>
              <a:rPr lang="en-US" sz="2400" b="1" dirty="0">
                <a:solidFill>
                  <a:schemeClr val="bg1"/>
                </a:solidFill>
              </a:rPr>
              <a:t>corrected</a:t>
            </a:r>
            <a:r>
              <a:rPr lang="en-US" sz="2400" b="1" dirty="0">
                <a:solidFill>
                  <a:srgbClr val="FF0000"/>
                </a:solidFill>
              </a:rPr>
              <a:t> near point (</a:t>
            </a:r>
            <a:r>
              <a:rPr lang="en-US" sz="2400" b="1" dirty="0">
                <a:solidFill>
                  <a:schemeClr val="bg1"/>
                </a:solidFill>
              </a:rPr>
              <a:t>25 cm </a:t>
            </a:r>
            <a:r>
              <a:rPr lang="en-US" sz="2400" dirty="0"/>
              <a:t>or whatever desired</a:t>
            </a:r>
            <a:r>
              <a:rPr lang="en-US" sz="2400" b="1" dirty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54" name="Oval 53"/>
          <p:cNvSpPr/>
          <p:nvPr/>
        </p:nvSpPr>
        <p:spPr>
          <a:xfrm>
            <a:off x="9294388" y="4374895"/>
            <a:ext cx="271394" cy="916169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>
              <a:defRPr/>
            </a:pP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67" name="Arc 66"/>
          <p:cNvSpPr/>
          <p:nvPr/>
        </p:nvSpPr>
        <p:spPr bwMode="auto">
          <a:xfrm>
            <a:off x="10262615" y="4367732"/>
            <a:ext cx="77541" cy="930494"/>
          </a:xfrm>
          <a:prstGeom prst="arc">
            <a:avLst>
              <a:gd name="adj1" fmla="val 16353051"/>
              <a:gd name="adj2" fmla="val 5234066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grpSp>
        <p:nvGrpSpPr>
          <p:cNvPr id="8" name="Group 13"/>
          <p:cNvGrpSpPr/>
          <p:nvPr/>
        </p:nvGrpSpPr>
        <p:grpSpPr>
          <a:xfrm>
            <a:off x="9168384" y="4250414"/>
            <a:ext cx="1328788" cy="1165130"/>
            <a:chOff x="7644384" y="4283390"/>
            <a:chExt cx="1253574" cy="1099179"/>
          </a:xfrm>
        </p:grpSpPr>
        <p:sp>
          <p:nvSpPr>
            <p:cNvPr id="64" name="Arc 63"/>
            <p:cNvSpPr/>
            <p:nvPr/>
          </p:nvSpPr>
          <p:spPr bwMode="auto">
            <a:xfrm rot="10800000">
              <a:off x="7644384" y="4283390"/>
              <a:ext cx="1253574" cy="1099179"/>
            </a:xfrm>
            <a:prstGeom prst="arc">
              <a:avLst>
                <a:gd name="adj1" fmla="val 2926889"/>
                <a:gd name="adj2" fmla="val 8521657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81" name="Arc 80"/>
            <p:cNvSpPr/>
            <p:nvPr/>
          </p:nvSpPr>
          <p:spPr bwMode="auto">
            <a:xfrm rot="10800000" flipV="1">
              <a:off x="7644384" y="4283390"/>
              <a:ext cx="1253574" cy="1099179"/>
            </a:xfrm>
            <a:prstGeom prst="arc">
              <a:avLst>
                <a:gd name="adj1" fmla="val 2926889"/>
                <a:gd name="adj2" fmla="val 8521657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</p:grpSp>
      <p:sp>
        <p:nvSpPr>
          <p:cNvPr id="119810" name="Title 1"/>
          <p:cNvSpPr>
            <a:spLocks noGrp="1"/>
          </p:cNvSpPr>
          <p:nvPr>
            <p:ph type="title"/>
          </p:nvPr>
        </p:nvSpPr>
        <p:spPr>
          <a:xfrm>
            <a:off x="1524000" y="274638"/>
            <a:ext cx="9144000" cy="1143000"/>
          </a:xfrm>
        </p:spPr>
        <p:txBody>
          <a:bodyPr/>
          <a:lstStyle/>
          <a:p>
            <a:r>
              <a:rPr lang="en-US" dirty="0">
                <a:latin typeface="Arial" charset="0"/>
                <a:cs typeface="Arial" charset="0"/>
              </a:rPr>
              <a:t>Corrective Lens (</a:t>
            </a:r>
            <a:r>
              <a:rPr lang="en-US" dirty="0" err="1">
                <a:latin typeface="Arial" charset="0"/>
                <a:cs typeface="Arial" charset="0"/>
              </a:rPr>
              <a:t>c.l</a:t>
            </a:r>
            <a:r>
              <a:rPr lang="en-US" dirty="0">
                <a:latin typeface="Arial" charset="0"/>
                <a:cs typeface="Arial" charset="0"/>
              </a:rPr>
              <a:t>.) for Hyperopia</a:t>
            </a:r>
          </a:p>
        </p:txBody>
      </p:sp>
      <p:sp>
        <p:nvSpPr>
          <p:cNvPr id="5" name="TextBox 4"/>
          <p:cNvSpPr txBox="1"/>
          <p:nvPr/>
        </p:nvSpPr>
        <p:spPr bwMode="auto">
          <a:xfrm>
            <a:off x="1866900" y="1676401"/>
            <a:ext cx="8458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+mj-lt"/>
              </a:rPr>
              <a:t>Have c. lens put </a:t>
            </a:r>
            <a:r>
              <a:rPr lang="en-US" sz="2400" b="1" dirty="0">
                <a:solidFill>
                  <a:srgbClr val="FF0000"/>
                </a:solidFill>
                <a:latin typeface="+mj-lt"/>
              </a:rPr>
              <a:t>image</a:t>
            </a:r>
            <a:r>
              <a:rPr lang="en-US" sz="2400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US" sz="2400" dirty="0">
                <a:latin typeface="+mj-lt"/>
              </a:rPr>
              <a:t>at </a:t>
            </a:r>
            <a:r>
              <a:rPr lang="en-US" sz="2400" b="1" dirty="0">
                <a:solidFill>
                  <a:schemeClr val="bg1"/>
                </a:solidFill>
                <a:latin typeface="+mj-lt"/>
              </a:rPr>
              <a:t>natural </a:t>
            </a:r>
            <a:r>
              <a:rPr lang="en-US" sz="2400" b="1" dirty="0">
                <a:solidFill>
                  <a:srgbClr val="FF0000"/>
                </a:solidFill>
                <a:latin typeface="+mj-lt"/>
              </a:rPr>
              <a:t>near point</a:t>
            </a:r>
          </a:p>
        </p:txBody>
      </p:sp>
      <p:sp>
        <p:nvSpPr>
          <p:cNvPr id="6" name="TextBox 5"/>
          <p:cNvSpPr txBox="1"/>
          <p:nvPr/>
        </p:nvSpPr>
        <p:spPr bwMode="auto">
          <a:xfrm>
            <a:off x="1752600" y="5791201"/>
            <a:ext cx="8458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0000"/>
                </a:solidFill>
                <a:latin typeface="+mj-lt"/>
              </a:rPr>
              <a:t>Image</a:t>
            </a:r>
            <a:r>
              <a:rPr lang="en-US" sz="2400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US" sz="2400" dirty="0">
                <a:latin typeface="+mj-lt"/>
              </a:rPr>
              <a:t>formed by </a:t>
            </a:r>
            <a:r>
              <a:rPr lang="en-US" sz="2400" dirty="0" err="1">
                <a:latin typeface="+mj-lt"/>
              </a:rPr>
              <a:t>c.l</a:t>
            </a:r>
            <a:r>
              <a:rPr lang="en-US" sz="2400" dirty="0">
                <a:latin typeface="+mj-lt"/>
              </a:rPr>
              <a:t>. is the </a:t>
            </a:r>
            <a:r>
              <a:rPr lang="en-US" sz="2400" b="1" dirty="0">
                <a:solidFill>
                  <a:srgbClr val="FF0000"/>
                </a:solidFill>
                <a:latin typeface="+mj-lt"/>
              </a:rPr>
              <a:t>object for the person’s eye</a:t>
            </a:r>
          </a:p>
        </p:txBody>
      </p:sp>
      <p:sp>
        <p:nvSpPr>
          <p:cNvPr id="7" name="TextBox 6"/>
          <p:cNvSpPr txBox="1"/>
          <p:nvPr/>
        </p:nvSpPr>
        <p:spPr bwMode="auto">
          <a:xfrm>
            <a:off x="3429000" y="6243936"/>
            <a:ext cx="5181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+mj-lt"/>
              </a:rPr>
              <a:t>Use thin lens equation to find </a:t>
            </a:r>
            <a:r>
              <a:rPr lang="en-US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2400" b="1" dirty="0">
                <a:solidFill>
                  <a:srgbClr val="FF0000"/>
                </a:solidFill>
                <a:latin typeface="+mj-lt"/>
              </a:rPr>
              <a:t> of </a:t>
            </a:r>
            <a:r>
              <a:rPr lang="en-US" sz="2400" b="1" dirty="0" err="1">
                <a:solidFill>
                  <a:srgbClr val="FF0000"/>
                </a:solidFill>
                <a:latin typeface="+mj-lt"/>
              </a:rPr>
              <a:t>c.l</a:t>
            </a:r>
            <a:r>
              <a:rPr lang="en-US" sz="2400" b="1" dirty="0">
                <a:solidFill>
                  <a:srgbClr val="FF0000"/>
                </a:solidFill>
                <a:latin typeface="+mj-lt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 bwMode="auto">
          <a:xfrm>
            <a:off x="1524000" y="2133601"/>
            <a:ext cx="555040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Consider if </a:t>
            </a:r>
            <a:r>
              <a:rPr lang="en-US" sz="2400" b="1" dirty="0">
                <a:solidFill>
                  <a:srgbClr val="FF0000"/>
                </a:solidFill>
              </a:rPr>
              <a:t>nat. </a:t>
            </a:r>
            <a:r>
              <a:rPr lang="en-US" sz="2400" b="1" dirty="0" err="1">
                <a:solidFill>
                  <a:srgbClr val="FF0000"/>
                </a:solidFill>
              </a:rPr>
              <a:t>n.p</a:t>
            </a:r>
            <a:r>
              <a:rPr lang="en-US" sz="2400" b="1" dirty="0">
                <a:solidFill>
                  <a:srgbClr val="FF0000"/>
                </a:solidFill>
              </a:rPr>
              <a:t>. &gt; </a:t>
            </a:r>
            <a:r>
              <a:rPr lang="en-US" sz="2400" b="1" dirty="0">
                <a:solidFill>
                  <a:schemeClr val="bg1"/>
                </a:solidFill>
              </a:rPr>
              <a:t>30 cm</a:t>
            </a:r>
          </a:p>
          <a:p>
            <a:pPr algn="ctr"/>
            <a:r>
              <a:rPr lang="en-US" sz="2400" dirty="0"/>
              <a:t>Strongly consider if </a:t>
            </a:r>
            <a:r>
              <a:rPr lang="en-US" sz="2400" b="1" dirty="0">
                <a:solidFill>
                  <a:srgbClr val="FF0000"/>
                </a:solidFill>
              </a:rPr>
              <a:t>nat. </a:t>
            </a:r>
            <a:r>
              <a:rPr lang="en-US" sz="2400" b="1" dirty="0" err="1">
                <a:solidFill>
                  <a:srgbClr val="FF0000"/>
                </a:solidFill>
              </a:rPr>
              <a:t>n.p</a:t>
            </a:r>
            <a:r>
              <a:rPr lang="en-US" sz="2400" b="1" dirty="0">
                <a:solidFill>
                  <a:srgbClr val="FF0000"/>
                </a:solidFill>
              </a:rPr>
              <a:t>. &gt; </a:t>
            </a:r>
            <a:r>
              <a:rPr lang="en-US" sz="2400" b="1" dirty="0">
                <a:solidFill>
                  <a:schemeClr val="bg1"/>
                </a:solidFill>
              </a:rPr>
              <a:t>40 cm</a:t>
            </a:r>
          </a:p>
          <a:p>
            <a:pPr algn="ctr"/>
            <a:r>
              <a:rPr lang="en-US" sz="2400" dirty="0"/>
              <a:t>Definitely use if </a:t>
            </a:r>
            <a:r>
              <a:rPr lang="en-US" sz="2400" b="1" dirty="0">
                <a:solidFill>
                  <a:srgbClr val="FF0000"/>
                </a:solidFill>
              </a:rPr>
              <a:t>nat. </a:t>
            </a:r>
            <a:r>
              <a:rPr lang="en-US" sz="2400" b="1" dirty="0" err="1">
                <a:solidFill>
                  <a:srgbClr val="FF0000"/>
                </a:solidFill>
              </a:rPr>
              <a:t>n.p</a:t>
            </a:r>
            <a:r>
              <a:rPr lang="en-US" sz="2400" b="1" dirty="0">
                <a:solidFill>
                  <a:srgbClr val="FF0000"/>
                </a:solidFill>
              </a:rPr>
              <a:t>. &gt; </a:t>
            </a:r>
            <a:r>
              <a:rPr lang="en-US" sz="2400" b="1" dirty="0">
                <a:solidFill>
                  <a:schemeClr val="bg1"/>
                </a:solidFill>
              </a:rPr>
              <a:t>50 cm</a:t>
            </a:r>
          </a:p>
        </p:txBody>
      </p:sp>
      <p:sp>
        <p:nvSpPr>
          <p:cNvPr id="65" name="Left Brace 64"/>
          <p:cNvSpPr/>
          <p:nvPr/>
        </p:nvSpPr>
        <p:spPr>
          <a:xfrm rot="5400000">
            <a:off x="9110045" y="3545115"/>
            <a:ext cx="182880" cy="457200"/>
          </a:xfrm>
          <a:prstGeom prst="leftBrac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TextBox 67"/>
          <p:cNvSpPr txBox="1"/>
          <p:nvPr/>
        </p:nvSpPr>
        <p:spPr bwMode="auto">
          <a:xfrm>
            <a:off x="9087185" y="3276601"/>
            <a:ext cx="228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d</a:t>
            </a:r>
          </a:p>
        </p:txBody>
      </p:sp>
      <p:sp>
        <p:nvSpPr>
          <p:cNvPr id="11" name="TextBox 10"/>
          <p:cNvSpPr txBox="1"/>
          <p:nvPr/>
        </p:nvSpPr>
        <p:spPr bwMode="auto">
          <a:xfrm>
            <a:off x="1632266" y="4510389"/>
            <a:ext cx="324215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en-US" sz="2400" b="1" i="1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400" b="1" dirty="0">
                <a:solidFill>
                  <a:srgbClr val="008000"/>
                </a:solidFill>
                <a:latin typeface="+mj-lt"/>
              </a:rPr>
              <a:t> = </a:t>
            </a:r>
            <a:r>
              <a:rPr lang="en-US" sz="2400" b="1" dirty="0" err="1">
                <a:solidFill>
                  <a:srgbClr val="008000"/>
                </a:solidFill>
                <a:latin typeface="+mj-lt"/>
              </a:rPr>
              <a:t>c.l.’s</a:t>
            </a:r>
            <a:r>
              <a:rPr lang="en-US" sz="2400" b="1" dirty="0">
                <a:solidFill>
                  <a:srgbClr val="008000"/>
                </a:solidFill>
                <a:latin typeface="+mj-lt"/>
              </a:rPr>
              <a:t> focal point</a:t>
            </a:r>
          </a:p>
          <a:p>
            <a:r>
              <a:rPr lang="en-US" sz="2400" b="1" i="1" dirty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2400" b="1" dirty="0">
                <a:solidFill>
                  <a:srgbClr val="3333FF"/>
                </a:solidFill>
              </a:rPr>
              <a:t> = eye’s focal point</a:t>
            </a:r>
          </a:p>
        </p:txBody>
      </p:sp>
      <p:cxnSp>
        <p:nvCxnSpPr>
          <p:cNvPr id="57" name="Straight Connector 56"/>
          <p:cNvCxnSpPr/>
          <p:nvPr/>
        </p:nvCxnSpPr>
        <p:spPr>
          <a:xfrm flipH="1">
            <a:off x="4876800" y="4832978"/>
            <a:ext cx="57912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Oval 59"/>
          <p:cNvSpPr>
            <a:spLocks noChangeAspect="1"/>
          </p:cNvSpPr>
          <p:nvPr/>
        </p:nvSpPr>
        <p:spPr>
          <a:xfrm flipH="1">
            <a:off x="10143317" y="4814690"/>
            <a:ext cx="36576" cy="36576"/>
          </a:xfrm>
          <a:prstGeom prst="ellipse">
            <a:avLst/>
          </a:prstGeom>
          <a:solidFill>
            <a:srgbClr val="3333FF"/>
          </a:solidFill>
          <a:ln>
            <a:solidFill>
              <a:srgbClr val="333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 flipH="1">
            <a:off x="8680277" y="4814690"/>
            <a:ext cx="36576" cy="36576"/>
          </a:xfrm>
          <a:prstGeom prst="ellipse">
            <a:avLst/>
          </a:prstGeom>
          <a:solidFill>
            <a:srgbClr val="3333FF"/>
          </a:solidFill>
          <a:ln>
            <a:solidFill>
              <a:srgbClr val="333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6" name="Oval 75"/>
          <p:cNvSpPr>
            <a:spLocks noChangeAspect="1"/>
          </p:cNvSpPr>
          <p:nvPr/>
        </p:nvSpPr>
        <p:spPr>
          <a:xfrm flipH="1">
            <a:off x="9640397" y="4814690"/>
            <a:ext cx="36576" cy="36576"/>
          </a:xfrm>
          <a:prstGeom prst="ellipse">
            <a:avLst/>
          </a:prstGeom>
          <a:solidFill>
            <a:srgbClr val="008000"/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7" name="Oval 76"/>
          <p:cNvSpPr>
            <a:spLocks noChangeAspect="1"/>
          </p:cNvSpPr>
          <p:nvPr/>
        </p:nvSpPr>
        <p:spPr>
          <a:xfrm flipH="1">
            <a:off x="8268797" y="4814690"/>
            <a:ext cx="36576" cy="36576"/>
          </a:xfrm>
          <a:prstGeom prst="ellipse">
            <a:avLst/>
          </a:prstGeom>
          <a:solidFill>
            <a:srgbClr val="008000"/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0" name="Down Arrow 89"/>
          <p:cNvSpPr>
            <a:spLocks noChangeAspect="1"/>
          </p:cNvSpPr>
          <p:nvPr/>
        </p:nvSpPr>
        <p:spPr>
          <a:xfrm>
            <a:off x="10248715" y="4832979"/>
            <a:ext cx="182880" cy="365760"/>
          </a:xfrm>
          <a:prstGeom prst="down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92" name="TextBox 91"/>
          <p:cNvSpPr txBox="1"/>
          <p:nvPr/>
        </p:nvSpPr>
        <p:spPr bwMode="auto">
          <a:xfrm>
            <a:off x="8076773" y="4551920"/>
            <a:ext cx="2286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400" i="1" dirty="0">
                <a:latin typeface="Times New Roman" pitchFamily="18" charset="0"/>
                <a:cs typeface="Times New Roman" pitchFamily="18" charset="0"/>
              </a:rPr>
              <a:t>c</a:t>
            </a:r>
          </a:p>
        </p:txBody>
      </p:sp>
      <p:sp>
        <p:nvSpPr>
          <p:cNvPr id="93" name="TextBox 92"/>
          <p:cNvSpPr txBox="1"/>
          <p:nvPr/>
        </p:nvSpPr>
        <p:spPr bwMode="auto">
          <a:xfrm>
            <a:off x="9640397" y="4551920"/>
            <a:ext cx="2286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>
                <a:latin typeface="Times New Roman" pitchFamily="18" charset="0"/>
                <a:cs typeface="Times New Roman" pitchFamily="18" charset="0"/>
              </a:rPr>
              <a:t>c</a:t>
            </a:r>
          </a:p>
        </p:txBody>
      </p:sp>
      <p:sp>
        <p:nvSpPr>
          <p:cNvPr id="94" name="TextBox 93"/>
          <p:cNvSpPr txBox="1"/>
          <p:nvPr/>
        </p:nvSpPr>
        <p:spPr bwMode="auto">
          <a:xfrm>
            <a:off x="8680277" y="4551920"/>
            <a:ext cx="2286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>
                <a:latin typeface="Times New Roman" pitchFamily="18" charset="0"/>
                <a:cs typeface="Times New Roman" pitchFamily="18" charset="0"/>
              </a:rPr>
              <a:t>e</a:t>
            </a:r>
          </a:p>
        </p:txBody>
      </p:sp>
      <p:sp>
        <p:nvSpPr>
          <p:cNvPr id="95" name="TextBox 94"/>
          <p:cNvSpPr txBox="1"/>
          <p:nvPr/>
        </p:nvSpPr>
        <p:spPr bwMode="auto">
          <a:xfrm>
            <a:off x="9951293" y="4551920"/>
            <a:ext cx="2286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400" i="1" dirty="0">
                <a:latin typeface="Times New Roman" pitchFamily="18" charset="0"/>
                <a:cs typeface="Times New Roman" pitchFamily="18" charset="0"/>
              </a:rPr>
              <a:t>e</a:t>
            </a:r>
          </a:p>
        </p:txBody>
      </p:sp>
      <p:grpSp>
        <p:nvGrpSpPr>
          <p:cNvPr id="9" name="Group 35"/>
          <p:cNvGrpSpPr/>
          <p:nvPr/>
        </p:nvGrpSpPr>
        <p:grpSpPr>
          <a:xfrm>
            <a:off x="5315286" y="3355872"/>
            <a:ext cx="4135377" cy="0"/>
            <a:chOff x="3791285" y="3355872"/>
            <a:chExt cx="4135377" cy="0"/>
          </a:xfrm>
        </p:grpSpPr>
        <p:cxnSp>
          <p:nvCxnSpPr>
            <p:cNvPr id="153613" name="Straight Arrow Connector 153612"/>
            <p:cNvCxnSpPr/>
            <p:nvPr/>
          </p:nvCxnSpPr>
          <p:spPr>
            <a:xfrm>
              <a:off x="7469462" y="3355872"/>
              <a:ext cx="457200" cy="0"/>
            </a:xfrm>
            <a:prstGeom prst="straightConnector1">
              <a:avLst/>
            </a:prstGeom>
            <a:ln w="19050">
              <a:solidFill>
                <a:srgbClr val="008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Arrow Connector 114"/>
            <p:cNvCxnSpPr/>
            <p:nvPr/>
          </p:nvCxnSpPr>
          <p:spPr>
            <a:xfrm flipV="1">
              <a:off x="3791285" y="3355872"/>
              <a:ext cx="3657600" cy="0"/>
            </a:xfrm>
            <a:prstGeom prst="straightConnector1">
              <a:avLst/>
            </a:prstGeom>
            <a:ln w="19050">
              <a:solidFill>
                <a:srgbClr val="008000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1" name="Straight Arrow Connector 120"/>
          <p:cNvCxnSpPr>
            <a:cxnSpLocks/>
          </p:cNvCxnSpPr>
          <p:nvPr/>
        </p:nvCxnSpPr>
        <p:spPr>
          <a:xfrm>
            <a:off x="9396968" y="5184671"/>
            <a:ext cx="1271016" cy="0"/>
          </a:xfrm>
          <a:prstGeom prst="straightConnector1">
            <a:avLst/>
          </a:prstGeom>
          <a:ln w="19050">
            <a:solidFill>
              <a:srgbClr val="3333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55"/>
          <p:cNvGrpSpPr/>
          <p:nvPr/>
        </p:nvGrpSpPr>
        <p:grpSpPr>
          <a:xfrm>
            <a:off x="6901997" y="4859697"/>
            <a:ext cx="1708604" cy="1000501"/>
            <a:chOff x="5791201" y="4859696"/>
            <a:chExt cx="1295400" cy="1000501"/>
          </a:xfrm>
        </p:grpSpPr>
        <p:cxnSp>
          <p:nvCxnSpPr>
            <p:cNvPr id="153627" name="Straight Arrow Connector 153626"/>
            <p:cNvCxnSpPr/>
            <p:nvPr/>
          </p:nvCxnSpPr>
          <p:spPr>
            <a:xfrm flipV="1">
              <a:off x="6881957" y="4859696"/>
              <a:ext cx="0" cy="38123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3628" name="TextBox 153627"/>
            <p:cNvSpPr txBox="1"/>
            <p:nvPr/>
          </p:nvSpPr>
          <p:spPr bwMode="auto">
            <a:xfrm>
              <a:off x="5791201" y="5029200"/>
              <a:ext cx="1295400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008000"/>
                  </a:solidFill>
                  <a:latin typeface="+mj-lt"/>
                </a:rPr>
                <a:t>corrected </a:t>
              </a:r>
              <a:r>
                <a:rPr lang="en-US" sz="2400" b="1" dirty="0" err="1">
                  <a:solidFill>
                    <a:srgbClr val="008000"/>
                  </a:solidFill>
                  <a:latin typeface="+mj-lt"/>
                </a:rPr>
                <a:t>n.p</a:t>
              </a:r>
              <a:r>
                <a:rPr lang="en-US" sz="2400" b="1" dirty="0">
                  <a:solidFill>
                    <a:srgbClr val="008000"/>
                  </a:solidFill>
                  <a:latin typeface="+mj-lt"/>
                </a:rPr>
                <a:t>.</a:t>
              </a:r>
            </a:p>
          </p:txBody>
        </p:sp>
      </p:grpSp>
      <p:grpSp>
        <p:nvGrpSpPr>
          <p:cNvPr id="12" name="Group 61"/>
          <p:cNvGrpSpPr/>
          <p:nvPr/>
        </p:nvGrpSpPr>
        <p:grpSpPr>
          <a:xfrm>
            <a:off x="2667001" y="3369939"/>
            <a:ext cx="3471245" cy="1463040"/>
            <a:chOff x="1143000" y="3369939"/>
            <a:chExt cx="3471245" cy="1463040"/>
          </a:xfrm>
        </p:grpSpPr>
        <p:sp>
          <p:nvSpPr>
            <p:cNvPr id="20" name="Down Arrow 19"/>
            <p:cNvSpPr>
              <a:spLocks noChangeAspect="1"/>
            </p:cNvSpPr>
            <p:nvPr/>
          </p:nvSpPr>
          <p:spPr>
            <a:xfrm flipV="1">
              <a:off x="3882725" y="3369939"/>
              <a:ext cx="731520" cy="1463040"/>
            </a:xfrm>
            <a:prstGeom prst="downArrow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13" name="Group 99"/>
            <p:cNvGrpSpPr/>
            <p:nvPr/>
          </p:nvGrpSpPr>
          <p:grpSpPr>
            <a:xfrm>
              <a:off x="1143000" y="3601070"/>
              <a:ext cx="3105485" cy="1231909"/>
              <a:chOff x="-990600" y="4876800"/>
              <a:chExt cx="3105485" cy="1231909"/>
            </a:xfrm>
          </p:grpSpPr>
          <p:cxnSp>
            <p:nvCxnSpPr>
              <p:cNvPr id="136" name="Straight Arrow Connector 135"/>
              <p:cNvCxnSpPr>
                <a:endCxn id="20" idx="0"/>
              </p:cNvCxnSpPr>
              <p:nvPr/>
            </p:nvCxnSpPr>
            <p:spPr>
              <a:xfrm>
                <a:off x="1219200" y="5390530"/>
                <a:ext cx="895685" cy="718179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7" name="TextBox 136"/>
              <p:cNvSpPr txBox="1"/>
              <p:nvPr/>
            </p:nvSpPr>
            <p:spPr bwMode="auto">
              <a:xfrm>
                <a:off x="-990600" y="4876800"/>
                <a:ext cx="2739725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solidFill>
                      <a:srgbClr val="008000"/>
                    </a:solidFill>
                    <a:latin typeface="+mj-lt"/>
                  </a:rPr>
                  <a:t>eye </a:t>
                </a:r>
                <a:r>
                  <a:rPr lang="en-US" sz="2400" b="1" dirty="0" err="1">
                    <a:solidFill>
                      <a:srgbClr val="008000"/>
                    </a:solidFill>
                    <a:latin typeface="+mj-lt"/>
                  </a:rPr>
                  <a:t>n.p</a:t>
                </a:r>
                <a:r>
                  <a:rPr lang="en-US" sz="2400" b="1" dirty="0">
                    <a:solidFill>
                      <a:srgbClr val="008000"/>
                    </a:solidFill>
                    <a:latin typeface="+mj-lt"/>
                  </a:rPr>
                  <a:t>.</a:t>
                </a:r>
              </a:p>
            </p:txBody>
          </p:sp>
        </p:grpSp>
      </p:grpSp>
      <p:grpSp>
        <p:nvGrpSpPr>
          <p:cNvPr id="14" name="Group 103"/>
          <p:cNvGrpSpPr/>
          <p:nvPr/>
        </p:nvGrpSpPr>
        <p:grpSpPr>
          <a:xfrm>
            <a:off x="8379397" y="3682276"/>
            <a:ext cx="593489" cy="889725"/>
            <a:chOff x="6665750" y="3682275"/>
            <a:chExt cx="593489" cy="889725"/>
          </a:xfrm>
        </p:grpSpPr>
        <p:sp>
          <p:nvSpPr>
            <p:cNvPr id="139" name="Left Brace 138"/>
            <p:cNvSpPr/>
            <p:nvPr/>
          </p:nvSpPr>
          <p:spPr>
            <a:xfrm rot="5400000">
              <a:off x="6749134" y="4075176"/>
              <a:ext cx="426720" cy="566928"/>
            </a:xfrm>
            <a:prstGeom prst="leftBrace">
              <a:avLst/>
            </a:prstGeom>
            <a:ln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" name="TextBox 142"/>
            <p:cNvSpPr txBox="1"/>
            <p:nvPr/>
          </p:nvSpPr>
          <p:spPr bwMode="auto">
            <a:xfrm>
              <a:off x="6665750" y="3682275"/>
              <a:ext cx="593489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i="1" dirty="0">
                  <a:latin typeface="Times New Roman" pitchFamily="18" charset="0"/>
                  <a:cs typeface="Times New Roman" pitchFamily="18" charset="0"/>
                </a:rPr>
                <a:t>s</a:t>
              </a:r>
            </a:p>
          </p:txBody>
        </p:sp>
      </p:grpSp>
      <p:grpSp>
        <p:nvGrpSpPr>
          <p:cNvPr id="15" name="Group 102"/>
          <p:cNvGrpSpPr/>
          <p:nvPr/>
        </p:nvGrpSpPr>
        <p:grpSpPr>
          <a:xfrm>
            <a:off x="5772485" y="3992547"/>
            <a:ext cx="3200400" cy="840433"/>
            <a:chOff x="3770489" y="3992546"/>
            <a:chExt cx="3200400" cy="840433"/>
          </a:xfrm>
        </p:grpSpPr>
        <p:sp>
          <p:nvSpPr>
            <p:cNvPr id="153630" name="Left Brace 153629"/>
            <p:cNvSpPr/>
            <p:nvPr/>
          </p:nvSpPr>
          <p:spPr>
            <a:xfrm rot="5400000">
              <a:off x="5157329" y="3019419"/>
              <a:ext cx="426720" cy="3200400"/>
            </a:xfrm>
            <a:prstGeom prst="leftBrace">
              <a:avLst/>
            </a:prstGeom>
            <a:ln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4" name="TextBox 143"/>
            <p:cNvSpPr txBox="1"/>
            <p:nvPr/>
          </p:nvSpPr>
          <p:spPr bwMode="auto">
            <a:xfrm>
              <a:off x="5073836" y="3992546"/>
              <a:ext cx="593706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i="1" dirty="0">
                  <a:latin typeface="Times New Roman" pitchFamily="18" charset="0"/>
                  <a:cs typeface="Times New Roman" pitchFamily="18" charset="0"/>
                </a:rPr>
                <a:t>|s'|</a:t>
              </a:r>
            </a:p>
          </p:txBody>
        </p:sp>
      </p:grpSp>
      <p:sp>
        <p:nvSpPr>
          <p:cNvPr id="146" name="TextBox 145"/>
          <p:cNvSpPr txBox="1"/>
          <p:nvPr/>
        </p:nvSpPr>
        <p:spPr bwMode="auto">
          <a:xfrm>
            <a:off x="1524000" y="2133601"/>
            <a:ext cx="5550408" cy="120032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Consider if </a:t>
            </a:r>
            <a:r>
              <a:rPr lang="en-US" sz="2400" b="1" dirty="0">
                <a:solidFill>
                  <a:srgbClr val="FF0000"/>
                </a:solidFill>
              </a:rPr>
              <a:t>nat. </a:t>
            </a:r>
            <a:r>
              <a:rPr lang="en-US" sz="2400" b="1" dirty="0" err="1">
                <a:solidFill>
                  <a:srgbClr val="FF0000"/>
                </a:solidFill>
              </a:rPr>
              <a:t>n.p</a:t>
            </a:r>
            <a:r>
              <a:rPr lang="en-US" sz="2400" b="1" dirty="0">
                <a:solidFill>
                  <a:srgbClr val="FF0000"/>
                </a:solidFill>
              </a:rPr>
              <a:t>. &gt; 30 cm</a:t>
            </a:r>
          </a:p>
          <a:p>
            <a:pPr algn="ctr"/>
            <a:r>
              <a:rPr lang="en-US" sz="2400" dirty="0"/>
              <a:t>Strongly consider if </a:t>
            </a:r>
            <a:r>
              <a:rPr lang="en-US" sz="2400" b="1" dirty="0">
                <a:solidFill>
                  <a:srgbClr val="FF0000"/>
                </a:solidFill>
              </a:rPr>
              <a:t>nat. </a:t>
            </a:r>
            <a:r>
              <a:rPr lang="en-US" sz="2400" b="1" dirty="0" err="1">
                <a:solidFill>
                  <a:srgbClr val="FF0000"/>
                </a:solidFill>
              </a:rPr>
              <a:t>n.p</a:t>
            </a:r>
            <a:r>
              <a:rPr lang="en-US" sz="2400" b="1" dirty="0">
                <a:solidFill>
                  <a:srgbClr val="FF0000"/>
                </a:solidFill>
              </a:rPr>
              <a:t>. &gt; </a:t>
            </a:r>
            <a:r>
              <a:rPr lang="en-US" sz="2400" b="1" dirty="0">
                <a:solidFill>
                  <a:schemeClr val="bg1"/>
                </a:solidFill>
              </a:rPr>
              <a:t>40 cm</a:t>
            </a:r>
          </a:p>
          <a:p>
            <a:pPr algn="ctr"/>
            <a:r>
              <a:rPr lang="en-US" sz="2400" dirty="0"/>
              <a:t>Definitely use if </a:t>
            </a:r>
            <a:r>
              <a:rPr lang="en-US" sz="2400" b="1" dirty="0">
                <a:solidFill>
                  <a:srgbClr val="FF0000"/>
                </a:solidFill>
              </a:rPr>
              <a:t>nat. </a:t>
            </a:r>
            <a:r>
              <a:rPr lang="en-US" sz="2400" b="1" dirty="0" err="1">
                <a:solidFill>
                  <a:srgbClr val="FF0000"/>
                </a:solidFill>
              </a:rPr>
              <a:t>n.p</a:t>
            </a:r>
            <a:r>
              <a:rPr lang="en-US" sz="2400" b="1" dirty="0">
                <a:solidFill>
                  <a:srgbClr val="FF0000"/>
                </a:solidFill>
              </a:rPr>
              <a:t>. &gt; </a:t>
            </a:r>
            <a:r>
              <a:rPr lang="en-US" sz="2400" b="1" dirty="0">
                <a:solidFill>
                  <a:schemeClr val="bg1"/>
                </a:solidFill>
              </a:rPr>
              <a:t>50 cm</a:t>
            </a:r>
          </a:p>
        </p:txBody>
      </p:sp>
      <p:sp>
        <p:nvSpPr>
          <p:cNvPr id="148" name="TextBox 147"/>
          <p:cNvSpPr txBox="1"/>
          <p:nvPr/>
        </p:nvSpPr>
        <p:spPr bwMode="auto">
          <a:xfrm>
            <a:off x="1524000" y="1676401"/>
            <a:ext cx="8458200" cy="46166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>
                <a:latin typeface="+mj-lt"/>
              </a:rPr>
              <a:t> Have c. lens put </a:t>
            </a:r>
            <a:r>
              <a:rPr lang="en-US" sz="2400" b="1" dirty="0">
                <a:solidFill>
                  <a:srgbClr val="FF0000"/>
                </a:solidFill>
                <a:latin typeface="+mj-lt"/>
              </a:rPr>
              <a:t>image</a:t>
            </a:r>
            <a:r>
              <a:rPr lang="en-US" sz="2400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US" sz="2400" dirty="0">
                <a:latin typeface="+mj-lt"/>
              </a:rPr>
              <a:t>at </a:t>
            </a:r>
            <a:r>
              <a:rPr lang="en-US" sz="2400" b="1" dirty="0">
                <a:solidFill>
                  <a:srgbClr val="FF0000"/>
                </a:solidFill>
                <a:latin typeface="+mj-lt"/>
              </a:rPr>
              <a:t>natural near point</a:t>
            </a:r>
          </a:p>
        </p:txBody>
      </p:sp>
      <p:sp>
        <p:nvSpPr>
          <p:cNvPr id="149" name="TextBox 148"/>
          <p:cNvSpPr txBox="1"/>
          <p:nvPr/>
        </p:nvSpPr>
        <p:spPr bwMode="auto">
          <a:xfrm>
            <a:off x="1524000" y="1219201"/>
            <a:ext cx="9144000" cy="46166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>
                <a:latin typeface="+mj-lt"/>
              </a:rPr>
              <a:t> Put </a:t>
            </a:r>
            <a:r>
              <a:rPr lang="en-US" sz="2400" b="1" dirty="0">
                <a:solidFill>
                  <a:srgbClr val="FF0000"/>
                </a:solidFill>
                <a:latin typeface="+mj-lt"/>
              </a:rPr>
              <a:t>object</a:t>
            </a:r>
            <a:r>
              <a:rPr lang="en-US" sz="2400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US" sz="2400" dirty="0">
                <a:latin typeface="+mj-lt"/>
              </a:rPr>
              <a:t>at </a:t>
            </a:r>
            <a:r>
              <a:rPr lang="en-US" sz="2400" b="1" dirty="0">
                <a:solidFill>
                  <a:srgbClr val="FF0000"/>
                </a:solidFill>
                <a:latin typeface="+mj-lt"/>
              </a:rPr>
              <a:t>corrected near point (25 cm</a:t>
            </a:r>
            <a:r>
              <a:rPr lang="en-US" sz="2400" dirty="0">
                <a:latin typeface="+mj-lt"/>
              </a:rPr>
              <a:t> or whatever desired</a:t>
            </a:r>
            <a:r>
              <a:rPr lang="en-US" sz="2400" b="1" dirty="0">
                <a:solidFill>
                  <a:srgbClr val="FF0000"/>
                </a:solidFill>
                <a:latin typeface="+mj-lt"/>
              </a:rPr>
              <a:t>)</a:t>
            </a:r>
          </a:p>
        </p:txBody>
      </p:sp>
      <p:cxnSp>
        <p:nvCxnSpPr>
          <p:cNvPr id="91" name="Straight Arrow Connector 90"/>
          <p:cNvCxnSpPr/>
          <p:nvPr/>
        </p:nvCxnSpPr>
        <p:spPr>
          <a:xfrm>
            <a:off x="8405957" y="4576947"/>
            <a:ext cx="566928" cy="0"/>
          </a:xfrm>
          <a:prstGeom prst="straightConnector1">
            <a:avLst/>
          </a:prstGeom>
          <a:ln w="19050">
            <a:solidFill>
              <a:srgbClr val="008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Oval 78"/>
          <p:cNvSpPr>
            <a:spLocks/>
          </p:cNvSpPr>
          <p:nvPr/>
        </p:nvSpPr>
        <p:spPr>
          <a:xfrm>
            <a:off x="8908877" y="3878826"/>
            <a:ext cx="128016" cy="18288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0" name="Down Arrow 69"/>
          <p:cNvSpPr>
            <a:spLocks noChangeAspect="1"/>
          </p:cNvSpPr>
          <p:nvPr/>
        </p:nvSpPr>
        <p:spPr>
          <a:xfrm flipV="1">
            <a:off x="8341949" y="4576947"/>
            <a:ext cx="128016" cy="256032"/>
          </a:xfrm>
          <a:prstGeom prst="down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16" name="Group 34"/>
          <p:cNvGrpSpPr/>
          <p:nvPr/>
        </p:nvGrpSpPr>
        <p:grpSpPr>
          <a:xfrm>
            <a:off x="8287085" y="3355873"/>
            <a:ext cx="685800" cy="1477107"/>
            <a:chOff x="6763085" y="3355872"/>
            <a:chExt cx="685800" cy="1477107"/>
          </a:xfrm>
        </p:grpSpPr>
        <p:cxnSp>
          <p:nvCxnSpPr>
            <p:cNvPr id="110" name="Straight Arrow Connector 109"/>
            <p:cNvCxnSpPr>
              <a:cxnSpLocks noChangeAspect="1"/>
            </p:cNvCxnSpPr>
            <p:nvPr/>
          </p:nvCxnSpPr>
          <p:spPr>
            <a:xfrm flipV="1">
              <a:off x="6881957" y="3355872"/>
              <a:ext cx="566928" cy="1221075"/>
            </a:xfrm>
            <a:prstGeom prst="straightConnector1">
              <a:avLst/>
            </a:prstGeom>
            <a:ln w="19050">
              <a:solidFill>
                <a:srgbClr val="008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Arrow Connector 79"/>
            <p:cNvCxnSpPr>
              <a:cxnSpLocks/>
            </p:cNvCxnSpPr>
            <p:nvPr/>
          </p:nvCxnSpPr>
          <p:spPr>
            <a:xfrm flipV="1">
              <a:off x="6763085" y="4576947"/>
              <a:ext cx="118872" cy="256032"/>
            </a:xfrm>
            <a:prstGeom prst="straightConnector1">
              <a:avLst/>
            </a:prstGeom>
            <a:ln w="19050">
              <a:solidFill>
                <a:srgbClr val="008000"/>
              </a:solidFill>
              <a:prstDash val="sysDot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8" name="Straight Arrow Connector 107"/>
          <p:cNvCxnSpPr>
            <a:cxnSpLocks noChangeAspect="1"/>
          </p:cNvCxnSpPr>
          <p:nvPr/>
        </p:nvCxnSpPr>
        <p:spPr>
          <a:xfrm>
            <a:off x="9430085" y="4832978"/>
            <a:ext cx="1271016" cy="508406"/>
          </a:xfrm>
          <a:prstGeom prst="straightConnector1">
            <a:avLst/>
          </a:prstGeom>
          <a:ln w="19050">
            <a:solidFill>
              <a:srgbClr val="3333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Group 46"/>
          <p:cNvGrpSpPr/>
          <p:nvPr/>
        </p:nvGrpSpPr>
        <p:grpSpPr>
          <a:xfrm>
            <a:off x="5315285" y="3211443"/>
            <a:ext cx="4343400" cy="1621536"/>
            <a:chOff x="3791285" y="3211443"/>
            <a:chExt cx="4343400" cy="1621536"/>
          </a:xfrm>
        </p:grpSpPr>
        <p:cxnSp>
          <p:nvCxnSpPr>
            <p:cNvPr id="106" name="Straight Arrow Connector 105"/>
            <p:cNvCxnSpPr>
              <a:cxnSpLocks noChangeAspect="1"/>
            </p:cNvCxnSpPr>
            <p:nvPr/>
          </p:nvCxnSpPr>
          <p:spPr>
            <a:xfrm>
              <a:off x="3791285" y="3211443"/>
              <a:ext cx="3657600" cy="1365504"/>
            </a:xfrm>
            <a:prstGeom prst="straightConnector1">
              <a:avLst/>
            </a:prstGeom>
            <a:ln w="19050">
              <a:solidFill>
                <a:srgbClr val="008000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607" name="Straight Arrow Connector 153606"/>
            <p:cNvCxnSpPr>
              <a:cxnSpLocks noChangeAspect="1"/>
            </p:cNvCxnSpPr>
            <p:nvPr/>
          </p:nvCxnSpPr>
          <p:spPr>
            <a:xfrm>
              <a:off x="7448885" y="4576947"/>
              <a:ext cx="457200" cy="170688"/>
            </a:xfrm>
            <a:prstGeom prst="straightConnector1">
              <a:avLst/>
            </a:prstGeom>
            <a:ln w="19050">
              <a:solidFill>
                <a:srgbClr val="008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Arrow Connector 108"/>
            <p:cNvCxnSpPr>
              <a:cxnSpLocks noChangeAspect="1"/>
            </p:cNvCxnSpPr>
            <p:nvPr/>
          </p:nvCxnSpPr>
          <p:spPr>
            <a:xfrm>
              <a:off x="7906085" y="4747635"/>
              <a:ext cx="228600" cy="85344"/>
            </a:xfrm>
            <a:prstGeom prst="straightConnector1">
              <a:avLst/>
            </a:prstGeom>
            <a:ln w="19050">
              <a:solidFill>
                <a:srgbClr val="008000"/>
              </a:solidFill>
              <a:prstDash val="sysDot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83"/>
          <p:cNvGrpSpPr/>
          <p:nvPr/>
        </p:nvGrpSpPr>
        <p:grpSpPr>
          <a:xfrm>
            <a:off x="5772485" y="3355873"/>
            <a:ext cx="3657600" cy="1828799"/>
            <a:chOff x="4248485" y="3355872"/>
            <a:chExt cx="3657600" cy="1828799"/>
          </a:xfrm>
        </p:grpSpPr>
        <p:cxnSp>
          <p:nvCxnSpPr>
            <p:cNvPr id="118" name="Straight Arrow Connector 117"/>
            <p:cNvCxnSpPr>
              <a:cxnSpLocks noChangeAspect="1"/>
            </p:cNvCxnSpPr>
            <p:nvPr/>
          </p:nvCxnSpPr>
          <p:spPr>
            <a:xfrm>
              <a:off x="7448885" y="4956071"/>
              <a:ext cx="457200" cy="228600"/>
            </a:xfrm>
            <a:prstGeom prst="straightConnector1">
              <a:avLst/>
            </a:prstGeom>
            <a:ln w="19050">
              <a:solidFill>
                <a:srgbClr val="3333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Arrow Connector 124"/>
            <p:cNvCxnSpPr>
              <a:cxnSpLocks noChangeAspect="1"/>
            </p:cNvCxnSpPr>
            <p:nvPr/>
          </p:nvCxnSpPr>
          <p:spPr>
            <a:xfrm>
              <a:off x="4248485" y="3355872"/>
              <a:ext cx="3200400" cy="1600200"/>
            </a:xfrm>
            <a:prstGeom prst="straightConnector1">
              <a:avLst/>
            </a:prstGeom>
            <a:ln w="19050">
              <a:solidFill>
                <a:srgbClr val="3333FF"/>
              </a:solidFill>
              <a:prstDash val="sysDot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Arrow Connector 125"/>
            <p:cNvCxnSpPr>
              <a:cxnSpLocks/>
            </p:cNvCxnSpPr>
            <p:nvPr/>
          </p:nvCxnSpPr>
          <p:spPr>
            <a:xfrm>
              <a:off x="6881957" y="4576947"/>
              <a:ext cx="566928" cy="384048"/>
            </a:xfrm>
            <a:prstGeom prst="straightConnector1">
              <a:avLst/>
            </a:prstGeom>
            <a:ln w="12700">
              <a:solidFill>
                <a:srgbClr val="3333FF"/>
              </a:solidFill>
              <a:prstDash val="soli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84"/>
          <p:cNvGrpSpPr/>
          <p:nvPr/>
        </p:nvGrpSpPr>
        <p:grpSpPr>
          <a:xfrm>
            <a:off x="5772485" y="3355872"/>
            <a:ext cx="3657600" cy="1463040"/>
            <a:chOff x="4248485" y="3355872"/>
            <a:chExt cx="3657600" cy="1463040"/>
          </a:xfrm>
        </p:grpSpPr>
        <p:cxnSp>
          <p:nvCxnSpPr>
            <p:cNvPr id="98" name="Straight Arrow Connector 97"/>
            <p:cNvCxnSpPr>
              <a:cxnSpLocks noChangeAspect="1"/>
            </p:cNvCxnSpPr>
            <p:nvPr/>
          </p:nvCxnSpPr>
          <p:spPr>
            <a:xfrm>
              <a:off x="7448885" y="4636032"/>
              <a:ext cx="457200" cy="182880"/>
            </a:xfrm>
            <a:prstGeom prst="straightConnector1">
              <a:avLst/>
            </a:prstGeom>
            <a:ln w="19050">
              <a:solidFill>
                <a:srgbClr val="3333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Arrow Connector 101"/>
            <p:cNvCxnSpPr>
              <a:cxnSpLocks noChangeAspect="1"/>
            </p:cNvCxnSpPr>
            <p:nvPr/>
          </p:nvCxnSpPr>
          <p:spPr>
            <a:xfrm>
              <a:off x="4248485" y="3355872"/>
              <a:ext cx="3200400" cy="1280161"/>
            </a:xfrm>
            <a:prstGeom prst="straightConnector1">
              <a:avLst/>
            </a:prstGeom>
            <a:ln w="19050">
              <a:solidFill>
                <a:srgbClr val="3333FF"/>
              </a:solidFill>
              <a:prstDash val="sysDot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Straight Arrow Connector 130"/>
            <p:cNvCxnSpPr>
              <a:cxnSpLocks/>
            </p:cNvCxnSpPr>
            <p:nvPr/>
          </p:nvCxnSpPr>
          <p:spPr>
            <a:xfrm>
              <a:off x="6881957" y="4576947"/>
              <a:ext cx="566928" cy="64008"/>
            </a:xfrm>
            <a:prstGeom prst="straightConnector1">
              <a:avLst/>
            </a:prstGeom>
            <a:ln w="12700">
              <a:solidFill>
                <a:srgbClr val="3333FF"/>
              </a:solidFill>
              <a:prstDash val="soli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34" name="Straight Connector 133"/>
          <p:cNvCxnSpPr/>
          <p:nvPr/>
        </p:nvCxnSpPr>
        <p:spPr>
          <a:xfrm flipV="1">
            <a:off x="8972885" y="3124200"/>
            <a:ext cx="0" cy="271810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lg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 bwMode="auto">
          <a:xfrm>
            <a:off x="1524000" y="2133601"/>
            <a:ext cx="5550408" cy="120032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Consider if </a:t>
            </a:r>
            <a:r>
              <a:rPr lang="en-US" sz="2400" b="1" dirty="0">
                <a:solidFill>
                  <a:srgbClr val="FF0000"/>
                </a:solidFill>
              </a:rPr>
              <a:t>nat. </a:t>
            </a:r>
            <a:r>
              <a:rPr lang="en-US" sz="2400" b="1" dirty="0" err="1">
                <a:solidFill>
                  <a:srgbClr val="FF0000"/>
                </a:solidFill>
              </a:rPr>
              <a:t>n.p</a:t>
            </a:r>
            <a:r>
              <a:rPr lang="en-US" sz="2400" b="1" dirty="0">
                <a:solidFill>
                  <a:srgbClr val="FF0000"/>
                </a:solidFill>
              </a:rPr>
              <a:t>. &gt; 30 cm</a:t>
            </a:r>
          </a:p>
          <a:p>
            <a:pPr algn="ctr"/>
            <a:r>
              <a:rPr lang="en-US" sz="2400" dirty="0"/>
              <a:t>Strongly consider if </a:t>
            </a:r>
            <a:r>
              <a:rPr lang="en-US" sz="2400" b="1" dirty="0">
                <a:solidFill>
                  <a:srgbClr val="FF0000"/>
                </a:solidFill>
              </a:rPr>
              <a:t>nat. </a:t>
            </a:r>
            <a:r>
              <a:rPr lang="en-US" sz="2400" b="1" dirty="0" err="1">
                <a:solidFill>
                  <a:srgbClr val="FF0000"/>
                </a:solidFill>
              </a:rPr>
              <a:t>n.p</a:t>
            </a:r>
            <a:r>
              <a:rPr lang="en-US" sz="2400" b="1" dirty="0">
                <a:solidFill>
                  <a:srgbClr val="FF0000"/>
                </a:solidFill>
              </a:rPr>
              <a:t>. &gt; 40 cm</a:t>
            </a:r>
          </a:p>
          <a:p>
            <a:pPr algn="ctr"/>
            <a:r>
              <a:rPr lang="en-US" sz="2400" dirty="0"/>
              <a:t>Definitely use if </a:t>
            </a:r>
            <a:r>
              <a:rPr lang="en-US" sz="2400" b="1" dirty="0">
                <a:solidFill>
                  <a:srgbClr val="FF0000"/>
                </a:solidFill>
              </a:rPr>
              <a:t>nat. </a:t>
            </a:r>
            <a:r>
              <a:rPr lang="en-US" sz="2400" b="1" dirty="0" err="1">
                <a:solidFill>
                  <a:srgbClr val="FF0000"/>
                </a:solidFill>
              </a:rPr>
              <a:t>n.p</a:t>
            </a:r>
            <a:r>
              <a:rPr lang="en-US" sz="2400" b="1" dirty="0">
                <a:solidFill>
                  <a:srgbClr val="FF0000"/>
                </a:solidFill>
              </a:rPr>
              <a:t>. &gt; 50 </a:t>
            </a:r>
            <a:r>
              <a:rPr lang="en-US" sz="2400" b="1" dirty="0">
                <a:solidFill>
                  <a:schemeClr val="bg1"/>
                </a:solidFill>
              </a:rPr>
              <a:t>cm</a:t>
            </a:r>
          </a:p>
        </p:txBody>
      </p:sp>
      <p:sp>
        <p:nvSpPr>
          <p:cNvPr id="71" name="TextBox 70"/>
          <p:cNvSpPr txBox="1"/>
          <p:nvPr/>
        </p:nvSpPr>
        <p:spPr bwMode="auto">
          <a:xfrm>
            <a:off x="1687168" y="2133601"/>
            <a:ext cx="5551832" cy="1200329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+mj-lt"/>
              </a:rPr>
              <a:t>Consider if </a:t>
            </a:r>
            <a:r>
              <a:rPr lang="en-US" sz="2400" b="1" dirty="0">
                <a:solidFill>
                  <a:srgbClr val="FF0000"/>
                </a:solidFill>
                <a:latin typeface="+mj-lt"/>
              </a:rPr>
              <a:t>nat. </a:t>
            </a:r>
            <a:r>
              <a:rPr lang="en-US" sz="2400" b="1" dirty="0" err="1">
                <a:solidFill>
                  <a:srgbClr val="FF0000"/>
                </a:solidFill>
                <a:latin typeface="+mj-lt"/>
              </a:rPr>
              <a:t>n.p</a:t>
            </a:r>
            <a:r>
              <a:rPr lang="en-US" sz="2400" b="1" dirty="0">
                <a:solidFill>
                  <a:srgbClr val="FF0000"/>
                </a:solidFill>
                <a:latin typeface="+mj-lt"/>
              </a:rPr>
              <a:t>. &gt; 30 cm</a:t>
            </a:r>
          </a:p>
          <a:p>
            <a:pPr algn="ctr"/>
            <a:r>
              <a:rPr lang="en-US" sz="2400" dirty="0">
                <a:latin typeface="+mj-lt"/>
              </a:rPr>
              <a:t>Strongly consider if </a:t>
            </a:r>
            <a:r>
              <a:rPr lang="en-US" sz="2400" b="1" dirty="0">
                <a:solidFill>
                  <a:srgbClr val="FF0000"/>
                </a:solidFill>
                <a:latin typeface="+mj-lt"/>
              </a:rPr>
              <a:t>nat. </a:t>
            </a:r>
            <a:r>
              <a:rPr lang="en-US" sz="2400" b="1" dirty="0" err="1">
                <a:solidFill>
                  <a:srgbClr val="FF0000"/>
                </a:solidFill>
                <a:latin typeface="+mj-lt"/>
              </a:rPr>
              <a:t>n.p</a:t>
            </a:r>
            <a:r>
              <a:rPr lang="en-US" sz="2400" b="1" dirty="0">
                <a:solidFill>
                  <a:srgbClr val="FF0000"/>
                </a:solidFill>
                <a:latin typeface="+mj-lt"/>
              </a:rPr>
              <a:t>. &gt; 40 cm</a:t>
            </a:r>
          </a:p>
          <a:p>
            <a:pPr algn="ctr"/>
            <a:r>
              <a:rPr lang="en-US" sz="2400" dirty="0">
                <a:latin typeface="+mj-lt"/>
              </a:rPr>
              <a:t>Definitely use if </a:t>
            </a:r>
            <a:r>
              <a:rPr lang="en-US" sz="2400" b="1" dirty="0">
                <a:solidFill>
                  <a:srgbClr val="FF0000"/>
                </a:solidFill>
                <a:latin typeface="+mj-lt"/>
              </a:rPr>
              <a:t>nat. </a:t>
            </a:r>
            <a:r>
              <a:rPr lang="en-US" sz="2400" b="1" dirty="0" err="1">
                <a:solidFill>
                  <a:srgbClr val="FF0000"/>
                </a:solidFill>
                <a:latin typeface="+mj-lt"/>
              </a:rPr>
              <a:t>n.p</a:t>
            </a:r>
            <a:r>
              <a:rPr lang="en-US" sz="2400" b="1" dirty="0">
                <a:solidFill>
                  <a:srgbClr val="FF0000"/>
                </a:solidFill>
                <a:latin typeface="+mj-lt"/>
              </a:rPr>
              <a:t>. &gt; 50 cm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09241-9E76-427C-8FF9-7E40C7F3303C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17258313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0" grpId="0" animBg="1"/>
      <p:bldP spid="146" grpId="0" animBg="1"/>
      <p:bldP spid="148" grpId="0" animBg="1"/>
      <p:bldP spid="149" grpId="0" animBg="1"/>
      <p:bldP spid="69" grpId="0" animBg="1"/>
      <p:bldP spid="71" grpId="0" animBg="1"/>
    </p:bldLst>
  </p:timing>
  <p:extLst mod="1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 bwMode="auto">
          <a:xfrm>
            <a:off x="1524000" y="5410201"/>
            <a:ext cx="9144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Hyperopic patients require lenses with </a:t>
            </a:r>
            <a:r>
              <a:rPr lang="en-US" sz="2400" b="1" dirty="0">
                <a:solidFill>
                  <a:schemeClr val="bg1"/>
                </a:solidFill>
                <a:latin typeface="+mj-lt"/>
              </a:rPr>
              <a:t>positive</a:t>
            </a:r>
            <a:r>
              <a:rPr lang="en-US" sz="2400" dirty="0">
                <a:latin typeface="+mj-lt"/>
              </a:rPr>
              <a:t> power</a:t>
            </a:r>
            <a:endParaRPr lang="en-US" sz="24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2800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  <a:cs typeface="Arial" charset="0"/>
              </a:rPr>
              <a:t>Power for Corrective Lenses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1905000" y="1524001"/>
            <a:ext cx="8382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Refractive Power of a Lens is defined as:</a:t>
            </a:r>
          </a:p>
        </p:txBody>
      </p:sp>
      <p:graphicFrame>
        <p:nvGraphicFramePr>
          <p:cNvPr id="128005" name="Object 2"/>
          <p:cNvGraphicFramePr>
            <a:graphicFrameLocks noChangeAspect="1"/>
          </p:cNvGraphicFramePr>
          <p:nvPr/>
        </p:nvGraphicFramePr>
        <p:xfrm>
          <a:off x="5662613" y="1905001"/>
          <a:ext cx="868362" cy="842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4" name="Equation" r:id="rId4" imgW="431613" imgH="418918" progId="Equation.3">
                  <p:embed/>
                </p:oleObj>
              </mc:Choice>
              <mc:Fallback>
                <p:oleObj name="Equation" r:id="rId4" imgW="431613" imgH="418918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62613" y="1905001"/>
                        <a:ext cx="868362" cy="8429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 bwMode="auto">
          <a:xfrm>
            <a:off x="1714500" y="2743201"/>
            <a:ext cx="87630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With focal length in </a:t>
            </a:r>
            <a:r>
              <a:rPr lang="en-US" sz="2400" b="1" dirty="0">
                <a:solidFill>
                  <a:srgbClr val="FF0000"/>
                </a:solidFill>
                <a:latin typeface="+mj-lt"/>
              </a:rPr>
              <a:t>meters</a:t>
            </a:r>
            <a:r>
              <a:rPr lang="en-US" sz="2400" dirty="0">
                <a:latin typeface="+mj-lt"/>
              </a:rPr>
              <a:t>, power is measured in </a:t>
            </a:r>
            <a:r>
              <a:rPr lang="en-US" sz="2400" b="1" dirty="0" err="1">
                <a:solidFill>
                  <a:srgbClr val="FF0000"/>
                </a:solidFill>
                <a:latin typeface="+mj-lt"/>
              </a:rPr>
              <a:t>diopters</a:t>
            </a:r>
            <a:r>
              <a:rPr lang="en-US" sz="2400" b="1" dirty="0">
                <a:solidFill>
                  <a:srgbClr val="FF0000"/>
                </a:solidFill>
                <a:latin typeface="+mj-lt"/>
              </a:rPr>
              <a:t> (D)</a:t>
            </a:r>
          </a:p>
          <a:p>
            <a:pPr algn="ctr">
              <a:defRPr/>
            </a:pPr>
            <a:r>
              <a:rPr lang="en-US" sz="2400" dirty="0"/>
              <a:t>(prescriptions do not include the D)</a:t>
            </a:r>
            <a:endParaRPr lang="en-US" sz="24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 bwMode="auto">
          <a:xfrm>
            <a:off x="1714500" y="3733801"/>
            <a:ext cx="8763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Sign is carried along</a:t>
            </a:r>
            <a:endParaRPr lang="en-US" sz="24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 bwMode="auto">
          <a:xfrm>
            <a:off x="1524000" y="4648201"/>
            <a:ext cx="9144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Myopic patients require lenses with </a:t>
            </a:r>
            <a:r>
              <a:rPr lang="en-US" sz="2400" b="1" dirty="0">
                <a:solidFill>
                  <a:schemeClr val="bg1"/>
                </a:solidFill>
                <a:latin typeface="+mj-lt"/>
              </a:rPr>
              <a:t>negative</a:t>
            </a:r>
            <a:r>
              <a:rPr lang="en-US" sz="2400" dirty="0">
                <a:latin typeface="+mj-lt"/>
              </a:rPr>
              <a:t> power</a:t>
            </a:r>
            <a:endParaRPr lang="en-US" sz="24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 bwMode="auto">
          <a:xfrm>
            <a:off x="1524000" y="4648201"/>
            <a:ext cx="9144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Myopic patients require lenses with </a:t>
            </a:r>
            <a:r>
              <a:rPr lang="en-US" sz="2400" b="1" dirty="0">
                <a:solidFill>
                  <a:srgbClr val="FF0000"/>
                </a:solidFill>
                <a:latin typeface="+mj-lt"/>
              </a:rPr>
              <a:t>negative</a:t>
            </a:r>
            <a:r>
              <a:rPr lang="en-US" sz="2400" dirty="0">
                <a:latin typeface="+mj-lt"/>
              </a:rPr>
              <a:t> power</a:t>
            </a:r>
            <a:endParaRPr lang="en-US" sz="24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 bwMode="auto">
          <a:xfrm>
            <a:off x="1524000" y="5410201"/>
            <a:ext cx="9144000" cy="4619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Hyperopic patients require lenses with </a:t>
            </a:r>
            <a:r>
              <a:rPr lang="en-US" sz="2400" b="1" dirty="0">
                <a:solidFill>
                  <a:srgbClr val="FF0000"/>
                </a:solidFill>
                <a:latin typeface="+mj-lt"/>
              </a:rPr>
              <a:t>positive</a:t>
            </a:r>
            <a:r>
              <a:rPr lang="en-US" sz="2400" dirty="0">
                <a:latin typeface="+mj-lt"/>
              </a:rPr>
              <a:t> power</a:t>
            </a:r>
            <a:endParaRPr lang="en-US" sz="24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09241-9E76-427C-8FF9-7E40C7F3303C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3" name="Ink 2">
                <a:extLst>
                  <a:ext uri="{FF2B5EF4-FFF2-40B4-BE49-F238E27FC236}">
                    <a16:creationId xmlns:a16="http://schemas.microsoft.com/office/drawing/2014/main" id="{C492637F-90A4-46DB-B25D-7D02295297D0}"/>
                  </a:ext>
                </a:extLst>
              </p14:cNvPr>
              <p14:cNvContentPartPr/>
              <p14:nvPr/>
            </p14:nvContentPartPr>
            <p14:xfrm>
              <a:off x="4686480" y="3124080"/>
              <a:ext cx="984600" cy="57600"/>
            </p14:xfrm>
          </p:contentPart>
        </mc:Choice>
        <mc:Fallback xmlns="">
          <p:pic>
            <p:nvPicPr>
              <p:cNvPr id="3" name="Ink 2">
                <a:extLst>
                  <a:ext uri="{FF2B5EF4-FFF2-40B4-BE49-F238E27FC236}">
                    <a16:creationId xmlns:a16="http://schemas.microsoft.com/office/drawing/2014/main" id="{C492637F-90A4-46DB-B25D-7D02295297D0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677120" y="3114720"/>
                <a:ext cx="1003320" cy="76320"/>
              </a:xfrm>
              <a:prstGeom prst="rect">
                <a:avLst/>
              </a:prstGeom>
            </p:spPr>
          </p:pic>
        </mc:Fallback>
      </mc:AlternateContent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  <p:extLst mod="1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/>
              <a:t>Basic Steps for Corrective Lenses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705100" y="1683847"/>
            <a:ext cx="6781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Make a sketch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05100" y="2209801"/>
            <a:ext cx="6781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Should C.L. be on the eye or some distance?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705100" y="2743201"/>
            <a:ext cx="6781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Which should be closer to the eye?</a:t>
            </a:r>
          </a:p>
          <a:p>
            <a:pPr algn="ctr"/>
            <a:r>
              <a:rPr lang="en-US" sz="2400" dirty="0"/>
              <a:t>the </a:t>
            </a:r>
            <a:r>
              <a:rPr lang="en-US" sz="2400" dirty="0">
                <a:solidFill>
                  <a:srgbClr val="FF0000"/>
                </a:solidFill>
              </a:rPr>
              <a:t>object</a:t>
            </a:r>
          </a:p>
          <a:p>
            <a:pPr algn="ctr"/>
            <a:r>
              <a:rPr lang="en-US" sz="2400" dirty="0"/>
              <a:t>the </a:t>
            </a:r>
            <a:r>
              <a:rPr lang="en-US" sz="2400" dirty="0">
                <a:solidFill>
                  <a:srgbClr val="FF0000"/>
                </a:solidFill>
              </a:rPr>
              <a:t>C.L.’s image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695450" y="4606130"/>
            <a:ext cx="8801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0000"/>
                </a:solidFill>
              </a:rPr>
              <a:t>Object</a:t>
            </a:r>
            <a:r>
              <a:rPr lang="en-US" sz="2400" dirty="0"/>
              <a:t>:  where we </a:t>
            </a:r>
            <a:r>
              <a:rPr lang="en-US" sz="2400" b="1" dirty="0">
                <a:solidFill>
                  <a:schemeClr val="bg1"/>
                </a:solidFill>
              </a:rPr>
              <a:t>want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/>
              <a:t>patient to be able to see (</a:t>
            </a:r>
            <a:r>
              <a:rPr lang="en-US" sz="2400" b="1" dirty="0">
                <a:solidFill>
                  <a:schemeClr val="bg1"/>
                </a:solidFill>
              </a:rPr>
              <a:t>corrected</a:t>
            </a:r>
            <a:r>
              <a:rPr lang="en-US" sz="2400" dirty="0"/>
              <a:t>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905000" y="5334001"/>
            <a:ext cx="838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0000"/>
                </a:solidFill>
              </a:rPr>
              <a:t>Image</a:t>
            </a:r>
            <a:r>
              <a:rPr lang="en-US" sz="2400" dirty="0"/>
              <a:t>:  where patient’s eye </a:t>
            </a:r>
            <a:r>
              <a:rPr lang="en-US" sz="2400" b="1" dirty="0">
                <a:solidFill>
                  <a:schemeClr val="bg1"/>
                </a:solidFill>
              </a:rPr>
              <a:t>wouldn’t need </a:t>
            </a:r>
            <a:r>
              <a:rPr lang="en-US" sz="2400" dirty="0"/>
              <a:t>C.L. (</a:t>
            </a:r>
            <a:r>
              <a:rPr lang="en-US" sz="2400" b="1" dirty="0">
                <a:solidFill>
                  <a:schemeClr val="bg1"/>
                </a:solidFill>
              </a:rPr>
              <a:t>natural</a:t>
            </a:r>
            <a:r>
              <a:rPr lang="en-US" sz="2400" dirty="0"/>
              <a:t>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914650" y="6096001"/>
            <a:ext cx="63627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Solve with Thin Lens Equation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905000" y="5334001"/>
            <a:ext cx="83820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0000"/>
                </a:solidFill>
              </a:rPr>
              <a:t>Image</a:t>
            </a:r>
            <a:r>
              <a:rPr lang="en-US" sz="2400" dirty="0"/>
              <a:t>:  where patient’s eye </a:t>
            </a:r>
            <a:r>
              <a:rPr lang="en-US" sz="2400" b="1" dirty="0"/>
              <a:t>wouldn’t need </a:t>
            </a:r>
            <a:r>
              <a:rPr lang="en-US" sz="2400" dirty="0"/>
              <a:t>C.L. (</a:t>
            </a:r>
            <a:r>
              <a:rPr lang="en-US" sz="2400" b="1" dirty="0">
                <a:solidFill>
                  <a:srgbClr val="FF0000"/>
                </a:solidFill>
              </a:rPr>
              <a:t>natural</a:t>
            </a:r>
            <a:r>
              <a:rPr lang="en-US" sz="2400" dirty="0"/>
              <a:t>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695450" y="4606130"/>
            <a:ext cx="88011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0000"/>
                </a:solidFill>
              </a:rPr>
              <a:t>Object</a:t>
            </a:r>
            <a:r>
              <a:rPr lang="en-US" sz="2400" dirty="0"/>
              <a:t>:  where we </a:t>
            </a:r>
            <a:r>
              <a:rPr lang="en-US" sz="2400" b="1" dirty="0"/>
              <a:t>want</a:t>
            </a:r>
            <a:r>
              <a:rPr lang="en-US" sz="2400" dirty="0"/>
              <a:t> patient to be able to see (</a:t>
            </a:r>
            <a:r>
              <a:rPr lang="en-US" sz="2400" b="1" dirty="0">
                <a:solidFill>
                  <a:srgbClr val="FF0000"/>
                </a:solidFill>
              </a:rPr>
              <a:t>corrected</a:t>
            </a:r>
            <a:r>
              <a:rPr lang="en-US" sz="2400" dirty="0"/>
              <a:t>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09241-9E76-427C-8FF9-7E40C7F3303C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81666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11" grpId="0" animBg="1"/>
      <p:bldP spid="10" grpId="0" animBg="1"/>
    </p:bldLst>
  </p:timing>
  <p:extLst mod="1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Title 1"/>
          <p:cNvSpPr>
            <a:spLocks noGrp="1"/>
          </p:cNvSpPr>
          <p:nvPr>
            <p:ph type="title"/>
          </p:nvPr>
        </p:nvSpPr>
        <p:spPr>
          <a:xfrm>
            <a:off x="1524000" y="274638"/>
            <a:ext cx="9144000" cy="1143000"/>
          </a:xfrm>
        </p:spPr>
        <p:txBody>
          <a:bodyPr/>
          <a:lstStyle/>
          <a:p>
            <a:r>
              <a:rPr lang="en-US" dirty="0">
                <a:latin typeface="Arial" charset="0"/>
                <a:cs typeface="Arial" charset="0"/>
              </a:rPr>
              <a:t>Sample Question 1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762000" y="1371600"/>
            <a:ext cx="105918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dirty="0">
                <a:latin typeface="+mj-lt"/>
              </a:rPr>
              <a:t>A patient has a far point of </a:t>
            </a:r>
            <a:r>
              <a:rPr lang="en-US" sz="2400" b="1" dirty="0">
                <a:latin typeface="+mj-lt"/>
              </a:rPr>
              <a:t>150 m</a:t>
            </a:r>
            <a:r>
              <a:rPr lang="en-US" sz="2400" dirty="0">
                <a:latin typeface="+mj-lt"/>
              </a:rPr>
              <a:t>; the same patient’s near point is </a:t>
            </a:r>
            <a:r>
              <a:rPr lang="en-US" sz="2400" b="1" dirty="0">
                <a:latin typeface="+mj-lt"/>
              </a:rPr>
              <a:t>75 cm</a:t>
            </a:r>
            <a:r>
              <a:rPr lang="en-US" sz="2400" dirty="0">
                <a:latin typeface="+mj-lt"/>
              </a:rPr>
              <a:t>.  Which of the following prescriptions in </a:t>
            </a:r>
            <a:r>
              <a:rPr lang="en-US" sz="2400" dirty="0" err="1">
                <a:latin typeface="+mj-lt"/>
              </a:rPr>
              <a:t>diopters</a:t>
            </a:r>
            <a:r>
              <a:rPr lang="en-US" sz="2400" dirty="0">
                <a:latin typeface="+mj-lt"/>
              </a:rPr>
              <a:t> will correct this person’s vision with contact lenses (no distance between eye and lens)?</a:t>
            </a:r>
          </a:p>
        </p:txBody>
      </p:sp>
      <p:sp>
        <p:nvSpPr>
          <p:cNvPr id="6" name="TextBox 5"/>
          <p:cNvSpPr txBox="1"/>
          <p:nvPr/>
        </p:nvSpPr>
        <p:spPr bwMode="auto">
          <a:xfrm>
            <a:off x="1981200" y="3090864"/>
            <a:ext cx="25908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buFontTx/>
              <a:buAutoNum type="alphaLcPeriod"/>
              <a:defRPr/>
            </a:pPr>
            <a:r>
              <a:rPr lang="en-US" sz="2400" dirty="0"/>
              <a:t>+2.0 D</a:t>
            </a:r>
          </a:p>
          <a:p>
            <a:pPr marL="457200" indent="-457200">
              <a:buFontTx/>
              <a:buAutoNum type="alphaLcPeriod"/>
              <a:defRPr/>
            </a:pPr>
            <a:r>
              <a:rPr lang="en-US" sz="2400" dirty="0">
                <a:latin typeface="+mj-lt"/>
              </a:rPr>
              <a:t>–2.0 D</a:t>
            </a:r>
          </a:p>
          <a:p>
            <a:pPr marL="457200" indent="-457200">
              <a:buFontTx/>
              <a:buAutoNum type="alphaLcPeriod"/>
              <a:defRPr/>
            </a:pPr>
            <a:r>
              <a:rPr lang="en-US" sz="2400" dirty="0">
                <a:latin typeface="+mj-lt"/>
              </a:rPr>
              <a:t>+2.67 D</a:t>
            </a:r>
          </a:p>
          <a:p>
            <a:pPr marL="457200" indent="-457200">
              <a:buFontTx/>
              <a:buAutoNum type="alphaLcPeriod"/>
              <a:defRPr/>
            </a:pPr>
            <a:r>
              <a:rPr lang="en-US" sz="2400" dirty="0">
                <a:latin typeface="+mj-lt"/>
              </a:rPr>
              <a:t>–2.67 D</a:t>
            </a:r>
          </a:p>
          <a:p>
            <a:pPr marL="457200" indent="-457200">
              <a:buFontTx/>
              <a:buAutoNum type="alphaLcPeriod"/>
              <a:defRPr/>
            </a:pPr>
            <a:r>
              <a:rPr lang="en-US" sz="2400" dirty="0">
                <a:latin typeface="+mj-lt"/>
              </a:rPr>
              <a:t>No correction needed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2057400" y="3886200"/>
            <a:ext cx="1676400" cy="3810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800600" y="3105090"/>
            <a:ext cx="58674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Font typeface="Arial" pitchFamily="34" charset="0"/>
              <a:buChar char="•"/>
            </a:pPr>
            <a:r>
              <a:rPr lang="en-US" sz="2000" dirty="0"/>
              <a:t> Patient is </a:t>
            </a:r>
            <a:r>
              <a:rPr lang="en-US" sz="2000" b="1" dirty="0">
                <a:solidFill>
                  <a:srgbClr val="293F6F"/>
                </a:solidFill>
              </a:rPr>
              <a:t>hyperopic</a:t>
            </a:r>
            <a:r>
              <a:rPr lang="en-US" sz="2000" dirty="0"/>
              <a:t>: needs a </a:t>
            </a:r>
            <a:r>
              <a:rPr lang="en-US" sz="2000" b="1" dirty="0">
                <a:solidFill>
                  <a:srgbClr val="293F6F"/>
                </a:solidFill>
              </a:rPr>
              <a:t>converging lens</a:t>
            </a:r>
          </a:p>
          <a:p>
            <a:pPr algn="ctr" eaLnBrk="1" hangingPunct="1"/>
            <a:r>
              <a:rPr lang="en-US" sz="2000" i="1" dirty="0">
                <a:solidFill>
                  <a:schemeClr val="bg1">
                    <a:lumMod val="50000"/>
                  </a:schemeClr>
                </a:solidFill>
              </a:rPr>
              <a:t>(near point is too far; far point is not too close)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4800600" y="4886325"/>
            <a:ext cx="58674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Font typeface="Arial" pitchFamily="34" charset="0"/>
              <a:buChar char="•"/>
            </a:pPr>
            <a:r>
              <a:rPr lang="en-US" sz="2000" dirty="0"/>
              <a:t> To put an image at </a:t>
            </a:r>
            <a:r>
              <a:rPr lang="en-US" sz="2000" b="1" dirty="0">
                <a:solidFill>
                  <a:srgbClr val="A67A00"/>
                </a:solidFill>
              </a:rPr>
              <a:t>natural near point:</a:t>
            </a:r>
          </a:p>
          <a:p>
            <a:pPr eaLnBrk="1" hangingPunct="1"/>
            <a:r>
              <a:rPr lang="en-US" sz="2000" b="1" dirty="0">
                <a:solidFill>
                  <a:srgbClr val="A67A00"/>
                </a:solidFill>
              </a:rPr>
              <a:t>	</a:t>
            </a:r>
            <a:r>
              <a:rPr lang="en-US" sz="2000" b="1" i="1" dirty="0">
                <a:solidFill>
                  <a:srgbClr val="A67A0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000" b="1" dirty="0">
                <a:solidFill>
                  <a:srgbClr val="A67A00"/>
                </a:solidFill>
                <a:latin typeface="Times New Roman" pitchFamily="18" charset="0"/>
                <a:cs typeface="Times New Roman" pitchFamily="18" charset="0"/>
              </a:rPr>
              <a:t>'</a:t>
            </a:r>
            <a:r>
              <a:rPr lang="en-US" sz="2000" b="1" dirty="0">
                <a:solidFill>
                  <a:srgbClr val="A67A00"/>
                </a:solidFill>
              </a:rPr>
              <a:t> = –0.75m 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(-</a:t>
            </a:r>
            <a:r>
              <a:rPr lang="en-US" sz="2000" dirty="0" err="1">
                <a:solidFill>
                  <a:schemeClr val="bg1">
                    <a:lumMod val="50000"/>
                  </a:schemeClr>
                </a:solidFill>
              </a:rPr>
              <a:t>ve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 because image is virtual)</a:t>
            </a:r>
            <a:endParaRPr lang="en-US" sz="2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4800600" y="3940176"/>
            <a:ext cx="51054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Font typeface="Arial" pitchFamily="34" charset="0"/>
              <a:buChar char="•"/>
            </a:pPr>
            <a:r>
              <a:rPr lang="en-US" sz="2000" dirty="0"/>
              <a:t> Want object at </a:t>
            </a:r>
            <a:r>
              <a:rPr lang="en-US" sz="2000" b="1" dirty="0">
                <a:solidFill>
                  <a:srgbClr val="FF0000"/>
                </a:solidFill>
              </a:rPr>
              <a:t>corrected near point:</a:t>
            </a:r>
          </a:p>
          <a:p>
            <a:pPr eaLnBrk="1" hangingPunct="1"/>
            <a:r>
              <a:rPr lang="en-US" sz="2000" b="1" dirty="0">
                <a:solidFill>
                  <a:srgbClr val="FF0000"/>
                </a:solidFill>
              </a:rPr>
              <a:t>	</a:t>
            </a:r>
            <a:r>
              <a:rPr lang="en-US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000" b="1" dirty="0">
                <a:solidFill>
                  <a:srgbClr val="FF0000"/>
                </a:solidFill>
              </a:rPr>
              <a:t> </a:t>
            </a:r>
            <a:r>
              <a:rPr lang="en-US" sz="2000" dirty="0">
                <a:solidFill>
                  <a:srgbClr val="FF0000"/>
                </a:solidFill>
              </a:rPr>
              <a:t>= 0.25 m</a:t>
            </a:r>
            <a:endParaRPr lang="en-US" sz="2000" b="1" dirty="0">
              <a:solidFill>
                <a:srgbClr val="FF0000"/>
              </a:solidFill>
            </a:endParaRPr>
          </a:p>
        </p:txBody>
      </p:sp>
      <p:graphicFrame>
        <p:nvGraphicFramePr>
          <p:cNvPr id="15" name="Object 2"/>
          <p:cNvGraphicFramePr>
            <a:graphicFrameLocks noChangeAspect="1"/>
          </p:cNvGraphicFramePr>
          <p:nvPr/>
        </p:nvGraphicFramePr>
        <p:xfrm>
          <a:off x="4953001" y="5710238"/>
          <a:ext cx="1865313" cy="842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9" name="Equation" r:id="rId4" imgW="927100" imgH="419100" progId="Equation.3">
                  <p:embed/>
                </p:oleObj>
              </mc:Choice>
              <mc:Fallback>
                <p:oleObj name="Equation" r:id="rId4" imgW="927100" imgH="4191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3001" y="5710238"/>
                        <a:ext cx="1865313" cy="8429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17"/>
          <p:cNvGrpSpPr>
            <a:grpSpLocks/>
          </p:cNvGrpSpPr>
          <p:nvPr/>
        </p:nvGrpSpPr>
        <p:grpSpPr bwMode="auto">
          <a:xfrm>
            <a:off x="2057400" y="3657600"/>
            <a:ext cx="2209800" cy="1676400"/>
            <a:chOff x="533400" y="3657600"/>
            <a:chExt cx="2209800" cy="1676400"/>
          </a:xfrm>
        </p:grpSpPr>
        <p:grpSp>
          <p:nvGrpSpPr>
            <p:cNvPr id="5" name="Group 10"/>
            <p:cNvGrpSpPr>
              <a:grpSpLocks/>
            </p:cNvGrpSpPr>
            <p:nvPr/>
          </p:nvGrpSpPr>
          <p:grpSpPr bwMode="auto">
            <a:xfrm>
              <a:off x="533400" y="4267200"/>
              <a:ext cx="2209800" cy="1066800"/>
              <a:chOff x="609600" y="3962400"/>
              <a:chExt cx="2209800" cy="1371600"/>
            </a:xfrm>
          </p:grpSpPr>
          <p:cxnSp>
            <p:nvCxnSpPr>
              <p:cNvPr id="9" name="Straight Connector 8"/>
              <p:cNvCxnSpPr/>
              <p:nvPr/>
            </p:nvCxnSpPr>
            <p:spPr>
              <a:xfrm>
                <a:off x="609600" y="3962400"/>
                <a:ext cx="2209800" cy="1371600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>
              <a:xfrm flipV="1">
                <a:off x="609600" y="3962400"/>
                <a:ext cx="2209800" cy="1371600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7" name="Straight Connector 16"/>
            <p:cNvCxnSpPr/>
            <p:nvPr/>
          </p:nvCxnSpPr>
          <p:spPr bwMode="auto">
            <a:xfrm>
              <a:off x="533400" y="3657600"/>
              <a:ext cx="2209800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09241-9E76-427C-8FF9-7E40C7F3303C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7" grpId="0"/>
      <p:bldP spid="12" grpId="0"/>
      <p:bldP spid="13" grpId="0"/>
    </p:bldLst>
  </p:timing>
  <p:extLst mod="1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Title 1"/>
          <p:cNvSpPr>
            <a:spLocks noGrp="1"/>
          </p:cNvSpPr>
          <p:nvPr>
            <p:ph type="title"/>
          </p:nvPr>
        </p:nvSpPr>
        <p:spPr>
          <a:xfrm>
            <a:off x="1544392" y="620667"/>
            <a:ext cx="9144000" cy="738188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Arial" charset="0"/>
                <a:cs typeface="Arial" charset="0"/>
              </a:rPr>
              <a:t>Sample Question 2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838200" y="1371600"/>
            <a:ext cx="105156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dirty="0">
                <a:latin typeface="+mj-lt"/>
              </a:rPr>
              <a:t>A patient has a far point of </a:t>
            </a:r>
            <a:r>
              <a:rPr lang="en-US" sz="2400" b="1" dirty="0">
                <a:latin typeface="+mj-lt"/>
              </a:rPr>
              <a:t>70 cm</a:t>
            </a:r>
            <a:r>
              <a:rPr lang="en-US" sz="2400" dirty="0">
                <a:latin typeface="+mj-lt"/>
              </a:rPr>
              <a:t>; the same patient’s near point is </a:t>
            </a:r>
            <a:r>
              <a:rPr lang="en-US" sz="2400" b="1" dirty="0">
                <a:latin typeface="+mj-lt"/>
              </a:rPr>
              <a:t>20 cm</a:t>
            </a:r>
            <a:r>
              <a:rPr lang="en-US" sz="2400" dirty="0">
                <a:latin typeface="+mj-lt"/>
              </a:rPr>
              <a:t>.  Which of the following prescriptions in </a:t>
            </a:r>
            <a:r>
              <a:rPr lang="en-US" sz="2400" dirty="0" err="1">
                <a:latin typeface="+mj-lt"/>
              </a:rPr>
              <a:t>diopters</a:t>
            </a:r>
            <a:r>
              <a:rPr lang="en-US" sz="2400" dirty="0">
                <a:latin typeface="+mj-lt"/>
              </a:rPr>
              <a:t> will correct this person’s vision with contact lenses (no distance between eye and lens)?</a:t>
            </a:r>
          </a:p>
        </p:txBody>
      </p:sp>
      <p:sp>
        <p:nvSpPr>
          <p:cNvPr id="6" name="TextBox 5"/>
          <p:cNvSpPr txBox="1"/>
          <p:nvPr/>
        </p:nvSpPr>
        <p:spPr bwMode="auto">
          <a:xfrm>
            <a:off x="1981200" y="3090864"/>
            <a:ext cx="25908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buFontTx/>
              <a:buAutoNum type="alphaLcPeriod"/>
              <a:defRPr/>
            </a:pPr>
            <a:r>
              <a:rPr lang="en-US" sz="2400" dirty="0"/>
              <a:t>–3.6 D</a:t>
            </a:r>
          </a:p>
          <a:p>
            <a:pPr marL="457200" indent="-457200">
              <a:buFontTx/>
              <a:buAutoNum type="alphaLcPeriod"/>
              <a:defRPr/>
            </a:pPr>
            <a:r>
              <a:rPr lang="en-US" sz="2400" dirty="0"/>
              <a:t>+3.6 D</a:t>
            </a:r>
          </a:p>
          <a:p>
            <a:pPr marL="457200" indent="-457200">
              <a:buFontTx/>
              <a:buAutoNum type="alphaLcPeriod"/>
              <a:defRPr/>
            </a:pPr>
            <a:r>
              <a:rPr lang="en-US" sz="2400" dirty="0"/>
              <a:t>+1.4 D</a:t>
            </a:r>
          </a:p>
          <a:p>
            <a:pPr marL="457200" indent="-457200">
              <a:buFontTx/>
              <a:buAutoNum type="alphaLcPeriod"/>
              <a:defRPr/>
            </a:pPr>
            <a:r>
              <a:rPr lang="en-US" sz="2400" dirty="0">
                <a:latin typeface="+mj-lt"/>
              </a:rPr>
              <a:t>–1.4 D</a:t>
            </a:r>
          </a:p>
          <a:p>
            <a:pPr marL="457200" indent="-457200">
              <a:buFontTx/>
              <a:buAutoNum type="alphaLcPeriod"/>
              <a:defRPr/>
            </a:pPr>
            <a:r>
              <a:rPr lang="en-US" sz="2400" dirty="0">
                <a:latin typeface="+mj-lt"/>
              </a:rPr>
              <a:t>No correction needed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2057400" y="4191000"/>
            <a:ext cx="1447800" cy="3810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181600" y="3048000"/>
            <a:ext cx="54864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Font typeface="Arial" pitchFamily="34" charset="0"/>
              <a:buChar char="•"/>
            </a:pPr>
            <a:r>
              <a:rPr lang="en-US" sz="2000" dirty="0"/>
              <a:t> Patient is </a:t>
            </a:r>
            <a:r>
              <a:rPr lang="en-US" sz="2000" b="1" dirty="0">
                <a:solidFill>
                  <a:srgbClr val="293F6F"/>
                </a:solidFill>
              </a:rPr>
              <a:t>myopic</a:t>
            </a:r>
            <a:r>
              <a:rPr lang="en-US" sz="2000" dirty="0"/>
              <a:t>:  needs a </a:t>
            </a:r>
            <a:r>
              <a:rPr lang="en-US" sz="2000" b="1" dirty="0">
                <a:solidFill>
                  <a:srgbClr val="293F6F"/>
                </a:solidFill>
              </a:rPr>
              <a:t>diverging lens</a:t>
            </a:r>
          </a:p>
          <a:p>
            <a:pPr eaLnBrk="1" hangingPunct="1"/>
            <a:r>
              <a:rPr lang="en-US" sz="2000" i="1" dirty="0">
                <a:solidFill>
                  <a:schemeClr val="bg1">
                    <a:lumMod val="50000"/>
                  </a:schemeClr>
                </a:solidFill>
              </a:rPr>
              <a:t>(far point is too close; near point is not too far)</a:t>
            </a:r>
            <a:endParaRPr lang="en-US" sz="2000" b="1" dirty="0">
              <a:solidFill>
                <a:srgbClr val="293F6F"/>
              </a:solidFill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5181600" y="4733926"/>
            <a:ext cx="53340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Font typeface="Arial" pitchFamily="34" charset="0"/>
              <a:buChar char="•"/>
            </a:pPr>
            <a:r>
              <a:rPr lang="en-US" sz="2000" dirty="0"/>
              <a:t> To put an image at </a:t>
            </a:r>
            <a:r>
              <a:rPr lang="en-US" sz="2000" b="1" dirty="0">
                <a:solidFill>
                  <a:srgbClr val="A67A00"/>
                </a:solidFill>
              </a:rPr>
              <a:t>natural far point:</a:t>
            </a:r>
          </a:p>
          <a:p>
            <a:pPr eaLnBrk="1" hangingPunct="1"/>
            <a:r>
              <a:rPr lang="en-US" sz="2000" b="1" dirty="0">
                <a:solidFill>
                  <a:srgbClr val="A67A00"/>
                </a:solidFill>
              </a:rPr>
              <a:t>	</a:t>
            </a:r>
            <a:r>
              <a:rPr lang="en-US" sz="2000" b="1" i="1" dirty="0">
                <a:solidFill>
                  <a:srgbClr val="A67A0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000" b="1" dirty="0">
                <a:solidFill>
                  <a:srgbClr val="A67A00"/>
                </a:solidFill>
                <a:latin typeface="Times New Roman" pitchFamily="18" charset="0"/>
                <a:cs typeface="Times New Roman" pitchFamily="18" charset="0"/>
              </a:rPr>
              <a:t>'</a:t>
            </a:r>
            <a:r>
              <a:rPr lang="en-US" sz="2000" b="1" dirty="0">
                <a:solidFill>
                  <a:srgbClr val="A67A00"/>
                </a:solidFill>
              </a:rPr>
              <a:t> = –0.7m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5181600" y="3894138"/>
            <a:ext cx="49530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Font typeface="Arial" pitchFamily="34" charset="0"/>
              <a:buChar char="•"/>
            </a:pPr>
            <a:r>
              <a:rPr lang="en-US" sz="2000" dirty="0"/>
              <a:t> Want object at </a:t>
            </a:r>
            <a:r>
              <a:rPr lang="en-US" sz="2000" b="1" dirty="0">
                <a:solidFill>
                  <a:srgbClr val="FF0000"/>
                </a:solidFill>
              </a:rPr>
              <a:t>corrected far point:</a:t>
            </a:r>
          </a:p>
          <a:p>
            <a:pPr eaLnBrk="1" hangingPunct="1"/>
            <a:r>
              <a:rPr lang="en-US" sz="2000" b="1" dirty="0">
                <a:solidFill>
                  <a:srgbClr val="FF0000"/>
                </a:solidFill>
              </a:rPr>
              <a:t>	</a:t>
            </a:r>
            <a:r>
              <a:rPr lang="en-US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000" b="1" dirty="0">
                <a:solidFill>
                  <a:srgbClr val="FF0000"/>
                </a:solidFill>
              </a:rPr>
              <a:t> → </a:t>
            </a:r>
            <a:r>
              <a:rPr lang="en-US" sz="2800" b="1" dirty="0">
                <a:solidFill>
                  <a:srgbClr val="FF0000"/>
                </a:solidFill>
              </a:rPr>
              <a:t>∞</a:t>
            </a:r>
            <a:endParaRPr lang="en-US" sz="2000" b="1" dirty="0">
              <a:solidFill>
                <a:srgbClr val="FF0000"/>
              </a:solidFill>
            </a:endParaRPr>
          </a:p>
        </p:txBody>
      </p:sp>
      <p:graphicFrame>
        <p:nvGraphicFramePr>
          <p:cNvPr id="15" name="Object 2"/>
          <p:cNvGraphicFramePr>
            <a:graphicFrameLocks noChangeAspect="1"/>
          </p:cNvGraphicFramePr>
          <p:nvPr/>
        </p:nvGraphicFramePr>
        <p:xfrm>
          <a:off x="5181601" y="5557838"/>
          <a:ext cx="1865313" cy="842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3" name="Equation" r:id="rId4" imgW="927100" imgH="419100" progId="Equation.3">
                  <p:embed/>
                </p:oleObj>
              </mc:Choice>
              <mc:Fallback>
                <p:oleObj name="Equation" r:id="rId4" imgW="927100" imgH="4191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81601" y="5557838"/>
                        <a:ext cx="1865313" cy="8429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2049464" y="3733800"/>
            <a:ext cx="2293937" cy="1600200"/>
            <a:chOff x="525966" y="3733800"/>
            <a:chExt cx="2293434" cy="1600200"/>
          </a:xfrm>
        </p:grpSpPr>
        <p:grpSp>
          <p:nvGrpSpPr>
            <p:cNvPr id="5" name="Group 15"/>
            <p:cNvGrpSpPr>
              <a:grpSpLocks/>
            </p:cNvGrpSpPr>
            <p:nvPr/>
          </p:nvGrpSpPr>
          <p:grpSpPr bwMode="auto">
            <a:xfrm>
              <a:off x="533400" y="3733800"/>
              <a:ext cx="2286000" cy="1600200"/>
              <a:chOff x="533400" y="3657600"/>
              <a:chExt cx="2286000" cy="1600200"/>
            </a:xfrm>
          </p:grpSpPr>
          <p:grpSp>
            <p:nvGrpSpPr>
              <p:cNvPr id="8" name="Group 10"/>
              <p:cNvGrpSpPr>
                <a:grpSpLocks/>
              </p:cNvGrpSpPr>
              <p:nvPr/>
            </p:nvGrpSpPr>
            <p:grpSpPr bwMode="auto">
              <a:xfrm>
                <a:off x="533400" y="4645152"/>
                <a:ext cx="2286000" cy="612648"/>
                <a:chOff x="609600" y="4448338"/>
                <a:chExt cx="2286000" cy="787690"/>
              </a:xfrm>
            </p:grpSpPr>
            <p:cxnSp>
              <p:nvCxnSpPr>
                <p:cNvPr id="24" name="Straight Connector 23"/>
                <p:cNvCxnSpPr>
                  <a:cxnSpLocks/>
                </p:cNvCxnSpPr>
                <p:nvPr/>
              </p:nvCxnSpPr>
              <p:spPr>
                <a:xfrm>
                  <a:off x="610101" y="4448175"/>
                  <a:ext cx="2209316" cy="787853"/>
                </a:xfrm>
                <a:prstGeom prst="line">
                  <a:avLst/>
                </a:prstGeom>
                <a:ln w="381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Connector 24"/>
                <p:cNvCxnSpPr>
                  <a:cxnSpLocks/>
                </p:cNvCxnSpPr>
                <p:nvPr/>
              </p:nvCxnSpPr>
              <p:spPr>
                <a:xfrm flipV="1">
                  <a:off x="610101" y="4452257"/>
                  <a:ext cx="2285499" cy="783771"/>
                </a:xfrm>
                <a:prstGeom prst="line">
                  <a:avLst/>
                </a:prstGeom>
                <a:ln w="381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3" name="Straight Connector 22"/>
              <p:cNvCxnSpPr/>
              <p:nvPr/>
            </p:nvCxnSpPr>
            <p:spPr bwMode="auto">
              <a:xfrm>
                <a:off x="533901" y="3657600"/>
                <a:ext cx="2209316" cy="0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1" name="Straight Connector 20"/>
            <p:cNvCxnSpPr/>
            <p:nvPr/>
          </p:nvCxnSpPr>
          <p:spPr bwMode="auto">
            <a:xfrm>
              <a:off x="525966" y="4092575"/>
              <a:ext cx="2209315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09241-9E76-427C-8FF9-7E40C7F3303C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7" grpId="0"/>
      <p:bldP spid="12" grpId="0"/>
      <p:bldP spid="13" grpId="0"/>
    </p:bldLst>
  </p:timing>
  <p:extLst mod="1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1524000" y="6149975"/>
            <a:ext cx="46482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000" dirty="0"/>
              <a:t>To put an image at </a:t>
            </a:r>
            <a:r>
              <a:rPr lang="en-US" sz="2000" b="1" dirty="0">
                <a:solidFill>
                  <a:schemeClr val="accent5">
                    <a:lumMod val="75000"/>
                  </a:schemeClr>
                </a:solidFill>
              </a:rPr>
              <a:t>natural near point:</a:t>
            </a:r>
          </a:p>
          <a:p>
            <a:pPr>
              <a:defRPr/>
            </a:pPr>
            <a:r>
              <a:rPr lang="en-US" sz="2000" b="1" dirty="0">
                <a:solidFill>
                  <a:schemeClr val="accent5">
                    <a:lumMod val="75000"/>
                  </a:schemeClr>
                </a:solidFill>
              </a:rPr>
              <a:t>	</a:t>
            </a:r>
            <a:r>
              <a:rPr lang="en-US" sz="2000" b="1" i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000" b="1" dirty="0">
                <a:solidFill>
                  <a:schemeClr val="accent5">
                    <a:lumMod val="75000"/>
                  </a:schemeClr>
                </a:solidFill>
              </a:rPr>
              <a:t> = 0.40 m</a:t>
            </a:r>
          </a:p>
        </p:txBody>
      </p:sp>
      <p:grpSp>
        <p:nvGrpSpPr>
          <p:cNvPr id="2" name="Group 110"/>
          <p:cNvGrpSpPr>
            <a:grpSpLocks/>
          </p:cNvGrpSpPr>
          <p:nvPr/>
        </p:nvGrpSpPr>
        <p:grpSpPr bwMode="auto">
          <a:xfrm>
            <a:off x="3886201" y="6477000"/>
            <a:ext cx="2867025" cy="369888"/>
            <a:chOff x="2362200" y="6477000"/>
            <a:chExt cx="2867025" cy="369332"/>
          </a:xfrm>
        </p:grpSpPr>
        <p:cxnSp>
          <p:nvCxnSpPr>
            <p:cNvPr id="88" name="Straight Arrow Connector 87"/>
            <p:cNvCxnSpPr/>
            <p:nvPr/>
          </p:nvCxnSpPr>
          <p:spPr>
            <a:xfrm>
              <a:off x="2362200" y="6667214"/>
              <a:ext cx="1219200" cy="1586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TextBox 88"/>
            <p:cNvSpPr txBox="1"/>
            <p:nvPr/>
          </p:nvSpPr>
          <p:spPr>
            <a:xfrm>
              <a:off x="3733800" y="6477000"/>
              <a:ext cx="1495425" cy="36933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b="1" i="1" dirty="0">
                  <a:solidFill>
                    <a:srgbClr val="7030A0"/>
                  </a:solidFill>
                  <a:latin typeface="Times New Roman" pitchFamily="18" charset="0"/>
                  <a:cs typeface="Times New Roman" pitchFamily="18" charset="0"/>
                </a:rPr>
                <a:t>s</a:t>
              </a:r>
              <a:r>
                <a:rPr lang="en-US" b="1" dirty="0">
                  <a:solidFill>
                    <a:srgbClr val="7030A0"/>
                  </a:solidFill>
                  <a:latin typeface="Times New Roman" pitchFamily="18" charset="0"/>
                  <a:cs typeface="Times New Roman" pitchFamily="18" charset="0"/>
                </a:rPr>
                <a:t>'</a:t>
              </a:r>
              <a:r>
                <a:rPr lang="en-US" b="1" dirty="0">
                  <a:latin typeface="Times New Roman" pitchFamily="18" charset="0"/>
                  <a:cs typeface="Times New Roman" pitchFamily="18" charset="0"/>
                </a:rPr>
                <a:t> = –(</a:t>
              </a:r>
              <a:r>
                <a:rPr lang="en-US" b="1" i="1" dirty="0">
                  <a:solidFill>
                    <a:schemeClr val="accent5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n</a:t>
              </a:r>
              <a:r>
                <a:rPr lang="en-US" b="1" dirty="0">
                  <a:latin typeface="Times New Roman" pitchFamily="18" charset="0"/>
                  <a:cs typeface="Times New Roman" pitchFamily="18" charset="0"/>
                </a:rPr>
                <a:t> – </a:t>
              </a:r>
              <a:r>
                <a:rPr lang="en-US" b="1" i="1" dirty="0">
                  <a:solidFill>
                    <a:srgbClr val="293F6F"/>
                  </a:solidFill>
                  <a:latin typeface="Times New Roman" pitchFamily="18" charset="0"/>
                  <a:cs typeface="Times New Roman" pitchFamily="18" charset="0"/>
                </a:rPr>
                <a:t>d</a:t>
              </a:r>
              <a:r>
                <a:rPr lang="en-US" b="1" dirty="0">
                  <a:latin typeface="Times New Roman" pitchFamily="18" charset="0"/>
                  <a:cs typeface="Times New Roman" pitchFamily="18" charset="0"/>
                </a:rPr>
                <a:t>)</a:t>
              </a:r>
              <a:endParaRPr lang="en-US" b="1" i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" name="Group 109"/>
          <p:cNvGrpSpPr>
            <a:grpSpLocks/>
          </p:cNvGrpSpPr>
          <p:nvPr/>
        </p:nvGrpSpPr>
        <p:grpSpPr bwMode="auto">
          <a:xfrm>
            <a:off x="3886201" y="5829300"/>
            <a:ext cx="2409825" cy="369888"/>
            <a:chOff x="2362200" y="5829300"/>
            <a:chExt cx="2409825" cy="369332"/>
          </a:xfrm>
        </p:grpSpPr>
        <p:cxnSp>
          <p:nvCxnSpPr>
            <p:cNvPr id="69" name="Straight Arrow Connector 68"/>
            <p:cNvCxnSpPr/>
            <p:nvPr/>
          </p:nvCxnSpPr>
          <p:spPr>
            <a:xfrm>
              <a:off x="2362200" y="6019514"/>
              <a:ext cx="1219200" cy="1586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4" name="TextBox 83"/>
            <p:cNvSpPr txBox="1"/>
            <p:nvPr/>
          </p:nvSpPr>
          <p:spPr>
            <a:xfrm>
              <a:off x="3733800" y="5829300"/>
              <a:ext cx="1038225" cy="36933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b="1" i="1" dirty="0">
                  <a:solidFill>
                    <a:srgbClr val="A67A00"/>
                  </a:solidFill>
                  <a:latin typeface="Times New Roman" pitchFamily="18" charset="0"/>
                  <a:cs typeface="Times New Roman" pitchFamily="18" charset="0"/>
                </a:rPr>
                <a:t>s</a:t>
              </a:r>
              <a:r>
                <a:rPr lang="en-US" b="1" dirty="0">
                  <a:latin typeface="Times New Roman" pitchFamily="18" charset="0"/>
                  <a:cs typeface="Times New Roman" pitchFamily="18" charset="0"/>
                </a:rPr>
                <a:t> = </a:t>
              </a:r>
              <a:r>
                <a:rPr lang="en-US" b="1" i="1" dirty="0">
                  <a:solidFill>
                    <a:schemeClr val="accent6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c</a:t>
              </a:r>
              <a:r>
                <a:rPr lang="en-US" b="1" dirty="0">
                  <a:latin typeface="Times New Roman" pitchFamily="18" charset="0"/>
                  <a:cs typeface="Times New Roman" pitchFamily="18" charset="0"/>
                </a:rPr>
                <a:t> – </a:t>
              </a:r>
              <a:r>
                <a:rPr lang="en-US" b="1" i="1" dirty="0">
                  <a:solidFill>
                    <a:srgbClr val="293F6F"/>
                  </a:solidFill>
                  <a:latin typeface="Times New Roman" pitchFamily="18" charset="0"/>
                  <a:cs typeface="Times New Roman" pitchFamily="18" charset="0"/>
                </a:rPr>
                <a:t>d</a:t>
              </a:r>
              <a:r>
                <a:rPr lang="en-US" b="1" dirty="0">
                  <a:latin typeface="Times New Roman" pitchFamily="18" charset="0"/>
                  <a:cs typeface="Times New Roman" pitchFamily="18" charset="0"/>
                </a:rPr>
                <a:t> </a:t>
              </a:r>
              <a:endParaRPr lang="en-US" b="1" i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31076" name="Title 1"/>
          <p:cNvSpPr>
            <a:spLocks noGrp="1"/>
          </p:cNvSpPr>
          <p:nvPr>
            <p:ph type="title"/>
          </p:nvPr>
        </p:nvSpPr>
        <p:spPr>
          <a:xfrm>
            <a:off x="1524000" y="274638"/>
            <a:ext cx="9144000" cy="1143000"/>
          </a:xfrm>
        </p:spPr>
        <p:txBody>
          <a:bodyPr/>
          <a:lstStyle/>
          <a:p>
            <a:pPr eaLnBrk="1" hangingPunct="1"/>
            <a:r>
              <a:rPr lang="en-US" dirty="0">
                <a:latin typeface="Arial" charset="0"/>
                <a:cs typeface="Arial" charset="0"/>
              </a:rPr>
              <a:t>Sample Question 3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762000" y="1219200"/>
            <a:ext cx="108204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dirty="0">
                <a:latin typeface="+mj-lt"/>
              </a:rPr>
              <a:t>A patient has a far point of 3 m; the same patient’s near point is 40 cm.  To correct his vision, </a:t>
            </a:r>
            <a:r>
              <a:rPr lang="en-US" sz="2400" b="1" dirty="0">
                <a:latin typeface="+mj-lt"/>
              </a:rPr>
              <a:t>bifocals</a:t>
            </a:r>
            <a:r>
              <a:rPr lang="en-US" sz="2400" dirty="0">
                <a:latin typeface="+mj-lt"/>
              </a:rPr>
              <a:t> will be prescribed.  If the bifocals will be </a:t>
            </a:r>
            <a:r>
              <a:rPr lang="en-US" sz="2400" b="1" dirty="0">
                <a:latin typeface="+mj-lt"/>
              </a:rPr>
              <a:t>1.5 cm from his eye</a:t>
            </a:r>
            <a:r>
              <a:rPr lang="en-US" sz="2400" dirty="0">
                <a:latin typeface="+mj-lt"/>
              </a:rPr>
              <a:t>, what power in </a:t>
            </a:r>
            <a:r>
              <a:rPr lang="en-US" sz="2400" dirty="0" err="1">
                <a:latin typeface="+mj-lt"/>
              </a:rPr>
              <a:t>diopters</a:t>
            </a:r>
            <a:r>
              <a:rPr lang="en-US" sz="2400" dirty="0">
                <a:latin typeface="+mj-lt"/>
              </a:rPr>
              <a:t> will be used to correct his near vision?</a:t>
            </a:r>
          </a:p>
        </p:txBody>
      </p:sp>
      <p:sp>
        <p:nvSpPr>
          <p:cNvPr id="6" name="TextBox 5"/>
          <p:cNvSpPr txBox="1"/>
          <p:nvPr/>
        </p:nvSpPr>
        <p:spPr bwMode="auto">
          <a:xfrm>
            <a:off x="1981200" y="3090864"/>
            <a:ext cx="2590800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buFontTx/>
              <a:buAutoNum type="alphaLcPeriod"/>
              <a:defRPr/>
            </a:pPr>
            <a:r>
              <a:rPr lang="en-US" sz="2400" dirty="0"/>
              <a:t>–0.3 D</a:t>
            </a:r>
          </a:p>
          <a:p>
            <a:pPr marL="457200" indent="-457200">
              <a:buFontTx/>
              <a:buAutoNum type="alphaLcPeriod"/>
              <a:defRPr/>
            </a:pPr>
            <a:r>
              <a:rPr lang="en-US" sz="2400" dirty="0"/>
              <a:t>+1.5 D</a:t>
            </a:r>
          </a:p>
          <a:p>
            <a:pPr marL="457200" indent="-457200">
              <a:buFontTx/>
              <a:buAutoNum type="alphaLcPeriod"/>
              <a:defRPr/>
            </a:pPr>
            <a:r>
              <a:rPr lang="en-US" sz="2400" dirty="0"/>
              <a:t>+1.7 D</a:t>
            </a:r>
          </a:p>
          <a:p>
            <a:pPr marL="457200" indent="-457200">
              <a:buFontTx/>
              <a:buAutoNum type="alphaLcPeriod"/>
              <a:defRPr/>
            </a:pPr>
            <a:r>
              <a:rPr lang="en-US" sz="2400" dirty="0">
                <a:latin typeface="+mj-lt"/>
              </a:rPr>
              <a:t>+6.5 D</a:t>
            </a:r>
          </a:p>
          <a:p>
            <a:pPr marL="457200" indent="-457200">
              <a:buFontTx/>
              <a:buAutoNum type="alphaLcPeriod"/>
              <a:defRPr/>
            </a:pPr>
            <a:r>
              <a:rPr lang="en-US" sz="2400" dirty="0">
                <a:latin typeface="+mj-lt"/>
              </a:rPr>
              <a:t>+6.7 D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2057400" y="3886200"/>
            <a:ext cx="1447800" cy="3810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876800" y="2663825"/>
            <a:ext cx="57912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000"/>
              <a:t>Fixing the </a:t>
            </a:r>
            <a:r>
              <a:rPr lang="en-US" sz="2000" b="1">
                <a:solidFill>
                  <a:srgbClr val="293F6F"/>
                </a:solidFill>
              </a:rPr>
              <a:t>hyperopia</a:t>
            </a:r>
            <a:r>
              <a:rPr lang="en-US" sz="2000"/>
              <a:t>:  need a </a:t>
            </a:r>
            <a:r>
              <a:rPr lang="en-US" sz="2000" b="1">
                <a:solidFill>
                  <a:srgbClr val="293F6F"/>
                </a:solidFill>
              </a:rPr>
              <a:t>converging lens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1524000" y="5486401"/>
            <a:ext cx="4953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000" dirty="0"/>
              <a:t>Want object at </a:t>
            </a: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</a:rPr>
              <a:t>corrected near point:</a:t>
            </a:r>
          </a:p>
          <a:p>
            <a:pPr>
              <a:defRPr/>
            </a:pP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</a:rPr>
              <a:t>	</a:t>
            </a:r>
            <a:r>
              <a:rPr lang="en-US" sz="2000" b="1" i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c </a:t>
            </a:r>
            <a:r>
              <a:rPr lang="en-US" sz="2000" b="1" i="1" dirty="0">
                <a:solidFill>
                  <a:schemeClr val="accent6">
                    <a:lumMod val="75000"/>
                  </a:schemeClr>
                </a:solidFill>
                <a:latin typeface="+mj-lt"/>
                <a:cs typeface="Times New Roman" pitchFamily="18" charset="0"/>
              </a:rPr>
              <a:t>= </a:t>
            </a: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latin typeface="+mj-lt"/>
                <a:cs typeface="Times New Roman" pitchFamily="18" charset="0"/>
              </a:rPr>
              <a:t>0.25 m</a:t>
            </a:r>
            <a:endParaRPr lang="en-US" sz="2000" b="1" dirty="0">
              <a:solidFill>
                <a:schemeClr val="accent6">
                  <a:lumMod val="75000"/>
                </a:schemeClr>
              </a:solidFill>
              <a:latin typeface="+mj-lt"/>
            </a:endParaRPr>
          </a:p>
        </p:txBody>
      </p:sp>
      <p:graphicFrame>
        <p:nvGraphicFramePr>
          <p:cNvPr id="15" name="Object 2"/>
          <p:cNvGraphicFramePr>
            <a:graphicFrameLocks noChangeAspect="1"/>
          </p:cNvGraphicFramePr>
          <p:nvPr/>
        </p:nvGraphicFramePr>
        <p:xfrm>
          <a:off x="8382001" y="5486401"/>
          <a:ext cx="1865313" cy="842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7" name="Equation" r:id="rId4" imgW="927100" imgH="419100" progId="Equation.3">
                  <p:embed/>
                </p:oleObj>
              </mc:Choice>
              <mc:Fallback>
                <p:oleObj name="Equation" r:id="rId4" imgW="927100" imgH="4191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1" y="5486401"/>
                        <a:ext cx="1865313" cy="8429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8" name="Straight Connector 17"/>
          <p:cNvCxnSpPr/>
          <p:nvPr/>
        </p:nvCxnSpPr>
        <p:spPr bwMode="auto">
          <a:xfrm>
            <a:off x="1676401" y="3338052"/>
            <a:ext cx="22098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100"/>
          <p:cNvGrpSpPr>
            <a:grpSpLocks/>
          </p:cNvGrpSpPr>
          <p:nvPr/>
        </p:nvGrpSpPr>
        <p:grpSpPr bwMode="auto">
          <a:xfrm>
            <a:off x="7848600" y="3187700"/>
            <a:ext cx="1149350" cy="990600"/>
            <a:chOff x="6324600" y="3343274"/>
            <a:chExt cx="1149350" cy="990600"/>
          </a:xfrm>
        </p:grpSpPr>
        <p:sp>
          <p:nvSpPr>
            <p:cNvPr id="22" name="Oval 21"/>
            <p:cNvSpPr/>
            <p:nvPr/>
          </p:nvSpPr>
          <p:spPr>
            <a:xfrm>
              <a:off x="6324600" y="3349624"/>
              <a:ext cx="63500" cy="98425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grpSp>
          <p:nvGrpSpPr>
            <p:cNvPr id="9" name="Group 7"/>
            <p:cNvGrpSpPr>
              <a:grpSpLocks/>
            </p:cNvGrpSpPr>
            <p:nvPr/>
          </p:nvGrpSpPr>
          <p:grpSpPr bwMode="auto">
            <a:xfrm>
              <a:off x="6553200" y="3343274"/>
              <a:ext cx="920750" cy="952500"/>
              <a:chOff x="2664767" y="3276600"/>
              <a:chExt cx="2071687" cy="2286000"/>
            </a:xfrm>
          </p:grpSpPr>
          <p:sp>
            <p:nvSpPr>
              <p:cNvPr id="17" name="Arc 16"/>
              <p:cNvSpPr/>
              <p:nvPr/>
            </p:nvSpPr>
            <p:spPr>
              <a:xfrm>
                <a:off x="2889796" y="3619500"/>
                <a:ext cx="153589" cy="1600200"/>
              </a:xfrm>
              <a:prstGeom prst="arc">
                <a:avLst>
                  <a:gd name="adj1" fmla="val 5438228"/>
                  <a:gd name="adj2" fmla="val 16195877"/>
                </a:avLst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dirty="0"/>
              </a:p>
            </p:txBody>
          </p:sp>
          <p:sp>
            <p:nvSpPr>
              <p:cNvPr id="21" name="Arc 20"/>
              <p:cNvSpPr/>
              <p:nvPr/>
            </p:nvSpPr>
            <p:spPr>
              <a:xfrm>
                <a:off x="2664767" y="3276600"/>
                <a:ext cx="2071687" cy="2286000"/>
              </a:xfrm>
              <a:prstGeom prst="arc">
                <a:avLst>
                  <a:gd name="adj1" fmla="val 13476182"/>
                  <a:gd name="adj2" fmla="val 8099223"/>
                </a:avLst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dirty="0"/>
                  <a:t>Eye</a:t>
                </a:r>
              </a:p>
            </p:txBody>
          </p:sp>
        </p:grpSp>
      </p:grpSp>
      <p:grpSp>
        <p:nvGrpSpPr>
          <p:cNvPr id="10" name="Group 101"/>
          <p:cNvGrpSpPr>
            <a:grpSpLocks/>
          </p:cNvGrpSpPr>
          <p:nvPr/>
        </p:nvGrpSpPr>
        <p:grpSpPr bwMode="auto">
          <a:xfrm>
            <a:off x="7883526" y="3959226"/>
            <a:ext cx="1260475" cy="460375"/>
            <a:chOff x="6359811" y="4333874"/>
            <a:chExt cx="1260190" cy="460772"/>
          </a:xfrm>
        </p:grpSpPr>
        <p:cxnSp>
          <p:nvCxnSpPr>
            <p:cNvPr id="24" name="Straight Connector 23"/>
            <p:cNvCxnSpPr/>
            <p:nvPr/>
          </p:nvCxnSpPr>
          <p:spPr>
            <a:xfrm>
              <a:off x="6359811" y="4426028"/>
              <a:ext cx="29203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1122" name="TextBox 24"/>
            <p:cNvSpPr txBox="1">
              <a:spLocks noChangeArrowheads="1"/>
            </p:cNvSpPr>
            <p:nvPr/>
          </p:nvSpPr>
          <p:spPr bwMode="auto">
            <a:xfrm>
              <a:off x="6391815" y="4425314"/>
              <a:ext cx="122818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b="1" i="1">
                  <a:solidFill>
                    <a:srgbClr val="293F6F"/>
                  </a:solidFill>
                  <a:latin typeface="Times New Roman" pitchFamily="18" charset="0"/>
                  <a:cs typeface="Times New Roman" pitchFamily="18" charset="0"/>
                </a:rPr>
                <a:t>d</a:t>
              </a:r>
              <a:r>
                <a:rPr lang="en-US" b="1">
                  <a:solidFill>
                    <a:srgbClr val="293F6F"/>
                  </a:solidFill>
                  <a:latin typeface="Times New Roman" pitchFamily="18" charset="0"/>
                  <a:cs typeface="Times New Roman" pitchFamily="18" charset="0"/>
                </a:rPr>
                <a:t> = 1.5 cm</a:t>
              </a:r>
            </a:p>
          </p:txBody>
        </p:sp>
        <p:cxnSp>
          <p:nvCxnSpPr>
            <p:cNvPr id="33" name="Straight Connector 32"/>
            <p:cNvCxnSpPr/>
            <p:nvPr/>
          </p:nvCxnSpPr>
          <p:spPr>
            <a:xfrm>
              <a:off x="6659781" y="4333874"/>
              <a:ext cx="0" cy="18272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6359811" y="4333874"/>
              <a:ext cx="0" cy="18272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66"/>
          <p:cNvGrpSpPr>
            <a:grpSpLocks/>
          </p:cNvGrpSpPr>
          <p:nvPr/>
        </p:nvGrpSpPr>
        <p:grpSpPr bwMode="auto">
          <a:xfrm>
            <a:off x="5360988" y="4895850"/>
            <a:ext cx="2825750" cy="381000"/>
            <a:chOff x="3836987" y="5745480"/>
            <a:chExt cx="2825496" cy="381000"/>
          </a:xfrm>
        </p:grpSpPr>
        <p:cxnSp>
          <p:nvCxnSpPr>
            <p:cNvPr id="54" name="Straight Connector 53"/>
            <p:cNvCxnSpPr/>
            <p:nvPr/>
          </p:nvCxnSpPr>
          <p:spPr>
            <a:xfrm>
              <a:off x="3836987" y="5837555"/>
              <a:ext cx="2825496" cy="0"/>
            </a:xfrm>
            <a:prstGeom prst="line">
              <a:avLst/>
            </a:prstGeom>
            <a:ln w="12700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3836987" y="5745480"/>
              <a:ext cx="0" cy="182563"/>
            </a:xfrm>
            <a:prstGeom prst="line">
              <a:avLst/>
            </a:prstGeom>
            <a:ln w="12700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6662483" y="5745480"/>
              <a:ext cx="0" cy="182563"/>
            </a:xfrm>
            <a:prstGeom prst="line">
              <a:avLst/>
            </a:prstGeom>
            <a:ln w="12700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TextBox 62"/>
            <p:cNvSpPr txBox="1"/>
            <p:nvPr/>
          </p:nvSpPr>
          <p:spPr>
            <a:xfrm>
              <a:off x="5135445" y="5745480"/>
              <a:ext cx="228579" cy="38100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b="1" i="1" dirty="0">
                  <a:solidFill>
                    <a:schemeClr val="accent5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n</a:t>
              </a:r>
            </a:p>
          </p:txBody>
        </p:sp>
      </p:grpSp>
      <p:grpSp>
        <p:nvGrpSpPr>
          <p:cNvPr id="16" name="Group 126"/>
          <p:cNvGrpSpPr>
            <a:grpSpLocks/>
          </p:cNvGrpSpPr>
          <p:nvPr/>
        </p:nvGrpSpPr>
        <p:grpSpPr bwMode="auto">
          <a:xfrm>
            <a:off x="6591301" y="4178300"/>
            <a:ext cx="1293813" cy="1189038"/>
            <a:chOff x="5067046" y="4178808"/>
            <a:chExt cx="1293685" cy="1188720"/>
          </a:xfrm>
        </p:grpSpPr>
        <p:cxnSp>
          <p:nvCxnSpPr>
            <p:cNvPr id="119" name="Straight Connector 118"/>
            <p:cNvCxnSpPr/>
            <p:nvPr/>
          </p:nvCxnSpPr>
          <p:spPr>
            <a:xfrm flipH="1" flipV="1">
              <a:off x="6360731" y="4178808"/>
              <a:ext cx="0" cy="118872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9" name="Group 82"/>
            <p:cNvGrpSpPr>
              <a:grpSpLocks/>
            </p:cNvGrpSpPr>
            <p:nvPr/>
          </p:nvGrpSpPr>
          <p:grpSpPr bwMode="auto">
            <a:xfrm>
              <a:off x="5067046" y="4610100"/>
              <a:ext cx="1289304" cy="381000"/>
              <a:chOff x="6781800" y="5257800"/>
              <a:chExt cx="1289304" cy="381000"/>
            </a:xfrm>
          </p:grpSpPr>
          <p:grpSp>
            <p:nvGrpSpPr>
              <p:cNvPr id="20" name="Group 77"/>
              <p:cNvGrpSpPr>
                <a:grpSpLocks/>
              </p:cNvGrpSpPr>
              <p:nvPr/>
            </p:nvGrpSpPr>
            <p:grpSpPr bwMode="auto">
              <a:xfrm>
                <a:off x="6781800" y="5257800"/>
                <a:ext cx="1289304" cy="182880"/>
                <a:chOff x="6781800" y="5257800"/>
                <a:chExt cx="1581912" cy="182880"/>
              </a:xfrm>
            </p:grpSpPr>
            <p:cxnSp>
              <p:nvCxnSpPr>
                <p:cNvPr id="74" name="Straight Connector 73"/>
                <p:cNvCxnSpPr/>
                <p:nvPr/>
              </p:nvCxnSpPr>
              <p:spPr>
                <a:xfrm>
                  <a:off x="6781800" y="5350243"/>
                  <a:ext cx="1581443" cy="0"/>
                </a:xfrm>
                <a:prstGeom prst="line">
                  <a:avLst/>
                </a:prstGeom>
                <a:ln>
                  <a:solidFill>
                    <a:srgbClr val="A67A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5" name="Straight Connector 74"/>
                <p:cNvCxnSpPr/>
                <p:nvPr/>
              </p:nvCxnSpPr>
              <p:spPr>
                <a:xfrm>
                  <a:off x="6781800" y="5258193"/>
                  <a:ext cx="0" cy="182514"/>
                </a:xfrm>
                <a:prstGeom prst="line">
                  <a:avLst/>
                </a:prstGeom>
                <a:ln>
                  <a:solidFill>
                    <a:srgbClr val="A67A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6" name="Straight Connector 75"/>
                <p:cNvCxnSpPr/>
                <p:nvPr/>
              </p:nvCxnSpPr>
              <p:spPr>
                <a:xfrm>
                  <a:off x="8363243" y="5258193"/>
                  <a:ext cx="0" cy="182514"/>
                </a:xfrm>
                <a:prstGeom prst="line">
                  <a:avLst/>
                </a:prstGeom>
                <a:ln>
                  <a:solidFill>
                    <a:srgbClr val="A67A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31113" name="TextBox 76"/>
              <p:cNvSpPr txBox="1">
                <a:spLocks noChangeArrowheads="1"/>
              </p:cNvSpPr>
              <p:nvPr/>
            </p:nvSpPr>
            <p:spPr bwMode="auto">
              <a:xfrm>
                <a:off x="7312152" y="5257800"/>
                <a:ext cx="228600" cy="381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/>
                <a:r>
                  <a:rPr lang="en-US" b="1" i="1">
                    <a:solidFill>
                      <a:srgbClr val="A67A00"/>
                    </a:solidFill>
                    <a:latin typeface="Times New Roman" pitchFamily="18" charset="0"/>
                    <a:cs typeface="Times New Roman" pitchFamily="18" charset="0"/>
                  </a:rPr>
                  <a:t>s</a:t>
                </a:r>
              </a:p>
            </p:txBody>
          </p:sp>
        </p:grpSp>
      </p:grpSp>
      <p:sp>
        <p:nvSpPr>
          <p:cNvPr id="87" name="TextBox 86"/>
          <p:cNvSpPr txBox="1"/>
          <p:nvPr/>
        </p:nvSpPr>
        <p:spPr>
          <a:xfrm>
            <a:off x="5257800" y="5829300"/>
            <a:ext cx="2286000" cy="369888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n-US" b="1" i="1" dirty="0">
                <a:solidFill>
                  <a:srgbClr val="A67A0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b="1" i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b="1" i="1" dirty="0">
                <a:solidFill>
                  <a:srgbClr val="293F6F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=  0.235 m</a:t>
            </a:r>
            <a:endParaRPr lang="en-US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5257800" y="6477000"/>
            <a:ext cx="2514600" cy="369888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n-US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'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= –(</a:t>
            </a:r>
            <a:r>
              <a:rPr lang="en-US" b="1" i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b="1" i="1" dirty="0">
                <a:solidFill>
                  <a:srgbClr val="293F6F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) = –0.385 m</a:t>
            </a:r>
            <a:endParaRPr lang="en-US" b="1" i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3" name="Group 111"/>
          <p:cNvGrpSpPr>
            <a:grpSpLocks/>
          </p:cNvGrpSpPr>
          <p:nvPr/>
        </p:nvGrpSpPr>
        <p:grpSpPr bwMode="auto">
          <a:xfrm>
            <a:off x="5360989" y="5181600"/>
            <a:ext cx="2524125" cy="369888"/>
            <a:chOff x="3836987" y="4358640"/>
            <a:chExt cx="2523744" cy="369332"/>
          </a:xfrm>
        </p:grpSpPr>
        <p:grpSp>
          <p:nvGrpSpPr>
            <p:cNvPr id="25" name="Group 97"/>
            <p:cNvGrpSpPr>
              <a:grpSpLocks/>
            </p:cNvGrpSpPr>
            <p:nvPr/>
          </p:nvGrpSpPr>
          <p:grpSpPr bwMode="auto">
            <a:xfrm>
              <a:off x="3836987" y="4358640"/>
              <a:ext cx="2523744" cy="182880"/>
              <a:chOff x="3836987" y="4358640"/>
              <a:chExt cx="2523744" cy="182880"/>
            </a:xfrm>
          </p:grpSpPr>
          <p:cxnSp>
            <p:nvCxnSpPr>
              <p:cNvPr id="94" name="Straight Connector 93"/>
              <p:cNvCxnSpPr/>
              <p:nvPr/>
            </p:nvCxnSpPr>
            <p:spPr>
              <a:xfrm>
                <a:off x="3836987" y="4450577"/>
                <a:ext cx="2523744" cy="0"/>
              </a:xfrm>
              <a:prstGeom prst="line">
                <a:avLst/>
              </a:prstGeom>
              <a:ln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Connector 94"/>
              <p:cNvCxnSpPr/>
              <p:nvPr/>
            </p:nvCxnSpPr>
            <p:spPr>
              <a:xfrm>
                <a:off x="3836987" y="4358640"/>
                <a:ext cx="0" cy="182289"/>
              </a:xfrm>
              <a:prstGeom prst="line">
                <a:avLst/>
              </a:prstGeom>
              <a:ln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Connector 95"/>
              <p:cNvCxnSpPr/>
              <p:nvPr/>
            </p:nvCxnSpPr>
            <p:spPr>
              <a:xfrm>
                <a:off x="6360731" y="4358640"/>
                <a:ext cx="0" cy="182289"/>
              </a:xfrm>
              <a:prstGeom prst="line">
                <a:avLst/>
              </a:prstGeom>
              <a:ln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1106" name="TextBox 92"/>
            <p:cNvSpPr txBox="1">
              <a:spLocks noChangeArrowheads="1"/>
            </p:cNvSpPr>
            <p:nvPr/>
          </p:nvSpPr>
          <p:spPr bwMode="auto">
            <a:xfrm>
              <a:off x="4855829" y="4358640"/>
              <a:ext cx="486061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US" b="1" i="1">
                  <a:solidFill>
                    <a:srgbClr val="7030A0"/>
                  </a:solidFill>
                  <a:latin typeface="Times New Roman" pitchFamily="18" charset="0"/>
                  <a:cs typeface="Times New Roman" pitchFamily="18" charset="0"/>
                </a:rPr>
                <a:t>|s</a:t>
              </a:r>
              <a:r>
                <a:rPr lang="en-US" b="1">
                  <a:solidFill>
                    <a:srgbClr val="7030A0"/>
                  </a:solidFill>
                  <a:latin typeface="Times New Roman" pitchFamily="18" charset="0"/>
                  <a:cs typeface="Times New Roman" pitchFamily="18" charset="0"/>
                </a:rPr>
                <a:t>'|</a:t>
              </a:r>
            </a:p>
          </p:txBody>
        </p:sp>
      </p:grpSp>
      <p:grpSp>
        <p:nvGrpSpPr>
          <p:cNvPr id="26" name="Group 112"/>
          <p:cNvGrpSpPr>
            <a:grpSpLocks/>
          </p:cNvGrpSpPr>
          <p:nvPr/>
        </p:nvGrpSpPr>
        <p:grpSpPr bwMode="auto">
          <a:xfrm>
            <a:off x="6553200" y="3294064"/>
            <a:ext cx="838200" cy="369887"/>
            <a:chOff x="5029200" y="3450192"/>
            <a:chExt cx="838200" cy="369332"/>
          </a:xfrm>
        </p:grpSpPr>
        <p:sp>
          <p:nvSpPr>
            <p:cNvPr id="35" name="Down Arrow 34"/>
            <p:cNvSpPr/>
            <p:nvPr/>
          </p:nvSpPr>
          <p:spPr>
            <a:xfrm rot="10800000">
              <a:off x="5029200" y="3572246"/>
              <a:ext cx="82550" cy="247278"/>
            </a:xfrm>
            <a:prstGeom prst="downArrow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31104" name="TextBox 103"/>
            <p:cNvSpPr txBox="1">
              <a:spLocks noChangeArrowheads="1"/>
            </p:cNvSpPr>
            <p:nvPr/>
          </p:nvSpPr>
          <p:spPr bwMode="auto">
            <a:xfrm>
              <a:off x="5029200" y="3450192"/>
              <a:ext cx="8382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/>
                <a:t>object</a:t>
              </a:r>
            </a:p>
          </p:txBody>
        </p:sp>
      </p:grpSp>
      <p:grpSp>
        <p:nvGrpSpPr>
          <p:cNvPr id="27" name="Group 113"/>
          <p:cNvGrpSpPr>
            <a:grpSpLocks/>
          </p:cNvGrpSpPr>
          <p:nvPr/>
        </p:nvGrpSpPr>
        <p:grpSpPr bwMode="auto">
          <a:xfrm>
            <a:off x="5257800" y="3044826"/>
            <a:ext cx="990600" cy="619125"/>
            <a:chOff x="3733800" y="3200400"/>
            <a:chExt cx="990600" cy="619123"/>
          </a:xfrm>
        </p:grpSpPr>
        <p:sp>
          <p:nvSpPr>
            <p:cNvPr id="38" name="Down Arrow 37"/>
            <p:cNvSpPr>
              <a:spLocks noChangeAspect="1"/>
            </p:cNvSpPr>
            <p:nvPr/>
          </p:nvSpPr>
          <p:spPr>
            <a:xfrm rot="10800000">
              <a:off x="3733800" y="3200400"/>
              <a:ext cx="206375" cy="619123"/>
            </a:xfrm>
            <a:prstGeom prst="downArrow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31102" name="TextBox 106"/>
            <p:cNvSpPr txBox="1">
              <a:spLocks noChangeArrowheads="1"/>
            </p:cNvSpPr>
            <p:nvPr/>
          </p:nvSpPr>
          <p:spPr bwMode="auto">
            <a:xfrm>
              <a:off x="3886200" y="3200400"/>
              <a:ext cx="8382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/>
                <a:t>image</a:t>
              </a:r>
            </a:p>
          </p:txBody>
        </p:sp>
      </p:grpSp>
      <p:grpSp>
        <p:nvGrpSpPr>
          <p:cNvPr id="28" name="Group 125"/>
          <p:cNvGrpSpPr>
            <a:grpSpLocks/>
          </p:cNvGrpSpPr>
          <p:nvPr/>
        </p:nvGrpSpPr>
        <p:grpSpPr bwMode="auto">
          <a:xfrm>
            <a:off x="6594476" y="4178300"/>
            <a:ext cx="1585913" cy="1189038"/>
            <a:chOff x="5070475" y="4178808"/>
            <a:chExt cx="1586357" cy="1188720"/>
          </a:xfrm>
        </p:grpSpPr>
        <p:grpSp>
          <p:nvGrpSpPr>
            <p:cNvPr id="29" name="Group 65"/>
            <p:cNvGrpSpPr>
              <a:grpSpLocks/>
            </p:cNvGrpSpPr>
            <p:nvPr/>
          </p:nvGrpSpPr>
          <p:grpSpPr bwMode="auto">
            <a:xfrm>
              <a:off x="5070475" y="4324350"/>
              <a:ext cx="1581912" cy="381000"/>
              <a:chOff x="5070475" y="5273040"/>
              <a:chExt cx="1581912" cy="381000"/>
            </a:xfrm>
          </p:grpSpPr>
          <p:cxnSp>
            <p:nvCxnSpPr>
              <p:cNvPr id="46" name="Straight Connector 45"/>
              <p:cNvCxnSpPr/>
              <p:nvPr/>
            </p:nvCxnSpPr>
            <p:spPr>
              <a:xfrm>
                <a:off x="5070475" y="5365559"/>
                <a:ext cx="1581593" cy="0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/>
              <p:cNvCxnSpPr/>
              <p:nvPr/>
            </p:nvCxnSpPr>
            <p:spPr>
              <a:xfrm>
                <a:off x="5070475" y="5273509"/>
                <a:ext cx="0" cy="182514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/>
              <p:cNvCxnSpPr/>
              <p:nvPr/>
            </p:nvCxnSpPr>
            <p:spPr>
              <a:xfrm>
                <a:off x="6652068" y="5273509"/>
                <a:ext cx="0" cy="182514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1" name="TextBox 60"/>
              <p:cNvSpPr txBox="1"/>
              <p:nvPr/>
            </p:nvSpPr>
            <p:spPr>
              <a:xfrm>
                <a:off x="5746939" y="5273509"/>
                <a:ext cx="228664" cy="380898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ctr">
                  <a:defRPr/>
                </a:pPr>
                <a:r>
                  <a:rPr lang="en-US" b="1" i="1" dirty="0">
                    <a:solidFill>
                      <a:schemeClr val="accent6">
                        <a:lumMod val="7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c</a:t>
                </a:r>
              </a:p>
            </p:txBody>
          </p:sp>
        </p:grpSp>
        <p:cxnSp>
          <p:nvCxnSpPr>
            <p:cNvPr id="123" name="Straight Connector 122"/>
            <p:cNvCxnSpPr/>
            <p:nvPr/>
          </p:nvCxnSpPr>
          <p:spPr>
            <a:xfrm flipH="1" flipV="1">
              <a:off x="6656832" y="4178808"/>
              <a:ext cx="0" cy="118872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09241-9E76-427C-8FF9-7E40C7F3303C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 animBg="1"/>
      <p:bldP spid="7" grpId="0"/>
      <p:bldP spid="13" grpId="0"/>
      <p:bldP spid="87" grpId="0" animBg="1"/>
      <p:bldP spid="90" grpId="0" animBg="1"/>
    </p:bldLst>
  </p:timing>
  <p:extLst mod="1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1524000" y="5486401"/>
            <a:ext cx="4953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000" dirty="0"/>
              <a:t>Want object at </a:t>
            </a: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</a:rPr>
              <a:t>corrected far point:</a:t>
            </a:r>
          </a:p>
          <a:p>
            <a:pPr>
              <a:defRPr/>
            </a:pP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</a:rPr>
              <a:t>	</a:t>
            </a:r>
            <a:r>
              <a:rPr lang="en-US" sz="2000" b="1" i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c </a:t>
            </a:r>
            <a:r>
              <a:rPr lang="en-US" sz="2000" b="1" i="1" dirty="0">
                <a:solidFill>
                  <a:schemeClr val="accent6">
                    <a:lumMod val="75000"/>
                  </a:schemeClr>
                </a:solidFill>
                <a:latin typeface="+mj-lt"/>
                <a:cs typeface="Times New Roman" pitchFamily="18" charset="0"/>
              </a:rPr>
              <a:t>→∞</a:t>
            </a:r>
            <a:endParaRPr lang="en-US" sz="2000" b="1" dirty="0">
              <a:solidFill>
                <a:schemeClr val="accent6">
                  <a:lumMod val="75000"/>
                </a:schemeClr>
              </a:solidFill>
              <a:latin typeface="+mj-lt"/>
            </a:endParaRPr>
          </a:p>
        </p:txBody>
      </p:sp>
      <p:grpSp>
        <p:nvGrpSpPr>
          <p:cNvPr id="2" name="Group 110"/>
          <p:cNvGrpSpPr>
            <a:grpSpLocks/>
          </p:cNvGrpSpPr>
          <p:nvPr/>
        </p:nvGrpSpPr>
        <p:grpSpPr bwMode="auto">
          <a:xfrm>
            <a:off x="3886201" y="6477000"/>
            <a:ext cx="2867025" cy="369888"/>
            <a:chOff x="2362200" y="6477000"/>
            <a:chExt cx="2867025" cy="369332"/>
          </a:xfrm>
        </p:grpSpPr>
        <p:cxnSp>
          <p:nvCxnSpPr>
            <p:cNvPr id="88" name="Straight Arrow Connector 87"/>
            <p:cNvCxnSpPr/>
            <p:nvPr/>
          </p:nvCxnSpPr>
          <p:spPr>
            <a:xfrm>
              <a:off x="2362200" y="6667214"/>
              <a:ext cx="1219200" cy="1586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TextBox 88"/>
            <p:cNvSpPr txBox="1"/>
            <p:nvPr/>
          </p:nvSpPr>
          <p:spPr>
            <a:xfrm>
              <a:off x="3733800" y="6477000"/>
              <a:ext cx="1495425" cy="36933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b="1" i="1" dirty="0">
                  <a:solidFill>
                    <a:srgbClr val="7030A0"/>
                  </a:solidFill>
                  <a:latin typeface="Times New Roman" pitchFamily="18" charset="0"/>
                  <a:cs typeface="Times New Roman" pitchFamily="18" charset="0"/>
                </a:rPr>
                <a:t>s</a:t>
              </a:r>
              <a:r>
                <a:rPr lang="en-US" b="1" dirty="0">
                  <a:solidFill>
                    <a:srgbClr val="7030A0"/>
                  </a:solidFill>
                  <a:latin typeface="Times New Roman" pitchFamily="18" charset="0"/>
                  <a:cs typeface="Times New Roman" pitchFamily="18" charset="0"/>
                </a:rPr>
                <a:t>'</a:t>
              </a:r>
              <a:r>
                <a:rPr lang="en-US" b="1" dirty="0">
                  <a:latin typeface="Times New Roman" pitchFamily="18" charset="0"/>
                  <a:cs typeface="Times New Roman" pitchFamily="18" charset="0"/>
                </a:rPr>
                <a:t> = –(</a:t>
              </a:r>
              <a:r>
                <a:rPr lang="en-US" b="1" i="1" dirty="0">
                  <a:solidFill>
                    <a:schemeClr val="accent5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u</a:t>
              </a:r>
              <a:r>
                <a:rPr lang="en-US" b="1" dirty="0">
                  <a:latin typeface="Times New Roman" pitchFamily="18" charset="0"/>
                  <a:cs typeface="Times New Roman" pitchFamily="18" charset="0"/>
                </a:rPr>
                <a:t> – </a:t>
              </a:r>
              <a:r>
                <a:rPr lang="en-US" b="1" i="1" dirty="0">
                  <a:solidFill>
                    <a:srgbClr val="293F6F"/>
                  </a:solidFill>
                  <a:latin typeface="Times New Roman" pitchFamily="18" charset="0"/>
                  <a:cs typeface="Times New Roman" pitchFamily="18" charset="0"/>
                </a:rPr>
                <a:t>d</a:t>
              </a:r>
              <a:r>
                <a:rPr lang="en-US" b="1" dirty="0">
                  <a:latin typeface="Times New Roman" pitchFamily="18" charset="0"/>
                  <a:cs typeface="Times New Roman" pitchFamily="18" charset="0"/>
                </a:rPr>
                <a:t>)</a:t>
              </a:r>
              <a:endParaRPr lang="en-US" b="1" i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32100" name="Title 1"/>
          <p:cNvSpPr>
            <a:spLocks noGrp="1"/>
          </p:cNvSpPr>
          <p:nvPr>
            <p:ph type="title"/>
          </p:nvPr>
        </p:nvSpPr>
        <p:spPr>
          <a:xfrm>
            <a:off x="1524000" y="274638"/>
            <a:ext cx="9144000" cy="1143000"/>
          </a:xfrm>
        </p:spPr>
        <p:txBody>
          <a:bodyPr/>
          <a:lstStyle/>
          <a:p>
            <a:pPr eaLnBrk="1" hangingPunct="1"/>
            <a:r>
              <a:rPr lang="en-US" dirty="0">
                <a:latin typeface="Arial" charset="0"/>
                <a:cs typeface="Arial" charset="0"/>
              </a:rPr>
              <a:t>Sample Question 4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685800" y="1219200"/>
            <a:ext cx="108966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dirty="0">
                <a:latin typeface="+mj-lt"/>
              </a:rPr>
              <a:t>A patient has a far point of 3 m; the same patient’s near point is 40 cm.  To correct his vision, bifocals will be prescribed.  If the bifocals will be 1.5 cm from his eye, what power in </a:t>
            </a:r>
            <a:r>
              <a:rPr lang="en-US" sz="2400" dirty="0" err="1">
                <a:latin typeface="+mj-lt"/>
              </a:rPr>
              <a:t>diopters</a:t>
            </a:r>
            <a:r>
              <a:rPr lang="en-US" sz="2400" dirty="0">
                <a:latin typeface="+mj-lt"/>
              </a:rPr>
              <a:t> will be used to correct his distance vision?</a:t>
            </a:r>
          </a:p>
        </p:txBody>
      </p:sp>
      <p:sp>
        <p:nvSpPr>
          <p:cNvPr id="6" name="TextBox 5"/>
          <p:cNvSpPr txBox="1"/>
          <p:nvPr/>
        </p:nvSpPr>
        <p:spPr bwMode="auto">
          <a:xfrm>
            <a:off x="1981200" y="3090864"/>
            <a:ext cx="2590800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buFontTx/>
              <a:buAutoNum type="alphaLcPeriod"/>
              <a:defRPr/>
            </a:pPr>
            <a:r>
              <a:rPr lang="en-US" sz="2400" dirty="0"/>
              <a:t>–0.3 D</a:t>
            </a:r>
          </a:p>
          <a:p>
            <a:pPr marL="457200" indent="-457200">
              <a:buFontTx/>
              <a:buAutoNum type="alphaLcPeriod"/>
              <a:defRPr/>
            </a:pPr>
            <a:r>
              <a:rPr lang="en-US" sz="2400" dirty="0"/>
              <a:t>+0.3 D</a:t>
            </a:r>
          </a:p>
          <a:p>
            <a:pPr marL="457200" indent="-457200">
              <a:buFontTx/>
              <a:buAutoNum type="alphaLcPeriod"/>
              <a:defRPr/>
            </a:pPr>
            <a:r>
              <a:rPr lang="en-US" sz="2400" dirty="0"/>
              <a:t>–2.5 D</a:t>
            </a:r>
          </a:p>
          <a:p>
            <a:pPr marL="457200" indent="-457200">
              <a:buFontTx/>
              <a:buAutoNum type="alphaLcPeriod"/>
              <a:defRPr/>
            </a:pPr>
            <a:r>
              <a:rPr lang="en-US" sz="2400" dirty="0">
                <a:latin typeface="+mj-lt"/>
              </a:rPr>
              <a:t>+2.5 D</a:t>
            </a:r>
          </a:p>
          <a:p>
            <a:pPr marL="457200" indent="-457200">
              <a:buFontTx/>
              <a:buAutoNum type="alphaLcPeriod"/>
              <a:defRPr/>
            </a:pPr>
            <a:r>
              <a:rPr lang="en-US" sz="2400" dirty="0">
                <a:latin typeface="+mj-lt"/>
              </a:rPr>
              <a:t>+1.7 D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2057400" y="3124200"/>
            <a:ext cx="1371600" cy="3810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876800" y="2663825"/>
            <a:ext cx="57912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000"/>
              <a:t>Fixing the </a:t>
            </a:r>
            <a:r>
              <a:rPr lang="en-US" sz="2000" b="1">
                <a:solidFill>
                  <a:srgbClr val="293F6F"/>
                </a:solidFill>
              </a:rPr>
              <a:t>myopia</a:t>
            </a:r>
            <a:r>
              <a:rPr lang="en-US" sz="2000"/>
              <a:t>:  need a </a:t>
            </a:r>
            <a:r>
              <a:rPr lang="en-US" sz="2000" b="1">
                <a:solidFill>
                  <a:srgbClr val="293F6F"/>
                </a:solidFill>
              </a:rPr>
              <a:t>diverging lens</a:t>
            </a:r>
          </a:p>
        </p:txBody>
      </p:sp>
      <p:graphicFrame>
        <p:nvGraphicFramePr>
          <p:cNvPr id="15" name="Object 2"/>
          <p:cNvGraphicFramePr>
            <a:graphicFrameLocks noChangeAspect="1"/>
          </p:cNvGraphicFramePr>
          <p:nvPr/>
        </p:nvGraphicFramePr>
        <p:xfrm>
          <a:off x="8305801" y="5486401"/>
          <a:ext cx="1865313" cy="842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21" name="Equation" r:id="rId4" imgW="927100" imgH="419100" progId="Equation.3">
                  <p:embed/>
                </p:oleObj>
              </mc:Choice>
              <mc:Fallback>
                <p:oleObj name="Equation" r:id="rId4" imgW="927100" imgH="4191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05801" y="5486401"/>
                        <a:ext cx="1865313" cy="8429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Group 126"/>
          <p:cNvGrpSpPr>
            <a:grpSpLocks/>
          </p:cNvGrpSpPr>
          <p:nvPr/>
        </p:nvGrpSpPr>
        <p:grpSpPr bwMode="auto">
          <a:xfrm>
            <a:off x="6591301" y="4178300"/>
            <a:ext cx="1293813" cy="801688"/>
            <a:chOff x="5067046" y="4178808"/>
            <a:chExt cx="1293685" cy="800624"/>
          </a:xfrm>
        </p:grpSpPr>
        <p:cxnSp>
          <p:nvCxnSpPr>
            <p:cNvPr id="119" name="Straight Connector 118"/>
            <p:cNvCxnSpPr/>
            <p:nvPr/>
          </p:nvCxnSpPr>
          <p:spPr>
            <a:xfrm rot="5400000" flipH="1" flipV="1">
              <a:off x="6049994" y="4489545"/>
              <a:ext cx="62147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" name="Group 82"/>
            <p:cNvGrpSpPr>
              <a:grpSpLocks/>
            </p:cNvGrpSpPr>
            <p:nvPr/>
          </p:nvGrpSpPr>
          <p:grpSpPr bwMode="auto">
            <a:xfrm>
              <a:off x="5067046" y="4610100"/>
              <a:ext cx="1289304" cy="369332"/>
              <a:chOff x="6781800" y="5257800"/>
              <a:chExt cx="1289304" cy="369332"/>
            </a:xfrm>
          </p:grpSpPr>
          <p:grpSp>
            <p:nvGrpSpPr>
              <p:cNvPr id="9" name="Group 77"/>
              <p:cNvGrpSpPr>
                <a:grpSpLocks/>
              </p:cNvGrpSpPr>
              <p:nvPr/>
            </p:nvGrpSpPr>
            <p:grpSpPr bwMode="auto">
              <a:xfrm>
                <a:off x="6781800" y="5257800"/>
                <a:ext cx="1289304" cy="182880"/>
                <a:chOff x="6781800" y="5257800"/>
                <a:chExt cx="1581912" cy="182880"/>
              </a:xfrm>
            </p:grpSpPr>
            <p:cxnSp>
              <p:nvCxnSpPr>
                <p:cNvPr id="74" name="Straight Connector 73"/>
                <p:cNvCxnSpPr/>
                <p:nvPr/>
              </p:nvCxnSpPr>
              <p:spPr>
                <a:xfrm>
                  <a:off x="6781800" y="5349688"/>
                  <a:ext cx="1581443" cy="0"/>
                </a:xfrm>
                <a:prstGeom prst="line">
                  <a:avLst/>
                </a:prstGeom>
                <a:ln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5" name="Straight Connector 74"/>
                <p:cNvCxnSpPr/>
                <p:nvPr/>
              </p:nvCxnSpPr>
              <p:spPr>
                <a:xfrm>
                  <a:off x="6781800" y="5257735"/>
                  <a:ext cx="0" cy="182321"/>
                </a:xfrm>
                <a:prstGeom prst="line">
                  <a:avLst/>
                </a:prstGeom>
                <a:ln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6" name="Straight Connector 75"/>
                <p:cNvCxnSpPr/>
                <p:nvPr/>
              </p:nvCxnSpPr>
              <p:spPr>
                <a:xfrm>
                  <a:off x="8363243" y="5257735"/>
                  <a:ext cx="0" cy="182321"/>
                </a:xfrm>
                <a:prstGeom prst="line">
                  <a:avLst/>
                </a:prstGeom>
                <a:ln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32147" name="TextBox 76"/>
              <p:cNvSpPr txBox="1">
                <a:spLocks noChangeArrowheads="1"/>
              </p:cNvSpPr>
              <p:nvPr/>
            </p:nvSpPr>
            <p:spPr bwMode="auto">
              <a:xfrm>
                <a:off x="7185851" y="5257800"/>
                <a:ext cx="481203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/>
                <a:r>
                  <a:rPr lang="en-US" b="1" i="1">
                    <a:solidFill>
                      <a:srgbClr val="7030A0"/>
                    </a:solidFill>
                    <a:latin typeface="Times New Roman" pitchFamily="18" charset="0"/>
                    <a:cs typeface="Times New Roman" pitchFamily="18" charset="0"/>
                  </a:rPr>
                  <a:t>|s'|</a:t>
                </a:r>
              </a:p>
            </p:txBody>
          </p:sp>
        </p:grpSp>
      </p:grpSp>
      <p:sp>
        <p:nvSpPr>
          <p:cNvPr id="90" name="TextBox 89"/>
          <p:cNvSpPr txBox="1"/>
          <p:nvPr/>
        </p:nvSpPr>
        <p:spPr>
          <a:xfrm>
            <a:off x="5257800" y="6477000"/>
            <a:ext cx="2514600" cy="369888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n-US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'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= –(</a:t>
            </a:r>
            <a:r>
              <a:rPr lang="en-US" b="1" i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b="1" i="1" dirty="0">
                <a:solidFill>
                  <a:srgbClr val="293F6F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) = –2.985 m</a:t>
            </a:r>
            <a:endParaRPr lang="en-US" b="1" i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0" name="Group 112"/>
          <p:cNvGrpSpPr>
            <a:grpSpLocks/>
          </p:cNvGrpSpPr>
          <p:nvPr/>
        </p:nvGrpSpPr>
        <p:grpSpPr bwMode="auto">
          <a:xfrm>
            <a:off x="6553200" y="3294064"/>
            <a:ext cx="838200" cy="369887"/>
            <a:chOff x="5029200" y="3450192"/>
            <a:chExt cx="838200" cy="369332"/>
          </a:xfrm>
        </p:grpSpPr>
        <p:sp>
          <p:nvSpPr>
            <p:cNvPr id="35" name="Down Arrow 34"/>
            <p:cNvSpPr/>
            <p:nvPr/>
          </p:nvSpPr>
          <p:spPr>
            <a:xfrm rot="10800000">
              <a:off x="5029200" y="3572246"/>
              <a:ext cx="82550" cy="247278"/>
            </a:xfrm>
            <a:prstGeom prst="downArrow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32143" name="TextBox 103"/>
            <p:cNvSpPr txBox="1">
              <a:spLocks noChangeArrowheads="1"/>
            </p:cNvSpPr>
            <p:nvPr/>
          </p:nvSpPr>
          <p:spPr bwMode="auto">
            <a:xfrm>
              <a:off x="5029200" y="3450192"/>
              <a:ext cx="8382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/>
                <a:t>image</a:t>
              </a:r>
            </a:p>
          </p:txBody>
        </p:sp>
      </p:grpSp>
      <p:grpSp>
        <p:nvGrpSpPr>
          <p:cNvPr id="11" name="Group 97"/>
          <p:cNvGrpSpPr>
            <a:grpSpLocks/>
          </p:cNvGrpSpPr>
          <p:nvPr/>
        </p:nvGrpSpPr>
        <p:grpSpPr bwMode="auto">
          <a:xfrm>
            <a:off x="1524000" y="4178300"/>
            <a:ext cx="6656388" cy="2679700"/>
            <a:chOff x="0" y="4178808"/>
            <a:chExt cx="6656832" cy="2679053"/>
          </a:xfrm>
        </p:grpSpPr>
        <p:sp>
          <p:nvSpPr>
            <p:cNvPr id="12" name="TextBox 11"/>
            <p:cNvSpPr txBox="1">
              <a:spLocks noChangeArrowheads="1"/>
            </p:cNvSpPr>
            <p:nvPr/>
          </p:nvSpPr>
          <p:spPr bwMode="auto">
            <a:xfrm>
              <a:off x="0" y="6150007"/>
              <a:ext cx="5334356" cy="7078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2000" dirty="0"/>
                <a:t>To put an image at </a:t>
              </a:r>
              <a:r>
                <a:rPr lang="en-US" sz="2000" b="1" dirty="0">
                  <a:solidFill>
                    <a:schemeClr val="accent5">
                      <a:lumMod val="75000"/>
                    </a:schemeClr>
                  </a:solidFill>
                </a:rPr>
                <a:t>natural far point:</a:t>
              </a:r>
            </a:p>
            <a:p>
              <a:pPr>
                <a:defRPr/>
              </a:pPr>
              <a:r>
                <a:rPr lang="en-US" sz="2000" b="1" dirty="0">
                  <a:solidFill>
                    <a:schemeClr val="accent5">
                      <a:lumMod val="75000"/>
                    </a:schemeClr>
                  </a:solidFill>
                </a:rPr>
                <a:t>	</a:t>
              </a:r>
              <a:r>
                <a:rPr lang="en-US" sz="2000" b="1" i="1" dirty="0">
                  <a:solidFill>
                    <a:schemeClr val="accent5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n</a:t>
              </a:r>
              <a:r>
                <a:rPr lang="en-US" sz="2000" b="1" dirty="0">
                  <a:solidFill>
                    <a:schemeClr val="accent5">
                      <a:lumMod val="75000"/>
                    </a:schemeClr>
                  </a:solidFill>
                </a:rPr>
                <a:t> = 3 m</a:t>
              </a:r>
            </a:p>
          </p:txBody>
        </p:sp>
        <p:grpSp>
          <p:nvGrpSpPr>
            <p:cNvPr id="16" name="Group 125"/>
            <p:cNvGrpSpPr>
              <a:grpSpLocks/>
            </p:cNvGrpSpPr>
            <p:nvPr/>
          </p:nvGrpSpPr>
          <p:grpSpPr bwMode="auto">
            <a:xfrm>
              <a:off x="5070475" y="4178808"/>
              <a:ext cx="1586357" cy="621792"/>
              <a:chOff x="5070475" y="4178808"/>
              <a:chExt cx="1586357" cy="621792"/>
            </a:xfrm>
          </p:grpSpPr>
          <p:grpSp>
            <p:nvGrpSpPr>
              <p:cNvPr id="18" name="Group 65"/>
              <p:cNvGrpSpPr>
                <a:grpSpLocks/>
              </p:cNvGrpSpPr>
              <p:nvPr/>
            </p:nvGrpSpPr>
            <p:grpSpPr bwMode="auto">
              <a:xfrm>
                <a:off x="5070475" y="4324350"/>
                <a:ext cx="1581912" cy="381000"/>
                <a:chOff x="5070475" y="5273040"/>
                <a:chExt cx="1581912" cy="381000"/>
              </a:xfrm>
            </p:grpSpPr>
            <p:cxnSp>
              <p:nvCxnSpPr>
                <p:cNvPr id="46" name="Straight Connector 45"/>
                <p:cNvCxnSpPr/>
                <p:nvPr/>
              </p:nvCxnSpPr>
              <p:spPr>
                <a:xfrm>
                  <a:off x="5070813" y="5365566"/>
                  <a:ext cx="1581256" cy="0"/>
                </a:xfrm>
                <a:prstGeom prst="line">
                  <a:avLst/>
                </a:prstGeom>
                <a:ln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Straight Connector 46"/>
                <p:cNvCxnSpPr/>
                <p:nvPr/>
              </p:nvCxnSpPr>
              <p:spPr>
                <a:xfrm>
                  <a:off x="5070813" y="5273513"/>
                  <a:ext cx="0" cy="182519"/>
                </a:xfrm>
                <a:prstGeom prst="line">
                  <a:avLst/>
                </a:prstGeom>
                <a:ln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Straight Connector 48"/>
                <p:cNvCxnSpPr/>
                <p:nvPr/>
              </p:nvCxnSpPr>
              <p:spPr>
                <a:xfrm>
                  <a:off x="6652069" y="5273513"/>
                  <a:ext cx="0" cy="182519"/>
                </a:xfrm>
                <a:prstGeom prst="line">
                  <a:avLst/>
                </a:prstGeom>
                <a:ln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1" name="TextBox 60"/>
                <p:cNvSpPr txBox="1"/>
                <p:nvPr/>
              </p:nvSpPr>
              <p:spPr>
                <a:xfrm>
                  <a:off x="5747133" y="5273513"/>
                  <a:ext cx="228615" cy="380908"/>
                </a:xfrm>
                <a:prstGeom prst="rect">
                  <a:avLst/>
                </a:prstGeom>
                <a:noFill/>
              </p:spPr>
              <p:txBody>
                <a:bodyPr>
                  <a:spAutoFit/>
                </a:bodyPr>
                <a:lstStyle/>
                <a:p>
                  <a:pPr algn="ctr">
                    <a:defRPr/>
                  </a:pPr>
                  <a:r>
                    <a:rPr lang="en-US" b="1" i="1" dirty="0">
                      <a:solidFill>
                        <a:schemeClr val="accent5">
                          <a:lumMod val="75000"/>
                        </a:schemeClr>
                      </a:solidFill>
                      <a:latin typeface="Times New Roman" pitchFamily="18" charset="0"/>
                      <a:cs typeface="Times New Roman" pitchFamily="18" charset="0"/>
                    </a:rPr>
                    <a:t>n</a:t>
                  </a:r>
                </a:p>
              </p:txBody>
            </p:sp>
          </p:grpSp>
          <p:cxnSp>
            <p:nvCxnSpPr>
              <p:cNvPr id="123" name="Straight Connector 122"/>
              <p:cNvCxnSpPr/>
              <p:nvPr/>
            </p:nvCxnSpPr>
            <p:spPr>
              <a:xfrm rot="5400000" flipH="1" flipV="1">
                <a:off x="6345757" y="4489883"/>
                <a:ext cx="622150" cy="0"/>
              </a:xfrm>
              <a:prstGeom prst="line">
                <a:avLst/>
              </a:prstGeom>
              <a:ln>
                <a:solidFill>
                  <a:schemeClr val="accent5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9" name="Group 96"/>
          <p:cNvGrpSpPr>
            <a:grpSpLocks/>
          </p:cNvGrpSpPr>
          <p:nvPr/>
        </p:nvGrpSpPr>
        <p:grpSpPr bwMode="auto">
          <a:xfrm>
            <a:off x="7789864" y="3187700"/>
            <a:ext cx="1354137" cy="1231900"/>
            <a:chOff x="6265397" y="3187302"/>
            <a:chExt cx="1354604" cy="1232298"/>
          </a:xfrm>
        </p:grpSpPr>
        <p:grpSp>
          <p:nvGrpSpPr>
            <p:cNvPr id="20" name="Group 7"/>
            <p:cNvGrpSpPr>
              <a:grpSpLocks/>
            </p:cNvGrpSpPr>
            <p:nvPr/>
          </p:nvGrpSpPr>
          <p:grpSpPr bwMode="auto">
            <a:xfrm>
              <a:off x="6553200" y="3187302"/>
              <a:ext cx="920750" cy="952500"/>
              <a:chOff x="2664767" y="3276600"/>
              <a:chExt cx="2071687" cy="2286000"/>
            </a:xfrm>
          </p:grpSpPr>
          <p:sp>
            <p:nvSpPr>
              <p:cNvPr id="17" name="Arc 16"/>
              <p:cNvSpPr/>
              <p:nvPr/>
            </p:nvSpPr>
            <p:spPr>
              <a:xfrm>
                <a:off x="2889048" y="3619611"/>
                <a:ext cx="153642" cy="1600718"/>
              </a:xfrm>
              <a:prstGeom prst="arc">
                <a:avLst>
                  <a:gd name="adj1" fmla="val 5438228"/>
                  <a:gd name="adj2" fmla="val 16195877"/>
                </a:avLst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dirty="0"/>
              </a:p>
            </p:txBody>
          </p:sp>
          <p:sp>
            <p:nvSpPr>
              <p:cNvPr id="21" name="Arc 20"/>
              <p:cNvSpPr/>
              <p:nvPr/>
            </p:nvSpPr>
            <p:spPr>
              <a:xfrm>
                <a:off x="2663941" y="3276600"/>
                <a:ext cx="2072400" cy="2286739"/>
              </a:xfrm>
              <a:prstGeom prst="arc">
                <a:avLst>
                  <a:gd name="adj1" fmla="val 13476182"/>
                  <a:gd name="adj2" fmla="val 8099223"/>
                </a:avLst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dirty="0"/>
                  <a:t>Eye</a:t>
                </a:r>
              </a:p>
            </p:txBody>
          </p:sp>
        </p:grpSp>
        <p:grpSp>
          <p:nvGrpSpPr>
            <p:cNvPr id="22" name="Group 101"/>
            <p:cNvGrpSpPr>
              <a:grpSpLocks/>
            </p:cNvGrpSpPr>
            <p:nvPr/>
          </p:nvGrpSpPr>
          <p:grpSpPr bwMode="auto">
            <a:xfrm>
              <a:off x="6359811" y="3958828"/>
              <a:ext cx="1260190" cy="460772"/>
              <a:chOff x="6359811" y="4333874"/>
              <a:chExt cx="1260190" cy="460772"/>
            </a:xfrm>
          </p:grpSpPr>
          <p:cxnSp>
            <p:nvCxnSpPr>
              <p:cNvPr id="24" name="Straight Connector 23"/>
              <p:cNvCxnSpPr/>
              <p:nvPr/>
            </p:nvCxnSpPr>
            <p:spPr>
              <a:xfrm>
                <a:off x="6359092" y="4426227"/>
                <a:ext cx="292201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2129" name="TextBox 24"/>
              <p:cNvSpPr txBox="1">
                <a:spLocks noChangeArrowheads="1"/>
              </p:cNvSpPr>
              <p:nvPr/>
            </p:nvSpPr>
            <p:spPr bwMode="auto">
              <a:xfrm>
                <a:off x="6391815" y="4425314"/>
                <a:ext cx="1228186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n-US" b="1" i="1">
                    <a:solidFill>
                      <a:srgbClr val="293F6F"/>
                    </a:solidFill>
                    <a:latin typeface="Times New Roman" pitchFamily="18" charset="0"/>
                    <a:cs typeface="Times New Roman" pitchFamily="18" charset="0"/>
                  </a:rPr>
                  <a:t>d</a:t>
                </a:r>
                <a:r>
                  <a:rPr lang="en-US" b="1">
                    <a:solidFill>
                      <a:srgbClr val="293F6F"/>
                    </a:solidFill>
                    <a:latin typeface="Times New Roman" pitchFamily="18" charset="0"/>
                    <a:cs typeface="Times New Roman" pitchFamily="18" charset="0"/>
                  </a:rPr>
                  <a:t> = 1.5 cm</a:t>
                </a:r>
              </a:p>
            </p:txBody>
          </p:sp>
          <p:cxnSp>
            <p:nvCxnSpPr>
              <p:cNvPr id="33" name="Straight Connector 32"/>
              <p:cNvCxnSpPr/>
              <p:nvPr/>
            </p:nvCxnSpPr>
            <p:spPr>
              <a:xfrm>
                <a:off x="6659233" y="4334122"/>
                <a:ext cx="0" cy="18262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>
              <a:xfrm>
                <a:off x="6359092" y="4334122"/>
                <a:ext cx="0" cy="18262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" name="Group 25"/>
            <p:cNvGrpSpPr>
              <a:grpSpLocks/>
            </p:cNvGrpSpPr>
            <p:nvPr/>
          </p:nvGrpSpPr>
          <p:grpSpPr bwMode="auto">
            <a:xfrm>
              <a:off x="6265397" y="3200177"/>
              <a:ext cx="185854" cy="926751"/>
              <a:chOff x="7162799" y="990600"/>
              <a:chExt cx="310888" cy="3355848"/>
            </a:xfrm>
          </p:grpSpPr>
          <p:grpSp>
            <p:nvGrpSpPr>
              <p:cNvPr id="25" name="Group 26"/>
              <p:cNvGrpSpPr>
                <a:grpSpLocks/>
              </p:cNvGrpSpPr>
              <p:nvPr/>
            </p:nvGrpSpPr>
            <p:grpSpPr bwMode="auto">
              <a:xfrm>
                <a:off x="7162799" y="990600"/>
                <a:ext cx="310888" cy="3355848"/>
                <a:chOff x="7162799" y="990600"/>
                <a:chExt cx="310888" cy="3355848"/>
              </a:xfrm>
            </p:grpSpPr>
            <p:sp>
              <p:nvSpPr>
                <p:cNvPr id="67" name="Arc 66"/>
                <p:cNvSpPr/>
                <p:nvPr/>
              </p:nvSpPr>
              <p:spPr>
                <a:xfrm>
                  <a:off x="7162799" y="989981"/>
                  <a:ext cx="124851" cy="3358195"/>
                </a:xfrm>
                <a:prstGeom prst="arc">
                  <a:avLst>
                    <a:gd name="adj1" fmla="val 16195275"/>
                    <a:gd name="adj2" fmla="val 5405178"/>
                  </a:avLst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68" name="Arc 67"/>
                <p:cNvSpPr/>
                <p:nvPr/>
              </p:nvSpPr>
              <p:spPr>
                <a:xfrm flipH="1">
                  <a:off x="7348748" y="989981"/>
                  <a:ext cx="124851" cy="3358195"/>
                </a:xfrm>
                <a:prstGeom prst="arc">
                  <a:avLst>
                    <a:gd name="adj1" fmla="val 16195275"/>
                    <a:gd name="adj2" fmla="val 5405178"/>
                  </a:avLst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</p:grpSp>
          <p:cxnSp>
            <p:nvCxnSpPr>
              <p:cNvPr id="65" name="Straight Connector 64"/>
              <p:cNvCxnSpPr/>
              <p:nvPr/>
            </p:nvCxnSpPr>
            <p:spPr>
              <a:xfrm>
                <a:off x="7218583" y="4348176"/>
                <a:ext cx="199232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65"/>
              <p:cNvCxnSpPr/>
              <p:nvPr/>
            </p:nvCxnSpPr>
            <p:spPr>
              <a:xfrm>
                <a:off x="7218583" y="989981"/>
                <a:ext cx="199232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6" name="Group 72"/>
          <p:cNvGrpSpPr>
            <a:grpSpLocks/>
          </p:cNvGrpSpPr>
          <p:nvPr/>
        </p:nvGrpSpPr>
        <p:grpSpPr bwMode="auto">
          <a:xfrm>
            <a:off x="3886200" y="5829300"/>
            <a:ext cx="3657600" cy="369888"/>
            <a:chOff x="2362200" y="5829300"/>
            <a:chExt cx="3657600" cy="369332"/>
          </a:xfrm>
        </p:grpSpPr>
        <p:sp>
          <p:nvSpPr>
            <p:cNvPr id="87" name="TextBox 86"/>
            <p:cNvSpPr txBox="1"/>
            <p:nvPr/>
          </p:nvSpPr>
          <p:spPr>
            <a:xfrm>
              <a:off x="3733800" y="5829300"/>
              <a:ext cx="228600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b="1" i="1" dirty="0">
                  <a:solidFill>
                    <a:srgbClr val="A67A00"/>
                  </a:solidFill>
                  <a:latin typeface="Times New Roman" pitchFamily="18" charset="0"/>
                  <a:cs typeface="Times New Roman" pitchFamily="18" charset="0"/>
                </a:rPr>
                <a:t>s</a:t>
              </a:r>
              <a:r>
                <a:rPr lang="en-US" b="1" dirty="0">
                  <a:latin typeface="Times New Roman" pitchFamily="18" charset="0"/>
                  <a:cs typeface="Times New Roman" pitchFamily="18" charset="0"/>
                </a:rPr>
                <a:t> = </a:t>
              </a:r>
              <a:r>
                <a:rPr lang="en-US" b="1" i="1" dirty="0">
                  <a:solidFill>
                    <a:schemeClr val="accent6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c</a:t>
              </a:r>
              <a:r>
                <a:rPr lang="en-US" b="1" dirty="0">
                  <a:latin typeface="Times New Roman" pitchFamily="18" charset="0"/>
                  <a:cs typeface="Times New Roman" pitchFamily="18" charset="0"/>
                </a:rPr>
                <a:t> – </a:t>
              </a:r>
              <a:r>
                <a:rPr lang="en-US" b="1" i="1" dirty="0">
                  <a:solidFill>
                    <a:srgbClr val="293F6F"/>
                  </a:solidFill>
                  <a:latin typeface="Times New Roman" pitchFamily="18" charset="0"/>
                  <a:cs typeface="Times New Roman" pitchFamily="18" charset="0"/>
                </a:rPr>
                <a:t>d</a:t>
              </a:r>
              <a:r>
                <a:rPr lang="en-US" b="1" dirty="0">
                  <a:latin typeface="Times New Roman" pitchFamily="18" charset="0"/>
                  <a:cs typeface="Times New Roman" pitchFamily="18" charset="0"/>
                </a:rPr>
                <a:t> → </a:t>
              </a:r>
              <a:r>
                <a:rPr lang="en-US" dirty="0">
                  <a:latin typeface="+mj-lt"/>
                  <a:cs typeface="Times New Roman" pitchFamily="18" charset="0"/>
                </a:rPr>
                <a:t>∞</a:t>
              </a:r>
              <a:endParaRPr lang="en-US" i="1" dirty="0">
                <a:latin typeface="+mj-lt"/>
                <a:cs typeface="Times New Roman" pitchFamily="18" charset="0"/>
              </a:endParaRPr>
            </a:p>
          </p:txBody>
        </p:sp>
        <p:cxnSp>
          <p:nvCxnSpPr>
            <p:cNvPr id="69" name="Straight Arrow Connector 68"/>
            <p:cNvCxnSpPr/>
            <p:nvPr/>
          </p:nvCxnSpPr>
          <p:spPr>
            <a:xfrm>
              <a:off x="2362200" y="6019514"/>
              <a:ext cx="1219200" cy="1586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oup 10"/>
          <p:cNvGrpSpPr/>
          <p:nvPr/>
        </p:nvGrpSpPr>
        <p:grpSpPr>
          <a:xfrm>
            <a:off x="2057400" y="3657600"/>
            <a:ext cx="1447800" cy="1201738"/>
            <a:chOff x="533400" y="3657600"/>
            <a:chExt cx="1447800" cy="1201738"/>
          </a:xfrm>
        </p:grpSpPr>
        <p:grpSp>
          <p:nvGrpSpPr>
            <p:cNvPr id="28" name="Group 10"/>
            <p:cNvGrpSpPr>
              <a:grpSpLocks/>
            </p:cNvGrpSpPr>
            <p:nvPr/>
          </p:nvGrpSpPr>
          <p:grpSpPr bwMode="auto">
            <a:xfrm>
              <a:off x="533400" y="4343400"/>
              <a:ext cx="1371600" cy="515938"/>
              <a:chOff x="609600" y="3962795"/>
              <a:chExt cx="1069975" cy="663647"/>
            </a:xfrm>
          </p:grpSpPr>
          <p:cxnSp>
            <p:nvCxnSpPr>
              <p:cNvPr id="81" name="Straight Connector 80"/>
              <p:cNvCxnSpPr/>
              <p:nvPr/>
            </p:nvCxnSpPr>
            <p:spPr>
              <a:xfrm>
                <a:off x="611188" y="3962795"/>
                <a:ext cx="1066800" cy="663647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/>
              <p:cNvCxnSpPr>
                <a:cxnSpLocks noChangeAspect="1"/>
              </p:cNvCxnSpPr>
              <p:nvPr/>
            </p:nvCxnSpPr>
            <p:spPr>
              <a:xfrm flipV="1">
                <a:off x="609600" y="3962795"/>
                <a:ext cx="1069975" cy="663647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80" name="Straight Connector 79"/>
            <p:cNvCxnSpPr/>
            <p:nvPr/>
          </p:nvCxnSpPr>
          <p:spPr bwMode="auto">
            <a:xfrm>
              <a:off x="533400" y="3657600"/>
              <a:ext cx="1447800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2" name="TextBox 91"/>
          <p:cNvSpPr txBox="1"/>
          <p:nvPr/>
        </p:nvSpPr>
        <p:spPr>
          <a:xfrm>
            <a:off x="5257800" y="6477000"/>
            <a:ext cx="3505200" cy="369888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n-US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'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= –(</a:t>
            </a:r>
            <a:r>
              <a:rPr lang="en-US" b="1" i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b="1" i="1" dirty="0">
                <a:solidFill>
                  <a:srgbClr val="293F6F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) = –2.985 m </a:t>
            </a:r>
            <a:r>
              <a:rPr lang="en-US" b="1" dirty="0">
                <a:latin typeface="Times New Roman" pitchFamily="18" charset="0"/>
                <a:cs typeface="Times New Roman" pitchFamily="18" charset="0"/>
                <a:sym typeface="Symbol"/>
              </a:rPr>
              <a:t> –3 m</a:t>
            </a:r>
            <a:endParaRPr lang="en-US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09241-9E76-427C-8FF9-7E40C7F3303C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animBg="1"/>
      <p:bldP spid="7" grpId="0"/>
      <p:bldP spid="90" grpId="0" animBg="1"/>
      <p:bldP spid="92" grpId="0" animBg="1"/>
    </p:bldLst>
  </p:timing>
  <p:extLst mod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  <a:cs typeface="Arial" charset="0"/>
              </a:rPr>
              <a:t>Lens Camera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1981200" y="1597026"/>
            <a:ext cx="8534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en-US" sz="2400" dirty="0">
                <a:latin typeface="+mj-lt"/>
              </a:rPr>
              <a:t> Uses a lens to form an image</a:t>
            </a:r>
          </a:p>
        </p:txBody>
      </p:sp>
      <p:sp>
        <p:nvSpPr>
          <p:cNvPr id="5" name="TextBox 4"/>
          <p:cNvSpPr txBox="1"/>
          <p:nvPr/>
        </p:nvSpPr>
        <p:spPr bwMode="auto">
          <a:xfrm>
            <a:off x="1981200" y="2236789"/>
            <a:ext cx="78486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en-US" sz="2400" dirty="0">
                <a:latin typeface="+mj-lt"/>
              </a:rPr>
              <a:t> </a:t>
            </a:r>
            <a:r>
              <a:rPr lang="en-US" sz="2400" dirty="0"/>
              <a:t>Using the lens, </a:t>
            </a:r>
            <a:r>
              <a:rPr lang="en-US" sz="2400" dirty="0">
                <a:latin typeface="+mj-lt"/>
              </a:rPr>
              <a:t>light from object is focused on film or CCD 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(charge-coupled device) </a:t>
            </a:r>
            <a:r>
              <a:rPr lang="en-US" sz="2400" dirty="0"/>
              <a:t>to create an image on it</a:t>
            </a:r>
            <a:endParaRPr lang="en-US" sz="2400" dirty="0"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 bwMode="auto">
          <a:xfrm>
            <a:off x="1676400" y="3519488"/>
            <a:ext cx="88392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What type of lens should it be?</a:t>
            </a:r>
          </a:p>
        </p:txBody>
      </p:sp>
      <p:sp>
        <p:nvSpPr>
          <p:cNvPr id="8" name="TextBox 7"/>
          <p:cNvSpPr txBox="1"/>
          <p:nvPr/>
        </p:nvSpPr>
        <p:spPr bwMode="auto">
          <a:xfrm>
            <a:off x="2858037" y="4202172"/>
            <a:ext cx="5181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latin typeface="+mj-lt"/>
              </a:rPr>
              <a:t>We want a </a:t>
            </a:r>
            <a:r>
              <a:rPr lang="en-US" sz="2400" b="1" dirty="0">
                <a:solidFill>
                  <a:srgbClr val="FF0000"/>
                </a:solidFill>
                <a:latin typeface="+mj-lt"/>
              </a:rPr>
              <a:t>real</a:t>
            </a:r>
            <a:r>
              <a:rPr lang="en-US" sz="2400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US" sz="2400" dirty="0">
                <a:latin typeface="+mj-lt"/>
              </a:rPr>
              <a:t>image</a:t>
            </a:r>
          </a:p>
        </p:txBody>
      </p:sp>
      <p:sp>
        <p:nvSpPr>
          <p:cNvPr id="9" name="TextBox 8"/>
          <p:cNvSpPr txBox="1"/>
          <p:nvPr/>
        </p:nvSpPr>
        <p:spPr bwMode="auto">
          <a:xfrm>
            <a:off x="2870916" y="4800601"/>
            <a:ext cx="74289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latin typeface="+mj-lt"/>
              </a:rPr>
              <a:t>So (if it’s a single lens) it must be a </a:t>
            </a:r>
            <a:r>
              <a:rPr lang="en-US" sz="2400" b="1" dirty="0">
                <a:solidFill>
                  <a:srgbClr val="FF0000"/>
                </a:solidFill>
                <a:latin typeface="+mj-lt"/>
              </a:rPr>
              <a:t>converging lens</a:t>
            </a:r>
            <a:endParaRPr lang="en-US" sz="2400" dirty="0">
              <a:latin typeface="+mj-lt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09241-9E76-427C-8FF9-7E40C7F3303C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  <p:extLst mod="1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  <a:cs typeface="Arial" charset="0"/>
              </a:rPr>
              <a:t>Human Eye in Water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2209800" y="2514601"/>
            <a:ext cx="78486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i="1" dirty="0">
                <a:latin typeface="+mj-lt"/>
              </a:rPr>
              <a:t>(Keep in mind:  myopia – image forms in front of retina; </a:t>
            </a:r>
            <a:r>
              <a:rPr lang="en-US" sz="2400" i="1" dirty="0" err="1">
                <a:latin typeface="+mj-lt"/>
              </a:rPr>
              <a:t>hyperopia</a:t>
            </a:r>
            <a:r>
              <a:rPr lang="en-US" sz="2400" i="1" dirty="0">
                <a:latin typeface="+mj-lt"/>
              </a:rPr>
              <a:t> – image forms behind retina)</a:t>
            </a:r>
          </a:p>
        </p:txBody>
      </p:sp>
      <p:sp>
        <p:nvSpPr>
          <p:cNvPr id="5" name="TextBox 4"/>
          <p:cNvSpPr txBox="1"/>
          <p:nvPr/>
        </p:nvSpPr>
        <p:spPr bwMode="auto">
          <a:xfrm>
            <a:off x="152400" y="1295400"/>
            <a:ext cx="115824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The eye only works because of refraction when light goes from air to the material in the eye (where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400" dirty="0">
                <a:latin typeface="+mj-lt"/>
              </a:rPr>
              <a:t> ~ 1.4); for a human eye in water, will the eye be myopic, hyperopic or neither?</a:t>
            </a:r>
          </a:p>
        </p:txBody>
      </p:sp>
      <p:sp>
        <p:nvSpPr>
          <p:cNvPr id="6" name="TextBox 5"/>
          <p:cNvSpPr txBox="1"/>
          <p:nvPr/>
        </p:nvSpPr>
        <p:spPr bwMode="auto">
          <a:xfrm>
            <a:off x="1524000" y="3406775"/>
            <a:ext cx="3276600" cy="2653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lnSpc>
                <a:spcPct val="120000"/>
              </a:lnSpc>
              <a:buFontTx/>
              <a:buAutoNum type="alphaLcPeriod"/>
              <a:defRPr/>
            </a:pPr>
            <a:r>
              <a:rPr lang="en-US" sz="2000" dirty="0"/>
              <a:t>myopic</a:t>
            </a:r>
          </a:p>
          <a:p>
            <a:pPr marL="457200" indent="-457200">
              <a:lnSpc>
                <a:spcPct val="120000"/>
              </a:lnSpc>
              <a:buFontTx/>
              <a:buAutoNum type="alphaLcPeriod"/>
              <a:defRPr/>
            </a:pPr>
            <a:r>
              <a:rPr lang="en-US" sz="2000" dirty="0">
                <a:latin typeface="+mj-lt"/>
              </a:rPr>
              <a:t>hyperopic</a:t>
            </a:r>
          </a:p>
          <a:p>
            <a:pPr marL="457200" indent="-457200">
              <a:lnSpc>
                <a:spcPct val="120000"/>
              </a:lnSpc>
              <a:buFontTx/>
              <a:buAutoNum type="alphaLcPeriod"/>
              <a:defRPr/>
            </a:pPr>
            <a:r>
              <a:rPr lang="en-US" sz="2000" dirty="0">
                <a:latin typeface="+mj-lt"/>
              </a:rPr>
              <a:t>Myopic for far objects, hyperopic for close</a:t>
            </a:r>
          </a:p>
          <a:p>
            <a:pPr marL="457200" indent="-457200">
              <a:lnSpc>
                <a:spcPct val="120000"/>
              </a:lnSpc>
              <a:buFontTx/>
              <a:buAutoNum type="alphaLcPeriod"/>
              <a:defRPr/>
            </a:pPr>
            <a:r>
              <a:rPr lang="en-US" sz="2000" dirty="0"/>
              <a:t>Myopic for close objects, hyperopic for far</a:t>
            </a:r>
          </a:p>
          <a:p>
            <a:pPr marL="457200" indent="-457200">
              <a:lnSpc>
                <a:spcPct val="120000"/>
              </a:lnSpc>
              <a:buFontTx/>
              <a:buAutoNum type="alphaLcPeriod"/>
              <a:defRPr/>
            </a:pPr>
            <a:r>
              <a:rPr lang="en-US" sz="2000" dirty="0">
                <a:latin typeface="+mj-lt"/>
              </a:rPr>
              <a:t>Neither</a:t>
            </a:r>
          </a:p>
        </p:txBody>
      </p:sp>
      <p:sp>
        <p:nvSpPr>
          <p:cNvPr id="7" name="TextBox 6"/>
          <p:cNvSpPr txBox="1"/>
          <p:nvPr/>
        </p:nvSpPr>
        <p:spPr bwMode="auto">
          <a:xfrm>
            <a:off x="4648200" y="3657601"/>
            <a:ext cx="60198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Arial" pitchFamily="34" charset="0"/>
              <a:buChar char="•"/>
              <a:defRPr/>
            </a:pPr>
            <a:r>
              <a:rPr lang="en-US" sz="2400" dirty="0">
                <a:latin typeface="+mj-lt"/>
              </a:rPr>
              <a:t> Since the index of refraction of water is</a:t>
            </a:r>
            <a:br>
              <a:rPr lang="en-US" sz="2400" dirty="0">
                <a:latin typeface="+mj-lt"/>
              </a:rPr>
            </a:b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400" dirty="0">
                <a:latin typeface="+mj-lt"/>
              </a:rPr>
              <a:t> = 1.33, there will be much less refraction</a:t>
            </a:r>
          </a:p>
        </p:txBody>
      </p:sp>
      <p:grpSp>
        <p:nvGrpSpPr>
          <p:cNvPr id="2" name="Group 35"/>
          <p:cNvGrpSpPr>
            <a:grpSpLocks/>
          </p:cNvGrpSpPr>
          <p:nvPr/>
        </p:nvGrpSpPr>
        <p:grpSpPr bwMode="auto">
          <a:xfrm>
            <a:off x="5562601" y="4800601"/>
            <a:ext cx="4316413" cy="1198563"/>
            <a:chOff x="4038600" y="4800600"/>
            <a:chExt cx="4316404" cy="1198972"/>
          </a:xfrm>
        </p:grpSpPr>
        <p:grpSp>
          <p:nvGrpSpPr>
            <p:cNvPr id="8" name="Group 15"/>
            <p:cNvGrpSpPr>
              <a:grpSpLocks/>
            </p:cNvGrpSpPr>
            <p:nvPr/>
          </p:nvGrpSpPr>
          <p:grpSpPr bwMode="auto">
            <a:xfrm>
              <a:off x="7076101" y="4800600"/>
              <a:ext cx="1278903" cy="1198972"/>
              <a:chOff x="7076101" y="5181600"/>
              <a:chExt cx="1278903" cy="1198972"/>
            </a:xfrm>
          </p:grpSpPr>
          <p:sp>
            <p:nvSpPr>
              <p:cNvPr id="9" name="Arc 8"/>
              <p:cNvSpPr/>
              <p:nvPr/>
            </p:nvSpPr>
            <p:spPr>
              <a:xfrm>
                <a:off x="7218357" y="5361049"/>
                <a:ext cx="85725" cy="840074"/>
              </a:xfrm>
              <a:prstGeom prst="arc">
                <a:avLst>
                  <a:gd name="adj1" fmla="val 5438228"/>
                  <a:gd name="adj2" fmla="val 16195877"/>
                </a:avLst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dirty="0"/>
              </a:p>
            </p:txBody>
          </p:sp>
          <p:sp>
            <p:nvSpPr>
              <p:cNvPr id="10" name="Arc 9"/>
              <p:cNvSpPr/>
              <p:nvPr/>
            </p:nvSpPr>
            <p:spPr>
              <a:xfrm>
                <a:off x="7075482" y="5181600"/>
                <a:ext cx="1279522" cy="1198972"/>
              </a:xfrm>
              <a:prstGeom prst="arc">
                <a:avLst>
                  <a:gd name="adj1" fmla="val 13326643"/>
                  <a:gd name="adj2" fmla="val 8285461"/>
                </a:avLst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dirty="0"/>
                  <a:t>Eye</a:t>
                </a:r>
              </a:p>
            </p:txBody>
          </p:sp>
        </p:grpSp>
        <p:grpSp>
          <p:nvGrpSpPr>
            <p:cNvPr id="13" name="Group 18"/>
            <p:cNvGrpSpPr>
              <a:grpSpLocks/>
            </p:cNvGrpSpPr>
            <p:nvPr/>
          </p:nvGrpSpPr>
          <p:grpSpPr bwMode="auto">
            <a:xfrm>
              <a:off x="4038600" y="5153198"/>
              <a:ext cx="3179673" cy="493776"/>
              <a:chOff x="4038600" y="5541292"/>
              <a:chExt cx="3179673" cy="480421"/>
            </a:xfrm>
          </p:grpSpPr>
          <p:cxnSp>
            <p:nvCxnSpPr>
              <p:cNvPr id="11" name="Straight Arrow Connector 10"/>
              <p:cNvCxnSpPr/>
              <p:nvPr/>
            </p:nvCxnSpPr>
            <p:spPr>
              <a:xfrm>
                <a:off x="4038600" y="5541240"/>
                <a:ext cx="3179756" cy="1546"/>
              </a:xfrm>
              <a:prstGeom prst="straightConnector1">
                <a:avLst/>
              </a:prstGeom>
              <a:ln w="38100">
                <a:solidFill>
                  <a:srgbClr val="008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Arrow Connector 11"/>
              <p:cNvCxnSpPr>
                <a:cxnSpLocks noChangeAspect="1"/>
              </p:cNvCxnSpPr>
              <p:nvPr/>
            </p:nvCxnSpPr>
            <p:spPr>
              <a:xfrm>
                <a:off x="4038600" y="6020218"/>
                <a:ext cx="3179756" cy="1546"/>
              </a:xfrm>
              <a:prstGeom prst="straightConnector1">
                <a:avLst/>
              </a:prstGeom>
              <a:ln w="38100">
                <a:solidFill>
                  <a:srgbClr val="008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4" name="Group 34"/>
          <p:cNvGrpSpPr>
            <a:grpSpLocks/>
          </p:cNvGrpSpPr>
          <p:nvPr/>
        </p:nvGrpSpPr>
        <p:grpSpPr bwMode="auto">
          <a:xfrm>
            <a:off x="4876800" y="5153025"/>
            <a:ext cx="4999038" cy="1335088"/>
            <a:chOff x="3352800" y="5153198"/>
            <a:chExt cx="4999329" cy="1335470"/>
          </a:xfrm>
        </p:grpSpPr>
        <p:grpSp>
          <p:nvGrpSpPr>
            <p:cNvPr id="15" name="Group 22"/>
            <p:cNvGrpSpPr>
              <a:grpSpLocks/>
            </p:cNvGrpSpPr>
            <p:nvPr/>
          </p:nvGrpSpPr>
          <p:grpSpPr bwMode="auto">
            <a:xfrm>
              <a:off x="7218273" y="5153198"/>
              <a:ext cx="1133856" cy="493776"/>
              <a:chOff x="7218273" y="5534198"/>
              <a:chExt cx="1133856" cy="493776"/>
            </a:xfrm>
          </p:grpSpPr>
          <p:cxnSp>
            <p:nvCxnSpPr>
              <p:cNvPr id="21" name="Straight Arrow Connector 20"/>
              <p:cNvCxnSpPr/>
              <p:nvPr/>
            </p:nvCxnSpPr>
            <p:spPr>
              <a:xfrm>
                <a:off x="7218588" y="5534198"/>
                <a:ext cx="1133541" cy="247721"/>
              </a:xfrm>
              <a:prstGeom prst="straightConnector1">
                <a:avLst/>
              </a:prstGeom>
              <a:ln w="38100">
                <a:solidFill>
                  <a:srgbClr val="293F6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Arrow Connector 21"/>
              <p:cNvCxnSpPr/>
              <p:nvPr/>
            </p:nvCxnSpPr>
            <p:spPr>
              <a:xfrm flipV="1">
                <a:off x="7218588" y="5781919"/>
                <a:ext cx="1133541" cy="246133"/>
              </a:xfrm>
              <a:prstGeom prst="straightConnector1">
                <a:avLst/>
              </a:prstGeom>
              <a:ln w="38100">
                <a:solidFill>
                  <a:srgbClr val="293F6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4" name="TextBox 23"/>
            <p:cNvSpPr txBox="1"/>
            <p:nvPr/>
          </p:nvSpPr>
          <p:spPr bwMode="auto">
            <a:xfrm>
              <a:off x="3352800" y="6026573"/>
              <a:ext cx="2286133" cy="4620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2400" dirty="0">
                  <a:latin typeface="+mj-lt"/>
                </a:rPr>
                <a:t>In </a:t>
              </a:r>
              <a:r>
                <a:rPr lang="en-US" sz="2400" b="1" dirty="0">
                  <a:solidFill>
                    <a:srgbClr val="293F6F"/>
                  </a:solidFill>
                  <a:latin typeface="+mj-lt"/>
                </a:rPr>
                <a:t>air</a:t>
              </a:r>
            </a:p>
          </p:txBody>
        </p:sp>
      </p:grpSp>
      <p:grpSp>
        <p:nvGrpSpPr>
          <p:cNvPr id="16" name="Group 36"/>
          <p:cNvGrpSpPr>
            <a:grpSpLocks/>
          </p:cNvGrpSpPr>
          <p:nvPr/>
        </p:nvGrpSpPr>
        <p:grpSpPr bwMode="auto">
          <a:xfrm>
            <a:off x="7620001" y="5153026"/>
            <a:ext cx="3051175" cy="1704975"/>
            <a:chOff x="6096000" y="5153198"/>
            <a:chExt cx="3051657" cy="1704802"/>
          </a:xfrm>
        </p:grpSpPr>
        <p:sp>
          <p:nvSpPr>
            <p:cNvPr id="26" name="TextBox 25"/>
            <p:cNvSpPr txBox="1"/>
            <p:nvPr/>
          </p:nvSpPr>
          <p:spPr bwMode="auto">
            <a:xfrm>
              <a:off x="6096000" y="6026234"/>
              <a:ext cx="2286361" cy="8317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2400" dirty="0">
                  <a:latin typeface="+mj-lt"/>
                </a:rPr>
                <a:t>In </a:t>
              </a:r>
              <a:r>
                <a:rPr lang="en-US" sz="2400" b="1" dirty="0">
                  <a:solidFill>
                    <a:srgbClr val="FF0000"/>
                  </a:solidFill>
                  <a:latin typeface="+mj-lt"/>
                </a:rPr>
                <a:t>water</a:t>
              </a:r>
              <a:br>
                <a:rPr lang="en-US" sz="2400" b="1" dirty="0">
                  <a:solidFill>
                    <a:srgbClr val="FF0000"/>
                  </a:solidFill>
                  <a:latin typeface="+mj-lt"/>
                </a:rPr>
              </a:br>
              <a:r>
                <a:rPr lang="en-US" sz="2400" dirty="0"/>
                <a:t>(less refraction)</a:t>
              </a:r>
              <a:endParaRPr lang="en-US" sz="2400" b="1" dirty="0">
                <a:solidFill>
                  <a:srgbClr val="FF0000"/>
                </a:solidFill>
                <a:latin typeface="+mj-lt"/>
              </a:endParaRPr>
            </a:p>
          </p:txBody>
        </p:sp>
        <p:grpSp>
          <p:nvGrpSpPr>
            <p:cNvPr id="17" name="Group 33"/>
            <p:cNvGrpSpPr>
              <a:grpSpLocks/>
            </p:cNvGrpSpPr>
            <p:nvPr/>
          </p:nvGrpSpPr>
          <p:grpSpPr bwMode="auto">
            <a:xfrm>
              <a:off x="7214616" y="5153198"/>
              <a:ext cx="1933041" cy="493776"/>
              <a:chOff x="7214616" y="5153198"/>
              <a:chExt cx="1933041" cy="493776"/>
            </a:xfrm>
          </p:grpSpPr>
          <p:cxnSp>
            <p:nvCxnSpPr>
              <p:cNvPr id="28" name="Straight Arrow Connector 27"/>
              <p:cNvCxnSpPr>
                <a:cxnSpLocks noChangeAspect="1"/>
              </p:cNvCxnSpPr>
              <p:nvPr/>
            </p:nvCxnSpPr>
            <p:spPr>
              <a:xfrm>
                <a:off x="7218541" y="5153198"/>
                <a:ext cx="1929116" cy="296833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Arrow Connector 28"/>
              <p:cNvCxnSpPr>
                <a:cxnSpLocks noChangeAspect="1"/>
              </p:cNvCxnSpPr>
              <p:nvPr/>
            </p:nvCxnSpPr>
            <p:spPr>
              <a:xfrm flipV="1">
                <a:off x="7215365" y="5350028"/>
                <a:ext cx="1929116" cy="296833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32" name="Straight Connector 31"/>
          <p:cNvCxnSpPr/>
          <p:nvPr/>
        </p:nvCxnSpPr>
        <p:spPr>
          <a:xfrm>
            <a:off x="6934200" y="3276600"/>
            <a:ext cx="16764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ounded Rectangle 32"/>
          <p:cNvSpPr/>
          <p:nvPr/>
        </p:nvSpPr>
        <p:spPr>
          <a:xfrm>
            <a:off x="1524000" y="3810000"/>
            <a:ext cx="1905000" cy="3810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8" name="TextBox 37"/>
          <p:cNvSpPr txBox="1"/>
          <p:nvPr/>
        </p:nvSpPr>
        <p:spPr bwMode="auto">
          <a:xfrm>
            <a:off x="3200400" y="6400800"/>
            <a:ext cx="3505200" cy="4572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What about a fish in air?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09241-9E76-427C-8FF9-7E40C7F3303C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3" grpId="0" animBg="1"/>
      <p:bldP spid="38" grpId="0" animBg="1"/>
    </p:bldLst>
  </p:timing>
  <p:extLst mod="1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 bwMode="auto">
          <a:xfrm>
            <a:off x="5082048" y="1612132"/>
            <a:ext cx="5334000" cy="2246769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en-US" sz="2000" dirty="0"/>
              <a:t>“Professor Trelawney moved into the firelight, and they saw that she was very thin; her large glasses </a:t>
            </a:r>
            <a:r>
              <a:rPr lang="en-US" sz="2000" b="1" dirty="0"/>
              <a:t>magnified her eyes to several times their natural size</a:t>
            </a:r>
            <a:r>
              <a:rPr lang="en-US" sz="2000" dirty="0"/>
              <a:t>, and she was draped in gauzy, spangled shawl.”</a:t>
            </a:r>
          </a:p>
          <a:p>
            <a:endParaRPr lang="en-US" sz="2000" dirty="0"/>
          </a:p>
          <a:p>
            <a:r>
              <a:rPr lang="en-US" sz="2000" dirty="0">
                <a:latin typeface="+mj-lt"/>
              </a:rPr>
              <a:t>-</a:t>
            </a:r>
            <a:r>
              <a:rPr lang="en-US" sz="2000" i="1" dirty="0">
                <a:latin typeface="+mj-lt"/>
              </a:rPr>
              <a:t>Harry Potter and the Prisoner of Azkaban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24000" y="0"/>
            <a:ext cx="9144000" cy="1143000"/>
          </a:xfrm>
        </p:spPr>
        <p:txBody>
          <a:bodyPr/>
          <a:lstStyle/>
          <a:p>
            <a:r>
              <a:rPr lang="en-US" sz="4000" dirty="0"/>
              <a:t>Determining Conditions From Glasses</a:t>
            </a:r>
          </a:p>
        </p:txBody>
      </p:sp>
      <p:sp>
        <p:nvSpPr>
          <p:cNvPr id="5" name="TextBox 4"/>
          <p:cNvSpPr txBox="1"/>
          <p:nvPr/>
        </p:nvSpPr>
        <p:spPr bwMode="auto">
          <a:xfrm>
            <a:off x="1828800" y="1066800"/>
            <a:ext cx="47244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+mj-lt"/>
              </a:rPr>
              <a:t>Consider the following individual:</a:t>
            </a:r>
          </a:p>
        </p:txBody>
      </p:sp>
      <p:sp>
        <p:nvSpPr>
          <p:cNvPr id="12" name="TextBox 11"/>
          <p:cNvSpPr txBox="1"/>
          <p:nvPr/>
        </p:nvSpPr>
        <p:spPr bwMode="auto">
          <a:xfrm>
            <a:off x="4015248" y="4334447"/>
            <a:ext cx="37338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  <a:latin typeface="+mj-lt"/>
              </a:rPr>
              <a:t>Prof. Trelawney’s glasses create an enlarged image</a:t>
            </a:r>
          </a:p>
        </p:txBody>
      </p:sp>
      <p:sp>
        <p:nvSpPr>
          <p:cNvPr id="18" name="TextBox 17"/>
          <p:cNvSpPr txBox="1"/>
          <p:nvPr/>
        </p:nvSpPr>
        <p:spPr bwMode="auto">
          <a:xfrm>
            <a:off x="5486400" y="5040868"/>
            <a:ext cx="3429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  <a:latin typeface="+mj-lt"/>
              </a:rPr>
              <a:t>they must be converging lenses</a:t>
            </a:r>
          </a:p>
        </p:txBody>
      </p:sp>
      <p:sp>
        <p:nvSpPr>
          <p:cNvPr id="19" name="TextBox 18"/>
          <p:cNvSpPr txBox="1"/>
          <p:nvPr/>
        </p:nvSpPr>
        <p:spPr bwMode="auto">
          <a:xfrm>
            <a:off x="6377448" y="5650468"/>
            <a:ext cx="299515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  <a:latin typeface="+mj-lt"/>
              </a:rPr>
              <a:t>she must have hyperopia</a:t>
            </a: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04233D-AE52-4494-928C-C4FFF6A75FEA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  <p:pic>
        <p:nvPicPr>
          <p:cNvPr id="12290" name="Picture 2" descr="Image result for professor trelawne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612132"/>
            <a:ext cx="3505200" cy="2336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527085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8" grpId="0"/>
      <p:bldP spid="19" grpId="0"/>
    </p:bldLst>
  </p:timing>
  <p:extLst mod="1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134147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1600" dirty="0">
              <a:latin typeface="Arial" charset="0"/>
              <a:cs typeface="Arial" charset="0"/>
            </a:endParaRPr>
          </a:p>
          <a:p>
            <a:r>
              <a:rPr lang="en-US" sz="1600" dirty="0">
                <a:latin typeface="Arial" charset="0"/>
                <a:cs typeface="Arial" charset="0"/>
              </a:rPr>
              <a:t>Magnifying Glass</a:t>
            </a:r>
          </a:p>
          <a:p>
            <a:pPr lvl="1"/>
            <a:r>
              <a:rPr lang="en-US" sz="1600" dirty="0">
                <a:latin typeface="Arial" charset="0"/>
                <a:cs typeface="Arial" charset="0"/>
              </a:rPr>
              <a:t>Deals with angular size</a:t>
            </a:r>
          </a:p>
          <a:p>
            <a:pPr lvl="1"/>
            <a:r>
              <a:rPr lang="en-US" sz="1600" dirty="0" err="1">
                <a:latin typeface="Arial" charset="0"/>
                <a:cs typeface="Arial" charset="0"/>
              </a:rPr>
              <a:t>Mx</a:t>
            </a:r>
            <a:r>
              <a:rPr lang="en-US" sz="1600" dirty="0">
                <a:latin typeface="Arial" charset="0"/>
                <a:cs typeface="Arial" charset="0"/>
              </a:rPr>
              <a:t> is ratio of normal person’s near point (25 cm) to glass’ focal point</a:t>
            </a:r>
          </a:p>
          <a:p>
            <a:pPr lvl="1"/>
            <a:endParaRPr lang="en-US" sz="1600" dirty="0">
              <a:latin typeface="Arial" charset="0"/>
              <a:cs typeface="Arial" charset="0"/>
            </a:endParaRPr>
          </a:p>
          <a:p>
            <a:pPr eaLnBrk="1" hangingPunct="1"/>
            <a:r>
              <a:rPr lang="en-US" sz="1600" dirty="0">
                <a:latin typeface="Arial" charset="0"/>
                <a:cs typeface="Arial" charset="0"/>
              </a:rPr>
              <a:t>Angular Size</a:t>
            </a:r>
          </a:p>
          <a:p>
            <a:pPr lvl="1" eaLnBrk="1" hangingPunct="1"/>
            <a:r>
              <a:rPr lang="en-US" sz="1600" dirty="0">
                <a:latin typeface="Arial" charset="0"/>
                <a:cs typeface="Arial" charset="0"/>
              </a:rPr>
              <a:t>Measure from one side of object to other</a:t>
            </a:r>
          </a:p>
          <a:p>
            <a:pPr lvl="1" eaLnBrk="1" hangingPunct="1"/>
            <a:r>
              <a:rPr lang="en-US" sz="1600" dirty="0">
                <a:latin typeface="Arial" charset="0"/>
                <a:cs typeface="Arial" charset="0"/>
              </a:rPr>
              <a:t>Use right triangle to find</a:t>
            </a:r>
          </a:p>
          <a:p>
            <a:pPr marL="457200" lvl="1" indent="0">
              <a:buNone/>
            </a:pPr>
            <a:endParaRPr lang="en-US" sz="1600" dirty="0">
              <a:latin typeface="Arial" charset="0"/>
              <a:cs typeface="Arial" charset="0"/>
            </a:endParaRPr>
          </a:p>
          <a:p>
            <a:pPr eaLnBrk="1" hangingPunct="1"/>
            <a:r>
              <a:rPr lang="en-US" sz="1600" dirty="0">
                <a:latin typeface="Arial" charset="0"/>
                <a:cs typeface="Arial" charset="0"/>
              </a:rPr>
              <a:t>Magnifiers</a:t>
            </a:r>
          </a:p>
          <a:p>
            <a:pPr lvl="1" eaLnBrk="1" hangingPunct="1"/>
            <a:r>
              <a:rPr lang="en-US" sz="1600" dirty="0">
                <a:latin typeface="Arial" charset="0"/>
                <a:cs typeface="Arial" charset="0"/>
              </a:rPr>
              <a:t>Use converging lens</a:t>
            </a:r>
          </a:p>
          <a:p>
            <a:pPr lvl="1" eaLnBrk="1" hangingPunct="1"/>
            <a:r>
              <a:rPr lang="en-US" sz="1600" dirty="0">
                <a:latin typeface="Arial" charset="0"/>
                <a:cs typeface="Arial" charset="0"/>
              </a:rPr>
              <a:t>Put object just inside focal point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09241-9E76-427C-8FF9-7E40C7F3303C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  <a:cs typeface="Arial" charset="0"/>
              </a:rPr>
              <a:t>Basic Magnifiers</a:t>
            </a:r>
          </a:p>
        </p:txBody>
      </p:sp>
      <p:sp>
        <p:nvSpPr>
          <p:cNvPr id="5" name="TextBox 4"/>
          <p:cNvSpPr txBox="1"/>
          <p:nvPr/>
        </p:nvSpPr>
        <p:spPr bwMode="auto">
          <a:xfrm>
            <a:off x="1638300" y="1524001"/>
            <a:ext cx="8915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Use a single lens to create a </a:t>
            </a:r>
            <a:r>
              <a:rPr lang="en-US" sz="2400" b="1" dirty="0">
                <a:solidFill>
                  <a:srgbClr val="FF0000"/>
                </a:solidFill>
                <a:latin typeface="+mj-lt"/>
              </a:rPr>
              <a:t>large upright </a:t>
            </a:r>
            <a:r>
              <a:rPr lang="en-US" sz="2400" dirty="0">
                <a:latin typeface="+mj-lt"/>
              </a:rPr>
              <a:t>image of the object</a:t>
            </a:r>
          </a:p>
        </p:txBody>
      </p:sp>
      <p:sp>
        <p:nvSpPr>
          <p:cNvPr id="6" name="TextBox 5"/>
          <p:cNvSpPr txBox="1"/>
          <p:nvPr/>
        </p:nvSpPr>
        <p:spPr bwMode="auto">
          <a:xfrm>
            <a:off x="1638300" y="2438401"/>
            <a:ext cx="8915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What type of lens could be used for that?</a:t>
            </a:r>
          </a:p>
        </p:txBody>
      </p:sp>
      <p:sp>
        <p:nvSpPr>
          <p:cNvPr id="7" name="Oval 6"/>
          <p:cNvSpPr/>
          <p:nvPr/>
        </p:nvSpPr>
        <p:spPr>
          <a:xfrm>
            <a:off x="8001001" y="3276600"/>
            <a:ext cx="85725" cy="188118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3" name="Group 35"/>
          <p:cNvGrpSpPr>
            <a:grpSpLocks/>
          </p:cNvGrpSpPr>
          <p:nvPr/>
        </p:nvGrpSpPr>
        <p:grpSpPr bwMode="auto">
          <a:xfrm>
            <a:off x="3990976" y="3268663"/>
            <a:ext cx="174625" cy="1879600"/>
            <a:chOff x="7162799" y="990600"/>
            <a:chExt cx="310888" cy="3355848"/>
          </a:xfrm>
        </p:grpSpPr>
        <p:grpSp>
          <p:nvGrpSpPr>
            <p:cNvPr id="4" name="Group 26"/>
            <p:cNvGrpSpPr>
              <a:grpSpLocks/>
            </p:cNvGrpSpPr>
            <p:nvPr/>
          </p:nvGrpSpPr>
          <p:grpSpPr bwMode="auto">
            <a:xfrm>
              <a:off x="7162799" y="990600"/>
              <a:ext cx="310888" cy="3355848"/>
              <a:chOff x="7162799" y="990600"/>
              <a:chExt cx="310888" cy="3355848"/>
            </a:xfrm>
          </p:grpSpPr>
          <p:sp>
            <p:nvSpPr>
              <p:cNvPr id="12" name="Arc 11"/>
              <p:cNvSpPr/>
              <p:nvPr/>
            </p:nvSpPr>
            <p:spPr>
              <a:xfrm>
                <a:off x="7162799" y="990600"/>
                <a:ext cx="124355" cy="3355848"/>
              </a:xfrm>
              <a:prstGeom prst="arc">
                <a:avLst>
                  <a:gd name="adj1" fmla="val 16195275"/>
                  <a:gd name="adj2" fmla="val 5405178"/>
                </a:avLst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3" name="Arc 12"/>
              <p:cNvSpPr/>
              <p:nvPr/>
            </p:nvSpPr>
            <p:spPr>
              <a:xfrm flipH="1">
                <a:off x="7349332" y="990600"/>
                <a:ext cx="124355" cy="3355848"/>
              </a:xfrm>
              <a:prstGeom prst="arc">
                <a:avLst>
                  <a:gd name="adj1" fmla="val 16195275"/>
                  <a:gd name="adj2" fmla="val 5405178"/>
                </a:avLst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cxnSp>
          <p:nvCxnSpPr>
            <p:cNvPr id="10" name="Straight Connector 9"/>
            <p:cNvCxnSpPr/>
            <p:nvPr/>
          </p:nvCxnSpPr>
          <p:spPr>
            <a:xfrm>
              <a:off x="7219324" y="4346448"/>
              <a:ext cx="197838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7219324" y="990600"/>
              <a:ext cx="197838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Box 13"/>
          <p:cNvSpPr txBox="1"/>
          <p:nvPr/>
        </p:nvSpPr>
        <p:spPr bwMode="auto">
          <a:xfrm>
            <a:off x="1524000" y="3886201"/>
            <a:ext cx="2362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Diverging</a:t>
            </a:r>
          </a:p>
        </p:txBody>
      </p:sp>
      <p:sp>
        <p:nvSpPr>
          <p:cNvPr id="15" name="TextBox 14"/>
          <p:cNvSpPr txBox="1"/>
          <p:nvPr/>
        </p:nvSpPr>
        <p:spPr bwMode="auto">
          <a:xfrm>
            <a:off x="5486400" y="3886201"/>
            <a:ext cx="2362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Converging</a:t>
            </a:r>
          </a:p>
        </p:txBody>
      </p:sp>
      <p:sp>
        <p:nvSpPr>
          <p:cNvPr id="16" name="Oval 15"/>
          <p:cNvSpPr/>
          <p:nvPr/>
        </p:nvSpPr>
        <p:spPr>
          <a:xfrm>
            <a:off x="5791200" y="3200400"/>
            <a:ext cx="3276600" cy="2209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7" name="TextBox 16"/>
          <p:cNvSpPr txBox="1"/>
          <p:nvPr/>
        </p:nvSpPr>
        <p:spPr bwMode="auto">
          <a:xfrm>
            <a:off x="4724400" y="5410201"/>
            <a:ext cx="54102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With object at inside the focal point, image will be upright and magnified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09241-9E76-427C-8FF9-7E40C7F3303C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/>
    </p:bldLst>
  </p:timing>
  <p:extLst mod="1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  <a:cs typeface="Arial" charset="0"/>
              </a:rPr>
              <a:t>Apparent Size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2095500" y="1371601"/>
            <a:ext cx="80010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The more space an image takes on the eye’s retina, the larger the brain interprets the corresponding object to be</a:t>
            </a:r>
          </a:p>
        </p:txBody>
      </p:sp>
      <p:sp>
        <p:nvSpPr>
          <p:cNvPr id="5" name="TextBox 4"/>
          <p:cNvSpPr txBox="1"/>
          <p:nvPr/>
        </p:nvSpPr>
        <p:spPr bwMode="auto">
          <a:xfrm>
            <a:off x="2209800" y="2351088"/>
            <a:ext cx="800100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b="1" dirty="0">
                <a:solidFill>
                  <a:srgbClr val="FF0000"/>
                </a:solidFill>
                <a:latin typeface="+mj-lt"/>
              </a:rPr>
              <a:t>Context clues </a:t>
            </a:r>
            <a:r>
              <a:rPr lang="en-US" sz="2400" dirty="0">
                <a:latin typeface="+mj-lt"/>
              </a:rPr>
              <a:t>are used to determine whether an object is actually smaller or just farther away</a:t>
            </a:r>
          </a:p>
        </p:txBody>
      </p:sp>
      <p:sp>
        <p:nvSpPr>
          <p:cNvPr id="10" name="TextBox 9"/>
          <p:cNvSpPr txBox="1"/>
          <p:nvPr/>
        </p:nvSpPr>
        <p:spPr bwMode="auto">
          <a:xfrm>
            <a:off x="1905000" y="3330576"/>
            <a:ext cx="83820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From top of a stadium, people on the field look small (apparent size is little), but you know they are not</a:t>
            </a:r>
          </a:p>
        </p:txBody>
      </p:sp>
      <p:sp>
        <p:nvSpPr>
          <p:cNvPr id="13" name="TextBox 12"/>
          <p:cNvSpPr txBox="1"/>
          <p:nvPr/>
        </p:nvSpPr>
        <p:spPr bwMode="auto">
          <a:xfrm>
            <a:off x="1676400" y="5657851"/>
            <a:ext cx="51054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b="1" dirty="0">
                <a:latin typeface="+mj-lt"/>
              </a:rPr>
              <a:t>Magnifiers increase </a:t>
            </a:r>
            <a:r>
              <a:rPr lang="en-US" sz="2400" b="1" dirty="0">
                <a:solidFill>
                  <a:srgbClr val="FF0000"/>
                </a:solidFill>
                <a:latin typeface="+mj-lt"/>
              </a:rPr>
              <a:t>apparent size</a:t>
            </a:r>
            <a:r>
              <a:rPr lang="en-US" sz="2400" dirty="0">
                <a:latin typeface="+mj-lt"/>
              </a:rPr>
              <a:t>, but how to measure it?</a:t>
            </a: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1524000" y="4060826"/>
            <a:ext cx="8763000" cy="2670175"/>
            <a:chOff x="0" y="4060825"/>
            <a:chExt cx="8763000" cy="2670175"/>
          </a:xfrm>
        </p:grpSpPr>
        <p:grpSp>
          <p:nvGrpSpPr>
            <p:cNvPr id="6" name="Group 14"/>
            <p:cNvGrpSpPr>
              <a:grpSpLocks/>
            </p:cNvGrpSpPr>
            <p:nvPr/>
          </p:nvGrpSpPr>
          <p:grpSpPr bwMode="auto">
            <a:xfrm>
              <a:off x="0" y="4060825"/>
              <a:ext cx="8620125" cy="2416175"/>
              <a:chOff x="0" y="4060865"/>
              <a:chExt cx="8620125" cy="2416135"/>
            </a:xfrm>
          </p:grpSpPr>
          <p:pic>
            <p:nvPicPr>
              <p:cNvPr id="136202" name="Picture 8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248275" y="4060865"/>
                <a:ext cx="3371850" cy="2416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2" name="TextBox 11"/>
              <p:cNvSpPr txBox="1"/>
              <p:nvPr/>
            </p:nvSpPr>
            <p:spPr bwMode="auto">
              <a:xfrm>
                <a:off x="0" y="4308511"/>
                <a:ext cx="5105400" cy="8302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defRPr/>
                </a:pPr>
                <a:r>
                  <a:rPr lang="en-US" sz="2400" dirty="0">
                    <a:latin typeface="+mj-lt"/>
                  </a:rPr>
                  <a:t>Removing context clues can remove ability to determine size</a:t>
                </a:r>
              </a:p>
            </p:txBody>
          </p:sp>
        </p:grpSp>
        <p:sp>
          <p:nvSpPr>
            <p:cNvPr id="14" name="Rectangle 13"/>
            <p:cNvSpPr/>
            <p:nvPr/>
          </p:nvSpPr>
          <p:spPr>
            <a:xfrm>
              <a:off x="5105400" y="6477000"/>
              <a:ext cx="3657600" cy="25400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1050" dirty="0"/>
                <a:t>http://en.wikipedia.org/wiki/File:Fairway-Rock-mil-atop.jpg</a:t>
              </a:r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09241-9E76-427C-8FF9-7E40C7F3303C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  <p:bldP spid="13" grpId="0"/>
    </p:bldLst>
  </p:timing>
  <p:extLst mod="1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  <a:cs typeface="Arial" charset="0"/>
              </a:rPr>
              <a:t>Apparent Size and Images</a:t>
            </a:r>
          </a:p>
        </p:txBody>
      </p:sp>
      <p:sp>
        <p:nvSpPr>
          <p:cNvPr id="4" name="Oval 3"/>
          <p:cNvSpPr/>
          <p:nvPr/>
        </p:nvSpPr>
        <p:spPr>
          <a:xfrm>
            <a:off x="8656638" y="4606926"/>
            <a:ext cx="68262" cy="68263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7220" name="TextBox 7"/>
          <p:cNvSpPr txBox="1">
            <a:spLocks noChangeArrowheads="1"/>
          </p:cNvSpPr>
          <p:nvPr/>
        </p:nvSpPr>
        <p:spPr bwMode="auto">
          <a:xfrm>
            <a:off x="8458201" y="4611689"/>
            <a:ext cx="2270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i="1">
                <a:latin typeface="Times New Roman" pitchFamily="18" charset="0"/>
                <a:cs typeface="Times New Roman" pitchFamily="18" charset="0"/>
              </a:rPr>
              <a:t>F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5791200" y="4641850"/>
            <a:ext cx="4876800" cy="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Up Arrow 9"/>
          <p:cNvSpPr>
            <a:spLocks noChangeAspect="1"/>
          </p:cNvSpPr>
          <p:nvPr/>
        </p:nvSpPr>
        <p:spPr>
          <a:xfrm>
            <a:off x="8816976" y="4276726"/>
            <a:ext cx="182563" cy="365125"/>
          </a:xfrm>
          <a:prstGeom prst="up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3" name="Group 39"/>
          <p:cNvGrpSpPr>
            <a:grpSpLocks/>
          </p:cNvGrpSpPr>
          <p:nvPr/>
        </p:nvGrpSpPr>
        <p:grpSpPr bwMode="auto">
          <a:xfrm>
            <a:off x="9540876" y="2946401"/>
            <a:ext cx="150813" cy="3389313"/>
            <a:chOff x="7970689" y="2946656"/>
            <a:chExt cx="152063" cy="3389702"/>
          </a:xfrm>
        </p:grpSpPr>
        <p:sp>
          <p:nvSpPr>
            <p:cNvPr id="9" name="Oval 8"/>
            <p:cNvSpPr/>
            <p:nvPr/>
          </p:nvSpPr>
          <p:spPr>
            <a:xfrm>
              <a:off x="7970689" y="2972059"/>
              <a:ext cx="152063" cy="3338896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11" name="Straight Connector 10"/>
            <p:cNvCxnSpPr/>
            <p:nvPr/>
          </p:nvCxnSpPr>
          <p:spPr>
            <a:xfrm rot="5400000">
              <a:off x="6351069" y="4641508"/>
              <a:ext cx="3389702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63"/>
          <p:cNvGrpSpPr>
            <a:grpSpLocks/>
          </p:cNvGrpSpPr>
          <p:nvPr/>
        </p:nvGrpSpPr>
        <p:grpSpPr bwMode="auto">
          <a:xfrm>
            <a:off x="8702676" y="2981326"/>
            <a:ext cx="917575" cy="1660525"/>
            <a:chOff x="7178040" y="2981582"/>
            <a:chExt cx="918972" cy="1660525"/>
          </a:xfrm>
        </p:grpSpPr>
        <p:cxnSp>
          <p:nvCxnSpPr>
            <p:cNvPr id="12" name="Straight Arrow Connector 11"/>
            <p:cNvCxnSpPr/>
            <p:nvPr/>
          </p:nvCxnSpPr>
          <p:spPr>
            <a:xfrm>
              <a:off x="7383140" y="4276982"/>
              <a:ext cx="713872" cy="0"/>
            </a:xfrm>
            <a:prstGeom prst="straightConnector1">
              <a:avLst/>
            </a:prstGeom>
            <a:ln w="38100">
              <a:solidFill>
                <a:srgbClr val="293F6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>
              <a:cxnSpLocks/>
            </p:cNvCxnSpPr>
            <p:nvPr/>
          </p:nvCxnSpPr>
          <p:spPr>
            <a:xfrm>
              <a:off x="7383140" y="4276982"/>
              <a:ext cx="713872" cy="365125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" name="Group 59"/>
            <p:cNvGrpSpPr>
              <a:grpSpLocks/>
            </p:cNvGrpSpPr>
            <p:nvPr/>
          </p:nvGrpSpPr>
          <p:grpSpPr bwMode="auto">
            <a:xfrm>
              <a:off x="7178040" y="2981582"/>
              <a:ext cx="918972" cy="1660524"/>
              <a:chOff x="7178040" y="2981582"/>
              <a:chExt cx="918972" cy="1660524"/>
            </a:xfrm>
          </p:grpSpPr>
          <p:cxnSp>
            <p:nvCxnSpPr>
              <p:cNvPr id="18" name="Straight Arrow Connector 17"/>
              <p:cNvCxnSpPr>
                <a:cxnSpLocks/>
              </p:cNvCxnSpPr>
              <p:nvPr/>
            </p:nvCxnSpPr>
            <p:spPr>
              <a:xfrm flipV="1">
                <a:off x="7178040" y="4276982"/>
                <a:ext cx="201920" cy="365125"/>
              </a:xfrm>
              <a:prstGeom prst="straightConnector1">
                <a:avLst/>
              </a:prstGeom>
              <a:ln w="12700">
                <a:solidFill>
                  <a:srgbClr val="A67A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Arrow Connector 18"/>
              <p:cNvCxnSpPr>
                <a:cxnSpLocks noChangeAspect="1"/>
              </p:cNvCxnSpPr>
              <p:nvPr/>
            </p:nvCxnSpPr>
            <p:spPr>
              <a:xfrm rot="5400000" flipH="1" flipV="1">
                <a:off x="7092376" y="3272345"/>
                <a:ext cx="1295400" cy="713872"/>
              </a:xfrm>
              <a:prstGeom prst="straightConnector1">
                <a:avLst/>
              </a:prstGeom>
              <a:ln w="31750">
                <a:solidFill>
                  <a:srgbClr val="A67A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7" name="Group 64"/>
          <p:cNvGrpSpPr>
            <a:grpSpLocks/>
          </p:cNvGrpSpPr>
          <p:nvPr/>
        </p:nvGrpSpPr>
        <p:grpSpPr bwMode="auto">
          <a:xfrm>
            <a:off x="9617075" y="2981325"/>
            <a:ext cx="914400" cy="2027238"/>
            <a:chOff x="8092440" y="2981582"/>
            <a:chExt cx="914400" cy="2026284"/>
          </a:xfrm>
        </p:grpSpPr>
        <p:cxnSp>
          <p:nvCxnSpPr>
            <p:cNvPr id="15" name="Straight Arrow Connector 14"/>
            <p:cNvCxnSpPr>
              <a:cxnSpLocks/>
            </p:cNvCxnSpPr>
            <p:nvPr/>
          </p:nvCxnSpPr>
          <p:spPr>
            <a:xfrm>
              <a:off x="8092440" y="4641326"/>
              <a:ext cx="712788" cy="366540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>
              <a:off x="8092440" y="4276372"/>
              <a:ext cx="914400" cy="364953"/>
            </a:xfrm>
            <a:prstGeom prst="straightConnector1">
              <a:avLst/>
            </a:prstGeom>
            <a:ln w="38100">
              <a:solidFill>
                <a:srgbClr val="293F6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>
              <a:cxnSpLocks/>
            </p:cNvCxnSpPr>
            <p:nvPr/>
          </p:nvCxnSpPr>
          <p:spPr>
            <a:xfrm>
              <a:off x="8092440" y="2981582"/>
              <a:ext cx="914400" cy="1587"/>
            </a:xfrm>
            <a:prstGeom prst="straightConnector1">
              <a:avLst/>
            </a:prstGeom>
            <a:ln w="31750">
              <a:solidFill>
                <a:srgbClr val="A67A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Group 65"/>
          <p:cNvGrpSpPr>
            <a:grpSpLocks/>
          </p:cNvGrpSpPr>
          <p:nvPr/>
        </p:nvGrpSpPr>
        <p:grpSpPr bwMode="auto">
          <a:xfrm>
            <a:off x="5594350" y="2667001"/>
            <a:ext cx="4025900" cy="1611313"/>
            <a:chOff x="4070652" y="2667000"/>
            <a:chExt cx="4026360" cy="1610544"/>
          </a:xfrm>
        </p:grpSpPr>
        <p:cxnSp>
          <p:nvCxnSpPr>
            <p:cNvPr id="16" name="Straight Arrow Connector 15"/>
            <p:cNvCxnSpPr>
              <a:cxnSpLocks/>
            </p:cNvCxnSpPr>
            <p:nvPr/>
          </p:nvCxnSpPr>
          <p:spPr>
            <a:xfrm>
              <a:off x="4391364" y="2743164"/>
              <a:ext cx="2992780" cy="1534380"/>
            </a:xfrm>
            <a:prstGeom prst="straightConnector1">
              <a:avLst/>
            </a:prstGeom>
            <a:ln w="31750">
              <a:solidFill>
                <a:srgbClr val="FF0000"/>
              </a:solidFill>
              <a:prstDash val="sysDot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>
              <a:cxnSpLocks/>
            </p:cNvCxnSpPr>
            <p:nvPr/>
          </p:nvCxnSpPr>
          <p:spPr>
            <a:xfrm>
              <a:off x="4070652" y="2667000"/>
              <a:ext cx="4026360" cy="1610544"/>
            </a:xfrm>
            <a:prstGeom prst="straightConnector1">
              <a:avLst/>
            </a:prstGeom>
            <a:ln w="38100">
              <a:solidFill>
                <a:srgbClr val="293F6F"/>
              </a:solidFill>
              <a:prstDash val="sysDot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>
              <a:cxnSpLocks/>
            </p:cNvCxnSpPr>
            <p:nvPr/>
          </p:nvCxnSpPr>
          <p:spPr>
            <a:xfrm>
              <a:off x="4419942" y="2982762"/>
              <a:ext cx="3677070" cy="1586"/>
            </a:xfrm>
            <a:prstGeom prst="straightConnector1">
              <a:avLst/>
            </a:prstGeom>
            <a:ln w="31750">
              <a:solidFill>
                <a:srgbClr val="A67A00"/>
              </a:solidFill>
              <a:prstDash val="sysDot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TextBox 23"/>
          <p:cNvSpPr txBox="1"/>
          <p:nvPr/>
        </p:nvSpPr>
        <p:spPr bwMode="auto">
          <a:xfrm>
            <a:off x="1905000" y="1371601"/>
            <a:ext cx="6248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Consider this object and find its image</a:t>
            </a:r>
          </a:p>
        </p:txBody>
      </p:sp>
      <p:sp>
        <p:nvSpPr>
          <p:cNvPr id="32" name="TextBox 31"/>
          <p:cNvSpPr txBox="1"/>
          <p:nvPr/>
        </p:nvSpPr>
        <p:spPr bwMode="auto">
          <a:xfrm>
            <a:off x="2438400" y="3327738"/>
            <a:ext cx="32766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000" dirty="0">
                <a:latin typeface="+mj-lt"/>
              </a:rPr>
              <a:t>The image is </a:t>
            </a:r>
            <a:r>
              <a:rPr lang="en-US" sz="2000" b="1" dirty="0">
                <a:latin typeface="+mj-lt"/>
              </a:rPr>
              <a:t>larger</a:t>
            </a:r>
            <a:r>
              <a:rPr lang="en-US" sz="2000" dirty="0">
                <a:latin typeface="+mj-lt"/>
              </a:rPr>
              <a:t> than the object, but it is also located </a:t>
            </a:r>
            <a:r>
              <a:rPr lang="en-US" sz="2000" b="1" dirty="0">
                <a:latin typeface="+mj-lt"/>
              </a:rPr>
              <a:t>farther</a:t>
            </a:r>
            <a:r>
              <a:rPr lang="en-US" sz="2000" dirty="0">
                <a:latin typeface="+mj-lt"/>
              </a:rPr>
              <a:t> away</a:t>
            </a:r>
          </a:p>
        </p:txBody>
      </p:sp>
      <p:sp>
        <p:nvSpPr>
          <p:cNvPr id="33" name="TextBox 32"/>
          <p:cNvSpPr txBox="1"/>
          <p:nvPr/>
        </p:nvSpPr>
        <p:spPr bwMode="auto">
          <a:xfrm>
            <a:off x="1828800" y="4743272"/>
            <a:ext cx="6400800" cy="1200329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400" i="1" dirty="0">
                <a:latin typeface="+mj-lt"/>
              </a:rPr>
              <a:t>How can we be sure that the apparent size of the image will have increased to an observer, compared to the size of the object?</a:t>
            </a:r>
          </a:p>
        </p:txBody>
      </p:sp>
      <p:sp>
        <p:nvSpPr>
          <p:cNvPr id="37" name="Oval 36"/>
          <p:cNvSpPr/>
          <p:nvPr/>
        </p:nvSpPr>
        <p:spPr>
          <a:xfrm>
            <a:off x="10507663" y="4606926"/>
            <a:ext cx="68262" cy="68263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7231" name="TextBox 7"/>
          <p:cNvSpPr txBox="1">
            <a:spLocks noChangeArrowheads="1"/>
          </p:cNvSpPr>
          <p:nvPr/>
        </p:nvSpPr>
        <p:spPr bwMode="auto">
          <a:xfrm>
            <a:off x="10302875" y="4764089"/>
            <a:ext cx="2286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i="1">
                <a:latin typeface="Times New Roman" pitchFamily="18" charset="0"/>
                <a:cs typeface="Times New Roman" pitchFamily="18" charset="0"/>
              </a:rPr>
              <a:t>F</a:t>
            </a:r>
          </a:p>
        </p:txBody>
      </p:sp>
      <p:sp>
        <p:nvSpPr>
          <p:cNvPr id="62" name="Up Arrow 61"/>
          <p:cNvSpPr>
            <a:spLocks noChangeAspect="1"/>
          </p:cNvSpPr>
          <p:nvPr/>
        </p:nvSpPr>
        <p:spPr>
          <a:xfrm>
            <a:off x="5959476" y="2971801"/>
            <a:ext cx="830263" cy="1660525"/>
          </a:xfrm>
          <a:prstGeom prst="up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3" name="TextBox 62"/>
          <p:cNvSpPr txBox="1"/>
          <p:nvPr/>
        </p:nvSpPr>
        <p:spPr bwMode="auto">
          <a:xfrm>
            <a:off x="1752600" y="6092826"/>
            <a:ext cx="6477000" cy="460375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400" b="1" dirty="0">
                <a:solidFill>
                  <a:srgbClr val="FF0000"/>
                </a:solidFill>
                <a:latin typeface="+mj-lt"/>
              </a:rPr>
              <a:t>Apparent Size</a:t>
            </a:r>
            <a:r>
              <a:rPr lang="en-US" sz="2400" dirty="0">
                <a:latin typeface="+mj-lt"/>
              </a:rPr>
              <a:t> is related to </a:t>
            </a:r>
            <a:r>
              <a:rPr lang="en-US" sz="2400" b="1" dirty="0">
                <a:solidFill>
                  <a:srgbClr val="FF0000"/>
                </a:solidFill>
                <a:latin typeface="+mj-lt"/>
              </a:rPr>
              <a:t>Angular Size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09241-9E76-427C-8FF9-7E40C7F3303C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 animBg="1"/>
      <p:bldP spid="62" grpId="0" animBg="1"/>
      <p:bldP spid="63" grpId="0" animBg="1"/>
    </p:bldLst>
  </p:timing>
  <p:extLst mod="1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  <a:cs typeface="Arial" charset="0"/>
              </a:rPr>
              <a:t>Angular Size</a:t>
            </a:r>
          </a:p>
        </p:txBody>
      </p:sp>
      <p:sp>
        <p:nvSpPr>
          <p:cNvPr id="24" name="TextBox 23"/>
          <p:cNvSpPr txBox="1"/>
          <p:nvPr/>
        </p:nvSpPr>
        <p:spPr bwMode="auto">
          <a:xfrm>
            <a:off x="1905000" y="1371601"/>
            <a:ext cx="8001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Angle between one side of an object/image to the other</a:t>
            </a:r>
          </a:p>
        </p:txBody>
      </p:sp>
      <p:sp>
        <p:nvSpPr>
          <p:cNvPr id="56" name="TextBox 55"/>
          <p:cNvSpPr txBox="1"/>
          <p:nvPr/>
        </p:nvSpPr>
        <p:spPr bwMode="auto">
          <a:xfrm>
            <a:off x="1828800" y="2340114"/>
            <a:ext cx="29718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000" i="1" dirty="0">
                <a:latin typeface="+mj-lt"/>
              </a:rPr>
              <a:t>Hold your pencil fairly close to your eye</a:t>
            </a:r>
          </a:p>
        </p:txBody>
      </p:sp>
      <p:grpSp>
        <p:nvGrpSpPr>
          <p:cNvPr id="3" name="Group 17"/>
          <p:cNvGrpSpPr>
            <a:grpSpLocks noChangeAspect="1"/>
          </p:cNvGrpSpPr>
          <p:nvPr/>
        </p:nvGrpSpPr>
        <p:grpSpPr bwMode="auto">
          <a:xfrm>
            <a:off x="2576514" y="3124201"/>
            <a:ext cx="1552575" cy="149225"/>
            <a:chOff x="1904998" y="2362199"/>
            <a:chExt cx="3962402" cy="381001"/>
          </a:xfrm>
        </p:grpSpPr>
        <p:grpSp>
          <p:nvGrpSpPr>
            <p:cNvPr id="4" name="Group 15"/>
            <p:cNvGrpSpPr>
              <a:grpSpLocks/>
            </p:cNvGrpSpPr>
            <p:nvPr/>
          </p:nvGrpSpPr>
          <p:grpSpPr bwMode="auto">
            <a:xfrm>
              <a:off x="5257922" y="2362199"/>
              <a:ext cx="609478" cy="381001"/>
              <a:chOff x="6286622" y="2019300"/>
              <a:chExt cx="609478" cy="381001"/>
            </a:xfrm>
          </p:grpSpPr>
          <p:sp>
            <p:nvSpPr>
              <p:cNvPr id="61" name="Isosceles Triangle 60"/>
              <p:cNvSpPr>
                <a:spLocks noChangeAspect="1"/>
              </p:cNvSpPr>
              <p:nvPr/>
            </p:nvSpPr>
            <p:spPr>
              <a:xfrm rot="5400000">
                <a:off x="6401735" y="1905936"/>
                <a:ext cx="381001" cy="607730"/>
              </a:xfrm>
              <a:prstGeom prst="triangle">
                <a:avLst/>
              </a:prstGeom>
              <a:solidFill>
                <a:schemeClr val="bg2">
                  <a:lumMod val="75000"/>
                </a:schemeClr>
              </a:solidFill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62" name="Isosceles Triangle 61"/>
              <p:cNvSpPr>
                <a:spLocks noChangeAspect="1"/>
              </p:cNvSpPr>
              <p:nvPr/>
            </p:nvSpPr>
            <p:spPr>
              <a:xfrm rot="5400000">
                <a:off x="6748195" y="2118642"/>
                <a:ext cx="113490" cy="182320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  <a:cs typeface="Arial" charset="0"/>
                </a:endParaRPr>
              </a:p>
            </p:txBody>
          </p:sp>
        </p:grpSp>
        <p:sp>
          <p:nvSpPr>
            <p:cNvPr id="59" name="Can 58"/>
            <p:cNvSpPr/>
            <p:nvPr/>
          </p:nvSpPr>
          <p:spPr>
            <a:xfrm rot="16200000">
              <a:off x="3430321" y="836876"/>
              <a:ext cx="381001" cy="3431650"/>
            </a:xfrm>
            <a:prstGeom prst="ca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  <a:cs typeface="Arial" charset="0"/>
              </a:endParaRPr>
            </a:p>
          </p:txBody>
        </p:sp>
        <p:sp>
          <p:nvSpPr>
            <p:cNvPr id="60" name="Can 59"/>
            <p:cNvSpPr/>
            <p:nvPr/>
          </p:nvSpPr>
          <p:spPr>
            <a:xfrm rot="16200000">
              <a:off x="1979871" y="2287326"/>
              <a:ext cx="381001" cy="530750"/>
            </a:xfrm>
            <a:prstGeom prst="can">
              <a:avLst/>
            </a:prstGeom>
            <a:solidFill>
              <a:srgbClr val="FF6699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  <a:cs typeface="Arial" charset="0"/>
              </a:endParaRPr>
            </a:p>
          </p:txBody>
        </p:sp>
      </p:grpSp>
      <p:grpSp>
        <p:nvGrpSpPr>
          <p:cNvPr id="5" name="Group 97"/>
          <p:cNvGrpSpPr>
            <a:grpSpLocks/>
          </p:cNvGrpSpPr>
          <p:nvPr/>
        </p:nvGrpSpPr>
        <p:grpSpPr bwMode="auto">
          <a:xfrm>
            <a:off x="2713039" y="3810001"/>
            <a:ext cx="1279525" cy="1198563"/>
            <a:chOff x="1189038" y="3810000"/>
            <a:chExt cx="1279525" cy="1198563"/>
          </a:xfrm>
        </p:grpSpPr>
        <p:sp>
          <p:nvSpPr>
            <p:cNvPr id="63" name="Arc 62"/>
            <p:cNvSpPr/>
            <p:nvPr/>
          </p:nvSpPr>
          <p:spPr bwMode="auto">
            <a:xfrm rot="5400000">
              <a:off x="1785937" y="3536951"/>
              <a:ext cx="85725" cy="838200"/>
            </a:xfrm>
            <a:prstGeom prst="arc">
              <a:avLst>
                <a:gd name="adj1" fmla="val 5438228"/>
                <a:gd name="adj2" fmla="val 16195877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64" name="Arc 63"/>
            <p:cNvSpPr/>
            <p:nvPr/>
          </p:nvSpPr>
          <p:spPr bwMode="auto">
            <a:xfrm>
              <a:off x="1189038" y="3810000"/>
              <a:ext cx="1279525" cy="1198563"/>
            </a:xfrm>
            <a:prstGeom prst="arc">
              <a:avLst>
                <a:gd name="adj1" fmla="val 18643539"/>
                <a:gd name="adj2" fmla="val 13724309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/>
                <a:t>Eye</a:t>
              </a:r>
            </a:p>
          </p:txBody>
        </p:sp>
      </p:grpSp>
      <p:grpSp>
        <p:nvGrpSpPr>
          <p:cNvPr id="6" name="Group 125"/>
          <p:cNvGrpSpPr>
            <a:grpSpLocks/>
          </p:cNvGrpSpPr>
          <p:nvPr/>
        </p:nvGrpSpPr>
        <p:grpSpPr bwMode="auto">
          <a:xfrm>
            <a:off x="2362200" y="3429001"/>
            <a:ext cx="2057400" cy="2506663"/>
            <a:chOff x="838200" y="3429000"/>
            <a:chExt cx="2057400" cy="2507397"/>
          </a:xfrm>
        </p:grpSpPr>
        <p:sp>
          <p:nvSpPr>
            <p:cNvPr id="84" name="TextBox 83"/>
            <p:cNvSpPr txBox="1"/>
            <p:nvPr/>
          </p:nvSpPr>
          <p:spPr bwMode="auto">
            <a:xfrm>
              <a:off x="838200" y="5105891"/>
              <a:ext cx="2057400" cy="830506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2400" dirty="0">
                  <a:latin typeface="+mj-lt"/>
                </a:rPr>
                <a:t>Angular Size is </a:t>
              </a:r>
              <a:r>
                <a:rPr lang="en-US" sz="2400" i="1" dirty="0">
                  <a:latin typeface="Symbol" pitchFamily="18" charset="2"/>
                </a:rPr>
                <a:t>q</a:t>
              </a:r>
              <a:endParaRPr lang="en-US" sz="2400" baseline="-25000" dirty="0">
                <a:latin typeface="Symbol" pitchFamily="18" charset="2"/>
              </a:endParaRPr>
            </a:p>
          </p:txBody>
        </p:sp>
        <p:sp>
          <p:nvSpPr>
            <p:cNvPr id="138277" name="TextBox 84"/>
            <p:cNvSpPr txBox="1">
              <a:spLocks noChangeArrowheads="1"/>
            </p:cNvSpPr>
            <p:nvPr/>
          </p:nvSpPr>
          <p:spPr bwMode="auto">
            <a:xfrm>
              <a:off x="1638300" y="3429000"/>
              <a:ext cx="381000" cy="461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US" sz="2400" i="1">
                  <a:latin typeface="Symbol" pitchFamily="18" charset="2"/>
                </a:rPr>
                <a:t>q</a:t>
              </a:r>
            </a:p>
          </p:txBody>
        </p:sp>
      </p:grpSp>
      <p:grpSp>
        <p:nvGrpSpPr>
          <p:cNvPr id="7" name="Group 123"/>
          <p:cNvGrpSpPr>
            <a:grpSpLocks/>
          </p:cNvGrpSpPr>
          <p:nvPr/>
        </p:nvGrpSpPr>
        <p:grpSpPr bwMode="auto">
          <a:xfrm>
            <a:off x="2590800" y="3273426"/>
            <a:ext cx="1538288" cy="1171575"/>
            <a:chOff x="1066800" y="3273425"/>
            <a:chExt cx="1538535" cy="1171604"/>
          </a:xfrm>
        </p:grpSpPr>
        <p:grpSp>
          <p:nvGrpSpPr>
            <p:cNvPr id="8" name="Group 96"/>
            <p:cNvGrpSpPr>
              <a:grpSpLocks/>
            </p:cNvGrpSpPr>
            <p:nvPr/>
          </p:nvGrpSpPr>
          <p:grpSpPr bwMode="auto">
            <a:xfrm>
              <a:off x="1066800" y="3276600"/>
              <a:ext cx="1408771" cy="1168429"/>
              <a:chOff x="1066800" y="3276600"/>
              <a:chExt cx="1408771" cy="1168429"/>
            </a:xfrm>
          </p:grpSpPr>
          <p:cxnSp>
            <p:nvCxnSpPr>
              <p:cNvPr id="76" name="Straight Arrow Connector 75"/>
              <p:cNvCxnSpPr/>
              <p:nvPr/>
            </p:nvCxnSpPr>
            <p:spPr>
              <a:xfrm>
                <a:off x="1066800" y="3276600"/>
                <a:ext cx="776413" cy="639779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Arrow Connector 91"/>
              <p:cNvCxnSpPr>
                <a:cxnSpLocks noChangeAspect="1"/>
              </p:cNvCxnSpPr>
              <p:nvPr/>
            </p:nvCxnSpPr>
            <p:spPr>
              <a:xfrm>
                <a:off x="1828922" y="3911616"/>
                <a:ext cx="646217" cy="533413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81" name="Straight Arrow Connector 80"/>
            <p:cNvCxnSpPr/>
            <p:nvPr/>
          </p:nvCxnSpPr>
          <p:spPr>
            <a:xfrm flipH="1">
              <a:off x="1827335" y="3273425"/>
              <a:ext cx="778000" cy="639779"/>
            </a:xfrm>
            <a:prstGeom prst="straightConnector1">
              <a:avLst/>
            </a:prstGeom>
            <a:ln w="38100">
              <a:solidFill>
                <a:srgbClr val="008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Arrow Connector 94"/>
            <p:cNvCxnSpPr>
              <a:cxnSpLocks noChangeAspect="1"/>
            </p:cNvCxnSpPr>
            <p:nvPr/>
          </p:nvCxnSpPr>
          <p:spPr>
            <a:xfrm flipH="1">
              <a:off x="1184294" y="3911616"/>
              <a:ext cx="644628" cy="531826"/>
            </a:xfrm>
            <a:prstGeom prst="straightConnector1">
              <a:avLst/>
            </a:prstGeom>
            <a:ln w="38100">
              <a:solidFill>
                <a:srgbClr val="008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 124"/>
          <p:cNvGrpSpPr>
            <a:grpSpLocks/>
          </p:cNvGrpSpPr>
          <p:nvPr/>
        </p:nvGrpSpPr>
        <p:grpSpPr bwMode="auto">
          <a:xfrm>
            <a:off x="6019800" y="2876490"/>
            <a:ext cx="4038600" cy="3981510"/>
            <a:chOff x="4495800" y="2876490"/>
            <a:chExt cx="4038600" cy="3981510"/>
          </a:xfrm>
        </p:grpSpPr>
        <p:sp>
          <p:nvSpPr>
            <p:cNvPr id="86" name="TextBox 85"/>
            <p:cNvSpPr txBox="1"/>
            <p:nvPr/>
          </p:nvSpPr>
          <p:spPr bwMode="auto">
            <a:xfrm>
              <a:off x="4495800" y="2876490"/>
              <a:ext cx="40386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sz="2000" dirty="0">
                  <a:latin typeface="+mj-lt"/>
                </a:rPr>
                <a:t>Now move the pencil further away</a:t>
              </a:r>
            </a:p>
          </p:txBody>
        </p:sp>
        <p:grpSp>
          <p:nvGrpSpPr>
            <p:cNvPr id="10" name="Group 17"/>
            <p:cNvGrpSpPr>
              <a:grpSpLocks noChangeAspect="1"/>
            </p:cNvGrpSpPr>
            <p:nvPr/>
          </p:nvGrpSpPr>
          <p:grpSpPr bwMode="auto">
            <a:xfrm>
              <a:off x="5638800" y="3429000"/>
              <a:ext cx="1553069" cy="149225"/>
              <a:chOff x="1904998" y="2362199"/>
              <a:chExt cx="3962402" cy="381001"/>
            </a:xfrm>
          </p:grpSpPr>
          <p:grpSp>
            <p:nvGrpSpPr>
              <p:cNvPr id="11" name="Group 15"/>
              <p:cNvGrpSpPr>
                <a:grpSpLocks/>
              </p:cNvGrpSpPr>
              <p:nvPr/>
            </p:nvGrpSpPr>
            <p:grpSpPr bwMode="auto">
              <a:xfrm>
                <a:off x="5257922" y="2362199"/>
                <a:ext cx="609478" cy="381001"/>
                <a:chOff x="6286622" y="2019300"/>
                <a:chExt cx="609478" cy="381001"/>
              </a:xfrm>
            </p:grpSpPr>
            <p:sp>
              <p:nvSpPr>
                <p:cNvPr id="103" name="Isosceles Triangle 102"/>
                <p:cNvSpPr>
                  <a:spLocks noChangeAspect="1"/>
                </p:cNvSpPr>
                <p:nvPr/>
              </p:nvSpPr>
              <p:spPr>
                <a:xfrm rot="5400000">
                  <a:off x="6400571" y="1906032"/>
                  <a:ext cx="381001" cy="607536"/>
                </a:xfrm>
                <a:prstGeom prst="triangle">
                  <a:avLst/>
                </a:prstGeom>
                <a:solidFill>
                  <a:schemeClr val="bg2">
                    <a:lumMod val="75000"/>
                  </a:schemeClr>
                </a:solidFill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>
                    <a:solidFill>
                      <a:srgbClr val="FFFFFF"/>
                    </a:solidFill>
                    <a:cs typeface="Arial" charset="0"/>
                  </a:endParaRPr>
                </a:p>
              </p:txBody>
            </p:sp>
            <p:sp>
              <p:nvSpPr>
                <p:cNvPr id="104" name="Isosceles Triangle 103"/>
                <p:cNvSpPr>
                  <a:spLocks noChangeAspect="1"/>
                </p:cNvSpPr>
                <p:nvPr/>
              </p:nvSpPr>
              <p:spPr>
                <a:xfrm rot="5400000">
                  <a:off x="6746966" y="2118671"/>
                  <a:ext cx="113490" cy="182260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>
                    <a:solidFill>
                      <a:srgbClr val="FFFFFF"/>
                    </a:solidFill>
                    <a:cs typeface="Arial" charset="0"/>
                  </a:endParaRPr>
                </a:p>
              </p:txBody>
            </p:sp>
          </p:grpSp>
          <p:sp>
            <p:nvSpPr>
              <p:cNvPr id="101" name="Can 100"/>
              <p:cNvSpPr/>
              <p:nvPr/>
            </p:nvSpPr>
            <p:spPr>
              <a:xfrm rot="16200000">
                <a:off x="3429778" y="837419"/>
                <a:ext cx="381001" cy="3430561"/>
              </a:xfrm>
              <a:prstGeom prst="can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102" name="Can 101"/>
              <p:cNvSpPr/>
              <p:nvPr/>
            </p:nvSpPr>
            <p:spPr>
              <a:xfrm rot="16200000">
                <a:off x="1979789" y="2287408"/>
                <a:ext cx="381001" cy="530584"/>
              </a:xfrm>
              <a:prstGeom prst="can">
                <a:avLst/>
              </a:prstGeom>
              <a:solidFill>
                <a:srgbClr val="FF6699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  <a:cs typeface="Arial" charset="0"/>
                </a:endParaRPr>
              </a:p>
            </p:txBody>
          </p:sp>
        </p:grpSp>
        <p:grpSp>
          <p:nvGrpSpPr>
            <p:cNvPr id="12" name="Group 104"/>
            <p:cNvGrpSpPr>
              <a:grpSpLocks/>
            </p:cNvGrpSpPr>
            <p:nvPr/>
          </p:nvGrpSpPr>
          <p:grpSpPr bwMode="auto">
            <a:xfrm>
              <a:off x="5775572" y="5659437"/>
              <a:ext cx="1279525" cy="1198563"/>
              <a:chOff x="1189038" y="3810000"/>
              <a:chExt cx="1279525" cy="1198563"/>
            </a:xfrm>
          </p:grpSpPr>
          <p:sp>
            <p:nvSpPr>
              <p:cNvPr id="106" name="Arc 105"/>
              <p:cNvSpPr/>
              <p:nvPr/>
            </p:nvSpPr>
            <p:spPr bwMode="auto">
              <a:xfrm rot="5400000">
                <a:off x="1785691" y="3536951"/>
                <a:ext cx="85725" cy="838200"/>
              </a:xfrm>
              <a:prstGeom prst="arc">
                <a:avLst>
                  <a:gd name="adj1" fmla="val 5438228"/>
                  <a:gd name="adj2" fmla="val 16195877"/>
                </a:avLst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dirty="0"/>
              </a:p>
            </p:txBody>
          </p:sp>
          <p:sp>
            <p:nvSpPr>
              <p:cNvPr id="107" name="Arc 106"/>
              <p:cNvSpPr/>
              <p:nvPr/>
            </p:nvSpPr>
            <p:spPr bwMode="auto">
              <a:xfrm>
                <a:off x="1188791" y="3810001"/>
                <a:ext cx="1279525" cy="1198562"/>
              </a:xfrm>
              <a:prstGeom prst="arc">
                <a:avLst>
                  <a:gd name="adj1" fmla="val 18643539"/>
                  <a:gd name="adj2" fmla="val 13724309"/>
                </a:avLst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dirty="0"/>
                  <a:t>Eye</a:t>
                </a:r>
              </a:p>
            </p:txBody>
          </p:sp>
        </p:grpSp>
      </p:grpSp>
      <p:grpSp>
        <p:nvGrpSpPr>
          <p:cNvPr id="13" name="Group 129"/>
          <p:cNvGrpSpPr>
            <a:grpSpLocks/>
          </p:cNvGrpSpPr>
          <p:nvPr/>
        </p:nvGrpSpPr>
        <p:grpSpPr bwMode="auto">
          <a:xfrm>
            <a:off x="7177089" y="3578225"/>
            <a:ext cx="1538287" cy="3195638"/>
            <a:chOff x="5653334" y="3578225"/>
            <a:chExt cx="1538535" cy="3195588"/>
          </a:xfrm>
        </p:grpSpPr>
        <p:grpSp>
          <p:nvGrpSpPr>
            <p:cNvPr id="14" name="Group 128"/>
            <p:cNvGrpSpPr>
              <a:grpSpLocks/>
            </p:cNvGrpSpPr>
            <p:nvPr/>
          </p:nvGrpSpPr>
          <p:grpSpPr bwMode="auto">
            <a:xfrm>
              <a:off x="6056243" y="3578225"/>
              <a:ext cx="1135626" cy="3195588"/>
              <a:chOff x="6056243" y="3578225"/>
              <a:chExt cx="1135626" cy="3195588"/>
            </a:xfrm>
          </p:grpSpPr>
          <p:cxnSp>
            <p:nvCxnSpPr>
              <p:cNvPr id="113" name="Straight Arrow Connector 112"/>
              <p:cNvCxnSpPr/>
              <p:nvPr/>
            </p:nvCxnSpPr>
            <p:spPr>
              <a:xfrm flipH="1">
                <a:off x="6415457" y="3578225"/>
                <a:ext cx="776412" cy="2185954"/>
              </a:xfrm>
              <a:prstGeom prst="straightConnector1">
                <a:avLst/>
              </a:prstGeom>
              <a:ln w="38100">
                <a:solidFill>
                  <a:srgbClr val="008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Straight Arrow Connector 118"/>
              <p:cNvCxnSpPr>
                <a:cxnSpLocks noChangeAspect="1"/>
              </p:cNvCxnSpPr>
              <p:nvPr/>
            </p:nvCxnSpPr>
            <p:spPr>
              <a:xfrm rot="5400000">
                <a:off x="5732017" y="6090373"/>
                <a:ext cx="1008047" cy="358833"/>
              </a:xfrm>
              <a:prstGeom prst="straightConnector1">
                <a:avLst/>
              </a:prstGeom>
              <a:ln w="38100">
                <a:solidFill>
                  <a:srgbClr val="008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Group 127"/>
            <p:cNvGrpSpPr>
              <a:grpSpLocks/>
            </p:cNvGrpSpPr>
            <p:nvPr/>
          </p:nvGrpSpPr>
          <p:grpSpPr bwMode="auto">
            <a:xfrm>
              <a:off x="5653334" y="3578225"/>
              <a:ext cx="1117911" cy="3190611"/>
              <a:chOff x="5653334" y="3578225"/>
              <a:chExt cx="1117911" cy="3190611"/>
            </a:xfrm>
          </p:grpSpPr>
          <p:cxnSp>
            <p:nvCxnSpPr>
              <p:cNvPr id="110" name="Straight Arrow Connector 109"/>
              <p:cNvCxnSpPr/>
              <p:nvPr/>
            </p:nvCxnSpPr>
            <p:spPr>
              <a:xfrm>
                <a:off x="5653334" y="3578225"/>
                <a:ext cx="776412" cy="2185954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Straight Arrow Connector 120"/>
              <p:cNvCxnSpPr>
                <a:cxnSpLocks noChangeAspect="1"/>
              </p:cNvCxnSpPr>
              <p:nvPr/>
            </p:nvCxnSpPr>
            <p:spPr>
              <a:xfrm>
                <a:off x="6413868" y="5765766"/>
                <a:ext cx="357246" cy="1003284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6" name="Group 126"/>
          <p:cNvGrpSpPr>
            <a:grpSpLocks/>
          </p:cNvGrpSpPr>
          <p:nvPr/>
        </p:nvGrpSpPr>
        <p:grpSpPr bwMode="auto">
          <a:xfrm>
            <a:off x="5715000" y="5029201"/>
            <a:ext cx="2414588" cy="830263"/>
            <a:chOff x="4191028" y="5029200"/>
            <a:chExt cx="2414806" cy="830997"/>
          </a:xfrm>
        </p:grpSpPr>
        <p:sp>
          <p:nvSpPr>
            <p:cNvPr id="138253" name="TextBox 107"/>
            <p:cNvSpPr txBox="1">
              <a:spLocks noChangeArrowheads="1"/>
            </p:cNvSpPr>
            <p:nvPr/>
          </p:nvSpPr>
          <p:spPr bwMode="auto">
            <a:xfrm>
              <a:off x="6224834" y="5105400"/>
              <a:ext cx="381000" cy="4620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US" sz="2400" i="1">
                  <a:latin typeface="Symbol" pitchFamily="18" charset="2"/>
                </a:rPr>
                <a:t>j</a:t>
              </a:r>
            </a:p>
          </p:txBody>
        </p:sp>
        <p:sp>
          <p:nvSpPr>
            <p:cNvPr id="123" name="TextBox 122"/>
            <p:cNvSpPr txBox="1"/>
            <p:nvPr/>
          </p:nvSpPr>
          <p:spPr bwMode="auto">
            <a:xfrm>
              <a:off x="4191028" y="5029200"/>
              <a:ext cx="2057586" cy="83099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2400" dirty="0">
                  <a:latin typeface="+mj-lt"/>
                </a:rPr>
                <a:t>Angular Size is now </a:t>
              </a:r>
              <a:r>
                <a:rPr lang="en-US" sz="2400" i="1" dirty="0">
                  <a:latin typeface="Symbol" pitchFamily="18" charset="2"/>
                </a:rPr>
                <a:t>j</a:t>
              </a:r>
              <a:endParaRPr lang="en-US" sz="2400" baseline="-25000" dirty="0">
                <a:latin typeface="Symbol" pitchFamily="18" charset="2"/>
              </a:endParaRP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09241-9E76-427C-8FF9-7E40C7F3303C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 mod="1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>
                <a:latin typeface="Arial" charset="0"/>
                <a:cs typeface="Arial" charset="0"/>
              </a:rPr>
              <a:t>Angular Size and Astronomy</a:t>
            </a:r>
            <a:br>
              <a:rPr lang="en-US">
                <a:latin typeface="Arial" charset="0"/>
                <a:cs typeface="Arial" charset="0"/>
              </a:rPr>
            </a:br>
            <a:r>
              <a:rPr lang="en-US" sz="3600">
                <a:latin typeface="Arial" charset="0"/>
                <a:cs typeface="Arial" charset="0"/>
              </a:rPr>
              <a:t>Eclipses vs. Transits</a:t>
            </a:r>
            <a:endParaRPr lang="en-US">
              <a:latin typeface="Arial" charset="0"/>
              <a:cs typeface="Arial" charset="0"/>
            </a:endParaRPr>
          </a:p>
        </p:txBody>
      </p:sp>
      <p:grpSp>
        <p:nvGrpSpPr>
          <p:cNvPr id="3" name="Group 21"/>
          <p:cNvGrpSpPr>
            <a:grpSpLocks/>
          </p:cNvGrpSpPr>
          <p:nvPr/>
        </p:nvGrpSpPr>
        <p:grpSpPr bwMode="auto">
          <a:xfrm>
            <a:off x="533400" y="1581150"/>
            <a:ext cx="6019800" cy="5257800"/>
            <a:chOff x="-991428" y="1581150"/>
            <a:chExt cx="6477828" cy="5657850"/>
          </a:xfrm>
        </p:grpSpPr>
        <p:pic>
          <p:nvPicPr>
            <p:cNvPr id="139277" name="Picture 5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131"/>
            <a:stretch/>
          </p:blipFill>
          <p:spPr bwMode="auto">
            <a:xfrm>
              <a:off x="-991428" y="1581150"/>
              <a:ext cx="6477828" cy="5657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Rectangle 13"/>
            <p:cNvSpPr/>
            <p:nvPr/>
          </p:nvSpPr>
          <p:spPr>
            <a:xfrm>
              <a:off x="1112838" y="6604000"/>
              <a:ext cx="2608406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050" dirty="0">
                  <a:solidFill>
                    <a:schemeClr val="bg1"/>
                  </a:solidFill>
                </a:rPr>
                <a:t>http://en.wikipedia.org/wiki/File:Ecl-ann.jpg</a:t>
              </a:r>
            </a:p>
          </p:txBody>
        </p:sp>
      </p:grpSp>
      <p:grpSp>
        <p:nvGrpSpPr>
          <p:cNvPr id="4" name="Group 22"/>
          <p:cNvGrpSpPr>
            <a:grpSpLocks/>
          </p:cNvGrpSpPr>
          <p:nvPr/>
        </p:nvGrpSpPr>
        <p:grpSpPr bwMode="auto">
          <a:xfrm>
            <a:off x="6972300" y="2476500"/>
            <a:ext cx="4229100" cy="4229100"/>
            <a:chOff x="4914900" y="2628900"/>
            <a:chExt cx="4229100" cy="4229100"/>
          </a:xfrm>
        </p:grpSpPr>
        <p:pic>
          <p:nvPicPr>
            <p:cNvPr id="139275" name="Picture 4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14900" y="2628900"/>
              <a:ext cx="4229100" cy="4229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Rectangle 14"/>
            <p:cNvSpPr/>
            <p:nvPr/>
          </p:nvSpPr>
          <p:spPr>
            <a:xfrm>
              <a:off x="4972050" y="6604000"/>
              <a:ext cx="4114800" cy="25400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1050" dirty="0">
                  <a:solidFill>
                    <a:schemeClr val="bg1"/>
                  </a:solidFill>
                </a:rPr>
                <a:t>http://en.wikipedia.org/wiki/File:Mercury_transit_2.jpg</a:t>
              </a:r>
            </a:p>
          </p:txBody>
        </p:sp>
      </p:grpSp>
      <p:sp>
        <p:nvSpPr>
          <p:cNvPr id="16" name="TextBox 15"/>
          <p:cNvSpPr txBox="1"/>
          <p:nvPr/>
        </p:nvSpPr>
        <p:spPr bwMode="auto">
          <a:xfrm>
            <a:off x="2362200" y="3657600"/>
            <a:ext cx="20574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solidFill>
                  <a:schemeClr val="bg1"/>
                </a:solidFill>
                <a:latin typeface="+mj-lt"/>
              </a:rPr>
              <a:t>Moon and sun have similar angular sizes (when viewed from Earth)</a:t>
            </a:r>
          </a:p>
        </p:txBody>
      </p:sp>
      <p:sp>
        <p:nvSpPr>
          <p:cNvPr id="17" name="TextBox 16"/>
          <p:cNvSpPr txBox="1"/>
          <p:nvPr/>
        </p:nvSpPr>
        <p:spPr bwMode="auto">
          <a:xfrm>
            <a:off x="1066800" y="1524001"/>
            <a:ext cx="4953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solidFill>
                  <a:schemeClr val="bg1"/>
                </a:solidFill>
                <a:latin typeface="+mj-lt"/>
              </a:rPr>
              <a:t>Solar Eclipse (moon in front of sun)</a:t>
            </a:r>
          </a:p>
        </p:txBody>
      </p:sp>
      <p:sp>
        <p:nvSpPr>
          <p:cNvPr id="18" name="TextBox 17"/>
          <p:cNvSpPr txBox="1"/>
          <p:nvPr/>
        </p:nvSpPr>
        <p:spPr bwMode="auto">
          <a:xfrm>
            <a:off x="7239000" y="1524001"/>
            <a:ext cx="36576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Transit of Mercury (Mercury in front of sun)</a:t>
            </a:r>
          </a:p>
        </p:txBody>
      </p:sp>
      <p:sp>
        <p:nvSpPr>
          <p:cNvPr id="19" name="TextBox 18"/>
          <p:cNvSpPr txBox="1"/>
          <p:nvPr/>
        </p:nvSpPr>
        <p:spPr bwMode="auto">
          <a:xfrm>
            <a:off x="8001000" y="3200401"/>
            <a:ext cx="20574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Mercury and sun do not</a:t>
            </a:r>
          </a:p>
        </p:txBody>
      </p:sp>
      <p:sp>
        <p:nvSpPr>
          <p:cNvPr id="20" name="TextBox 19"/>
          <p:cNvSpPr txBox="1"/>
          <p:nvPr/>
        </p:nvSpPr>
        <p:spPr bwMode="auto">
          <a:xfrm>
            <a:off x="8001000" y="4800601"/>
            <a:ext cx="2057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Mercury</a:t>
            </a:r>
          </a:p>
        </p:txBody>
      </p:sp>
      <p:sp>
        <p:nvSpPr>
          <p:cNvPr id="21" name="TextBox 20"/>
          <p:cNvSpPr txBox="1"/>
          <p:nvPr/>
        </p:nvSpPr>
        <p:spPr bwMode="auto">
          <a:xfrm>
            <a:off x="7772400" y="5334001"/>
            <a:ext cx="26670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~1.4 times the size of the moon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11582400" y="6362357"/>
            <a:ext cx="380590" cy="365125"/>
          </a:xfrm>
        </p:spPr>
        <p:txBody>
          <a:bodyPr/>
          <a:lstStyle/>
          <a:p>
            <a:pPr>
              <a:defRPr/>
            </a:pPr>
            <a:fld id="{A4D09241-9E76-427C-8FF9-7E40C7F3303C}" type="slidenum">
              <a:rPr lang="en-US" smtClean="0"/>
              <a:pPr>
                <a:defRPr/>
              </a:pPr>
              <a:t>37</a:t>
            </a:fld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9" grpId="0"/>
      <p:bldP spid="20" grpId="0"/>
      <p:bldP spid="21" grpId="0"/>
    </p:bldLst>
  </p:timing>
  <p:extLst mod="1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  <a:cs typeface="Arial" charset="0"/>
              </a:rPr>
              <a:t>Angular Size and Magnifier</a:t>
            </a:r>
          </a:p>
        </p:txBody>
      </p:sp>
      <p:sp>
        <p:nvSpPr>
          <p:cNvPr id="56" name="TextBox 55"/>
          <p:cNvSpPr txBox="1"/>
          <p:nvPr/>
        </p:nvSpPr>
        <p:spPr bwMode="auto">
          <a:xfrm>
            <a:off x="6248400" y="2209801"/>
            <a:ext cx="44196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u="sng" dirty="0">
                <a:latin typeface="+mj-lt"/>
              </a:rPr>
              <a:t>Angular Size of </a:t>
            </a:r>
            <a:r>
              <a:rPr lang="en-US" sz="2400" b="1" u="sng" dirty="0">
                <a:solidFill>
                  <a:srgbClr val="FF0000"/>
                </a:solidFill>
                <a:latin typeface="+mj-lt"/>
              </a:rPr>
              <a:t>Image</a:t>
            </a:r>
          </a:p>
          <a:p>
            <a:pPr algn="ctr">
              <a:defRPr/>
            </a:pPr>
            <a:r>
              <a:rPr lang="en-US" sz="2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(with lens)</a:t>
            </a:r>
            <a:endParaRPr lang="en-US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 rot="16200000" flipH="1">
            <a:off x="3938588" y="2055753"/>
            <a:ext cx="0" cy="2543175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Up Arrow 14"/>
          <p:cNvSpPr>
            <a:spLocks noChangeAspect="1"/>
          </p:cNvSpPr>
          <p:nvPr/>
        </p:nvSpPr>
        <p:spPr>
          <a:xfrm>
            <a:off x="2574926" y="2962216"/>
            <a:ext cx="182563" cy="365125"/>
          </a:xfrm>
          <a:prstGeom prst="up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8" name="TextBox 47"/>
          <p:cNvSpPr txBox="1"/>
          <p:nvPr/>
        </p:nvSpPr>
        <p:spPr bwMode="auto">
          <a:xfrm>
            <a:off x="1524000" y="1219201"/>
            <a:ext cx="91440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Put object at about the focal point and compare angular size of image to the angular size of the object at a person’s near point</a:t>
            </a:r>
          </a:p>
        </p:txBody>
      </p:sp>
      <p:sp>
        <p:nvSpPr>
          <p:cNvPr id="141319" name="TextBox 72"/>
          <p:cNvSpPr txBox="1">
            <a:spLocks noChangeArrowheads="1"/>
          </p:cNvSpPr>
          <p:nvPr/>
        </p:nvSpPr>
        <p:spPr bwMode="auto">
          <a:xfrm>
            <a:off x="2314575" y="2952691"/>
            <a:ext cx="3048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2400" i="1">
                <a:latin typeface="Times New Roman" pitchFamily="18" charset="0"/>
                <a:cs typeface="Times New Roman" pitchFamily="18" charset="0"/>
              </a:rPr>
              <a:t>h</a:t>
            </a:r>
          </a:p>
        </p:txBody>
      </p:sp>
      <p:graphicFrame>
        <p:nvGraphicFramePr>
          <p:cNvPr id="141320" name="Object 2"/>
          <p:cNvGraphicFramePr>
            <a:graphicFrameLocks noChangeAspect="1"/>
          </p:cNvGraphicFramePr>
          <p:nvPr/>
        </p:nvGraphicFramePr>
        <p:xfrm>
          <a:off x="7924801" y="2968626"/>
          <a:ext cx="841375" cy="841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2" name="Equation" r:id="rId4" imgW="419100" imgH="419100" progId="Equation.3">
                  <p:embed/>
                </p:oleObj>
              </mc:Choice>
              <mc:Fallback>
                <p:oleObj name="Equation" r:id="rId4" imgW="419100" imgH="4191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24801" y="2968626"/>
                        <a:ext cx="841375" cy="841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TextBox 27"/>
          <p:cNvSpPr txBox="1"/>
          <p:nvPr/>
        </p:nvSpPr>
        <p:spPr bwMode="auto">
          <a:xfrm>
            <a:off x="1752600" y="2209801"/>
            <a:ext cx="44196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u="sng" dirty="0">
                <a:latin typeface="+mj-lt"/>
              </a:rPr>
              <a:t>Angular Size of </a:t>
            </a:r>
            <a:r>
              <a:rPr lang="en-US" sz="2400" b="1" u="sng" dirty="0">
                <a:solidFill>
                  <a:srgbClr val="FF0000"/>
                </a:solidFill>
                <a:latin typeface="+mj-lt"/>
              </a:rPr>
              <a:t>Object</a:t>
            </a:r>
          </a:p>
          <a:p>
            <a:pPr algn="ctr">
              <a:defRPr/>
            </a:pPr>
            <a:r>
              <a:rPr lang="en-US" sz="2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(without lens)</a:t>
            </a:r>
            <a:endParaRPr lang="en-US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cxnSp>
        <p:nvCxnSpPr>
          <p:cNvPr id="30" name="Straight Connector 29"/>
          <p:cNvCxnSpPr/>
          <p:nvPr/>
        </p:nvCxnSpPr>
        <p:spPr>
          <a:xfrm rot="16200000" flipH="1">
            <a:off x="3756026" y="1873191"/>
            <a:ext cx="365125" cy="254317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 bwMode="auto">
          <a:xfrm>
            <a:off x="2085975" y="3333690"/>
            <a:ext cx="3429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000" i="1" dirty="0">
                <a:latin typeface="+mj-lt"/>
                <a:cs typeface="Times New Roman" pitchFamily="18" charset="0"/>
              </a:rPr>
              <a:t>length to near point ~25 cm</a:t>
            </a:r>
          </a:p>
        </p:txBody>
      </p:sp>
      <p:sp>
        <p:nvSpPr>
          <p:cNvPr id="141324" name="TextBox 40"/>
          <p:cNvSpPr txBox="1">
            <a:spLocks noChangeArrowheads="1"/>
          </p:cNvSpPr>
          <p:nvPr/>
        </p:nvSpPr>
        <p:spPr bwMode="auto">
          <a:xfrm>
            <a:off x="3305175" y="2952691"/>
            <a:ext cx="5334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2400" i="1">
                <a:latin typeface="Symbol" pitchFamily="18" charset="2"/>
              </a:rPr>
              <a:t>q</a:t>
            </a:r>
            <a:r>
              <a:rPr lang="en-US" sz="2400" baseline="-25000">
                <a:latin typeface="Symbol" pitchFamily="18" charset="2"/>
              </a:rPr>
              <a:t>0</a:t>
            </a:r>
          </a:p>
        </p:txBody>
      </p:sp>
      <p:graphicFrame>
        <p:nvGraphicFramePr>
          <p:cNvPr id="43013" name="Object 5"/>
          <p:cNvGraphicFramePr>
            <a:graphicFrameLocks noChangeAspect="1"/>
          </p:cNvGraphicFramePr>
          <p:nvPr/>
        </p:nvGraphicFramePr>
        <p:xfrm>
          <a:off x="1685926" y="4416426"/>
          <a:ext cx="4486275" cy="841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3" name="Equation" r:id="rId6" imgW="2235200" imgH="419100" progId="Equation.3">
                  <p:embed/>
                </p:oleObj>
              </mc:Choice>
              <mc:Fallback>
                <p:oleObj name="Equation" r:id="rId6" imgW="2235200" imgH="4191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85926" y="4416426"/>
                        <a:ext cx="4486275" cy="841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014" name="Object 6"/>
          <p:cNvGraphicFramePr>
            <a:graphicFrameLocks noChangeAspect="1"/>
          </p:cNvGraphicFramePr>
          <p:nvPr/>
        </p:nvGraphicFramePr>
        <p:xfrm>
          <a:off x="1743075" y="3868737"/>
          <a:ext cx="4313238" cy="458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4" name="Equation" r:id="rId8" imgW="2146300" imgH="228600" progId="Equation.3">
                  <p:embed/>
                </p:oleObj>
              </mc:Choice>
              <mc:Fallback>
                <p:oleObj name="Equation" r:id="rId8" imgW="2146300" imgH="22860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43075" y="3868737"/>
                        <a:ext cx="4313238" cy="4587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2" name="TextBox 41"/>
          <p:cNvSpPr txBox="1"/>
          <p:nvPr/>
        </p:nvSpPr>
        <p:spPr bwMode="auto">
          <a:xfrm>
            <a:off x="2565400" y="5867400"/>
            <a:ext cx="1854200" cy="707886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000" b="1" dirty="0">
                <a:solidFill>
                  <a:srgbClr val="FF0000"/>
                </a:solidFill>
                <a:latin typeface="+mj-lt"/>
              </a:rPr>
              <a:t>Angular</a:t>
            </a:r>
            <a:r>
              <a:rPr lang="en-US" sz="2000" dirty="0">
                <a:latin typeface="+mj-lt"/>
              </a:rPr>
              <a:t> Magnification:</a:t>
            </a:r>
          </a:p>
        </p:txBody>
      </p:sp>
      <p:graphicFrame>
        <p:nvGraphicFramePr>
          <p:cNvPr id="43015" name="Object 7"/>
          <p:cNvGraphicFramePr>
            <a:graphicFrameLocks noChangeAspect="1"/>
          </p:cNvGraphicFramePr>
          <p:nvPr/>
        </p:nvGraphicFramePr>
        <p:xfrm>
          <a:off x="4470401" y="5838826"/>
          <a:ext cx="1019175" cy="866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5" name="Equation" r:id="rId10" imgW="508000" imgH="431800" progId="Equation.3">
                  <p:embed/>
                </p:oleObj>
              </mc:Choice>
              <mc:Fallback>
                <p:oleObj name="Equation" r:id="rId10" imgW="508000" imgH="4318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70401" y="5838826"/>
                        <a:ext cx="1019175" cy="866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016" name="Object 8"/>
          <p:cNvGraphicFramePr>
            <a:graphicFrameLocks noChangeAspect="1"/>
          </p:cNvGraphicFramePr>
          <p:nvPr/>
        </p:nvGraphicFramePr>
        <p:xfrm>
          <a:off x="5522914" y="5835651"/>
          <a:ext cx="4154487" cy="841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6" name="Equation" r:id="rId12" imgW="2070100" imgH="419100" progId="Equation.3">
                  <p:embed/>
                </p:oleObj>
              </mc:Choice>
              <mc:Fallback>
                <p:oleObj name="Equation" r:id="rId12" imgW="2070100" imgH="41910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22914" y="5835651"/>
                        <a:ext cx="4154487" cy="841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" name="TextBox 42"/>
          <p:cNvSpPr txBox="1"/>
          <p:nvPr/>
        </p:nvSpPr>
        <p:spPr bwMode="auto">
          <a:xfrm>
            <a:off x="6248400" y="3810000"/>
            <a:ext cx="41148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000" dirty="0">
                <a:latin typeface="+mj-lt"/>
              </a:rPr>
              <a:t>(for object placed at about the focal point)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09241-9E76-427C-8FF9-7E40C7F3303C}" type="slidenum">
              <a:rPr lang="en-US" smtClean="0"/>
              <a:pPr>
                <a:defRPr/>
              </a:pPr>
              <a:t>38</a:t>
            </a:fld>
            <a:endParaRPr lang="en-US" dirty="0"/>
          </a:p>
        </p:txBody>
      </p:sp>
      <p:cxnSp>
        <p:nvCxnSpPr>
          <p:cNvPr id="22" name="Straight Connector 21"/>
          <p:cNvCxnSpPr/>
          <p:nvPr/>
        </p:nvCxnSpPr>
        <p:spPr>
          <a:xfrm>
            <a:off x="6340366" y="2234268"/>
            <a:ext cx="31532" cy="3328333"/>
          </a:xfrm>
          <a:prstGeom prst="line">
            <a:avLst/>
          </a:prstGeom>
          <a:ln>
            <a:solidFill>
              <a:schemeClr val="tx1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2057400" y="5638800"/>
            <a:ext cx="7924800" cy="0"/>
          </a:xfrm>
          <a:prstGeom prst="line">
            <a:avLst/>
          </a:prstGeom>
          <a:ln>
            <a:solidFill>
              <a:schemeClr val="tx1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</p:bldLst>
  </p:timing>
  <p:extLst mod="1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Title 1"/>
          <p:cNvSpPr>
            <a:spLocks noGrp="1"/>
          </p:cNvSpPr>
          <p:nvPr>
            <p:ph type="title"/>
          </p:nvPr>
        </p:nvSpPr>
        <p:spPr>
          <a:xfrm>
            <a:off x="1981200" y="-762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>
                <a:latin typeface="Arial" charset="0"/>
                <a:cs typeface="Arial" charset="0"/>
              </a:rPr>
              <a:t>Microscope 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Arial" charset="0"/>
                <a:cs typeface="Arial" charset="0"/>
              </a:rPr>
              <a:t>(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Arial" charset="0"/>
                <a:cs typeface="Arial" charset="0"/>
              </a:rPr>
              <a:t>OpenStax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Arial" charset="0"/>
                <a:cs typeface="Arial" charset="0"/>
              </a:rPr>
              <a:t> 26.4)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 charset="0"/>
              <a:cs typeface="Arial" charset="0"/>
            </a:endParaRPr>
          </a:p>
        </p:txBody>
      </p:sp>
      <p:sp>
        <p:nvSpPr>
          <p:cNvPr id="4" name="TextBox 3"/>
          <p:cNvSpPr txBox="1"/>
          <p:nvPr/>
        </p:nvSpPr>
        <p:spPr bwMode="auto">
          <a:xfrm>
            <a:off x="1866900" y="914400"/>
            <a:ext cx="834117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000" dirty="0">
                <a:latin typeface="+mj-lt"/>
              </a:rPr>
              <a:t>To get a larger magnification instead of one lens, microscopes use at least two</a:t>
            </a:r>
          </a:p>
        </p:txBody>
      </p:sp>
      <p:sp>
        <p:nvSpPr>
          <p:cNvPr id="5" name="Oval 4"/>
          <p:cNvSpPr/>
          <p:nvPr/>
        </p:nvSpPr>
        <p:spPr>
          <a:xfrm>
            <a:off x="6904038" y="2082801"/>
            <a:ext cx="152400" cy="3338513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3" name="Group 7"/>
          <p:cNvGrpSpPr>
            <a:grpSpLocks noChangeAspect="1"/>
          </p:cNvGrpSpPr>
          <p:nvPr/>
        </p:nvGrpSpPr>
        <p:grpSpPr bwMode="auto">
          <a:xfrm>
            <a:off x="3284538" y="2905126"/>
            <a:ext cx="76200" cy="1693863"/>
            <a:chOff x="4435009" y="3327656"/>
            <a:chExt cx="152063" cy="3389702"/>
          </a:xfrm>
        </p:grpSpPr>
        <p:sp>
          <p:nvSpPr>
            <p:cNvPr id="9" name="Oval 8"/>
            <p:cNvSpPr/>
            <p:nvPr/>
          </p:nvSpPr>
          <p:spPr>
            <a:xfrm>
              <a:off x="4435009" y="3353071"/>
              <a:ext cx="152063" cy="3338872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10" name="Straight Connector 9"/>
            <p:cNvCxnSpPr/>
            <p:nvPr/>
          </p:nvCxnSpPr>
          <p:spPr>
            <a:xfrm rot="5400000">
              <a:off x="2816189" y="5022508"/>
              <a:ext cx="3389702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" name="Straight Connector 11"/>
          <p:cNvCxnSpPr/>
          <p:nvPr/>
        </p:nvCxnSpPr>
        <p:spPr>
          <a:xfrm>
            <a:off x="2057400" y="3752850"/>
            <a:ext cx="6629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 bwMode="auto">
          <a:xfrm>
            <a:off x="2286000" y="2209801"/>
            <a:ext cx="1981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Objective</a:t>
            </a:r>
          </a:p>
        </p:txBody>
      </p:sp>
      <p:sp>
        <p:nvSpPr>
          <p:cNvPr id="14" name="TextBox 13"/>
          <p:cNvSpPr txBox="1"/>
          <p:nvPr/>
        </p:nvSpPr>
        <p:spPr bwMode="auto">
          <a:xfrm>
            <a:off x="1524000" y="4343400"/>
            <a:ext cx="17526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Arial" pitchFamily="34" charset="0"/>
              <a:buChar char="•"/>
              <a:defRPr/>
            </a:pPr>
            <a:r>
              <a:rPr lang="en-US" sz="2400" dirty="0">
                <a:latin typeface="+mj-lt"/>
              </a:rPr>
              <a:t> Creates </a:t>
            </a:r>
            <a:r>
              <a:rPr lang="en-US" sz="2400" b="1" dirty="0">
                <a:solidFill>
                  <a:srgbClr val="FF0000"/>
                </a:solidFill>
                <a:latin typeface="+mj-lt"/>
              </a:rPr>
              <a:t>Real</a:t>
            </a:r>
            <a:r>
              <a:rPr lang="en-US" sz="2400" dirty="0">
                <a:latin typeface="+mj-lt"/>
              </a:rPr>
              <a:t> image </a:t>
            </a:r>
            <a:r>
              <a:rPr lang="en-US" sz="2400" b="1" dirty="0">
                <a:solidFill>
                  <a:srgbClr val="FF0000"/>
                </a:solidFill>
                <a:latin typeface="+mj-lt"/>
              </a:rPr>
              <a:t>magnified</a:t>
            </a:r>
            <a:r>
              <a:rPr lang="en-US" sz="2400" dirty="0">
                <a:latin typeface="+mj-lt"/>
              </a:rPr>
              <a:t> by</a:t>
            </a:r>
          </a:p>
        </p:txBody>
      </p:sp>
      <p:sp>
        <p:nvSpPr>
          <p:cNvPr id="15" name="Oval 14"/>
          <p:cNvSpPr/>
          <p:nvPr/>
        </p:nvSpPr>
        <p:spPr>
          <a:xfrm>
            <a:off x="2819401" y="3717926"/>
            <a:ext cx="68263" cy="68263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3757613" y="3717926"/>
            <a:ext cx="68262" cy="68263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8" name="Up Arrow 17"/>
          <p:cNvSpPr>
            <a:spLocks noChangeAspect="1"/>
          </p:cNvSpPr>
          <p:nvPr/>
        </p:nvSpPr>
        <p:spPr>
          <a:xfrm>
            <a:off x="2682876" y="3386138"/>
            <a:ext cx="182563" cy="366712"/>
          </a:xfrm>
          <a:prstGeom prst="up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4" name="Up Arrow 33"/>
          <p:cNvSpPr>
            <a:spLocks noChangeAspect="1"/>
          </p:cNvSpPr>
          <p:nvPr/>
        </p:nvSpPr>
        <p:spPr>
          <a:xfrm rot="10800000">
            <a:off x="5608638" y="3752850"/>
            <a:ext cx="914400" cy="1828800"/>
          </a:xfrm>
          <a:prstGeom prst="up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7872413" y="3717926"/>
            <a:ext cx="68262" cy="68263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6019801" y="3717926"/>
            <a:ext cx="68263" cy="68263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6" name="Group 46"/>
          <p:cNvGrpSpPr>
            <a:grpSpLocks/>
          </p:cNvGrpSpPr>
          <p:nvPr/>
        </p:nvGrpSpPr>
        <p:grpSpPr bwMode="auto">
          <a:xfrm>
            <a:off x="2773364" y="3386138"/>
            <a:ext cx="4206875" cy="2925762"/>
            <a:chOff x="1249363" y="3386138"/>
            <a:chExt cx="4206875" cy="2925762"/>
          </a:xfrm>
        </p:grpSpPr>
        <p:grpSp>
          <p:nvGrpSpPr>
            <p:cNvPr id="7" name="Group 76"/>
            <p:cNvGrpSpPr>
              <a:grpSpLocks/>
            </p:cNvGrpSpPr>
            <p:nvPr/>
          </p:nvGrpSpPr>
          <p:grpSpPr bwMode="auto">
            <a:xfrm>
              <a:off x="1249363" y="3386138"/>
              <a:ext cx="4206874" cy="2925762"/>
              <a:chOff x="1249680" y="3386492"/>
              <a:chExt cx="4206240" cy="2926080"/>
            </a:xfrm>
          </p:grpSpPr>
          <p:cxnSp>
            <p:nvCxnSpPr>
              <p:cNvPr id="25" name="Straight Arrow Connector 24"/>
              <p:cNvCxnSpPr/>
              <p:nvPr/>
            </p:nvCxnSpPr>
            <p:spPr>
              <a:xfrm>
                <a:off x="1249680" y="3386492"/>
                <a:ext cx="549192" cy="1587"/>
              </a:xfrm>
              <a:prstGeom prst="straightConnector1">
                <a:avLst/>
              </a:prstGeom>
              <a:ln w="38100">
                <a:solidFill>
                  <a:srgbClr val="293F6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Arrow Connector 29"/>
              <p:cNvCxnSpPr>
                <a:cxnSpLocks noChangeAspect="1"/>
              </p:cNvCxnSpPr>
              <p:nvPr/>
            </p:nvCxnSpPr>
            <p:spPr>
              <a:xfrm>
                <a:off x="1798872" y="3386492"/>
                <a:ext cx="3657049" cy="2926080"/>
              </a:xfrm>
              <a:prstGeom prst="straightConnector1">
                <a:avLst/>
              </a:prstGeom>
              <a:ln w="38100">
                <a:solidFill>
                  <a:srgbClr val="293F6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" name="Group 45"/>
            <p:cNvGrpSpPr>
              <a:grpSpLocks/>
            </p:cNvGrpSpPr>
            <p:nvPr/>
          </p:nvGrpSpPr>
          <p:grpSpPr bwMode="auto">
            <a:xfrm>
              <a:off x="1249363" y="3386138"/>
              <a:ext cx="4206875" cy="2803525"/>
              <a:chOff x="1249363" y="3386138"/>
              <a:chExt cx="4206875" cy="2803525"/>
            </a:xfrm>
          </p:grpSpPr>
          <p:cxnSp>
            <p:nvCxnSpPr>
              <p:cNvPr id="26" name="Straight Arrow Connector 25"/>
              <p:cNvCxnSpPr>
                <a:cxnSpLocks/>
              </p:cNvCxnSpPr>
              <p:nvPr/>
            </p:nvCxnSpPr>
            <p:spPr bwMode="auto">
              <a:xfrm>
                <a:off x="1249363" y="3386138"/>
                <a:ext cx="549275" cy="365125"/>
              </a:xfrm>
              <a:prstGeom prst="straightConnector1">
                <a:avLst/>
              </a:prstGeom>
              <a:ln w="3175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Arrow Connector 30"/>
              <p:cNvCxnSpPr>
                <a:cxnSpLocks noChangeAspect="1"/>
              </p:cNvCxnSpPr>
              <p:nvPr/>
            </p:nvCxnSpPr>
            <p:spPr bwMode="auto">
              <a:xfrm>
                <a:off x="1798638" y="3751263"/>
                <a:ext cx="3657600" cy="2438400"/>
              </a:xfrm>
              <a:prstGeom prst="straightConnector1">
                <a:avLst/>
              </a:prstGeom>
              <a:ln w="3175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" name="Group 78"/>
            <p:cNvGrpSpPr>
              <a:grpSpLocks/>
            </p:cNvGrpSpPr>
            <p:nvPr/>
          </p:nvGrpSpPr>
          <p:grpSpPr bwMode="auto">
            <a:xfrm>
              <a:off x="1249363" y="3386138"/>
              <a:ext cx="4206875" cy="2194322"/>
              <a:chOff x="1249680" y="3386492"/>
              <a:chExt cx="4206241" cy="2194560"/>
            </a:xfrm>
          </p:grpSpPr>
          <p:cxnSp>
            <p:nvCxnSpPr>
              <p:cNvPr id="52" name="Straight Arrow Connector 51"/>
              <p:cNvCxnSpPr>
                <a:cxnSpLocks noChangeAspect="1"/>
              </p:cNvCxnSpPr>
              <p:nvPr/>
            </p:nvCxnSpPr>
            <p:spPr>
              <a:xfrm rot="10800000" flipH="1" flipV="1">
                <a:off x="1249680" y="3386492"/>
                <a:ext cx="549192" cy="2194163"/>
              </a:xfrm>
              <a:prstGeom prst="straightConnector1">
                <a:avLst/>
              </a:prstGeom>
              <a:ln w="31750">
                <a:solidFill>
                  <a:srgbClr val="A67A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Arrow Connector 53"/>
              <p:cNvCxnSpPr>
                <a:cxnSpLocks/>
              </p:cNvCxnSpPr>
              <p:nvPr/>
            </p:nvCxnSpPr>
            <p:spPr>
              <a:xfrm rot="10800000" flipH="1" flipV="1">
                <a:off x="1798872" y="5580655"/>
                <a:ext cx="3657049" cy="0"/>
              </a:xfrm>
              <a:prstGeom prst="straightConnector1">
                <a:avLst/>
              </a:prstGeom>
              <a:ln w="31750">
                <a:solidFill>
                  <a:srgbClr val="A67A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55" name="Straight Arrow Connector 54"/>
          <p:cNvCxnSpPr>
            <a:cxnSpLocks/>
          </p:cNvCxnSpPr>
          <p:nvPr/>
        </p:nvCxnSpPr>
        <p:spPr>
          <a:xfrm rot="5400000" flipH="1" flipV="1">
            <a:off x="6327776" y="3624263"/>
            <a:ext cx="2609850" cy="1304925"/>
          </a:xfrm>
          <a:prstGeom prst="straightConnector1">
            <a:avLst/>
          </a:prstGeom>
          <a:ln w="31750">
            <a:solidFill>
              <a:srgbClr val="A67A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Group 44"/>
          <p:cNvGrpSpPr>
            <a:grpSpLocks/>
          </p:cNvGrpSpPr>
          <p:nvPr/>
        </p:nvGrpSpPr>
        <p:grpSpPr bwMode="auto">
          <a:xfrm>
            <a:off x="6980238" y="3581400"/>
            <a:ext cx="1308100" cy="2730500"/>
            <a:chOff x="5456238" y="3581399"/>
            <a:chExt cx="1307593" cy="2730501"/>
          </a:xfrm>
        </p:grpSpPr>
        <p:cxnSp>
          <p:nvCxnSpPr>
            <p:cNvPr id="57" name="Straight Arrow Connector 56"/>
            <p:cNvCxnSpPr>
              <a:cxnSpLocks/>
            </p:cNvCxnSpPr>
            <p:nvPr/>
          </p:nvCxnSpPr>
          <p:spPr bwMode="auto">
            <a:xfrm rot="5400000" flipH="1" flipV="1">
              <a:off x="4805902" y="4231735"/>
              <a:ext cx="2608264" cy="1307593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Arrow Connector 58"/>
            <p:cNvCxnSpPr>
              <a:cxnSpLocks/>
            </p:cNvCxnSpPr>
            <p:nvPr/>
          </p:nvCxnSpPr>
          <p:spPr bwMode="auto">
            <a:xfrm rot="5400000" flipH="1" flipV="1">
              <a:off x="4806696" y="4354766"/>
              <a:ext cx="2606676" cy="1307593"/>
            </a:xfrm>
            <a:prstGeom prst="straightConnector1">
              <a:avLst/>
            </a:prstGeom>
            <a:ln w="31750">
              <a:solidFill>
                <a:srgbClr val="293F6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62"/>
          <p:cNvGrpSpPr>
            <a:grpSpLocks/>
          </p:cNvGrpSpPr>
          <p:nvPr/>
        </p:nvGrpSpPr>
        <p:grpSpPr bwMode="auto">
          <a:xfrm rot="18879892">
            <a:off x="8692357" y="2097882"/>
            <a:ext cx="1279525" cy="1198562"/>
            <a:chOff x="7075488" y="4800600"/>
            <a:chExt cx="1279525" cy="1198563"/>
          </a:xfrm>
        </p:grpSpPr>
        <p:sp>
          <p:nvSpPr>
            <p:cNvPr id="61" name="Arc 60"/>
            <p:cNvSpPr/>
            <p:nvPr/>
          </p:nvSpPr>
          <p:spPr bwMode="auto">
            <a:xfrm>
              <a:off x="7217778" y="4976206"/>
              <a:ext cx="85725" cy="839788"/>
            </a:xfrm>
            <a:prstGeom prst="arc">
              <a:avLst>
                <a:gd name="adj1" fmla="val 5438228"/>
                <a:gd name="adj2" fmla="val 16195877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62" name="Arc 61"/>
            <p:cNvSpPr/>
            <p:nvPr/>
          </p:nvSpPr>
          <p:spPr bwMode="auto">
            <a:xfrm>
              <a:off x="7075488" y="4800600"/>
              <a:ext cx="1279525" cy="1198563"/>
            </a:xfrm>
            <a:prstGeom prst="arc">
              <a:avLst>
                <a:gd name="adj1" fmla="val 13326643"/>
                <a:gd name="adj2" fmla="val 8285461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/>
                <a:t>Eye</a:t>
              </a:r>
            </a:p>
          </p:txBody>
        </p:sp>
      </p:grpSp>
      <p:cxnSp>
        <p:nvCxnSpPr>
          <p:cNvPr id="65" name="Straight Connector 64"/>
          <p:cNvCxnSpPr/>
          <p:nvPr/>
        </p:nvCxnSpPr>
        <p:spPr>
          <a:xfrm>
            <a:off x="3322638" y="3048000"/>
            <a:ext cx="2743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404" name="TextBox 65"/>
          <p:cNvSpPr txBox="1">
            <a:spLocks noChangeArrowheads="1"/>
          </p:cNvSpPr>
          <p:nvPr/>
        </p:nvSpPr>
        <p:spPr bwMode="auto">
          <a:xfrm>
            <a:off x="4351338" y="2586038"/>
            <a:ext cx="6858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2400" i="1">
                <a:latin typeface="Times New Roman" pitchFamily="18" charset="0"/>
                <a:cs typeface="Times New Roman" pitchFamily="18" charset="0"/>
              </a:rPr>
              <a:t>L</a:t>
            </a:r>
          </a:p>
        </p:txBody>
      </p:sp>
      <p:sp>
        <p:nvSpPr>
          <p:cNvPr id="144405" name="TextBox 66"/>
          <p:cNvSpPr txBox="1">
            <a:spLocks noChangeArrowheads="1"/>
          </p:cNvSpPr>
          <p:nvPr/>
        </p:nvSpPr>
        <p:spPr bwMode="auto">
          <a:xfrm>
            <a:off x="2438400" y="3733801"/>
            <a:ext cx="6858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2400" i="1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2400" i="1" baseline="-25000">
                <a:latin typeface="Times New Roman" pitchFamily="18" charset="0"/>
                <a:cs typeface="Times New Roman" pitchFamily="18" charset="0"/>
              </a:rPr>
              <a:t>o</a:t>
            </a:r>
          </a:p>
        </p:txBody>
      </p:sp>
      <p:sp>
        <p:nvSpPr>
          <p:cNvPr id="144406" name="TextBox 67"/>
          <p:cNvSpPr txBox="1">
            <a:spLocks noChangeArrowheads="1"/>
          </p:cNvSpPr>
          <p:nvPr/>
        </p:nvSpPr>
        <p:spPr bwMode="auto">
          <a:xfrm>
            <a:off x="3657600" y="3352801"/>
            <a:ext cx="6858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2400" i="1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2400" i="1" baseline="-25000">
                <a:latin typeface="Times New Roman" pitchFamily="18" charset="0"/>
                <a:cs typeface="Times New Roman" pitchFamily="18" charset="0"/>
              </a:rPr>
              <a:t>o</a:t>
            </a:r>
          </a:p>
        </p:txBody>
      </p:sp>
      <p:sp>
        <p:nvSpPr>
          <p:cNvPr id="144407" name="TextBox 68"/>
          <p:cNvSpPr txBox="1">
            <a:spLocks noChangeArrowheads="1"/>
          </p:cNvSpPr>
          <p:nvPr/>
        </p:nvSpPr>
        <p:spPr bwMode="auto">
          <a:xfrm>
            <a:off x="5410200" y="3271838"/>
            <a:ext cx="6858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2400" i="1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2400" i="1" baseline="-25000">
                <a:latin typeface="Times New Roman" pitchFamily="18" charset="0"/>
                <a:cs typeface="Times New Roman" pitchFamily="18" charset="0"/>
              </a:rPr>
              <a:t>e</a:t>
            </a:r>
          </a:p>
        </p:txBody>
      </p:sp>
      <p:sp>
        <p:nvSpPr>
          <p:cNvPr id="70" name="TextBox 69"/>
          <p:cNvSpPr txBox="1"/>
          <p:nvPr/>
        </p:nvSpPr>
        <p:spPr bwMode="auto">
          <a:xfrm>
            <a:off x="5791200" y="1600201"/>
            <a:ext cx="4572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Eyepiece (acts like a Magnifier)</a:t>
            </a:r>
          </a:p>
        </p:txBody>
      </p:sp>
      <p:sp>
        <p:nvSpPr>
          <p:cNvPr id="144409" name="TextBox 71"/>
          <p:cNvSpPr txBox="1">
            <a:spLocks noChangeArrowheads="1"/>
          </p:cNvSpPr>
          <p:nvPr/>
        </p:nvSpPr>
        <p:spPr bwMode="auto">
          <a:xfrm>
            <a:off x="7239000" y="3276601"/>
            <a:ext cx="6858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2400" i="1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2400" i="1" baseline="-25000">
                <a:latin typeface="Times New Roman" pitchFamily="18" charset="0"/>
                <a:cs typeface="Times New Roman" pitchFamily="18" charset="0"/>
              </a:rPr>
              <a:t>e</a:t>
            </a:r>
          </a:p>
        </p:txBody>
      </p:sp>
      <p:graphicFrame>
        <p:nvGraphicFramePr>
          <p:cNvPr id="21508" name="Object 4"/>
          <p:cNvGraphicFramePr>
            <a:graphicFrameLocks noChangeAspect="1"/>
          </p:cNvGraphicFramePr>
          <p:nvPr/>
        </p:nvGraphicFramePr>
        <p:xfrm>
          <a:off x="2819400" y="5534026"/>
          <a:ext cx="2038350" cy="866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20" name="Equation" r:id="rId4" imgW="1016000" imgH="431800" progId="Equation.3">
                  <p:embed/>
                </p:oleObj>
              </mc:Choice>
              <mc:Fallback>
                <p:oleObj name="Equation" r:id="rId4" imgW="1016000" imgH="4318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9400" y="5534026"/>
                        <a:ext cx="2038350" cy="866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4" name="TextBox 73"/>
          <p:cNvSpPr txBox="1"/>
          <p:nvPr/>
        </p:nvSpPr>
        <p:spPr bwMode="auto">
          <a:xfrm>
            <a:off x="8077200" y="4191000"/>
            <a:ext cx="25908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Arial" pitchFamily="34" charset="0"/>
              <a:buChar char="•"/>
              <a:defRPr/>
            </a:pPr>
            <a:r>
              <a:rPr lang="en-US" sz="2400" dirty="0">
                <a:latin typeface="+mj-lt"/>
              </a:rPr>
              <a:t> Creates </a:t>
            </a:r>
            <a:r>
              <a:rPr lang="en-US" sz="2400" b="1" dirty="0">
                <a:solidFill>
                  <a:srgbClr val="FF0000"/>
                </a:solidFill>
                <a:latin typeface="+mj-lt"/>
              </a:rPr>
              <a:t>Virtual </a:t>
            </a:r>
            <a:r>
              <a:rPr lang="en-US" sz="2400" dirty="0">
                <a:latin typeface="+mj-lt"/>
              </a:rPr>
              <a:t>image with </a:t>
            </a:r>
            <a:r>
              <a:rPr lang="en-US" sz="2400" b="1" dirty="0">
                <a:solidFill>
                  <a:srgbClr val="FF0000"/>
                </a:solidFill>
                <a:latin typeface="+mj-lt"/>
              </a:rPr>
              <a:t>Angular</a:t>
            </a:r>
            <a:r>
              <a:rPr lang="en-US" sz="2400" dirty="0">
                <a:latin typeface="+mj-lt"/>
              </a:rPr>
              <a:t> </a:t>
            </a:r>
            <a:r>
              <a:rPr lang="en-US" sz="2400" b="1" dirty="0">
                <a:solidFill>
                  <a:srgbClr val="FF0000"/>
                </a:solidFill>
                <a:latin typeface="+mj-lt"/>
              </a:rPr>
              <a:t>magnification </a:t>
            </a:r>
            <a:r>
              <a:rPr lang="en-US" sz="2400" dirty="0">
                <a:latin typeface="+mj-lt"/>
              </a:rPr>
              <a:t>of</a:t>
            </a:r>
          </a:p>
        </p:txBody>
      </p:sp>
      <p:graphicFrame>
        <p:nvGraphicFramePr>
          <p:cNvPr id="21509" name="Object 5"/>
          <p:cNvGraphicFramePr>
            <a:graphicFrameLocks noChangeAspect="1"/>
          </p:cNvGraphicFramePr>
          <p:nvPr/>
        </p:nvGraphicFramePr>
        <p:xfrm>
          <a:off x="8469314" y="5610226"/>
          <a:ext cx="1577975" cy="866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21" name="Equation" r:id="rId6" imgW="787400" imgH="431800" progId="Equation.3">
                  <p:embed/>
                </p:oleObj>
              </mc:Choice>
              <mc:Fallback>
                <p:oleObj name="Equation" r:id="rId6" imgW="787400" imgH="4318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69314" y="5610226"/>
                        <a:ext cx="1577975" cy="866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6" name="TextBox 75"/>
          <p:cNvSpPr txBox="1"/>
          <p:nvPr/>
        </p:nvSpPr>
        <p:spPr bwMode="auto">
          <a:xfrm>
            <a:off x="1905000" y="6396038"/>
            <a:ext cx="83820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Overall magnification is </a:t>
            </a:r>
            <a:r>
              <a:rPr lang="en-US" sz="2400" b="1" dirty="0">
                <a:solidFill>
                  <a:srgbClr val="FF0000"/>
                </a:solidFill>
                <a:latin typeface="+mj-lt"/>
              </a:rPr>
              <a:t>product</a:t>
            </a:r>
            <a:r>
              <a:rPr lang="en-US" sz="2400" dirty="0">
                <a:latin typeface="+mj-lt"/>
              </a:rPr>
              <a:t> of objective and eyepiece’s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09241-9E76-427C-8FF9-7E40C7F3303C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34" grpId="0" animBg="1"/>
      <p:bldP spid="70" grpId="0"/>
      <p:bldP spid="74" grpId="0"/>
      <p:bldP spid="76" grpId="0"/>
    </p:bldLst>
  </p:timing>
  <p:extLst mod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Arial" charset="0"/>
                <a:cs typeface="Arial" charset="0"/>
              </a:rPr>
              <a:t>Focusing a Camera</a:t>
            </a:r>
          </a:p>
        </p:txBody>
      </p:sp>
      <p:sp>
        <p:nvSpPr>
          <p:cNvPr id="4" name="Down Arrow 3"/>
          <p:cNvSpPr/>
          <p:nvPr/>
        </p:nvSpPr>
        <p:spPr>
          <a:xfrm rot="10800000">
            <a:off x="3008313" y="3122613"/>
            <a:ext cx="381000" cy="914400"/>
          </a:xfrm>
          <a:prstGeom prst="downArrow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3192463" y="3122614"/>
            <a:ext cx="2743200" cy="1587"/>
          </a:xfrm>
          <a:prstGeom prst="straightConnector1">
            <a:avLst/>
          </a:prstGeom>
          <a:ln w="31750">
            <a:solidFill>
              <a:srgbClr val="293F6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5943600" y="3124200"/>
            <a:ext cx="3124200" cy="2082800"/>
          </a:xfrm>
          <a:prstGeom prst="straightConnector1">
            <a:avLst/>
          </a:prstGeom>
          <a:ln w="31750">
            <a:solidFill>
              <a:srgbClr val="293F6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>
            <a:cxnSpLocks noChangeAspect="1"/>
          </p:cNvCxnSpPr>
          <p:nvPr/>
        </p:nvCxnSpPr>
        <p:spPr>
          <a:xfrm rot="10800000" flipH="1" flipV="1">
            <a:off x="3192463" y="3122613"/>
            <a:ext cx="2743200" cy="1828800"/>
          </a:xfrm>
          <a:prstGeom prst="straightConnector1">
            <a:avLst/>
          </a:prstGeom>
          <a:ln w="31750">
            <a:solidFill>
              <a:srgbClr val="A67A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rot="10800000">
            <a:off x="5943600" y="4949825"/>
            <a:ext cx="3200400" cy="1588"/>
          </a:xfrm>
          <a:prstGeom prst="straightConnector1">
            <a:avLst/>
          </a:prstGeom>
          <a:ln w="31750">
            <a:solidFill>
              <a:srgbClr val="A67A0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cxnSpLocks noChangeAspect="1"/>
          </p:cNvCxnSpPr>
          <p:nvPr/>
        </p:nvCxnSpPr>
        <p:spPr>
          <a:xfrm>
            <a:off x="3198813" y="3122613"/>
            <a:ext cx="2743200" cy="914400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>
          <a:xfrm>
            <a:off x="4525964" y="3990976"/>
            <a:ext cx="92075" cy="92075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6506" name="TextBox 16"/>
          <p:cNvSpPr txBox="1">
            <a:spLocks noChangeArrowheads="1"/>
          </p:cNvSpPr>
          <p:nvPr/>
        </p:nvSpPr>
        <p:spPr bwMode="auto">
          <a:xfrm>
            <a:off x="7086600" y="4113214"/>
            <a:ext cx="2286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i="1">
                <a:latin typeface="Times New Roman" pitchFamily="18" charset="0"/>
                <a:cs typeface="Times New Roman" pitchFamily="18" charset="0"/>
              </a:rPr>
              <a:t>F</a:t>
            </a:r>
          </a:p>
        </p:txBody>
      </p:sp>
      <p:sp>
        <p:nvSpPr>
          <p:cNvPr id="12" name="Oval 11"/>
          <p:cNvSpPr/>
          <p:nvPr/>
        </p:nvSpPr>
        <p:spPr>
          <a:xfrm>
            <a:off x="7269164" y="3990976"/>
            <a:ext cx="92075" cy="92075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6508" name="TextBox 18"/>
          <p:cNvSpPr txBox="1">
            <a:spLocks noChangeArrowheads="1"/>
          </p:cNvSpPr>
          <p:nvPr/>
        </p:nvSpPr>
        <p:spPr bwMode="auto">
          <a:xfrm>
            <a:off x="4343400" y="4113214"/>
            <a:ext cx="2286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i="1">
                <a:latin typeface="Times New Roman" pitchFamily="18" charset="0"/>
                <a:cs typeface="Times New Roman" pitchFamily="18" charset="0"/>
              </a:rPr>
              <a:t>F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2819400" y="4037013"/>
            <a:ext cx="6248400" cy="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Oval 14"/>
          <p:cNvSpPr/>
          <p:nvPr/>
        </p:nvSpPr>
        <p:spPr>
          <a:xfrm>
            <a:off x="5867400" y="2360613"/>
            <a:ext cx="152400" cy="33528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" name="Down Arrow 15"/>
          <p:cNvSpPr/>
          <p:nvPr/>
        </p:nvSpPr>
        <p:spPr>
          <a:xfrm>
            <a:off x="8534400" y="4037013"/>
            <a:ext cx="381000" cy="914400"/>
          </a:xfrm>
          <a:prstGeom prst="downArrow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17" name="Straight Arrow Connector 16"/>
          <p:cNvCxnSpPr>
            <a:cxnSpLocks noChangeAspect="1"/>
          </p:cNvCxnSpPr>
          <p:nvPr/>
        </p:nvCxnSpPr>
        <p:spPr>
          <a:xfrm>
            <a:off x="5943600" y="4037013"/>
            <a:ext cx="3200400" cy="1066800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rot="5400000">
            <a:off x="3932238" y="4037013"/>
            <a:ext cx="4022725" cy="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37"/>
          <p:cNvGrpSpPr>
            <a:grpSpLocks/>
          </p:cNvGrpSpPr>
          <p:nvPr/>
        </p:nvGrpSpPr>
        <p:grpSpPr bwMode="auto">
          <a:xfrm>
            <a:off x="8686800" y="2024063"/>
            <a:ext cx="46038" cy="4038600"/>
            <a:chOff x="7162800" y="1905000"/>
            <a:chExt cx="45719" cy="4038600"/>
          </a:xfrm>
        </p:grpSpPr>
        <p:cxnSp>
          <p:nvCxnSpPr>
            <p:cNvPr id="20" name="Straight Connector 19"/>
            <p:cNvCxnSpPr/>
            <p:nvPr/>
          </p:nvCxnSpPr>
          <p:spPr>
            <a:xfrm rot="5400000">
              <a:off x="5181336" y="3924300"/>
              <a:ext cx="40386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0"/>
            <p:cNvSpPr/>
            <p:nvPr/>
          </p:nvSpPr>
          <p:spPr>
            <a:xfrm>
              <a:off x="7162800" y="2286000"/>
              <a:ext cx="45719" cy="32766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22" name="TextBox 21"/>
          <p:cNvSpPr txBox="1"/>
          <p:nvPr/>
        </p:nvSpPr>
        <p:spPr bwMode="auto">
          <a:xfrm>
            <a:off x="3124200" y="1219201"/>
            <a:ext cx="59436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For a given </a:t>
            </a:r>
            <a:r>
              <a:rPr lang="en-US" sz="2400" b="1" dirty="0">
                <a:solidFill>
                  <a:srgbClr val="FF0000"/>
                </a:solidFill>
                <a:latin typeface="+mj-lt"/>
              </a:rPr>
              <a:t>object</a:t>
            </a:r>
            <a:r>
              <a:rPr lang="en-US" sz="2400" dirty="0">
                <a:latin typeface="+mj-lt"/>
              </a:rPr>
              <a:t>, you want the film/CCD to be at the </a:t>
            </a:r>
            <a:r>
              <a:rPr lang="en-US" sz="2400" b="1" dirty="0">
                <a:solidFill>
                  <a:schemeClr val="bg1"/>
                </a:solidFill>
                <a:latin typeface="+mj-lt"/>
              </a:rPr>
              <a:t>image</a:t>
            </a:r>
            <a:r>
              <a:rPr lang="en-US" sz="2400" dirty="0">
                <a:latin typeface="+mj-lt"/>
              </a:rPr>
              <a:t> location </a:t>
            </a:r>
          </a:p>
        </p:txBody>
      </p:sp>
      <p:sp>
        <p:nvSpPr>
          <p:cNvPr id="39" name="TextBox 38"/>
          <p:cNvSpPr txBox="1"/>
          <p:nvPr/>
        </p:nvSpPr>
        <p:spPr bwMode="auto">
          <a:xfrm>
            <a:off x="2971800" y="6073914"/>
            <a:ext cx="6781800" cy="707886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000" dirty="0">
                <a:solidFill>
                  <a:srgbClr val="FF0000"/>
                </a:solidFill>
                <a:latin typeface="+mj-lt"/>
              </a:rPr>
              <a:t>All rays from a specific part of the object </a:t>
            </a:r>
            <a:r>
              <a:rPr lang="en-US" sz="2000" dirty="0">
                <a:latin typeface="+mj-lt"/>
              </a:rPr>
              <a:t>come together at the </a:t>
            </a:r>
            <a:r>
              <a:rPr lang="en-US" sz="2000" dirty="0">
                <a:solidFill>
                  <a:srgbClr val="FF0000"/>
                </a:solidFill>
                <a:latin typeface="+mj-lt"/>
              </a:rPr>
              <a:t>same point on the detector</a:t>
            </a:r>
          </a:p>
        </p:txBody>
      </p:sp>
      <p:grpSp>
        <p:nvGrpSpPr>
          <p:cNvPr id="3" name="Group 51"/>
          <p:cNvGrpSpPr>
            <a:grpSpLocks/>
          </p:cNvGrpSpPr>
          <p:nvPr/>
        </p:nvGrpSpPr>
        <p:grpSpPr bwMode="auto">
          <a:xfrm>
            <a:off x="6400800" y="2133600"/>
            <a:ext cx="2057400" cy="2667000"/>
            <a:chOff x="4876800" y="2133600"/>
            <a:chExt cx="2057403" cy="2667001"/>
          </a:xfrm>
        </p:grpSpPr>
        <p:sp>
          <p:nvSpPr>
            <p:cNvPr id="40" name="TextBox 39"/>
            <p:cNvSpPr txBox="1"/>
            <p:nvPr/>
          </p:nvSpPr>
          <p:spPr bwMode="auto">
            <a:xfrm>
              <a:off x="4876800" y="2133600"/>
              <a:ext cx="2057403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2000" i="1" dirty="0">
                  <a:latin typeface="+mj-lt"/>
                </a:rPr>
                <a:t>blurry image if film is here</a:t>
              </a:r>
            </a:p>
          </p:txBody>
        </p:sp>
        <p:cxnSp>
          <p:nvCxnSpPr>
            <p:cNvPr id="42" name="Straight Arrow Connector 41"/>
            <p:cNvCxnSpPr>
              <a:stCxn id="40" idx="2"/>
            </p:cNvCxnSpPr>
            <p:nvPr/>
          </p:nvCxnSpPr>
          <p:spPr>
            <a:xfrm>
              <a:off x="5905501" y="2841486"/>
              <a:ext cx="1028702" cy="1959115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52"/>
          <p:cNvGrpSpPr>
            <a:grpSpLocks/>
          </p:cNvGrpSpPr>
          <p:nvPr/>
        </p:nvGrpSpPr>
        <p:grpSpPr bwMode="auto">
          <a:xfrm>
            <a:off x="8915400" y="2362200"/>
            <a:ext cx="1600200" cy="2590800"/>
            <a:chOff x="7391401" y="2362200"/>
            <a:chExt cx="1600199" cy="2590799"/>
          </a:xfrm>
        </p:grpSpPr>
        <p:sp>
          <p:nvSpPr>
            <p:cNvPr id="43" name="TextBox 42"/>
            <p:cNvSpPr txBox="1"/>
            <p:nvPr/>
          </p:nvSpPr>
          <p:spPr bwMode="auto">
            <a:xfrm>
              <a:off x="7696201" y="2362200"/>
              <a:ext cx="1295399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2000" i="1" dirty="0">
                  <a:latin typeface="+mj-lt"/>
                </a:rPr>
                <a:t>or here</a:t>
              </a:r>
            </a:p>
          </p:txBody>
        </p:sp>
        <p:cxnSp>
          <p:nvCxnSpPr>
            <p:cNvPr id="44" name="Straight Arrow Connector 43"/>
            <p:cNvCxnSpPr>
              <a:stCxn id="43" idx="2"/>
            </p:cNvCxnSpPr>
            <p:nvPr/>
          </p:nvCxnSpPr>
          <p:spPr>
            <a:xfrm flipH="1">
              <a:off x="7391401" y="2762310"/>
              <a:ext cx="952499" cy="2190689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TextBox 48"/>
          <p:cNvSpPr txBox="1"/>
          <p:nvPr/>
        </p:nvSpPr>
        <p:spPr bwMode="auto">
          <a:xfrm>
            <a:off x="1524000" y="4267200"/>
            <a:ext cx="27432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Focus image by:</a:t>
            </a:r>
          </a:p>
          <a:p>
            <a:pPr algn="ctr">
              <a:defRPr/>
            </a:pPr>
            <a:r>
              <a:rPr lang="en-US" sz="2400" dirty="0">
                <a:latin typeface="+mj-lt"/>
              </a:rPr>
              <a:t>A – Moving lens</a:t>
            </a:r>
          </a:p>
          <a:p>
            <a:pPr algn="ctr">
              <a:defRPr/>
            </a:pPr>
            <a:r>
              <a:rPr lang="en-US" sz="2400" dirty="0">
                <a:latin typeface="+mj-lt"/>
              </a:rPr>
              <a:t>B – Moving film</a:t>
            </a:r>
          </a:p>
          <a:p>
            <a:pPr algn="ctr">
              <a:defRPr/>
            </a:pPr>
            <a:r>
              <a:rPr lang="en-US" sz="2400" dirty="0">
                <a:latin typeface="+mj-lt"/>
              </a:rPr>
              <a:t>C – Changing lens</a:t>
            </a:r>
          </a:p>
        </p:txBody>
      </p:sp>
      <p:sp>
        <p:nvSpPr>
          <p:cNvPr id="50" name="Rounded Rectangle 49"/>
          <p:cNvSpPr/>
          <p:nvPr/>
        </p:nvSpPr>
        <p:spPr>
          <a:xfrm>
            <a:off x="1828800" y="4724400"/>
            <a:ext cx="2133600" cy="3048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1" name="TextBox 30"/>
          <p:cNvSpPr txBox="1"/>
          <p:nvPr/>
        </p:nvSpPr>
        <p:spPr bwMode="auto">
          <a:xfrm>
            <a:off x="3095760" y="1232528"/>
            <a:ext cx="5895841" cy="8302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For a given </a:t>
            </a:r>
            <a:r>
              <a:rPr lang="en-US" sz="2400" b="1" dirty="0">
                <a:solidFill>
                  <a:srgbClr val="FF0000"/>
                </a:solidFill>
                <a:latin typeface="+mj-lt"/>
              </a:rPr>
              <a:t>object</a:t>
            </a:r>
            <a:r>
              <a:rPr lang="en-US" sz="2400" dirty="0">
                <a:latin typeface="+mj-lt"/>
              </a:rPr>
              <a:t>, you want the film/CCD to be at the </a:t>
            </a:r>
            <a:r>
              <a:rPr lang="en-US" sz="2400" b="1" dirty="0">
                <a:solidFill>
                  <a:srgbClr val="FF0000"/>
                </a:solidFill>
                <a:latin typeface="+mj-lt"/>
              </a:rPr>
              <a:t>image</a:t>
            </a:r>
            <a:r>
              <a:rPr lang="en-US" sz="2400" dirty="0">
                <a:latin typeface="+mj-lt"/>
              </a:rPr>
              <a:t> location 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09241-9E76-427C-8FF9-7E40C7F3303C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9" name="Ink 18">
                <a:extLst>
                  <a:ext uri="{FF2B5EF4-FFF2-40B4-BE49-F238E27FC236}">
                    <a16:creationId xmlns:a16="http://schemas.microsoft.com/office/drawing/2014/main" id="{5D25DE60-374E-4812-A1B6-F118E2ABE680}"/>
                  </a:ext>
                </a:extLst>
              </p14:cNvPr>
              <p14:cNvContentPartPr/>
              <p14:nvPr/>
            </p14:nvContentPartPr>
            <p14:xfrm>
              <a:off x="8362800" y="3867120"/>
              <a:ext cx="635400" cy="1765800"/>
            </p14:xfrm>
          </p:contentPart>
        </mc:Choice>
        <mc:Fallback xmlns="">
          <p:pic>
            <p:nvPicPr>
              <p:cNvPr id="19" name="Ink 18">
                <a:extLst>
                  <a:ext uri="{FF2B5EF4-FFF2-40B4-BE49-F238E27FC236}">
                    <a16:creationId xmlns:a16="http://schemas.microsoft.com/office/drawing/2014/main" id="{5D25DE60-374E-4812-A1B6-F118E2ABE680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353440" y="3857760"/>
                <a:ext cx="654120" cy="1784520"/>
              </a:xfrm>
              <a:prstGeom prst="rect">
                <a:avLst/>
              </a:prstGeom>
            </p:spPr>
          </p:pic>
        </mc:Fallback>
      </mc:AlternateContent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9" grpId="0"/>
      <p:bldP spid="50" grpId="0" animBg="1"/>
      <p:bldP spid="31" grpId="0" animBg="1"/>
    </p:bldLst>
  </p:timing>
  <p:extLst mod="1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  <a:cs typeface="Arial" charset="0"/>
              </a:rPr>
              <a:t>Microscope Limit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3009900" y="1804988"/>
            <a:ext cx="61722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All microscopes have a limit to how much magnification they can provide</a:t>
            </a:r>
          </a:p>
        </p:txBody>
      </p:sp>
      <p:sp>
        <p:nvSpPr>
          <p:cNvPr id="5" name="TextBox 4"/>
          <p:cNvSpPr txBox="1"/>
          <p:nvPr/>
        </p:nvSpPr>
        <p:spPr bwMode="auto">
          <a:xfrm>
            <a:off x="3009900" y="3024188"/>
            <a:ext cx="61722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Comes from the fact that light is </a:t>
            </a:r>
            <a:r>
              <a:rPr lang="en-US" sz="2400" b="1" dirty="0">
                <a:solidFill>
                  <a:srgbClr val="FF0000"/>
                </a:solidFill>
                <a:latin typeface="+mj-lt"/>
              </a:rPr>
              <a:t>not </a:t>
            </a:r>
            <a:r>
              <a:rPr lang="en-US" sz="2400" dirty="0">
                <a:latin typeface="+mj-lt"/>
              </a:rPr>
              <a:t>a ray</a:t>
            </a:r>
          </a:p>
        </p:txBody>
      </p:sp>
      <p:sp>
        <p:nvSpPr>
          <p:cNvPr id="6" name="TextBox 5"/>
          <p:cNvSpPr txBox="1"/>
          <p:nvPr/>
        </p:nvSpPr>
        <p:spPr bwMode="auto">
          <a:xfrm>
            <a:off x="3009900" y="3875088"/>
            <a:ext cx="61722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Depends on </a:t>
            </a:r>
            <a:r>
              <a:rPr lang="en-US" sz="2400" b="1" dirty="0">
                <a:latin typeface="+mj-lt"/>
              </a:rPr>
              <a:t>wavelength </a:t>
            </a:r>
            <a:r>
              <a:rPr lang="en-US" sz="2400" dirty="0">
                <a:latin typeface="+mj-lt"/>
              </a:rPr>
              <a:t>of light</a:t>
            </a:r>
            <a:endParaRPr lang="en-US" sz="2400" b="1" dirty="0"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 bwMode="auto">
          <a:xfrm>
            <a:off x="3009900" y="4724401"/>
            <a:ext cx="6172200" cy="461665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We’ll discuss wave properties of light next time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09241-9E76-427C-8FF9-7E40C7F3303C}" type="slidenum">
              <a:rPr lang="en-US" smtClean="0"/>
              <a:pPr>
                <a:defRPr/>
              </a:pPr>
              <a:t>40</a:t>
            </a:fld>
            <a:endParaRPr lang="en-US" dirty="0"/>
          </a:p>
        </p:txBody>
      </p:sp>
    </p:spTree>
  </p:cSld>
  <p:clrMapOvr>
    <a:masterClrMapping/>
  </p:clrMapOvr>
  <p:extLst mod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>
                <a:latin typeface="Arial" charset="0"/>
                <a:cs typeface="Arial" charset="0"/>
              </a:rPr>
              <a:t>Using Thin Lens Equation to Analyze a Camera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1828800" y="1600200"/>
            <a:ext cx="86106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000" dirty="0">
                <a:latin typeface="+mj-lt"/>
              </a:rPr>
              <a:t>A camera lens has a </a:t>
            </a:r>
            <a:r>
              <a:rPr lang="en-US" sz="2000" b="1" dirty="0">
                <a:latin typeface="+mj-lt"/>
              </a:rPr>
              <a:t>focal length </a:t>
            </a:r>
            <a:r>
              <a:rPr lang="en-US" sz="2000" dirty="0">
                <a:latin typeface="+mj-lt"/>
              </a:rPr>
              <a:t>of </a:t>
            </a:r>
            <a:r>
              <a:rPr lang="en-US" sz="2000" b="1" dirty="0">
                <a:latin typeface="+mj-lt"/>
              </a:rPr>
              <a:t>7.0 mm</a:t>
            </a:r>
            <a:r>
              <a:rPr lang="en-US" sz="2000" dirty="0">
                <a:latin typeface="+mj-lt"/>
              </a:rPr>
              <a:t>; the lens is </a:t>
            </a:r>
            <a:r>
              <a:rPr lang="en-US" sz="2000" b="1" dirty="0">
                <a:latin typeface="+mj-lt"/>
              </a:rPr>
              <a:t>7.2 mm from the detector </a:t>
            </a:r>
            <a:r>
              <a:rPr lang="en-US" sz="2000" dirty="0">
                <a:latin typeface="+mj-lt"/>
              </a:rPr>
              <a:t>when an object produces a </a:t>
            </a:r>
            <a:r>
              <a:rPr lang="en-US" sz="2000" b="1" dirty="0">
                <a:latin typeface="+mj-lt"/>
              </a:rPr>
              <a:t>clear image</a:t>
            </a:r>
            <a:r>
              <a:rPr lang="en-US" sz="2000" dirty="0">
                <a:latin typeface="+mj-lt"/>
              </a:rPr>
              <a:t>.  How far is the object from the lens?   </a:t>
            </a:r>
          </a:p>
        </p:txBody>
      </p:sp>
      <p:sp>
        <p:nvSpPr>
          <p:cNvPr id="6" name="TextBox 5"/>
          <p:cNvSpPr txBox="1"/>
          <p:nvPr/>
        </p:nvSpPr>
        <p:spPr bwMode="auto">
          <a:xfrm>
            <a:off x="1676400" y="3937338"/>
            <a:ext cx="5029200" cy="1015663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prstDash val="dash"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en-US" sz="2000" dirty="0">
                <a:latin typeface="+mj-lt"/>
              </a:rPr>
              <a:t>  Since cameras use </a:t>
            </a:r>
            <a:r>
              <a:rPr lang="en-US" sz="2000" b="1" dirty="0">
                <a:solidFill>
                  <a:srgbClr val="FF0000"/>
                </a:solidFill>
                <a:latin typeface="+mj-lt"/>
              </a:rPr>
              <a:t>converging</a:t>
            </a:r>
            <a:r>
              <a:rPr lang="en-US" sz="2000" b="1" dirty="0">
                <a:latin typeface="+mj-lt"/>
              </a:rPr>
              <a:t> </a:t>
            </a:r>
            <a:r>
              <a:rPr lang="en-US" sz="2000" dirty="0">
                <a:latin typeface="+mj-lt"/>
              </a:rPr>
              <a:t>lenses to form </a:t>
            </a:r>
            <a:r>
              <a:rPr lang="en-US" sz="2000" b="1" dirty="0">
                <a:solidFill>
                  <a:srgbClr val="FF0000"/>
                </a:solidFill>
                <a:latin typeface="+mj-lt"/>
              </a:rPr>
              <a:t>real</a:t>
            </a:r>
            <a:r>
              <a:rPr lang="en-US" sz="2000" dirty="0">
                <a:latin typeface="+mj-lt"/>
              </a:rPr>
              <a:t> images, both the focal length and image distance are </a:t>
            </a:r>
            <a:r>
              <a:rPr lang="en-US" sz="2000" b="1" dirty="0">
                <a:solidFill>
                  <a:srgbClr val="FF0000"/>
                </a:solidFill>
                <a:latin typeface="+mj-lt"/>
              </a:rPr>
              <a:t>positive</a:t>
            </a:r>
            <a:r>
              <a:rPr lang="en-US" sz="2000" dirty="0">
                <a:latin typeface="+mj-lt"/>
              </a:rPr>
              <a:t>:</a:t>
            </a:r>
          </a:p>
        </p:txBody>
      </p:sp>
      <p:graphicFrame>
        <p:nvGraphicFramePr>
          <p:cNvPr id="9220" name="Object 2"/>
          <p:cNvGraphicFramePr>
            <a:graphicFrameLocks noChangeAspect="1"/>
          </p:cNvGraphicFramePr>
          <p:nvPr/>
        </p:nvGraphicFramePr>
        <p:xfrm>
          <a:off x="5418139" y="2814638"/>
          <a:ext cx="1355725" cy="84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8" name="Equation" r:id="rId4" imgW="672808" imgH="418918" progId="Equation.3">
                  <p:embed/>
                </p:oleObj>
              </mc:Choice>
              <mc:Fallback>
                <p:oleObj name="Equation" r:id="rId4" imgW="672808" imgH="418918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18139" y="2814638"/>
                        <a:ext cx="1355725" cy="8429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 bwMode="auto">
          <a:xfrm>
            <a:off x="7620000" y="4033838"/>
            <a:ext cx="26670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'</a:t>
            </a:r>
            <a:r>
              <a:rPr lang="en-US" sz="2400" dirty="0">
                <a:latin typeface="+mj-lt"/>
              </a:rPr>
              <a:t> = +7.2 mm </a:t>
            </a:r>
            <a:endParaRPr lang="en-US" sz="2400" i="1" dirty="0"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 bwMode="auto">
          <a:xfrm>
            <a:off x="7696200" y="4491038"/>
            <a:ext cx="19050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2400" dirty="0">
                <a:latin typeface="+mj-lt"/>
              </a:rPr>
              <a:t> = +7.0 mm </a:t>
            </a:r>
            <a:endParaRPr lang="en-US" sz="2400" i="1" dirty="0">
              <a:latin typeface="+mj-lt"/>
            </a:endParaRPr>
          </a:p>
        </p:txBody>
      </p:sp>
      <p:graphicFrame>
        <p:nvGraphicFramePr>
          <p:cNvPr id="3" name="Object 6"/>
          <p:cNvGraphicFramePr>
            <a:graphicFrameLocks noChangeAspect="1"/>
          </p:cNvGraphicFramePr>
          <p:nvPr/>
        </p:nvGraphicFramePr>
        <p:xfrm>
          <a:off x="1897062" y="5253038"/>
          <a:ext cx="4884738" cy="842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9" name="Equation" r:id="rId6" imgW="2425700" imgH="419100" progId="Equation.3">
                  <p:embed/>
                </p:oleObj>
              </mc:Choice>
              <mc:Fallback>
                <p:oleObj name="Equation" r:id="rId6" imgW="2425700" imgH="4191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97062" y="5253038"/>
                        <a:ext cx="4884738" cy="84296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/>
          <p:nvPr/>
        </p:nvSpPr>
        <p:spPr bwMode="auto">
          <a:xfrm>
            <a:off x="4267200" y="6324601"/>
            <a:ext cx="4953000" cy="461665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=&gt;   s</a:t>
            </a:r>
            <a:r>
              <a:rPr lang="en-US" sz="2400" dirty="0">
                <a:latin typeface="+mj-lt"/>
              </a:rPr>
              <a:t> = 250 mm = 25 cm = 0.25 m</a:t>
            </a:r>
            <a:endParaRPr lang="en-US" sz="2400" i="1" dirty="0">
              <a:latin typeface="+mj-l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09241-9E76-427C-8FF9-7E40C7F3303C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13" name="Right Arrow 12"/>
          <p:cNvSpPr/>
          <p:nvPr/>
        </p:nvSpPr>
        <p:spPr>
          <a:xfrm>
            <a:off x="6781800" y="4343400"/>
            <a:ext cx="685800" cy="338138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/>
      <p:bldP spid="9" grpId="0"/>
      <p:bldP spid="12" grpId="0" animBg="1"/>
      <p:bldP spid="13" grpId="0" animBg="1"/>
    </p:bldLst>
  </p:timing>
  <p:extLst mod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Title 1"/>
          <p:cNvSpPr>
            <a:spLocks noGrp="1"/>
          </p:cNvSpPr>
          <p:nvPr>
            <p:ph type="title"/>
          </p:nvPr>
        </p:nvSpPr>
        <p:spPr>
          <a:xfrm>
            <a:off x="2228850" y="274638"/>
            <a:ext cx="7753350" cy="1143000"/>
          </a:xfrm>
        </p:spPr>
        <p:txBody>
          <a:bodyPr>
            <a:normAutofit fontScale="90000"/>
          </a:bodyPr>
          <a:lstStyle/>
          <a:p>
            <a:r>
              <a:rPr lang="en-US" sz="4000" dirty="0">
                <a:latin typeface="Arial" charset="0"/>
                <a:cs typeface="Arial" charset="0"/>
              </a:rPr>
              <a:t>Using Thin Lens Equation to Analyze a Camera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1905000" y="1524001"/>
            <a:ext cx="84582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200" dirty="0">
                <a:latin typeface="+mj-lt"/>
              </a:rPr>
              <a:t>If the object from the previous slide fills the </a:t>
            </a:r>
            <a:r>
              <a:rPr lang="en-US" sz="2200" b="1" dirty="0">
                <a:latin typeface="+mj-lt"/>
              </a:rPr>
              <a:t>9.6 mm tall </a:t>
            </a:r>
            <a:r>
              <a:rPr lang="en-US" sz="2200" dirty="0">
                <a:latin typeface="+mj-lt"/>
              </a:rPr>
              <a:t>sensor, </a:t>
            </a:r>
            <a:r>
              <a:rPr lang="en-US" sz="2200" b="1" dirty="0">
                <a:latin typeface="+mj-lt"/>
              </a:rPr>
              <a:t>how tall </a:t>
            </a:r>
            <a:r>
              <a:rPr lang="en-US" sz="2200" dirty="0">
                <a:latin typeface="+mj-lt"/>
              </a:rPr>
              <a:t>is the object itself?</a:t>
            </a:r>
          </a:p>
        </p:txBody>
      </p:sp>
      <p:graphicFrame>
        <p:nvGraphicFramePr>
          <p:cNvPr id="9220" name="Object 2"/>
          <p:cNvGraphicFramePr>
            <a:graphicFrameLocks noChangeAspect="1"/>
          </p:cNvGraphicFramePr>
          <p:nvPr/>
        </p:nvGraphicFramePr>
        <p:xfrm>
          <a:off x="7099301" y="3378201"/>
          <a:ext cx="1635125" cy="792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8" name="Equation" r:id="rId4" imgW="812447" imgH="393529" progId="Equation.3">
                  <p:embed/>
                </p:oleObj>
              </mc:Choice>
              <mc:Fallback>
                <p:oleObj name="Equation" r:id="rId4" imgW="812447" imgH="393529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99301" y="3378201"/>
                        <a:ext cx="1635125" cy="7921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4"/>
          <p:cNvGraphicFramePr>
            <a:graphicFrameLocks noChangeAspect="1"/>
          </p:cNvGraphicFramePr>
          <p:nvPr/>
        </p:nvGraphicFramePr>
        <p:xfrm>
          <a:off x="7239001" y="4267201"/>
          <a:ext cx="1228725" cy="790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9" name="Equation" r:id="rId6" imgW="609336" imgH="393529" progId="Equation.3">
                  <p:embed/>
                </p:oleObj>
              </mc:Choice>
              <mc:Fallback>
                <p:oleObj name="Equation" r:id="rId6" imgW="609336" imgH="393529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39001" y="4267201"/>
                        <a:ext cx="1228725" cy="7905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/>
          <p:cNvSpPr txBox="1"/>
          <p:nvPr/>
        </p:nvSpPr>
        <p:spPr bwMode="auto">
          <a:xfrm>
            <a:off x="1905000" y="2890838"/>
            <a:ext cx="2667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400" i="1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'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= +7.2 mm </a:t>
            </a:r>
            <a:endParaRPr lang="en-US" sz="2400" i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 bwMode="auto">
          <a:xfrm>
            <a:off x="1905000" y="3500438"/>
            <a:ext cx="1905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400" i="1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= +7.0 mm </a:t>
            </a:r>
            <a:endParaRPr lang="en-US" sz="2400" i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 bwMode="auto">
          <a:xfrm>
            <a:off x="1905000" y="4110038"/>
            <a:ext cx="4343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400" i="1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= 250 mm = 25 cm = 0.25 m</a:t>
            </a:r>
            <a:endParaRPr lang="en-US" sz="2400" i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 bwMode="auto">
          <a:xfrm>
            <a:off x="5181600" y="2667001"/>
            <a:ext cx="4876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i="1" dirty="0">
                <a:latin typeface="+mj-lt"/>
              </a:rPr>
              <a:t>We’ll need to use magnification:</a:t>
            </a:r>
          </a:p>
        </p:txBody>
      </p:sp>
      <p:sp>
        <p:nvSpPr>
          <p:cNvPr id="16" name="TextBox 15"/>
          <p:cNvSpPr txBox="1"/>
          <p:nvPr/>
        </p:nvSpPr>
        <p:spPr bwMode="auto">
          <a:xfrm>
            <a:off x="5334000" y="5105401"/>
            <a:ext cx="48768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Since the image is </a:t>
            </a:r>
            <a:r>
              <a:rPr lang="en-US" sz="2400" b="1" dirty="0">
                <a:solidFill>
                  <a:srgbClr val="FF0000"/>
                </a:solidFill>
                <a:latin typeface="+mj-lt"/>
              </a:rPr>
              <a:t>inverted</a:t>
            </a:r>
            <a:r>
              <a:rPr lang="en-US" sz="2400" dirty="0">
                <a:latin typeface="+mj-lt"/>
              </a:rPr>
              <a:t> we’ll use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'</a:t>
            </a:r>
            <a:r>
              <a:rPr lang="en-US" sz="2400" dirty="0">
                <a:latin typeface="+mj-lt"/>
              </a:rPr>
              <a:t> = – 9.6 mm</a:t>
            </a:r>
            <a:endParaRPr lang="en-US" sz="2400" i="1" dirty="0">
              <a:latin typeface="+mj-lt"/>
            </a:endParaRPr>
          </a:p>
        </p:txBody>
      </p:sp>
      <p:graphicFrame>
        <p:nvGraphicFramePr>
          <p:cNvPr id="5" name="Object 5"/>
          <p:cNvGraphicFramePr>
            <a:graphicFrameLocks noChangeAspect="1"/>
          </p:cNvGraphicFramePr>
          <p:nvPr/>
        </p:nvGraphicFramePr>
        <p:xfrm>
          <a:off x="5562600" y="6067426"/>
          <a:ext cx="4171950" cy="790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0" name="Equation" r:id="rId8" imgW="2070100" imgH="393700" progId="Equation.3">
                  <p:embed/>
                </p:oleObj>
              </mc:Choice>
              <mc:Fallback>
                <p:oleObj name="Equation" r:id="rId8" imgW="2070100" imgH="39370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62600" y="6067426"/>
                        <a:ext cx="4171950" cy="7905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09241-9E76-427C-8FF9-7E40C7F3303C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  <p:extLst mod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>
                <a:latin typeface="Arial" charset="0"/>
                <a:cs typeface="Arial" charset="0"/>
              </a:rPr>
              <a:t>Exposure Settings</a:t>
            </a:r>
            <a:br>
              <a:rPr lang="en-US">
                <a:latin typeface="Arial" charset="0"/>
                <a:cs typeface="Arial" charset="0"/>
              </a:rPr>
            </a:br>
            <a:r>
              <a:rPr lang="en-US">
                <a:latin typeface="Arial" charset="0"/>
                <a:cs typeface="Arial" charset="0"/>
              </a:rPr>
              <a:t>(time)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1828800" y="1524001"/>
            <a:ext cx="85344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latin typeface="+mj-lt"/>
              </a:rPr>
              <a:t>For a picture to turn out correctly enough light (but not too much) has to hit the detector</a:t>
            </a:r>
          </a:p>
        </p:txBody>
      </p:sp>
      <p:sp>
        <p:nvSpPr>
          <p:cNvPr id="5" name="TextBox 4"/>
          <p:cNvSpPr txBox="1"/>
          <p:nvPr/>
        </p:nvSpPr>
        <p:spPr bwMode="auto">
          <a:xfrm>
            <a:off x="1905000" y="2565401"/>
            <a:ext cx="8534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latin typeface="+mj-lt"/>
              </a:rPr>
              <a:t>One way to do that is to let light hit detector for a long time</a:t>
            </a:r>
          </a:p>
        </p:txBody>
      </p:sp>
      <p:sp>
        <p:nvSpPr>
          <p:cNvPr id="6" name="TextBox 5"/>
          <p:cNvSpPr txBox="1"/>
          <p:nvPr/>
        </p:nvSpPr>
        <p:spPr bwMode="auto">
          <a:xfrm>
            <a:off x="1828800" y="3238501"/>
            <a:ext cx="8534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latin typeface="+mj-lt"/>
              </a:rPr>
              <a:t>One </a:t>
            </a:r>
            <a:r>
              <a:rPr lang="en-US" sz="2400" b="1" dirty="0">
                <a:solidFill>
                  <a:srgbClr val="FF0000"/>
                </a:solidFill>
                <a:latin typeface="+mj-lt"/>
              </a:rPr>
              <a:t>benefit</a:t>
            </a:r>
            <a:r>
              <a:rPr lang="en-US" sz="2400" dirty="0">
                <a:latin typeface="+mj-lt"/>
              </a:rPr>
              <a:t> to this is </a:t>
            </a:r>
            <a:r>
              <a:rPr lang="en-US" sz="2400" b="1" dirty="0">
                <a:solidFill>
                  <a:srgbClr val="FF0000"/>
                </a:solidFill>
                <a:latin typeface="+mj-lt"/>
              </a:rPr>
              <a:t>easy</a:t>
            </a:r>
            <a:r>
              <a:rPr lang="en-US" sz="2400" dirty="0">
                <a:latin typeface="+mj-lt"/>
              </a:rPr>
              <a:t> to do</a:t>
            </a:r>
          </a:p>
        </p:txBody>
      </p:sp>
      <p:sp>
        <p:nvSpPr>
          <p:cNvPr id="7" name="TextBox 6"/>
          <p:cNvSpPr txBox="1"/>
          <p:nvPr/>
        </p:nvSpPr>
        <p:spPr bwMode="auto">
          <a:xfrm>
            <a:off x="1828800" y="3911601"/>
            <a:ext cx="85344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latin typeface="+mj-lt"/>
              </a:rPr>
              <a:t>Also amount of light hitting detector is directly proportional to the time (twice the time means twice the light)</a:t>
            </a:r>
          </a:p>
        </p:txBody>
      </p:sp>
      <p:sp>
        <p:nvSpPr>
          <p:cNvPr id="8" name="TextBox 7"/>
          <p:cNvSpPr txBox="1"/>
          <p:nvPr/>
        </p:nvSpPr>
        <p:spPr bwMode="auto">
          <a:xfrm>
            <a:off x="2133600" y="4953001"/>
            <a:ext cx="83058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latin typeface="+mj-lt"/>
              </a:rPr>
              <a:t>What’s a </a:t>
            </a:r>
            <a:r>
              <a:rPr lang="en-US" sz="2400" b="1" dirty="0">
                <a:solidFill>
                  <a:srgbClr val="008000"/>
                </a:solidFill>
                <a:latin typeface="+mj-lt"/>
              </a:rPr>
              <a:t>downside</a:t>
            </a:r>
            <a:r>
              <a:rPr lang="en-US" sz="2400" dirty="0">
                <a:latin typeface="+mj-lt"/>
              </a:rPr>
              <a:t> to having light hit the detector for more time?</a:t>
            </a:r>
          </a:p>
        </p:txBody>
      </p:sp>
      <p:sp>
        <p:nvSpPr>
          <p:cNvPr id="9" name="TextBox 8"/>
          <p:cNvSpPr txBox="1"/>
          <p:nvPr/>
        </p:nvSpPr>
        <p:spPr bwMode="auto">
          <a:xfrm>
            <a:off x="3505200" y="5557838"/>
            <a:ext cx="1600200" cy="461963"/>
          </a:xfrm>
          <a:prstGeom prst="rect">
            <a:avLst/>
          </a:prstGeom>
          <a:noFill/>
          <a:ln w="9525">
            <a:solidFill>
              <a:srgbClr val="00B05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400" b="1" dirty="0">
                <a:solidFill>
                  <a:srgbClr val="008000"/>
                </a:solidFill>
                <a:latin typeface="+mj-lt"/>
              </a:rPr>
              <a:t>Image blur</a:t>
            </a:r>
            <a:endParaRPr lang="en-US" sz="2400" dirty="0">
              <a:latin typeface="+mj-lt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09241-9E76-427C-8FF9-7E40C7F3303C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 animBg="1"/>
    </p:bldLst>
  </p:timing>
  <p:extLst mod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dirty="0">
                <a:latin typeface="Arial" charset="0"/>
                <a:cs typeface="Arial" charset="0"/>
              </a:rPr>
              <a:t>Exposure Settings</a:t>
            </a:r>
            <a:br>
              <a:rPr lang="en-US" dirty="0">
                <a:latin typeface="Arial" charset="0"/>
                <a:cs typeface="Arial" charset="0"/>
              </a:rPr>
            </a:br>
            <a:r>
              <a:rPr lang="en-US" dirty="0">
                <a:latin typeface="Arial" charset="0"/>
                <a:cs typeface="Arial" charset="0"/>
              </a:rPr>
              <a:t>(</a:t>
            </a:r>
            <a:r>
              <a:rPr lang="en-US" dirty="0">
                <a:latin typeface="+mj-lt"/>
                <a:cs typeface="Times New Roman" pitchFamily="18" charset="0"/>
              </a:rPr>
              <a:t>Iris</a:t>
            </a:r>
            <a:r>
              <a:rPr lang="en-US" dirty="0">
                <a:latin typeface="Arial" charset="0"/>
                <a:cs typeface="Arial" charset="0"/>
              </a:rPr>
              <a:t>)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2057400" y="1752600"/>
            <a:ext cx="8001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If you have a certain time for the camera to be active another way to adjust the exposure is by changing the opening through which light enters</a:t>
            </a:r>
          </a:p>
        </p:txBody>
      </p:sp>
      <p:sp>
        <p:nvSpPr>
          <p:cNvPr id="5" name="TextBox 4"/>
          <p:cNvSpPr txBox="1"/>
          <p:nvPr/>
        </p:nvSpPr>
        <p:spPr bwMode="auto">
          <a:xfrm>
            <a:off x="2133600" y="3200401"/>
            <a:ext cx="80010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An </a:t>
            </a:r>
            <a:r>
              <a:rPr lang="en-US" sz="2400" b="1" dirty="0">
                <a:solidFill>
                  <a:srgbClr val="FF0000"/>
                </a:solidFill>
                <a:latin typeface="+mj-lt"/>
              </a:rPr>
              <a:t>iris</a:t>
            </a:r>
            <a:r>
              <a:rPr lang="en-US" sz="2400" dirty="0">
                <a:latin typeface="+mj-lt"/>
              </a:rPr>
              <a:t> can be used to cover parts of the lens to let more or less light in</a:t>
            </a:r>
          </a:p>
        </p:txBody>
      </p:sp>
      <p:sp>
        <p:nvSpPr>
          <p:cNvPr id="7" name="TextBox 6"/>
          <p:cNvSpPr txBox="1"/>
          <p:nvPr/>
        </p:nvSpPr>
        <p:spPr bwMode="auto">
          <a:xfrm>
            <a:off x="2590800" y="6019801"/>
            <a:ext cx="6934200" cy="461665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Amount of light let in is proportional to the </a:t>
            </a:r>
            <a:r>
              <a:rPr lang="en-US" sz="2400" b="1" dirty="0">
                <a:solidFill>
                  <a:srgbClr val="FF0000"/>
                </a:solidFill>
                <a:latin typeface="+mj-lt"/>
              </a:rPr>
              <a:t>area</a:t>
            </a:r>
            <a:endParaRPr lang="en-US" sz="2400" dirty="0">
              <a:solidFill>
                <a:srgbClr val="FF0000"/>
              </a:solidFill>
              <a:latin typeface="+mj-lt"/>
            </a:endParaRPr>
          </a:p>
        </p:txBody>
      </p: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3352800" y="3924300"/>
            <a:ext cx="5486400" cy="2120900"/>
            <a:chOff x="1828525" y="3924300"/>
            <a:chExt cx="5486949" cy="2120816"/>
          </a:xfrm>
        </p:grpSpPr>
        <p:pic>
          <p:nvPicPr>
            <p:cNvPr id="110600" name="Picture 8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86674" y="3924300"/>
              <a:ext cx="1828800" cy="18591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0601" name="Picture 9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28525" y="3925432"/>
              <a:ext cx="1829624" cy="18569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TextBox 9"/>
            <p:cNvSpPr txBox="1"/>
            <p:nvPr/>
          </p:nvSpPr>
          <p:spPr bwMode="auto">
            <a:xfrm>
              <a:off x="3428885" y="5791126"/>
              <a:ext cx="2286229" cy="2539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1050" dirty="0">
                  <a:latin typeface="+mj-lt"/>
                </a:rPr>
                <a:t>© 2010 Pearson Education, Inc.</a:t>
              </a: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09241-9E76-427C-8FF9-7E40C7F3303C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animBg="1"/>
    </p:bldLst>
  </p:timing>
  <p:extLst mod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>
                <a:latin typeface="Arial" charset="0"/>
                <a:cs typeface="Arial" charset="0"/>
              </a:rPr>
              <a:t>Exposure Settings</a:t>
            </a:r>
            <a:br>
              <a:rPr lang="en-US">
                <a:latin typeface="Arial" charset="0"/>
                <a:cs typeface="Arial" charset="0"/>
              </a:rPr>
            </a:br>
            <a:r>
              <a:rPr lang="en-US">
                <a:latin typeface="Arial" charset="0"/>
                <a:cs typeface="Arial" charset="0"/>
              </a:rPr>
              <a:t>(Focal Length)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2057400" y="2286001"/>
            <a:ext cx="8001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Which one of these would form a brighter image?</a:t>
            </a:r>
          </a:p>
        </p:txBody>
      </p:sp>
      <p:sp>
        <p:nvSpPr>
          <p:cNvPr id="9" name="TextBox 8"/>
          <p:cNvSpPr txBox="1"/>
          <p:nvPr/>
        </p:nvSpPr>
        <p:spPr bwMode="auto">
          <a:xfrm>
            <a:off x="2209800" y="1524001"/>
            <a:ext cx="80010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For a given lens size, focal length will make a difference in the amount of light focused on the detector</a:t>
            </a:r>
          </a:p>
        </p:txBody>
      </p:sp>
      <p:sp>
        <p:nvSpPr>
          <p:cNvPr id="11" name="Down Arrow 10"/>
          <p:cNvSpPr/>
          <p:nvPr/>
        </p:nvSpPr>
        <p:spPr>
          <a:xfrm rot="10800000">
            <a:off x="2305050" y="3375025"/>
            <a:ext cx="190500" cy="457200"/>
          </a:xfrm>
          <a:prstGeom prst="downArrow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3063875" y="3810000"/>
            <a:ext cx="46038" cy="4603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1623" name="TextBox 16"/>
          <p:cNvSpPr txBox="1">
            <a:spLocks noChangeArrowheads="1"/>
          </p:cNvSpPr>
          <p:nvPr/>
        </p:nvSpPr>
        <p:spPr bwMode="auto">
          <a:xfrm>
            <a:off x="4343400" y="3870325"/>
            <a:ext cx="1143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i="1">
                <a:latin typeface="Times New Roman" pitchFamily="18" charset="0"/>
                <a:cs typeface="Times New Roman" pitchFamily="18" charset="0"/>
              </a:rPr>
              <a:t>F</a:t>
            </a:r>
          </a:p>
        </p:txBody>
      </p:sp>
      <p:sp>
        <p:nvSpPr>
          <p:cNvPr id="24" name="Oval 23"/>
          <p:cNvSpPr/>
          <p:nvPr/>
        </p:nvSpPr>
        <p:spPr>
          <a:xfrm>
            <a:off x="4435475" y="3810000"/>
            <a:ext cx="46038" cy="4603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1625" name="TextBox 18"/>
          <p:cNvSpPr txBox="1">
            <a:spLocks noChangeArrowheads="1"/>
          </p:cNvSpPr>
          <p:nvPr/>
        </p:nvSpPr>
        <p:spPr bwMode="auto">
          <a:xfrm>
            <a:off x="2971800" y="3870325"/>
            <a:ext cx="1143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i="1">
                <a:latin typeface="Times New Roman" pitchFamily="18" charset="0"/>
                <a:cs typeface="Times New Roman" pitchFamily="18" charset="0"/>
              </a:rPr>
              <a:t>F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2209800" y="3832225"/>
            <a:ext cx="3124200" cy="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Oval 28"/>
          <p:cNvSpPr/>
          <p:nvPr/>
        </p:nvSpPr>
        <p:spPr>
          <a:xfrm>
            <a:off x="3733800" y="2895600"/>
            <a:ext cx="77788" cy="187483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1" name="Down Arrow 30"/>
          <p:cNvSpPr/>
          <p:nvPr/>
        </p:nvSpPr>
        <p:spPr>
          <a:xfrm rot="10800000">
            <a:off x="2303463" y="5353050"/>
            <a:ext cx="190500" cy="457200"/>
          </a:xfrm>
          <a:prstGeom prst="downArrow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53"/>
          <p:cNvGrpSpPr>
            <a:grpSpLocks/>
          </p:cNvGrpSpPr>
          <p:nvPr/>
        </p:nvGrpSpPr>
        <p:grpSpPr bwMode="auto">
          <a:xfrm>
            <a:off x="2395538" y="3375026"/>
            <a:ext cx="4386262" cy="3482975"/>
            <a:chOff x="872331" y="3375660"/>
            <a:chExt cx="4385469" cy="3482340"/>
          </a:xfrm>
        </p:grpSpPr>
        <p:grpSp>
          <p:nvGrpSpPr>
            <p:cNvPr id="5" name="Group 46"/>
            <p:cNvGrpSpPr>
              <a:grpSpLocks/>
            </p:cNvGrpSpPr>
            <p:nvPr/>
          </p:nvGrpSpPr>
          <p:grpSpPr bwMode="auto">
            <a:xfrm>
              <a:off x="872332" y="3375660"/>
              <a:ext cx="2937668" cy="1042194"/>
              <a:chOff x="872332" y="3375660"/>
              <a:chExt cx="2937668" cy="1042194"/>
            </a:xfrm>
          </p:grpSpPr>
          <p:cxnSp>
            <p:nvCxnSpPr>
              <p:cNvPr id="12" name="Straight Arrow Connector 11"/>
              <p:cNvCxnSpPr/>
              <p:nvPr/>
            </p:nvCxnSpPr>
            <p:spPr>
              <a:xfrm>
                <a:off x="872331" y="3375660"/>
                <a:ext cx="1371352" cy="1588"/>
              </a:xfrm>
              <a:prstGeom prst="straightConnector1">
                <a:avLst/>
              </a:prstGeom>
              <a:ln w="31750">
                <a:solidFill>
                  <a:srgbClr val="293F6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Arrow Connector 12"/>
              <p:cNvCxnSpPr/>
              <p:nvPr/>
            </p:nvCxnSpPr>
            <p:spPr>
              <a:xfrm>
                <a:off x="2248444" y="3377248"/>
                <a:ext cx="1561818" cy="1041210"/>
              </a:xfrm>
              <a:prstGeom prst="straightConnector1">
                <a:avLst/>
              </a:prstGeom>
              <a:ln w="31750">
                <a:solidFill>
                  <a:srgbClr val="293F6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" name="Group 49"/>
            <p:cNvGrpSpPr>
              <a:grpSpLocks/>
            </p:cNvGrpSpPr>
            <p:nvPr/>
          </p:nvGrpSpPr>
          <p:grpSpPr bwMode="auto">
            <a:xfrm>
              <a:off x="872331" y="5352257"/>
              <a:ext cx="4385469" cy="1505743"/>
              <a:chOff x="872331" y="5352257"/>
              <a:chExt cx="4385469" cy="1505743"/>
            </a:xfrm>
          </p:grpSpPr>
          <p:cxnSp>
            <p:nvCxnSpPr>
              <p:cNvPr id="32" name="Straight Arrow Connector 31"/>
              <p:cNvCxnSpPr/>
              <p:nvPr/>
            </p:nvCxnSpPr>
            <p:spPr>
              <a:xfrm>
                <a:off x="872331" y="5351738"/>
                <a:ext cx="1371352" cy="0"/>
              </a:xfrm>
              <a:prstGeom prst="straightConnector1">
                <a:avLst/>
              </a:prstGeom>
              <a:ln w="31750">
                <a:solidFill>
                  <a:srgbClr val="293F6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Arrow Connector 32"/>
              <p:cNvCxnSpPr>
                <a:cxnSpLocks noChangeAspect="1"/>
              </p:cNvCxnSpPr>
              <p:nvPr/>
            </p:nvCxnSpPr>
            <p:spPr>
              <a:xfrm>
                <a:off x="2248444" y="5351738"/>
                <a:ext cx="3009356" cy="1506262"/>
              </a:xfrm>
              <a:prstGeom prst="straightConnector1">
                <a:avLst/>
              </a:prstGeom>
              <a:ln w="31750">
                <a:solidFill>
                  <a:srgbClr val="293F6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7" name="Group 52"/>
          <p:cNvGrpSpPr>
            <a:grpSpLocks/>
          </p:cNvGrpSpPr>
          <p:nvPr/>
        </p:nvGrpSpPr>
        <p:grpSpPr bwMode="auto">
          <a:xfrm>
            <a:off x="2397126" y="3375026"/>
            <a:ext cx="4384675" cy="3349625"/>
            <a:chOff x="872332" y="3375660"/>
            <a:chExt cx="4385468" cy="3348197"/>
          </a:xfrm>
        </p:grpSpPr>
        <p:grpSp>
          <p:nvGrpSpPr>
            <p:cNvPr id="8" name="Group 48"/>
            <p:cNvGrpSpPr>
              <a:grpSpLocks/>
            </p:cNvGrpSpPr>
            <p:nvPr/>
          </p:nvGrpSpPr>
          <p:grpSpPr bwMode="auto">
            <a:xfrm>
              <a:off x="872332" y="3375660"/>
              <a:ext cx="2975768" cy="914400"/>
              <a:chOff x="872332" y="3375660"/>
              <a:chExt cx="2975768" cy="914400"/>
            </a:xfrm>
          </p:grpSpPr>
          <p:cxnSp>
            <p:nvCxnSpPr>
              <p:cNvPr id="15" name="Straight Arrow Connector 14"/>
              <p:cNvCxnSpPr>
                <a:cxnSpLocks noChangeAspect="1"/>
              </p:cNvCxnSpPr>
              <p:nvPr/>
            </p:nvCxnSpPr>
            <p:spPr>
              <a:xfrm rot="10800000" flipH="1" flipV="1">
                <a:off x="872332" y="3375660"/>
                <a:ext cx="1371848" cy="914010"/>
              </a:xfrm>
              <a:prstGeom prst="straightConnector1">
                <a:avLst/>
              </a:prstGeom>
              <a:ln w="31750">
                <a:solidFill>
                  <a:srgbClr val="A67A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Arrow Connector 15"/>
              <p:cNvCxnSpPr/>
              <p:nvPr/>
            </p:nvCxnSpPr>
            <p:spPr>
              <a:xfrm rot="10800000">
                <a:off x="2247356" y="4288084"/>
                <a:ext cx="1600489" cy="1586"/>
              </a:xfrm>
              <a:prstGeom prst="straightConnector1">
                <a:avLst/>
              </a:prstGeom>
              <a:ln w="31750">
                <a:solidFill>
                  <a:srgbClr val="A67A00"/>
                </a:solidFill>
                <a:headEnd type="arrow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" name="Group 51"/>
            <p:cNvGrpSpPr>
              <a:grpSpLocks/>
            </p:cNvGrpSpPr>
            <p:nvPr/>
          </p:nvGrpSpPr>
          <p:grpSpPr bwMode="auto">
            <a:xfrm>
              <a:off x="872332" y="5352257"/>
              <a:ext cx="4385468" cy="1371600"/>
              <a:chOff x="872332" y="5352257"/>
              <a:chExt cx="4385468" cy="1371600"/>
            </a:xfrm>
          </p:grpSpPr>
          <p:cxnSp>
            <p:nvCxnSpPr>
              <p:cNvPr id="34" name="Straight Arrow Connector 33"/>
              <p:cNvCxnSpPr>
                <a:cxnSpLocks noChangeAspect="1"/>
              </p:cNvCxnSpPr>
              <p:nvPr/>
            </p:nvCxnSpPr>
            <p:spPr>
              <a:xfrm rot="10800000" flipH="1" flipV="1">
                <a:off x="872332" y="5352842"/>
                <a:ext cx="1371848" cy="1371015"/>
              </a:xfrm>
              <a:prstGeom prst="straightConnector1">
                <a:avLst/>
              </a:prstGeom>
              <a:ln w="31750">
                <a:solidFill>
                  <a:srgbClr val="A67A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Arrow Connector 34"/>
              <p:cNvCxnSpPr/>
              <p:nvPr/>
            </p:nvCxnSpPr>
            <p:spPr>
              <a:xfrm rot="10800000">
                <a:off x="2247356" y="6722271"/>
                <a:ext cx="3010444" cy="1586"/>
              </a:xfrm>
              <a:prstGeom prst="straightConnector1">
                <a:avLst/>
              </a:prstGeom>
              <a:ln w="31750">
                <a:solidFill>
                  <a:srgbClr val="A67A00"/>
                </a:solidFill>
                <a:headEnd type="arrow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7" name="Oval 36"/>
          <p:cNvSpPr/>
          <p:nvPr/>
        </p:nvSpPr>
        <p:spPr>
          <a:xfrm>
            <a:off x="2835275" y="5786439"/>
            <a:ext cx="46038" cy="4603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4662489" y="5786439"/>
            <a:ext cx="46037" cy="4603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1633" name="TextBox 18"/>
          <p:cNvSpPr txBox="1">
            <a:spLocks noChangeArrowheads="1"/>
          </p:cNvSpPr>
          <p:nvPr/>
        </p:nvSpPr>
        <p:spPr bwMode="auto">
          <a:xfrm>
            <a:off x="2705100" y="5848350"/>
            <a:ext cx="1143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i="1">
                <a:latin typeface="Times New Roman" pitchFamily="18" charset="0"/>
                <a:cs typeface="Times New Roman" pitchFamily="18" charset="0"/>
              </a:rPr>
              <a:t>F</a:t>
            </a:r>
          </a:p>
        </p:txBody>
      </p:sp>
      <p:cxnSp>
        <p:nvCxnSpPr>
          <p:cNvPr id="40" name="Straight Connector 39"/>
          <p:cNvCxnSpPr/>
          <p:nvPr/>
        </p:nvCxnSpPr>
        <p:spPr>
          <a:xfrm>
            <a:off x="2209800" y="5810250"/>
            <a:ext cx="4572000" cy="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Oval 40"/>
          <p:cNvSpPr/>
          <p:nvPr/>
        </p:nvSpPr>
        <p:spPr>
          <a:xfrm>
            <a:off x="3733800" y="4872039"/>
            <a:ext cx="77788" cy="1874837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14" name="Group 55"/>
          <p:cNvGrpSpPr>
            <a:grpSpLocks/>
          </p:cNvGrpSpPr>
          <p:nvPr/>
        </p:nvGrpSpPr>
        <p:grpSpPr bwMode="auto">
          <a:xfrm>
            <a:off x="5067300" y="3832226"/>
            <a:ext cx="1638300" cy="2892425"/>
            <a:chOff x="3543300" y="3832860"/>
            <a:chExt cx="1638300" cy="2890997"/>
          </a:xfrm>
        </p:grpSpPr>
        <p:sp>
          <p:nvSpPr>
            <p:cNvPr id="27" name="Down Arrow 26"/>
            <p:cNvSpPr/>
            <p:nvPr/>
          </p:nvSpPr>
          <p:spPr>
            <a:xfrm>
              <a:off x="3543300" y="3832860"/>
              <a:ext cx="190500" cy="456974"/>
            </a:xfrm>
            <a:prstGeom prst="downArrow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2" name="Down Arrow 41"/>
            <p:cNvSpPr>
              <a:spLocks noChangeAspect="1"/>
            </p:cNvSpPr>
            <p:nvPr/>
          </p:nvSpPr>
          <p:spPr>
            <a:xfrm>
              <a:off x="4800600" y="5809908"/>
              <a:ext cx="381000" cy="913949"/>
            </a:xfrm>
            <a:prstGeom prst="downArrow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grpSp>
        <p:nvGrpSpPr>
          <p:cNvPr id="18" name="Group 54"/>
          <p:cNvGrpSpPr>
            <a:grpSpLocks/>
          </p:cNvGrpSpPr>
          <p:nvPr/>
        </p:nvGrpSpPr>
        <p:grpSpPr bwMode="auto">
          <a:xfrm>
            <a:off x="2398714" y="3375026"/>
            <a:ext cx="4383087" cy="3438525"/>
            <a:chOff x="875506" y="3375660"/>
            <a:chExt cx="4382294" cy="3437097"/>
          </a:xfrm>
        </p:grpSpPr>
        <p:grpSp>
          <p:nvGrpSpPr>
            <p:cNvPr id="19" name="Group 47"/>
            <p:cNvGrpSpPr>
              <a:grpSpLocks/>
            </p:cNvGrpSpPr>
            <p:nvPr/>
          </p:nvGrpSpPr>
          <p:grpSpPr bwMode="auto">
            <a:xfrm>
              <a:off x="875507" y="3375660"/>
              <a:ext cx="2972593" cy="990600"/>
              <a:chOff x="875507" y="3375660"/>
              <a:chExt cx="2972593" cy="990600"/>
            </a:xfrm>
          </p:grpSpPr>
          <p:cxnSp>
            <p:nvCxnSpPr>
              <p:cNvPr id="17" name="Straight Arrow Connector 16"/>
              <p:cNvCxnSpPr>
                <a:cxnSpLocks noChangeAspect="1"/>
              </p:cNvCxnSpPr>
              <p:nvPr/>
            </p:nvCxnSpPr>
            <p:spPr>
              <a:xfrm>
                <a:off x="875506" y="3375660"/>
                <a:ext cx="1371352" cy="457010"/>
              </a:xfrm>
              <a:prstGeom prst="straightConnector1">
                <a:avLst/>
              </a:prstGeom>
              <a:ln w="3175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Arrow Connector 27"/>
              <p:cNvCxnSpPr>
                <a:cxnSpLocks noChangeAspect="1"/>
              </p:cNvCxnSpPr>
              <p:nvPr/>
            </p:nvCxnSpPr>
            <p:spPr>
              <a:xfrm>
                <a:off x="2248445" y="3832670"/>
                <a:ext cx="1599910" cy="533178"/>
              </a:xfrm>
              <a:prstGeom prst="straightConnector1">
                <a:avLst/>
              </a:prstGeom>
              <a:ln w="3175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" name="Group 50"/>
            <p:cNvGrpSpPr>
              <a:grpSpLocks/>
            </p:cNvGrpSpPr>
            <p:nvPr/>
          </p:nvGrpSpPr>
          <p:grpSpPr bwMode="auto">
            <a:xfrm>
              <a:off x="875506" y="5352257"/>
              <a:ext cx="4382294" cy="1460500"/>
              <a:chOff x="875506" y="5352257"/>
              <a:chExt cx="4382294" cy="1460500"/>
            </a:xfrm>
          </p:grpSpPr>
          <p:cxnSp>
            <p:nvCxnSpPr>
              <p:cNvPr id="36" name="Straight Arrow Connector 35"/>
              <p:cNvCxnSpPr>
                <a:cxnSpLocks noChangeAspect="1"/>
              </p:cNvCxnSpPr>
              <p:nvPr/>
            </p:nvCxnSpPr>
            <p:spPr>
              <a:xfrm>
                <a:off x="875506" y="5352864"/>
                <a:ext cx="1371352" cy="457010"/>
              </a:xfrm>
              <a:prstGeom prst="straightConnector1">
                <a:avLst/>
              </a:prstGeom>
              <a:ln w="3175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Arrow Connector 42"/>
              <p:cNvCxnSpPr>
                <a:cxnSpLocks noChangeAspect="1"/>
              </p:cNvCxnSpPr>
              <p:nvPr/>
            </p:nvCxnSpPr>
            <p:spPr>
              <a:xfrm>
                <a:off x="2248445" y="5809874"/>
                <a:ext cx="3009355" cy="1002883"/>
              </a:xfrm>
              <a:prstGeom prst="straightConnector1">
                <a:avLst/>
              </a:prstGeom>
              <a:ln w="3175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11638" name="TextBox 18"/>
          <p:cNvSpPr txBox="1">
            <a:spLocks noChangeArrowheads="1"/>
          </p:cNvSpPr>
          <p:nvPr/>
        </p:nvSpPr>
        <p:spPr bwMode="auto">
          <a:xfrm>
            <a:off x="4533900" y="5810250"/>
            <a:ext cx="1143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i="1">
                <a:latin typeface="Times New Roman" pitchFamily="18" charset="0"/>
                <a:cs typeface="Times New Roman" pitchFamily="18" charset="0"/>
              </a:rPr>
              <a:t>F</a:t>
            </a:r>
          </a:p>
        </p:txBody>
      </p:sp>
      <p:sp>
        <p:nvSpPr>
          <p:cNvPr id="58" name="TextBox 57"/>
          <p:cNvSpPr txBox="1"/>
          <p:nvPr/>
        </p:nvSpPr>
        <p:spPr bwMode="auto">
          <a:xfrm>
            <a:off x="6172200" y="3200401"/>
            <a:ext cx="3886200" cy="1200329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buFont typeface="Arial" pitchFamily="34" charset="0"/>
              <a:buChar char="•"/>
              <a:defRPr/>
            </a:pPr>
            <a:r>
              <a:rPr lang="en-US" sz="2400" dirty="0">
                <a:latin typeface="+mj-lt"/>
              </a:rPr>
              <a:t> Smaller image will be brighter (light concentrated in smaller area)</a:t>
            </a:r>
          </a:p>
        </p:txBody>
      </p:sp>
      <p:sp>
        <p:nvSpPr>
          <p:cNvPr id="59" name="TextBox 58"/>
          <p:cNvSpPr txBox="1"/>
          <p:nvPr/>
        </p:nvSpPr>
        <p:spPr bwMode="auto">
          <a:xfrm>
            <a:off x="7010400" y="5232738"/>
            <a:ext cx="32766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000" i="1" dirty="0">
                <a:latin typeface="+mj-lt"/>
              </a:rPr>
              <a:t>Focal Length and opening size are combined in “f-number” of a camera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09241-9E76-427C-8FF9-7E40C7F3303C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59" grpId="0"/>
    </p:bldLst>
  </p:timing>
  <p:extLst mod="1"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1.8|8.3|0.5|0.4|0.5|0.8|4.1|9.5|18.4|2|3.6|0.9|29.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|4.5|56.8|4.6|24.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8.1|10|6.9|16.3|47.1|1.1|3.4|11.6|1.6|7.9|0.5|4.4|6.6|0.4|17.4|12.6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6.6|26.7|8.7|1.2|3.8|6.3|2.2|8.4|34.7|50.1|4.3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0.5|10|3.2|2.9|3.3|1.7|4.1|0.9|4.4|22.9|1.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7|6.5|12.6|4.4|3.2|3.9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2.6|67|1.2|1.4|0.6|2.3|4.7|1.5|9.6|1.1|15.5|0.9|16.8|2.7|23.4|39.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5.7|1|10.2|17.9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2.9|9.3|5.8|17.7|14.7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7.9|20.6|10.4|128.3|9.5|14|5.9|4.5|122.1|10.1|2.5|34.9|5.8|2.2|1.4|4.7|37.1|67.6|29.2|2.7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8.8|5.4|2.5|1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9.7|0.9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.3|12.4|1|22.6|7.8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27.1|6.5|6.4|7.7|11.6|3.6|45.1|11.9|4.1|9.2|6.8|44.8|1.4|7.5|17.9|3.4|6.2|9.9|96.4|2.4|7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7.2|7.9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9|6.7|19|31.9|1.5|14.1|8.7|37.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8.3|17.9|11.9|14.4|53.5|60.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2.8|11.9|5.4|38.3|16.2|37.6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1.7|9.5|6.8|7.9|5.5|5.8|18|9.3|20.8|44.8|32.4|16.7|18.9|21.1|25|25.6|8.6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7.3|4.2|6.7|5.1|8.9|30.7|15.5|10.1|27.7|12|10.8|4|6.4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8.6|36|5.3|9.1|7.7|6|2.9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5.1|9|8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4.9|88.6|2.5|14|10.8|9.6|57.4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9.9|2.7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9|35.7|0.9|91.5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7|1.8|6.2|3.2|12.9|45.8|16.2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3.3|15.1|25.3|5.1|3.9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35.6|8.8|2|2.6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1.9|0.9|14|4.7|15.5|33.9|6.3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8.4|22.4|23.3|1.7|7.5|9.1|13.5|19.3|0.8|0.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1.5|6.2|9|0.8|1.1|1.1|29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6.2|10|15.6|22.1|4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2.1|24.1|19.9|5.7|41.7|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8.4|39.9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4.4|30.5|46|7.8|42.5|30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2.9|7.4|6|0.8|2|7.4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1944</TotalTime>
  <Words>3348</Words>
  <Application>Microsoft Office PowerPoint</Application>
  <PresentationFormat>Widescreen</PresentationFormat>
  <Paragraphs>494</Paragraphs>
  <Slides>40</Slides>
  <Notes>6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7" baseType="lpstr">
      <vt:lpstr>ＭＳ Ｐゴシック</vt:lpstr>
      <vt:lpstr>Arial</vt:lpstr>
      <vt:lpstr>Calibri</vt:lpstr>
      <vt:lpstr>Symbol</vt:lpstr>
      <vt:lpstr>Times New Roman</vt:lpstr>
      <vt:lpstr>Office Theme</vt:lpstr>
      <vt:lpstr>Equation</vt:lpstr>
      <vt:lpstr>Cameras</vt:lpstr>
      <vt:lpstr>Pinhole Camera</vt:lpstr>
      <vt:lpstr>Lens Camera</vt:lpstr>
      <vt:lpstr>Focusing a Camera</vt:lpstr>
      <vt:lpstr>Using Thin Lens Equation to Analyze a Camera</vt:lpstr>
      <vt:lpstr>Using Thin Lens Equation to Analyze a Camera</vt:lpstr>
      <vt:lpstr>Exposure Settings (time)</vt:lpstr>
      <vt:lpstr>Exposure Settings (Iris)</vt:lpstr>
      <vt:lpstr>Exposure Settings (Focal Length)</vt:lpstr>
      <vt:lpstr>Human Eye</vt:lpstr>
      <vt:lpstr>Human Eye</vt:lpstr>
      <vt:lpstr>Focusing the Eye</vt:lpstr>
      <vt:lpstr>Changing Lens’ Shape For object getting closer and staying in focus</vt:lpstr>
      <vt:lpstr>Range of Vision 1</vt:lpstr>
      <vt:lpstr>Range of Vision 2</vt:lpstr>
      <vt:lpstr>Near Point and Far Point</vt:lpstr>
      <vt:lpstr>Object Between Near and Far Point</vt:lpstr>
      <vt:lpstr>Myopic (Near Sighted) At Far Point</vt:lpstr>
      <vt:lpstr>Myopic (Near Sighted) Farther than Far Point</vt:lpstr>
      <vt:lpstr>Corrective Lens (c.l.) for Myopia</vt:lpstr>
      <vt:lpstr>Hyperopia (Far Sighted) At Near Point</vt:lpstr>
      <vt:lpstr>Hyperopia (Far Sighted) Closer than Near Point</vt:lpstr>
      <vt:lpstr>Corrective Lens (c.l.) for Hyperopia</vt:lpstr>
      <vt:lpstr>Power for Corrective Lenses</vt:lpstr>
      <vt:lpstr>Basic Steps for Corrective Lenses</vt:lpstr>
      <vt:lpstr>Sample Question 1</vt:lpstr>
      <vt:lpstr>Sample Question 2</vt:lpstr>
      <vt:lpstr>Sample Question 3</vt:lpstr>
      <vt:lpstr>Sample Question 4</vt:lpstr>
      <vt:lpstr>Human Eye in Water</vt:lpstr>
      <vt:lpstr>Determining Conditions From Glasses</vt:lpstr>
      <vt:lpstr>PowerPoint Presentation</vt:lpstr>
      <vt:lpstr>Basic Magnifiers</vt:lpstr>
      <vt:lpstr>Apparent Size</vt:lpstr>
      <vt:lpstr>Apparent Size and Images</vt:lpstr>
      <vt:lpstr>Angular Size</vt:lpstr>
      <vt:lpstr>Angular Size and Astronomy Eclipses vs. Transits</vt:lpstr>
      <vt:lpstr>Angular Size and Magnifier</vt:lpstr>
      <vt:lpstr>Microscope (OpenStax 26.4)</vt:lpstr>
      <vt:lpstr>Microscope Limit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Cameras</dc:title>
  <dc:creator>Shafat</dc:creator>
  <cp:lastModifiedBy>S M</cp:lastModifiedBy>
  <cp:revision>28</cp:revision>
  <dcterms:created xsi:type="dcterms:W3CDTF">2016-06-05T08:21:36Z</dcterms:created>
  <dcterms:modified xsi:type="dcterms:W3CDTF">2021-08-02T15:46:08Z</dcterms:modified>
</cp:coreProperties>
</file>