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svg" ContentType="image/svg+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55"/>
  </p:notesMasterIdLst>
  <p:handoutMasterIdLst>
    <p:handoutMasterId r:id="rId56"/>
  </p:handoutMasterIdLst>
  <p:sldIdLst>
    <p:sldId id="275" r:id="rId2"/>
    <p:sldId id="649" r:id="rId3"/>
    <p:sldId id="691" r:id="rId4"/>
    <p:sldId id="656" r:id="rId5"/>
    <p:sldId id="688" r:id="rId6"/>
    <p:sldId id="490" r:id="rId7"/>
    <p:sldId id="769" r:id="rId8"/>
    <p:sldId id="664" r:id="rId9"/>
    <p:sldId id="764" r:id="rId10"/>
    <p:sldId id="770" r:id="rId11"/>
    <p:sldId id="675" r:id="rId12"/>
    <p:sldId id="677" r:id="rId13"/>
    <p:sldId id="681" r:id="rId14"/>
    <p:sldId id="682" r:id="rId15"/>
    <p:sldId id="694" r:id="rId16"/>
    <p:sldId id="695" r:id="rId17"/>
    <p:sldId id="703" r:id="rId18"/>
    <p:sldId id="712" r:id="rId19"/>
    <p:sldId id="713" r:id="rId20"/>
    <p:sldId id="721" r:id="rId21"/>
    <p:sldId id="723" r:id="rId22"/>
    <p:sldId id="727" r:id="rId23"/>
    <p:sldId id="759" r:id="rId24"/>
    <p:sldId id="740" r:id="rId25"/>
    <p:sldId id="741" r:id="rId26"/>
    <p:sldId id="318" r:id="rId27"/>
    <p:sldId id="765" r:id="rId28"/>
    <p:sldId id="771" r:id="rId29"/>
    <p:sldId id="772" r:id="rId30"/>
    <p:sldId id="745" r:id="rId31"/>
    <p:sldId id="751" r:id="rId32"/>
    <p:sldId id="761" r:id="rId33"/>
    <p:sldId id="650" r:id="rId34"/>
    <p:sldId id="651" r:id="rId35"/>
    <p:sldId id="762" r:id="rId36"/>
    <p:sldId id="676" r:id="rId37"/>
    <p:sldId id="766" r:id="rId38"/>
    <p:sldId id="773" r:id="rId39"/>
    <p:sldId id="775" r:id="rId40"/>
    <p:sldId id="774" r:id="rId41"/>
    <p:sldId id="659" r:id="rId42"/>
    <p:sldId id="309" r:id="rId43"/>
    <p:sldId id="661" r:id="rId44"/>
    <p:sldId id="662" r:id="rId45"/>
    <p:sldId id="767" r:id="rId46"/>
    <p:sldId id="776" r:id="rId47"/>
    <p:sldId id="763" r:id="rId48"/>
    <p:sldId id="665" r:id="rId49"/>
    <p:sldId id="768" r:id="rId50"/>
    <p:sldId id="778" r:id="rId51"/>
    <p:sldId id="777" r:id="rId52"/>
    <p:sldId id="667" r:id="rId53"/>
    <p:sldId id="349" r:id="rId54"/>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F1D8"/>
    <a:srgbClr val="F1DDC7"/>
    <a:srgbClr val="FF3300"/>
    <a:srgbClr val="33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0929"/>
  </p:normalViewPr>
  <p:slideViewPr>
    <p:cSldViewPr>
      <p:cViewPr varScale="1">
        <p:scale>
          <a:sx n="73" d="100"/>
          <a:sy n="73" d="100"/>
        </p:scale>
        <p:origin x="72" y="2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_rels/data1.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svg"/><Relationship Id="rId1" Type="http://schemas.openxmlformats.org/officeDocument/2006/relationships/image" Target="../media/image1.png"/><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diagrams/_rels/data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svg"/><Relationship Id="rId1" Type="http://schemas.openxmlformats.org/officeDocument/2006/relationships/image" Target="../media/image22.png"/><Relationship Id="rId6" Type="http://schemas.openxmlformats.org/officeDocument/2006/relationships/image" Target="../media/image27.svg"/><Relationship Id="rId5" Type="http://schemas.openxmlformats.org/officeDocument/2006/relationships/image" Target="../media/image26.png"/><Relationship Id="rId4" Type="http://schemas.openxmlformats.org/officeDocument/2006/relationships/image" Target="../media/image25.svg"/></Relationships>
</file>

<file path=ppt/diagrams/_rels/drawing1.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svg"/><Relationship Id="rId1" Type="http://schemas.openxmlformats.org/officeDocument/2006/relationships/image" Target="../media/image1.png"/><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diagrams/_rels/drawing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svg"/><Relationship Id="rId1" Type="http://schemas.openxmlformats.org/officeDocument/2006/relationships/image" Target="../media/image22.png"/><Relationship Id="rId6" Type="http://schemas.openxmlformats.org/officeDocument/2006/relationships/image" Target="../media/image27.svg"/><Relationship Id="rId5" Type="http://schemas.openxmlformats.org/officeDocument/2006/relationships/image" Target="../media/image26.png"/><Relationship Id="rId4" Type="http://schemas.openxmlformats.org/officeDocument/2006/relationships/image" Target="../media/image25.svg"/></Relationships>
</file>

<file path=ppt/diagrams/colors1.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BD56F25-2065-4B1B-9173-D8A3AC5084CF}" type="doc">
      <dgm:prSet loTypeId="urn:microsoft.com/office/officeart/2018/5/layout/IconLeaf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9F639E49-3A33-4429-BBB7-311CF4729CB1}">
      <dgm:prSet/>
      <dgm:spPr/>
      <dgm:t>
        <a:bodyPr/>
        <a:lstStyle/>
        <a:p>
          <a:pPr>
            <a:lnSpc>
              <a:spcPct val="100000"/>
            </a:lnSpc>
            <a:defRPr cap="all"/>
          </a:pPr>
          <a:r>
            <a:rPr lang="en-US" b="1"/>
            <a:t>Oscillations</a:t>
          </a:r>
          <a:endParaRPr lang="en-US"/>
        </a:p>
      </dgm:t>
    </dgm:pt>
    <dgm:pt modelId="{20728440-1446-4628-821F-F3B57EB1261D}" type="parTrans" cxnId="{F91759F7-B8B8-4C44-B92E-05EA2767FC99}">
      <dgm:prSet/>
      <dgm:spPr/>
      <dgm:t>
        <a:bodyPr/>
        <a:lstStyle/>
        <a:p>
          <a:endParaRPr lang="en-US"/>
        </a:p>
      </dgm:t>
    </dgm:pt>
    <dgm:pt modelId="{98DC0C23-4C49-4E4E-A1E2-FC7E12FAE35F}" type="sibTrans" cxnId="{F91759F7-B8B8-4C44-B92E-05EA2767FC99}">
      <dgm:prSet/>
      <dgm:spPr/>
      <dgm:t>
        <a:bodyPr/>
        <a:lstStyle/>
        <a:p>
          <a:endParaRPr lang="en-US"/>
        </a:p>
      </dgm:t>
    </dgm:pt>
    <dgm:pt modelId="{F12604EA-0004-4D68-8748-27B66D4773F0}">
      <dgm:prSet/>
      <dgm:spPr/>
      <dgm:t>
        <a:bodyPr/>
        <a:lstStyle/>
        <a:p>
          <a:pPr>
            <a:lnSpc>
              <a:spcPct val="100000"/>
            </a:lnSpc>
            <a:defRPr cap="all"/>
          </a:pPr>
          <a:r>
            <a:rPr lang="en-US" b="1"/>
            <a:t>Mechanical Waves</a:t>
          </a:r>
          <a:endParaRPr lang="en-US"/>
        </a:p>
      </dgm:t>
    </dgm:pt>
    <dgm:pt modelId="{9BBC7F8F-4046-4A27-A9EE-FB3EFF85A52C}" type="parTrans" cxnId="{F88D3403-F2CD-4E3A-8444-86AC9C3ED55D}">
      <dgm:prSet/>
      <dgm:spPr/>
      <dgm:t>
        <a:bodyPr/>
        <a:lstStyle/>
        <a:p>
          <a:endParaRPr lang="en-US"/>
        </a:p>
      </dgm:t>
    </dgm:pt>
    <dgm:pt modelId="{699EFAF1-C9A7-4F0A-8791-567844F50091}" type="sibTrans" cxnId="{F88D3403-F2CD-4E3A-8444-86AC9C3ED55D}">
      <dgm:prSet/>
      <dgm:spPr/>
      <dgm:t>
        <a:bodyPr/>
        <a:lstStyle/>
        <a:p>
          <a:endParaRPr lang="en-US"/>
        </a:p>
      </dgm:t>
    </dgm:pt>
    <dgm:pt modelId="{538A60FB-06ED-48AF-828A-B0445CCE29F0}">
      <dgm:prSet/>
      <dgm:spPr/>
      <dgm:t>
        <a:bodyPr/>
        <a:lstStyle/>
        <a:p>
          <a:pPr>
            <a:lnSpc>
              <a:spcPct val="100000"/>
            </a:lnSpc>
            <a:defRPr cap="all"/>
          </a:pPr>
          <a:r>
            <a:rPr lang="en-US" b="1"/>
            <a:t>Sound Waves</a:t>
          </a:r>
          <a:endParaRPr lang="en-US"/>
        </a:p>
      </dgm:t>
    </dgm:pt>
    <dgm:pt modelId="{74B3E50A-D31F-4704-9DF1-B5C52FEE75AE}" type="parTrans" cxnId="{6BA7C3EE-F734-4EF2-B6AB-47788F6D3C8A}">
      <dgm:prSet/>
      <dgm:spPr/>
      <dgm:t>
        <a:bodyPr/>
        <a:lstStyle/>
        <a:p>
          <a:endParaRPr lang="en-US"/>
        </a:p>
      </dgm:t>
    </dgm:pt>
    <dgm:pt modelId="{769893F0-E4BA-4F3A-B101-B01CE91881CE}" type="sibTrans" cxnId="{6BA7C3EE-F734-4EF2-B6AB-47788F6D3C8A}">
      <dgm:prSet/>
      <dgm:spPr/>
      <dgm:t>
        <a:bodyPr/>
        <a:lstStyle/>
        <a:p>
          <a:endParaRPr lang="en-US"/>
        </a:p>
      </dgm:t>
    </dgm:pt>
    <dgm:pt modelId="{54B334B9-8FFC-497D-914E-5D17AF8169F9}">
      <dgm:prSet/>
      <dgm:spPr/>
      <dgm:t>
        <a:bodyPr/>
        <a:lstStyle/>
        <a:p>
          <a:pPr>
            <a:lnSpc>
              <a:spcPct val="100000"/>
            </a:lnSpc>
            <a:defRPr cap="all"/>
          </a:pPr>
          <a:r>
            <a:rPr lang="en-US" b="1"/>
            <a:t>Fluids</a:t>
          </a:r>
          <a:endParaRPr lang="en-US"/>
        </a:p>
      </dgm:t>
    </dgm:pt>
    <dgm:pt modelId="{367B0AD8-890F-47AB-B219-8B2806ECA643}" type="parTrans" cxnId="{12616402-8669-4366-8288-EE9DE4A3518C}">
      <dgm:prSet/>
      <dgm:spPr/>
      <dgm:t>
        <a:bodyPr/>
        <a:lstStyle/>
        <a:p>
          <a:endParaRPr lang="en-US"/>
        </a:p>
      </dgm:t>
    </dgm:pt>
    <dgm:pt modelId="{ABF39A7C-52BA-4405-93B3-BBFBE5F5811D}" type="sibTrans" cxnId="{12616402-8669-4366-8288-EE9DE4A3518C}">
      <dgm:prSet/>
      <dgm:spPr/>
      <dgm:t>
        <a:bodyPr/>
        <a:lstStyle/>
        <a:p>
          <a:endParaRPr lang="en-US"/>
        </a:p>
      </dgm:t>
    </dgm:pt>
    <dgm:pt modelId="{06751587-0B7C-4586-B2A2-CA536432CDAB}" type="pres">
      <dgm:prSet presAssocID="{3BD56F25-2065-4B1B-9173-D8A3AC5084CF}" presName="root" presStyleCnt="0">
        <dgm:presLayoutVars>
          <dgm:dir/>
          <dgm:resizeHandles val="exact"/>
        </dgm:presLayoutVars>
      </dgm:prSet>
      <dgm:spPr/>
    </dgm:pt>
    <dgm:pt modelId="{7EA3FAC7-A672-443D-8098-4DDEF1210BE1}" type="pres">
      <dgm:prSet presAssocID="{9F639E49-3A33-4429-BBB7-311CF4729CB1}" presName="compNode" presStyleCnt="0"/>
      <dgm:spPr/>
    </dgm:pt>
    <dgm:pt modelId="{A8CB3007-AD5D-4627-BA38-DF3FF6DDECB8}" type="pres">
      <dgm:prSet presAssocID="{9F639E49-3A33-4429-BBB7-311CF4729CB1}" presName="iconBgRect" presStyleLbl="bgShp" presStyleIdx="0" presStyleCnt="4"/>
      <dgm:spPr>
        <a:prstGeom prst="round2DiagRect">
          <a:avLst>
            <a:gd name="adj1" fmla="val 29727"/>
            <a:gd name="adj2" fmla="val 0"/>
          </a:avLst>
        </a:prstGeom>
      </dgm:spPr>
    </dgm:pt>
    <dgm:pt modelId="{875F0FCA-D59D-49B7-8F49-BF7F25AB489B}" type="pres">
      <dgm:prSet presAssocID="{9F639E49-3A33-4429-BBB7-311CF4729CB1}"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Wave"/>
        </a:ext>
      </dgm:extLst>
    </dgm:pt>
    <dgm:pt modelId="{41894B05-852D-414A-AC02-BAC116F0CE38}" type="pres">
      <dgm:prSet presAssocID="{9F639E49-3A33-4429-BBB7-311CF4729CB1}" presName="spaceRect" presStyleCnt="0"/>
      <dgm:spPr/>
    </dgm:pt>
    <dgm:pt modelId="{8243573B-646D-47EE-8FD2-B3952649CEB8}" type="pres">
      <dgm:prSet presAssocID="{9F639E49-3A33-4429-BBB7-311CF4729CB1}" presName="textRect" presStyleLbl="revTx" presStyleIdx="0" presStyleCnt="4">
        <dgm:presLayoutVars>
          <dgm:chMax val="1"/>
          <dgm:chPref val="1"/>
        </dgm:presLayoutVars>
      </dgm:prSet>
      <dgm:spPr/>
    </dgm:pt>
    <dgm:pt modelId="{37AC7837-CE15-4AC6-969E-FD3428465A4C}" type="pres">
      <dgm:prSet presAssocID="{98DC0C23-4C49-4E4E-A1E2-FC7E12FAE35F}" presName="sibTrans" presStyleCnt="0"/>
      <dgm:spPr/>
    </dgm:pt>
    <dgm:pt modelId="{CCDBD95B-8200-44BD-8064-D167501499E1}" type="pres">
      <dgm:prSet presAssocID="{F12604EA-0004-4D68-8748-27B66D4773F0}" presName="compNode" presStyleCnt="0"/>
      <dgm:spPr/>
    </dgm:pt>
    <dgm:pt modelId="{ACFA3297-3C71-4F53-B291-CF73A9B15DC9}" type="pres">
      <dgm:prSet presAssocID="{F12604EA-0004-4D68-8748-27B66D4773F0}" presName="iconBgRect" presStyleLbl="bgShp" presStyleIdx="1" presStyleCnt="4"/>
      <dgm:spPr>
        <a:prstGeom prst="round2DiagRect">
          <a:avLst>
            <a:gd name="adj1" fmla="val 29727"/>
            <a:gd name="adj2" fmla="val 0"/>
          </a:avLst>
        </a:prstGeom>
      </dgm:spPr>
    </dgm:pt>
    <dgm:pt modelId="{CCB43C30-E012-4AF8-9F68-27EFB3148CF1}" type="pres">
      <dgm:prSet presAssocID="{F12604EA-0004-4D68-8748-27B66D4773F0}"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Voice"/>
        </a:ext>
      </dgm:extLst>
    </dgm:pt>
    <dgm:pt modelId="{2B081F36-B0E2-44F9-B9F4-699531B2CD5D}" type="pres">
      <dgm:prSet presAssocID="{F12604EA-0004-4D68-8748-27B66D4773F0}" presName="spaceRect" presStyleCnt="0"/>
      <dgm:spPr/>
    </dgm:pt>
    <dgm:pt modelId="{77ED1402-D550-4DEF-AA7A-917C04AD6D0B}" type="pres">
      <dgm:prSet presAssocID="{F12604EA-0004-4D68-8748-27B66D4773F0}" presName="textRect" presStyleLbl="revTx" presStyleIdx="1" presStyleCnt="4">
        <dgm:presLayoutVars>
          <dgm:chMax val="1"/>
          <dgm:chPref val="1"/>
        </dgm:presLayoutVars>
      </dgm:prSet>
      <dgm:spPr/>
    </dgm:pt>
    <dgm:pt modelId="{65EBDC44-0B59-43C6-9B11-4AADD817DE02}" type="pres">
      <dgm:prSet presAssocID="{699EFAF1-C9A7-4F0A-8791-567844F50091}" presName="sibTrans" presStyleCnt="0"/>
      <dgm:spPr/>
    </dgm:pt>
    <dgm:pt modelId="{966FE812-1DDB-41EB-9C6C-1CEBADA8CA7A}" type="pres">
      <dgm:prSet presAssocID="{538A60FB-06ED-48AF-828A-B0445CCE29F0}" presName="compNode" presStyleCnt="0"/>
      <dgm:spPr/>
    </dgm:pt>
    <dgm:pt modelId="{223E2357-A402-411A-9246-F071EF483C18}" type="pres">
      <dgm:prSet presAssocID="{538A60FB-06ED-48AF-828A-B0445CCE29F0}" presName="iconBgRect" presStyleLbl="bgShp" presStyleIdx="2" presStyleCnt="4"/>
      <dgm:spPr>
        <a:prstGeom prst="round2DiagRect">
          <a:avLst>
            <a:gd name="adj1" fmla="val 29727"/>
            <a:gd name="adj2" fmla="val 0"/>
          </a:avLst>
        </a:prstGeom>
      </dgm:spPr>
    </dgm:pt>
    <dgm:pt modelId="{52BA8F75-3012-46D5-99D1-4041ACED105D}" type="pres">
      <dgm:prSet presAssocID="{538A60FB-06ED-48AF-828A-B0445CCE29F0}"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Music"/>
        </a:ext>
      </dgm:extLst>
    </dgm:pt>
    <dgm:pt modelId="{30492FFE-328F-4A0F-9D4C-AA96BB121C85}" type="pres">
      <dgm:prSet presAssocID="{538A60FB-06ED-48AF-828A-B0445CCE29F0}" presName="spaceRect" presStyleCnt="0"/>
      <dgm:spPr/>
    </dgm:pt>
    <dgm:pt modelId="{707724C5-4C95-4242-8721-B8C03873567D}" type="pres">
      <dgm:prSet presAssocID="{538A60FB-06ED-48AF-828A-B0445CCE29F0}" presName="textRect" presStyleLbl="revTx" presStyleIdx="2" presStyleCnt="4">
        <dgm:presLayoutVars>
          <dgm:chMax val="1"/>
          <dgm:chPref val="1"/>
        </dgm:presLayoutVars>
      </dgm:prSet>
      <dgm:spPr/>
    </dgm:pt>
    <dgm:pt modelId="{4282A51D-F975-4B3B-9EA5-1103CB058D1B}" type="pres">
      <dgm:prSet presAssocID="{769893F0-E4BA-4F3A-B101-B01CE91881CE}" presName="sibTrans" presStyleCnt="0"/>
      <dgm:spPr/>
    </dgm:pt>
    <dgm:pt modelId="{0A468D3E-BD1D-40FD-8DE1-161764D44F49}" type="pres">
      <dgm:prSet presAssocID="{54B334B9-8FFC-497D-914E-5D17AF8169F9}" presName="compNode" presStyleCnt="0"/>
      <dgm:spPr/>
    </dgm:pt>
    <dgm:pt modelId="{E4413148-0CD5-42CB-A167-3F43D9A8BB6D}" type="pres">
      <dgm:prSet presAssocID="{54B334B9-8FFC-497D-914E-5D17AF8169F9}" presName="iconBgRect" presStyleLbl="bgShp" presStyleIdx="3" presStyleCnt="4"/>
      <dgm:spPr>
        <a:prstGeom prst="round2DiagRect">
          <a:avLst>
            <a:gd name="adj1" fmla="val 29727"/>
            <a:gd name="adj2" fmla="val 0"/>
          </a:avLst>
        </a:prstGeom>
      </dgm:spPr>
    </dgm:pt>
    <dgm:pt modelId="{6E1A9F2F-E4D3-49B2-9417-2387B811DAE9}" type="pres">
      <dgm:prSet presAssocID="{54B334B9-8FFC-497D-914E-5D17AF8169F9}"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IV"/>
        </a:ext>
      </dgm:extLst>
    </dgm:pt>
    <dgm:pt modelId="{F39E05DF-9B40-4145-B5F4-AB4BDA7C2B7B}" type="pres">
      <dgm:prSet presAssocID="{54B334B9-8FFC-497D-914E-5D17AF8169F9}" presName="spaceRect" presStyleCnt="0"/>
      <dgm:spPr/>
    </dgm:pt>
    <dgm:pt modelId="{E32AE3FB-23CE-46EF-BFD1-2BF559176292}" type="pres">
      <dgm:prSet presAssocID="{54B334B9-8FFC-497D-914E-5D17AF8169F9}" presName="textRect" presStyleLbl="revTx" presStyleIdx="3" presStyleCnt="4">
        <dgm:presLayoutVars>
          <dgm:chMax val="1"/>
          <dgm:chPref val="1"/>
        </dgm:presLayoutVars>
      </dgm:prSet>
      <dgm:spPr/>
    </dgm:pt>
  </dgm:ptLst>
  <dgm:cxnLst>
    <dgm:cxn modelId="{12616402-8669-4366-8288-EE9DE4A3518C}" srcId="{3BD56F25-2065-4B1B-9173-D8A3AC5084CF}" destId="{54B334B9-8FFC-497D-914E-5D17AF8169F9}" srcOrd="3" destOrd="0" parTransId="{367B0AD8-890F-47AB-B219-8B2806ECA643}" sibTransId="{ABF39A7C-52BA-4405-93B3-BBFBE5F5811D}"/>
    <dgm:cxn modelId="{F88D3403-F2CD-4E3A-8444-86AC9C3ED55D}" srcId="{3BD56F25-2065-4B1B-9173-D8A3AC5084CF}" destId="{F12604EA-0004-4D68-8748-27B66D4773F0}" srcOrd="1" destOrd="0" parTransId="{9BBC7F8F-4046-4A27-A9EE-FB3EFF85A52C}" sibTransId="{699EFAF1-C9A7-4F0A-8791-567844F50091}"/>
    <dgm:cxn modelId="{E050160E-EAD5-455F-A369-4CD3BF5A18A5}" type="presOf" srcId="{538A60FB-06ED-48AF-828A-B0445CCE29F0}" destId="{707724C5-4C95-4242-8721-B8C03873567D}" srcOrd="0" destOrd="0" presId="urn:microsoft.com/office/officeart/2018/5/layout/IconLeafLabelList"/>
    <dgm:cxn modelId="{B3ECB58C-7B0B-4ADB-884E-E2FAAB6AFB3A}" type="presOf" srcId="{54B334B9-8FFC-497D-914E-5D17AF8169F9}" destId="{E32AE3FB-23CE-46EF-BFD1-2BF559176292}" srcOrd="0" destOrd="0" presId="urn:microsoft.com/office/officeart/2018/5/layout/IconLeafLabelList"/>
    <dgm:cxn modelId="{594E5499-A2B0-4906-9C2E-FC717780ED7E}" type="presOf" srcId="{F12604EA-0004-4D68-8748-27B66D4773F0}" destId="{77ED1402-D550-4DEF-AA7A-917C04AD6D0B}" srcOrd="0" destOrd="0" presId="urn:microsoft.com/office/officeart/2018/5/layout/IconLeafLabelList"/>
    <dgm:cxn modelId="{9C3CDBBF-68BC-4183-BC3E-8972BF0C3463}" type="presOf" srcId="{9F639E49-3A33-4429-BBB7-311CF4729CB1}" destId="{8243573B-646D-47EE-8FD2-B3952649CEB8}" srcOrd="0" destOrd="0" presId="urn:microsoft.com/office/officeart/2018/5/layout/IconLeafLabelList"/>
    <dgm:cxn modelId="{131F70E0-4FAD-459F-B0AE-6368ED384B20}" type="presOf" srcId="{3BD56F25-2065-4B1B-9173-D8A3AC5084CF}" destId="{06751587-0B7C-4586-B2A2-CA536432CDAB}" srcOrd="0" destOrd="0" presId="urn:microsoft.com/office/officeart/2018/5/layout/IconLeafLabelList"/>
    <dgm:cxn modelId="{6BA7C3EE-F734-4EF2-B6AB-47788F6D3C8A}" srcId="{3BD56F25-2065-4B1B-9173-D8A3AC5084CF}" destId="{538A60FB-06ED-48AF-828A-B0445CCE29F0}" srcOrd="2" destOrd="0" parTransId="{74B3E50A-D31F-4704-9DF1-B5C52FEE75AE}" sibTransId="{769893F0-E4BA-4F3A-B101-B01CE91881CE}"/>
    <dgm:cxn modelId="{F91759F7-B8B8-4C44-B92E-05EA2767FC99}" srcId="{3BD56F25-2065-4B1B-9173-D8A3AC5084CF}" destId="{9F639E49-3A33-4429-BBB7-311CF4729CB1}" srcOrd="0" destOrd="0" parTransId="{20728440-1446-4628-821F-F3B57EB1261D}" sibTransId="{98DC0C23-4C49-4E4E-A1E2-FC7E12FAE35F}"/>
    <dgm:cxn modelId="{0B158F02-AED6-4944-809D-1ADC8354CE36}" type="presParOf" srcId="{06751587-0B7C-4586-B2A2-CA536432CDAB}" destId="{7EA3FAC7-A672-443D-8098-4DDEF1210BE1}" srcOrd="0" destOrd="0" presId="urn:microsoft.com/office/officeart/2018/5/layout/IconLeafLabelList"/>
    <dgm:cxn modelId="{059EBE89-6256-4A4F-BD16-5E724CBA6B72}" type="presParOf" srcId="{7EA3FAC7-A672-443D-8098-4DDEF1210BE1}" destId="{A8CB3007-AD5D-4627-BA38-DF3FF6DDECB8}" srcOrd="0" destOrd="0" presId="urn:microsoft.com/office/officeart/2018/5/layout/IconLeafLabelList"/>
    <dgm:cxn modelId="{AEC6079F-FDF5-4983-BC48-DD73D84B3A0A}" type="presParOf" srcId="{7EA3FAC7-A672-443D-8098-4DDEF1210BE1}" destId="{875F0FCA-D59D-49B7-8F49-BF7F25AB489B}" srcOrd="1" destOrd="0" presId="urn:microsoft.com/office/officeart/2018/5/layout/IconLeafLabelList"/>
    <dgm:cxn modelId="{BE77B284-062C-4073-95FA-67C91580B3BB}" type="presParOf" srcId="{7EA3FAC7-A672-443D-8098-4DDEF1210BE1}" destId="{41894B05-852D-414A-AC02-BAC116F0CE38}" srcOrd="2" destOrd="0" presId="urn:microsoft.com/office/officeart/2018/5/layout/IconLeafLabelList"/>
    <dgm:cxn modelId="{CB01889B-6071-494E-BB8C-23B882920262}" type="presParOf" srcId="{7EA3FAC7-A672-443D-8098-4DDEF1210BE1}" destId="{8243573B-646D-47EE-8FD2-B3952649CEB8}" srcOrd="3" destOrd="0" presId="urn:microsoft.com/office/officeart/2018/5/layout/IconLeafLabelList"/>
    <dgm:cxn modelId="{A16129D9-C14A-476D-AA11-F2DE53553E32}" type="presParOf" srcId="{06751587-0B7C-4586-B2A2-CA536432CDAB}" destId="{37AC7837-CE15-4AC6-969E-FD3428465A4C}" srcOrd="1" destOrd="0" presId="urn:microsoft.com/office/officeart/2018/5/layout/IconLeafLabelList"/>
    <dgm:cxn modelId="{A6709DFB-4B29-4BC1-A886-FAB540C78B93}" type="presParOf" srcId="{06751587-0B7C-4586-B2A2-CA536432CDAB}" destId="{CCDBD95B-8200-44BD-8064-D167501499E1}" srcOrd="2" destOrd="0" presId="urn:microsoft.com/office/officeart/2018/5/layout/IconLeafLabelList"/>
    <dgm:cxn modelId="{2C01567F-2480-497D-8CDF-DD37BCC7DC38}" type="presParOf" srcId="{CCDBD95B-8200-44BD-8064-D167501499E1}" destId="{ACFA3297-3C71-4F53-B291-CF73A9B15DC9}" srcOrd="0" destOrd="0" presId="urn:microsoft.com/office/officeart/2018/5/layout/IconLeafLabelList"/>
    <dgm:cxn modelId="{A0CC94BB-B3CD-4453-8861-4AAED323B80A}" type="presParOf" srcId="{CCDBD95B-8200-44BD-8064-D167501499E1}" destId="{CCB43C30-E012-4AF8-9F68-27EFB3148CF1}" srcOrd="1" destOrd="0" presId="urn:microsoft.com/office/officeart/2018/5/layout/IconLeafLabelList"/>
    <dgm:cxn modelId="{E7B533A8-3194-43EE-B823-1971DD63E749}" type="presParOf" srcId="{CCDBD95B-8200-44BD-8064-D167501499E1}" destId="{2B081F36-B0E2-44F9-B9F4-699531B2CD5D}" srcOrd="2" destOrd="0" presId="urn:microsoft.com/office/officeart/2018/5/layout/IconLeafLabelList"/>
    <dgm:cxn modelId="{4D87EA07-C619-40D8-B379-D3D4C5193149}" type="presParOf" srcId="{CCDBD95B-8200-44BD-8064-D167501499E1}" destId="{77ED1402-D550-4DEF-AA7A-917C04AD6D0B}" srcOrd="3" destOrd="0" presId="urn:microsoft.com/office/officeart/2018/5/layout/IconLeafLabelList"/>
    <dgm:cxn modelId="{6AF4B8D9-DC31-40DB-80F2-FB3C169B27C8}" type="presParOf" srcId="{06751587-0B7C-4586-B2A2-CA536432CDAB}" destId="{65EBDC44-0B59-43C6-9B11-4AADD817DE02}" srcOrd="3" destOrd="0" presId="urn:microsoft.com/office/officeart/2018/5/layout/IconLeafLabelList"/>
    <dgm:cxn modelId="{1DC39918-CE0B-4886-94ED-6CB6BE4D3AC1}" type="presParOf" srcId="{06751587-0B7C-4586-B2A2-CA536432CDAB}" destId="{966FE812-1DDB-41EB-9C6C-1CEBADA8CA7A}" srcOrd="4" destOrd="0" presId="urn:microsoft.com/office/officeart/2018/5/layout/IconLeafLabelList"/>
    <dgm:cxn modelId="{A2280107-E3CC-447D-802F-DB3E83CD1BAB}" type="presParOf" srcId="{966FE812-1DDB-41EB-9C6C-1CEBADA8CA7A}" destId="{223E2357-A402-411A-9246-F071EF483C18}" srcOrd="0" destOrd="0" presId="urn:microsoft.com/office/officeart/2018/5/layout/IconLeafLabelList"/>
    <dgm:cxn modelId="{C67DC329-0687-4489-8BB4-3CE1F9DA76A1}" type="presParOf" srcId="{966FE812-1DDB-41EB-9C6C-1CEBADA8CA7A}" destId="{52BA8F75-3012-46D5-99D1-4041ACED105D}" srcOrd="1" destOrd="0" presId="urn:microsoft.com/office/officeart/2018/5/layout/IconLeafLabelList"/>
    <dgm:cxn modelId="{B1DCD78C-EF97-4A80-B2E1-8BF2EC4100A0}" type="presParOf" srcId="{966FE812-1DDB-41EB-9C6C-1CEBADA8CA7A}" destId="{30492FFE-328F-4A0F-9D4C-AA96BB121C85}" srcOrd="2" destOrd="0" presId="urn:microsoft.com/office/officeart/2018/5/layout/IconLeafLabelList"/>
    <dgm:cxn modelId="{1971941C-76E8-436C-B30A-C8AB7FE44B97}" type="presParOf" srcId="{966FE812-1DDB-41EB-9C6C-1CEBADA8CA7A}" destId="{707724C5-4C95-4242-8721-B8C03873567D}" srcOrd="3" destOrd="0" presId="urn:microsoft.com/office/officeart/2018/5/layout/IconLeafLabelList"/>
    <dgm:cxn modelId="{164B2F1D-EB6E-4772-A161-1BCB03D02A7B}" type="presParOf" srcId="{06751587-0B7C-4586-B2A2-CA536432CDAB}" destId="{4282A51D-F975-4B3B-9EA5-1103CB058D1B}" srcOrd="5" destOrd="0" presId="urn:microsoft.com/office/officeart/2018/5/layout/IconLeafLabelList"/>
    <dgm:cxn modelId="{B7C4B783-2D9F-419D-9FFD-9B495FE2F900}" type="presParOf" srcId="{06751587-0B7C-4586-B2A2-CA536432CDAB}" destId="{0A468D3E-BD1D-40FD-8DE1-161764D44F49}" srcOrd="6" destOrd="0" presId="urn:microsoft.com/office/officeart/2018/5/layout/IconLeafLabelList"/>
    <dgm:cxn modelId="{2D364D68-A9B5-4B9C-A805-47C93C56A839}" type="presParOf" srcId="{0A468D3E-BD1D-40FD-8DE1-161764D44F49}" destId="{E4413148-0CD5-42CB-A167-3F43D9A8BB6D}" srcOrd="0" destOrd="0" presId="urn:microsoft.com/office/officeart/2018/5/layout/IconLeafLabelList"/>
    <dgm:cxn modelId="{20667807-1100-4C3F-9ADA-612D8BE679F6}" type="presParOf" srcId="{0A468D3E-BD1D-40FD-8DE1-161764D44F49}" destId="{6E1A9F2F-E4D3-49B2-9417-2387B811DAE9}" srcOrd="1" destOrd="0" presId="urn:microsoft.com/office/officeart/2018/5/layout/IconLeafLabelList"/>
    <dgm:cxn modelId="{1A3EA690-42F8-430D-BCA8-7DCFF0E3D237}" type="presParOf" srcId="{0A468D3E-BD1D-40FD-8DE1-161764D44F49}" destId="{F39E05DF-9B40-4145-B5F4-AB4BDA7C2B7B}" srcOrd="2" destOrd="0" presId="urn:microsoft.com/office/officeart/2018/5/layout/IconLeafLabelList"/>
    <dgm:cxn modelId="{02B6463F-DBDA-4DB6-BA52-4BB096CF90B2}" type="presParOf" srcId="{0A468D3E-BD1D-40FD-8DE1-161764D44F49}" destId="{E32AE3FB-23CE-46EF-BFD1-2BF559176292}" srcOrd="3" destOrd="0" presId="urn:microsoft.com/office/officeart/2018/5/layout/IconLeaf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D1F7DA3-E18E-4F8B-BF53-A1F50D2C99AD}" type="doc">
      <dgm:prSet loTypeId="urn:microsoft.com/office/officeart/2005/8/layout/hierarchy1" loCatId="hierarchy" qsTypeId="urn:microsoft.com/office/officeart/2005/8/quickstyle/simple1" qsCatId="simple" csTypeId="urn:microsoft.com/office/officeart/2005/8/colors/colorful1" csCatId="colorful"/>
      <dgm:spPr/>
      <dgm:t>
        <a:bodyPr/>
        <a:lstStyle/>
        <a:p>
          <a:endParaRPr lang="en-US"/>
        </a:p>
      </dgm:t>
    </dgm:pt>
    <dgm:pt modelId="{D1888A47-837C-419A-A096-2A6062AD3935}">
      <dgm:prSet/>
      <dgm:spPr/>
      <dgm:t>
        <a:bodyPr/>
        <a:lstStyle/>
        <a:p>
          <a:r>
            <a:rPr lang="en-US"/>
            <a:t>When the oscillator is subjected to an external force that is periodic, the oscillator will exhibit </a:t>
          </a:r>
          <a:r>
            <a:rPr lang="en-US" u="sng"/>
            <a:t>forced/driven oscillations</a:t>
          </a:r>
          <a:r>
            <a:rPr lang="en-US"/>
            <a:t>.</a:t>
          </a:r>
        </a:p>
      </dgm:t>
    </dgm:pt>
    <dgm:pt modelId="{3803E101-B888-41A6-AD4B-D8B9BCE12232}" type="parTrans" cxnId="{1482D4DE-254A-4B1B-82AA-AB6141D962F9}">
      <dgm:prSet/>
      <dgm:spPr/>
      <dgm:t>
        <a:bodyPr/>
        <a:lstStyle/>
        <a:p>
          <a:endParaRPr lang="en-US"/>
        </a:p>
      </dgm:t>
    </dgm:pt>
    <dgm:pt modelId="{F93EB04D-4398-4C97-85E7-8C0709E63E90}" type="sibTrans" cxnId="{1482D4DE-254A-4B1B-82AA-AB6141D962F9}">
      <dgm:prSet/>
      <dgm:spPr/>
      <dgm:t>
        <a:bodyPr/>
        <a:lstStyle/>
        <a:p>
          <a:endParaRPr lang="en-US"/>
        </a:p>
      </dgm:t>
    </dgm:pt>
    <dgm:pt modelId="{CAB8F883-AD02-4C04-A1EC-AC727997D570}">
      <dgm:prSet/>
      <dgm:spPr/>
      <dgm:t>
        <a:bodyPr/>
        <a:lstStyle/>
        <a:p>
          <a:r>
            <a:rPr lang="en-US"/>
            <a:t>Example: A swing in motion is pushed by a child with a periodic force of angular frequency, </a:t>
          </a:r>
          <a:r>
            <a:rPr lang="el-GR"/>
            <a:t>ω</a:t>
          </a:r>
          <a:r>
            <a:rPr lang="en-US" baseline="-25000"/>
            <a:t>d</a:t>
          </a:r>
          <a:r>
            <a:rPr lang="en-US"/>
            <a:t>.   </a:t>
          </a:r>
        </a:p>
      </dgm:t>
    </dgm:pt>
    <dgm:pt modelId="{13DC038A-62B1-4475-A011-966564933797}" type="parTrans" cxnId="{BE50BEC6-2CA6-4573-A84D-BAE9EA56B38D}">
      <dgm:prSet/>
      <dgm:spPr/>
      <dgm:t>
        <a:bodyPr/>
        <a:lstStyle/>
        <a:p>
          <a:endParaRPr lang="en-US"/>
        </a:p>
      </dgm:t>
    </dgm:pt>
    <dgm:pt modelId="{F8A6C5DB-1234-4AEC-8FE6-AF36682C76FF}" type="sibTrans" cxnId="{BE50BEC6-2CA6-4573-A84D-BAE9EA56B38D}">
      <dgm:prSet/>
      <dgm:spPr/>
      <dgm:t>
        <a:bodyPr/>
        <a:lstStyle/>
        <a:p>
          <a:endParaRPr lang="en-US"/>
        </a:p>
      </dgm:t>
    </dgm:pt>
    <dgm:pt modelId="{185CAD8A-B034-435B-9863-A0BE0C797AAC}">
      <dgm:prSet/>
      <dgm:spPr/>
      <dgm:t>
        <a:bodyPr/>
        <a:lstStyle/>
        <a:p>
          <a:r>
            <a:rPr lang="en-US"/>
            <a:t>There are two frequencies involved in a forced driven oscillator:</a:t>
          </a:r>
        </a:p>
      </dgm:t>
    </dgm:pt>
    <dgm:pt modelId="{A6203408-AE8E-4D5D-9E6A-6988CCDCA991}" type="parTrans" cxnId="{C9073CA5-E552-4ED1-9E85-420E898BB00B}">
      <dgm:prSet/>
      <dgm:spPr/>
      <dgm:t>
        <a:bodyPr/>
        <a:lstStyle/>
        <a:p>
          <a:endParaRPr lang="en-US"/>
        </a:p>
      </dgm:t>
    </dgm:pt>
    <dgm:pt modelId="{49C3F0B8-6822-4EC0-98B2-D9B1F70C708A}" type="sibTrans" cxnId="{C9073CA5-E552-4ED1-9E85-420E898BB00B}">
      <dgm:prSet/>
      <dgm:spPr/>
      <dgm:t>
        <a:bodyPr/>
        <a:lstStyle/>
        <a:p>
          <a:endParaRPr lang="en-US"/>
        </a:p>
      </dgm:t>
    </dgm:pt>
    <dgm:pt modelId="{0DB6CEAF-7B20-4178-B01B-E6016AD7B868}">
      <dgm:prSet/>
      <dgm:spPr/>
      <dgm:t>
        <a:bodyPr/>
        <a:lstStyle/>
        <a:p>
          <a:r>
            <a:rPr lang="el-GR"/>
            <a:t>ω</a:t>
          </a:r>
          <a:r>
            <a:rPr lang="en-US"/>
            <a:t>, the natural angular frequency of the oscillator, without the presence of any external force, and</a:t>
          </a:r>
        </a:p>
      </dgm:t>
    </dgm:pt>
    <dgm:pt modelId="{45A78CFD-B77D-4999-9BF8-10D1D8632890}" type="parTrans" cxnId="{7FBF5AF1-B7FC-43AD-A511-47F789C82984}">
      <dgm:prSet/>
      <dgm:spPr/>
      <dgm:t>
        <a:bodyPr/>
        <a:lstStyle/>
        <a:p>
          <a:endParaRPr lang="en-US"/>
        </a:p>
      </dgm:t>
    </dgm:pt>
    <dgm:pt modelId="{3820EE66-960A-444A-A648-F6E815E54FB8}" type="sibTrans" cxnId="{7FBF5AF1-B7FC-43AD-A511-47F789C82984}">
      <dgm:prSet/>
      <dgm:spPr/>
      <dgm:t>
        <a:bodyPr/>
        <a:lstStyle/>
        <a:p>
          <a:endParaRPr lang="en-US"/>
        </a:p>
      </dgm:t>
    </dgm:pt>
    <dgm:pt modelId="{D0DE9DD5-36B0-4613-AEA8-65482B7E8E6A}">
      <dgm:prSet/>
      <dgm:spPr/>
      <dgm:t>
        <a:bodyPr/>
        <a:lstStyle/>
        <a:p>
          <a:r>
            <a:rPr lang="el-GR"/>
            <a:t>ω</a:t>
          </a:r>
          <a:r>
            <a:rPr lang="en-US" baseline="-25000"/>
            <a:t>d</a:t>
          </a:r>
          <a:r>
            <a:rPr lang="en-US"/>
            <a:t>, the angular frequency of the applied external force.</a:t>
          </a:r>
        </a:p>
      </dgm:t>
    </dgm:pt>
    <dgm:pt modelId="{8E77840F-E0F6-4F65-AB4C-C32647B90578}" type="parTrans" cxnId="{9650FF05-D836-4C7A-ACFA-799F0D18C1CC}">
      <dgm:prSet/>
      <dgm:spPr/>
      <dgm:t>
        <a:bodyPr/>
        <a:lstStyle/>
        <a:p>
          <a:endParaRPr lang="en-US"/>
        </a:p>
      </dgm:t>
    </dgm:pt>
    <dgm:pt modelId="{35A63F11-E849-40AF-91C2-1675ECAE7A5F}" type="sibTrans" cxnId="{9650FF05-D836-4C7A-ACFA-799F0D18C1CC}">
      <dgm:prSet/>
      <dgm:spPr/>
      <dgm:t>
        <a:bodyPr/>
        <a:lstStyle/>
        <a:p>
          <a:endParaRPr lang="en-US"/>
        </a:p>
      </dgm:t>
    </dgm:pt>
    <dgm:pt modelId="{B5CB149F-ED8B-44D5-8D18-7CBDD868E381}" type="pres">
      <dgm:prSet presAssocID="{7D1F7DA3-E18E-4F8B-BF53-A1F50D2C99AD}" presName="hierChild1" presStyleCnt="0">
        <dgm:presLayoutVars>
          <dgm:chPref val="1"/>
          <dgm:dir/>
          <dgm:animOne val="branch"/>
          <dgm:animLvl val="lvl"/>
          <dgm:resizeHandles/>
        </dgm:presLayoutVars>
      </dgm:prSet>
      <dgm:spPr/>
    </dgm:pt>
    <dgm:pt modelId="{BC22899D-0A07-48F5-B583-228E62C35903}" type="pres">
      <dgm:prSet presAssocID="{D1888A47-837C-419A-A096-2A6062AD3935}" presName="hierRoot1" presStyleCnt="0"/>
      <dgm:spPr/>
    </dgm:pt>
    <dgm:pt modelId="{1CFB0C1D-8E8B-4E04-8D02-72EC9F952EC8}" type="pres">
      <dgm:prSet presAssocID="{D1888A47-837C-419A-A096-2A6062AD3935}" presName="composite" presStyleCnt="0"/>
      <dgm:spPr/>
    </dgm:pt>
    <dgm:pt modelId="{5FF56DB3-8FB8-40FC-AA00-27B497A2F32B}" type="pres">
      <dgm:prSet presAssocID="{D1888A47-837C-419A-A096-2A6062AD3935}" presName="background" presStyleLbl="node0" presStyleIdx="0" presStyleCnt="2"/>
      <dgm:spPr/>
    </dgm:pt>
    <dgm:pt modelId="{299D79C6-F3B4-4E64-AC89-232CDB5BB54E}" type="pres">
      <dgm:prSet presAssocID="{D1888A47-837C-419A-A096-2A6062AD3935}" presName="text" presStyleLbl="fgAcc0" presStyleIdx="0" presStyleCnt="2">
        <dgm:presLayoutVars>
          <dgm:chPref val="3"/>
        </dgm:presLayoutVars>
      </dgm:prSet>
      <dgm:spPr/>
    </dgm:pt>
    <dgm:pt modelId="{7F8F1775-470D-4CC7-9E31-3974544EFFB7}" type="pres">
      <dgm:prSet presAssocID="{D1888A47-837C-419A-A096-2A6062AD3935}" presName="hierChild2" presStyleCnt="0"/>
      <dgm:spPr/>
    </dgm:pt>
    <dgm:pt modelId="{8364A509-488A-4447-8132-48164546667F}" type="pres">
      <dgm:prSet presAssocID="{13DC038A-62B1-4475-A011-966564933797}" presName="Name10" presStyleLbl="parChTrans1D2" presStyleIdx="0" presStyleCnt="3"/>
      <dgm:spPr/>
    </dgm:pt>
    <dgm:pt modelId="{303AF9D2-6B93-4C01-A7A2-7E4E6F427181}" type="pres">
      <dgm:prSet presAssocID="{CAB8F883-AD02-4C04-A1EC-AC727997D570}" presName="hierRoot2" presStyleCnt="0"/>
      <dgm:spPr/>
    </dgm:pt>
    <dgm:pt modelId="{8B3C83D9-1186-4109-8006-CCFEEC7C0258}" type="pres">
      <dgm:prSet presAssocID="{CAB8F883-AD02-4C04-A1EC-AC727997D570}" presName="composite2" presStyleCnt="0"/>
      <dgm:spPr/>
    </dgm:pt>
    <dgm:pt modelId="{C5289E3C-0834-4931-9A5B-64F8D0217DF8}" type="pres">
      <dgm:prSet presAssocID="{CAB8F883-AD02-4C04-A1EC-AC727997D570}" presName="background2" presStyleLbl="node2" presStyleIdx="0" presStyleCnt="3"/>
      <dgm:spPr/>
    </dgm:pt>
    <dgm:pt modelId="{CC3EEA0F-21D0-4387-8DF9-4516D119F746}" type="pres">
      <dgm:prSet presAssocID="{CAB8F883-AD02-4C04-A1EC-AC727997D570}" presName="text2" presStyleLbl="fgAcc2" presStyleIdx="0" presStyleCnt="3">
        <dgm:presLayoutVars>
          <dgm:chPref val="3"/>
        </dgm:presLayoutVars>
      </dgm:prSet>
      <dgm:spPr/>
    </dgm:pt>
    <dgm:pt modelId="{C2A2C5C4-FC00-4957-8128-2AECCBA1ED9B}" type="pres">
      <dgm:prSet presAssocID="{CAB8F883-AD02-4C04-A1EC-AC727997D570}" presName="hierChild3" presStyleCnt="0"/>
      <dgm:spPr/>
    </dgm:pt>
    <dgm:pt modelId="{CB695D07-D947-4D7C-B756-97595A877748}" type="pres">
      <dgm:prSet presAssocID="{185CAD8A-B034-435B-9863-A0BE0C797AAC}" presName="hierRoot1" presStyleCnt="0"/>
      <dgm:spPr/>
    </dgm:pt>
    <dgm:pt modelId="{4A78B71B-A0F6-41EF-985C-0DF0E2698A37}" type="pres">
      <dgm:prSet presAssocID="{185CAD8A-B034-435B-9863-A0BE0C797AAC}" presName="composite" presStyleCnt="0"/>
      <dgm:spPr/>
    </dgm:pt>
    <dgm:pt modelId="{04D687B2-30AD-40B4-8243-919E133ED4EB}" type="pres">
      <dgm:prSet presAssocID="{185CAD8A-B034-435B-9863-A0BE0C797AAC}" presName="background" presStyleLbl="node0" presStyleIdx="1" presStyleCnt="2"/>
      <dgm:spPr/>
    </dgm:pt>
    <dgm:pt modelId="{8EEC2CF3-FE7F-4453-A548-1308F8BD1483}" type="pres">
      <dgm:prSet presAssocID="{185CAD8A-B034-435B-9863-A0BE0C797AAC}" presName="text" presStyleLbl="fgAcc0" presStyleIdx="1" presStyleCnt="2">
        <dgm:presLayoutVars>
          <dgm:chPref val="3"/>
        </dgm:presLayoutVars>
      </dgm:prSet>
      <dgm:spPr/>
    </dgm:pt>
    <dgm:pt modelId="{838C385A-CB56-4E0B-A6E8-D1F7B5898294}" type="pres">
      <dgm:prSet presAssocID="{185CAD8A-B034-435B-9863-A0BE0C797AAC}" presName="hierChild2" presStyleCnt="0"/>
      <dgm:spPr/>
    </dgm:pt>
    <dgm:pt modelId="{CC878FB0-0B93-4F88-B6CF-37640972D9EE}" type="pres">
      <dgm:prSet presAssocID="{45A78CFD-B77D-4999-9BF8-10D1D8632890}" presName="Name10" presStyleLbl="parChTrans1D2" presStyleIdx="1" presStyleCnt="3"/>
      <dgm:spPr/>
    </dgm:pt>
    <dgm:pt modelId="{76BAD672-2CA5-4E97-BDDF-46F18A08B025}" type="pres">
      <dgm:prSet presAssocID="{0DB6CEAF-7B20-4178-B01B-E6016AD7B868}" presName="hierRoot2" presStyleCnt="0"/>
      <dgm:spPr/>
    </dgm:pt>
    <dgm:pt modelId="{58337F27-F4BC-4443-8F7A-3ECFE9729D11}" type="pres">
      <dgm:prSet presAssocID="{0DB6CEAF-7B20-4178-B01B-E6016AD7B868}" presName="composite2" presStyleCnt="0"/>
      <dgm:spPr/>
    </dgm:pt>
    <dgm:pt modelId="{BD581983-DF08-4B5C-99BF-C73468AC2F11}" type="pres">
      <dgm:prSet presAssocID="{0DB6CEAF-7B20-4178-B01B-E6016AD7B868}" presName="background2" presStyleLbl="node2" presStyleIdx="1" presStyleCnt="3"/>
      <dgm:spPr/>
    </dgm:pt>
    <dgm:pt modelId="{5F913BF3-91A9-4B49-B072-BB393C22D0A2}" type="pres">
      <dgm:prSet presAssocID="{0DB6CEAF-7B20-4178-B01B-E6016AD7B868}" presName="text2" presStyleLbl="fgAcc2" presStyleIdx="1" presStyleCnt="3">
        <dgm:presLayoutVars>
          <dgm:chPref val="3"/>
        </dgm:presLayoutVars>
      </dgm:prSet>
      <dgm:spPr/>
    </dgm:pt>
    <dgm:pt modelId="{0BAA11CA-4B0D-44C7-82BC-4C13D4E7B02F}" type="pres">
      <dgm:prSet presAssocID="{0DB6CEAF-7B20-4178-B01B-E6016AD7B868}" presName="hierChild3" presStyleCnt="0"/>
      <dgm:spPr/>
    </dgm:pt>
    <dgm:pt modelId="{12A64425-E525-4A34-9A19-D17567C14D82}" type="pres">
      <dgm:prSet presAssocID="{8E77840F-E0F6-4F65-AB4C-C32647B90578}" presName="Name10" presStyleLbl="parChTrans1D2" presStyleIdx="2" presStyleCnt="3"/>
      <dgm:spPr/>
    </dgm:pt>
    <dgm:pt modelId="{1AE3CDDE-5FEA-4A90-8E1E-DF5B0E0EA7B4}" type="pres">
      <dgm:prSet presAssocID="{D0DE9DD5-36B0-4613-AEA8-65482B7E8E6A}" presName="hierRoot2" presStyleCnt="0"/>
      <dgm:spPr/>
    </dgm:pt>
    <dgm:pt modelId="{97C734BA-7C68-46AF-A908-183B8EB92EF2}" type="pres">
      <dgm:prSet presAssocID="{D0DE9DD5-36B0-4613-AEA8-65482B7E8E6A}" presName="composite2" presStyleCnt="0"/>
      <dgm:spPr/>
    </dgm:pt>
    <dgm:pt modelId="{0054739C-E133-4D22-A32D-C557963354CC}" type="pres">
      <dgm:prSet presAssocID="{D0DE9DD5-36B0-4613-AEA8-65482B7E8E6A}" presName="background2" presStyleLbl="node2" presStyleIdx="2" presStyleCnt="3"/>
      <dgm:spPr/>
    </dgm:pt>
    <dgm:pt modelId="{9F1D4284-CCE7-4D0F-9E63-EA0A12F212D2}" type="pres">
      <dgm:prSet presAssocID="{D0DE9DD5-36B0-4613-AEA8-65482B7E8E6A}" presName="text2" presStyleLbl="fgAcc2" presStyleIdx="2" presStyleCnt="3">
        <dgm:presLayoutVars>
          <dgm:chPref val="3"/>
        </dgm:presLayoutVars>
      </dgm:prSet>
      <dgm:spPr/>
    </dgm:pt>
    <dgm:pt modelId="{B6E626D6-73D2-47F2-9D6C-9384C532E04C}" type="pres">
      <dgm:prSet presAssocID="{D0DE9DD5-36B0-4613-AEA8-65482B7E8E6A}" presName="hierChild3" presStyleCnt="0"/>
      <dgm:spPr/>
    </dgm:pt>
  </dgm:ptLst>
  <dgm:cxnLst>
    <dgm:cxn modelId="{9650FF05-D836-4C7A-ACFA-799F0D18C1CC}" srcId="{185CAD8A-B034-435B-9863-A0BE0C797AAC}" destId="{D0DE9DD5-36B0-4613-AEA8-65482B7E8E6A}" srcOrd="1" destOrd="0" parTransId="{8E77840F-E0F6-4F65-AB4C-C32647B90578}" sibTransId="{35A63F11-E849-40AF-91C2-1675ECAE7A5F}"/>
    <dgm:cxn modelId="{95504E0F-45F8-4F41-AF2A-20D11C965099}" type="presOf" srcId="{13DC038A-62B1-4475-A011-966564933797}" destId="{8364A509-488A-4447-8132-48164546667F}" srcOrd="0" destOrd="0" presId="urn:microsoft.com/office/officeart/2005/8/layout/hierarchy1"/>
    <dgm:cxn modelId="{F88B2D15-4993-49BE-AB8B-2FC532B3C2C5}" type="presOf" srcId="{CAB8F883-AD02-4C04-A1EC-AC727997D570}" destId="{CC3EEA0F-21D0-4387-8DF9-4516D119F746}" srcOrd="0" destOrd="0" presId="urn:microsoft.com/office/officeart/2005/8/layout/hierarchy1"/>
    <dgm:cxn modelId="{28EF7A16-8065-4435-BC50-D569AD302DBE}" type="presOf" srcId="{8E77840F-E0F6-4F65-AB4C-C32647B90578}" destId="{12A64425-E525-4A34-9A19-D17567C14D82}" srcOrd="0" destOrd="0" presId="urn:microsoft.com/office/officeart/2005/8/layout/hierarchy1"/>
    <dgm:cxn modelId="{E0FEA85E-D378-49AC-9FB7-3BB966357798}" type="presOf" srcId="{45A78CFD-B77D-4999-9BF8-10D1D8632890}" destId="{CC878FB0-0B93-4F88-B6CF-37640972D9EE}" srcOrd="0" destOrd="0" presId="urn:microsoft.com/office/officeart/2005/8/layout/hierarchy1"/>
    <dgm:cxn modelId="{44874261-E267-481D-BF0F-D04B13BAD6A7}" type="presOf" srcId="{7D1F7DA3-E18E-4F8B-BF53-A1F50D2C99AD}" destId="{B5CB149F-ED8B-44D5-8D18-7CBDD868E381}" srcOrd="0" destOrd="0" presId="urn:microsoft.com/office/officeart/2005/8/layout/hierarchy1"/>
    <dgm:cxn modelId="{C9073CA5-E552-4ED1-9E85-420E898BB00B}" srcId="{7D1F7DA3-E18E-4F8B-BF53-A1F50D2C99AD}" destId="{185CAD8A-B034-435B-9863-A0BE0C797AAC}" srcOrd="1" destOrd="0" parTransId="{A6203408-AE8E-4D5D-9E6A-6988CCDCA991}" sibTransId="{49C3F0B8-6822-4EC0-98B2-D9B1F70C708A}"/>
    <dgm:cxn modelId="{4E9392A7-1564-4933-8B14-186C5A6F59E6}" type="presOf" srcId="{D0DE9DD5-36B0-4613-AEA8-65482B7E8E6A}" destId="{9F1D4284-CCE7-4D0F-9E63-EA0A12F212D2}" srcOrd="0" destOrd="0" presId="urn:microsoft.com/office/officeart/2005/8/layout/hierarchy1"/>
    <dgm:cxn modelId="{92A420BA-6D49-4903-8452-4B66210AFF9F}" type="presOf" srcId="{D1888A47-837C-419A-A096-2A6062AD3935}" destId="{299D79C6-F3B4-4E64-AC89-232CDB5BB54E}" srcOrd="0" destOrd="0" presId="urn:microsoft.com/office/officeart/2005/8/layout/hierarchy1"/>
    <dgm:cxn modelId="{BE50BEC6-2CA6-4573-A84D-BAE9EA56B38D}" srcId="{D1888A47-837C-419A-A096-2A6062AD3935}" destId="{CAB8F883-AD02-4C04-A1EC-AC727997D570}" srcOrd="0" destOrd="0" parTransId="{13DC038A-62B1-4475-A011-966564933797}" sibTransId="{F8A6C5DB-1234-4AEC-8FE6-AF36682C76FF}"/>
    <dgm:cxn modelId="{1482D4DE-254A-4B1B-82AA-AB6141D962F9}" srcId="{7D1F7DA3-E18E-4F8B-BF53-A1F50D2C99AD}" destId="{D1888A47-837C-419A-A096-2A6062AD3935}" srcOrd="0" destOrd="0" parTransId="{3803E101-B888-41A6-AD4B-D8B9BCE12232}" sibTransId="{F93EB04D-4398-4C97-85E7-8C0709E63E90}"/>
    <dgm:cxn modelId="{E80CD1E7-E88E-4C24-9EB3-52223FD9FEA3}" type="presOf" srcId="{0DB6CEAF-7B20-4178-B01B-E6016AD7B868}" destId="{5F913BF3-91A9-4B49-B072-BB393C22D0A2}" srcOrd="0" destOrd="0" presId="urn:microsoft.com/office/officeart/2005/8/layout/hierarchy1"/>
    <dgm:cxn modelId="{642236E8-E1C9-44B3-B504-12D2B1965C00}" type="presOf" srcId="{185CAD8A-B034-435B-9863-A0BE0C797AAC}" destId="{8EEC2CF3-FE7F-4453-A548-1308F8BD1483}" srcOrd="0" destOrd="0" presId="urn:microsoft.com/office/officeart/2005/8/layout/hierarchy1"/>
    <dgm:cxn modelId="{7FBF5AF1-B7FC-43AD-A511-47F789C82984}" srcId="{185CAD8A-B034-435B-9863-A0BE0C797AAC}" destId="{0DB6CEAF-7B20-4178-B01B-E6016AD7B868}" srcOrd="0" destOrd="0" parTransId="{45A78CFD-B77D-4999-9BF8-10D1D8632890}" sibTransId="{3820EE66-960A-444A-A648-F6E815E54FB8}"/>
    <dgm:cxn modelId="{D3F76E17-C6B9-42F8-9C72-0E2D941A471C}" type="presParOf" srcId="{B5CB149F-ED8B-44D5-8D18-7CBDD868E381}" destId="{BC22899D-0A07-48F5-B583-228E62C35903}" srcOrd="0" destOrd="0" presId="urn:microsoft.com/office/officeart/2005/8/layout/hierarchy1"/>
    <dgm:cxn modelId="{2FEC3FA0-DB9D-4324-9089-7972CCBE6582}" type="presParOf" srcId="{BC22899D-0A07-48F5-B583-228E62C35903}" destId="{1CFB0C1D-8E8B-4E04-8D02-72EC9F952EC8}" srcOrd="0" destOrd="0" presId="urn:microsoft.com/office/officeart/2005/8/layout/hierarchy1"/>
    <dgm:cxn modelId="{A4580090-615A-48D0-80BB-72B2B542E7C7}" type="presParOf" srcId="{1CFB0C1D-8E8B-4E04-8D02-72EC9F952EC8}" destId="{5FF56DB3-8FB8-40FC-AA00-27B497A2F32B}" srcOrd="0" destOrd="0" presId="urn:microsoft.com/office/officeart/2005/8/layout/hierarchy1"/>
    <dgm:cxn modelId="{21735A37-3C81-48D9-9BD2-954653860BC3}" type="presParOf" srcId="{1CFB0C1D-8E8B-4E04-8D02-72EC9F952EC8}" destId="{299D79C6-F3B4-4E64-AC89-232CDB5BB54E}" srcOrd="1" destOrd="0" presId="urn:microsoft.com/office/officeart/2005/8/layout/hierarchy1"/>
    <dgm:cxn modelId="{95904465-6664-4692-A04C-1CFE3D777EEA}" type="presParOf" srcId="{BC22899D-0A07-48F5-B583-228E62C35903}" destId="{7F8F1775-470D-4CC7-9E31-3974544EFFB7}" srcOrd="1" destOrd="0" presId="urn:microsoft.com/office/officeart/2005/8/layout/hierarchy1"/>
    <dgm:cxn modelId="{9A142F51-0AB9-4EBE-B07A-FBD415592F0A}" type="presParOf" srcId="{7F8F1775-470D-4CC7-9E31-3974544EFFB7}" destId="{8364A509-488A-4447-8132-48164546667F}" srcOrd="0" destOrd="0" presId="urn:microsoft.com/office/officeart/2005/8/layout/hierarchy1"/>
    <dgm:cxn modelId="{94426A3B-9A3E-49DD-8782-AD8293AD06B0}" type="presParOf" srcId="{7F8F1775-470D-4CC7-9E31-3974544EFFB7}" destId="{303AF9D2-6B93-4C01-A7A2-7E4E6F427181}" srcOrd="1" destOrd="0" presId="urn:microsoft.com/office/officeart/2005/8/layout/hierarchy1"/>
    <dgm:cxn modelId="{C324BC4E-FCEE-45B7-B9C4-1EEC9E6DE5FD}" type="presParOf" srcId="{303AF9D2-6B93-4C01-A7A2-7E4E6F427181}" destId="{8B3C83D9-1186-4109-8006-CCFEEC7C0258}" srcOrd="0" destOrd="0" presId="urn:microsoft.com/office/officeart/2005/8/layout/hierarchy1"/>
    <dgm:cxn modelId="{D6E356A5-F56F-46C6-A63C-AE956753F748}" type="presParOf" srcId="{8B3C83D9-1186-4109-8006-CCFEEC7C0258}" destId="{C5289E3C-0834-4931-9A5B-64F8D0217DF8}" srcOrd="0" destOrd="0" presId="urn:microsoft.com/office/officeart/2005/8/layout/hierarchy1"/>
    <dgm:cxn modelId="{D3CB0A37-CAAC-4630-8E41-4A9429B5DA2D}" type="presParOf" srcId="{8B3C83D9-1186-4109-8006-CCFEEC7C0258}" destId="{CC3EEA0F-21D0-4387-8DF9-4516D119F746}" srcOrd="1" destOrd="0" presId="urn:microsoft.com/office/officeart/2005/8/layout/hierarchy1"/>
    <dgm:cxn modelId="{E08BD285-51D7-459F-B83D-5A124706CCC7}" type="presParOf" srcId="{303AF9D2-6B93-4C01-A7A2-7E4E6F427181}" destId="{C2A2C5C4-FC00-4957-8128-2AECCBA1ED9B}" srcOrd="1" destOrd="0" presId="urn:microsoft.com/office/officeart/2005/8/layout/hierarchy1"/>
    <dgm:cxn modelId="{F31A2E3B-24DC-4973-889C-BCFC46CD2CE4}" type="presParOf" srcId="{B5CB149F-ED8B-44D5-8D18-7CBDD868E381}" destId="{CB695D07-D947-4D7C-B756-97595A877748}" srcOrd="1" destOrd="0" presId="urn:microsoft.com/office/officeart/2005/8/layout/hierarchy1"/>
    <dgm:cxn modelId="{B7D72F7D-9296-42C5-B3A8-E4C8E6D20040}" type="presParOf" srcId="{CB695D07-D947-4D7C-B756-97595A877748}" destId="{4A78B71B-A0F6-41EF-985C-0DF0E2698A37}" srcOrd="0" destOrd="0" presId="urn:microsoft.com/office/officeart/2005/8/layout/hierarchy1"/>
    <dgm:cxn modelId="{6A70E975-9258-4507-ACEF-FA6C52A491A6}" type="presParOf" srcId="{4A78B71B-A0F6-41EF-985C-0DF0E2698A37}" destId="{04D687B2-30AD-40B4-8243-919E133ED4EB}" srcOrd="0" destOrd="0" presId="urn:microsoft.com/office/officeart/2005/8/layout/hierarchy1"/>
    <dgm:cxn modelId="{B762E7D8-3E38-490B-AE78-313404EFF2F6}" type="presParOf" srcId="{4A78B71B-A0F6-41EF-985C-0DF0E2698A37}" destId="{8EEC2CF3-FE7F-4453-A548-1308F8BD1483}" srcOrd="1" destOrd="0" presId="urn:microsoft.com/office/officeart/2005/8/layout/hierarchy1"/>
    <dgm:cxn modelId="{A610BEC1-3893-4740-B761-66A05D2E85CB}" type="presParOf" srcId="{CB695D07-D947-4D7C-B756-97595A877748}" destId="{838C385A-CB56-4E0B-A6E8-D1F7B5898294}" srcOrd="1" destOrd="0" presId="urn:microsoft.com/office/officeart/2005/8/layout/hierarchy1"/>
    <dgm:cxn modelId="{B5CE97FA-0F5F-4DC9-8A12-B3A75D08F447}" type="presParOf" srcId="{838C385A-CB56-4E0B-A6E8-D1F7B5898294}" destId="{CC878FB0-0B93-4F88-B6CF-37640972D9EE}" srcOrd="0" destOrd="0" presId="urn:microsoft.com/office/officeart/2005/8/layout/hierarchy1"/>
    <dgm:cxn modelId="{CF428E1D-796A-46DD-9F9F-353CE8B50A52}" type="presParOf" srcId="{838C385A-CB56-4E0B-A6E8-D1F7B5898294}" destId="{76BAD672-2CA5-4E97-BDDF-46F18A08B025}" srcOrd="1" destOrd="0" presId="urn:microsoft.com/office/officeart/2005/8/layout/hierarchy1"/>
    <dgm:cxn modelId="{0B49828E-E339-4F4C-9F7E-A7A989036976}" type="presParOf" srcId="{76BAD672-2CA5-4E97-BDDF-46F18A08B025}" destId="{58337F27-F4BC-4443-8F7A-3ECFE9729D11}" srcOrd="0" destOrd="0" presId="urn:microsoft.com/office/officeart/2005/8/layout/hierarchy1"/>
    <dgm:cxn modelId="{35675B5D-9ABB-4890-B717-51CC8852E24F}" type="presParOf" srcId="{58337F27-F4BC-4443-8F7A-3ECFE9729D11}" destId="{BD581983-DF08-4B5C-99BF-C73468AC2F11}" srcOrd="0" destOrd="0" presId="urn:microsoft.com/office/officeart/2005/8/layout/hierarchy1"/>
    <dgm:cxn modelId="{2868F9B9-1A9D-457D-908E-57CC9CD9F32F}" type="presParOf" srcId="{58337F27-F4BC-4443-8F7A-3ECFE9729D11}" destId="{5F913BF3-91A9-4B49-B072-BB393C22D0A2}" srcOrd="1" destOrd="0" presId="urn:microsoft.com/office/officeart/2005/8/layout/hierarchy1"/>
    <dgm:cxn modelId="{110BB6F4-885C-45F0-97C1-C9C7CEC2DEE1}" type="presParOf" srcId="{76BAD672-2CA5-4E97-BDDF-46F18A08B025}" destId="{0BAA11CA-4B0D-44C7-82BC-4C13D4E7B02F}" srcOrd="1" destOrd="0" presId="urn:microsoft.com/office/officeart/2005/8/layout/hierarchy1"/>
    <dgm:cxn modelId="{3067CEBE-6A87-4205-8483-0BF309B174DE}" type="presParOf" srcId="{838C385A-CB56-4E0B-A6E8-D1F7B5898294}" destId="{12A64425-E525-4A34-9A19-D17567C14D82}" srcOrd="2" destOrd="0" presId="urn:microsoft.com/office/officeart/2005/8/layout/hierarchy1"/>
    <dgm:cxn modelId="{0030BCCE-D81A-4677-B32D-6EC68EA4D4E7}" type="presParOf" srcId="{838C385A-CB56-4E0B-A6E8-D1F7B5898294}" destId="{1AE3CDDE-5FEA-4A90-8E1E-DF5B0E0EA7B4}" srcOrd="3" destOrd="0" presId="urn:microsoft.com/office/officeart/2005/8/layout/hierarchy1"/>
    <dgm:cxn modelId="{7AA406A9-3847-4573-8473-F0D340833A3A}" type="presParOf" srcId="{1AE3CDDE-5FEA-4A90-8E1E-DF5B0E0EA7B4}" destId="{97C734BA-7C68-46AF-A908-183B8EB92EF2}" srcOrd="0" destOrd="0" presId="urn:microsoft.com/office/officeart/2005/8/layout/hierarchy1"/>
    <dgm:cxn modelId="{481CC48E-CB0C-44F8-B506-51A965E23EB7}" type="presParOf" srcId="{97C734BA-7C68-46AF-A908-183B8EB92EF2}" destId="{0054739C-E133-4D22-A32D-C557963354CC}" srcOrd="0" destOrd="0" presId="urn:microsoft.com/office/officeart/2005/8/layout/hierarchy1"/>
    <dgm:cxn modelId="{1E9EB610-39D5-4B8B-A058-F816E493E669}" type="presParOf" srcId="{97C734BA-7C68-46AF-A908-183B8EB92EF2}" destId="{9F1D4284-CCE7-4D0F-9E63-EA0A12F212D2}" srcOrd="1" destOrd="0" presId="urn:microsoft.com/office/officeart/2005/8/layout/hierarchy1"/>
    <dgm:cxn modelId="{C73DBB6A-2791-45BB-8279-29FC90B951D3}" type="presParOf" srcId="{1AE3CDDE-5FEA-4A90-8E1E-DF5B0E0EA7B4}" destId="{B6E626D6-73D2-47F2-9D6C-9384C532E04C}"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58DB35D-18E6-44DA-ACD8-865632D08AA5}" type="doc">
      <dgm:prSet loTypeId="urn:microsoft.com/office/officeart/2018/5/layout/IconLeaf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21226D4B-5CFD-43F0-BCFB-3C827DE9B215}">
      <dgm:prSet custT="1"/>
      <dgm:spPr/>
      <dgm:t>
        <a:bodyPr/>
        <a:lstStyle/>
        <a:p>
          <a:pPr>
            <a:defRPr cap="all"/>
          </a:pPr>
          <a:r>
            <a:rPr lang="en-US" sz="1400" b="1" i="1" dirty="0"/>
            <a:t>Mechanical waves. </a:t>
          </a:r>
          <a:r>
            <a:rPr lang="en-US" sz="1400" dirty="0"/>
            <a:t>These waves have two central features: They are governed by Newton’s laws, and they can exist only within a material medium, such as water, air, and rock.</a:t>
          </a:r>
          <a:r>
            <a:rPr lang="en-US" sz="1400" b="1" i="1" dirty="0"/>
            <a:t> </a:t>
          </a:r>
          <a:r>
            <a:rPr lang="en-US" sz="1400" dirty="0"/>
            <a:t>Common</a:t>
          </a:r>
          <a:r>
            <a:rPr lang="en-US" sz="1400" b="1" i="1" dirty="0"/>
            <a:t> </a:t>
          </a:r>
          <a:r>
            <a:rPr lang="en-US" sz="1400" dirty="0"/>
            <a:t>examples include water waves, sound waves, and seismic waves.</a:t>
          </a:r>
        </a:p>
      </dgm:t>
    </dgm:pt>
    <dgm:pt modelId="{56BBBB8F-55B6-4C7F-BD87-D4EDDEC61017}" type="parTrans" cxnId="{5ACBAFD4-BE79-4144-AC26-72E79ED67005}">
      <dgm:prSet/>
      <dgm:spPr/>
      <dgm:t>
        <a:bodyPr/>
        <a:lstStyle/>
        <a:p>
          <a:endParaRPr lang="en-US"/>
        </a:p>
      </dgm:t>
    </dgm:pt>
    <dgm:pt modelId="{CEFB8F93-5B8B-483F-874A-7D777730701A}" type="sibTrans" cxnId="{5ACBAFD4-BE79-4144-AC26-72E79ED67005}">
      <dgm:prSet/>
      <dgm:spPr/>
      <dgm:t>
        <a:bodyPr/>
        <a:lstStyle/>
        <a:p>
          <a:endParaRPr lang="en-US"/>
        </a:p>
      </dgm:t>
    </dgm:pt>
    <dgm:pt modelId="{152DF636-D6D8-47B1-A157-E9CC8B8E1FEF}">
      <dgm:prSet custT="1"/>
      <dgm:spPr/>
      <dgm:t>
        <a:bodyPr/>
        <a:lstStyle/>
        <a:p>
          <a:pPr>
            <a:defRPr cap="all"/>
          </a:pPr>
          <a:r>
            <a:rPr lang="en-US" sz="1400" b="1" i="1" dirty="0"/>
            <a:t>Electromagnetic waves. </a:t>
          </a:r>
          <a:r>
            <a:rPr lang="en-US" sz="1400" dirty="0"/>
            <a:t>waves. These waves require no material medium to exist. All electromagnetic waves travel through a vacuum at the same exact speed </a:t>
          </a:r>
          <a:r>
            <a:rPr lang="en-US" sz="1400" i="1" dirty="0"/>
            <a:t>c = 299,792,458 m/s. C</a:t>
          </a:r>
          <a:r>
            <a:rPr lang="en-US" sz="1400" dirty="0"/>
            <a:t>ommon examples include visible and ultraviolet light, radio and television waves, microwaves, x-rays, and radar.</a:t>
          </a:r>
        </a:p>
      </dgm:t>
    </dgm:pt>
    <dgm:pt modelId="{1D55F743-B52A-4606-9B46-43F0D2B182AF}" type="parTrans" cxnId="{B999773B-4D6B-40D4-BAB2-F63BACB98E27}">
      <dgm:prSet/>
      <dgm:spPr/>
      <dgm:t>
        <a:bodyPr/>
        <a:lstStyle/>
        <a:p>
          <a:endParaRPr lang="en-US"/>
        </a:p>
      </dgm:t>
    </dgm:pt>
    <dgm:pt modelId="{14C7C1E5-784B-4C5D-AE52-3FE2FA8F3157}" type="sibTrans" cxnId="{B999773B-4D6B-40D4-BAB2-F63BACB98E27}">
      <dgm:prSet/>
      <dgm:spPr/>
      <dgm:t>
        <a:bodyPr/>
        <a:lstStyle/>
        <a:p>
          <a:endParaRPr lang="en-US"/>
        </a:p>
      </dgm:t>
    </dgm:pt>
    <dgm:pt modelId="{C337FE3C-905F-4B91-946E-72A8427CAB49}">
      <dgm:prSet custT="1"/>
      <dgm:spPr/>
      <dgm:t>
        <a:bodyPr/>
        <a:lstStyle/>
        <a:p>
          <a:pPr>
            <a:defRPr cap="all"/>
          </a:pPr>
          <a:r>
            <a:rPr lang="en-US" sz="1400" b="1" i="1" dirty="0"/>
            <a:t>Matter waves. </a:t>
          </a:r>
          <a:r>
            <a:rPr lang="en-US" sz="1400" dirty="0"/>
            <a:t>These waves are associated with electrons, protons, and other fundamental particles, and even atoms and molecules. These waves are also called matter waves.</a:t>
          </a:r>
        </a:p>
      </dgm:t>
    </dgm:pt>
    <dgm:pt modelId="{E97DA057-4E04-4569-A679-067C8290152C}" type="parTrans" cxnId="{07FCD256-8E31-4C2F-B858-8C7EF925CB98}">
      <dgm:prSet/>
      <dgm:spPr/>
      <dgm:t>
        <a:bodyPr/>
        <a:lstStyle/>
        <a:p>
          <a:endParaRPr lang="en-US"/>
        </a:p>
      </dgm:t>
    </dgm:pt>
    <dgm:pt modelId="{CB929657-B974-49D4-AA33-A0C92CA324A4}" type="sibTrans" cxnId="{07FCD256-8E31-4C2F-B858-8C7EF925CB98}">
      <dgm:prSet/>
      <dgm:spPr/>
      <dgm:t>
        <a:bodyPr/>
        <a:lstStyle/>
        <a:p>
          <a:endParaRPr lang="en-US"/>
        </a:p>
      </dgm:t>
    </dgm:pt>
    <dgm:pt modelId="{035D6EE9-5E3B-4120-B9D8-0AA0631A9785}" type="pres">
      <dgm:prSet presAssocID="{558DB35D-18E6-44DA-ACD8-865632D08AA5}" presName="root" presStyleCnt="0">
        <dgm:presLayoutVars>
          <dgm:dir/>
          <dgm:resizeHandles val="exact"/>
        </dgm:presLayoutVars>
      </dgm:prSet>
      <dgm:spPr/>
    </dgm:pt>
    <dgm:pt modelId="{E9137A3A-BFDD-4049-9A10-D2D4B6499875}" type="pres">
      <dgm:prSet presAssocID="{21226D4B-5CFD-43F0-BCFB-3C827DE9B215}" presName="compNode" presStyleCnt="0"/>
      <dgm:spPr/>
    </dgm:pt>
    <dgm:pt modelId="{787C33AB-1190-486B-BE3E-3ABFEA989590}" type="pres">
      <dgm:prSet presAssocID="{21226D4B-5CFD-43F0-BCFB-3C827DE9B215}" presName="iconBgRect" presStyleLbl="bgShp" presStyleIdx="0" presStyleCnt="3"/>
      <dgm:spPr>
        <a:prstGeom prst="round2DiagRect">
          <a:avLst>
            <a:gd name="adj1" fmla="val 29727"/>
            <a:gd name="adj2" fmla="val 0"/>
          </a:avLst>
        </a:prstGeom>
      </dgm:spPr>
    </dgm:pt>
    <dgm:pt modelId="{52519703-2567-4693-8851-74390E9F65F9}" type="pres">
      <dgm:prSet presAssocID="{21226D4B-5CFD-43F0-BCFB-3C827DE9B215}"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ridge scene"/>
        </a:ext>
      </dgm:extLst>
    </dgm:pt>
    <dgm:pt modelId="{78CA248A-6A9D-4DE8-9754-7A534AFC2E98}" type="pres">
      <dgm:prSet presAssocID="{21226D4B-5CFD-43F0-BCFB-3C827DE9B215}" presName="spaceRect" presStyleCnt="0"/>
      <dgm:spPr/>
    </dgm:pt>
    <dgm:pt modelId="{2B5AD09E-4C96-4E3E-8E06-A3303A864976}" type="pres">
      <dgm:prSet presAssocID="{21226D4B-5CFD-43F0-BCFB-3C827DE9B215}" presName="textRect" presStyleLbl="revTx" presStyleIdx="0" presStyleCnt="3">
        <dgm:presLayoutVars>
          <dgm:chMax val="1"/>
          <dgm:chPref val="1"/>
        </dgm:presLayoutVars>
      </dgm:prSet>
      <dgm:spPr/>
    </dgm:pt>
    <dgm:pt modelId="{13A18E71-D0A2-4C65-8151-D774F2638D93}" type="pres">
      <dgm:prSet presAssocID="{CEFB8F93-5B8B-483F-874A-7D777730701A}" presName="sibTrans" presStyleCnt="0"/>
      <dgm:spPr/>
    </dgm:pt>
    <dgm:pt modelId="{BE705D06-29C2-43A2-9A26-188552B78F97}" type="pres">
      <dgm:prSet presAssocID="{152DF636-D6D8-47B1-A157-E9CC8B8E1FEF}" presName="compNode" presStyleCnt="0"/>
      <dgm:spPr/>
    </dgm:pt>
    <dgm:pt modelId="{DC21F9F2-604D-49AA-9364-9A5D926010F5}" type="pres">
      <dgm:prSet presAssocID="{152DF636-D6D8-47B1-A157-E9CC8B8E1FEF}" presName="iconBgRect" presStyleLbl="bgShp" presStyleIdx="1" presStyleCnt="3"/>
      <dgm:spPr>
        <a:prstGeom prst="round2DiagRect">
          <a:avLst>
            <a:gd name="adj1" fmla="val 29727"/>
            <a:gd name="adj2" fmla="val 0"/>
          </a:avLst>
        </a:prstGeom>
      </dgm:spPr>
    </dgm:pt>
    <dgm:pt modelId="{76B4B7F0-0ABC-4F37-88F6-F907C4A06467}" type="pres">
      <dgm:prSet presAssocID="{152DF636-D6D8-47B1-A157-E9CC8B8E1FEF}"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Wireless router"/>
        </a:ext>
      </dgm:extLst>
    </dgm:pt>
    <dgm:pt modelId="{A2030815-E3F3-40F9-B266-831A9E9E76FC}" type="pres">
      <dgm:prSet presAssocID="{152DF636-D6D8-47B1-A157-E9CC8B8E1FEF}" presName="spaceRect" presStyleCnt="0"/>
      <dgm:spPr/>
    </dgm:pt>
    <dgm:pt modelId="{72BD01B9-80EB-4E95-8DE1-BB124F2DDE8D}" type="pres">
      <dgm:prSet presAssocID="{152DF636-D6D8-47B1-A157-E9CC8B8E1FEF}" presName="textRect" presStyleLbl="revTx" presStyleIdx="1" presStyleCnt="3">
        <dgm:presLayoutVars>
          <dgm:chMax val="1"/>
          <dgm:chPref val="1"/>
        </dgm:presLayoutVars>
      </dgm:prSet>
      <dgm:spPr/>
    </dgm:pt>
    <dgm:pt modelId="{44EB6FB1-6381-4364-9D9B-F96CBC80EB1A}" type="pres">
      <dgm:prSet presAssocID="{14C7C1E5-784B-4C5D-AE52-3FE2FA8F3157}" presName="sibTrans" presStyleCnt="0"/>
      <dgm:spPr/>
    </dgm:pt>
    <dgm:pt modelId="{E78BBD93-DB47-42E3-899B-5918054324D5}" type="pres">
      <dgm:prSet presAssocID="{C337FE3C-905F-4B91-946E-72A8427CAB49}" presName="compNode" presStyleCnt="0"/>
      <dgm:spPr/>
    </dgm:pt>
    <dgm:pt modelId="{1E740F26-48F5-4EA4-90AC-C3F9B606C677}" type="pres">
      <dgm:prSet presAssocID="{C337FE3C-905F-4B91-946E-72A8427CAB49}" presName="iconBgRect" presStyleLbl="bgShp" presStyleIdx="2" presStyleCnt="3"/>
      <dgm:spPr>
        <a:prstGeom prst="round2DiagRect">
          <a:avLst>
            <a:gd name="adj1" fmla="val 29727"/>
            <a:gd name="adj2" fmla="val 0"/>
          </a:avLst>
        </a:prstGeom>
      </dgm:spPr>
    </dgm:pt>
    <dgm:pt modelId="{77469E9A-0075-4657-A18B-5CF7D0871690}" type="pres">
      <dgm:prSet presAssocID="{C337FE3C-905F-4B91-946E-72A8427CAB49}"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cientist"/>
        </a:ext>
      </dgm:extLst>
    </dgm:pt>
    <dgm:pt modelId="{58DE63F3-E937-4D50-A71D-87A33C0CF9F0}" type="pres">
      <dgm:prSet presAssocID="{C337FE3C-905F-4B91-946E-72A8427CAB49}" presName="spaceRect" presStyleCnt="0"/>
      <dgm:spPr/>
    </dgm:pt>
    <dgm:pt modelId="{E1927E66-2FBB-4873-915C-6DF54E3E622F}" type="pres">
      <dgm:prSet presAssocID="{C337FE3C-905F-4B91-946E-72A8427CAB49}" presName="textRect" presStyleLbl="revTx" presStyleIdx="2" presStyleCnt="3">
        <dgm:presLayoutVars>
          <dgm:chMax val="1"/>
          <dgm:chPref val="1"/>
        </dgm:presLayoutVars>
      </dgm:prSet>
      <dgm:spPr/>
    </dgm:pt>
  </dgm:ptLst>
  <dgm:cxnLst>
    <dgm:cxn modelId="{AB94223A-7499-4201-8BC6-9AA1102359D6}" type="presOf" srcId="{558DB35D-18E6-44DA-ACD8-865632D08AA5}" destId="{035D6EE9-5E3B-4120-B9D8-0AA0631A9785}" srcOrd="0" destOrd="0" presId="urn:microsoft.com/office/officeart/2018/5/layout/IconLeafLabelList"/>
    <dgm:cxn modelId="{B999773B-4D6B-40D4-BAB2-F63BACB98E27}" srcId="{558DB35D-18E6-44DA-ACD8-865632D08AA5}" destId="{152DF636-D6D8-47B1-A157-E9CC8B8E1FEF}" srcOrd="1" destOrd="0" parTransId="{1D55F743-B52A-4606-9B46-43F0D2B182AF}" sibTransId="{14C7C1E5-784B-4C5D-AE52-3FE2FA8F3157}"/>
    <dgm:cxn modelId="{6D3E1272-9017-498E-80D0-DC7176B558DB}" type="presOf" srcId="{152DF636-D6D8-47B1-A157-E9CC8B8E1FEF}" destId="{72BD01B9-80EB-4E95-8DE1-BB124F2DDE8D}" srcOrd="0" destOrd="0" presId="urn:microsoft.com/office/officeart/2018/5/layout/IconLeafLabelList"/>
    <dgm:cxn modelId="{07FCD256-8E31-4C2F-B858-8C7EF925CB98}" srcId="{558DB35D-18E6-44DA-ACD8-865632D08AA5}" destId="{C337FE3C-905F-4B91-946E-72A8427CAB49}" srcOrd="2" destOrd="0" parTransId="{E97DA057-4E04-4569-A679-067C8290152C}" sibTransId="{CB929657-B974-49D4-AA33-A0C92CA324A4}"/>
    <dgm:cxn modelId="{CE0B4C7D-354B-4BB5-9E16-37020E8558D5}" type="presOf" srcId="{C337FE3C-905F-4B91-946E-72A8427CAB49}" destId="{E1927E66-2FBB-4873-915C-6DF54E3E622F}" srcOrd="0" destOrd="0" presId="urn:microsoft.com/office/officeart/2018/5/layout/IconLeafLabelList"/>
    <dgm:cxn modelId="{F0E547AA-4ABD-47AA-9F22-5F535FF724FF}" type="presOf" srcId="{21226D4B-5CFD-43F0-BCFB-3C827DE9B215}" destId="{2B5AD09E-4C96-4E3E-8E06-A3303A864976}" srcOrd="0" destOrd="0" presId="urn:microsoft.com/office/officeart/2018/5/layout/IconLeafLabelList"/>
    <dgm:cxn modelId="{5ACBAFD4-BE79-4144-AC26-72E79ED67005}" srcId="{558DB35D-18E6-44DA-ACD8-865632D08AA5}" destId="{21226D4B-5CFD-43F0-BCFB-3C827DE9B215}" srcOrd="0" destOrd="0" parTransId="{56BBBB8F-55B6-4C7F-BD87-D4EDDEC61017}" sibTransId="{CEFB8F93-5B8B-483F-874A-7D777730701A}"/>
    <dgm:cxn modelId="{B619C5ED-41D0-4D4F-8944-78B0CF1DFCF8}" type="presParOf" srcId="{035D6EE9-5E3B-4120-B9D8-0AA0631A9785}" destId="{E9137A3A-BFDD-4049-9A10-D2D4B6499875}" srcOrd="0" destOrd="0" presId="urn:microsoft.com/office/officeart/2018/5/layout/IconLeafLabelList"/>
    <dgm:cxn modelId="{0266A427-B908-4D9E-8183-077A248CCAEA}" type="presParOf" srcId="{E9137A3A-BFDD-4049-9A10-D2D4B6499875}" destId="{787C33AB-1190-486B-BE3E-3ABFEA989590}" srcOrd="0" destOrd="0" presId="urn:microsoft.com/office/officeart/2018/5/layout/IconLeafLabelList"/>
    <dgm:cxn modelId="{FD01670D-FF5C-429C-B263-F0016EC70E63}" type="presParOf" srcId="{E9137A3A-BFDD-4049-9A10-D2D4B6499875}" destId="{52519703-2567-4693-8851-74390E9F65F9}" srcOrd="1" destOrd="0" presId="urn:microsoft.com/office/officeart/2018/5/layout/IconLeafLabelList"/>
    <dgm:cxn modelId="{D89498B8-C013-45F4-B245-DCBB353D60FD}" type="presParOf" srcId="{E9137A3A-BFDD-4049-9A10-D2D4B6499875}" destId="{78CA248A-6A9D-4DE8-9754-7A534AFC2E98}" srcOrd="2" destOrd="0" presId="urn:microsoft.com/office/officeart/2018/5/layout/IconLeafLabelList"/>
    <dgm:cxn modelId="{AD693C7B-7803-466B-8828-6819BD4A82AF}" type="presParOf" srcId="{E9137A3A-BFDD-4049-9A10-D2D4B6499875}" destId="{2B5AD09E-4C96-4E3E-8E06-A3303A864976}" srcOrd="3" destOrd="0" presId="urn:microsoft.com/office/officeart/2018/5/layout/IconLeafLabelList"/>
    <dgm:cxn modelId="{9788D2E1-AB45-4663-86D7-244B82819352}" type="presParOf" srcId="{035D6EE9-5E3B-4120-B9D8-0AA0631A9785}" destId="{13A18E71-D0A2-4C65-8151-D774F2638D93}" srcOrd="1" destOrd="0" presId="urn:microsoft.com/office/officeart/2018/5/layout/IconLeafLabelList"/>
    <dgm:cxn modelId="{1A466345-AA65-4F1F-A403-05E6B41E91AC}" type="presParOf" srcId="{035D6EE9-5E3B-4120-B9D8-0AA0631A9785}" destId="{BE705D06-29C2-43A2-9A26-188552B78F97}" srcOrd="2" destOrd="0" presId="urn:microsoft.com/office/officeart/2018/5/layout/IconLeafLabelList"/>
    <dgm:cxn modelId="{E8A0FDAA-5871-4CA0-801B-922347A80ACD}" type="presParOf" srcId="{BE705D06-29C2-43A2-9A26-188552B78F97}" destId="{DC21F9F2-604D-49AA-9364-9A5D926010F5}" srcOrd="0" destOrd="0" presId="urn:microsoft.com/office/officeart/2018/5/layout/IconLeafLabelList"/>
    <dgm:cxn modelId="{E22B459B-1A97-4AAF-B03A-2569AB99C431}" type="presParOf" srcId="{BE705D06-29C2-43A2-9A26-188552B78F97}" destId="{76B4B7F0-0ABC-4F37-88F6-F907C4A06467}" srcOrd="1" destOrd="0" presId="urn:microsoft.com/office/officeart/2018/5/layout/IconLeafLabelList"/>
    <dgm:cxn modelId="{8743AC26-F8D8-4315-B9C5-5FB19F25D7BF}" type="presParOf" srcId="{BE705D06-29C2-43A2-9A26-188552B78F97}" destId="{A2030815-E3F3-40F9-B266-831A9E9E76FC}" srcOrd="2" destOrd="0" presId="urn:microsoft.com/office/officeart/2018/5/layout/IconLeafLabelList"/>
    <dgm:cxn modelId="{64AFF84F-2E60-4229-80E6-B20492285FD8}" type="presParOf" srcId="{BE705D06-29C2-43A2-9A26-188552B78F97}" destId="{72BD01B9-80EB-4E95-8DE1-BB124F2DDE8D}" srcOrd="3" destOrd="0" presId="urn:microsoft.com/office/officeart/2018/5/layout/IconLeafLabelList"/>
    <dgm:cxn modelId="{E6FEB3F0-59C3-41D8-A7BE-ED386504D694}" type="presParOf" srcId="{035D6EE9-5E3B-4120-B9D8-0AA0631A9785}" destId="{44EB6FB1-6381-4364-9D9B-F96CBC80EB1A}" srcOrd="3" destOrd="0" presId="urn:microsoft.com/office/officeart/2018/5/layout/IconLeafLabelList"/>
    <dgm:cxn modelId="{3F586053-0B6A-4B8E-8F61-09BE1851E6B8}" type="presParOf" srcId="{035D6EE9-5E3B-4120-B9D8-0AA0631A9785}" destId="{E78BBD93-DB47-42E3-899B-5918054324D5}" srcOrd="4" destOrd="0" presId="urn:microsoft.com/office/officeart/2018/5/layout/IconLeafLabelList"/>
    <dgm:cxn modelId="{14770EDB-1E2A-42FC-B3C6-99860AC2D3CE}" type="presParOf" srcId="{E78BBD93-DB47-42E3-899B-5918054324D5}" destId="{1E740F26-48F5-4EA4-90AC-C3F9B606C677}" srcOrd="0" destOrd="0" presId="urn:microsoft.com/office/officeart/2018/5/layout/IconLeafLabelList"/>
    <dgm:cxn modelId="{01C091C5-A17D-4FE9-B3B0-C52327D5BC03}" type="presParOf" srcId="{E78BBD93-DB47-42E3-899B-5918054324D5}" destId="{77469E9A-0075-4657-A18B-5CF7D0871690}" srcOrd="1" destOrd="0" presId="urn:microsoft.com/office/officeart/2018/5/layout/IconLeafLabelList"/>
    <dgm:cxn modelId="{DD20C701-6510-4826-A7D9-034B430A222F}" type="presParOf" srcId="{E78BBD93-DB47-42E3-899B-5918054324D5}" destId="{58DE63F3-E937-4D50-A71D-87A33C0CF9F0}" srcOrd="2" destOrd="0" presId="urn:microsoft.com/office/officeart/2018/5/layout/IconLeafLabelList"/>
    <dgm:cxn modelId="{B644DB90-F9C6-4E4F-B628-128EE5E73AE7}" type="presParOf" srcId="{E78BBD93-DB47-42E3-899B-5918054324D5}" destId="{E1927E66-2FBB-4873-915C-6DF54E3E622F}" srcOrd="3" destOrd="0" presId="urn:microsoft.com/office/officeart/2018/5/layout/IconLeaf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CB3007-AD5D-4627-BA38-DF3FF6DDECB8}">
      <dsp:nvSpPr>
        <dsp:cNvPr id="0" name=""/>
        <dsp:cNvSpPr/>
      </dsp:nvSpPr>
      <dsp:spPr>
        <a:xfrm>
          <a:off x="556307" y="1095669"/>
          <a:ext cx="1098000" cy="1098000"/>
        </a:xfrm>
        <a:prstGeom prst="round2DiagRect">
          <a:avLst>
            <a:gd name="adj1" fmla="val 29727"/>
            <a:gd name="adj2" fmla="val 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75F0FCA-D59D-49B7-8F49-BF7F25AB489B}">
      <dsp:nvSpPr>
        <dsp:cNvPr id="0" name=""/>
        <dsp:cNvSpPr/>
      </dsp:nvSpPr>
      <dsp:spPr>
        <a:xfrm>
          <a:off x="790307" y="1329669"/>
          <a:ext cx="630000" cy="630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243573B-646D-47EE-8FD2-B3952649CEB8}">
      <dsp:nvSpPr>
        <dsp:cNvPr id="0" name=""/>
        <dsp:cNvSpPr/>
      </dsp:nvSpPr>
      <dsp:spPr>
        <a:xfrm>
          <a:off x="205307" y="2535669"/>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defRPr cap="all"/>
          </a:pPr>
          <a:r>
            <a:rPr lang="en-US" sz="2300" b="1" kern="1200"/>
            <a:t>Oscillations</a:t>
          </a:r>
          <a:endParaRPr lang="en-US" sz="2300" kern="1200"/>
        </a:p>
      </dsp:txBody>
      <dsp:txXfrm>
        <a:off x="205307" y="2535669"/>
        <a:ext cx="1800000" cy="720000"/>
      </dsp:txXfrm>
    </dsp:sp>
    <dsp:sp modelId="{ACFA3297-3C71-4F53-B291-CF73A9B15DC9}">
      <dsp:nvSpPr>
        <dsp:cNvPr id="0" name=""/>
        <dsp:cNvSpPr/>
      </dsp:nvSpPr>
      <dsp:spPr>
        <a:xfrm>
          <a:off x="2671307" y="1095669"/>
          <a:ext cx="1098000" cy="1098000"/>
        </a:xfrm>
        <a:prstGeom prst="round2DiagRect">
          <a:avLst>
            <a:gd name="adj1" fmla="val 29727"/>
            <a:gd name="adj2" fmla="val 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CB43C30-E012-4AF8-9F68-27EFB3148CF1}">
      <dsp:nvSpPr>
        <dsp:cNvPr id="0" name=""/>
        <dsp:cNvSpPr/>
      </dsp:nvSpPr>
      <dsp:spPr>
        <a:xfrm>
          <a:off x="2905307" y="1329668"/>
          <a:ext cx="630000" cy="630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7ED1402-D550-4DEF-AA7A-917C04AD6D0B}">
      <dsp:nvSpPr>
        <dsp:cNvPr id="0" name=""/>
        <dsp:cNvSpPr/>
      </dsp:nvSpPr>
      <dsp:spPr>
        <a:xfrm>
          <a:off x="2320307" y="2535669"/>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defRPr cap="all"/>
          </a:pPr>
          <a:r>
            <a:rPr lang="en-US" sz="2300" b="1" kern="1200"/>
            <a:t>Mechanical Waves</a:t>
          </a:r>
          <a:endParaRPr lang="en-US" sz="2300" kern="1200"/>
        </a:p>
      </dsp:txBody>
      <dsp:txXfrm>
        <a:off x="2320307" y="2535669"/>
        <a:ext cx="1800000" cy="720000"/>
      </dsp:txXfrm>
    </dsp:sp>
    <dsp:sp modelId="{223E2357-A402-411A-9246-F071EF483C18}">
      <dsp:nvSpPr>
        <dsp:cNvPr id="0" name=""/>
        <dsp:cNvSpPr/>
      </dsp:nvSpPr>
      <dsp:spPr>
        <a:xfrm>
          <a:off x="4786307" y="1095669"/>
          <a:ext cx="1098000" cy="1098000"/>
        </a:xfrm>
        <a:prstGeom prst="round2DiagRect">
          <a:avLst>
            <a:gd name="adj1" fmla="val 29727"/>
            <a:gd name="adj2" fmla="val 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2BA8F75-3012-46D5-99D1-4041ACED105D}">
      <dsp:nvSpPr>
        <dsp:cNvPr id="0" name=""/>
        <dsp:cNvSpPr/>
      </dsp:nvSpPr>
      <dsp:spPr>
        <a:xfrm>
          <a:off x="5020307" y="1329668"/>
          <a:ext cx="630000" cy="63000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07724C5-4C95-4242-8721-B8C03873567D}">
      <dsp:nvSpPr>
        <dsp:cNvPr id="0" name=""/>
        <dsp:cNvSpPr/>
      </dsp:nvSpPr>
      <dsp:spPr>
        <a:xfrm>
          <a:off x="4435307" y="2535669"/>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defRPr cap="all"/>
          </a:pPr>
          <a:r>
            <a:rPr lang="en-US" sz="2300" b="1" kern="1200"/>
            <a:t>Sound Waves</a:t>
          </a:r>
          <a:endParaRPr lang="en-US" sz="2300" kern="1200"/>
        </a:p>
      </dsp:txBody>
      <dsp:txXfrm>
        <a:off x="4435307" y="2535669"/>
        <a:ext cx="1800000" cy="720000"/>
      </dsp:txXfrm>
    </dsp:sp>
    <dsp:sp modelId="{E4413148-0CD5-42CB-A167-3F43D9A8BB6D}">
      <dsp:nvSpPr>
        <dsp:cNvPr id="0" name=""/>
        <dsp:cNvSpPr/>
      </dsp:nvSpPr>
      <dsp:spPr>
        <a:xfrm>
          <a:off x="6901307" y="1095669"/>
          <a:ext cx="1098000" cy="1098000"/>
        </a:xfrm>
        <a:prstGeom prst="round2DiagRect">
          <a:avLst>
            <a:gd name="adj1" fmla="val 29727"/>
            <a:gd name="adj2" fmla="val 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E1A9F2F-E4D3-49B2-9417-2387B811DAE9}">
      <dsp:nvSpPr>
        <dsp:cNvPr id="0" name=""/>
        <dsp:cNvSpPr/>
      </dsp:nvSpPr>
      <dsp:spPr>
        <a:xfrm>
          <a:off x="7135307" y="1329668"/>
          <a:ext cx="630000" cy="63000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32AE3FB-23CE-46EF-BFD1-2BF559176292}">
      <dsp:nvSpPr>
        <dsp:cNvPr id="0" name=""/>
        <dsp:cNvSpPr/>
      </dsp:nvSpPr>
      <dsp:spPr>
        <a:xfrm>
          <a:off x="6550307" y="2535669"/>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defRPr cap="all"/>
          </a:pPr>
          <a:r>
            <a:rPr lang="en-US" sz="2300" b="1" kern="1200"/>
            <a:t>Fluids</a:t>
          </a:r>
          <a:endParaRPr lang="en-US" sz="2300" kern="1200"/>
        </a:p>
      </dsp:txBody>
      <dsp:txXfrm>
        <a:off x="6550307" y="2535669"/>
        <a:ext cx="1800000" cy="720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A64425-E525-4A34-9A19-D17567C14D82}">
      <dsp:nvSpPr>
        <dsp:cNvPr id="0" name=""/>
        <dsp:cNvSpPr/>
      </dsp:nvSpPr>
      <dsp:spPr>
        <a:xfrm>
          <a:off x="5614622" y="1698760"/>
          <a:ext cx="1470496" cy="699822"/>
        </a:xfrm>
        <a:custGeom>
          <a:avLst/>
          <a:gdLst/>
          <a:ahLst/>
          <a:cxnLst/>
          <a:rect l="0" t="0" r="0" b="0"/>
          <a:pathLst>
            <a:path>
              <a:moveTo>
                <a:pt x="0" y="0"/>
              </a:moveTo>
              <a:lnTo>
                <a:pt x="0" y="476908"/>
              </a:lnTo>
              <a:lnTo>
                <a:pt x="1470496" y="476908"/>
              </a:lnTo>
              <a:lnTo>
                <a:pt x="1470496" y="699822"/>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C878FB0-0B93-4F88-B6CF-37640972D9EE}">
      <dsp:nvSpPr>
        <dsp:cNvPr id="0" name=""/>
        <dsp:cNvSpPr/>
      </dsp:nvSpPr>
      <dsp:spPr>
        <a:xfrm>
          <a:off x="4144126" y="1698760"/>
          <a:ext cx="1470496" cy="699822"/>
        </a:xfrm>
        <a:custGeom>
          <a:avLst/>
          <a:gdLst/>
          <a:ahLst/>
          <a:cxnLst/>
          <a:rect l="0" t="0" r="0" b="0"/>
          <a:pathLst>
            <a:path>
              <a:moveTo>
                <a:pt x="1470496" y="0"/>
              </a:moveTo>
              <a:lnTo>
                <a:pt x="1470496" y="476908"/>
              </a:lnTo>
              <a:lnTo>
                <a:pt x="0" y="476908"/>
              </a:lnTo>
              <a:lnTo>
                <a:pt x="0" y="699822"/>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364A509-488A-4447-8132-48164546667F}">
      <dsp:nvSpPr>
        <dsp:cNvPr id="0" name=""/>
        <dsp:cNvSpPr/>
      </dsp:nvSpPr>
      <dsp:spPr>
        <a:xfrm>
          <a:off x="1157413" y="1698760"/>
          <a:ext cx="91440" cy="699822"/>
        </a:xfrm>
        <a:custGeom>
          <a:avLst/>
          <a:gdLst/>
          <a:ahLst/>
          <a:cxnLst/>
          <a:rect l="0" t="0" r="0" b="0"/>
          <a:pathLst>
            <a:path>
              <a:moveTo>
                <a:pt x="45720" y="0"/>
              </a:moveTo>
              <a:lnTo>
                <a:pt x="45720" y="699822"/>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FF56DB3-8FB8-40FC-AA00-27B497A2F32B}">
      <dsp:nvSpPr>
        <dsp:cNvPr id="0" name=""/>
        <dsp:cNvSpPr/>
      </dsp:nvSpPr>
      <dsp:spPr>
        <a:xfrm>
          <a:off x="0" y="170780"/>
          <a:ext cx="2406266" cy="152797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99D79C6-F3B4-4E64-AC89-232CDB5BB54E}">
      <dsp:nvSpPr>
        <dsp:cNvPr id="0" name=""/>
        <dsp:cNvSpPr/>
      </dsp:nvSpPr>
      <dsp:spPr>
        <a:xfrm>
          <a:off x="267362" y="424775"/>
          <a:ext cx="2406266" cy="1527979"/>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a:t>When the oscillator is subjected to an external force that is periodic, the oscillator will exhibit </a:t>
          </a:r>
          <a:r>
            <a:rPr lang="en-US" sz="1600" u="sng" kern="1200"/>
            <a:t>forced/driven oscillations</a:t>
          </a:r>
          <a:r>
            <a:rPr lang="en-US" sz="1600" kern="1200"/>
            <a:t>.</a:t>
          </a:r>
        </a:p>
      </dsp:txBody>
      <dsp:txXfrm>
        <a:off x="312115" y="469528"/>
        <a:ext cx="2316760" cy="1438473"/>
      </dsp:txXfrm>
    </dsp:sp>
    <dsp:sp modelId="{C5289E3C-0834-4931-9A5B-64F8D0217DF8}">
      <dsp:nvSpPr>
        <dsp:cNvPr id="0" name=""/>
        <dsp:cNvSpPr/>
      </dsp:nvSpPr>
      <dsp:spPr>
        <a:xfrm>
          <a:off x="0" y="2398582"/>
          <a:ext cx="2406266" cy="1527979"/>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C3EEA0F-21D0-4387-8DF9-4516D119F746}">
      <dsp:nvSpPr>
        <dsp:cNvPr id="0" name=""/>
        <dsp:cNvSpPr/>
      </dsp:nvSpPr>
      <dsp:spPr>
        <a:xfrm>
          <a:off x="267362" y="2652577"/>
          <a:ext cx="2406266" cy="1527979"/>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a:t>Example: A swing in motion is pushed by a child with a periodic force of angular frequency, </a:t>
          </a:r>
          <a:r>
            <a:rPr lang="el-GR" sz="1600" kern="1200"/>
            <a:t>ω</a:t>
          </a:r>
          <a:r>
            <a:rPr lang="en-US" sz="1600" kern="1200" baseline="-25000"/>
            <a:t>d</a:t>
          </a:r>
          <a:r>
            <a:rPr lang="en-US" sz="1600" kern="1200"/>
            <a:t>.   </a:t>
          </a:r>
        </a:p>
      </dsp:txBody>
      <dsp:txXfrm>
        <a:off x="312115" y="2697330"/>
        <a:ext cx="2316760" cy="1438473"/>
      </dsp:txXfrm>
    </dsp:sp>
    <dsp:sp modelId="{04D687B2-30AD-40B4-8243-919E133ED4EB}">
      <dsp:nvSpPr>
        <dsp:cNvPr id="0" name=""/>
        <dsp:cNvSpPr/>
      </dsp:nvSpPr>
      <dsp:spPr>
        <a:xfrm>
          <a:off x="4411488" y="170780"/>
          <a:ext cx="2406266" cy="152797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EEC2CF3-FE7F-4453-A548-1308F8BD1483}">
      <dsp:nvSpPr>
        <dsp:cNvPr id="0" name=""/>
        <dsp:cNvSpPr/>
      </dsp:nvSpPr>
      <dsp:spPr>
        <a:xfrm>
          <a:off x="4678851" y="424775"/>
          <a:ext cx="2406266" cy="1527979"/>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a:t>There are two frequencies involved in a forced driven oscillator:</a:t>
          </a:r>
        </a:p>
      </dsp:txBody>
      <dsp:txXfrm>
        <a:off x="4723604" y="469528"/>
        <a:ext cx="2316760" cy="1438473"/>
      </dsp:txXfrm>
    </dsp:sp>
    <dsp:sp modelId="{BD581983-DF08-4B5C-99BF-C73468AC2F11}">
      <dsp:nvSpPr>
        <dsp:cNvPr id="0" name=""/>
        <dsp:cNvSpPr/>
      </dsp:nvSpPr>
      <dsp:spPr>
        <a:xfrm>
          <a:off x="2940992" y="2398582"/>
          <a:ext cx="2406266" cy="1527979"/>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F913BF3-91A9-4B49-B072-BB393C22D0A2}">
      <dsp:nvSpPr>
        <dsp:cNvPr id="0" name=""/>
        <dsp:cNvSpPr/>
      </dsp:nvSpPr>
      <dsp:spPr>
        <a:xfrm>
          <a:off x="3208355" y="2652577"/>
          <a:ext cx="2406266" cy="1527979"/>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l-GR" sz="1600" kern="1200"/>
            <a:t>ω</a:t>
          </a:r>
          <a:r>
            <a:rPr lang="en-US" sz="1600" kern="1200"/>
            <a:t>, the natural angular frequency of the oscillator, without the presence of any external force, and</a:t>
          </a:r>
        </a:p>
      </dsp:txBody>
      <dsp:txXfrm>
        <a:off x="3253108" y="2697330"/>
        <a:ext cx="2316760" cy="1438473"/>
      </dsp:txXfrm>
    </dsp:sp>
    <dsp:sp modelId="{0054739C-E133-4D22-A32D-C557963354CC}">
      <dsp:nvSpPr>
        <dsp:cNvPr id="0" name=""/>
        <dsp:cNvSpPr/>
      </dsp:nvSpPr>
      <dsp:spPr>
        <a:xfrm>
          <a:off x="5881985" y="2398582"/>
          <a:ext cx="2406266" cy="1527979"/>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F1D4284-CCE7-4D0F-9E63-EA0A12F212D2}">
      <dsp:nvSpPr>
        <dsp:cNvPr id="0" name=""/>
        <dsp:cNvSpPr/>
      </dsp:nvSpPr>
      <dsp:spPr>
        <a:xfrm>
          <a:off x="6149348" y="2652577"/>
          <a:ext cx="2406266" cy="1527979"/>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l-GR" sz="1600" kern="1200"/>
            <a:t>ω</a:t>
          </a:r>
          <a:r>
            <a:rPr lang="en-US" sz="1600" kern="1200" baseline="-25000"/>
            <a:t>d</a:t>
          </a:r>
          <a:r>
            <a:rPr lang="en-US" sz="1600" kern="1200"/>
            <a:t>, the angular frequency of the applied external force.</a:t>
          </a:r>
        </a:p>
      </dsp:txBody>
      <dsp:txXfrm>
        <a:off x="6194101" y="2697330"/>
        <a:ext cx="2316760" cy="143847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7C33AB-1190-486B-BE3E-3ABFEA989590}">
      <dsp:nvSpPr>
        <dsp:cNvPr id="0" name=""/>
        <dsp:cNvSpPr/>
      </dsp:nvSpPr>
      <dsp:spPr>
        <a:xfrm>
          <a:off x="530099" y="648631"/>
          <a:ext cx="1406812" cy="1406812"/>
        </a:xfrm>
        <a:prstGeom prst="round2DiagRect">
          <a:avLst>
            <a:gd name="adj1" fmla="val 29727"/>
            <a:gd name="adj2" fmla="val 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2519703-2567-4693-8851-74390E9F65F9}">
      <dsp:nvSpPr>
        <dsp:cNvPr id="0" name=""/>
        <dsp:cNvSpPr/>
      </dsp:nvSpPr>
      <dsp:spPr>
        <a:xfrm>
          <a:off x="829912" y="948444"/>
          <a:ext cx="807187" cy="80718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B5AD09E-4C96-4E3E-8E06-A3303A864976}">
      <dsp:nvSpPr>
        <dsp:cNvPr id="0" name=""/>
        <dsp:cNvSpPr/>
      </dsp:nvSpPr>
      <dsp:spPr>
        <a:xfrm>
          <a:off x="80381" y="2493631"/>
          <a:ext cx="2306250" cy="23441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90000"/>
            </a:lnSpc>
            <a:spcBef>
              <a:spcPct val="0"/>
            </a:spcBef>
            <a:spcAft>
              <a:spcPct val="35000"/>
            </a:spcAft>
            <a:buNone/>
            <a:defRPr cap="all"/>
          </a:pPr>
          <a:r>
            <a:rPr lang="en-US" sz="1400" b="1" i="1" kern="1200" dirty="0"/>
            <a:t>Mechanical waves. </a:t>
          </a:r>
          <a:r>
            <a:rPr lang="en-US" sz="1400" kern="1200" dirty="0"/>
            <a:t>These waves have two central features: They are governed by Newton’s laws, and they can exist only within a material medium, such as water, air, and rock.</a:t>
          </a:r>
          <a:r>
            <a:rPr lang="en-US" sz="1400" b="1" i="1" kern="1200" dirty="0"/>
            <a:t> </a:t>
          </a:r>
          <a:r>
            <a:rPr lang="en-US" sz="1400" kern="1200" dirty="0"/>
            <a:t>Common</a:t>
          </a:r>
          <a:r>
            <a:rPr lang="en-US" sz="1400" b="1" i="1" kern="1200" dirty="0"/>
            <a:t> </a:t>
          </a:r>
          <a:r>
            <a:rPr lang="en-US" sz="1400" kern="1200" dirty="0"/>
            <a:t>examples include water waves, sound waves, and seismic waves.</a:t>
          </a:r>
        </a:p>
      </dsp:txBody>
      <dsp:txXfrm>
        <a:off x="80381" y="2493631"/>
        <a:ext cx="2306250" cy="2344135"/>
      </dsp:txXfrm>
    </dsp:sp>
    <dsp:sp modelId="{DC21F9F2-604D-49AA-9364-9A5D926010F5}">
      <dsp:nvSpPr>
        <dsp:cNvPr id="0" name=""/>
        <dsp:cNvSpPr/>
      </dsp:nvSpPr>
      <dsp:spPr>
        <a:xfrm>
          <a:off x="3239943" y="648631"/>
          <a:ext cx="1406812" cy="1406812"/>
        </a:xfrm>
        <a:prstGeom prst="round2DiagRect">
          <a:avLst>
            <a:gd name="adj1" fmla="val 29727"/>
            <a:gd name="adj2" fmla="val 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6B4B7F0-0ABC-4F37-88F6-F907C4A06467}">
      <dsp:nvSpPr>
        <dsp:cNvPr id="0" name=""/>
        <dsp:cNvSpPr/>
      </dsp:nvSpPr>
      <dsp:spPr>
        <a:xfrm>
          <a:off x="3539756" y="948444"/>
          <a:ext cx="807187" cy="80718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2BD01B9-80EB-4E95-8DE1-BB124F2DDE8D}">
      <dsp:nvSpPr>
        <dsp:cNvPr id="0" name=""/>
        <dsp:cNvSpPr/>
      </dsp:nvSpPr>
      <dsp:spPr>
        <a:xfrm>
          <a:off x="2790224" y="2493631"/>
          <a:ext cx="2306250" cy="23441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90000"/>
            </a:lnSpc>
            <a:spcBef>
              <a:spcPct val="0"/>
            </a:spcBef>
            <a:spcAft>
              <a:spcPct val="35000"/>
            </a:spcAft>
            <a:buNone/>
            <a:defRPr cap="all"/>
          </a:pPr>
          <a:r>
            <a:rPr lang="en-US" sz="1400" b="1" i="1" kern="1200" dirty="0"/>
            <a:t>Electromagnetic waves. </a:t>
          </a:r>
          <a:r>
            <a:rPr lang="en-US" sz="1400" kern="1200" dirty="0"/>
            <a:t>waves. These waves require no material medium to exist. All electromagnetic waves travel through a vacuum at the same exact speed </a:t>
          </a:r>
          <a:r>
            <a:rPr lang="en-US" sz="1400" i="1" kern="1200" dirty="0"/>
            <a:t>c = 299,792,458 m/s. C</a:t>
          </a:r>
          <a:r>
            <a:rPr lang="en-US" sz="1400" kern="1200" dirty="0"/>
            <a:t>ommon examples include visible and ultraviolet light, radio and television waves, microwaves, x-rays, and radar.</a:t>
          </a:r>
        </a:p>
      </dsp:txBody>
      <dsp:txXfrm>
        <a:off x="2790224" y="2493631"/>
        <a:ext cx="2306250" cy="2344135"/>
      </dsp:txXfrm>
    </dsp:sp>
    <dsp:sp modelId="{1E740F26-48F5-4EA4-90AC-C3F9B606C677}">
      <dsp:nvSpPr>
        <dsp:cNvPr id="0" name=""/>
        <dsp:cNvSpPr/>
      </dsp:nvSpPr>
      <dsp:spPr>
        <a:xfrm>
          <a:off x="5949787" y="648631"/>
          <a:ext cx="1406812" cy="1406812"/>
        </a:xfrm>
        <a:prstGeom prst="round2DiagRect">
          <a:avLst>
            <a:gd name="adj1" fmla="val 29727"/>
            <a:gd name="adj2" fmla="val 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7469E9A-0075-4657-A18B-5CF7D0871690}">
      <dsp:nvSpPr>
        <dsp:cNvPr id="0" name=""/>
        <dsp:cNvSpPr/>
      </dsp:nvSpPr>
      <dsp:spPr>
        <a:xfrm>
          <a:off x="6249600" y="948444"/>
          <a:ext cx="807187" cy="80718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1927E66-2FBB-4873-915C-6DF54E3E622F}">
      <dsp:nvSpPr>
        <dsp:cNvPr id="0" name=""/>
        <dsp:cNvSpPr/>
      </dsp:nvSpPr>
      <dsp:spPr>
        <a:xfrm>
          <a:off x="5500068" y="2493631"/>
          <a:ext cx="2306250" cy="23441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90000"/>
            </a:lnSpc>
            <a:spcBef>
              <a:spcPct val="0"/>
            </a:spcBef>
            <a:spcAft>
              <a:spcPct val="35000"/>
            </a:spcAft>
            <a:buNone/>
            <a:defRPr cap="all"/>
          </a:pPr>
          <a:r>
            <a:rPr lang="en-US" sz="1400" b="1" i="1" kern="1200" dirty="0"/>
            <a:t>Matter waves. </a:t>
          </a:r>
          <a:r>
            <a:rPr lang="en-US" sz="1400" kern="1200" dirty="0"/>
            <a:t>These waves are associated with electrons, protons, and other fundamental particles, and even atoms and molecules. These waves are also called matter waves.</a:t>
          </a:r>
        </a:p>
      </dsp:txBody>
      <dsp:txXfrm>
        <a:off x="5500068" y="2493631"/>
        <a:ext cx="2306250" cy="2344135"/>
      </dsp:txXfrm>
    </dsp:sp>
  </dsp:spTree>
</dsp:drawing>
</file>

<file path=ppt/diagrams/layout1.xml><?xml version="1.0" encoding="utf-8"?>
<dgm:layoutDef xmlns:dgm="http://schemas.openxmlformats.org/drawingml/2006/diagram" xmlns:a="http://schemas.openxmlformats.org/drawingml/2006/main" uniqueId="urn:microsoft.com/office/officeart/2018/5/layout/IconLeafLabelList">
  <dgm:title val="Icon Leaf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round2DiagRect" r:blip="">
            <dgm:adjLst/>
            <dgm:extLst>
              <a:ext uri="{B698B0E9-8C71-41B9-8309-B3DCBF30829C}">
                <dgm1612:spPr xmlns:dgm1612="http://schemas.microsoft.com/office/drawing/2016/12/diagram">
                  <a:prstGeom prst="round2DiagRect">
                    <a:avLst>
                      <a:gd name="adj1" fmla="val 29727"/>
                      <a:gd name="adj2" fmla="val 0"/>
                    </a:avLst>
                  </a:prstGeom>
                </dgm1612:spPr>
              </a:ext>
            </dgm:ext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8/5/layout/IconLeafLabelList">
  <dgm:title val="Icon Leaf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round2DiagRect" r:blip="">
            <dgm:adjLst/>
            <dgm:extLst>
              <a:ext uri="{B698B0E9-8C71-41B9-8309-B3DCBF30829C}">
                <dgm1612:spPr xmlns:dgm1612="http://schemas.microsoft.com/office/drawing/2016/12/diagram">
                  <a:prstGeom prst="round2DiagRect">
                    <a:avLst>
                      <a:gd name="adj1" fmla="val 29727"/>
                      <a:gd name="adj2" fmla="val 0"/>
                    </a:avLst>
                  </a:prstGeom>
                </dgm1612:spPr>
              </a:ext>
            </dgm:ext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image" Target="../media/image1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179484" y="0"/>
            <a:ext cx="3962400" cy="342900"/>
          </a:xfrm>
          <a:prstGeom prst="rect">
            <a:avLst/>
          </a:prstGeom>
        </p:spPr>
        <p:txBody>
          <a:bodyPr vert="horz" lIns="91440" tIns="45720" rIns="91440" bIns="45720" rtlCol="0"/>
          <a:lstStyle>
            <a:lvl1pPr algn="r">
              <a:defRPr sz="1200"/>
            </a:lvl1pPr>
          </a:lstStyle>
          <a:p>
            <a:fld id="{BC948186-DBC9-4742-B444-85DFB670B44C}" type="datetimeFigureOut">
              <a:rPr lang="en-US" smtClean="0"/>
              <a:t>5/22/2020</a:t>
            </a:fld>
            <a:endParaRPr lang="en-US"/>
          </a:p>
        </p:txBody>
      </p:sp>
      <p:sp>
        <p:nvSpPr>
          <p:cNvPr id="4" name="Footer Placeholder 3"/>
          <p:cNvSpPr>
            <a:spLocks noGrp="1"/>
          </p:cNvSpPr>
          <p:nvPr>
            <p:ph type="ftr" sz="quarter" idx="2"/>
          </p:nvPr>
        </p:nvSpPr>
        <p:spPr>
          <a:xfrm>
            <a:off x="0" y="6513910"/>
            <a:ext cx="3962400" cy="3429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179484" y="6513910"/>
            <a:ext cx="3962400" cy="342900"/>
          </a:xfrm>
          <a:prstGeom prst="rect">
            <a:avLst/>
          </a:prstGeom>
        </p:spPr>
        <p:txBody>
          <a:bodyPr vert="horz" lIns="91440" tIns="45720" rIns="91440" bIns="45720" rtlCol="0" anchor="b"/>
          <a:lstStyle>
            <a:lvl1pPr algn="r">
              <a:defRPr sz="1200"/>
            </a:lvl1pPr>
          </a:lstStyle>
          <a:p>
            <a:fld id="{0E80E652-AA86-44E2-B46C-80FD10477D39}" type="slidenum">
              <a:rPr lang="en-US" smtClean="0"/>
              <a:t>‹#›</a:t>
            </a:fld>
            <a:endParaRPr lang="en-US"/>
          </a:p>
        </p:txBody>
      </p:sp>
    </p:spTree>
    <p:extLst>
      <p:ext uri="{BB962C8B-B14F-4D97-AF65-F5344CB8AC3E}">
        <p14:creationId xmlns:p14="http://schemas.microsoft.com/office/powerpoint/2010/main" val="30198043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8CA1C8F0-03EF-42D2-B2DD-09EF4A6C55DC}" type="datetimeFigureOut">
              <a:rPr lang="en-US" smtClean="0"/>
              <a:pPr/>
              <a:t>5/22/2020</a:t>
            </a:fld>
            <a:endParaRPr lang="en-US"/>
          </a:p>
        </p:txBody>
      </p:sp>
      <p:sp>
        <p:nvSpPr>
          <p:cNvPr id="4" name="Slide Image Placeholder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2E592CC4-AE45-4DBC-88AD-FB27B50681CF}" type="slidenum">
              <a:rPr lang="en-US" smtClean="0"/>
              <a:pPr/>
              <a:t>‹#›</a:t>
            </a:fld>
            <a:endParaRPr lang="en-US"/>
          </a:p>
        </p:txBody>
      </p:sp>
    </p:spTree>
    <p:extLst>
      <p:ext uri="{BB962C8B-B14F-4D97-AF65-F5344CB8AC3E}">
        <p14:creationId xmlns:p14="http://schemas.microsoft.com/office/powerpoint/2010/main" val="29578213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Answer: A</a:t>
            </a:r>
          </a:p>
        </p:txBody>
      </p:sp>
      <p:sp>
        <p:nvSpPr>
          <p:cNvPr id="4" name="Slide Number Placeholder 3"/>
          <p:cNvSpPr>
            <a:spLocks noGrp="1"/>
          </p:cNvSpPr>
          <p:nvPr>
            <p:ph type="sldNum" sz="quarter" idx="10"/>
          </p:nvPr>
        </p:nvSpPr>
        <p:spPr/>
        <p:txBody>
          <a:bodyPr/>
          <a:lstStyle/>
          <a:p>
            <a:fld id="{1D76769E-C829-4283-B80E-CB90D995C291}" type="slidenum">
              <a:rPr lang="en-US" smtClean="0"/>
              <a:pPr/>
              <a:t>5</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t>
            </a:r>
          </a:p>
        </p:txBody>
      </p:sp>
      <p:sp>
        <p:nvSpPr>
          <p:cNvPr id="4" name="Slide Number Placeholder 3"/>
          <p:cNvSpPr>
            <a:spLocks noGrp="1"/>
          </p:cNvSpPr>
          <p:nvPr>
            <p:ph type="sldNum" sz="quarter" idx="5"/>
          </p:nvPr>
        </p:nvSpPr>
        <p:spPr/>
        <p:txBody>
          <a:bodyPr/>
          <a:lstStyle/>
          <a:p>
            <a:fld id="{2E592CC4-AE45-4DBC-88AD-FB27B50681CF}" type="slidenum">
              <a:rPr lang="en-US" smtClean="0"/>
              <a:pPr/>
              <a:t>53</a:t>
            </a:fld>
            <a:endParaRPr lang="en-US"/>
          </a:p>
        </p:txBody>
      </p:sp>
    </p:spTree>
    <p:extLst>
      <p:ext uri="{BB962C8B-B14F-4D97-AF65-F5344CB8AC3E}">
        <p14:creationId xmlns:p14="http://schemas.microsoft.com/office/powerpoint/2010/main" val="35225032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Answer: B</a:t>
            </a:r>
          </a:p>
        </p:txBody>
      </p:sp>
      <p:sp>
        <p:nvSpPr>
          <p:cNvPr id="4" name="Slide Number Placeholder 3"/>
          <p:cNvSpPr>
            <a:spLocks noGrp="1"/>
          </p:cNvSpPr>
          <p:nvPr>
            <p:ph type="sldNum" sz="quarter" idx="10"/>
          </p:nvPr>
        </p:nvSpPr>
        <p:spPr/>
        <p:txBody>
          <a:bodyPr/>
          <a:lstStyle/>
          <a:p>
            <a:fld id="{1D76769E-C829-4283-B80E-CB90D995C291}" type="slidenum">
              <a:rPr lang="en-US" smtClean="0"/>
              <a:pPr/>
              <a:t>20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Answer: A</a:t>
            </a:r>
          </a:p>
        </p:txBody>
      </p:sp>
      <p:sp>
        <p:nvSpPr>
          <p:cNvPr id="4" name="Slide Number Placeholder 3"/>
          <p:cNvSpPr>
            <a:spLocks noGrp="1"/>
          </p:cNvSpPr>
          <p:nvPr>
            <p:ph type="sldNum" sz="quarter" idx="10"/>
          </p:nvPr>
        </p:nvSpPr>
        <p:spPr/>
        <p:txBody>
          <a:bodyPr/>
          <a:lstStyle/>
          <a:p>
            <a:fld id="{1D76769E-C829-4283-B80E-CB90D995C291}" type="slidenum">
              <a:rPr lang="en-US" smtClean="0"/>
              <a:pPr/>
              <a:t>21</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Answer</a:t>
            </a:r>
            <a:r>
              <a:rPr lang="en-US"/>
              <a:t>: D</a:t>
            </a:r>
            <a:endParaRPr lang="en-US" dirty="0"/>
          </a:p>
        </p:txBody>
      </p:sp>
      <p:sp>
        <p:nvSpPr>
          <p:cNvPr id="4" name="Slide Number Placeholder 3"/>
          <p:cNvSpPr>
            <a:spLocks noGrp="1"/>
          </p:cNvSpPr>
          <p:nvPr>
            <p:ph type="sldNum" sz="quarter" idx="10"/>
          </p:nvPr>
        </p:nvSpPr>
        <p:spPr/>
        <p:txBody>
          <a:bodyPr/>
          <a:lstStyle/>
          <a:p>
            <a:fld id="{1D76769E-C829-4283-B80E-CB90D995C291}" type="slidenum">
              <a:rPr lang="en-US" smtClean="0"/>
              <a:pPr/>
              <a:t>23</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7EC25A59-569E-49F1-B0CC-5C2081B83C25}" type="slidenum">
              <a:rPr lang="en-US" sz="1200"/>
              <a:pPr eaLnBrk="1" hangingPunct="1"/>
              <a:t>24</a:t>
            </a:fld>
            <a:endParaRPr 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Answer: E</a:t>
            </a:r>
          </a:p>
        </p:txBody>
      </p:sp>
      <p:sp>
        <p:nvSpPr>
          <p:cNvPr id="4" name="Slide Number Placeholder 3"/>
          <p:cNvSpPr>
            <a:spLocks noGrp="1"/>
          </p:cNvSpPr>
          <p:nvPr>
            <p:ph type="sldNum" sz="quarter" idx="5"/>
          </p:nvPr>
        </p:nvSpPr>
        <p:spPr/>
        <p:txBody>
          <a:bodyPr/>
          <a:lstStyle/>
          <a:p>
            <a:fld id="{2E592CC4-AE45-4DBC-88AD-FB27B50681CF}" type="slidenum">
              <a:rPr lang="en-US" smtClean="0"/>
              <a:pPr/>
              <a:t>26</a:t>
            </a:fld>
            <a:endParaRPr lang="en-US"/>
          </a:p>
        </p:txBody>
      </p:sp>
    </p:spTree>
    <p:extLst>
      <p:ext uri="{BB962C8B-B14F-4D97-AF65-F5344CB8AC3E}">
        <p14:creationId xmlns:p14="http://schemas.microsoft.com/office/powerpoint/2010/main" val="5208722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Answer: C</a:t>
            </a:r>
          </a:p>
        </p:txBody>
      </p:sp>
      <p:sp>
        <p:nvSpPr>
          <p:cNvPr id="4" name="Slide Number Placeholder 3"/>
          <p:cNvSpPr>
            <a:spLocks noGrp="1"/>
          </p:cNvSpPr>
          <p:nvPr>
            <p:ph type="sldNum" sz="quarter" idx="10"/>
          </p:nvPr>
        </p:nvSpPr>
        <p:spPr/>
        <p:txBody>
          <a:bodyPr/>
          <a:lstStyle/>
          <a:p>
            <a:fld id="{1D76769E-C829-4283-B80E-CB90D995C291}" type="slidenum">
              <a:rPr lang="en-US" smtClean="0"/>
              <a:pPr/>
              <a:t>35</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Answer</a:t>
            </a:r>
            <a:r>
              <a:rPr lang="en-US"/>
              <a:t>: C</a:t>
            </a:r>
            <a:endParaRPr lang="en-US" dirty="0"/>
          </a:p>
        </p:txBody>
      </p:sp>
      <p:sp>
        <p:nvSpPr>
          <p:cNvPr id="4" name="Slide Number Placeholder 3"/>
          <p:cNvSpPr>
            <a:spLocks noGrp="1"/>
          </p:cNvSpPr>
          <p:nvPr>
            <p:ph type="sldNum" sz="quarter" idx="10"/>
          </p:nvPr>
        </p:nvSpPr>
        <p:spPr/>
        <p:txBody>
          <a:bodyPr/>
          <a:lstStyle/>
          <a:p>
            <a:fld id="{1D76769E-C829-4283-B80E-CB90D995C291}" type="slidenum">
              <a:rPr lang="en-US" smtClean="0"/>
              <a:pPr/>
              <a:t>36</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a:t>
            </a:r>
          </a:p>
        </p:txBody>
      </p:sp>
      <p:sp>
        <p:nvSpPr>
          <p:cNvPr id="4" name="Slide Number Placeholder 3"/>
          <p:cNvSpPr>
            <a:spLocks noGrp="1"/>
          </p:cNvSpPr>
          <p:nvPr>
            <p:ph type="sldNum" sz="quarter" idx="5"/>
          </p:nvPr>
        </p:nvSpPr>
        <p:spPr/>
        <p:txBody>
          <a:bodyPr/>
          <a:lstStyle/>
          <a:p>
            <a:fld id="{2E592CC4-AE45-4DBC-88AD-FB27B50681CF}" type="slidenum">
              <a:rPr lang="en-US" smtClean="0"/>
              <a:pPr/>
              <a:t>42</a:t>
            </a:fld>
            <a:endParaRPr lang="en-US"/>
          </a:p>
        </p:txBody>
      </p:sp>
    </p:spTree>
    <p:extLst>
      <p:ext uri="{BB962C8B-B14F-4D97-AF65-F5344CB8AC3E}">
        <p14:creationId xmlns:p14="http://schemas.microsoft.com/office/powerpoint/2010/main" val="42679753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5B8FF-461E-4428-87EA-5B7F439C03C9}"/>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7474C07F-1816-45C7-9341-71005635D326}"/>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BFA83A6F-D611-4E1B-A9AC-5717C186B85D}"/>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571CF2EE-86A8-45E0-870B-3195A12E0213}"/>
              </a:ext>
            </a:extLst>
          </p:cNvPr>
          <p:cNvSpPr>
            <a:spLocks noGrp="1"/>
          </p:cNvSpPr>
          <p:nvPr>
            <p:ph type="ftr" sz="quarter" idx="11"/>
          </p:nvPr>
        </p:nvSpPr>
        <p:spPr/>
        <p:txBody>
          <a:bodyPr/>
          <a:lstStyle/>
          <a:p>
            <a:pPr>
              <a:defRPr/>
            </a:pPr>
            <a:endParaRPr lang="en-US"/>
          </a:p>
        </p:txBody>
      </p:sp>
      <p:sp>
        <p:nvSpPr>
          <p:cNvPr id="6" name="Slide Number Placeholder 5">
            <a:extLst>
              <a:ext uri="{FF2B5EF4-FFF2-40B4-BE49-F238E27FC236}">
                <a16:creationId xmlns:a16="http://schemas.microsoft.com/office/drawing/2014/main" id="{AC803026-DF59-44F9-9CE6-8D902D527E56}"/>
              </a:ext>
            </a:extLst>
          </p:cNvPr>
          <p:cNvSpPr>
            <a:spLocks noGrp="1"/>
          </p:cNvSpPr>
          <p:nvPr>
            <p:ph type="sldNum" sz="quarter" idx="12"/>
          </p:nvPr>
        </p:nvSpPr>
        <p:spPr/>
        <p:txBody>
          <a:bodyPr/>
          <a:lstStyle/>
          <a:p>
            <a:pPr>
              <a:defRPr/>
            </a:pPr>
            <a:fld id="{1242BD88-397A-4F13-B9C8-39BF1463D746}" type="slidenum">
              <a:rPr lang="en-US" smtClean="0"/>
              <a:pPr>
                <a:defRPr/>
              </a:pPr>
              <a:t>‹#›</a:t>
            </a:fld>
            <a:endParaRPr lang="en-US"/>
          </a:p>
        </p:txBody>
      </p:sp>
    </p:spTree>
    <p:extLst>
      <p:ext uri="{BB962C8B-B14F-4D97-AF65-F5344CB8AC3E}">
        <p14:creationId xmlns:p14="http://schemas.microsoft.com/office/powerpoint/2010/main" val="15337936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DA6A0D-8F86-4947-A134-B811E4840F0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AF200AE-9372-43F8-941A-4B6B1107938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22FBEB7-B6DD-48BD-998E-F87D6B5F6898}"/>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882F08EF-B75B-4229-8ABA-67000AB47FC8}"/>
              </a:ext>
            </a:extLst>
          </p:cNvPr>
          <p:cNvSpPr>
            <a:spLocks noGrp="1"/>
          </p:cNvSpPr>
          <p:nvPr>
            <p:ph type="ftr" sz="quarter" idx="11"/>
          </p:nvPr>
        </p:nvSpPr>
        <p:spPr/>
        <p:txBody>
          <a:bodyPr/>
          <a:lstStyle/>
          <a:p>
            <a:pPr>
              <a:defRPr/>
            </a:pPr>
            <a:endParaRPr lang="en-US"/>
          </a:p>
        </p:txBody>
      </p:sp>
      <p:sp>
        <p:nvSpPr>
          <p:cNvPr id="6" name="Slide Number Placeholder 5">
            <a:extLst>
              <a:ext uri="{FF2B5EF4-FFF2-40B4-BE49-F238E27FC236}">
                <a16:creationId xmlns:a16="http://schemas.microsoft.com/office/drawing/2014/main" id="{2BF54DA8-537F-42F6-82DF-3B61134C2241}"/>
              </a:ext>
            </a:extLst>
          </p:cNvPr>
          <p:cNvSpPr>
            <a:spLocks noGrp="1"/>
          </p:cNvSpPr>
          <p:nvPr>
            <p:ph type="sldNum" sz="quarter" idx="12"/>
          </p:nvPr>
        </p:nvSpPr>
        <p:spPr/>
        <p:txBody>
          <a:bodyPr/>
          <a:lstStyle/>
          <a:p>
            <a:pPr>
              <a:defRPr/>
            </a:pPr>
            <a:fld id="{CFF036BB-6E9D-461D-AA41-ECA868388BE8}" type="slidenum">
              <a:rPr lang="en-US" smtClean="0"/>
              <a:pPr>
                <a:defRPr/>
              </a:pPr>
              <a:t>‹#›</a:t>
            </a:fld>
            <a:endParaRPr lang="en-US"/>
          </a:p>
        </p:txBody>
      </p:sp>
    </p:spTree>
    <p:extLst>
      <p:ext uri="{BB962C8B-B14F-4D97-AF65-F5344CB8AC3E}">
        <p14:creationId xmlns:p14="http://schemas.microsoft.com/office/powerpoint/2010/main" val="3170530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7CDAD42-6729-41F5-8F1F-83BCD855FD0C}"/>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E71A494-FFA5-48A8-8196-9DB242A18C2A}"/>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59A9397-3473-458F-9220-47182CDD1628}"/>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C3567005-2C06-4BB6-8C5A-5F20E733D72D}"/>
              </a:ext>
            </a:extLst>
          </p:cNvPr>
          <p:cNvSpPr>
            <a:spLocks noGrp="1"/>
          </p:cNvSpPr>
          <p:nvPr>
            <p:ph type="ftr" sz="quarter" idx="11"/>
          </p:nvPr>
        </p:nvSpPr>
        <p:spPr/>
        <p:txBody>
          <a:bodyPr/>
          <a:lstStyle/>
          <a:p>
            <a:pPr>
              <a:defRPr/>
            </a:pPr>
            <a:endParaRPr lang="en-US"/>
          </a:p>
        </p:txBody>
      </p:sp>
      <p:sp>
        <p:nvSpPr>
          <p:cNvPr id="6" name="Slide Number Placeholder 5">
            <a:extLst>
              <a:ext uri="{FF2B5EF4-FFF2-40B4-BE49-F238E27FC236}">
                <a16:creationId xmlns:a16="http://schemas.microsoft.com/office/drawing/2014/main" id="{CDE925E8-021E-47DB-AB0F-B6399696A4AC}"/>
              </a:ext>
            </a:extLst>
          </p:cNvPr>
          <p:cNvSpPr>
            <a:spLocks noGrp="1"/>
          </p:cNvSpPr>
          <p:nvPr>
            <p:ph type="sldNum" sz="quarter" idx="12"/>
          </p:nvPr>
        </p:nvSpPr>
        <p:spPr/>
        <p:txBody>
          <a:bodyPr/>
          <a:lstStyle/>
          <a:p>
            <a:pPr>
              <a:defRPr/>
            </a:pPr>
            <a:fld id="{F0E48FA0-E39E-4013-A3E5-ED0D600CC3FF}" type="slidenum">
              <a:rPr lang="en-US" smtClean="0"/>
              <a:pPr>
                <a:defRPr/>
              </a:pPr>
              <a:t>‹#›</a:t>
            </a:fld>
            <a:endParaRPr lang="en-US"/>
          </a:p>
        </p:txBody>
      </p:sp>
    </p:spTree>
    <p:extLst>
      <p:ext uri="{BB962C8B-B14F-4D97-AF65-F5344CB8AC3E}">
        <p14:creationId xmlns:p14="http://schemas.microsoft.com/office/powerpoint/2010/main" val="3437003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EFAD01-10F9-4019-B08E-AAB13BE63F5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009FC97-5B71-4DC7-B94C-8A9BE570E5A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D3588B5-1838-49C4-8D82-3103A342A488}"/>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DA2E1A05-A678-4AC9-A31C-2A1921DED987}"/>
              </a:ext>
            </a:extLst>
          </p:cNvPr>
          <p:cNvSpPr>
            <a:spLocks noGrp="1"/>
          </p:cNvSpPr>
          <p:nvPr>
            <p:ph type="ftr" sz="quarter" idx="11"/>
          </p:nvPr>
        </p:nvSpPr>
        <p:spPr/>
        <p:txBody>
          <a:bodyPr/>
          <a:lstStyle/>
          <a:p>
            <a:pPr>
              <a:defRPr/>
            </a:pPr>
            <a:endParaRPr lang="en-US"/>
          </a:p>
        </p:txBody>
      </p:sp>
      <p:sp>
        <p:nvSpPr>
          <p:cNvPr id="6" name="Slide Number Placeholder 5">
            <a:extLst>
              <a:ext uri="{FF2B5EF4-FFF2-40B4-BE49-F238E27FC236}">
                <a16:creationId xmlns:a16="http://schemas.microsoft.com/office/drawing/2014/main" id="{720A5293-39D7-4B59-98E8-A2015F936819}"/>
              </a:ext>
            </a:extLst>
          </p:cNvPr>
          <p:cNvSpPr>
            <a:spLocks noGrp="1"/>
          </p:cNvSpPr>
          <p:nvPr>
            <p:ph type="sldNum" sz="quarter" idx="12"/>
          </p:nvPr>
        </p:nvSpPr>
        <p:spPr/>
        <p:txBody>
          <a:bodyPr/>
          <a:lstStyle/>
          <a:p>
            <a:pPr>
              <a:defRPr/>
            </a:pPr>
            <a:fld id="{EDA72604-63A7-46FE-BCE6-2A81A5423F2D}" type="slidenum">
              <a:rPr lang="en-US" smtClean="0"/>
              <a:pPr>
                <a:defRPr/>
              </a:pPr>
              <a:t>‹#›</a:t>
            </a:fld>
            <a:endParaRPr lang="en-US"/>
          </a:p>
        </p:txBody>
      </p:sp>
    </p:spTree>
    <p:extLst>
      <p:ext uri="{BB962C8B-B14F-4D97-AF65-F5344CB8AC3E}">
        <p14:creationId xmlns:p14="http://schemas.microsoft.com/office/powerpoint/2010/main" val="16312884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34FDD4-80B2-401C-BC9B-47183BFD5741}"/>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EB2E6426-D92D-4E56-A502-A759777697F1}"/>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640C630-999D-4711-BF77-DF923E3FD893}"/>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6EB2A6D4-0BA2-4084-9DEA-E5737CCD2DAE}"/>
              </a:ext>
            </a:extLst>
          </p:cNvPr>
          <p:cNvSpPr>
            <a:spLocks noGrp="1"/>
          </p:cNvSpPr>
          <p:nvPr>
            <p:ph type="ftr" sz="quarter" idx="11"/>
          </p:nvPr>
        </p:nvSpPr>
        <p:spPr/>
        <p:txBody>
          <a:bodyPr/>
          <a:lstStyle/>
          <a:p>
            <a:pPr>
              <a:defRPr/>
            </a:pPr>
            <a:endParaRPr lang="en-US"/>
          </a:p>
        </p:txBody>
      </p:sp>
      <p:sp>
        <p:nvSpPr>
          <p:cNvPr id="6" name="Slide Number Placeholder 5">
            <a:extLst>
              <a:ext uri="{FF2B5EF4-FFF2-40B4-BE49-F238E27FC236}">
                <a16:creationId xmlns:a16="http://schemas.microsoft.com/office/drawing/2014/main" id="{D10CBAE4-5606-4B12-8FE7-61A7C127EF5A}"/>
              </a:ext>
            </a:extLst>
          </p:cNvPr>
          <p:cNvSpPr>
            <a:spLocks noGrp="1"/>
          </p:cNvSpPr>
          <p:nvPr>
            <p:ph type="sldNum" sz="quarter" idx="12"/>
          </p:nvPr>
        </p:nvSpPr>
        <p:spPr/>
        <p:txBody>
          <a:bodyPr/>
          <a:lstStyle/>
          <a:p>
            <a:pPr>
              <a:defRPr/>
            </a:pPr>
            <a:fld id="{AC23C727-9932-4753-A11B-E6E90C3CC568}" type="slidenum">
              <a:rPr lang="en-US" smtClean="0"/>
              <a:pPr>
                <a:defRPr/>
              </a:pPr>
              <a:t>‹#›</a:t>
            </a:fld>
            <a:endParaRPr lang="en-US"/>
          </a:p>
        </p:txBody>
      </p:sp>
    </p:spTree>
    <p:extLst>
      <p:ext uri="{BB962C8B-B14F-4D97-AF65-F5344CB8AC3E}">
        <p14:creationId xmlns:p14="http://schemas.microsoft.com/office/powerpoint/2010/main" val="5418333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0E2C6D-FEFC-4B93-84BC-A770A925864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7852754-CA0C-4DC7-95DB-BCDD421BB61C}"/>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3C1A9AF-6EF9-4D4A-8071-17BFFC79762E}"/>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9954D82-0ACE-402A-9EE2-C9F9DA18CBB4}"/>
              </a:ext>
            </a:extLst>
          </p:cNvPr>
          <p:cNvSpPr>
            <a:spLocks noGrp="1"/>
          </p:cNvSpPr>
          <p:nvPr>
            <p:ph type="dt" sz="half" idx="10"/>
          </p:nvPr>
        </p:nvSpPr>
        <p:spPr/>
        <p:txBody>
          <a:bodyPr/>
          <a:lstStyle/>
          <a:p>
            <a:pPr>
              <a:defRPr/>
            </a:pPr>
            <a:endParaRPr lang="en-US"/>
          </a:p>
        </p:txBody>
      </p:sp>
      <p:sp>
        <p:nvSpPr>
          <p:cNvPr id="6" name="Footer Placeholder 5">
            <a:extLst>
              <a:ext uri="{FF2B5EF4-FFF2-40B4-BE49-F238E27FC236}">
                <a16:creationId xmlns:a16="http://schemas.microsoft.com/office/drawing/2014/main" id="{9DAE6332-8C6E-4173-ACEE-E77CDFFC8064}"/>
              </a:ext>
            </a:extLst>
          </p:cNvPr>
          <p:cNvSpPr>
            <a:spLocks noGrp="1"/>
          </p:cNvSpPr>
          <p:nvPr>
            <p:ph type="ftr" sz="quarter" idx="11"/>
          </p:nvPr>
        </p:nvSpPr>
        <p:spPr/>
        <p:txBody>
          <a:bodyPr/>
          <a:lstStyle/>
          <a:p>
            <a:pPr>
              <a:defRPr/>
            </a:pPr>
            <a:endParaRPr lang="en-US"/>
          </a:p>
        </p:txBody>
      </p:sp>
      <p:sp>
        <p:nvSpPr>
          <p:cNvPr id="7" name="Slide Number Placeholder 6">
            <a:extLst>
              <a:ext uri="{FF2B5EF4-FFF2-40B4-BE49-F238E27FC236}">
                <a16:creationId xmlns:a16="http://schemas.microsoft.com/office/drawing/2014/main" id="{ECCCA1F5-BC06-4450-915F-03784F53968E}"/>
              </a:ext>
            </a:extLst>
          </p:cNvPr>
          <p:cNvSpPr>
            <a:spLocks noGrp="1"/>
          </p:cNvSpPr>
          <p:nvPr>
            <p:ph type="sldNum" sz="quarter" idx="12"/>
          </p:nvPr>
        </p:nvSpPr>
        <p:spPr/>
        <p:txBody>
          <a:bodyPr/>
          <a:lstStyle/>
          <a:p>
            <a:pPr>
              <a:defRPr/>
            </a:pPr>
            <a:fld id="{82836B23-9E3E-4311-866A-0BC9E320C0DD}" type="slidenum">
              <a:rPr lang="en-US" smtClean="0"/>
              <a:pPr>
                <a:defRPr/>
              </a:pPr>
              <a:t>‹#›</a:t>
            </a:fld>
            <a:endParaRPr lang="en-US"/>
          </a:p>
        </p:txBody>
      </p:sp>
    </p:spTree>
    <p:extLst>
      <p:ext uri="{BB962C8B-B14F-4D97-AF65-F5344CB8AC3E}">
        <p14:creationId xmlns:p14="http://schemas.microsoft.com/office/powerpoint/2010/main" val="31857950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BA2ED2-BC19-42C1-8A8E-581D365754C7}"/>
              </a:ext>
            </a:extLst>
          </p:cNvPr>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864976C-F4BA-4F22-B27B-38697463281D}"/>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48633D25-562A-4031-83A6-BE60DA8B1206}"/>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02C3A6D-E5AE-4706-80E9-A740B1B2F740}"/>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5331055C-E672-4C0B-B68B-F128977807B1}"/>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FD5B7D2-20A3-4124-9243-A12BBBE09ED0}"/>
              </a:ext>
            </a:extLst>
          </p:cNvPr>
          <p:cNvSpPr>
            <a:spLocks noGrp="1"/>
          </p:cNvSpPr>
          <p:nvPr>
            <p:ph type="dt" sz="half" idx="10"/>
          </p:nvPr>
        </p:nvSpPr>
        <p:spPr/>
        <p:txBody>
          <a:bodyPr/>
          <a:lstStyle/>
          <a:p>
            <a:pPr>
              <a:defRPr/>
            </a:pPr>
            <a:endParaRPr lang="en-US"/>
          </a:p>
        </p:txBody>
      </p:sp>
      <p:sp>
        <p:nvSpPr>
          <p:cNvPr id="8" name="Footer Placeholder 7">
            <a:extLst>
              <a:ext uri="{FF2B5EF4-FFF2-40B4-BE49-F238E27FC236}">
                <a16:creationId xmlns:a16="http://schemas.microsoft.com/office/drawing/2014/main" id="{73AC79B9-4A3C-4816-9925-91F79651262F}"/>
              </a:ext>
            </a:extLst>
          </p:cNvPr>
          <p:cNvSpPr>
            <a:spLocks noGrp="1"/>
          </p:cNvSpPr>
          <p:nvPr>
            <p:ph type="ftr" sz="quarter" idx="11"/>
          </p:nvPr>
        </p:nvSpPr>
        <p:spPr/>
        <p:txBody>
          <a:bodyPr/>
          <a:lstStyle/>
          <a:p>
            <a:pPr>
              <a:defRPr/>
            </a:pPr>
            <a:endParaRPr lang="en-US"/>
          </a:p>
        </p:txBody>
      </p:sp>
      <p:sp>
        <p:nvSpPr>
          <p:cNvPr id="9" name="Slide Number Placeholder 8">
            <a:extLst>
              <a:ext uri="{FF2B5EF4-FFF2-40B4-BE49-F238E27FC236}">
                <a16:creationId xmlns:a16="http://schemas.microsoft.com/office/drawing/2014/main" id="{59EB6276-7F75-45D5-AF63-CD3D0A769F0B}"/>
              </a:ext>
            </a:extLst>
          </p:cNvPr>
          <p:cNvSpPr>
            <a:spLocks noGrp="1"/>
          </p:cNvSpPr>
          <p:nvPr>
            <p:ph type="sldNum" sz="quarter" idx="12"/>
          </p:nvPr>
        </p:nvSpPr>
        <p:spPr/>
        <p:txBody>
          <a:bodyPr/>
          <a:lstStyle/>
          <a:p>
            <a:pPr>
              <a:defRPr/>
            </a:pPr>
            <a:fld id="{652CB2C6-27E5-42CE-9567-8FCF5A5EC09B}" type="slidenum">
              <a:rPr lang="en-US" smtClean="0"/>
              <a:pPr>
                <a:defRPr/>
              </a:pPr>
              <a:t>‹#›</a:t>
            </a:fld>
            <a:endParaRPr lang="en-US"/>
          </a:p>
        </p:txBody>
      </p:sp>
    </p:spTree>
    <p:extLst>
      <p:ext uri="{BB962C8B-B14F-4D97-AF65-F5344CB8AC3E}">
        <p14:creationId xmlns:p14="http://schemas.microsoft.com/office/powerpoint/2010/main" val="2397420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F1A573-624F-4B72-BE38-E20B34A8ED9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92F3837-4D46-4524-9510-FF875934F371}"/>
              </a:ext>
            </a:extLst>
          </p:cNvPr>
          <p:cNvSpPr>
            <a:spLocks noGrp="1"/>
          </p:cNvSpPr>
          <p:nvPr>
            <p:ph type="dt" sz="half" idx="10"/>
          </p:nvPr>
        </p:nvSpPr>
        <p:spPr/>
        <p:txBody>
          <a:bodyPr/>
          <a:lstStyle/>
          <a:p>
            <a:pPr>
              <a:defRPr/>
            </a:pPr>
            <a:endParaRPr lang="en-US"/>
          </a:p>
        </p:txBody>
      </p:sp>
      <p:sp>
        <p:nvSpPr>
          <p:cNvPr id="4" name="Footer Placeholder 3">
            <a:extLst>
              <a:ext uri="{FF2B5EF4-FFF2-40B4-BE49-F238E27FC236}">
                <a16:creationId xmlns:a16="http://schemas.microsoft.com/office/drawing/2014/main" id="{9F3378F1-8AA3-458A-A93D-31E0020C33B2}"/>
              </a:ext>
            </a:extLst>
          </p:cNvPr>
          <p:cNvSpPr>
            <a:spLocks noGrp="1"/>
          </p:cNvSpPr>
          <p:nvPr>
            <p:ph type="ftr" sz="quarter" idx="11"/>
          </p:nvPr>
        </p:nvSpPr>
        <p:spPr/>
        <p:txBody>
          <a:bodyPr/>
          <a:lstStyle/>
          <a:p>
            <a:pPr>
              <a:defRPr/>
            </a:pPr>
            <a:endParaRPr lang="en-US"/>
          </a:p>
        </p:txBody>
      </p:sp>
      <p:sp>
        <p:nvSpPr>
          <p:cNvPr id="5" name="Slide Number Placeholder 4">
            <a:extLst>
              <a:ext uri="{FF2B5EF4-FFF2-40B4-BE49-F238E27FC236}">
                <a16:creationId xmlns:a16="http://schemas.microsoft.com/office/drawing/2014/main" id="{80D8A521-C301-4FF0-90BC-061030119CA9}"/>
              </a:ext>
            </a:extLst>
          </p:cNvPr>
          <p:cNvSpPr>
            <a:spLocks noGrp="1"/>
          </p:cNvSpPr>
          <p:nvPr>
            <p:ph type="sldNum" sz="quarter" idx="12"/>
          </p:nvPr>
        </p:nvSpPr>
        <p:spPr/>
        <p:txBody>
          <a:bodyPr/>
          <a:lstStyle/>
          <a:p>
            <a:pPr>
              <a:defRPr/>
            </a:pPr>
            <a:fld id="{32F4220E-D97A-406F-BA5F-16DE23C9DED7}" type="slidenum">
              <a:rPr lang="en-US" smtClean="0"/>
              <a:pPr>
                <a:defRPr/>
              </a:pPr>
              <a:t>‹#›</a:t>
            </a:fld>
            <a:endParaRPr lang="en-US"/>
          </a:p>
        </p:txBody>
      </p:sp>
    </p:spTree>
    <p:extLst>
      <p:ext uri="{BB962C8B-B14F-4D97-AF65-F5344CB8AC3E}">
        <p14:creationId xmlns:p14="http://schemas.microsoft.com/office/powerpoint/2010/main" val="28454890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37E7076-AEFE-4116-9B22-382835F78A03}"/>
              </a:ext>
            </a:extLst>
          </p:cNvPr>
          <p:cNvSpPr>
            <a:spLocks noGrp="1"/>
          </p:cNvSpPr>
          <p:nvPr>
            <p:ph type="dt" sz="half" idx="10"/>
          </p:nvPr>
        </p:nvSpPr>
        <p:spPr/>
        <p:txBody>
          <a:bodyPr/>
          <a:lstStyle/>
          <a:p>
            <a:pPr>
              <a:defRPr/>
            </a:pPr>
            <a:endParaRPr lang="en-US"/>
          </a:p>
        </p:txBody>
      </p:sp>
      <p:sp>
        <p:nvSpPr>
          <p:cNvPr id="3" name="Footer Placeholder 2">
            <a:extLst>
              <a:ext uri="{FF2B5EF4-FFF2-40B4-BE49-F238E27FC236}">
                <a16:creationId xmlns:a16="http://schemas.microsoft.com/office/drawing/2014/main" id="{319260F6-1262-43E2-8E74-C9261F7E125F}"/>
              </a:ext>
            </a:extLst>
          </p:cNvPr>
          <p:cNvSpPr>
            <a:spLocks noGrp="1"/>
          </p:cNvSpPr>
          <p:nvPr>
            <p:ph type="ftr" sz="quarter" idx="11"/>
          </p:nvPr>
        </p:nvSpPr>
        <p:spPr/>
        <p:txBody>
          <a:bodyPr/>
          <a:lstStyle/>
          <a:p>
            <a:pPr>
              <a:defRPr/>
            </a:pPr>
            <a:endParaRPr lang="en-US"/>
          </a:p>
        </p:txBody>
      </p:sp>
      <p:sp>
        <p:nvSpPr>
          <p:cNvPr id="4" name="Slide Number Placeholder 3">
            <a:extLst>
              <a:ext uri="{FF2B5EF4-FFF2-40B4-BE49-F238E27FC236}">
                <a16:creationId xmlns:a16="http://schemas.microsoft.com/office/drawing/2014/main" id="{434DAC31-A599-47B7-8170-481AC89F0C0D}"/>
              </a:ext>
            </a:extLst>
          </p:cNvPr>
          <p:cNvSpPr>
            <a:spLocks noGrp="1"/>
          </p:cNvSpPr>
          <p:nvPr>
            <p:ph type="sldNum" sz="quarter" idx="12"/>
          </p:nvPr>
        </p:nvSpPr>
        <p:spPr/>
        <p:txBody>
          <a:bodyPr/>
          <a:lstStyle/>
          <a:p>
            <a:pPr>
              <a:defRPr/>
            </a:pPr>
            <a:fld id="{693E0A48-B278-4945-BF79-7ED6946CF259}" type="slidenum">
              <a:rPr lang="en-US" smtClean="0"/>
              <a:pPr>
                <a:defRPr/>
              </a:pPr>
              <a:t>‹#›</a:t>
            </a:fld>
            <a:endParaRPr lang="en-US"/>
          </a:p>
        </p:txBody>
      </p:sp>
    </p:spTree>
    <p:extLst>
      <p:ext uri="{BB962C8B-B14F-4D97-AF65-F5344CB8AC3E}">
        <p14:creationId xmlns:p14="http://schemas.microsoft.com/office/powerpoint/2010/main" val="14276560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4E4E13-C01F-4661-8C80-5177031B667A}"/>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A6A68A92-DDD3-40AB-8487-702D42FEBAAE}"/>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A08F81B-36A8-4CD5-BFDD-3C2CB48056B1}"/>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1AACA7FF-9C08-4E2E-AA37-78834DFA5892}"/>
              </a:ext>
            </a:extLst>
          </p:cNvPr>
          <p:cNvSpPr>
            <a:spLocks noGrp="1"/>
          </p:cNvSpPr>
          <p:nvPr>
            <p:ph type="dt" sz="half" idx="10"/>
          </p:nvPr>
        </p:nvSpPr>
        <p:spPr/>
        <p:txBody>
          <a:bodyPr/>
          <a:lstStyle/>
          <a:p>
            <a:pPr>
              <a:defRPr/>
            </a:pPr>
            <a:endParaRPr lang="en-US"/>
          </a:p>
        </p:txBody>
      </p:sp>
      <p:sp>
        <p:nvSpPr>
          <p:cNvPr id="6" name="Footer Placeholder 5">
            <a:extLst>
              <a:ext uri="{FF2B5EF4-FFF2-40B4-BE49-F238E27FC236}">
                <a16:creationId xmlns:a16="http://schemas.microsoft.com/office/drawing/2014/main" id="{D672DE6D-AF8F-485B-ACE3-1102E7458DB7}"/>
              </a:ext>
            </a:extLst>
          </p:cNvPr>
          <p:cNvSpPr>
            <a:spLocks noGrp="1"/>
          </p:cNvSpPr>
          <p:nvPr>
            <p:ph type="ftr" sz="quarter" idx="11"/>
          </p:nvPr>
        </p:nvSpPr>
        <p:spPr/>
        <p:txBody>
          <a:bodyPr/>
          <a:lstStyle/>
          <a:p>
            <a:pPr>
              <a:defRPr/>
            </a:pPr>
            <a:endParaRPr lang="en-US"/>
          </a:p>
        </p:txBody>
      </p:sp>
      <p:sp>
        <p:nvSpPr>
          <p:cNvPr id="7" name="Slide Number Placeholder 6">
            <a:extLst>
              <a:ext uri="{FF2B5EF4-FFF2-40B4-BE49-F238E27FC236}">
                <a16:creationId xmlns:a16="http://schemas.microsoft.com/office/drawing/2014/main" id="{36ACD370-1D0A-4563-BABA-36FCDF11E138}"/>
              </a:ext>
            </a:extLst>
          </p:cNvPr>
          <p:cNvSpPr>
            <a:spLocks noGrp="1"/>
          </p:cNvSpPr>
          <p:nvPr>
            <p:ph type="sldNum" sz="quarter" idx="12"/>
          </p:nvPr>
        </p:nvSpPr>
        <p:spPr/>
        <p:txBody>
          <a:bodyPr/>
          <a:lstStyle/>
          <a:p>
            <a:pPr>
              <a:defRPr/>
            </a:pPr>
            <a:fld id="{2AF09E6A-AAD1-4587-A131-DCD4594C8CD7}" type="slidenum">
              <a:rPr lang="en-US" smtClean="0"/>
              <a:pPr>
                <a:defRPr/>
              </a:pPr>
              <a:t>‹#›</a:t>
            </a:fld>
            <a:endParaRPr lang="en-US"/>
          </a:p>
        </p:txBody>
      </p:sp>
    </p:spTree>
    <p:extLst>
      <p:ext uri="{BB962C8B-B14F-4D97-AF65-F5344CB8AC3E}">
        <p14:creationId xmlns:p14="http://schemas.microsoft.com/office/powerpoint/2010/main" val="5670348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96F9CD-4F33-4F65-8B69-5E8BC33ABA9B}"/>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6A1A8090-1F7E-46DE-9DC0-CAFA479942E7}"/>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EE8B526A-D884-4EDC-921F-FB2E68084650}"/>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01289B29-C108-47F1-9465-8AEC2F403538}"/>
              </a:ext>
            </a:extLst>
          </p:cNvPr>
          <p:cNvSpPr>
            <a:spLocks noGrp="1"/>
          </p:cNvSpPr>
          <p:nvPr>
            <p:ph type="dt" sz="half" idx="10"/>
          </p:nvPr>
        </p:nvSpPr>
        <p:spPr/>
        <p:txBody>
          <a:bodyPr/>
          <a:lstStyle/>
          <a:p>
            <a:pPr>
              <a:defRPr/>
            </a:pPr>
            <a:endParaRPr lang="en-US"/>
          </a:p>
        </p:txBody>
      </p:sp>
      <p:sp>
        <p:nvSpPr>
          <p:cNvPr id="6" name="Footer Placeholder 5">
            <a:extLst>
              <a:ext uri="{FF2B5EF4-FFF2-40B4-BE49-F238E27FC236}">
                <a16:creationId xmlns:a16="http://schemas.microsoft.com/office/drawing/2014/main" id="{C45A81FE-37EF-41FA-916C-0DB7279EFBEB}"/>
              </a:ext>
            </a:extLst>
          </p:cNvPr>
          <p:cNvSpPr>
            <a:spLocks noGrp="1"/>
          </p:cNvSpPr>
          <p:nvPr>
            <p:ph type="ftr" sz="quarter" idx="11"/>
          </p:nvPr>
        </p:nvSpPr>
        <p:spPr/>
        <p:txBody>
          <a:bodyPr/>
          <a:lstStyle/>
          <a:p>
            <a:pPr>
              <a:defRPr/>
            </a:pPr>
            <a:endParaRPr lang="en-US"/>
          </a:p>
        </p:txBody>
      </p:sp>
      <p:sp>
        <p:nvSpPr>
          <p:cNvPr id="7" name="Slide Number Placeholder 6">
            <a:extLst>
              <a:ext uri="{FF2B5EF4-FFF2-40B4-BE49-F238E27FC236}">
                <a16:creationId xmlns:a16="http://schemas.microsoft.com/office/drawing/2014/main" id="{DE842DC7-452F-410D-B635-B1B45FA525A3}"/>
              </a:ext>
            </a:extLst>
          </p:cNvPr>
          <p:cNvSpPr>
            <a:spLocks noGrp="1"/>
          </p:cNvSpPr>
          <p:nvPr>
            <p:ph type="sldNum" sz="quarter" idx="12"/>
          </p:nvPr>
        </p:nvSpPr>
        <p:spPr/>
        <p:txBody>
          <a:bodyPr/>
          <a:lstStyle/>
          <a:p>
            <a:pPr>
              <a:defRPr/>
            </a:pPr>
            <a:fld id="{1B57A17F-BA9C-4B02-9989-56D266571561}" type="slidenum">
              <a:rPr lang="en-US" smtClean="0"/>
              <a:pPr>
                <a:defRPr/>
              </a:pPr>
              <a:t>‹#›</a:t>
            </a:fld>
            <a:endParaRPr lang="en-US"/>
          </a:p>
        </p:txBody>
      </p:sp>
    </p:spTree>
    <p:extLst>
      <p:ext uri="{BB962C8B-B14F-4D97-AF65-F5344CB8AC3E}">
        <p14:creationId xmlns:p14="http://schemas.microsoft.com/office/powerpoint/2010/main" val="2062809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7AFA565-9924-4166-A15E-6EA6AE5060EE}"/>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9F4D883-8F70-4112-AE29-B19C67739DC0}"/>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B0E146B-414B-4B11-B6FB-268A2C38E06C}"/>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endParaRPr lang="en-US"/>
          </a:p>
        </p:txBody>
      </p:sp>
      <p:sp>
        <p:nvSpPr>
          <p:cNvPr id="5" name="Footer Placeholder 4">
            <a:extLst>
              <a:ext uri="{FF2B5EF4-FFF2-40B4-BE49-F238E27FC236}">
                <a16:creationId xmlns:a16="http://schemas.microsoft.com/office/drawing/2014/main" id="{4FD684CB-8BED-4116-8631-8CE8587F7070}"/>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a:defRPr/>
            </a:pPr>
            <a:endParaRPr lang="en-US"/>
          </a:p>
        </p:txBody>
      </p:sp>
      <p:sp>
        <p:nvSpPr>
          <p:cNvPr id="6" name="Slide Number Placeholder 5">
            <a:extLst>
              <a:ext uri="{FF2B5EF4-FFF2-40B4-BE49-F238E27FC236}">
                <a16:creationId xmlns:a16="http://schemas.microsoft.com/office/drawing/2014/main" id="{0106C754-DC05-4D38-8AC0-72845FC0B1B7}"/>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EDFB5ACB-7891-48D1-9228-D30AD5ECAA2A}" type="slidenum">
              <a:rPr lang="en-US" smtClean="0"/>
              <a:pPr>
                <a:defRPr/>
              </a:pPr>
              <a:t>‹#›</a:t>
            </a:fld>
            <a:endParaRPr lang="en-US"/>
          </a:p>
        </p:txBody>
      </p:sp>
    </p:spTree>
    <p:extLst>
      <p:ext uri="{BB962C8B-B14F-4D97-AF65-F5344CB8AC3E}">
        <p14:creationId xmlns:p14="http://schemas.microsoft.com/office/powerpoint/2010/main" val="3460890831"/>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15.wmf"/></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image" Target="../media/image19.wmf"/><Relationship Id="rId4" Type="http://schemas.openxmlformats.org/officeDocument/2006/relationships/oleObject" Target="../embeddings/oleObject4.bin"/></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7.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7.xml"/><Relationship Id="rId5" Type="http://schemas.openxmlformats.org/officeDocument/2006/relationships/image" Target="../media/image53.png"/><Relationship Id="rId4" Type="http://schemas.openxmlformats.org/officeDocument/2006/relationships/image" Target="../media/image52.png"/></Relationships>
</file>

<file path=ppt/slides/_rels/slide32.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7.xml"/><Relationship Id="rId4" Type="http://schemas.openxmlformats.org/officeDocument/2006/relationships/image" Target="../media/image57.png"/></Relationships>
</file>

<file path=ppt/slides/_rels/slide3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7.xml"/><Relationship Id="rId4" Type="http://schemas.openxmlformats.org/officeDocument/2006/relationships/image" Target="../media/image65.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8" Type="http://schemas.openxmlformats.org/officeDocument/2006/relationships/image" Target="../media/image72.png"/><Relationship Id="rId3" Type="http://schemas.openxmlformats.org/officeDocument/2006/relationships/image" Target="../media/image67.png"/><Relationship Id="rId7" Type="http://schemas.openxmlformats.org/officeDocument/2006/relationships/image" Target="../media/image71.png"/><Relationship Id="rId2" Type="http://schemas.openxmlformats.org/officeDocument/2006/relationships/image" Target="../media/image66.png"/><Relationship Id="rId1" Type="http://schemas.openxmlformats.org/officeDocument/2006/relationships/slideLayout" Target="../slideLayouts/slideLayout7.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7.xml"/><Relationship Id="rId4" Type="http://schemas.openxmlformats.org/officeDocument/2006/relationships/image" Target="../media/image75.png"/></Relationships>
</file>

<file path=ppt/slides/_rels/slide53.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oleObject" Target="../embeddings/oleObject1.bin"/><Relationship Id="rId7" Type="http://schemas.openxmlformats.org/officeDocument/2006/relationships/image" Target="../media/image16.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14.wmf"/><Relationship Id="rId5" Type="http://schemas.openxmlformats.org/officeDocument/2006/relationships/oleObject" Target="../embeddings/oleObject2.bin"/><Relationship Id="rId10" Type="http://schemas.openxmlformats.org/officeDocument/2006/relationships/image" Target="../media/image15.wmf"/><Relationship Id="rId4" Type="http://schemas.openxmlformats.org/officeDocument/2006/relationships/image" Target="../media/image13.wmf"/><Relationship Id="rId9" Type="http://schemas.openxmlformats.org/officeDocument/2006/relationships/oleObject" Target="../embeddings/oleObject3.bin"/></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9E1442E-4D10-4C46-8645-143B85F88710}"/>
              </a:ext>
            </a:extLst>
          </p:cNvPr>
          <p:cNvSpPr>
            <a:spLocks noGrp="1"/>
          </p:cNvSpPr>
          <p:nvPr>
            <p:ph type="title"/>
          </p:nvPr>
        </p:nvSpPr>
        <p:spPr>
          <a:xfrm>
            <a:off x="297429" y="320675"/>
            <a:ext cx="8555616" cy="1325563"/>
          </a:xfrm>
        </p:spPr>
        <p:txBody>
          <a:bodyPr vert="horz" lIns="91440" tIns="45720" rIns="91440" bIns="45720" rtlCol="0" anchor="ctr">
            <a:normAutofit/>
          </a:bodyPr>
          <a:lstStyle/>
          <a:p>
            <a:pPr defTabSz="914400"/>
            <a:r>
              <a:rPr lang="en-US" sz="4700" b="1" kern="1200">
                <a:solidFill>
                  <a:schemeClr val="tx1"/>
                </a:solidFill>
                <a:latin typeface="+mj-lt"/>
                <a:ea typeface="+mj-ea"/>
                <a:cs typeface="+mj-cs"/>
              </a:rPr>
              <a:t>Energy in Waves and Fluids</a:t>
            </a:r>
          </a:p>
        </p:txBody>
      </p:sp>
      <p:sp>
        <p:nvSpPr>
          <p:cNvPr id="74" name="Rectangle 73">
            <a:extLst>
              <a:ext uri="{FF2B5EF4-FFF2-40B4-BE49-F238E27FC236}">
                <a16:creationId xmlns:a16="http://schemas.microsoft.com/office/drawing/2014/main" id="{37E32B78-23DD-4E77-8B9C-7779E3BF20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4593" cy="6858000"/>
          </a:xfrm>
          <a:prstGeom prst="rect">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5125" name="Subtitle 4">
            <a:extLst>
              <a:ext uri="{FF2B5EF4-FFF2-40B4-BE49-F238E27FC236}">
                <a16:creationId xmlns:a16="http://schemas.microsoft.com/office/drawing/2014/main" id="{AE251D0D-686F-4767-93D8-794579259E7C}"/>
              </a:ext>
            </a:extLst>
          </p:cNvPr>
          <p:cNvGraphicFramePr>
            <a:graphicFrameLocks noGrp="1"/>
          </p:cNvGraphicFramePr>
          <p:nvPr>
            <p:ph idx="1"/>
            <p:extLst>
              <p:ext uri="{D42A27DB-BD31-4B8C-83A1-F6EECF244321}">
                <p14:modId xmlns:p14="http://schemas.microsoft.com/office/powerpoint/2010/main" val="2556345118"/>
              </p:ext>
            </p:extLst>
          </p:nvPr>
        </p:nvGraphicFramePr>
        <p:xfrm>
          <a:off x="297430" y="1825625"/>
          <a:ext cx="8555615"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1125326-DBC7-479D-942C-70198E11965D}"/>
              </a:ext>
            </a:extLst>
          </p:cNvPr>
          <p:cNvSpPr>
            <a:spLocks noGrp="1"/>
          </p:cNvSpPr>
          <p:nvPr>
            <p:ph type="title"/>
          </p:nvPr>
        </p:nvSpPr>
        <p:spPr>
          <a:xfrm>
            <a:off x="591361" y="34907"/>
            <a:ext cx="7886700" cy="1325563"/>
          </a:xfrm>
        </p:spPr>
        <p:txBody>
          <a:bodyPr>
            <a:normAutofit/>
          </a:bodyPr>
          <a:lstStyle/>
          <a:p>
            <a:pPr algn="ctr"/>
            <a:r>
              <a:rPr lang="en-US" sz="4000" b="1" dirty="0"/>
              <a:t>Example Problem</a:t>
            </a:r>
          </a:p>
        </p:txBody>
      </p:sp>
      <p:sp>
        <p:nvSpPr>
          <p:cNvPr id="5" name="Content Placeholder 4">
            <a:extLst>
              <a:ext uri="{FF2B5EF4-FFF2-40B4-BE49-F238E27FC236}">
                <a16:creationId xmlns:a16="http://schemas.microsoft.com/office/drawing/2014/main" id="{7BE13479-A9A0-4E07-99EC-652D31234395}"/>
              </a:ext>
            </a:extLst>
          </p:cNvPr>
          <p:cNvSpPr>
            <a:spLocks noGrp="1"/>
          </p:cNvSpPr>
          <p:nvPr>
            <p:ph idx="1"/>
          </p:nvPr>
        </p:nvSpPr>
        <p:spPr>
          <a:xfrm>
            <a:off x="381000" y="1360470"/>
            <a:ext cx="8648700" cy="4994293"/>
          </a:xfrm>
        </p:spPr>
        <p:txBody>
          <a:bodyPr>
            <a:normAutofit/>
          </a:bodyPr>
          <a:lstStyle/>
          <a:p>
            <a:pPr marL="0" indent="0">
              <a:buNone/>
            </a:pP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A block of mass 10 kg is attached to a spring that has a spring constant of k = 1000 Nm.  If the spring is released from rest after being stretch 5 cm, what is the total mechanical energy in the spring?</a:t>
            </a: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r>
              <a:rPr lang="en-US" altLang="en-US" sz="2400" dirty="0">
                <a:ea typeface="Times" panose="02020603050405020304" pitchFamily="18" charset="0"/>
                <a:cs typeface="Times New Roman" panose="02020603050405020304" pitchFamily="18" charset="0"/>
              </a:rPr>
              <a:t>First we need to convert:</a:t>
            </a:r>
          </a:p>
          <a:p>
            <a:pPr marL="0" indent="0">
              <a:buNone/>
            </a:pPr>
            <a:r>
              <a:rPr lang="en-US" altLang="en-US" sz="2400" dirty="0">
                <a:ea typeface="Times" panose="02020603050405020304" pitchFamily="18" charset="0"/>
                <a:cs typeface="Times New Roman" panose="02020603050405020304" pitchFamily="18" charset="0"/>
              </a:rPr>
              <a:t>5 cm *(1 m/100 cm) = 0.05 m</a:t>
            </a: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r>
              <a:rPr lang="en-US" altLang="en-US" sz="2400" dirty="0">
                <a:ea typeface="Times" panose="02020603050405020304" pitchFamily="18" charset="0"/>
                <a:cs typeface="Times New Roman" panose="02020603050405020304" pitchFamily="18" charset="0"/>
              </a:rPr>
              <a:t>Remember that </a:t>
            </a: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r>
              <a:rPr lang="en-US" altLang="en-US" sz="2400" dirty="0">
                <a:ea typeface="Times" panose="02020603050405020304" pitchFamily="18" charset="0"/>
                <a:cs typeface="Times New Roman" panose="02020603050405020304" pitchFamily="18" charset="0"/>
              </a:rPr>
              <a:t>So, E = ½*(1000)(0.05)</a:t>
            </a:r>
            <a:r>
              <a:rPr lang="en-US" altLang="en-US" sz="2400" baseline="30000" dirty="0">
                <a:ea typeface="Times" panose="02020603050405020304" pitchFamily="18" charset="0"/>
                <a:cs typeface="Times New Roman" panose="02020603050405020304" pitchFamily="18" charset="0"/>
              </a:rPr>
              <a:t>2 </a:t>
            </a:r>
            <a:r>
              <a:rPr lang="en-US" altLang="en-US" sz="2400" dirty="0">
                <a:ea typeface="Times" panose="02020603050405020304" pitchFamily="18" charset="0"/>
                <a:cs typeface="Times New Roman" panose="02020603050405020304" pitchFamily="18" charset="0"/>
              </a:rPr>
              <a:t>= 1.25 J </a:t>
            </a:r>
            <a:endParaRPr lang="en-US" altLang="en-US" sz="2400" baseline="30000" dirty="0">
              <a:ea typeface="Times" panose="02020603050405020304" pitchFamily="18" charset="0"/>
              <a:cs typeface="Times New Roman" panose="02020603050405020304" pitchFamily="18" charset="0"/>
            </a:endParaRPr>
          </a:p>
          <a:p>
            <a:pPr marL="0" indent="0">
              <a:buNone/>
            </a:pPr>
            <a:endParaRPr kumimoji="0" lang="en-US" altLang="en-US" sz="2400" b="0" i="0" u="none" strike="noStrike" cap="none" normalizeH="0" baseline="0" dirty="0">
              <a:ln>
                <a:noFill/>
              </a:ln>
              <a:solidFill>
                <a:schemeClr val="tx1"/>
              </a:solidFill>
              <a:effectLst/>
              <a:cs typeface="Times New Roman" panose="02020603050405020304" pitchFamily="18" charset="0"/>
            </a:endParaRPr>
          </a:p>
          <a:p>
            <a:pPr marL="0" indent="0">
              <a:buNone/>
            </a:pPr>
            <a:endParaRPr lang="en-US" sz="2400" dirty="0"/>
          </a:p>
        </p:txBody>
      </p:sp>
      <p:graphicFrame>
        <p:nvGraphicFramePr>
          <p:cNvPr id="6" name="Object 4">
            <a:extLst>
              <a:ext uri="{FF2B5EF4-FFF2-40B4-BE49-F238E27FC236}">
                <a16:creationId xmlns:a16="http://schemas.microsoft.com/office/drawing/2014/main" id="{16954F5E-7849-46E0-923D-A709392D8486}"/>
              </a:ext>
            </a:extLst>
          </p:cNvPr>
          <p:cNvGraphicFramePr>
            <a:graphicFrameLocks noChangeAspect="1"/>
          </p:cNvGraphicFramePr>
          <p:nvPr>
            <p:extLst>
              <p:ext uri="{D42A27DB-BD31-4B8C-83A1-F6EECF244321}">
                <p14:modId xmlns:p14="http://schemas.microsoft.com/office/powerpoint/2010/main" val="2284642494"/>
              </p:ext>
            </p:extLst>
          </p:nvPr>
        </p:nvGraphicFramePr>
        <p:xfrm>
          <a:off x="1295400" y="4876800"/>
          <a:ext cx="2438400" cy="779463"/>
        </p:xfrm>
        <a:graphic>
          <a:graphicData uri="http://schemas.openxmlformats.org/presentationml/2006/ole">
            <mc:AlternateContent xmlns:mc="http://schemas.openxmlformats.org/markup-compatibility/2006">
              <mc:Choice xmlns:v="urn:schemas-microsoft-com:vml" Requires="v">
                <p:oleObj spid="_x0000_s15366" name="Equation" r:id="rId3" imgW="1231560" imgH="393480" progId="Equation.3">
                  <p:embed/>
                </p:oleObj>
              </mc:Choice>
              <mc:Fallback>
                <p:oleObj name="Equation" r:id="rId3" imgW="1231560" imgH="393480" progId="Equation.3">
                  <p:embed/>
                  <p:pic>
                    <p:nvPicPr>
                      <p:cNvPr id="6" name="Object 4">
                        <a:extLst>
                          <a:ext uri="{FF2B5EF4-FFF2-40B4-BE49-F238E27FC236}">
                            <a16:creationId xmlns:a16="http://schemas.microsoft.com/office/drawing/2014/main" id="{16954F5E-7849-46E0-923D-A709392D848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4876800"/>
                        <a:ext cx="2438400" cy="779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39150665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id="{DBC6133C-0615-4CE4-9132-37E609A9BD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1"/>
          <p:cNvSpPr txBox="1">
            <a:spLocks/>
          </p:cNvSpPr>
          <p:nvPr/>
        </p:nvSpPr>
        <p:spPr>
          <a:xfrm>
            <a:off x="483798" y="525982"/>
            <a:ext cx="3212237" cy="1200361"/>
          </a:xfrm>
          <a:prstGeom prst="rect">
            <a:avLst/>
          </a:prstGeom>
        </p:spPr>
        <p:txBody>
          <a:bodyPr vert="horz" lIns="91440" tIns="45720" rIns="91440" bIns="45720" rtlCol="0" anchor="b">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pPr algn="l">
              <a:lnSpc>
                <a:spcPct val="90000"/>
              </a:lnSpc>
              <a:spcAft>
                <a:spcPts val="600"/>
              </a:spcAft>
            </a:pPr>
            <a:r>
              <a:rPr lang="en-US" sz="3100" b="1" i="1" kern="1200">
                <a:solidFill>
                  <a:schemeClr val="tx1"/>
                </a:solidFill>
                <a:latin typeface="+mj-lt"/>
                <a:ea typeface="+mj-ea"/>
                <a:cs typeface="+mj-cs"/>
              </a:rPr>
              <a:t>Damped Simple Harmonic Motion</a:t>
            </a:r>
          </a:p>
        </p:txBody>
      </p:sp>
      <p:sp>
        <p:nvSpPr>
          <p:cNvPr id="75" name="Rectangle 74">
            <a:extLst>
              <a:ext uri="{FF2B5EF4-FFF2-40B4-BE49-F238E27FC236}">
                <a16:creationId xmlns:a16="http://schemas.microsoft.com/office/drawing/2014/main" id="{169CC832-2974-4E8D-90ED-3E2941BA73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62399" y="1944913"/>
            <a:ext cx="301752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747" name="TextBox 2"/>
          <p:cNvSpPr txBox="1">
            <a:spLocks noChangeArrowheads="1"/>
          </p:cNvSpPr>
          <p:nvPr/>
        </p:nvSpPr>
        <p:spPr bwMode="auto">
          <a:xfrm>
            <a:off x="464421" y="2057400"/>
            <a:ext cx="3212238" cy="3511943"/>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lnSpc>
                <a:spcPct val="90000"/>
              </a:lnSpc>
              <a:spcAft>
                <a:spcPts val="600"/>
              </a:spcAft>
            </a:pPr>
            <a:r>
              <a:rPr lang="en-US" sz="1800" dirty="0">
                <a:latin typeface="+mn-lt"/>
              </a:rPr>
              <a:t>In a damped oscillation, the motion of the oscillator is reduced by an external force, such as gravity or friction.</a:t>
            </a:r>
          </a:p>
          <a:p>
            <a:pPr indent="-228600" eaLnBrk="1" hangingPunct="1">
              <a:lnSpc>
                <a:spcPct val="90000"/>
              </a:lnSpc>
              <a:spcAft>
                <a:spcPts val="600"/>
              </a:spcAft>
              <a:buFont typeface="Arial" panose="020B0604020202020204" pitchFamily="34" charset="0"/>
              <a:buChar char="•"/>
            </a:pPr>
            <a:endParaRPr lang="en-US" sz="1800" dirty="0">
              <a:latin typeface="+mn-lt"/>
            </a:endParaRPr>
          </a:p>
          <a:p>
            <a:pPr eaLnBrk="1" hangingPunct="1">
              <a:lnSpc>
                <a:spcPct val="90000"/>
              </a:lnSpc>
              <a:spcAft>
                <a:spcPts val="600"/>
              </a:spcAft>
            </a:pPr>
            <a:r>
              <a:rPr lang="en-US" sz="1800" dirty="0">
                <a:latin typeface="+mn-lt"/>
              </a:rPr>
              <a:t>Example: A block of mass m oscillates vertically on a spring on a spring, with spring constant, k.  From the block a rod extends to a vane which is submerged in a liquid. The liquid provides the external damping force, </a:t>
            </a:r>
            <a:r>
              <a:rPr lang="en-US" sz="1800" dirty="0" err="1">
                <a:latin typeface="+mn-lt"/>
              </a:rPr>
              <a:t>F</a:t>
            </a:r>
            <a:r>
              <a:rPr lang="en-US" sz="1800" baseline="-25000" dirty="0" err="1">
                <a:latin typeface="+mn-lt"/>
              </a:rPr>
              <a:t>d</a:t>
            </a:r>
            <a:r>
              <a:rPr lang="en-US" sz="1800" dirty="0">
                <a:latin typeface="+mn-lt"/>
              </a:rPr>
              <a:t>. </a:t>
            </a:r>
          </a:p>
        </p:txBody>
      </p:sp>
      <p:sp>
        <p:nvSpPr>
          <p:cNvPr id="77" name="Rectangle 76">
            <a:extLst>
              <a:ext uri="{FF2B5EF4-FFF2-40B4-BE49-F238E27FC236}">
                <a16:creationId xmlns:a16="http://schemas.microsoft.com/office/drawing/2014/main" id="{55222F96-971A-4F90-B841-6BAB416C7A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61965" y="6072626"/>
            <a:ext cx="740664" cy="11559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a:extLst>
              <a:ext uri="{FF2B5EF4-FFF2-40B4-BE49-F238E27FC236}">
                <a16:creationId xmlns:a16="http://schemas.microsoft.com/office/drawing/2014/main" id="{08980754-6F4B-43C9-B9BE-127B6BED65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336109" y="1694387"/>
            <a:ext cx="740664" cy="887511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a:extLst>
              <a:ext uri="{FF2B5EF4-FFF2-40B4-BE49-F238E27FC236}">
                <a16:creationId xmlns:a16="http://schemas.microsoft.com/office/drawing/2014/main" id="{2C1BBA94-3F40-40AA-8BB9-E69E25E537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72594" y="354959"/>
            <a:ext cx="4638730" cy="591521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1748"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490803" y="814923"/>
            <a:ext cx="4221014" cy="499528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875665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7" name="Picture 4" descr="F15_16"/>
          <p:cNvPicPr>
            <a:picLocks noChangeAspect="1" noChangeArrowheads="1"/>
          </p:cNvPicPr>
          <p:nvPr/>
        </p:nvPicPr>
        <p:blipFill rotWithShape="1">
          <a:blip r:embed="rId3">
            <a:extLst>
              <a:ext uri="{28A0092B-C50C-407E-A947-70E740481C1C}">
                <a14:useLocalDpi xmlns:a14="http://schemas.microsoft.com/office/drawing/2010/main" val="0"/>
              </a:ext>
            </a:extLst>
          </a:blip>
          <a:srcRect b="19407"/>
          <a:stretch/>
        </p:blipFill>
        <p:spPr bwMode="auto">
          <a:xfrm>
            <a:off x="2133600" y="3279892"/>
            <a:ext cx="5540416" cy="262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9" name="TextBox 3"/>
          <p:cNvSpPr txBox="1">
            <a:spLocks noChangeArrowheads="1"/>
          </p:cNvSpPr>
          <p:nvPr/>
        </p:nvSpPr>
        <p:spPr bwMode="auto">
          <a:xfrm>
            <a:off x="588905" y="1921618"/>
            <a:ext cx="822415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dirty="0">
                <a:latin typeface="+mn-lt"/>
                <a:cs typeface="Arial" charset="0"/>
              </a:rPr>
              <a:t>The figure shows the displacement function x(t) for the damped oscillator described before. The amplitude decreases with time as </a:t>
            </a:r>
            <a:r>
              <a:rPr lang="en-US" i="1" dirty="0" err="1">
                <a:cs typeface="Times New Roman" panose="02020603050405020304" pitchFamily="18" charset="0"/>
              </a:rPr>
              <a:t>x</a:t>
            </a:r>
            <a:r>
              <a:rPr lang="en-US" i="1" baseline="-25000" dirty="0" err="1">
                <a:cs typeface="Times New Roman" panose="02020603050405020304" pitchFamily="18" charset="0"/>
              </a:rPr>
              <a:t>m</a:t>
            </a:r>
            <a:r>
              <a:rPr lang="en-US" i="1" dirty="0">
                <a:cs typeface="Times New Roman" panose="02020603050405020304" pitchFamily="18" charset="0"/>
              </a:rPr>
              <a:t> e</a:t>
            </a:r>
            <a:r>
              <a:rPr lang="en-US" i="1" baseline="30000" dirty="0">
                <a:cs typeface="Times New Roman" panose="02020603050405020304" pitchFamily="18" charset="0"/>
              </a:rPr>
              <a:t>-</a:t>
            </a:r>
            <a:r>
              <a:rPr lang="en-US" i="1" baseline="30000" dirty="0" err="1">
                <a:cs typeface="Times New Roman" panose="02020603050405020304" pitchFamily="18" charset="0"/>
              </a:rPr>
              <a:t>bt</a:t>
            </a:r>
            <a:r>
              <a:rPr lang="en-US" i="1" baseline="30000" dirty="0">
                <a:cs typeface="Times New Roman" panose="02020603050405020304" pitchFamily="18" charset="0"/>
              </a:rPr>
              <a:t>/(2m) </a:t>
            </a:r>
            <a:r>
              <a:rPr lang="en-US" i="1" dirty="0">
                <a:cs typeface="Times New Roman" panose="02020603050405020304" pitchFamily="18" charset="0"/>
              </a:rPr>
              <a:t>.</a:t>
            </a:r>
            <a:endParaRPr lang="en-US" i="1" baseline="30000" dirty="0">
              <a:cs typeface="Times New Roman" panose="02020603050405020304" pitchFamily="18" charset="0"/>
            </a:endParaRPr>
          </a:p>
        </p:txBody>
      </p:sp>
      <p:graphicFrame>
        <p:nvGraphicFramePr>
          <p:cNvPr id="13314" name="Object 2"/>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13466" name="Equation" r:id="rId4" imgW="114120" imgH="215640" progId="Equation.3">
                  <p:embed/>
                </p:oleObj>
              </mc:Choice>
              <mc:Fallback>
                <p:oleObj name="Equation" r:id="rId4" imgW="114120" imgH="2156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 name="Title 1"/>
          <p:cNvSpPr txBox="1">
            <a:spLocks/>
          </p:cNvSpPr>
          <p:nvPr/>
        </p:nvSpPr>
        <p:spPr>
          <a:xfrm>
            <a:off x="152400" y="152400"/>
            <a:ext cx="8839200" cy="533400"/>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3200" b="1" i="1" dirty="0">
                <a:solidFill>
                  <a:srgbClr val="C00000"/>
                </a:solidFill>
                <a:latin typeface="Arial" charset="0"/>
                <a:cs typeface="Arial" charset="0"/>
              </a:rPr>
              <a:t>Damped Simple Harmonic Motion</a:t>
            </a:r>
          </a:p>
        </p:txBody>
      </p:sp>
      <p:sp>
        <p:nvSpPr>
          <p:cNvPr id="2" name="Rectangle 1">
            <a:extLst>
              <a:ext uri="{FF2B5EF4-FFF2-40B4-BE49-F238E27FC236}">
                <a16:creationId xmlns:a16="http://schemas.microsoft.com/office/drawing/2014/main" id="{35D12D32-4780-4A8C-91C5-52E2E6C76C52}"/>
              </a:ext>
            </a:extLst>
          </p:cNvPr>
          <p:cNvSpPr/>
          <p:nvPr/>
        </p:nvSpPr>
        <p:spPr>
          <a:xfrm>
            <a:off x="2423444" y="1231309"/>
            <a:ext cx="4211666" cy="523220"/>
          </a:xfrm>
          <a:prstGeom prst="rect">
            <a:avLst/>
          </a:prstGeom>
        </p:spPr>
        <p:txBody>
          <a:bodyPr wrap="none">
            <a:spAutoFit/>
          </a:bodyPr>
          <a:lstStyle/>
          <a:p>
            <a:r>
              <a:rPr lang="en-US" sz="2800" i="1" dirty="0">
                <a:latin typeface="Times New Roman" panose="02020603050405020304" pitchFamily="18" charset="0"/>
                <a:cs typeface="Times New Roman" panose="02020603050405020304" pitchFamily="18" charset="0"/>
              </a:rPr>
              <a:t>x(t) = </a:t>
            </a:r>
            <a:r>
              <a:rPr lang="en-US" sz="2800" i="1" dirty="0" err="1">
                <a:latin typeface="Times New Roman" panose="02020603050405020304" pitchFamily="18" charset="0"/>
                <a:cs typeface="Times New Roman" panose="02020603050405020304" pitchFamily="18" charset="0"/>
              </a:rPr>
              <a:t>x</a:t>
            </a:r>
            <a:r>
              <a:rPr lang="en-US" sz="2800" i="1" baseline="-25000" dirty="0" err="1">
                <a:latin typeface="Times New Roman" panose="02020603050405020304" pitchFamily="18" charset="0"/>
                <a:cs typeface="Times New Roman" panose="02020603050405020304" pitchFamily="18" charset="0"/>
              </a:rPr>
              <a:t>m</a:t>
            </a:r>
            <a:r>
              <a:rPr lang="en-US" sz="2800" i="1" dirty="0">
                <a:latin typeface="Times New Roman" panose="02020603050405020304" pitchFamily="18" charset="0"/>
                <a:cs typeface="Times New Roman" panose="02020603050405020304" pitchFamily="18" charset="0"/>
              </a:rPr>
              <a:t> e</a:t>
            </a:r>
            <a:r>
              <a:rPr lang="en-US" sz="2800" i="1" baseline="30000" dirty="0">
                <a:latin typeface="Times New Roman" panose="02020603050405020304" pitchFamily="18" charset="0"/>
                <a:cs typeface="Times New Roman" panose="02020603050405020304" pitchFamily="18" charset="0"/>
              </a:rPr>
              <a:t>-</a:t>
            </a:r>
            <a:r>
              <a:rPr lang="en-US" sz="2800" i="1" baseline="30000" dirty="0" err="1">
                <a:latin typeface="Times New Roman" panose="02020603050405020304" pitchFamily="18" charset="0"/>
                <a:cs typeface="Times New Roman" panose="02020603050405020304" pitchFamily="18" charset="0"/>
              </a:rPr>
              <a:t>bt</a:t>
            </a:r>
            <a:r>
              <a:rPr lang="en-US" sz="2800" i="1" baseline="30000" dirty="0">
                <a:latin typeface="Times New Roman" panose="02020603050405020304" pitchFamily="18" charset="0"/>
                <a:cs typeface="Times New Roman" panose="02020603050405020304" pitchFamily="18" charset="0"/>
              </a:rPr>
              <a:t>/(2m) </a:t>
            </a:r>
            <a:r>
              <a:rPr lang="en-US" sz="2800" i="1" dirty="0">
                <a:latin typeface="Times New Roman" panose="02020603050405020304" pitchFamily="18" charset="0"/>
                <a:cs typeface="Times New Roman" panose="02020603050405020304" pitchFamily="18" charset="0"/>
              </a:rPr>
              <a:t>cos(</a:t>
            </a:r>
            <a:r>
              <a:rPr lang="el-GR" sz="2800" i="1" dirty="0">
                <a:latin typeface="Times New Roman" panose="02020603050405020304" pitchFamily="18" charset="0"/>
                <a:cs typeface="Times New Roman" panose="02020603050405020304" pitchFamily="18" charset="0"/>
              </a:rPr>
              <a:t>ω</a:t>
            </a:r>
            <a:r>
              <a:rPr lang="en-US" sz="2800" i="1" dirty="0">
                <a:latin typeface="Times New Roman" panose="02020603050405020304" pitchFamily="18" charset="0"/>
                <a:cs typeface="Times New Roman" panose="02020603050405020304" pitchFamily="18" charset="0"/>
              </a:rPr>
              <a:t>’ t+</a:t>
            </a:r>
            <a:r>
              <a:rPr lang="el-GR" sz="2800" i="1" dirty="0">
                <a:latin typeface="Times New Roman" panose="02020603050405020304" pitchFamily="18" charset="0"/>
                <a:cs typeface="Times New Roman" panose="02020603050405020304" pitchFamily="18" charset="0"/>
              </a:rPr>
              <a:t>φ</a:t>
            </a:r>
            <a:r>
              <a:rPr lang="en-US" sz="2800" i="1" dirty="0">
                <a:latin typeface="Times New Roman" panose="02020603050405020304" pitchFamily="18" charset="0"/>
                <a:cs typeface="Times New Roman" panose="02020603050405020304" pitchFamily="18" charset="0"/>
              </a:rPr>
              <a:t>)</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787708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1"/>
          <p:cNvSpPr txBox="1">
            <a:spLocks/>
          </p:cNvSpPr>
          <p:nvPr/>
        </p:nvSpPr>
        <p:spPr>
          <a:xfrm>
            <a:off x="258467" y="320675"/>
            <a:ext cx="8555615" cy="1325563"/>
          </a:xfrm>
          <a:prstGeom prst="rect">
            <a:avLst/>
          </a:prstGeom>
        </p:spPr>
        <p:txBody>
          <a:bodyPr vert="horz" lIns="91440" tIns="45720" rIns="91440" bIns="45720" rtlCol="0" anchor="ctr">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pPr>
              <a:lnSpc>
                <a:spcPct val="90000"/>
              </a:lnSpc>
              <a:spcAft>
                <a:spcPts val="600"/>
              </a:spcAft>
            </a:pPr>
            <a:r>
              <a:rPr lang="en-US" sz="4700" b="1" i="1" kern="1200" dirty="0">
                <a:solidFill>
                  <a:schemeClr val="tx1"/>
                </a:solidFill>
                <a:latin typeface="+mj-lt"/>
                <a:ea typeface="+mj-ea"/>
                <a:cs typeface="+mj-cs"/>
              </a:rPr>
              <a:t>Forced Oscillations and Resonance</a:t>
            </a:r>
          </a:p>
        </p:txBody>
      </p:sp>
      <p:sp>
        <p:nvSpPr>
          <p:cNvPr id="10" name="Rectangle 9">
            <a:extLst>
              <a:ext uri="{FF2B5EF4-FFF2-40B4-BE49-F238E27FC236}">
                <a16:creationId xmlns:a16="http://schemas.microsoft.com/office/drawing/2014/main" id="{6D19922F-AD68-4E94-85E8-0AA44A1B1A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508938" y="-4508938"/>
            <a:ext cx="126124" cy="9144000"/>
          </a:xfrm>
          <a:prstGeom prst="rect">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graphicFrame>
        <p:nvGraphicFramePr>
          <p:cNvPr id="6" name="TextBox 2">
            <a:extLst>
              <a:ext uri="{FF2B5EF4-FFF2-40B4-BE49-F238E27FC236}">
                <a16:creationId xmlns:a16="http://schemas.microsoft.com/office/drawing/2014/main" id="{1105C462-4805-42A6-889D-427C60CEA7B4}"/>
              </a:ext>
            </a:extLst>
          </p:cNvPr>
          <p:cNvGraphicFramePr/>
          <p:nvPr>
            <p:extLst>
              <p:ext uri="{D42A27DB-BD31-4B8C-83A1-F6EECF244321}">
                <p14:modId xmlns:p14="http://schemas.microsoft.com/office/powerpoint/2010/main" val="893850051"/>
              </p:ext>
            </p:extLst>
          </p:nvPr>
        </p:nvGraphicFramePr>
        <p:xfrm>
          <a:off x="258468" y="1825625"/>
          <a:ext cx="8555615"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784759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TextBox 2"/>
          <p:cNvSpPr txBox="1">
            <a:spLocks noChangeArrowheads="1"/>
          </p:cNvSpPr>
          <p:nvPr/>
        </p:nvSpPr>
        <p:spPr bwMode="auto">
          <a:xfrm>
            <a:off x="152400" y="1228516"/>
            <a:ext cx="5943600" cy="2800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2200" i="1" u="sng" dirty="0">
                <a:latin typeface="+mn-lt"/>
                <a:cs typeface="Arial" charset="0"/>
              </a:rPr>
              <a:t>Resonance</a:t>
            </a:r>
            <a:r>
              <a:rPr lang="en-US" sz="2200" dirty="0">
                <a:latin typeface="+mn-lt"/>
                <a:cs typeface="Arial" charset="0"/>
              </a:rPr>
              <a:t> will occur in the forced oscillation if the natural angular frequency, w, is equal to w</a:t>
            </a:r>
            <a:r>
              <a:rPr lang="en-US" sz="2200" baseline="-25000" dirty="0">
                <a:latin typeface="+mn-lt"/>
                <a:cs typeface="Arial" charset="0"/>
              </a:rPr>
              <a:t>d</a:t>
            </a:r>
            <a:r>
              <a:rPr lang="en-US" sz="2200" dirty="0">
                <a:latin typeface="+mn-lt"/>
                <a:cs typeface="Arial" charset="0"/>
              </a:rPr>
              <a:t>. </a:t>
            </a:r>
          </a:p>
          <a:p>
            <a:pPr eaLnBrk="1" hangingPunct="1"/>
            <a:endParaRPr lang="en-US" sz="2200" dirty="0">
              <a:latin typeface="+mn-lt"/>
              <a:cs typeface="Arial" charset="0"/>
            </a:endParaRPr>
          </a:p>
          <a:p>
            <a:pPr eaLnBrk="1" hangingPunct="1"/>
            <a:r>
              <a:rPr lang="en-US" sz="2200" dirty="0">
                <a:latin typeface="+mn-lt"/>
                <a:cs typeface="Arial" charset="0"/>
              </a:rPr>
              <a:t>This is the condition when the velocity amplitude is the largest, and to some extent, also when the displacement amplitude is the largest. The adjoining figure plots displacement amplitude as a function of the ratio of the two frequencies.</a:t>
            </a:r>
          </a:p>
        </p:txBody>
      </p:sp>
      <p:pic>
        <p:nvPicPr>
          <p:cNvPr id="3686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8214" r="5000"/>
          <a:stretch/>
        </p:blipFill>
        <p:spPr bwMode="auto">
          <a:xfrm>
            <a:off x="6019800" y="1057483"/>
            <a:ext cx="2966013" cy="3353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9" name="TextBox 4"/>
          <p:cNvSpPr txBox="1">
            <a:spLocks noChangeArrowheads="1"/>
          </p:cNvSpPr>
          <p:nvPr/>
        </p:nvSpPr>
        <p:spPr bwMode="auto">
          <a:xfrm>
            <a:off x="609600" y="4572000"/>
            <a:ext cx="8382000"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2200" dirty="0">
                <a:latin typeface="+mn-lt"/>
                <a:cs typeface="Arial" charset="0"/>
              </a:rPr>
              <a:t>Example: Mexico City collapsed in September 1985 when a major earthquake hit the western coast of Mexico. The seismic waves of the earthquake was close to the natural frequency of many buildings</a:t>
            </a:r>
            <a:endParaRPr lang="en-US" sz="2200" dirty="0">
              <a:latin typeface="+mn-lt"/>
            </a:endParaRPr>
          </a:p>
        </p:txBody>
      </p:sp>
      <p:sp>
        <p:nvSpPr>
          <p:cNvPr id="6" name="Title 1"/>
          <p:cNvSpPr txBox="1">
            <a:spLocks/>
          </p:cNvSpPr>
          <p:nvPr/>
        </p:nvSpPr>
        <p:spPr>
          <a:xfrm>
            <a:off x="152400" y="152400"/>
            <a:ext cx="8839200" cy="533400"/>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3200" b="1" i="1" dirty="0">
                <a:solidFill>
                  <a:srgbClr val="C00000"/>
                </a:solidFill>
                <a:latin typeface="Arial" charset="0"/>
                <a:cs typeface="Arial" charset="0"/>
              </a:rPr>
              <a:t>Forced Oscillations and Resonance</a:t>
            </a:r>
          </a:p>
        </p:txBody>
      </p:sp>
    </p:spTree>
    <p:extLst>
      <p:ext uri="{BB962C8B-B14F-4D97-AF65-F5344CB8AC3E}">
        <p14:creationId xmlns:p14="http://schemas.microsoft.com/office/powerpoint/2010/main" val="3284338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1"/>
          <p:cNvSpPr txBox="1">
            <a:spLocks/>
          </p:cNvSpPr>
          <p:nvPr/>
        </p:nvSpPr>
        <p:spPr>
          <a:xfrm>
            <a:off x="666750" y="76200"/>
            <a:ext cx="7886700" cy="1325563"/>
          </a:xfrm>
          <a:prstGeom prst="rect">
            <a:avLst/>
          </a:prstGeom>
        </p:spPr>
        <p:txBody>
          <a:bodyPr vert="horz" lIns="91440" tIns="45720" rIns="91440" bIns="45720" rtlCol="0" anchor="ctr">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pPr>
              <a:lnSpc>
                <a:spcPct val="90000"/>
              </a:lnSpc>
              <a:spcAft>
                <a:spcPts val="600"/>
              </a:spcAft>
            </a:pPr>
            <a:r>
              <a:rPr lang="en-US" sz="4400" b="1" i="1" kern="1200" dirty="0">
                <a:solidFill>
                  <a:schemeClr val="tx1"/>
                </a:solidFill>
                <a:latin typeface="+mj-lt"/>
                <a:ea typeface="+mj-ea"/>
                <a:cs typeface="+mj-cs"/>
              </a:rPr>
              <a:t>Three Types of Waves</a:t>
            </a:r>
          </a:p>
        </p:txBody>
      </p:sp>
      <p:graphicFrame>
        <p:nvGraphicFramePr>
          <p:cNvPr id="3077" name="TextBox 4">
            <a:extLst>
              <a:ext uri="{FF2B5EF4-FFF2-40B4-BE49-F238E27FC236}">
                <a16:creationId xmlns:a16="http://schemas.microsoft.com/office/drawing/2014/main" id="{276C854A-509F-4349-89EB-DC02B86A62E2}"/>
              </a:ext>
            </a:extLst>
          </p:cNvPr>
          <p:cNvGraphicFramePr/>
          <p:nvPr>
            <p:extLst>
              <p:ext uri="{D42A27DB-BD31-4B8C-83A1-F6EECF244321}">
                <p14:modId xmlns:p14="http://schemas.microsoft.com/office/powerpoint/2010/main" val="4142343883"/>
              </p:ext>
            </p:extLst>
          </p:nvPr>
        </p:nvGraphicFramePr>
        <p:xfrm>
          <a:off x="628650" y="1143000"/>
          <a:ext cx="7886700" cy="54863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116532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Box 2"/>
          <p:cNvSpPr txBox="1">
            <a:spLocks noChangeArrowheads="1"/>
          </p:cNvSpPr>
          <p:nvPr/>
        </p:nvSpPr>
        <p:spPr bwMode="auto">
          <a:xfrm>
            <a:off x="228600" y="1202353"/>
            <a:ext cx="5089751" cy="3816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just" eaLnBrk="1" hangingPunct="1"/>
            <a:r>
              <a:rPr lang="en-US" sz="2200" dirty="0">
                <a:latin typeface="+mn-lt"/>
                <a:cs typeface="Arial" pitchFamily="34" charset="0"/>
              </a:rPr>
              <a:t>In a transverse wave, the displacement of every such oscillating element along the wave is perpendicular to the direction of travel of the wave. </a:t>
            </a:r>
          </a:p>
          <a:p>
            <a:pPr algn="just" eaLnBrk="1" hangingPunct="1"/>
            <a:endParaRPr lang="en-US" sz="2200" dirty="0">
              <a:latin typeface="+mn-lt"/>
              <a:cs typeface="Arial" pitchFamily="34" charset="0"/>
            </a:endParaRPr>
          </a:p>
          <a:p>
            <a:pPr algn="just" eaLnBrk="1" hangingPunct="1"/>
            <a:endParaRPr lang="en-US" sz="2200" dirty="0">
              <a:latin typeface="+mn-lt"/>
              <a:cs typeface="Arial" pitchFamily="34" charset="0"/>
            </a:endParaRPr>
          </a:p>
          <a:p>
            <a:pPr algn="just" eaLnBrk="1" hangingPunct="1"/>
            <a:endParaRPr lang="en-US" sz="2200" dirty="0">
              <a:latin typeface="+mn-lt"/>
              <a:cs typeface="Arial" pitchFamily="34" charset="0"/>
            </a:endParaRPr>
          </a:p>
          <a:p>
            <a:pPr algn="just" eaLnBrk="1" hangingPunct="1"/>
            <a:endParaRPr lang="en-US" sz="2200" dirty="0">
              <a:latin typeface="+mn-lt"/>
              <a:cs typeface="Arial" pitchFamily="34" charset="0"/>
            </a:endParaRPr>
          </a:p>
          <a:p>
            <a:pPr algn="just" eaLnBrk="1" hangingPunct="1"/>
            <a:r>
              <a:rPr lang="en-US" sz="2200" dirty="0">
                <a:latin typeface="+mn-lt"/>
                <a:cs typeface="Arial" pitchFamily="34" charset="0"/>
              </a:rPr>
              <a:t>In a longitudinal wave the motion of</a:t>
            </a:r>
          </a:p>
          <a:p>
            <a:pPr algn="just" eaLnBrk="1" hangingPunct="1"/>
            <a:r>
              <a:rPr lang="en-US" sz="2200" dirty="0">
                <a:latin typeface="+mn-lt"/>
                <a:cs typeface="Arial" pitchFamily="34" charset="0"/>
              </a:rPr>
              <a:t>the oscillating particles is parallel to the direction of the wave’s travel.</a:t>
            </a:r>
          </a:p>
        </p:txBody>
      </p:sp>
      <p:pic>
        <p:nvPicPr>
          <p:cNvPr id="4104" name="Picture 5"/>
          <p:cNvPicPr>
            <a:picLocks noChangeAspect="1" noChangeArrowheads="1"/>
          </p:cNvPicPr>
          <p:nvPr/>
        </p:nvPicPr>
        <p:blipFill>
          <a:blip r:embed="rId2">
            <a:extLst>
              <a:ext uri="{28A0092B-C50C-407E-A947-70E740481C1C}">
                <a14:useLocalDpi xmlns:a14="http://schemas.microsoft.com/office/drawing/2010/main" val="0"/>
              </a:ext>
            </a:extLst>
          </a:blip>
          <a:srcRect b="9773"/>
          <a:stretch>
            <a:fillRect/>
          </a:stretch>
        </p:blipFill>
        <p:spPr bwMode="auto">
          <a:xfrm>
            <a:off x="5475512" y="1066800"/>
            <a:ext cx="3057525"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2"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18351" y="3886200"/>
            <a:ext cx="337185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le 1"/>
          <p:cNvSpPr txBox="1">
            <a:spLocks/>
          </p:cNvSpPr>
          <p:nvPr/>
        </p:nvSpPr>
        <p:spPr>
          <a:xfrm>
            <a:off x="152400" y="152400"/>
            <a:ext cx="8839200" cy="533400"/>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3200" b="1" i="1" dirty="0">
                <a:solidFill>
                  <a:srgbClr val="C00000"/>
                </a:solidFill>
                <a:latin typeface="Arial" charset="0"/>
                <a:cs typeface="Arial" charset="0"/>
              </a:rPr>
              <a:t>Transverse and Longitudinal Waves</a:t>
            </a:r>
          </a:p>
        </p:txBody>
      </p:sp>
    </p:spTree>
    <p:extLst>
      <p:ext uri="{BB962C8B-B14F-4D97-AF65-F5344CB8AC3E}">
        <p14:creationId xmlns:p14="http://schemas.microsoft.com/office/powerpoint/2010/main" val="27127040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5388" y="809625"/>
            <a:ext cx="6753225" cy="523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txBox="1">
            <a:spLocks/>
          </p:cNvSpPr>
          <p:nvPr/>
        </p:nvSpPr>
        <p:spPr>
          <a:xfrm>
            <a:off x="152400" y="152400"/>
            <a:ext cx="8839200" cy="533400"/>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3200" b="1" i="1" dirty="0">
                <a:solidFill>
                  <a:srgbClr val="C00000"/>
                </a:solidFill>
                <a:latin typeface="Arial" charset="0"/>
                <a:cs typeface="Arial" charset="0"/>
              </a:rPr>
              <a:t>Interference of Waves</a:t>
            </a:r>
          </a:p>
        </p:txBody>
      </p:sp>
    </p:spTree>
    <p:extLst>
      <p:ext uri="{BB962C8B-B14F-4D97-AF65-F5344CB8AC3E}">
        <p14:creationId xmlns:p14="http://schemas.microsoft.com/office/powerpoint/2010/main" val="22931567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3900" y="952500"/>
            <a:ext cx="3276600" cy="162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900" y="2419350"/>
            <a:ext cx="3286125" cy="158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5"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3900" y="3943350"/>
            <a:ext cx="3314700" cy="161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7" name="TextBox 6"/>
          <p:cNvSpPr txBox="1">
            <a:spLocks noChangeArrowheads="1"/>
          </p:cNvSpPr>
          <p:nvPr/>
        </p:nvSpPr>
        <p:spPr bwMode="auto">
          <a:xfrm>
            <a:off x="4267200" y="1295400"/>
            <a:ext cx="4648200"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800" dirty="0">
                <a:latin typeface="Arial" pitchFamily="34" charset="0"/>
                <a:cs typeface="Arial" pitchFamily="34" charset="0"/>
              </a:rPr>
              <a:t>For certain frequencies, the interference produces a standing wave pattern (or oscillation mode) with nodes and large antinodes like those in the figure.</a:t>
            </a:r>
          </a:p>
          <a:p>
            <a:pPr eaLnBrk="1" hangingPunct="1"/>
            <a:endParaRPr lang="en-US" sz="1800" dirty="0">
              <a:latin typeface="Arial" pitchFamily="34" charset="0"/>
              <a:cs typeface="Arial" pitchFamily="34" charset="0"/>
            </a:endParaRPr>
          </a:p>
          <a:p>
            <a:pPr eaLnBrk="1" hangingPunct="1"/>
            <a:endParaRPr lang="en-US" sz="1800" dirty="0">
              <a:latin typeface="Arial" pitchFamily="34" charset="0"/>
              <a:cs typeface="Arial" pitchFamily="34" charset="0"/>
            </a:endParaRPr>
          </a:p>
          <a:p>
            <a:pPr eaLnBrk="1" hangingPunct="1"/>
            <a:r>
              <a:rPr lang="en-US" sz="1800" dirty="0">
                <a:latin typeface="Arial" pitchFamily="34" charset="0"/>
                <a:cs typeface="Arial" pitchFamily="34" charset="0"/>
              </a:rPr>
              <a:t>Such a standing wave is said to be produced at resonance, and the string is said to resonate at these certain frequencies, called resonant frequencies.</a:t>
            </a:r>
          </a:p>
        </p:txBody>
      </p:sp>
      <p:sp>
        <p:nvSpPr>
          <p:cNvPr id="8" name="Title 1"/>
          <p:cNvSpPr txBox="1">
            <a:spLocks/>
          </p:cNvSpPr>
          <p:nvPr/>
        </p:nvSpPr>
        <p:spPr>
          <a:xfrm>
            <a:off x="152400" y="152400"/>
            <a:ext cx="8839200" cy="533400"/>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3200" b="1" i="1" dirty="0">
                <a:solidFill>
                  <a:srgbClr val="C00000"/>
                </a:solidFill>
                <a:latin typeface="Arial" charset="0"/>
                <a:cs typeface="Arial" charset="0"/>
              </a:rPr>
              <a:t>Standing Waves</a:t>
            </a:r>
          </a:p>
        </p:txBody>
      </p:sp>
    </p:spTree>
    <p:extLst>
      <p:ext uri="{BB962C8B-B14F-4D97-AF65-F5344CB8AC3E}">
        <p14:creationId xmlns:p14="http://schemas.microsoft.com/office/powerpoint/2010/main" val="6905379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627" name="Group 9"/>
          <p:cNvGrpSpPr>
            <a:grpSpLocks/>
          </p:cNvGrpSpPr>
          <p:nvPr/>
        </p:nvGrpSpPr>
        <p:grpSpPr bwMode="auto">
          <a:xfrm>
            <a:off x="228600" y="721179"/>
            <a:ext cx="8763000" cy="4400550"/>
            <a:chOff x="228600" y="990600"/>
            <a:chExt cx="8763000" cy="4400550"/>
          </a:xfrm>
        </p:grpSpPr>
        <p:grpSp>
          <p:nvGrpSpPr>
            <p:cNvPr id="26629" name="Group 8"/>
            <p:cNvGrpSpPr>
              <a:grpSpLocks/>
            </p:cNvGrpSpPr>
            <p:nvPr/>
          </p:nvGrpSpPr>
          <p:grpSpPr bwMode="auto">
            <a:xfrm>
              <a:off x="228600" y="990600"/>
              <a:ext cx="8763000" cy="4086225"/>
              <a:chOff x="152400" y="1219200"/>
              <a:chExt cx="8763000" cy="4086225"/>
            </a:xfrm>
          </p:grpSpPr>
          <p:pic>
            <p:nvPicPr>
              <p:cNvPr id="64514" name="Picture 2"/>
              <p:cNvPicPr>
                <a:picLocks noChangeAspect="1" noChangeArrowheads="1"/>
              </p:cNvPicPr>
              <p:nvPr/>
            </p:nvPicPr>
            <p:blipFill>
              <a:blip r:embed="rId2" cstate="print"/>
              <a:srcRect/>
              <a:stretch>
                <a:fillRect/>
              </a:stretch>
            </p:blipFill>
            <p:spPr bwMode="auto">
              <a:xfrm>
                <a:off x="152400" y="1219200"/>
                <a:ext cx="8763000" cy="1333981"/>
              </a:xfrm>
              <a:prstGeom prst="rect">
                <a:avLst/>
              </a:prstGeom>
              <a:noFill/>
              <a:ln w="9525">
                <a:noFill/>
                <a:miter lim="800000"/>
                <a:headEnd/>
                <a:tailEnd/>
              </a:ln>
            </p:spPr>
          </p:pic>
          <p:pic>
            <p:nvPicPr>
              <p:cNvPr id="64515" name="Picture 3"/>
              <p:cNvPicPr>
                <a:picLocks noChangeAspect="1" noChangeArrowheads="1"/>
              </p:cNvPicPr>
              <p:nvPr/>
            </p:nvPicPr>
            <p:blipFill>
              <a:blip r:embed="rId3" cstate="print"/>
              <a:srcRect/>
              <a:stretch>
                <a:fillRect/>
              </a:stretch>
            </p:blipFill>
            <p:spPr bwMode="auto">
              <a:xfrm>
                <a:off x="1066800" y="2895600"/>
                <a:ext cx="6800850" cy="885825"/>
              </a:xfrm>
              <a:prstGeom prst="rect">
                <a:avLst/>
              </a:prstGeom>
              <a:noFill/>
              <a:ln w="9525">
                <a:noFill/>
                <a:miter lim="800000"/>
                <a:headEnd/>
                <a:tailEnd/>
              </a:ln>
            </p:spPr>
          </p:pic>
          <p:pic>
            <p:nvPicPr>
              <p:cNvPr id="64516" name="Picture 4"/>
              <p:cNvPicPr>
                <a:picLocks noChangeAspect="1" noChangeArrowheads="1"/>
              </p:cNvPicPr>
              <p:nvPr/>
            </p:nvPicPr>
            <p:blipFill>
              <a:blip r:embed="rId4" cstate="print"/>
              <a:srcRect/>
              <a:stretch>
                <a:fillRect/>
              </a:stretch>
            </p:blipFill>
            <p:spPr bwMode="auto">
              <a:xfrm>
                <a:off x="2971800" y="4038600"/>
                <a:ext cx="2933700" cy="523875"/>
              </a:xfrm>
              <a:prstGeom prst="rect">
                <a:avLst/>
              </a:prstGeom>
              <a:noFill/>
              <a:ln w="9525">
                <a:noFill/>
                <a:miter lim="800000"/>
                <a:headEnd/>
                <a:tailEnd/>
              </a:ln>
            </p:spPr>
          </p:pic>
          <p:pic>
            <p:nvPicPr>
              <p:cNvPr id="64517" name="Picture 5"/>
              <p:cNvPicPr>
                <a:picLocks noChangeAspect="1" noChangeArrowheads="1"/>
              </p:cNvPicPr>
              <p:nvPr/>
            </p:nvPicPr>
            <p:blipFill>
              <a:blip r:embed="rId5" cstate="print"/>
              <a:srcRect/>
              <a:stretch>
                <a:fillRect/>
              </a:stretch>
            </p:blipFill>
            <p:spPr bwMode="auto">
              <a:xfrm>
                <a:off x="2667000" y="4800600"/>
                <a:ext cx="3667125" cy="504825"/>
              </a:xfrm>
              <a:prstGeom prst="rect">
                <a:avLst/>
              </a:prstGeom>
              <a:noFill/>
              <a:ln w="9525">
                <a:noFill/>
                <a:miter lim="800000"/>
                <a:headEnd/>
                <a:tailEnd/>
              </a:ln>
            </p:spPr>
          </p:pic>
        </p:grpSp>
        <p:pic>
          <p:nvPicPr>
            <p:cNvPr id="64518" name="Picture 6"/>
            <p:cNvPicPr>
              <a:picLocks noChangeAspect="1" noChangeArrowheads="1"/>
            </p:cNvPicPr>
            <p:nvPr/>
          </p:nvPicPr>
          <p:blipFill>
            <a:blip r:embed="rId6" cstate="print"/>
            <a:srcRect/>
            <a:stretch>
              <a:fillRect/>
            </a:stretch>
          </p:blipFill>
          <p:spPr bwMode="auto">
            <a:xfrm>
              <a:off x="1219200" y="5105400"/>
              <a:ext cx="4362450" cy="285750"/>
            </a:xfrm>
            <a:prstGeom prst="rect">
              <a:avLst/>
            </a:prstGeom>
            <a:noFill/>
            <a:ln w="9525">
              <a:noFill/>
              <a:miter lim="800000"/>
              <a:headEnd/>
              <a:tailEnd/>
            </a:ln>
          </p:spPr>
        </p:pic>
      </p:grpSp>
      <p:sp>
        <p:nvSpPr>
          <p:cNvPr id="26628" name="Rectangle 7"/>
          <p:cNvSpPr>
            <a:spLocks noChangeArrowheads="1"/>
          </p:cNvSpPr>
          <p:nvPr/>
        </p:nvSpPr>
        <p:spPr bwMode="auto">
          <a:xfrm>
            <a:off x="152400" y="5329237"/>
            <a:ext cx="8839200" cy="969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en-US" sz="1900" dirty="0">
                <a:cs typeface="Arial" pitchFamily="34" charset="0"/>
              </a:rPr>
              <a:t>The frequencies associated with these modes are often labeled </a:t>
            </a:r>
            <a:r>
              <a:rPr lang="en-US" sz="1900" i="1" dirty="0">
                <a:cs typeface="Arial" pitchFamily="34" charset="0"/>
              </a:rPr>
              <a:t>f</a:t>
            </a:r>
            <a:r>
              <a:rPr lang="en-US" sz="1900" baseline="-25000" dirty="0">
                <a:cs typeface="Arial" pitchFamily="34" charset="0"/>
              </a:rPr>
              <a:t>1</a:t>
            </a:r>
            <a:r>
              <a:rPr lang="en-US" sz="1900" dirty="0">
                <a:cs typeface="Arial" pitchFamily="34" charset="0"/>
              </a:rPr>
              <a:t>, </a:t>
            </a:r>
            <a:r>
              <a:rPr lang="en-US" sz="1900" i="1" dirty="0">
                <a:cs typeface="Arial" pitchFamily="34" charset="0"/>
              </a:rPr>
              <a:t>f</a:t>
            </a:r>
            <a:r>
              <a:rPr lang="en-US" sz="1900" baseline="-25000" dirty="0">
                <a:cs typeface="Arial" pitchFamily="34" charset="0"/>
              </a:rPr>
              <a:t>2</a:t>
            </a:r>
            <a:r>
              <a:rPr lang="en-US" sz="1900" dirty="0">
                <a:cs typeface="Arial" pitchFamily="34" charset="0"/>
              </a:rPr>
              <a:t>, </a:t>
            </a:r>
            <a:r>
              <a:rPr lang="en-US" sz="1900" i="1" dirty="0">
                <a:cs typeface="Arial" pitchFamily="34" charset="0"/>
              </a:rPr>
              <a:t>f</a:t>
            </a:r>
            <a:r>
              <a:rPr lang="en-US" sz="1900" baseline="-25000" dirty="0">
                <a:cs typeface="Arial" pitchFamily="34" charset="0"/>
              </a:rPr>
              <a:t>3</a:t>
            </a:r>
            <a:r>
              <a:rPr lang="en-US" sz="1900" dirty="0">
                <a:cs typeface="Arial" pitchFamily="34" charset="0"/>
              </a:rPr>
              <a:t>, and so on. The collection of all possible oscillation modes is called the harmonic series, and </a:t>
            </a:r>
            <a:r>
              <a:rPr lang="en-US" sz="1900" i="1" dirty="0">
                <a:cs typeface="Arial" pitchFamily="34" charset="0"/>
              </a:rPr>
              <a:t>n</a:t>
            </a:r>
            <a:r>
              <a:rPr lang="en-US" sz="1900" dirty="0">
                <a:cs typeface="Arial" pitchFamily="34" charset="0"/>
              </a:rPr>
              <a:t> is called the harmonic number of the </a:t>
            </a:r>
            <a:r>
              <a:rPr lang="en-US" sz="1900" i="1" dirty="0">
                <a:cs typeface="Arial" pitchFamily="34" charset="0"/>
              </a:rPr>
              <a:t>n</a:t>
            </a:r>
            <a:r>
              <a:rPr lang="en-US" sz="1900" baseline="30000" dirty="0">
                <a:cs typeface="Arial" pitchFamily="34" charset="0"/>
              </a:rPr>
              <a:t>th</a:t>
            </a:r>
            <a:r>
              <a:rPr lang="en-US" sz="1900" dirty="0">
                <a:cs typeface="Arial" pitchFamily="34" charset="0"/>
              </a:rPr>
              <a:t> harmonic.</a:t>
            </a:r>
          </a:p>
        </p:txBody>
      </p:sp>
      <p:sp>
        <p:nvSpPr>
          <p:cNvPr id="11" name="Title 1"/>
          <p:cNvSpPr txBox="1">
            <a:spLocks/>
          </p:cNvSpPr>
          <p:nvPr/>
        </p:nvSpPr>
        <p:spPr>
          <a:xfrm>
            <a:off x="152400" y="152400"/>
            <a:ext cx="8839200" cy="533400"/>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3200" b="1" i="1" dirty="0">
                <a:solidFill>
                  <a:srgbClr val="C00000"/>
                </a:solidFill>
                <a:latin typeface="Arial" charset="0"/>
                <a:cs typeface="Arial" charset="0"/>
              </a:rPr>
              <a:t>Standing Waves</a:t>
            </a:r>
          </a:p>
        </p:txBody>
      </p:sp>
    </p:spTree>
    <p:extLst>
      <p:ext uri="{BB962C8B-B14F-4D97-AF65-F5344CB8AC3E}">
        <p14:creationId xmlns:p14="http://schemas.microsoft.com/office/powerpoint/2010/main" val="38281122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762000"/>
            <a:ext cx="8686800" cy="2286000"/>
          </a:xfrm>
        </p:spPr>
        <p:txBody>
          <a:bodyPr>
            <a:normAutofit/>
          </a:bodyPr>
          <a:lstStyle/>
          <a:p>
            <a:pPr marL="0" indent="0">
              <a:buNone/>
              <a:defRPr/>
            </a:pPr>
            <a:r>
              <a:rPr lang="en-US" sz="2200">
                <a:solidFill>
                  <a:schemeClr val="tx1"/>
                </a:solidFill>
                <a:cs typeface="Arial" pitchFamily="34" charset="0"/>
              </a:rPr>
              <a:t>Motion which is periodic in time, that is, motion that repeats itself in time. </a:t>
            </a:r>
            <a:r>
              <a:rPr lang="en-US" sz="2200">
                <a:cs typeface="Arial" charset="0"/>
              </a:rPr>
              <a:t>Any motion that repeats itself is periodic or harmonic.</a:t>
            </a:r>
          </a:p>
          <a:p>
            <a:pPr marL="0" indent="0">
              <a:buNone/>
              <a:defRPr/>
            </a:pPr>
            <a:r>
              <a:rPr lang="en-US" sz="2200">
                <a:solidFill>
                  <a:schemeClr val="tx1"/>
                </a:solidFill>
                <a:cs typeface="Arial" pitchFamily="34" charset="0"/>
              </a:rPr>
              <a:t>Examples: </a:t>
            </a:r>
          </a:p>
          <a:p>
            <a:pPr marL="574675" lvl="1" indent="-342900">
              <a:buFont typeface="Arial" pitchFamily="34" charset="0"/>
              <a:buChar char="•"/>
              <a:defRPr/>
            </a:pPr>
            <a:r>
              <a:rPr lang="en-US" sz="2200">
                <a:solidFill>
                  <a:schemeClr val="tx1"/>
                </a:solidFill>
                <a:cs typeface="Arial" pitchFamily="34" charset="0"/>
              </a:rPr>
              <a:t>Power line oscillates when the wind blows past it</a:t>
            </a:r>
          </a:p>
          <a:p>
            <a:pPr marL="574675" lvl="1" indent="-342900">
              <a:buFont typeface="Arial" pitchFamily="34" charset="0"/>
              <a:buChar char="•"/>
              <a:defRPr/>
            </a:pPr>
            <a:r>
              <a:rPr lang="en-US" sz="2200">
                <a:solidFill>
                  <a:schemeClr val="tx1"/>
                </a:solidFill>
                <a:cs typeface="Arial" pitchFamily="34" charset="0"/>
              </a:rPr>
              <a:t>Earthquake oscillations move buildings</a:t>
            </a:r>
          </a:p>
          <a:p>
            <a:pPr marL="574675" lvl="1" indent="-342900">
              <a:buFont typeface="Arial" pitchFamily="34" charset="0"/>
              <a:buChar char="•"/>
              <a:defRPr/>
            </a:pPr>
            <a:r>
              <a:rPr lang="en-US" sz="2200">
                <a:solidFill>
                  <a:schemeClr val="tx1"/>
                </a:solidFill>
                <a:cs typeface="Arial" pitchFamily="34" charset="0"/>
              </a:rPr>
              <a:t>Motion of a spring moving back and forth</a:t>
            </a:r>
            <a:endParaRPr lang="en-US" sz="2200" dirty="0">
              <a:solidFill>
                <a:schemeClr val="tx1"/>
              </a:solidFill>
              <a:cs typeface="Arial" pitchFamily="34" charset="0"/>
            </a:endParaRPr>
          </a:p>
        </p:txBody>
      </p:sp>
      <p:sp>
        <p:nvSpPr>
          <p:cNvPr id="4" name="Title 1"/>
          <p:cNvSpPr txBox="1">
            <a:spLocks/>
          </p:cNvSpPr>
          <p:nvPr/>
        </p:nvSpPr>
        <p:spPr>
          <a:xfrm>
            <a:off x="152400" y="152400"/>
            <a:ext cx="8839200" cy="533400"/>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3200" b="1" i="1">
                <a:solidFill>
                  <a:srgbClr val="C00000"/>
                </a:solidFill>
                <a:latin typeface="Arial" charset="0"/>
                <a:cs typeface="Arial" charset="0"/>
              </a:rPr>
              <a:t>Oscillatory Motion</a:t>
            </a:r>
            <a:endParaRPr lang="en-US" sz="3200" b="1" i="1" dirty="0">
              <a:solidFill>
                <a:srgbClr val="C00000"/>
              </a:solidFill>
              <a:latin typeface="Arial" charset="0"/>
              <a:cs typeface="Arial" charset="0"/>
            </a:endParaRPr>
          </a:p>
        </p:txBody>
      </p:sp>
      <p:pic>
        <p:nvPicPr>
          <p:cNvPr id="5"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15379" t="4539" b="4681"/>
          <a:stretch/>
        </p:blipFill>
        <p:spPr bwMode="auto">
          <a:xfrm>
            <a:off x="2980539" y="3048000"/>
            <a:ext cx="3528301" cy="3053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606864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Box 4"/>
          <p:cNvSpPr txBox="1">
            <a:spLocks noChangeArrowheads="1"/>
          </p:cNvSpPr>
          <p:nvPr/>
        </p:nvSpPr>
        <p:spPr bwMode="auto">
          <a:xfrm>
            <a:off x="118872" y="1371600"/>
            <a:ext cx="8839200" cy="2890791"/>
          </a:xfrm>
          <a:prstGeom prst="rect">
            <a:avLst/>
          </a:prstGeom>
          <a:noFill/>
          <a:ln w="9525">
            <a:noFill/>
            <a:miter lim="800000"/>
            <a:headEnd/>
            <a:tailEnd/>
          </a:ln>
        </p:spPr>
        <p:txBody>
          <a:bodyPr wrap="square">
            <a:spAutoFit/>
          </a:bodyPr>
          <a:lstStyle/>
          <a:p>
            <a:pPr lvl="0">
              <a:lnSpc>
                <a:spcPct val="109000"/>
              </a:lnSpc>
            </a:pPr>
            <a:r>
              <a:rPr lang="en-US" sz="2400" dirty="0"/>
              <a:t>A string oscillates in the second harmonic.  How many wavelengths fit into the length of the string?</a:t>
            </a:r>
          </a:p>
          <a:p>
            <a:pPr marL="914400" lvl="1" indent="-457200">
              <a:lnSpc>
                <a:spcPct val="109000"/>
              </a:lnSpc>
              <a:buClr>
                <a:schemeClr val="tx1"/>
              </a:buClr>
              <a:buFont typeface="+mj-lt"/>
              <a:buAutoNum type="alphaLcParenR"/>
            </a:pPr>
            <a:r>
              <a:rPr lang="fr-FR" sz="2400" dirty="0"/>
              <a:t>0.5</a:t>
            </a:r>
            <a:endParaRPr lang="en-US" sz="2400" dirty="0"/>
          </a:p>
          <a:p>
            <a:pPr marL="914400" lvl="1" indent="-457200">
              <a:lnSpc>
                <a:spcPct val="109000"/>
              </a:lnSpc>
              <a:buClr>
                <a:schemeClr val="tx1"/>
              </a:buClr>
              <a:buFont typeface="+mj-lt"/>
              <a:buAutoNum type="alphaLcParenR"/>
            </a:pPr>
            <a:r>
              <a:rPr lang="en-US" sz="2400" dirty="0"/>
              <a:t>1</a:t>
            </a:r>
          </a:p>
          <a:p>
            <a:pPr marL="914400" lvl="1" indent="-457200">
              <a:lnSpc>
                <a:spcPct val="109000"/>
              </a:lnSpc>
              <a:buClr>
                <a:schemeClr val="tx1"/>
              </a:buClr>
              <a:buFont typeface="+mj-lt"/>
              <a:buAutoNum type="alphaLcParenR"/>
            </a:pPr>
            <a:r>
              <a:rPr lang="en-US" sz="2400" dirty="0"/>
              <a:t>1.5</a:t>
            </a:r>
          </a:p>
          <a:p>
            <a:pPr marL="914400" lvl="1" indent="-457200">
              <a:lnSpc>
                <a:spcPct val="109000"/>
              </a:lnSpc>
              <a:buClr>
                <a:schemeClr val="tx1"/>
              </a:buClr>
              <a:buFont typeface="+mj-lt"/>
              <a:buAutoNum type="alphaLcParenR"/>
            </a:pPr>
            <a:r>
              <a:rPr lang="en-US" sz="2400" dirty="0"/>
              <a:t>2</a:t>
            </a:r>
          </a:p>
          <a:p>
            <a:pPr marL="914400" lvl="1" indent="-457200">
              <a:lnSpc>
                <a:spcPct val="109000"/>
              </a:lnSpc>
              <a:buClr>
                <a:schemeClr val="tx1"/>
              </a:buClr>
              <a:buFont typeface="+mj-lt"/>
              <a:buAutoNum type="alphaLcParenR"/>
            </a:pPr>
            <a:r>
              <a:rPr lang="en-US" sz="2400" dirty="0"/>
              <a:t>2.5</a:t>
            </a:r>
          </a:p>
        </p:txBody>
      </p:sp>
      <p:sp>
        <p:nvSpPr>
          <p:cNvPr id="4" name="TextBox 1"/>
          <p:cNvSpPr txBox="1">
            <a:spLocks noChangeArrowheads="1"/>
          </p:cNvSpPr>
          <p:nvPr/>
        </p:nvSpPr>
        <p:spPr bwMode="auto">
          <a:xfrm>
            <a:off x="152400" y="152400"/>
            <a:ext cx="8763000" cy="1015663"/>
          </a:xfrm>
          <a:prstGeom prst="rect">
            <a:avLst/>
          </a:prstGeom>
          <a:noFill/>
          <a:ln w="9525">
            <a:noFill/>
            <a:miter lim="800000"/>
            <a:headEnd/>
            <a:tailEnd/>
          </a:ln>
        </p:spPr>
        <p:txBody>
          <a:bodyPr wrap="square">
            <a:spAutoFit/>
          </a:bodyPr>
          <a:lstStyle/>
          <a:p>
            <a:pPr algn="ctr"/>
            <a:r>
              <a:rPr lang="en-US" sz="3200" b="1" i="1" dirty="0">
                <a:solidFill>
                  <a:schemeClr val="accent6">
                    <a:lumMod val="75000"/>
                  </a:schemeClr>
                </a:solidFill>
                <a:latin typeface="Arial" charset="0"/>
                <a:cs typeface="Arial" charset="0"/>
              </a:rPr>
              <a:t>Standing Waves</a:t>
            </a:r>
          </a:p>
          <a:p>
            <a:pPr algn="ctr"/>
            <a:r>
              <a:rPr lang="en-US" sz="2800" b="1" i="1" dirty="0">
                <a:solidFill>
                  <a:schemeClr val="accent6">
                    <a:lumMod val="75000"/>
                  </a:schemeClr>
                </a:solidFill>
                <a:latin typeface="Arial" charset="0"/>
                <a:cs typeface="Arial" charset="0"/>
              </a:rPr>
              <a:t>Concept Question</a:t>
            </a:r>
          </a:p>
        </p:txBody>
      </p:sp>
    </p:spTree>
    <p:extLst>
      <p:ext uri="{BB962C8B-B14F-4D97-AF65-F5344CB8AC3E}">
        <p14:creationId xmlns:p14="http://schemas.microsoft.com/office/powerpoint/2010/main" val="27272432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Box 4"/>
          <p:cNvSpPr txBox="1">
            <a:spLocks noChangeArrowheads="1"/>
          </p:cNvSpPr>
          <p:nvPr/>
        </p:nvSpPr>
        <p:spPr bwMode="auto">
          <a:xfrm>
            <a:off x="152400" y="1295400"/>
            <a:ext cx="8839200" cy="3932359"/>
          </a:xfrm>
          <a:prstGeom prst="rect">
            <a:avLst/>
          </a:prstGeom>
          <a:noFill/>
          <a:ln w="9525">
            <a:noFill/>
            <a:miter lim="800000"/>
            <a:headEnd/>
            <a:tailEnd/>
          </a:ln>
        </p:spPr>
        <p:txBody>
          <a:bodyPr wrap="square">
            <a:spAutoFit/>
          </a:bodyPr>
          <a:lstStyle/>
          <a:p>
            <a:pPr lvl="0"/>
            <a:r>
              <a:rPr lang="en-US" sz="2400" dirty="0"/>
              <a:t>The drawing shows the vertical position of points along a string versus distance as a wave travels along the string.  Six points on the wave are labeled A, B, C, D, E, and F.  Between which two points is the length of the segment equal to one wavelength?</a:t>
            </a:r>
          </a:p>
          <a:p>
            <a:pPr lvl="0"/>
            <a:endParaRPr lang="en-US" sz="2400" dirty="0"/>
          </a:p>
          <a:p>
            <a:pPr marL="914400" lvl="1" indent="-457200">
              <a:lnSpc>
                <a:spcPct val="109000"/>
              </a:lnSpc>
              <a:buFont typeface="+mj-lt"/>
              <a:buAutoNum type="alphaLcParenR"/>
            </a:pPr>
            <a:r>
              <a:rPr lang="en-US" sz="2400" dirty="0"/>
              <a:t>A to E</a:t>
            </a:r>
          </a:p>
          <a:p>
            <a:pPr marL="914400" lvl="1" indent="-457200">
              <a:lnSpc>
                <a:spcPct val="109000"/>
              </a:lnSpc>
              <a:buFont typeface="+mj-lt"/>
              <a:buAutoNum type="alphaLcParenR"/>
            </a:pPr>
            <a:r>
              <a:rPr lang="en-US" sz="2400" dirty="0"/>
              <a:t>B to D</a:t>
            </a:r>
          </a:p>
          <a:p>
            <a:pPr marL="914400" lvl="1" indent="-457200">
              <a:lnSpc>
                <a:spcPct val="109000"/>
              </a:lnSpc>
              <a:buFont typeface="+mj-lt"/>
              <a:buAutoNum type="alphaLcParenR"/>
            </a:pPr>
            <a:r>
              <a:rPr lang="en-US" sz="2400" dirty="0"/>
              <a:t>A to C</a:t>
            </a:r>
          </a:p>
          <a:p>
            <a:pPr marL="914400" lvl="1" indent="-457200">
              <a:lnSpc>
                <a:spcPct val="109000"/>
              </a:lnSpc>
              <a:buFont typeface="+mj-lt"/>
              <a:buAutoNum type="alphaLcParenR"/>
            </a:pPr>
            <a:r>
              <a:rPr lang="en-US" sz="2400" dirty="0"/>
              <a:t>A to F</a:t>
            </a:r>
          </a:p>
          <a:p>
            <a:pPr marL="914400" lvl="1" indent="-457200">
              <a:lnSpc>
                <a:spcPct val="109000"/>
              </a:lnSpc>
              <a:buFont typeface="+mj-lt"/>
              <a:buAutoNum type="alphaLcParenR"/>
            </a:pPr>
            <a:r>
              <a:rPr lang="en-US" sz="2400" dirty="0"/>
              <a:t>C to F</a:t>
            </a:r>
          </a:p>
        </p:txBody>
      </p:sp>
      <p:sp>
        <p:nvSpPr>
          <p:cNvPr id="4" name="TextBox 1"/>
          <p:cNvSpPr txBox="1">
            <a:spLocks noChangeArrowheads="1"/>
          </p:cNvSpPr>
          <p:nvPr/>
        </p:nvSpPr>
        <p:spPr bwMode="auto">
          <a:xfrm>
            <a:off x="152400" y="152400"/>
            <a:ext cx="8763000" cy="1015663"/>
          </a:xfrm>
          <a:prstGeom prst="rect">
            <a:avLst/>
          </a:prstGeom>
          <a:noFill/>
          <a:ln w="9525">
            <a:noFill/>
            <a:miter lim="800000"/>
            <a:headEnd/>
            <a:tailEnd/>
          </a:ln>
        </p:spPr>
        <p:txBody>
          <a:bodyPr wrap="square">
            <a:spAutoFit/>
          </a:bodyPr>
          <a:lstStyle/>
          <a:p>
            <a:pPr algn="ctr"/>
            <a:r>
              <a:rPr lang="en-US" sz="3200" b="1" i="1" dirty="0">
                <a:solidFill>
                  <a:schemeClr val="accent6">
                    <a:lumMod val="75000"/>
                  </a:schemeClr>
                </a:solidFill>
                <a:latin typeface="Arial" charset="0"/>
                <a:cs typeface="Arial" charset="0"/>
              </a:rPr>
              <a:t>Standing Waves</a:t>
            </a:r>
          </a:p>
          <a:p>
            <a:pPr algn="ctr"/>
            <a:r>
              <a:rPr lang="en-US" sz="2800" b="1" i="1" dirty="0">
                <a:solidFill>
                  <a:schemeClr val="accent6">
                    <a:lumMod val="75000"/>
                  </a:schemeClr>
                </a:solidFill>
                <a:latin typeface="Arial" charset="0"/>
                <a:cs typeface="Arial" charset="0"/>
              </a:rPr>
              <a:t>Concept Question</a:t>
            </a:r>
          </a:p>
        </p:txBody>
      </p:sp>
      <p:pic>
        <p:nvPicPr>
          <p:cNvPr id="5" name="Picture 4" descr="ilq160402"/>
          <p:cNvPicPr/>
          <p:nvPr/>
        </p:nvPicPr>
        <p:blipFill>
          <a:blip r:embed="rId3">
            <a:extLst>
              <a:ext uri="{28A0092B-C50C-407E-A947-70E740481C1C}">
                <a14:useLocalDpi xmlns:a14="http://schemas.microsoft.com/office/drawing/2010/main" val="0"/>
              </a:ext>
            </a:extLst>
          </a:blip>
          <a:srcRect/>
          <a:stretch>
            <a:fillRect/>
          </a:stretch>
        </p:blipFill>
        <p:spPr bwMode="auto">
          <a:xfrm>
            <a:off x="2819400" y="3261579"/>
            <a:ext cx="5575300" cy="1377940"/>
          </a:xfrm>
          <a:prstGeom prst="rect">
            <a:avLst/>
          </a:prstGeom>
          <a:noFill/>
        </p:spPr>
      </p:pic>
    </p:spTree>
    <p:extLst>
      <p:ext uri="{BB962C8B-B14F-4D97-AF65-F5344CB8AC3E}">
        <p14:creationId xmlns:p14="http://schemas.microsoft.com/office/powerpoint/2010/main" val="6747079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39018" y="838200"/>
            <a:ext cx="6181725" cy="35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4648200"/>
            <a:ext cx="69723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txBox="1">
            <a:spLocks/>
          </p:cNvSpPr>
          <p:nvPr/>
        </p:nvSpPr>
        <p:spPr>
          <a:xfrm>
            <a:off x="152400" y="152400"/>
            <a:ext cx="8839200" cy="533400"/>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3200" b="1" i="1" dirty="0">
                <a:solidFill>
                  <a:srgbClr val="C00000"/>
                </a:solidFill>
                <a:latin typeface="Arial" charset="0"/>
                <a:cs typeface="Arial" charset="0"/>
              </a:rPr>
              <a:t>Sound Waves</a:t>
            </a:r>
          </a:p>
        </p:txBody>
      </p:sp>
    </p:spTree>
    <p:extLst>
      <p:ext uri="{BB962C8B-B14F-4D97-AF65-F5344CB8AC3E}">
        <p14:creationId xmlns:p14="http://schemas.microsoft.com/office/powerpoint/2010/main" val="36424293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Box 4"/>
          <p:cNvSpPr txBox="1">
            <a:spLocks noChangeArrowheads="1"/>
          </p:cNvSpPr>
          <p:nvPr/>
        </p:nvSpPr>
        <p:spPr bwMode="auto">
          <a:xfrm>
            <a:off x="152400" y="1143000"/>
            <a:ext cx="8839200" cy="5016758"/>
          </a:xfrm>
          <a:prstGeom prst="rect">
            <a:avLst/>
          </a:prstGeom>
          <a:noFill/>
          <a:ln w="9525">
            <a:noFill/>
            <a:miter lim="800000"/>
            <a:headEnd/>
            <a:tailEnd/>
          </a:ln>
        </p:spPr>
        <p:txBody>
          <a:bodyPr wrap="square">
            <a:spAutoFit/>
          </a:bodyPr>
          <a:lstStyle/>
          <a:p>
            <a:pPr algn="just"/>
            <a:r>
              <a:rPr lang="en-US" sz="2000" dirty="0"/>
              <a:t>In a classroom demonstration, a physics professor breathes in a small amount of helium and begins to talk.  The result is that the professor’s normally low, baritone voice sounds quite high pitched.  Which one of the following statements best describes this phenomena?</a:t>
            </a:r>
          </a:p>
          <a:p>
            <a:pPr algn="just"/>
            <a:endParaRPr lang="en-US" sz="2000" dirty="0"/>
          </a:p>
          <a:p>
            <a:pPr marL="457200" indent="-457200" algn="just">
              <a:buClr>
                <a:schemeClr val="tx1"/>
              </a:buClr>
              <a:buFont typeface="+mj-lt"/>
              <a:buAutoNum type="alphaLcParenR"/>
            </a:pPr>
            <a:r>
              <a:rPr lang="en-US" sz="2000" dirty="0"/>
              <a:t>The presence of helium changes the speed of sound in the air in the room, causing all sounds to have higher frequencies.</a:t>
            </a:r>
          </a:p>
          <a:p>
            <a:pPr marL="457200" indent="-457200" algn="just">
              <a:buClr>
                <a:schemeClr val="tx1"/>
              </a:buClr>
              <a:buFont typeface="+mj-lt"/>
              <a:buAutoNum type="alphaLcParenR"/>
            </a:pPr>
            <a:r>
              <a:rPr lang="en-US" sz="2000" dirty="0"/>
              <a:t>The professor played a trick on the class by tightening his vocal cords to produces higher frequencies in his throat and mouth than normal.  The helium was only a distraction and had nothing to do with it.</a:t>
            </a:r>
          </a:p>
          <a:p>
            <a:pPr marL="457200" indent="-457200" algn="just">
              <a:buClr>
                <a:schemeClr val="tx1"/>
              </a:buClr>
              <a:buFont typeface="+mj-lt"/>
              <a:buAutoNum type="alphaLcParenR"/>
            </a:pPr>
            <a:r>
              <a:rPr lang="en-US" sz="2000" dirty="0"/>
              <a:t>The helium significantly alters the vocal chords causing the wavelength of the sounds generated to decrease and thus the frequencies increase.</a:t>
            </a:r>
          </a:p>
          <a:p>
            <a:pPr marL="457200" indent="-457200" algn="just">
              <a:buClr>
                <a:schemeClr val="tx1"/>
              </a:buClr>
              <a:buFont typeface="+mj-lt"/>
              <a:buAutoNum type="alphaLcParenR"/>
            </a:pPr>
            <a:r>
              <a:rPr lang="en-US" sz="2000" dirty="0"/>
              <a:t>The wavelength of the sound generated in the professor’s throat and mouth is only changed slightly, but since the speed of sound in helium is approximately 2.5 times larger than in air, therefore the frequencies generated are about 2.5 times higher.</a:t>
            </a:r>
          </a:p>
        </p:txBody>
      </p:sp>
      <p:sp>
        <p:nvSpPr>
          <p:cNvPr id="4" name="TextBox 1"/>
          <p:cNvSpPr txBox="1">
            <a:spLocks noChangeArrowheads="1"/>
          </p:cNvSpPr>
          <p:nvPr/>
        </p:nvSpPr>
        <p:spPr bwMode="auto">
          <a:xfrm>
            <a:off x="152400" y="0"/>
            <a:ext cx="8763000" cy="1015663"/>
          </a:xfrm>
          <a:prstGeom prst="rect">
            <a:avLst/>
          </a:prstGeom>
          <a:noFill/>
          <a:ln w="9525">
            <a:noFill/>
            <a:miter lim="800000"/>
            <a:headEnd/>
            <a:tailEnd/>
          </a:ln>
        </p:spPr>
        <p:txBody>
          <a:bodyPr wrap="square">
            <a:spAutoFit/>
          </a:bodyPr>
          <a:lstStyle/>
          <a:p>
            <a:pPr algn="ctr"/>
            <a:r>
              <a:rPr lang="en-US" sz="3200" b="1" i="1" dirty="0">
                <a:solidFill>
                  <a:schemeClr val="accent6">
                    <a:lumMod val="75000"/>
                  </a:schemeClr>
                </a:solidFill>
                <a:latin typeface="Arial" charset="0"/>
                <a:cs typeface="Arial" charset="0"/>
              </a:rPr>
              <a:t>Sound Waves</a:t>
            </a:r>
          </a:p>
          <a:p>
            <a:pPr algn="ctr"/>
            <a:r>
              <a:rPr lang="en-US" sz="2800" b="1" i="1" dirty="0">
                <a:solidFill>
                  <a:schemeClr val="accent6">
                    <a:lumMod val="75000"/>
                  </a:schemeClr>
                </a:solidFill>
                <a:latin typeface="Arial" charset="0"/>
                <a:cs typeface="Arial" charset="0"/>
              </a:rPr>
              <a:t>Concept Question</a:t>
            </a:r>
          </a:p>
        </p:txBody>
      </p:sp>
    </p:spTree>
    <p:extLst>
      <p:ext uri="{BB962C8B-B14F-4D97-AF65-F5344CB8AC3E}">
        <p14:creationId xmlns:p14="http://schemas.microsoft.com/office/powerpoint/2010/main" val="40014401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9"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560614"/>
            <a:ext cx="3333750"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0" name="TextBox 9"/>
          <p:cNvSpPr txBox="1">
            <a:spLocks noChangeArrowheads="1"/>
          </p:cNvSpPr>
          <p:nvPr/>
        </p:nvSpPr>
        <p:spPr bwMode="auto">
          <a:xfrm>
            <a:off x="3886200" y="1676400"/>
            <a:ext cx="4953000"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just" eaLnBrk="1" hangingPunct="1"/>
            <a:r>
              <a:rPr lang="en-US" sz="2000" dirty="0">
                <a:latin typeface="Arial" pitchFamily="34" charset="0"/>
                <a:cs typeface="Arial" pitchFamily="34" charset="0"/>
              </a:rPr>
              <a:t>Musical sounds can be set up by oscillating strings (guitar, piano, violin), membranes (kettledrum, snare drum), air columns (flute, oboe, pipe organ, and the </a:t>
            </a:r>
            <a:r>
              <a:rPr lang="en-US" sz="2000" dirty="0" err="1">
                <a:latin typeface="Arial" pitchFamily="34" charset="0"/>
                <a:cs typeface="Arial" pitchFamily="34" charset="0"/>
              </a:rPr>
              <a:t>digeridoo</a:t>
            </a:r>
            <a:r>
              <a:rPr lang="en-US" sz="2000" dirty="0">
                <a:latin typeface="Arial" pitchFamily="34" charset="0"/>
                <a:cs typeface="Arial" pitchFamily="34" charset="0"/>
              </a:rPr>
              <a:t> in the figure) wooden blocks or steel bars (marimba, xylophone), and many other oscillating bodies. Most common instruments involve more than a single oscillating part.</a:t>
            </a:r>
          </a:p>
        </p:txBody>
      </p:sp>
      <p:sp>
        <p:nvSpPr>
          <p:cNvPr id="6" name="Title 1"/>
          <p:cNvSpPr txBox="1">
            <a:spLocks/>
          </p:cNvSpPr>
          <p:nvPr/>
        </p:nvSpPr>
        <p:spPr>
          <a:xfrm>
            <a:off x="152400" y="152400"/>
            <a:ext cx="8839200" cy="533400"/>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3200" b="1" i="1" dirty="0">
                <a:solidFill>
                  <a:srgbClr val="C00000"/>
                </a:solidFill>
                <a:latin typeface="Arial" charset="0"/>
                <a:cs typeface="Arial" charset="0"/>
              </a:rPr>
              <a:t>Musical Sounds</a:t>
            </a:r>
          </a:p>
        </p:txBody>
      </p:sp>
    </p:spTree>
    <p:extLst>
      <p:ext uri="{BB962C8B-B14F-4D97-AF65-F5344CB8AC3E}">
        <p14:creationId xmlns:p14="http://schemas.microsoft.com/office/powerpoint/2010/main" val="8624785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83" name="Group 9"/>
          <p:cNvGrpSpPr>
            <a:grpSpLocks/>
          </p:cNvGrpSpPr>
          <p:nvPr/>
        </p:nvGrpSpPr>
        <p:grpSpPr bwMode="auto">
          <a:xfrm>
            <a:off x="457200" y="1201989"/>
            <a:ext cx="4267200" cy="4993931"/>
            <a:chOff x="0" y="1032364"/>
            <a:chExt cx="4648200" cy="5493580"/>
          </a:xfrm>
        </p:grpSpPr>
        <p:grpSp>
          <p:nvGrpSpPr>
            <p:cNvPr id="20489" name="Group 1"/>
            <p:cNvGrpSpPr>
              <a:grpSpLocks/>
            </p:cNvGrpSpPr>
            <p:nvPr/>
          </p:nvGrpSpPr>
          <p:grpSpPr bwMode="auto">
            <a:xfrm>
              <a:off x="381000" y="1032364"/>
              <a:ext cx="4267200" cy="4835036"/>
              <a:chOff x="4800600" y="489439"/>
              <a:chExt cx="4267200" cy="4835036"/>
            </a:xfrm>
          </p:grpSpPr>
          <p:pic>
            <p:nvPicPr>
              <p:cNvPr id="20491"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489439"/>
                <a:ext cx="3933825" cy="2533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2"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62550" y="3124200"/>
                <a:ext cx="3905250" cy="220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049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080731"/>
              <a:ext cx="4572000" cy="445213"/>
            </a:xfrm>
            <a:prstGeom prst="rect">
              <a:avLst/>
            </a:prstGeom>
            <a:noFill/>
            <a:ln w="9525">
              <a:solidFill>
                <a:srgbClr val="7030A0"/>
              </a:solidFill>
              <a:miter lim="800000"/>
              <a:headEnd/>
              <a:tailEnd/>
            </a:ln>
            <a:extLst>
              <a:ext uri="{909E8E84-426E-40DD-AFC4-6F175D3DCCD1}">
                <a14:hiddenFill xmlns:a14="http://schemas.microsoft.com/office/drawing/2010/main">
                  <a:solidFill>
                    <a:srgbClr val="FFFFFF"/>
                  </a:solidFill>
                </a14:hiddenFill>
              </a:ext>
            </a:extLst>
          </p:spPr>
        </p:pic>
      </p:grpSp>
      <p:grpSp>
        <p:nvGrpSpPr>
          <p:cNvPr id="20484" name="Group 8"/>
          <p:cNvGrpSpPr>
            <a:grpSpLocks/>
          </p:cNvGrpSpPr>
          <p:nvPr/>
        </p:nvGrpSpPr>
        <p:grpSpPr bwMode="auto">
          <a:xfrm>
            <a:off x="5003983" y="1129633"/>
            <a:ext cx="3790950" cy="2934544"/>
            <a:chOff x="4724400" y="0"/>
            <a:chExt cx="4295775" cy="3225709"/>
          </a:xfrm>
        </p:grpSpPr>
        <p:pic>
          <p:nvPicPr>
            <p:cNvPr id="20487"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4400" y="0"/>
              <a:ext cx="4295775" cy="277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8"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00600" y="2819400"/>
              <a:ext cx="4191000" cy="406309"/>
            </a:xfrm>
            <a:prstGeom prst="rect">
              <a:avLst/>
            </a:prstGeom>
            <a:noFill/>
            <a:ln w="9525">
              <a:solidFill>
                <a:srgbClr val="7030A0"/>
              </a:solidFill>
              <a:miter lim="800000"/>
              <a:headEnd/>
              <a:tailEnd/>
            </a:ln>
            <a:extLst>
              <a:ext uri="{909E8E84-426E-40DD-AFC4-6F175D3DCCD1}">
                <a14:hiddenFill xmlns:a14="http://schemas.microsoft.com/office/drawing/2010/main">
                  <a:solidFill>
                    <a:srgbClr val="FFFFFF"/>
                  </a:solidFill>
                </a14:hiddenFill>
              </a:ext>
            </a:extLst>
          </p:spPr>
        </p:pic>
      </p:grpSp>
      <p:sp>
        <p:nvSpPr>
          <p:cNvPr id="20485" name="TextBox 10"/>
          <p:cNvSpPr txBox="1">
            <a:spLocks noChangeArrowheads="1"/>
          </p:cNvSpPr>
          <p:nvPr/>
        </p:nvSpPr>
        <p:spPr bwMode="auto">
          <a:xfrm>
            <a:off x="1111250" y="696912"/>
            <a:ext cx="26987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800" b="1" dirty="0"/>
              <a:t>A. Pipe open at both ends</a:t>
            </a:r>
          </a:p>
        </p:txBody>
      </p:sp>
      <p:sp>
        <p:nvSpPr>
          <p:cNvPr id="20486" name="TextBox 11"/>
          <p:cNvSpPr txBox="1">
            <a:spLocks noChangeArrowheads="1"/>
          </p:cNvSpPr>
          <p:nvPr/>
        </p:nvSpPr>
        <p:spPr bwMode="auto">
          <a:xfrm>
            <a:off x="5181600" y="696912"/>
            <a:ext cx="29733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800" b="1" dirty="0"/>
              <a:t>B. Pipe open at one end only</a:t>
            </a:r>
          </a:p>
        </p:txBody>
      </p:sp>
      <p:sp>
        <p:nvSpPr>
          <p:cNvPr id="13" name="Title 1"/>
          <p:cNvSpPr txBox="1">
            <a:spLocks/>
          </p:cNvSpPr>
          <p:nvPr/>
        </p:nvSpPr>
        <p:spPr>
          <a:xfrm>
            <a:off x="152400" y="152400"/>
            <a:ext cx="8839200" cy="533400"/>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3200" b="1" i="1" dirty="0">
                <a:solidFill>
                  <a:srgbClr val="C00000"/>
                </a:solidFill>
                <a:latin typeface="Arial" charset="0"/>
                <a:cs typeface="Arial" charset="0"/>
              </a:rPr>
              <a:t>Musical Sounds</a:t>
            </a:r>
          </a:p>
        </p:txBody>
      </p:sp>
    </p:spTree>
    <p:extLst>
      <p:ext uri="{BB962C8B-B14F-4D97-AF65-F5344CB8AC3E}">
        <p14:creationId xmlns:p14="http://schemas.microsoft.com/office/powerpoint/2010/main" val="15531419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9" name="Text Box 3">
            <a:extLst>
              <a:ext uri="{FF2B5EF4-FFF2-40B4-BE49-F238E27FC236}">
                <a16:creationId xmlns:a16="http://schemas.microsoft.com/office/drawing/2014/main" id="{41B666EF-7AA8-4975-B8C7-FAA237DCD82E}"/>
              </a:ext>
            </a:extLst>
          </p:cNvPr>
          <p:cNvSpPr txBox="1">
            <a:spLocks noChangeArrowheads="1"/>
          </p:cNvSpPr>
          <p:nvPr/>
        </p:nvSpPr>
        <p:spPr bwMode="auto">
          <a:xfrm>
            <a:off x="152400" y="1066800"/>
            <a:ext cx="8839200" cy="5273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anose="02020603050405020304" pitchFamily="18" charset="0"/>
              </a:defRPr>
            </a:lvl1pPr>
            <a:lvl2pPr marL="914400" indent="-457200">
              <a:defRPr sz="2400">
                <a:solidFill>
                  <a:schemeClr val="tx1"/>
                </a:solidFill>
                <a:latin typeface="Times New Roman" panose="02020603050405020304" pitchFamily="18" charset="0"/>
              </a:defRPr>
            </a:lvl2pPr>
            <a:lvl3pPr marL="1371600" indent="-457200">
              <a:defRPr sz="2400">
                <a:solidFill>
                  <a:schemeClr val="tx1"/>
                </a:solidFill>
                <a:latin typeface="Times New Roman" panose="02020603050405020304" pitchFamily="18" charset="0"/>
              </a:defRPr>
            </a:lvl3pPr>
            <a:lvl4pPr marL="1828800" indent="-457200">
              <a:defRPr sz="2400">
                <a:solidFill>
                  <a:schemeClr val="tx1"/>
                </a:solidFill>
                <a:latin typeface="Times New Roman" panose="02020603050405020304" pitchFamily="18" charset="0"/>
              </a:defRPr>
            </a:lvl4pPr>
            <a:lvl5pPr marL="2286000" indent="-457200">
              <a:defRPr sz="2400">
                <a:solidFill>
                  <a:schemeClr val="tx1"/>
                </a:solidFill>
                <a:latin typeface="Times New Roman" panose="02020603050405020304" pitchFamily="18" charset="0"/>
              </a:defRPr>
            </a:lvl5pPr>
            <a:lvl6pPr marL="2743200" indent="-457200" fontAlgn="base">
              <a:spcBef>
                <a:spcPct val="0"/>
              </a:spcBef>
              <a:spcAft>
                <a:spcPct val="0"/>
              </a:spcAft>
              <a:defRPr sz="2400">
                <a:solidFill>
                  <a:schemeClr val="tx1"/>
                </a:solidFill>
                <a:latin typeface="Times New Roman" panose="02020603050405020304" pitchFamily="18" charset="0"/>
              </a:defRPr>
            </a:lvl6pPr>
            <a:lvl7pPr marL="3200400" indent="-457200" fontAlgn="base">
              <a:spcBef>
                <a:spcPct val="0"/>
              </a:spcBef>
              <a:spcAft>
                <a:spcPct val="0"/>
              </a:spcAft>
              <a:defRPr sz="2400">
                <a:solidFill>
                  <a:schemeClr val="tx1"/>
                </a:solidFill>
                <a:latin typeface="Times New Roman" panose="02020603050405020304" pitchFamily="18" charset="0"/>
              </a:defRPr>
            </a:lvl7pPr>
            <a:lvl8pPr marL="3657600" indent="-457200" fontAlgn="base">
              <a:spcBef>
                <a:spcPct val="0"/>
              </a:spcBef>
              <a:spcAft>
                <a:spcPct val="0"/>
              </a:spcAft>
              <a:defRPr sz="2400">
                <a:solidFill>
                  <a:schemeClr val="tx1"/>
                </a:solidFill>
                <a:latin typeface="Times New Roman" panose="02020603050405020304" pitchFamily="18" charset="0"/>
              </a:defRPr>
            </a:lvl8pPr>
            <a:lvl9pPr marL="4114800" indent="-457200" fontAlgn="base">
              <a:spcBef>
                <a:spcPct val="0"/>
              </a:spcBef>
              <a:spcAft>
                <a:spcPct val="0"/>
              </a:spcAft>
              <a:defRPr sz="2400">
                <a:solidFill>
                  <a:schemeClr val="tx1"/>
                </a:solidFill>
                <a:latin typeface="Times New Roman" panose="02020603050405020304" pitchFamily="18" charset="0"/>
              </a:defRPr>
            </a:lvl9pPr>
          </a:lstStyle>
          <a:p>
            <a:pPr marL="0" indent="0"/>
            <a:r>
              <a:rPr lang="en-US" altLang="en-US" sz="2000" dirty="0">
                <a:latin typeface="+mn-lt"/>
              </a:rPr>
              <a:t>Which one of the following statements concerning standing waves within a pipe open only at one end is true?</a:t>
            </a:r>
          </a:p>
          <a:p>
            <a:endParaRPr lang="en-US" altLang="en-US" sz="2000" dirty="0">
              <a:latin typeface="+mn-lt"/>
            </a:endParaRPr>
          </a:p>
          <a:p>
            <a:r>
              <a:rPr lang="en-US" altLang="en-US" sz="2000" dirty="0">
                <a:latin typeface="+mn-lt"/>
              </a:rPr>
              <a:t>a)  The standing waves have a fundamental mode have a shorter wavelength than that for the same tube with both ends open.</a:t>
            </a:r>
          </a:p>
          <a:p>
            <a:endParaRPr lang="en-US" altLang="en-US" sz="2000" dirty="0">
              <a:latin typeface="+mn-lt"/>
            </a:endParaRPr>
          </a:p>
          <a:p>
            <a:r>
              <a:rPr lang="en-US" altLang="en-US" sz="2000" dirty="0">
                <a:latin typeface="+mn-lt"/>
              </a:rPr>
              <a:t>b)  The standing waves must be transverse waves, since longitudinal waves could not exit the tube.</a:t>
            </a:r>
          </a:p>
          <a:p>
            <a:endParaRPr lang="en-US" altLang="en-US" sz="2000" dirty="0">
              <a:latin typeface="+mn-lt"/>
            </a:endParaRPr>
          </a:p>
          <a:p>
            <a:r>
              <a:rPr lang="en-US" altLang="en-US" sz="2000" dirty="0">
                <a:latin typeface="+mn-lt"/>
              </a:rPr>
              <a:t>c)  The standing waves have a greater number of harmonics than which occur for the tube when both ends are open.</a:t>
            </a:r>
          </a:p>
          <a:p>
            <a:endParaRPr lang="en-US" altLang="en-US" sz="2000" dirty="0">
              <a:latin typeface="+mn-lt"/>
            </a:endParaRPr>
          </a:p>
          <a:p>
            <a:r>
              <a:rPr lang="en-US" altLang="en-US" sz="2000" dirty="0">
                <a:latin typeface="+mn-lt"/>
              </a:rPr>
              <a:t>d)  The standing waves have fewer harmonics than which occur for the tube when both ends are open.</a:t>
            </a:r>
          </a:p>
          <a:p>
            <a:endParaRPr lang="en-US" altLang="en-US" sz="2000" dirty="0">
              <a:latin typeface="+mn-lt"/>
            </a:endParaRPr>
          </a:p>
          <a:p>
            <a:r>
              <a:rPr lang="en-US" altLang="en-US" sz="2000" dirty="0">
                <a:latin typeface="+mn-lt"/>
              </a:rPr>
              <a:t>e)  The standing waves have a fundamental mode with a smaller frequency than that which occurs when both ends of the tube are open.</a:t>
            </a:r>
          </a:p>
        </p:txBody>
      </p:sp>
      <p:sp>
        <p:nvSpPr>
          <p:cNvPr id="4" name="TextBox 1">
            <a:extLst>
              <a:ext uri="{FF2B5EF4-FFF2-40B4-BE49-F238E27FC236}">
                <a16:creationId xmlns:a16="http://schemas.microsoft.com/office/drawing/2014/main" id="{CB4DFE60-53BE-4A37-8967-6DF833EA2981}"/>
              </a:ext>
            </a:extLst>
          </p:cNvPr>
          <p:cNvSpPr txBox="1">
            <a:spLocks noChangeArrowheads="1"/>
          </p:cNvSpPr>
          <p:nvPr/>
        </p:nvSpPr>
        <p:spPr bwMode="auto">
          <a:xfrm>
            <a:off x="152400" y="76200"/>
            <a:ext cx="8763000" cy="1015663"/>
          </a:xfrm>
          <a:prstGeom prst="rect">
            <a:avLst/>
          </a:prstGeom>
          <a:noFill/>
          <a:ln w="9525">
            <a:noFill/>
            <a:miter lim="800000"/>
            <a:headEnd/>
            <a:tailEnd/>
          </a:ln>
        </p:spPr>
        <p:txBody>
          <a:bodyPr wrap="square">
            <a:spAutoFit/>
          </a:bodyPr>
          <a:lstStyle/>
          <a:p>
            <a:pPr algn="ctr"/>
            <a:r>
              <a:rPr lang="en-US" sz="3200" b="1" i="1" dirty="0">
                <a:solidFill>
                  <a:schemeClr val="accent6">
                    <a:lumMod val="75000"/>
                  </a:schemeClr>
                </a:solidFill>
                <a:latin typeface="Arial" charset="0"/>
                <a:cs typeface="Arial" charset="0"/>
              </a:rPr>
              <a:t>Musical Sounds</a:t>
            </a:r>
          </a:p>
          <a:p>
            <a:pPr algn="ctr"/>
            <a:r>
              <a:rPr lang="en-US" sz="2800" b="1" i="1" dirty="0">
                <a:solidFill>
                  <a:schemeClr val="accent6">
                    <a:lumMod val="75000"/>
                  </a:schemeClr>
                </a:solidFill>
                <a:latin typeface="Arial" charset="0"/>
                <a:cs typeface="Arial" charset="0"/>
              </a:rPr>
              <a:t>Concept Question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1125326-DBC7-479D-942C-70198E11965D}"/>
              </a:ext>
            </a:extLst>
          </p:cNvPr>
          <p:cNvSpPr>
            <a:spLocks noGrp="1"/>
          </p:cNvSpPr>
          <p:nvPr>
            <p:ph type="title"/>
          </p:nvPr>
        </p:nvSpPr>
        <p:spPr>
          <a:xfrm>
            <a:off x="591361" y="34907"/>
            <a:ext cx="7886700" cy="955693"/>
          </a:xfrm>
        </p:spPr>
        <p:txBody>
          <a:bodyPr>
            <a:normAutofit/>
          </a:bodyPr>
          <a:lstStyle/>
          <a:p>
            <a:pPr algn="ctr"/>
            <a:r>
              <a:rPr lang="en-US" sz="4000" b="1" dirty="0"/>
              <a:t>Example Problem</a:t>
            </a:r>
          </a:p>
        </p:txBody>
      </p:sp>
      <p:sp>
        <p:nvSpPr>
          <p:cNvPr id="5" name="Content Placeholder 4">
            <a:extLst>
              <a:ext uri="{FF2B5EF4-FFF2-40B4-BE49-F238E27FC236}">
                <a16:creationId xmlns:a16="http://schemas.microsoft.com/office/drawing/2014/main" id="{7BE13479-A9A0-4E07-99EC-652D31234395}"/>
              </a:ext>
            </a:extLst>
          </p:cNvPr>
          <p:cNvSpPr>
            <a:spLocks noGrp="1"/>
          </p:cNvSpPr>
          <p:nvPr>
            <p:ph idx="1"/>
          </p:nvPr>
        </p:nvSpPr>
        <p:spPr>
          <a:xfrm>
            <a:off x="304800" y="838200"/>
            <a:ext cx="8648700" cy="6019800"/>
          </a:xfrm>
        </p:spPr>
        <p:txBody>
          <a:bodyPr>
            <a:normAutofit fontScale="92500" lnSpcReduction="10000"/>
          </a:bodyPr>
          <a:lstStyle/>
          <a:p>
            <a:pPr marL="0" indent="0">
              <a:buNone/>
            </a:pP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An organ pipe has one open end and one closed end.  If the pipe has a length 2 m and the speed of sound in air is 343 m/s, what is the frequency of th</a:t>
            </a:r>
            <a:r>
              <a:rPr lang="en-US" altLang="en-US" sz="2400" dirty="0">
                <a:ea typeface="Times" panose="02020603050405020304" pitchFamily="18" charset="0"/>
                <a:cs typeface="Times New Roman" panose="02020603050405020304" pitchFamily="18" charset="0"/>
              </a:rPr>
              <a:t>e second harmonic of the pipe?  What if both ends were open, what would be the frequency now?</a:t>
            </a: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 </a:t>
            </a: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r>
              <a:rPr lang="en-US" altLang="en-US" sz="2400" dirty="0">
                <a:solidFill>
                  <a:schemeClr val="bg1"/>
                </a:solidFill>
                <a:ea typeface="Times" panose="02020603050405020304" pitchFamily="18" charset="0"/>
                <a:cs typeface="Times New Roman" panose="02020603050405020304" pitchFamily="18" charset="0"/>
              </a:rPr>
              <a:t>We start with figuring out what we are given:</a:t>
            </a:r>
          </a:p>
          <a:p>
            <a:pPr marL="0" indent="0">
              <a:buNone/>
            </a:pPr>
            <a:r>
              <a:rPr lang="en-US" altLang="en-US" sz="2400" dirty="0">
                <a:solidFill>
                  <a:schemeClr val="bg1"/>
                </a:solidFill>
                <a:ea typeface="Times" panose="02020603050405020304" pitchFamily="18" charset="0"/>
                <a:cs typeface="Times New Roman" panose="02020603050405020304" pitchFamily="18" charset="0"/>
              </a:rPr>
              <a:t>L = 2 m</a:t>
            </a:r>
          </a:p>
          <a:p>
            <a:pPr marL="0" indent="0">
              <a:buNone/>
            </a:pPr>
            <a:r>
              <a:rPr lang="en-US" altLang="en-US" sz="2400" dirty="0">
                <a:solidFill>
                  <a:schemeClr val="bg1"/>
                </a:solidFill>
                <a:ea typeface="Times" panose="02020603050405020304" pitchFamily="18" charset="0"/>
                <a:cs typeface="Times New Roman" panose="02020603050405020304" pitchFamily="18" charset="0"/>
              </a:rPr>
              <a:t>v = 343 m/s</a:t>
            </a:r>
          </a:p>
          <a:p>
            <a:pPr marL="0" indent="0">
              <a:buNone/>
            </a:pPr>
            <a:r>
              <a:rPr lang="en-US" altLang="en-US" sz="2400" dirty="0">
                <a:solidFill>
                  <a:schemeClr val="bg1"/>
                </a:solidFill>
                <a:ea typeface="Times" panose="02020603050405020304" pitchFamily="18" charset="0"/>
                <a:cs typeface="Times New Roman" panose="02020603050405020304" pitchFamily="18" charset="0"/>
              </a:rPr>
              <a:t>n = 2</a:t>
            </a:r>
          </a:p>
          <a:p>
            <a:pPr marL="0" indent="0">
              <a:buNone/>
            </a:pPr>
            <a:r>
              <a:rPr lang="en-US" altLang="en-US" sz="2400" dirty="0">
                <a:solidFill>
                  <a:schemeClr val="bg1"/>
                </a:solidFill>
                <a:ea typeface="Times" panose="02020603050405020304" pitchFamily="18" charset="0"/>
                <a:cs typeface="Times New Roman" panose="02020603050405020304" pitchFamily="18" charset="0"/>
              </a:rPr>
              <a:t>Now let’s remind ourselves of the equations:</a:t>
            </a:r>
          </a:p>
          <a:p>
            <a:pPr marL="0" indent="0">
              <a:buNone/>
            </a:pPr>
            <a:endParaRPr lang="en-US" altLang="en-US" sz="2400" dirty="0">
              <a:solidFill>
                <a:schemeClr val="bg1"/>
              </a:solidFill>
              <a:ea typeface="Times" panose="02020603050405020304" pitchFamily="18" charset="0"/>
              <a:cs typeface="Times New Roman" panose="02020603050405020304" pitchFamily="18" charset="0"/>
            </a:endParaRPr>
          </a:p>
          <a:p>
            <a:pPr marL="0" indent="0">
              <a:buNone/>
            </a:pPr>
            <a:endParaRPr lang="en-US" altLang="en-US" sz="2400" dirty="0">
              <a:solidFill>
                <a:schemeClr val="bg1"/>
              </a:solidFill>
              <a:ea typeface="Times" panose="02020603050405020304" pitchFamily="18" charset="0"/>
              <a:cs typeface="Times New Roman" panose="02020603050405020304" pitchFamily="18" charset="0"/>
            </a:endParaRPr>
          </a:p>
          <a:p>
            <a:pPr marL="0" indent="0">
              <a:buNone/>
            </a:pPr>
            <a:r>
              <a:rPr lang="en-US" altLang="en-US" sz="2400" dirty="0">
                <a:solidFill>
                  <a:schemeClr val="bg1"/>
                </a:solidFill>
                <a:ea typeface="Times" panose="02020603050405020304" pitchFamily="18" charset="0"/>
                <a:cs typeface="Times New Roman" panose="02020603050405020304" pitchFamily="18" charset="0"/>
              </a:rPr>
              <a:t>So for one open end:</a:t>
            </a:r>
          </a:p>
          <a:p>
            <a:pPr marL="0" indent="0">
              <a:buNone/>
            </a:pPr>
            <a:r>
              <a:rPr lang="en-US" altLang="en-US" sz="2400" dirty="0">
                <a:solidFill>
                  <a:schemeClr val="bg1"/>
                </a:solidFill>
                <a:ea typeface="Times" panose="02020603050405020304" pitchFamily="18" charset="0"/>
                <a:cs typeface="Times New Roman" panose="02020603050405020304" pitchFamily="18" charset="0"/>
              </a:rPr>
              <a:t>f = 2*343/(4*2) = 85.75 Hz</a:t>
            </a:r>
          </a:p>
          <a:p>
            <a:pPr marL="0" indent="0">
              <a:buNone/>
            </a:pPr>
            <a:endParaRPr lang="en-US" altLang="en-US" sz="2400" dirty="0">
              <a:solidFill>
                <a:schemeClr val="bg1"/>
              </a:solidFill>
              <a:ea typeface="Times" panose="02020603050405020304" pitchFamily="18" charset="0"/>
              <a:cs typeface="Times New Roman" panose="02020603050405020304" pitchFamily="18" charset="0"/>
            </a:endParaRPr>
          </a:p>
          <a:p>
            <a:pPr marL="0" indent="0">
              <a:buNone/>
            </a:pPr>
            <a:r>
              <a:rPr lang="en-US" altLang="en-US" sz="2400" dirty="0">
                <a:solidFill>
                  <a:schemeClr val="bg1"/>
                </a:solidFill>
                <a:ea typeface="Times" panose="02020603050405020304" pitchFamily="18" charset="0"/>
                <a:cs typeface="Times New Roman" panose="02020603050405020304" pitchFamily="18" charset="0"/>
              </a:rPr>
              <a:t>And for two open ends:</a:t>
            </a:r>
          </a:p>
          <a:p>
            <a:pPr marL="0" indent="0">
              <a:buNone/>
            </a:pPr>
            <a:r>
              <a:rPr lang="en-US" altLang="en-US" sz="2400" dirty="0">
                <a:solidFill>
                  <a:schemeClr val="bg1"/>
                </a:solidFill>
                <a:ea typeface="Times" panose="02020603050405020304" pitchFamily="18" charset="0"/>
                <a:cs typeface="Times New Roman" panose="02020603050405020304" pitchFamily="18" charset="0"/>
              </a:rPr>
              <a:t>f = 2*343/(2*2) = 171.5 Hz </a:t>
            </a: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endParaRPr kumimoji="0" lang="en-US" altLang="en-US" sz="2400" b="0" i="0" u="none" strike="noStrike" cap="none" normalizeH="0" baseline="0" dirty="0">
              <a:ln>
                <a:noFill/>
              </a:ln>
              <a:solidFill>
                <a:schemeClr val="tx1"/>
              </a:solidFill>
              <a:effectLst/>
              <a:cs typeface="Times New Roman" panose="02020603050405020304" pitchFamily="18" charset="0"/>
            </a:endParaRPr>
          </a:p>
          <a:p>
            <a:pPr marL="0" indent="0">
              <a:buNone/>
            </a:pPr>
            <a:endParaRPr lang="en-US" sz="2400" dirty="0"/>
          </a:p>
        </p:txBody>
      </p:sp>
    </p:spTree>
    <p:extLst>
      <p:ext uri="{BB962C8B-B14F-4D97-AF65-F5344CB8AC3E}">
        <p14:creationId xmlns:p14="http://schemas.microsoft.com/office/powerpoint/2010/main" val="12546518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1125326-DBC7-479D-942C-70198E11965D}"/>
              </a:ext>
            </a:extLst>
          </p:cNvPr>
          <p:cNvSpPr>
            <a:spLocks noGrp="1"/>
          </p:cNvSpPr>
          <p:nvPr>
            <p:ph type="title"/>
          </p:nvPr>
        </p:nvSpPr>
        <p:spPr>
          <a:xfrm>
            <a:off x="591361" y="34907"/>
            <a:ext cx="7886700" cy="955693"/>
          </a:xfrm>
        </p:spPr>
        <p:txBody>
          <a:bodyPr>
            <a:normAutofit/>
          </a:bodyPr>
          <a:lstStyle/>
          <a:p>
            <a:pPr algn="ctr"/>
            <a:r>
              <a:rPr lang="en-US" sz="4000" b="1" dirty="0"/>
              <a:t>Example Problem</a:t>
            </a:r>
          </a:p>
        </p:txBody>
      </p:sp>
      <p:sp>
        <p:nvSpPr>
          <p:cNvPr id="5" name="Content Placeholder 4">
            <a:extLst>
              <a:ext uri="{FF2B5EF4-FFF2-40B4-BE49-F238E27FC236}">
                <a16:creationId xmlns:a16="http://schemas.microsoft.com/office/drawing/2014/main" id="{7BE13479-A9A0-4E07-99EC-652D31234395}"/>
              </a:ext>
            </a:extLst>
          </p:cNvPr>
          <p:cNvSpPr>
            <a:spLocks noGrp="1"/>
          </p:cNvSpPr>
          <p:nvPr>
            <p:ph idx="1"/>
          </p:nvPr>
        </p:nvSpPr>
        <p:spPr>
          <a:xfrm>
            <a:off x="304800" y="838200"/>
            <a:ext cx="8648700" cy="6019800"/>
          </a:xfrm>
        </p:spPr>
        <p:txBody>
          <a:bodyPr>
            <a:normAutofit fontScale="92500" lnSpcReduction="10000"/>
          </a:bodyPr>
          <a:lstStyle/>
          <a:p>
            <a:pPr marL="0" indent="0">
              <a:buNone/>
            </a:pP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An organ pipe has one open end and one closed end.  If the pipe has a length 2 m and the speed of sound in air is 343 m/s, what is the frequency of th</a:t>
            </a:r>
            <a:r>
              <a:rPr lang="en-US" altLang="en-US" sz="2400" dirty="0">
                <a:ea typeface="Times" panose="02020603050405020304" pitchFamily="18" charset="0"/>
                <a:cs typeface="Times New Roman" panose="02020603050405020304" pitchFamily="18" charset="0"/>
              </a:rPr>
              <a:t>e second harmonic of the pipe?  What if both ends were open, what would be the frequency now?</a:t>
            </a: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 </a:t>
            </a: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r>
              <a:rPr lang="en-US" altLang="en-US" sz="2400" dirty="0">
                <a:ea typeface="Times" panose="02020603050405020304" pitchFamily="18" charset="0"/>
                <a:cs typeface="Times New Roman" panose="02020603050405020304" pitchFamily="18" charset="0"/>
              </a:rPr>
              <a:t>We start with figuring out what we are given:</a:t>
            </a:r>
          </a:p>
          <a:p>
            <a:pPr marL="0" indent="0">
              <a:buNone/>
            </a:pPr>
            <a:r>
              <a:rPr lang="en-US" altLang="en-US" sz="2400" dirty="0">
                <a:ea typeface="Times" panose="02020603050405020304" pitchFamily="18" charset="0"/>
                <a:cs typeface="Times New Roman" panose="02020603050405020304" pitchFamily="18" charset="0"/>
              </a:rPr>
              <a:t>L = 2 m</a:t>
            </a:r>
          </a:p>
          <a:p>
            <a:pPr marL="0" indent="0">
              <a:buNone/>
            </a:pPr>
            <a:r>
              <a:rPr lang="en-US" altLang="en-US" sz="2400" dirty="0">
                <a:ea typeface="Times" panose="02020603050405020304" pitchFamily="18" charset="0"/>
                <a:cs typeface="Times New Roman" panose="02020603050405020304" pitchFamily="18" charset="0"/>
              </a:rPr>
              <a:t>v = 343 m/s</a:t>
            </a:r>
          </a:p>
          <a:p>
            <a:pPr marL="0" indent="0">
              <a:buNone/>
            </a:pPr>
            <a:r>
              <a:rPr lang="en-US" altLang="en-US" sz="2400" dirty="0">
                <a:ea typeface="Times" panose="02020603050405020304" pitchFamily="18" charset="0"/>
                <a:cs typeface="Times New Roman" panose="02020603050405020304" pitchFamily="18" charset="0"/>
              </a:rPr>
              <a:t>n = 2</a:t>
            </a:r>
          </a:p>
          <a:p>
            <a:pPr marL="0" indent="0">
              <a:buNone/>
            </a:pPr>
            <a:r>
              <a:rPr lang="en-US" altLang="en-US" sz="2400" dirty="0">
                <a:ea typeface="Times" panose="02020603050405020304" pitchFamily="18" charset="0"/>
                <a:cs typeface="Times New Roman" panose="02020603050405020304" pitchFamily="18" charset="0"/>
              </a:rPr>
              <a:t>Now let’s remind ourselves of the equations:</a:t>
            </a: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r>
              <a:rPr lang="en-US" altLang="en-US" sz="2400" dirty="0">
                <a:solidFill>
                  <a:schemeClr val="bg1"/>
                </a:solidFill>
                <a:ea typeface="Times" panose="02020603050405020304" pitchFamily="18" charset="0"/>
                <a:cs typeface="Times New Roman" panose="02020603050405020304" pitchFamily="18" charset="0"/>
              </a:rPr>
              <a:t>So for one open end:</a:t>
            </a:r>
          </a:p>
          <a:p>
            <a:pPr marL="0" indent="0">
              <a:buNone/>
            </a:pPr>
            <a:r>
              <a:rPr lang="en-US" altLang="en-US" sz="2400" dirty="0">
                <a:solidFill>
                  <a:schemeClr val="bg1"/>
                </a:solidFill>
                <a:ea typeface="Times" panose="02020603050405020304" pitchFamily="18" charset="0"/>
                <a:cs typeface="Times New Roman" panose="02020603050405020304" pitchFamily="18" charset="0"/>
              </a:rPr>
              <a:t>f = 2*343/(4*2) = 85.75 Hz</a:t>
            </a:r>
          </a:p>
          <a:p>
            <a:pPr marL="0" indent="0">
              <a:buNone/>
            </a:pPr>
            <a:endParaRPr lang="en-US" altLang="en-US" sz="2400" dirty="0">
              <a:solidFill>
                <a:schemeClr val="bg1"/>
              </a:solidFill>
              <a:ea typeface="Times" panose="02020603050405020304" pitchFamily="18" charset="0"/>
              <a:cs typeface="Times New Roman" panose="02020603050405020304" pitchFamily="18" charset="0"/>
            </a:endParaRPr>
          </a:p>
          <a:p>
            <a:pPr marL="0" indent="0">
              <a:buNone/>
            </a:pPr>
            <a:r>
              <a:rPr lang="en-US" altLang="en-US" sz="2400" dirty="0">
                <a:solidFill>
                  <a:schemeClr val="bg1"/>
                </a:solidFill>
                <a:ea typeface="Times" panose="02020603050405020304" pitchFamily="18" charset="0"/>
                <a:cs typeface="Times New Roman" panose="02020603050405020304" pitchFamily="18" charset="0"/>
              </a:rPr>
              <a:t>And for two open ends:</a:t>
            </a:r>
          </a:p>
          <a:p>
            <a:pPr marL="0" indent="0">
              <a:buNone/>
            </a:pPr>
            <a:r>
              <a:rPr lang="en-US" altLang="en-US" sz="2400" dirty="0">
                <a:solidFill>
                  <a:schemeClr val="bg1"/>
                </a:solidFill>
                <a:ea typeface="Times" panose="02020603050405020304" pitchFamily="18" charset="0"/>
                <a:cs typeface="Times New Roman" panose="02020603050405020304" pitchFamily="18" charset="0"/>
              </a:rPr>
              <a:t>f = 2*343/(2*2) = 171.5 Hz </a:t>
            </a: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endParaRPr kumimoji="0" lang="en-US" altLang="en-US" sz="2400" b="0" i="0" u="none" strike="noStrike" cap="none" normalizeH="0" baseline="0" dirty="0">
              <a:ln>
                <a:noFill/>
              </a:ln>
              <a:solidFill>
                <a:schemeClr val="tx1"/>
              </a:solidFill>
              <a:effectLst/>
              <a:cs typeface="Times New Roman" panose="02020603050405020304" pitchFamily="18" charset="0"/>
            </a:endParaRPr>
          </a:p>
          <a:p>
            <a:pPr marL="0" indent="0">
              <a:buNone/>
            </a:pPr>
            <a:endParaRPr lang="en-US" sz="2400" dirty="0"/>
          </a:p>
        </p:txBody>
      </p:sp>
      <p:pic>
        <p:nvPicPr>
          <p:cNvPr id="6" name="Picture 3">
            <a:extLst>
              <a:ext uri="{FF2B5EF4-FFF2-40B4-BE49-F238E27FC236}">
                <a16:creationId xmlns:a16="http://schemas.microsoft.com/office/drawing/2014/main" id="{222D8A2D-E1F9-4A04-A01F-550EFF2BADD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0192" y="4419600"/>
            <a:ext cx="4197246" cy="404720"/>
          </a:xfrm>
          <a:prstGeom prst="rect">
            <a:avLst/>
          </a:prstGeom>
          <a:noFill/>
          <a:ln w="9525">
            <a:solidFill>
              <a:srgbClr val="7030A0"/>
            </a:solidFill>
            <a:miter lim="800000"/>
            <a:headEnd/>
            <a:tailEnd/>
          </a:ln>
          <a:extLst>
            <a:ext uri="{909E8E84-426E-40DD-AFC4-6F175D3DCCD1}">
              <a14:hiddenFill xmlns:a14="http://schemas.microsoft.com/office/drawing/2010/main">
                <a:solidFill>
                  <a:srgbClr val="FFFFFF"/>
                </a:solidFill>
              </a14:hiddenFill>
            </a:ext>
          </a:extLst>
        </p:spPr>
      </p:pic>
      <p:pic>
        <p:nvPicPr>
          <p:cNvPr id="7" name="Picture 4">
            <a:extLst>
              <a:ext uri="{FF2B5EF4-FFF2-40B4-BE49-F238E27FC236}">
                <a16:creationId xmlns:a16="http://schemas.microsoft.com/office/drawing/2014/main" id="{F0EE65FF-389D-46E5-8ED7-225EF3F65D9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72561" y="4454686"/>
            <a:ext cx="3698488" cy="369634"/>
          </a:xfrm>
          <a:prstGeom prst="rect">
            <a:avLst/>
          </a:prstGeom>
          <a:noFill/>
          <a:ln w="9525">
            <a:solidFill>
              <a:srgbClr val="7030A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95216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1125326-DBC7-479D-942C-70198E11965D}"/>
              </a:ext>
            </a:extLst>
          </p:cNvPr>
          <p:cNvSpPr>
            <a:spLocks noGrp="1"/>
          </p:cNvSpPr>
          <p:nvPr>
            <p:ph type="title"/>
          </p:nvPr>
        </p:nvSpPr>
        <p:spPr>
          <a:xfrm>
            <a:off x="591361" y="34907"/>
            <a:ext cx="7886700" cy="955693"/>
          </a:xfrm>
        </p:spPr>
        <p:txBody>
          <a:bodyPr>
            <a:normAutofit/>
          </a:bodyPr>
          <a:lstStyle/>
          <a:p>
            <a:pPr algn="ctr"/>
            <a:r>
              <a:rPr lang="en-US" sz="4000" b="1" dirty="0"/>
              <a:t>Example Problem</a:t>
            </a:r>
          </a:p>
        </p:txBody>
      </p:sp>
      <p:sp>
        <p:nvSpPr>
          <p:cNvPr id="5" name="Content Placeholder 4">
            <a:extLst>
              <a:ext uri="{FF2B5EF4-FFF2-40B4-BE49-F238E27FC236}">
                <a16:creationId xmlns:a16="http://schemas.microsoft.com/office/drawing/2014/main" id="{7BE13479-A9A0-4E07-99EC-652D31234395}"/>
              </a:ext>
            </a:extLst>
          </p:cNvPr>
          <p:cNvSpPr>
            <a:spLocks noGrp="1"/>
          </p:cNvSpPr>
          <p:nvPr>
            <p:ph idx="1"/>
          </p:nvPr>
        </p:nvSpPr>
        <p:spPr>
          <a:xfrm>
            <a:off x="304800" y="838200"/>
            <a:ext cx="8648700" cy="6019800"/>
          </a:xfrm>
        </p:spPr>
        <p:txBody>
          <a:bodyPr>
            <a:normAutofit fontScale="92500" lnSpcReduction="10000"/>
          </a:bodyPr>
          <a:lstStyle/>
          <a:p>
            <a:pPr marL="0" indent="0">
              <a:buNone/>
            </a:pP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An organ pipe has one open end and one closed end.  If the pipe has a length 2 m and the speed of sound in air is 343 m/s, what is the frequency of th</a:t>
            </a:r>
            <a:r>
              <a:rPr lang="en-US" altLang="en-US" sz="2400" dirty="0">
                <a:ea typeface="Times" panose="02020603050405020304" pitchFamily="18" charset="0"/>
                <a:cs typeface="Times New Roman" panose="02020603050405020304" pitchFamily="18" charset="0"/>
              </a:rPr>
              <a:t>e second harmonic of the pipe?  What if both ends were open, what would be the frequency now?</a:t>
            </a: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 </a:t>
            </a: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r>
              <a:rPr lang="en-US" altLang="en-US" sz="2400" dirty="0">
                <a:ea typeface="Times" panose="02020603050405020304" pitchFamily="18" charset="0"/>
                <a:cs typeface="Times New Roman" panose="02020603050405020304" pitchFamily="18" charset="0"/>
              </a:rPr>
              <a:t>We start with figuring out what we are given:</a:t>
            </a:r>
          </a:p>
          <a:p>
            <a:pPr marL="0" indent="0">
              <a:buNone/>
            </a:pPr>
            <a:r>
              <a:rPr lang="en-US" altLang="en-US" sz="2400" dirty="0">
                <a:ea typeface="Times" panose="02020603050405020304" pitchFamily="18" charset="0"/>
                <a:cs typeface="Times New Roman" panose="02020603050405020304" pitchFamily="18" charset="0"/>
              </a:rPr>
              <a:t>L = 2 m</a:t>
            </a:r>
          </a:p>
          <a:p>
            <a:pPr marL="0" indent="0">
              <a:buNone/>
            </a:pPr>
            <a:r>
              <a:rPr lang="en-US" altLang="en-US" sz="2400" dirty="0">
                <a:ea typeface="Times" panose="02020603050405020304" pitchFamily="18" charset="0"/>
                <a:cs typeface="Times New Roman" panose="02020603050405020304" pitchFamily="18" charset="0"/>
              </a:rPr>
              <a:t>v = 343 m/s</a:t>
            </a:r>
          </a:p>
          <a:p>
            <a:pPr marL="0" indent="0">
              <a:buNone/>
            </a:pPr>
            <a:r>
              <a:rPr lang="en-US" altLang="en-US" sz="2400" dirty="0">
                <a:ea typeface="Times" panose="02020603050405020304" pitchFamily="18" charset="0"/>
                <a:cs typeface="Times New Roman" panose="02020603050405020304" pitchFamily="18" charset="0"/>
              </a:rPr>
              <a:t>n = 2</a:t>
            </a:r>
          </a:p>
          <a:p>
            <a:pPr marL="0" indent="0">
              <a:buNone/>
            </a:pPr>
            <a:r>
              <a:rPr lang="en-US" altLang="en-US" sz="2400" dirty="0">
                <a:ea typeface="Times" panose="02020603050405020304" pitchFamily="18" charset="0"/>
                <a:cs typeface="Times New Roman" panose="02020603050405020304" pitchFamily="18" charset="0"/>
              </a:rPr>
              <a:t>Now let’s remind ourselves of the equations:</a:t>
            </a: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r>
              <a:rPr lang="en-US" altLang="en-US" sz="2400" dirty="0">
                <a:ea typeface="Times" panose="02020603050405020304" pitchFamily="18" charset="0"/>
                <a:cs typeface="Times New Roman" panose="02020603050405020304" pitchFamily="18" charset="0"/>
              </a:rPr>
              <a:t>So for one open end:</a:t>
            </a:r>
          </a:p>
          <a:p>
            <a:pPr marL="0" indent="0">
              <a:buNone/>
            </a:pPr>
            <a:r>
              <a:rPr lang="en-US" altLang="en-US" sz="2400" dirty="0">
                <a:ea typeface="Times" panose="02020603050405020304" pitchFamily="18" charset="0"/>
                <a:cs typeface="Times New Roman" panose="02020603050405020304" pitchFamily="18" charset="0"/>
              </a:rPr>
              <a:t>f = 2*343/(4*2) = 85.75 Hz</a:t>
            </a: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r>
              <a:rPr lang="en-US" altLang="en-US" sz="2400" dirty="0">
                <a:ea typeface="Times" panose="02020603050405020304" pitchFamily="18" charset="0"/>
                <a:cs typeface="Times New Roman" panose="02020603050405020304" pitchFamily="18" charset="0"/>
              </a:rPr>
              <a:t>And for two open ends:</a:t>
            </a:r>
          </a:p>
          <a:p>
            <a:pPr marL="0" indent="0">
              <a:buNone/>
            </a:pPr>
            <a:r>
              <a:rPr lang="en-US" altLang="en-US" sz="2400" dirty="0">
                <a:ea typeface="Times" panose="02020603050405020304" pitchFamily="18" charset="0"/>
                <a:cs typeface="Times New Roman" panose="02020603050405020304" pitchFamily="18" charset="0"/>
              </a:rPr>
              <a:t>f = 2*343/(2*2) = 171.5 Hz </a:t>
            </a: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endParaRPr kumimoji="0" lang="en-US" altLang="en-US" sz="2400" b="0" i="0" u="none" strike="noStrike" cap="none" normalizeH="0" baseline="0" dirty="0">
              <a:ln>
                <a:noFill/>
              </a:ln>
              <a:solidFill>
                <a:schemeClr val="tx1"/>
              </a:solidFill>
              <a:effectLst/>
              <a:cs typeface="Times New Roman" panose="02020603050405020304" pitchFamily="18" charset="0"/>
            </a:endParaRPr>
          </a:p>
          <a:p>
            <a:pPr marL="0" indent="0">
              <a:buNone/>
            </a:pPr>
            <a:endParaRPr lang="en-US" sz="2400" dirty="0"/>
          </a:p>
        </p:txBody>
      </p:sp>
      <p:pic>
        <p:nvPicPr>
          <p:cNvPr id="6" name="Picture 3">
            <a:extLst>
              <a:ext uri="{FF2B5EF4-FFF2-40B4-BE49-F238E27FC236}">
                <a16:creationId xmlns:a16="http://schemas.microsoft.com/office/drawing/2014/main" id="{222D8A2D-E1F9-4A04-A01F-550EFF2BADD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0192" y="4419600"/>
            <a:ext cx="4197246" cy="404720"/>
          </a:xfrm>
          <a:prstGeom prst="rect">
            <a:avLst/>
          </a:prstGeom>
          <a:noFill/>
          <a:ln w="9525">
            <a:solidFill>
              <a:srgbClr val="7030A0"/>
            </a:solidFill>
            <a:miter lim="800000"/>
            <a:headEnd/>
            <a:tailEnd/>
          </a:ln>
          <a:extLst>
            <a:ext uri="{909E8E84-426E-40DD-AFC4-6F175D3DCCD1}">
              <a14:hiddenFill xmlns:a14="http://schemas.microsoft.com/office/drawing/2010/main">
                <a:solidFill>
                  <a:srgbClr val="FFFFFF"/>
                </a:solidFill>
              </a14:hiddenFill>
            </a:ext>
          </a:extLst>
        </p:spPr>
      </p:pic>
      <p:pic>
        <p:nvPicPr>
          <p:cNvPr id="7" name="Picture 4">
            <a:extLst>
              <a:ext uri="{FF2B5EF4-FFF2-40B4-BE49-F238E27FC236}">
                <a16:creationId xmlns:a16="http://schemas.microsoft.com/office/drawing/2014/main" id="{F0EE65FF-389D-46E5-8ED7-225EF3F65D9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72561" y="4454686"/>
            <a:ext cx="3698488" cy="369634"/>
          </a:xfrm>
          <a:prstGeom prst="rect">
            <a:avLst/>
          </a:prstGeom>
          <a:noFill/>
          <a:ln w="9525">
            <a:solidFill>
              <a:srgbClr val="7030A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40661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TextBox 2"/>
          <p:cNvSpPr txBox="1">
            <a:spLocks noChangeArrowheads="1"/>
          </p:cNvSpPr>
          <p:nvPr/>
        </p:nvSpPr>
        <p:spPr bwMode="auto">
          <a:xfrm>
            <a:off x="152400" y="838974"/>
            <a:ext cx="8839200"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just" eaLnBrk="1" hangingPunct="1">
              <a:buClr>
                <a:schemeClr val="accent1"/>
              </a:buClr>
            </a:pPr>
            <a:r>
              <a:rPr lang="en-US" sz="2200" dirty="0">
                <a:latin typeface="+mn-lt"/>
                <a:cs typeface="Arial" charset="0"/>
              </a:rPr>
              <a:t>If the motion is a sinusoidal function of time, it is called simple harmonic motion (SHM).  Mathematically SHM can be expressed as:</a:t>
            </a:r>
          </a:p>
          <a:p>
            <a:pPr algn="ctr" eaLnBrk="1" hangingPunct="1">
              <a:buClr>
                <a:schemeClr val="accent1"/>
              </a:buClr>
            </a:pPr>
            <a:r>
              <a:rPr lang="en-US" sz="2200" i="1" dirty="0">
                <a:cs typeface="Times New Roman" panose="02020603050405020304" pitchFamily="18" charset="0"/>
              </a:rPr>
              <a:t>x</a:t>
            </a:r>
            <a:r>
              <a:rPr lang="en-US" sz="2200" dirty="0">
                <a:cs typeface="Times New Roman" panose="02020603050405020304" pitchFamily="18" charset="0"/>
              </a:rPr>
              <a:t>(</a:t>
            </a:r>
            <a:r>
              <a:rPr lang="en-US" sz="2200" i="1" dirty="0">
                <a:cs typeface="Times New Roman" panose="02020603050405020304" pitchFamily="18" charset="0"/>
              </a:rPr>
              <a:t>t</a:t>
            </a:r>
            <a:r>
              <a:rPr lang="en-US" sz="2200" dirty="0">
                <a:cs typeface="Times New Roman" panose="02020603050405020304" pitchFamily="18" charset="0"/>
              </a:rPr>
              <a:t>) = </a:t>
            </a:r>
            <a:r>
              <a:rPr lang="en-US" sz="2200" i="1" dirty="0" err="1">
                <a:cs typeface="Times New Roman" panose="02020603050405020304" pitchFamily="18" charset="0"/>
              </a:rPr>
              <a:t>x</a:t>
            </a:r>
            <a:r>
              <a:rPr lang="en-US" sz="2200" baseline="-25000" dirty="0" err="1">
                <a:cs typeface="Times New Roman" panose="02020603050405020304" pitchFamily="18" charset="0"/>
              </a:rPr>
              <a:t>m</a:t>
            </a:r>
            <a:r>
              <a:rPr lang="en-US" sz="2200" dirty="0">
                <a:cs typeface="Times New Roman" panose="02020603050405020304" pitchFamily="18" charset="0"/>
              </a:rPr>
              <a:t> cos (</a:t>
            </a:r>
            <a:r>
              <a:rPr lang="el-GR" sz="2200" dirty="0">
                <a:cs typeface="Times New Roman" panose="02020603050405020304" pitchFamily="18" charset="0"/>
              </a:rPr>
              <a:t>ω</a:t>
            </a:r>
            <a:r>
              <a:rPr lang="en-US" sz="2200" i="1" dirty="0">
                <a:cs typeface="Times New Roman" panose="02020603050405020304" pitchFamily="18" charset="0"/>
              </a:rPr>
              <a:t>t</a:t>
            </a:r>
            <a:r>
              <a:rPr lang="en-US" sz="2200" dirty="0">
                <a:cs typeface="Times New Roman" panose="02020603050405020304" pitchFamily="18" charset="0"/>
              </a:rPr>
              <a:t>)</a:t>
            </a:r>
          </a:p>
          <a:p>
            <a:pPr eaLnBrk="1" hangingPunct="1">
              <a:buClr>
                <a:schemeClr val="accent1"/>
              </a:buClr>
            </a:pPr>
            <a:endParaRPr lang="en-US" sz="2200" dirty="0">
              <a:latin typeface="+mn-lt"/>
              <a:cs typeface="Arial" charset="0"/>
            </a:endParaRPr>
          </a:p>
          <a:p>
            <a:pPr eaLnBrk="1" hangingPunct="1">
              <a:buClr>
                <a:schemeClr val="accent1"/>
              </a:buClr>
            </a:pPr>
            <a:r>
              <a:rPr lang="en-US" sz="2200" dirty="0">
                <a:latin typeface="+mn-lt"/>
                <a:cs typeface="Arial" charset="0"/>
              </a:rPr>
              <a:t>In this equation, </a:t>
            </a:r>
            <a:r>
              <a:rPr lang="en-US" sz="2200" i="1" dirty="0" err="1">
                <a:latin typeface="+mn-lt"/>
                <a:cs typeface="Arial" charset="0"/>
              </a:rPr>
              <a:t>x</a:t>
            </a:r>
            <a:r>
              <a:rPr lang="en-US" sz="2200" i="1" baseline="-25000" dirty="0" err="1">
                <a:latin typeface="+mn-lt"/>
                <a:cs typeface="Arial" charset="0"/>
              </a:rPr>
              <a:t>m</a:t>
            </a:r>
            <a:r>
              <a:rPr lang="en-US" sz="2200" dirty="0">
                <a:latin typeface="+mn-lt"/>
                <a:cs typeface="Arial" charset="0"/>
              </a:rPr>
              <a:t> is the amplitude (maximum displacement of the system in meters), </a:t>
            </a:r>
            <a:r>
              <a:rPr lang="en-US" sz="2200" i="1" dirty="0">
                <a:latin typeface="+mn-lt"/>
                <a:cs typeface="Arial" charset="0"/>
              </a:rPr>
              <a:t>t</a:t>
            </a:r>
            <a:r>
              <a:rPr lang="en-US" sz="2200" dirty="0">
                <a:latin typeface="+mn-lt"/>
                <a:cs typeface="Arial" charset="0"/>
              </a:rPr>
              <a:t> is the time in seconds, and </a:t>
            </a:r>
            <a:r>
              <a:rPr lang="en-US" sz="2200" i="1" dirty="0">
                <a:latin typeface="+mn-lt"/>
                <a:cs typeface="Arial" charset="0"/>
              </a:rPr>
              <a:t>ω</a:t>
            </a:r>
            <a:r>
              <a:rPr lang="en-US" sz="2200" dirty="0">
                <a:latin typeface="+mn-lt"/>
                <a:cs typeface="Arial" charset="0"/>
              </a:rPr>
              <a:t> is the angular frequency in rad/s</a:t>
            </a:r>
            <a:endParaRPr lang="en-US" sz="1900" dirty="0">
              <a:latin typeface="+mn-lt"/>
              <a:cs typeface="Arial" charset="0"/>
            </a:endParaRPr>
          </a:p>
        </p:txBody>
      </p:sp>
      <p:sp>
        <p:nvSpPr>
          <p:cNvPr id="5" name="Title 1"/>
          <p:cNvSpPr txBox="1">
            <a:spLocks/>
          </p:cNvSpPr>
          <p:nvPr/>
        </p:nvSpPr>
        <p:spPr>
          <a:xfrm>
            <a:off x="152400" y="152400"/>
            <a:ext cx="8839200" cy="533400"/>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3200" b="1" i="1" dirty="0">
                <a:solidFill>
                  <a:srgbClr val="C00000"/>
                </a:solidFill>
                <a:latin typeface="Arial" charset="0"/>
                <a:cs typeface="Arial" charset="0"/>
              </a:rPr>
              <a:t>Simple Harmonic Motion</a:t>
            </a:r>
          </a:p>
        </p:txBody>
      </p:sp>
      <p:sp>
        <p:nvSpPr>
          <p:cNvPr id="6" name="TextBox 2">
            <a:extLst>
              <a:ext uri="{FF2B5EF4-FFF2-40B4-BE49-F238E27FC236}">
                <a16:creationId xmlns:a16="http://schemas.microsoft.com/office/drawing/2014/main" id="{2A18D2E2-1E9D-49EF-95C9-3E2C67F3832A}"/>
              </a:ext>
            </a:extLst>
          </p:cNvPr>
          <p:cNvSpPr txBox="1">
            <a:spLocks noChangeArrowheads="1"/>
          </p:cNvSpPr>
          <p:nvPr/>
        </p:nvSpPr>
        <p:spPr bwMode="auto">
          <a:xfrm>
            <a:off x="131885" y="2983541"/>
            <a:ext cx="5964115"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2200" dirty="0">
                <a:latin typeface="+mn-lt"/>
                <a:cs typeface="Arial" charset="0"/>
              </a:rPr>
              <a:t>The</a:t>
            </a:r>
            <a:r>
              <a:rPr lang="en-US" sz="2200" dirty="0">
                <a:latin typeface="Arial" charset="0"/>
                <a:cs typeface="Arial" charset="0"/>
              </a:rPr>
              <a:t> </a:t>
            </a:r>
            <a:r>
              <a:rPr lang="en-US" sz="2000" dirty="0">
                <a:latin typeface="Arial" charset="0"/>
                <a:cs typeface="Arial" charset="0"/>
              </a:rPr>
              <a:t>velocity of SHM: </a:t>
            </a:r>
            <a:r>
              <a:rPr lang="en-US" sz="2000" i="1" dirty="0">
                <a:cs typeface="Times New Roman" panose="02020603050405020304" pitchFamily="18" charset="0"/>
              </a:rPr>
              <a:t>v</a:t>
            </a:r>
            <a:r>
              <a:rPr lang="en-US" sz="2000" dirty="0">
                <a:cs typeface="Times New Roman" panose="02020603050405020304" pitchFamily="18" charset="0"/>
              </a:rPr>
              <a:t>(</a:t>
            </a:r>
            <a:r>
              <a:rPr lang="en-US" sz="2000" i="1" dirty="0">
                <a:cs typeface="Times New Roman" panose="02020603050405020304" pitchFamily="18" charset="0"/>
              </a:rPr>
              <a:t>t</a:t>
            </a:r>
            <a:r>
              <a:rPr lang="en-US" sz="2000" dirty="0">
                <a:cs typeface="Times New Roman" panose="02020603050405020304" pitchFamily="18" charset="0"/>
              </a:rPr>
              <a:t>) = -</a:t>
            </a:r>
            <a:r>
              <a:rPr lang="el-GR" sz="2000" dirty="0">
                <a:cs typeface="Times New Roman" panose="02020603050405020304" pitchFamily="18" charset="0"/>
              </a:rPr>
              <a:t> ω</a:t>
            </a:r>
            <a:r>
              <a:rPr lang="en-US" sz="2000" i="1" dirty="0" err="1">
                <a:cs typeface="Times New Roman" panose="02020603050405020304" pitchFamily="18" charset="0"/>
              </a:rPr>
              <a:t>x</a:t>
            </a:r>
            <a:r>
              <a:rPr lang="en-US" sz="2000" baseline="-25000" dirty="0" err="1">
                <a:cs typeface="Times New Roman" panose="02020603050405020304" pitchFamily="18" charset="0"/>
              </a:rPr>
              <a:t>m</a:t>
            </a:r>
            <a:r>
              <a:rPr lang="en-US" sz="2000" dirty="0">
                <a:cs typeface="Times New Roman" panose="02020603050405020304" pitchFamily="18" charset="0"/>
              </a:rPr>
              <a:t> sin (</a:t>
            </a:r>
            <a:r>
              <a:rPr lang="el-GR" sz="2000" dirty="0">
                <a:cs typeface="Times New Roman" panose="02020603050405020304" pitchFamily="18" charset="0"/>
              </a:rPr>
              <a:t>ω</a:t>
            </a:r>
            <a:r>
              <a:rPr lang="en-US" sz="2000" i="1" dirty="0">
                <a:cs typeface="Times New Roman" panose="02020603050405020304" pitchFamily="18" charset="0"/>
              </a:rPr>
              <a:t>t</a:t>
            </a:r>
            <a:r>
              <a:rPr lang="en-US" sz="2000" dirty="0">
                <a:cs typeface="Times New Roman" panose="02020603050405020304" pitchFamily="18" charset="0"/>
              </a:rPr>
              <a:t>)</a:t>
            </a:r>
          </a:p>
          <a:p>
            <a:pPr eaLnBrk="1" hangingPunct="1"/>
            <a:endParaRPr lang="en-US" sz="2000" dirty="0">
              <a:cs typeface="Times New Roman" panose="02020603050405020304" pitchFamily="18" charset="0"/>
            </a:endParaRPr>
          </a:p>
          <a:p>
            <a:pPr eaLnBrk="1" hangingPunct="1"/>
            <a:endParaRPr lang="en-US" dirty="0"/>
          </a:p>
          <a:p>
            <a:pPr eaLnBrk="1" hangingPunct="1"/>
            <a:endParaRPr lang="en-US" dirty="0"/>
          </a:p>
        </p:txBody>
      </p:sp>
      <p:sp>
        <p:nvSpPr>
          <p:cNvPr id="7" name="TextBox 5">
            <a:extLst>
              <a:ext uri="{FF2B5EF4-FFF2-40B4-BE49-F238E27FC236}">
                <a16:creationId xmlns:a16="http://schemas.microsoft.com/office/drawing/2014/main" id="{328A87B7-06B6-4B2B-AC64-E4130B32D05E}"/>
              </a:ext>
            </a:extLst>
          </p:cNvPr>
          <p:cNvSpPr txBox="1">
            <a:spLocks noChangeArrowheads="1"/>
          </p:cNvSpPr>
          <p:nvPr/>
        </p:nvSpPr>
        <p:spPr bwMode="auto">
          <a:xfrm>
            <a:off x="152400" y="3570621"/>
            <a:ext cx="8991600"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2200" dirty="0">
                <a:latin typeface="+mn-lt"/>
                <a:cs typeface="Arial" charset="0"/>
              </a:rPr>
              <a:t>The maximum value (amplitude) of velocity is</a:t>
            </a:r>
            <a:r>
              <a:rPr lang="en-US" sz="2200" dirty="0">
                <a:latin typeface="Arial" charset="0"/>
                <a:cs typeface="Arial" charset="0"/>
              </a:rPr>
              <a:t> </a:t>
            </a:r>
            <a:r>
              <a:rPr lang="en-US" sz="2200" dirty="0" err="1">
                <a:latin typeface="Symbol" pitchFamily="18" charset="2"/>
                <a:cs typeface="Arial" charset="0"/>
              </a:rPr>
              <a:t>w</a:t>
            </a:r>
            <a:r>
              <a:rPr lang="en-US" sz="2200" dirty="0" err="1">
                <a:latin typeface="Arial" charset="0"/>
                <a:cs typeface="Arial" charset="0"/>
              </a:rPr>
              <a:t>x</a:t>
            </a:r>
            <a:r>
              <a:rPr lang="en-US" sz="2200" baseline="-25000" dirty="0" err="1">
                <a:latin typeface="Arial" charset="0"/>
                <a:cs typeface="Arial" charset="0"/>
              </a:rPr>
              <a:t>m</a:t>
            </a:r>
            <a:r>
              <a:rPr lang="en-US" sz="2200" dirty="0">
                <a:latin typeface="Arial" charset="0"/>
                <a:cs typeface="Arial" charset="0"/>
              </a:rPr>
              <a:t>.</a:t>
            </a:r>
          </a:p>
          <a:p>
            <a:pPr eaLnBrk="1" hangingPunct="1"/>
            <a:r>
              <a:rPr lang="en-US" sz="2200" dirty="0">
                <a:latin typeface="+mn-lt"/>
                <a:cs typeface="Arial" charset="0"/>
              </a:rPr>
              <a:t>The acceleration of SHM is: </a:t>
            </a:r>
          </a:p>
          <a:p>
            <a:pPr eaLnBrk="1" hangingPunct="1"/>
            <a:endParaRPr lang="en-US" sz="2200" dirty="0"/>
          </a:p>
        </p:txBody>
      </p:sp>
      <mc:AlternateContent xmlns:mc="http://schemas.openxmlformats.org/markup-compatibility/2006" xmlns:a14="http://schemas.microsoft.com/office/drawing/2010/main">
        <mc:Choice Requires="a14">
          <p:sp>
            <p:nvSpPr>
              <p:cNvPr id="9" name="Object 3">
                <a:extLst>
                  <a:ext uri="{FF2B5EF4-FFF2-40B4-BE49-F238E27FC236}">
                    <a16:creationId xmlns:a16="http://schemas.microsoft.com/office/drawing/2014/main" id="{FBC71081-1A7C-47CE-9508-8DD6038441DA}"/>
                  </a:ext>
                </a:extLst>
              </p:cNvPr>
              <p:cNvSpPr txBox="1"/>
              <p:nvPr/>
            </p:nvSpPr>
            <p:spPr bwMode="auto">
              <a:xfrm>
                <a:off x="3141784" y="4261158"/>
                <a:ext cx="3609975" cy="1447800"/>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r>
                        <a:rPr lang="en-US" i="1">
                          <a:solidFill>
                            <a:srgbClr val="000000"/>
                          </a:solidFill>
                          <a:latin typeface="Cambria Math" panose="02040503050406030204" pitchFamily="18" charset="0"/>
                        </a:rPr>
                        <m:t>𝑎</m:t>
                      </m:r>
                      <m:r>
                        <a:rPr lang="en-US" i="1">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𝑡</m:t>
                      </m:r>
                      <m:r>
                        <a:rPr lang="en-US" i="1">
                          <a:solidFill>
                            <a:srgbClr val="000000"/>
                          </a:solidFill>
                          <a:latin typeface="Cambria Math" panose="02040503050406030204" pitchFamily="18" charset="0"/>
                        </a:rPr>
                        <m:t>)=−</m:t>
                      </m:r>
                      <m:sSup>
                        <m:sSupPr>
                          <m:ctrlPr>
                            <a:rPr lang="en-US" i="1">
                              <a:solidFill>
                                <a:srgbClr val="000000"/>
                              </a:solidFill>
                              <a:latin typeface="Cambria Math" panose="02040503050406030204" pitchFamily="18" charset="0"/>
                            </a:rPr>
                          </m:ctrlPr>
                        </m:sSupPr>
                        <m:e>
                          <m:r>
                            <a:rPr lang="en-US" i="1">
                              <a:solidFill>
                                <a:srgbClr val="000000"/>
                              </a:solidFill>
                              <a:latin typeface="Cambria Math" panose="02040503050406030204" pitchFamily="18" charset="0"/>
                            </a:rPr>
                            <m:t>𝜔</m:t>
                          </m:r>
                        </m:e>
                        <m:sup>
                          <m:r>
                            <a:rPr lang="en-US" i="1">
                              <a:solidFill>
                                <a:srgbClr val="000000"/>
                              </a:solidFill>
                              <a:latin typeface="Cambria Math" panose="02040503050406030204" pitchFamily="18" charset="0"/>
                            </a:rPr>
                            <m:t>2</m:t>
                          </m:r>
                        </m:sup>
                      </m:sSup>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𝑥</m:t>
                          </m:r>
                        </m:e>
                        <m:sub>
                          <m:r>
                            <a:rPr lang="en-US" i="1">
                              <a:solidFill>
                                <a:srgbClr val="000000"/>
                              </a:solidFill>
                              <a:latin typeface="Cambria Math" panose="02040503050406030204" pitchFamily="18" charset="0"/>
                            </a:rPr>
                            <m:t>𝑚</m:t>
                          </m:r>
                        </m:sub>
                      </m:sSub>
                      <m:func>
                        <m:funcPr>
                          <m:ctrlPr>
                            <a:rPr lang="en-US" i="1">
                              <a:solidFill>
                                <a:srgbClr val="000000"/>
                              </a:solidFill>
                              <a:latin typeface="Cambria Math" panose="02040503050406030204" pitchFamily="18" charset="0"/>
                            </a:rPr>
                          </m:ctrlPr>
                        </m:funcPr>
                        <m:fName>
                          <m:r>
                            <m:rPr>
                              <m:sty m:val="p"/>
                            </m:rPr>
                            <a:rPr lang="en-US" i="0">
                              <a:solidFill>
                                <a:srgbClr val="000000"/>
                              </a:solidFill>
                              <a:latin typeface="Cambria Math" panose="02040503050406030204" pitchFamily="18" charset="0"/>
                            </a:rPr>
                            <m:t>cos</m:t>
                          </m:r>
                        </m:fName>
                        <m:e>
                          <m:r>
                            <a:rPr lang="en-US" i="1">
                              <a:solidFill>
                                <a:srgbClr val="000000"/>
                              </a:solidFill>
                              <a:latin typeface="Cambria Math" panose="02040503050406030204" pitchFamily="18" charset="0"/>
                            </a:rPr>
                            <m:t>(</m:t>
                          </m:r>
                        </m:e>
                      </m:func>
                      <m:r>
                        <a:rPr lang="en-US" i="1">
                          <a:solidFill>
                            <a:srgbClr val="000000"/>
                          </a:solidFill>
                          <a:latin typeface="Cambria Math" panose="02040503050406030204" pitchFamily="18" charset="0"/>
                        </a:rPr>
                        <m:t>𝜔</m:t>
                      </m:r>
                      <m:r>
                        <a:rPr lang="en-US" i="1">
                          <a:solidFill>
                            <a:srgbClr val="000000"/>
                          </a:solidFill>
                          <a:latin typeface="Cambria Math" panose="02040503050406030204" pitchFamily="18" charset="0"/>
                        </a:rPr>
                        <m:t>𝑡</m:t>
                      </m:r>
                      <m:r>
                        <a:rPr lang="en-US" i="1">
                          <a:solidFill>
                            <a:srgbClr val="000000"/>
                          </a:solidFill>
                          <a:latin typeface="Cambria Math" panose="02040503050406030204" pitchFamily="18" charset="0"/>
                        </a:rPr>
                        <m:t>)</m:t>
                      </m:r>
                    </m:oMath>
                  </m:oMathPara>
                </a14:m>
                <a:br>
                  <a:rPr lang="en-US" i="1" dirty="0">
                    <a:solidFill>
                      <a:srgbClr val="000000"/>
                    </a:solidFill>
                    <a:latin typeface="Cambria Math" panose="02040503050406030204" pitchFamily="18" charset="0"/>
                  </a:rPr>
                </a:br>
                <a:endParaRPr lang="en-US" i="1" dirty="0">
                  <a:solidFill>
                    <a:srgbClr val="000000"/>
                  </a:solidFill>
                  <a:latin typeface="Cambria Math" panose="02040503050406030204" pitchFamily="18" charset="0"/>
                </a:endParaRPr>
              </a:p>
              <a:p>
                <a:endParaRPr lang="en-US" i="1" dirty="0">
                  <a:solidFill>
                    <a:srgbClr val="000000"/>
                  </a:solidFill>
                  <a:latin typeface="Cambria Math" panose="02040503050406030204" pitchFamily="18" charset="0"/>
                </a:endParaRPr>
              </a:p>
              <a:p>
                <a:pPr/>
                <a14:m>
                  <m:oMathPara xmlns:m="http://schemas.openxmlformats.org/officeDocument/2006/math">
                    <m:oMathParaPr>
                      <m:jc m:val="left"/>
                    </m:oMathParaPr>
                    <m:oMath xmlns:m="http://schemas.openxmlformats.org/officeDocument/2006/math">
                      <m:r>
                        <a:rPr lang="en-US" i="1">
                          <a:solidFill>
                            <a:srgbClr val="000000"/>
                          </a:solidFill>
                          <a:latin typeface="Cambria Math" panose="02040503050406030204" pitchFamily="18" charset="0"/>
                        </a:rPr>
                        <m:t>𝑎</m:t>
                      </m:r>
                      <m:r>
                        <a:rPr lang="en-US" i="1">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𝑡</m:t>
                      </m:r>
                      <m:r>
                        <a:rPr lang="en-US" i="1">
                          <a:solidFill>
                            <a:srgbClr val="000000"/>
                          </a:solidFill>
                          <a:latin typeface="Cambria Math" panose="02040503050406030204" pitchFamily="18" charset="0"/>
                        </a:rPr>
                        <m:t>)=−</m:t>
                      </m:r>
                      <m:sSup>
                        <m:sSupPr>
                          <m:ctrlPr>
                            <a:rPr lang="en-US" i="1">
                              <a:solidFill>
                                <a:srgbClr val="000000"/>
                              </a:solidFill>
                              <a:latin typeface="Cambria Math" panose="02040503050406030204" pitchFamily="18" charset="0"/>
                            </a:rPr>
                          </m:ctrlPr>
                        </m:sSupPr>
                        <m:e>
                          <m:r>
                            <a:rPr lang="en-US" i="1">
                              <a:solidFill>
                                <a:srgbClr val="000000"/>
                              </a:solidFill>
                              <a:latin typeface="Cambria Math" panose="02040503050406030204" pitchFamily="18" charset="0"/>
                            </a:rPr>
                            <m:t>𝜔</m:t>
                          </m:r>
                        </m:e>
                        <m:sup>
                          <m:r>
                            <a:rPr lang="en-US" i="1">
                              <a:solidFill>
                                <a:srgbClr val="000000"/>
                              </a:solidFill>
                              <a:latin typeface="Cambria Math" panose="02040503050406030204" pitchFamily="18" charset="0"/>
                            </a:rPr>
                            <m:t>2</m:t>
                          </m:r>
                        </m:sup>
                      </m:sSup>
                      <m:r>
                        <a:rPr lang="en-US" i="1">
                          <a:solidFill>
                            <a:srgbClr val="000000"/>
                          </a:solidFill>
                          <a:latin typeface="Cambria Math" panose="02040503050406030204" pitchFamily="18" charset="0"/>
                        </a:rPr>
                        <m:t>𝑥</m:t>
                      </m:r>
                      <m:r>
                        <a:rPr lang="en-US" i="1">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𝑡</m:t>
                      </m:r>
                      <m:r>
                        <a:rPr lang="en-US" i="1">
                          <a:solidFill>
                            <a:srgbClr val="000000"/>
                          </a:solidFill>
                          <a:latin typeface="Cambria Math" panose="02040503050406030204" pitchFamily="18" charset="0"/>
                        </a:rPr>
                        <m:t>)</m:t>
                      </m:r>
                    </m:oMath>
                  </m:oMathPara>
                </a14:m>
                <a:endParaRPr lang="en-US" dirty="0"/>
              </a:p>
            </p:txBody>
          </p:sp>
        </mc:Choice>
        <mc:Fallback xmlns="">
          <p:sp>
            <p:nvSpPr>
              <p:cNvPr id="9" name="Object 3">
                <a:extLst>
                  <a:ext uri="{FF2B5EF4-FFF2-40B4-BE49-F238E27FC236}">
                    <a16:creationId xmlns:a16="http://schemas.microsoft.com/office/drawing/2014/main" id="{FBC71081-1A7C-47CE-9508-8DD6038441DA}"/>
                  </a:ext>
                </a:extLst>
              </p:cNvPr>
              <p:cNvSpPr txBox="1">
                <a:spLocks noRot="1" noChangeAspect="1" noMove="1" noResize="1" noEditPoints="1" noAdjustHandles="1" noChangeArrowheads="1" noChangeShapeType="1" noTextEdit="1"/>
              </p:cNvSpPr>
              <p:nvPr/>
            </p:nvSpPr>
            <p:spPr bwMode="auto">
              <a:xfrm>
                <a:off x="3141784" y="4261158"/>
                <a:ext cx="3609975" cy="1447800"/>
              </a:xfrm>
              <a:prstGeom prst="rect">
                <a:avLst/>
              </a:prstGeom>
              <a:blipFill>
                <a:blip r:embed="rId4"/>
                <a:stretch>
                  <a:fillRect/>
                </a:stretch>
              </a:blipFill>
              <a:ln>
                <a:noFill/>
              </a:ln>
              <a:effectLst/>
            </p:spPr>
            <p:txBody>
              <a:bodyPr/>
              <a:lstStyle/>
              <a:p>
                <a:r>
                  <a:rPr lang="en-US">
                    <a:noFill/>
                  </a:rPr>
                  <a:t> </a:t>
                </a:r>
              </a:p>
            </p:txBody>
          </p:sp>
        </mc:Fallback>
      </mc:AlternateContent>
      <p:sp>
        <p:nvSpPr>
          <p:cNvPr id="10" name="TextBox 8">
            <a:extLst>
              <a:ext uri="{FF2B5EF4-FFF2-40B4-BE49-F238E27FC236}">
                <a16:creationId xmlns:a16="http://schemas.microsoft.com/office/drawing/2014/main" id="{B5D5C89F-E49B-457D-B85E-7610CA20170F}"/>
              </a:ext>
            </a:extLst>
          </p:cNvPr>
          <p:cNvSpPr txBox="1">
            <a:spLocks noChangeArrowheads="1"/>
          </p:cNvSpPr>
          <p:nvPr/>
        </p:nvSpPr>
        <p:spPr bwMode="auto">
          <a:xfrm>
            <a:off x="152400" y="5181600"/>
            <a:ext cx="8839200"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2200" dirty="0">
                <a:latin typeface="+mn-lt"/>
                <a:cs typeface="Arial" charset="0"/>
              </a:rPr>
              <a:t>The acceleration amplitude is </a:t>
            </a:r>
            <a:r>
              <a:rPr lang="el-GR" sz="2200" dirty="0">
                <a:latin typeface="+mn-lt"/>
                <a:cs typeface="Arial" charset="0"/>
              </a:rPr>
              <a:t>ω</a:t>
            </a:r>
            <a:r>
              <a:rPr lang="en-US" sz="2200" baseline="30000" dirty="0">
                <a:latin typeface="+mn-lt"/>
                <a:cs typeface="Arial" charset="0"/>
              </a:rPr>
              <a:t>2</a:t>
            </a:r>
            <a:r>
              <a:rPr lang="en-US" sz="2200" dirty="0">
                <a:latin typeface="+mn-lt"/>
                <a:cs typeface="Arial" charset="0"/>
              </a:rPr>
              <a:t>x</a:t>
            </a:r>
            <a:r>
              <a:rPr lang="en-US" sz="2200" baseline="-25000" dirty="0">
                <a:latin typeface="+mn-lt"/>
                <a:cs typeface="Arial" charset="0"/>
              </a:rPr>
              <a:t>m</a:t>
            </a:r>
            <a:r>
              <a:rPr lang="en-US" sz="2200" dirty="0">
                <a:latin typeface="+mn-lt"/>
                <a:cs typeface="Arial" charset="0"/>
              </a:rPr>
              <a:t>. </a:t>
            </a:r>
          </a:p>
          <a:p>
            <a:pPr eaLnBrk="1" hangingPunct="1"/>
            <a:endParaRPr lang="en-US" sz="2200" dirty="0">
              <a:latin typeface="+mn-lt"/>
              <a:cs typeface="Arial" charset="0"/>
            </a:endParaRPr>
          </a:p>
          <a:p>
            <a:pPr algn="ctr" eaLnBrk="1" hangingPunct="1"/>
            <a:r>
              <a:rPr lang="en-US" sz="2200" b="1" i="1" dirty="0">
                <a:solidFill>
                  <a:srgbClr val="FF0000"/>
                </a:solidFill>
                <a:latin typeface="+mn-lt"/>
                <a:cs typeface="Arial" charset="0"/>
              </a:rPr>
              <a:t>In SHM a(t) is proportional to the displacement but opposite in sign.</a:t>
            </a:r>
          </a:p>
        </p:txBody>
      </p:sp>
    </p:spTree>
    <p:extLst>
      <p:ext uri="{BB962C8B-B14F-4D97-AF65-F5344CB8AC3E}">
        <p14:creationId xmlns:p14="http://schemas.microsoft.com/office/powerpoint/2010/main" val="25959887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TextBox 3"/>
          <p:cNvSpPr txBox="1">
            <a:spLocks noChangeArrowheads="1"/>
          </p:cNvSpPr>
          <p:nvPr/>
        </p:nvSpPr>
        <p:spPr bwMode="auto">
          <a:xfrm>
            <a:off x="4648200" y="838200"/>
            <a:ext cx="4114800" cy="5324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just" eaLnBrk="1" hangingPunct="1"/>
            <a:r>
              <a:rPr lang="en-US" sz="2000" dirty="0">
                <a:latin typeface="+mn-lt"/>
                <a:cs typeface="Arial" pitchFamily="34" charset="0"/>
              </a:rPr>
              <a:t>When the motion of detector or source is toward the other, the sign on its speed must give an upward shift in frequency. When the motion of detector or source is away from the other, the sign on its speed must give a downward shift in frequency.</a:t>
            </a:r>
          </a:p>
          <a:p>
            <a:pPr eaLnBrk="1" hangingPunct="1"/>
            <a:endParaRPr lang="en-US" sz="2000" dirty="0">
              <a:latin typeface="+mn-lt"/>
              <a:cs typeface="Arial" pitchFamily="34" charset="0"/>
            </a:endParaRPr>
          </a:p>
          <a:p>
            <a:pPr eaLnBrk="1" hangingPunct="1"/>
            <a:endParaRPr lang="en-US" sz="2000" dirty="0">
              <a:latin typeface="+mn-lt"/>
              <a:cs typeface="Arial" pitchFamily="34" charset="0"/>
            </a:endParaRPr>
          </a:p>
          <a:p>
            <a:pPr eaLnBrk="1" hangingPunct="1"/>
            <a:endParaRPr lang="en-US" sz="2000" dirty="0">
              <a:latin typeface="+mn-lt"/>
              <a:cs typeface="Arial" pitchFamily="34" charset="0"/>
            </a:endParaRPr>
          </a:p>
          <a:p>
            <a:pPr eaLnBrk="1" hangingPunct="1"/>
            <a:endParaRPr lang="en-US" sz="2000" dirty="0">
              <a:latin typeface="+mn-lt"/>
              <a:cs typeface="Arial" pitchFamily="34" charset="0"/>
            </a:endParaRPr>
          </a:p>
          <a:p>
            <a:pPr algn="just" eaLnBrk="1" hangingPunct="1"/>
            <a:r>
              <a:rPr lang="en-US" sz="2000" dirty="0">
                <a:latin typeface="+mn-lt"/>
                <a:cs typeface="Arial" pitchFamily="34" charset="0"/>
              </a:rPr>
              <a:t>Here the emitted frequency is </a:t>
            </a:r>
            <a:r>
              <a:rPr lang="en-US" sz="2000" i="1" dirty="0">
                <a:latin typeface="+mn-lt"/>
                <a:cs typeface="Arial" pitchFamily="34" charset="0"/>
              </a:rPr>
              <a:t>f</a:t>
            </a:r>
            <a:r>
              <a:rPr lang="en-US" sz="2000" dirty="0">
                <a:latin typeface="+mn-lt"/>
                <a:cs typeface="Arial" pitchFamily="34" charset="0"/>
              </a:rPr>
              <a:t>, the detected frequency </a:t>
            </a:r>
            <a:r>
              <a:rPr lang="en-US" sz="2000" i="1" dirty="0">
                <a:latin typeface="+mn-lt"/>
                <a:cs typeface="Arial" pitchFamily="34" charset="0"/>
              </a:rPr>
              <a:t>f’</a:t>
            </a:r>
            <a:r>
              <a:rPr lang="en-US" sz="2000" dirty="0">
                <a:latin typeface="+mn-lt"/>
                <a:cs typeface="Arial" pitchFamily="34" charset="0"/>
              </a:rPr>
              <a:t> , </a:t>
            </a:r>
            <a:r>
              <a:rPr lang="en-US" sz="2000" i="1" dirty="0">
                <a:latin typeface="+mn-lt"/>
                <a:cs typeface="Arial" pitchFamily="34" charset="0"/>
              </a:rPr>
              <a:t>v </a:t>
            </a:r>
            <a:r>
              <a:rPr lang="en-US" sz="2000" dirty="0">
                <a:latin typeface="+mn-lt"/>
                <a:cs typeface="Arial" pitchFamily="34" charset="0"/>
              </a:rPr>
              <a:t>is the speed of sound  through the air, </a:t>
            </a:r>
            <a:r>
              <a:rPr lang="en-US" sz="2000" i="1" dirty="0" err="1">
                <a:latin typeface="+mn-lt"/>
                <a:cs typeface="Arial" pitchFamily="34" charset="0"/>
              </a:rPr>
              <a:t>v</a:t>
            </a:r>
            <a:r>
              <a:rPr lang="en-US" sz="2000" i="1" baseline="-25000" dirty="0" err="1">
                <a:latin typeface="+mn-lt"/>
                <a:cs typeface="Arial" pitchFamily="34" charset="0"/>
              </a:rPr>
              <a:t>D</a:t>
            </a:r>
            <a:r>
              <a:rPr lang="en-US" sz="2000" dirty="0">
                <a:latin typeface="+mn-lt"/>
                <a:cs typeface="Arial" pitchFamily="34" charset="0"/>
              </a:rPr>
              <a:t> is the detector’s speed relative to the air, and </a:t>
            </a:r>
            <a:r>
              <a:rPr lang="en-US" sz="2000" i="1" dirty="0" err="1">
                <a:latin typeface="+mn-lt"/>
                <a:cs typeface="Arial" pitchFamily="34" charset="0"/>
              </a:rPr>
              <a:t>v</a:t>
            </a:r>
            <a:r>
              <a:rPr lang="en-US" sz="2000" i="1" baseline="-25000" dirty="0" err="1">
                <a:latin typeface="+mn-lt"/>
                <a:cs typeface="Arial" pitchFamily="34" charset="0"/>
              </a:rPr>
              <a:t>S</a:t>
            </a:r>
            <a:r>
              <a:rPr lang="en-US" sz="2000" dirty="0">
                <a:latin typeface="+mn-lt"/>
                <a:cs typeface="Arial" pitchFamily="34" charset="0"/>
              </a:rPr>
              <a:t> is the source’s speed relative to the air. </a:t>
            </a:r>
          </a:p>
        </p:txBody>
      </p:sp>
      <p:pic>
        <p:nvPicPr>
          <p:cNvPr id="21508" name="Picture 4"/>
          <p:cNvPicPr>
            <a:picLocks noChangeAspect="1" noChangeArrowheads="1"/>
          </p:cNvPicPr>
          <p:nvPr/>
        </p:nvPicPr>
        <p:blipFill rotWithShape="1">
          <a:blip r:embed="rId2" cstate="print"/>
          <a:srcRect r="57767"/>
          <a:stretch/>
        </p:blipFill>
        <p:spPr bwMode="auto">
          <a:xfrm>
            <a:off x="5410200" y="3159868"/>
            <a:ext cx="2057400" cy="804863"/>
          </a:xfrm>
          <a:prstGeom prst="rect">
            <a:avLst/>
          </a:prstGeom>
          <a:noFill/>
          <a:ln w="9525">
            <a:noFill/>
            <a:miter lim="800000"/>
            <a:headEnd/>
            <a:tailEnd/>
          </a:ln>
        </p:spPr>
      </p:pic>
      <p:pic>
        <p:nvPicPr>
          <p:cNvPr id="2458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371599"/>
            <a:ext cx="4343401" cy="3622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txBox="1">
            <a:spLocks/>
          </p:cNvSpPr>
          <p:nvPr/>
        </p:nvSpPr>
        <p:spPr>
          <a:xfrm>
            <a:off x="152400" y="152400"/>
            <a:ext cx="8839200" cy="533400"/>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3200" b="1" i="1" dirty="0">
                <a:solidFill>
                  <a:srgbClr val="C00000"/>
                </a:solidFill>
                <a:latin typeface="Arial" charset="0"/>
                <a:cs typeface="Arial" charset="0"/>
              </a:rPr>
              <a:t>Doppler Effect</a:t>
            </a:r>
          </a:p>
        </p:txBody>
      </p:sp>
    </p:spTree>
    <p:extLst>
      <p:ext uri="{BB962C8B-B14F-4D97-AF65-F5344CB8AC3E}">
        <p14:creationId xmlns:p14="http://schemas.microsoft.com/office/powerpoint/2010/main" val="12160905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23" name="Group 7"/>
          <p:cNvGrpSpPr>
            <a:grpSpLocks/>
          </p:cNvGrpSpPr>
          <p:nvPr/>
        </p:nvGrpSpPr>
        <p:grpSpPr bwMode="auto">
          <a:xfrm>
            <a:off x="292893" y="508907"/>
            <a:ext cx="8558213" cy="5791200"/>
            <a:chOff x="381001" y="533400"/>
            <a:chExt cx="8558936" cy="5791200"/>
          </a:xfrm>
        </p:grpSpPr>
        <p:pic>
          <p:nvPicPr>
            <p:cNvPr id="30724" name="Picture 2"/>
            <p:cNvPicPr>
              <a:picLocks noChangeAspect="1" noChangeArrowheads="1"/>
            </p:cNvPicPr>
            <p:nvPr/>
          </p:nvPicPr>
          <p:blipFill>
            <a:blip r:embed="rId2">
              <a:extLst>
                <a:ext uri="{28A0092B-C50C-407E-A947-70E740481C1C}">
                  <a14:useLocalDpi xmlns:a14="http://schemas.microsoft.com/office/drawing/2010/main" val="0"/>
                </a:ext>
              </a:extLst>
            </a:blip>
            <a:srcRect l="3813" t="3561"/>
            <a:stretch>
              <a:fillRect/>
            </a:stretch>
          </p:blipFill>
          <p:spPr bwMode="auto">
            <a:xfrm>
              <a:off x="381001" y="533400"/>
              <a:ext cx="8558936" cy="310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7000" y="5334000"/>
              <a:ext cx="3314700"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6"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6019800"/>
              <a:ext cx="34004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7"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4400" y="3810000"/>
              <a:ext cx="6991350" cy="131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Title 1"/>
          <p:cNvSpPr txBox="1">
            <a:spLocks/>
          </p:cNvSpPr>
          <p:nvPr/>
        </p:nvSpPr>
        <p:spPr>
          <a:xfrm>
            <a:off x="152400" y="152400"/>
            <a:ext cx="8839200" cy="533400"/>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3200" b="1" i="1" dirty="0">
                <a:solidFill>
                  <a:srgbClr val="C00000"/>
                </a:solidFill>
                <a:latin typeface="Arial" charset="0"/>
                <a:cs typeface="Arial" charset="0"/>
              </a:rPr>
              <a:t>Supersonic Sounds</a:t>
            </a:r>
          </a:p>
        </p:txBody>
      </p:sp>
    </p:spTree>
    <p:extLst>
      <p:ext uri="{BB962C8B-B14F-4D97-AF65-F5344CB8AC3E}">
        <p14:creationId xmlns:p14="http://schemas.microsoft.com/office/powerpoint/2010/main" val="8336751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 name="Rectangle 72">
            <a:extLst>
              <a:ext uri="{FF2B5EF4-FFF2-40B4-BE49-F238E27FC236}">
                <a16:creationId xmlns:a16="http://schemas.microsoft.com/office/drawing/2014/main" id="{E8A8EAB8-D2FF-444D-B34B-7D32F106AD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5" name="Title 1"/>
          <p:cNvSpPr txBox="1">
            <a:spLocks/>
          </p:cNvSpPr>
          <p:nvPr/>
        </p:nvSpPr>
        <p:spPr>
          <a:xfrm>
            <a:off x="628650" y="448721"/>
            <a:ext cx="3530753" cy="1225650"/>
          </a:xfrm>
          <a:prstGeom prst="rect">
            <a:avLst/>
          </a:prstGeom>
        </p:spPr>
        <p:txBody>
          <a:bodyPr vert="horz" lIns="91440" tIns="45720" rIns="91440" bIns="45720" rtlCol="0" anchor="b">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pPr algn="l">
              <a:lnSpc>
                <a:spcPct val="90000"/>
              </a:lnSpc>
              <a:spcAft>
                <a:spcPts val="600"/>
              </a:spcAft>
            </a:pPr>
            <a:r>
              <a:rPr lang="en-US" b="1" i="1">
                <a:solidFill>
                  <a:schemeClr val="bg1"/>
                </a:solidFill>
              </a:rPr>
              <a:t>What is a Fluid?</a:t>
            </a:r>
          </a:p>
        </p:txBody>
      </p:sp>
      <p:cxnSp>
        <p:nvCxnSpPr>
          <p:cNvPr id="75" name="Straight Connector 74">
            <a:extLst>
              <a:ext uri="{FF2B5EF4-FFF2-40B4-BE49-F238E27FC236}">
                <a16:creationId xmlns:a16="http://schemas.microsoft.com/office/drawing/2014/main" id="{EEA38897-7BA3-4408-8083-3235339C4A6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23904" y="1749756"/>
            <a:ext cx="353872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075" name="TextBox 8"/>
          <p:cNvSpPr txBox="1">
            <a:spLocks noChangeArrowheads="1"/>
          </p:cNvSpPr>
          <p:nvPr/>
        </p:nvSpPr>
        <p:spPr bwMode="auto">
          <a:xfrm>
            <a:off x="673326" y="1909192"/>
            <a:ext cx="3439885" cy="364771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o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lnSpc>
                <a:spcPct val="90000"/>
              </a:lnSpc>
              <a:spcAft>
                <a:spcPts val="600"/>
              </a:spcAft>
              <a:buClr>
                <a:srgbClr val="C00000"/>
              </a:buClr>
            </a:pPr>
            <a:r>
              <a:rPr lang="en-US" sz="1600" dirty="0">
                <a:solidFill>
                  <a:schemeClr val="bg1"/>
                </a:solidFill>
                <a:latin typeface="+mn-lt"/>
              </a:rPr>
              <a:t>A fluid, in contrast to a solid, is a substance that can flow like a liquid, gas, or plasma. </a:t>
            </a:r>
          </a:p>
          <a:p>
            <a:pPr marL="228600" indent="-228600" eaLnBrk="1" hangingPunct="1">
              <a:lnSpc>
                <a:spcPct val="90000"/>
              </a:lnSpc>
              <a:spcAft>
                <a:spcPts val="600"/>
              </a:spcAft>
              <a:buClr>
                <a:srgbClr val="C00000"/>
              </a:buClr>
              <a:buFont typeface="Arial" panose="020B0604020202020204" pitchFamily="34" charset="0"/>
              <a:buChar char="•"/>
            </a:pPr>
            <a:endParaRPr lang="en-US" sz="1600" dirty="0">
              <a:solidFill>
                <a:schemeClr val="bg1"/>
              </a:solidFill>
              <a:latin typeface="+mn-lt"/>
            </a:endParaRPr>
          </a:p>
          <a:p>
            <a:pPr eaLnBrk="1" hangingPunct="1">
              <a:lnSpc>
                <a:spcPct val="90000"/>
              </a:lnSpc>
              <a:spcAft>
                <a:spcPts val="600"/>
              </a:spcAft>
              <a:buClr>
                <a:srgbClr val="C00000"/>
              </a:buClr>
            </a:pPr>
            <a:r>
              <a:rPr lang="en-US" sz="1600" dirty="0">
                <a:solidFill>
                  <a:schemeClr val="bg1"/>
                </a:solidFill>
                <a:latin typeface="+mn-lt"/>
              </a:rPr>
              <a:t>Fluids conform to the boundaries of any container in which we put them. They do so because a fluid cannot sustain a force that is tangential to its surface. That is, a fluid is a substance that flows because it cannot withstand a shearing stress. </a:t>
            </a:r>
          </a:p>
          <a:p>
            <a:pPr marL="228600" indent="-228600" eaLnBrk="1" hangingPunct="1">
              <a:lnSpc>
                <a:spcPct val="90000"/>
              </a:lnSpc>
              <a:spcAft>
                <a:spcPts val="600"/>
              </a:spcAft>
              <a:buClr>
                <a:srgbClr val="C00000"/>
              </a:buClr>
              <a:buFont typeface="Arial" panose="020B0604020202020204" pitchFamily="34" charset="0"/>
              <a:buChar char="•"/>
            </a:pPr>
            <a:endParaRPr lang="en-US" sz="1600" dirty="0">
              <a:solidFill>
                <a:schemeClr val="bg1"/>
              </a:solidFill>
              <a:latin typeface="+mn-lt"/>
            </a:endParaRPr>
          </a:p>
          <a:p>
            <a:pPr eaLnBrk="1" hangingPunct="1">
              <a:lnSpc>
                <a:spcPct val="90000"/>
              </a:lnSpc>
              <a:spcAft>
                <a:spcPts val="600"/>
              </a:spcAft>
              <a:buClr>
                <a:srgbClr val="C00000"/>
              </a:buClr>
            </a:pPr>
            <a:r>
              <a:rPr lang="en-US" sz="1600" dirty="0">
                <a:solidFill>
                  <a:schemeClr val="bg1"/>
                </a:solidFill>
                <a:latin typeface="+mn-lt"/>
              </a:rPr>
              <a:t>It can, however, exert a force in the direction perpendicular to its surface.</a:t>
            </a:r>
          </a:p>
        </p:txBody>
      </p:sp>
      <p:cxnSp>
        <p:nvCxnSpPr>
          <p:cNvPr id="77" name="Straight Connector 76">
            <a:extLst>
              <a:ext uri="{FF2B5EF4-FFF2-40B4-BE49-F238E27FC236}">
                <a16:creationId xmlns:a16="http://schemas.microsoft.com/office/drawing/2014/main" id="{F11AD06B-AB20-4097-8606-5DA00DBACE8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25520" y="5707672"/>
            <a:ext cx="353549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077" name="Picture 3076">
            <a:extLst>
              <a:ext uri="{FF2B5EF4-FFF2-40B4-BE49-F238E27FC236}">
                <a16:creationId xmlns:a16="http://schemas.microsoft.com/office/drawing/2014/main" id="{A44FFF58-D707-4526-9DD3-968BFA865971}"/>
              </a:ext>
            </a:extLst>
          </p:cNvPr>
          <p:cNvPicPr>
            <a:picLocks noChangeAspect="1"/>
          </p:cNvPicPr>
          <p:nvPr/>
        </p:nvPicPr>
        <p:blipFill rotWithShape="1">
          <a:blip r:embed="rId2"/>
          <a:srcRect l="19424" r="34098"/>
          <a:stretch/>
        </p:blipFill>
        <p:spPr>
          <a:xfrm>
            <a:off x="4894089" y="10"/>
            <a:ext cx="4249911" cy="6857990"/>
          </a:xfrm>
          <a:prstGeom prst="rect">
            <a:avLst/>
          </a:prstGeom>
        </p:spPr>
      </p:pic>
    </p:spTree>
    <p:extLst>
      <p:ext uri="{BB962C8B-B14F-4D97-AF65-F5344CB8AC3E}">
        <p14:creationId xmlns:p14="http://schemas.microsoft.com/office/powerpoint/2010/main" val="7047895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12"/>
          <p:cNvSpPr>
            <a:spLocks noChangeArrowheads="1"/>
          </p:cNvSpPr>
          <p:nvPr/>
        </p:nvSpPr>
        <p:spPr bwMode="auto">
          <a:xfrm>
            <a:off x="152400" y="750888"/>
            <a:ext cx="8839200" cy="4939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Clr>
                <a:srgbClr val="C00000"/>
              </a:buClr>
            </a:pPr>
            <a:r>
              <a:rPr lang="en-US" sz="2100" dirty="0">
                <a:cs typeface="Arial" pitchFamily="34" charset="0"/>
              </a:rPr>
              <a:t>To find the density </a:t>
            </a:r>
            <a:r>
              <a:rPr lang="el-GR" sz="2100" dirty="0"/>
              <a:t>ρ</a:t>
            </a:r>
            <a:r>
              <a:rPr lang="en-US" sz="2100" dirty="0"/>
              <a:t> </a:t>
            </a:r>
            <a:r>
              <a:rPr lang="en-US" sz="2100" dirty="0">
                <a:cs typeface="Arial" pitchFamily="34" charset="0"/>
              </a:rPr>
              <a:t>of a fluid at any point, we isolate a small volume element V around that point and measure the mass m of the fluid contained within that element. If the fluid has uniform density, then</a:t>
            </a:r>
          </a:p>
          <a:p>
            <a:pPr marL="342900" indent="-342900">
              <a:buClr>
                <a:srgbClr val="C00000"/>
              </a:buClr>
              <a:buFont typeface="Arial" pitchFamily="34" charset="0"/>
              <a:buChar char="•"/>
            </a:pPr>
            <a:endParaRPr lang="en-US" sz="2100" dirty="0">
              <a:cs typeface="Arial" pitchFamily="34" charset="0"/>
            </a:endParaRPr>
          </a:p>
          <a:p>
            <a:pPr marL="342900" indent="-342900">
              <a:buClr>
                <a:srgbClr val="C00000"/>
              </a:buClr>
              <a:buFont typeface="Arial" pitchFamily="34" charset="0"/>
              <a:buChar char="•"/>
            </a:pPr>
            <a:endParaRPr lang="en-US" sz="2100" dirty="0">
              <a:cs typeface="Arial" pitchFamily="34" charset="0"/>
            </a:endParaRPr>
          </a:p>
          <a:p>
            <a:pPr marL="342900" indent="-342900">
              <a:buClr>
                <a:srgbClr val="C00000"/>
              </a:buClr>
              <a:buFont typeface="Arial" pitchFamily="34" charset="0"/>
              <a:buChar char="•"/>
            </a:pPr>
            <a:endParaRPr lang="en-US" sz="2100" dirty="0">
              <a:cs typeface="Arial" pitchFamily="34" charset="0"/>
            </a:endParaRPr>
          </a:p>
          <a:p>
            <a:pPr>
              <a:buClr>
                <a:srgbClr val="C00000"/>
              </a:buClr>
            </a:pPr>
            <a:r>
              <a:rPr lang="en-US" sz="2100" dirty="0">
                <a:cs typeface="Arial" pitchFamily="34" charset="0"/>
              </a:rPr>
              <a:t>Density is a scalar property; its SI unit is the kilogram per cubic meter.</a:t>
            </a:r>
          </a:p>
          <a:p>
            <a:pPr marL="342900" indent="-342900">
              <a:buClr>
                <a:srgbClr val="C00000"/>
              </a:buClr>
              <a:buFont typeface="Arial" pitchFamily="34" charset="0"/>
              <a:buChar char="•"/>
            </a:pPr>
            <a:endParaRPr lang="en-US" sz="2100" dirty="0">
              <a:cs typeface="Arial" pitchFamily="34" charset="0"/>
            </a:endParaRPr>
          </a:p>
          <a:p>
            <a:pPr>
              <a:buClr>
                <a:srgbClr val="C00000"/>
              </a:buClr>
            </a:pPr>
            <a:r>
              <a:rPr lang="en-US" sz="2100" dirty="0">
                <a:cs typeface="Arial" pitchFamily="34" charset="0"/>
              </a:rPr>
              <a:t>If the </a:t>
            </a:r>
            <a:r>
              <a:rPr lang="en-US" sz="2100">
                <a:cs typeface="Arial" pitchFamily="34" charset="0"/>
              </a:rPr>
              <a:t>force (F) </a:t>
            </a:r>
            <a:r>
              <a:rPr lang="en-US" sz="2100" dirty="0">
                <a:cs typeface="Arial" pitchFamily="34" charset="0"/>
              </a:rPr>
              <a:t>exerted over a flat </a:t>
            </a:r>
            <a:r>
              <a:rPr lang="en-US" sz="2100">
                <a:cs typeface="Arial" pitchFamily="34" charset="0"/>
              </a:rPr>
              <a:t>area (A) </a:t>
            </a:r>
            <a:r>
              <a:rPr lang="en-US" sz="2100" dirty="0">
                <a:cs typeface="Arial" pitchFamily="34" charset="0"/>
              </a:rPr>
              <a:t>is uniform over that area, then the pressure </a:t>
            </a:r>
            <a:r>
              <a:rPr lang="en-US" sz="2100">
                <a:cs typeface="Arial" pitchFamily="34" charset="0"/>
              </a:rPr>
              <a:t>(P) is </a:t>
            </a:r>
            <a:r>
              <a:rPr lang="en-US" sz="2100" dirty="0">
                <a:cs typeface="Arial" pitchFamily="34" charset="0"/>
              </a:rPr>
              <a:t>defined as: </a:t>
            </a:r>
          </a:p>
          <a:p>
            <a:pPr marL="342900" indent="-342900">
              <a:buClr>
                <a:srgbClr val="C00000"/>
              </a:buClr>
              <a:buFont typeface="Arial" pitchFamily="34" charset="0"/>
              <a:buChar char="•"/>
            </a:pPr>
            <a:endParaRPr lang="en-US" sz="2100" dirty="0">
              <a:cs typeface="Arial" pitchFamily="34" charset="0"/>
            </a:endParaRPr>
          </a:p>
          <a:p>
            <a:pPr marL="342900" indent="-342900">
              <a:buClr>
                <a:srgbClr val="C00000"/>
              </a:buClr>
              <a:buFont typeface="Arial" pitchFamily="34" charset="0"/>
              <a:buChar char="•"/>
            </a:pPr>
            <a:endParaRPr lang="en-US" sz="2100" dirty="0">
              <a:cs typeface="Arial" pitchFamily="34" charset="0"/>
            </a:endParaRPr>
          </a:p>
          <a:p>
            <a:pPr>
              <a:buClr>
                <a:srgbClr val="C00000"/>
              </a:buClr>
            </a:pPr>
            <a:r>
              <a:rPr lang="en-US" sz="2100" dirty="0">
                <a:cs typeface="Arial" pitchFamily="34" charset="0"/>
              </a:rPr>
              <a:t>The SI unit of pressure is the newton per square meter, which is given a special name, the Pascal (Pa).  The conversion factor is</a:t>
            </a:r>
          </a:p>
          <a:p>
            <a:pPr algn="ctr">
              <a:buClr>
                <a:srgbClr val="C00000"/>
              </a:buClr>
            </a:pPr>
            <a:r>
              <a:rPr lang="en-US" sz="2100" dirty="0">
                <a:cs typeface="Arial" pitchFamily="34" charset="0"/>
              </a:rPr>
              <a:t>1 atmosphere (atm) = 1.01x10</a:t>
            </a:r>
            <a:r>
              <a:rPr lang="en-US" sz="2100" baseline="30000" dirty="0">
                <a:cs typeface="Arial" pitchFamily="34" charset="0"/>
              </a:rPr>
              <a:t>5</a:t>
            </a:r>
            <a:r>
              <a:rPr lang="en-US" sz="2100" dirty="0">
                <a:cs typeface="Arial" pitchFamily="34" charset="0"/>
              </a:rPr>
              <a:t> Pa =760 torr =14.7 </a:t>
            </a:r>
            <a:r>
              <a:rPr lang="en-US" sz="2100" dirty="0" err="1">
                <a:cs typeface="Arial" pitchFamily="34" charset="0"/>
              </a:rPr>
              <a:t>lb</a:t>
            </a:r>
            <a:r>
              <a:rPr lang="en-US" sz="2100" dirty="0">
                <a:cs typeface="Arial" pitchFamily="34" charset="0"/>
              </a:rPr>
              <a:t>/in</a:t>
            </a:r>
            <a:r>
              <a:rPr lang="en-US" sz="2100" baseline="30000" dirty="0">
                <a:cs typeface="Arial" pitchFamily="34" charset="0"/>
              </a:rPr>
              <a:t>2</a:t>
            </a:r>
            <a:endParaRPr lang="en-US" sz="2100" dirty="0">
              <a:cs typeface="Arial" pitchFamily="34" charset="0"/>
            </a:endParaRPr>
          </a:p>
        </p:txBody>
      </p:sp>
      <p:grpSp>
        <p:nvGrpSpPr>
          <p:cNvPr id="4100" name="Group 9"/>
          <p:cNvGrpSpPr>
            <a:grpSpLocks/>
          </p:cNvGrpSpPr>
          <p:nvPr/>
        </p:nvGrpSpPr>
        <p:grpSpPr bwMode="auto">
          <a:xfrm>
            <a:off x="3352800" y="1828800"/>
            <a:ext cx="2133600" cy="719202"/>
            <a:chOff x="1963553" y="2379061"/>
            <a:chExt cx="1261271" cy="437799"/>
          </a:xfrm>
        </p:grpSpPr>
        <p:pic>
          <p:nvPicPr>
            <p:cNvPr id="4103" name="Picture 8"/>
            <p:cNvPicPr>
              <a:picLocks noChangeAspect="1" noChangeArrowheads="1"/>
            </p:cNvPicPr>
            <p:nvPr/>
          </p:nvPicPr>
          <p:blipFill>
            <a:blip r:embed="rId2" cstate="print"/>
            <a:srcRect/>
            <a:stretch>
              <a:fillRect/>
            </a:stretch>
          </p:blipFill>
          <p:spPr bwMode="auto">
            <a:xfrm>
              <a:off x="1963553" y="2382774"/>
              <a:ext cx="749668" cy="434086"/>
            </a:xfrm>
            <a:prstGeom prst="rect">
              <a:avLst/>
            </a:prstGeom>
            <a:noFill/>
            <a:ln w="9525">
              <a:noFill/>
              <a:miter lim="800000"/>
              <a:headEnd/>
              <a:tailEnd/>
            </a:ln>
          </p:spPr>
        </p:pic>
        <p:pic>
          <p:nvPicPr>
            <p:cNvPr id="4104" name="Picture 8"/>
            <p:cNvPicPr>
              <a:picLocks noChangeAspect="1" noChangeArrowheads="1"/>
            </p:cNvPicPr>
            <p:nvPr/>
          </p:nvPicPr>
          <p:blipFill>
            <a:blip r:embed="rId3" cstate="print"/>
            <a:srcRect/>
            <a:stretch>
              <a:fillRect/>
            </a:stretch>
          </p:blipFill>
          <p:spPr bwMode="auto">
            <a:xfrm>
              <a:off x="2649677" y="2379061"/>
              <a:ext cx="575147" cy="437799"/>
            </a:xfrm>
            <a:prstGeom prst="rect">
              <a:avLst/>
            </a:prstGeom>
            <a:noFill/>
            <a:ln w="9525">
              <a:noFill/>
              <a:miter lim="800000"/>
              <a:headEnd/>
              <a:tailEnd/>
            </a:ln>
          </p:spPr>
        </p:pic>
      </p:grpSp>
      <p:pic>
        <p:nvPicPr>
          <p:cNvPr id="4105" name="Picture 9"/>
          <p:cNvPicPr>
            <a:picLocks noChangeAspect="1" noChangeArrowheads="1"/>
          </p:cNvPicPr>
          <p:nvPr/>
        </p:nvPicPr>
        <p:blipFill>
          <a:blip r:embed="rId4" cstate="print"/>
          <a:srcRect/>
          <a:stretch>
            <a:fillRect/>
          </a:stretch>
        </p:blipFill>
        <p:spPr bwMode="auto">
          <a:xfrm>
            <a:off x="3917419" y="3841482"/>
            <a:ext cx="1240976" cy="719202"/>
          </a:xfrm>
          <a:prstGeom prst="rect">
            <a:avLst/>
          </a:prstGeom>
          <a:noFill/>
          <a:ln w="9525">
            <a:noFill/>
            <a:miter lim="800000"/>
            <a:headEnd/>
            <a:tailEnd/>
          </a:ln>
        </p:spPr>
      </p:pic>
      <p:sp>
        <p:nvSpPr>
          <p:cNvPr id="8" name="Title 1"/>
          <p:cNvSpPr txBox="1">
            <a:spLocks/>
          </p:cNvSpPr>
          <p:nvPr/>
        </p:nvSpPr>
        <p:spPr>
          <a:xfrm>
            <a:off x="152400" y="152400"/>
            <a:ext cx="8839200" cy="533400"/>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3200" b="1" i="1" dirty="0">
                <a:solidFill>
                  <a:srgbClr val="C00000"/>
                </a:solidFill>
                <a:latin typeface="Arial" charset="0"/>
                <a:cs typeface="Arial" charset="0"/>
              </a:rPr>
              <a:t>Density and Pressure</a:t>
            </a:r>
          </a:p>
        </p:txBody>
      </p:sp>
    </p:spTree>
    <p:extLst>
      <p:ext uri="{BB962C8B-B14F-4D97-AF65-F5344CB8AC3E}">
        <p14:creationId xmlns:p14="http://schemas.microsoft.com/office/powerpoint/2010/main" val="26425788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10"/>
          <p:cNvPicPr>
            <a:picLocks noChangeAspect="1" noChangeArrowheads="1"/>
          </p:cNvPicPr>
          <p:nvPr/>
        </p:nvPicPr>
        <p:blipFill rotWithShape="1">
          <a:blip r:embed="rId2">
            <a:extLst>
              <a:ext uri="{28A0092B-C50C-407E-A947-70E740481C1C}">
                <a14:useLocalDpi xmlns:a14="http://schemas.microsoft.com/office/drawing/2010/main" val="0"/>
              </a:ext>
            </a:extLst>
          </a:blip>
          <a:srcRect t="10274"/>
          <a:stretch/>
        </p:blipFill>
        <p:spPr bwMode="auto">
          <a:xfrm>
            <a:off x="638091" y="990600"/>
            <a:ext cx="7524833"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14527"/>
          <a:stretch/>
        </p:blipFill>
        <p:spPr bwMode="auto">
          <a:xfrm>
            <a:off x="609600" y="3810000"/>
            <a:ext cx="77724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txBox="1">
            <a:spLocks/>
          </p:cNvSpPr>
          <p:nvPr/>
        </p:nvSpPr>
        <p:spPr>
          <a:xfrm>
            <a:off x="152400" y="152400"/>
            <a:ext cx="8839200" cy="533400"/>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3200" b="1" i="1" dirty="0">
                <a:solidFill>
                  <a:srgbClr val="C00000"/>
                </a:solidFill>
                <a:latin typeface="Arial" charset="0"/>
                <a:cs typeface="Arial" charset="0"/>
              </a:rPr>
              <a:t>Density and Pressure</a:t>
            </a:r>
          </a:p>
        </p:txBody>
      </p:sp>
    </p:spTree>
    <p:extLst>
      <p:ext uri="{BB962C8B-B14F-4D97-AF65-F5344CB8AC3E}">
        <p14:creationId xmlns:p14="http://schemas.microsoft.com/office/powerpoint/2010/main" val="14014702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Box 4"/>
          <p:cNvSpPr txBox="1">
            <a:spLocks noChangeArrowheads="1"/>
          </p:cNvSpPr>
          <p:nvPr/>
        </p:nvSpPr>
        <p:spPr bwMode="auto">
          <a:xfrm>
            <a:off x="152400" y="1331416"/>
            <a:ext cx="8839200" cy="4154984"/>
          </a:xfrm>
          <a:prstGeom prst="rect">
            <a:avLst/>
          </a:prstGeom>
          <a:noFill/>
          <a:ln w="9525">
            <a:noFill/>
            <a:miter lim="800000"/>
            <a:headEnd/>
            <a:tailEnd/>
          </a:ln>
        </p:spPr>
        <p:txBody>
          <a:bodyPr wrap="square">
            <a:spAutoFit/>
          </a:bodyPr>
          <a:lstStyle/>
          <a:p>
            <a:pPr algn="just"/>
            <a:r>
              <a:rPr lang="en-US" sz="2400" dirty="0"/>
              <a:t>A girl fills the two tires of her bicycle to the pressure specified on the side wall of the tires.  She then gets onto her bicycle and notices that the bottoms of the tires look flatter than before she mounted the bicycle.  What happens to the pressure in the tires when she is on the bicycle compared to when she was off the bicycle?</a:t>
            </a:r>
          </a:p>
          <a:p>
            <a:pPr algn="just"/>
            <a:endParaRPr lang="en-US" sz="2400" dirty="0"/>
          </a:p>
          <a:p>
            <a:pPr marL="457200" indent="-457200" algn="just">
              <a:buClr>
                <a:srgbClr val="C00000"/>
              </a:buClr>
              <a:buFont typeface="+mj-lt"/>
              <a:buAutoNum type="alphaLcPeriod"/>
            </a:pPr>
            <a:r>
              <a:rPr lang="en-US" sz="2400" dirty="0"/>
              <a:t>The pressure inside the tire increases.</a:t>
            </a:r>
          </a:p>
          <a:p>
            <a:pPr marL="457200" indent="-457200" algn="just">
              <a:buClr>
                <a:srgbClr val="C00000"/>
              </a:buClr>
              <a:buFont typeface="+mj-lt"/>
              <a:buAutoNum type="alphaLcPeriod"/>
            </a:pPr>
            <a:endParaRPr lang="en-US" sz="2400" dirty="0"/>
          </a:p>
          <a:p>
            <a:pPr marL="457200" indent="-457200" algn="just">
              <a:buClr>
                <a:srgbClr val="C00000"/>
              </a:buClr>
              <a:buFont typeface="+mj-lt"/>
              <a:buAutoNum type="alphaLcPeriod"/>
            </a:pPr>
            <a:r>
              <a:rPr lang="en-US" sz="2400" dirty="0"/>
              <a:t>The pressure inside the tire decreases.</a:t>
            </a:r>
          </a:p>
          <a:p>
            <a:pPr marL="457200" indent="-457200" algn="just">
              <a:buClr>
                <a:srgbClr val="C00000"/>
              </a:buClr>
              <a:buFont typeface="+mj-lt"/>
              <a:buAutoNum type="alphaLcPeriod"/>
            </a:pPr>
            <a:endParaRPr lang="en-US" sz="2400" dirty="0"/>
          </a:p>
          <a:p>
            <a:pPr marL="457200" indent="-457200" algn="just">
              <a:buClr>
                <a:srgbClr val="C00000"/>
              </a:buClr>
              <a:buFont typeface="+mj-lt"/>
              <a:buAutoNum type="alphaLcPeriod"/>
            </a:pPr>
            <a:r>
              <a:rPr lang="en-US" sz="2400" dirty="0"/>
              <a:t>The pressure inside the tire has the same value. </a:t>
            </a:r>
          </a:p>
        </p:txBody>
      </p:sp>
      <p:sp>
        <p:nvSpPr>
          <p:cNvPr id="4" name="TextBox 1"/>
          <p:cNvSpPr txBox="1">
            <a:spLocks noChangeArrowheads="1"/>
          </p:cNvSpPr>
          <p:nvPr/>
        </p:nvSpPr>
        <p:spPr bwMode="auto">
          <a:xfrm>
            <a:off x="152400" y="152400"/>
            <a:ext cx="8763000" cy="1015663"/>
          </a:xfrm>
          <a:prstGeom prst="rect">
            <a:avLst/>
          </a:prstGeom>
          <a:noFill/>
          <a:ln w="9525">
            <a:noFill/>
            <a:miter lim="800000"/>
            <a:headEnd/>
            <a:tailEnd/>
          </a:ln>
        </p:spPr>
        <p:txBody>
          <a:bodyPr wrap="square">
            <a:spAutoFit/>
          </a:bodyPr>
          <a:lstStyle/>
          <a:p>
            <a:pPr algn="ctr"/>
            <a:r>
              <a:rPr lang="en-US" sz="3200" b="1" i="1" dirty="0">
                <a:solidFill>
                  <a:schemeClr val="accent6">
                    <a:lumMod val="75000"/>
                  </a:schemeClr>
                </a:solidFill>
                <a:latin typeface="Arial" charset="0"/>
                <a:cs typeface="Arial" charset="0"/>
              </a:rPr>
              <a:t>Density and Pressure</a:t>
            </a:r>
          </a:p>
          <a:p>
            <a:pPr algn="ctr"/>
            <a:r>
              <a:rPr lang="en-US" sz="2800" b="1" i="1" dirty="0">
                <a:solidFill>
                  <a:schemeClr val="accent6">
                    <a:lumMod val="75000"/>
                  </a:schemeClr>
                </a:solidFill>
                <a:latin typeface="Arial" charset="0"/>
                <a:cs typeface="Arial" charset="0"/>
              </a:rPr>
              <a:t>Concept Question</a:t>
            </a:r>
          </a:p>
        </p:txBody>
      </p:sp>
    </p:spTree>
    <p:extLst>
      <p:ext uri="{BB962C8B-B14F-4D97-AF65-F5344CB8AC3E}">
        <p14:creationId xmlns:p14="http://schemas.microsoft.com/office/powerpoint/2010/main" val="243772367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Box 4"/>
          <p:cNvSpPr txBox="1">
            <a:spLocks noChangeArrowheads="1"/>
          </p:cNvSpPr>
          <p:nvPr/>
        </p:nvSpPr>
        <p:spPr bwMode="auto">
          <a:xfrm>
            <a:off x="152400" y="1295400"/>
            <a:ext cx="8839200" cy="4832092"/>
          </a:xfrm>
          <a:prstGeom prst="rect">
            <a:avLst/>
          </a:prstGeom>
          <a:noFill/>
          <a:ln w="9525">
            <a:noFill/>
            <a:miter lim="800000"/>
            <a:headEnd/>
            <a:tailEnd/>
          </a:ln>
        </p:spPr>
        <p:txBody>
          <a:bodyPr wrap="square">
            <a:spAutoFit/>
          </a:bodyPr>
          <a:lstStyle/>
          <a:p>
            <a:pPr lvl="0"/>
            <a:r>
              <a:rPr lang="en-US" sz="2200" dirty="0"/>
              <a:t>A swimmer is swimming underwater in a large pool.  The force on the back of the swimmer’s hand is about 1000 </a:t>
            </a:r>
            <a:r>
              <a:rPr lang="en-US" sz="2200" dirty="0" err="1"/>
              <a:t>Newtons</a:t>
            </a:r>
            <a:r>
              <a:rPr lang="en-US" sz="2200" dirty="0"/>
              <a:t>.  The swimmer doesn’t notice this force.  Why not?</a:t>
            </a:r>
          </a:p>
          <a:p>
            <a:pPr lvl="0"/>
            <a:endParaRPr lang="en-US" sz="2200" dirty="0"/>
          </a:p>
          <a:p>
            <a:pPr marL="690563" lvl="1" indent="-515938">
              <a:buClr>
                <a:schemeClr val="tx1"/>
              </a:buClr>
              <a:buFont typeface="+mj-lt"/>
              <a:buAutoNum type="alphaLcParenR"/>
            </a:pPr>
            <a:r>
              <a:rPr lang="en-US" sz="2200" dirty="0"/>
              <a:t>This force is actually smaller than the force exerted by the atmosphere.</a:t>
            </a:r>
          </a:p>
          <a:p>
            <a:pPr marL="690563" lvl="1" indent="-515938">
              <a:buClr>
                <a:schemeClr val="tx1"/>
              </a:buClr>
              <a:buFont typeface="+mj-lt"/>
              <a:buAutoNum type="alphaLcParenR"/>
            </a:pPr>
            <a:endParaRPr lang="en-US" sz="2200" dirty="0"/>
          </a:p>
          <a:p>
            <a:pPr marL="690563" lvl="1" indent="-515938">
              <a:buClr>
                <a:schemeClr val="tx1"/>
              </a:buClr>
              <a:buFont typeface="+mj-lt"/>
              <a:buAutoNum type="alphaLcParenR"/>
            </a:pPr>
            <a:r>
              <a:rPr lang="en-US" sz="2200" dirty="0"/>
              <a:t>The force is large, but the pressure on the back of the hand is small.</a:t>
            </a:r>
          </a:p>
          <a:p>
            <a:pPr marL="690563" lvl="1" indent="-515938">
              <a:buClr>
                <a:schemeClr val="tx1"/>
              </a:buClr>
              <a:buFont typeface="+mj-lt"/>
              <a:buAutoNum type="alphaLcParenR"/>
            </a:pPr>
            <a:endParaRPr lang="en-US" sz="2200" dirty="0"/>
          </a:p>
          <a:p>
            <a:pPr marL="690563" lvl="1" indent="-515938">
              <a:buClr>
                <a:schemeClr val="tx1"/>
              </a:buClr>
              <a:buFont typeface="+mj-lt"/>
              <a:buAutoNum type="alphaLcParenR"/>
            </a:pPr>
            <a:r>
              <a:rPr lang="en-US" sz="2200" dirty="0"/>
              <a:t>The force is exerted on all sides equally.</a:t>
            </a:r>
          </a:p>
          <a:p>
            <a:pPr marL="690563" lvl="1" indent="-515938">
              <a:buClr>
                <a:schemeClr val="tx1"/>
              </a:buClr>
              <a:buFont typeface="+mj-lt"/>
              <a:buAutoNum type="alphaLcParenR"/>
            </a:pPr>
            <a:endParaRPr lang="en-US" sz="2200" dirty="0"/>
          </a:p>
          <a:p>
            <a:pPr marL="690563" lvl="1" indent="-515938">
              <a:buClr>
                <a:schemeClr val="tx1"/>
              </a:buClr>
              <a:buFont typeface="+mj-lt"/>
              <a:buAutoNum type="alphaLcParenR"/>
            </a:pPr>
            <a:r>
              <a:rPr lang="en-US" sz="2200" dirty="0"/>
              <a:t>The swimmer is pushing on the water with the same force.</a:t>
            </a:r>
          </a:p>
          <a:p>
            <a:pPr marL="690563" lvl="1" indent="-515938">
              <a:buClr>
                <a:schemeClr val="tx1"/>
              </a:buClr>
              <a:buFont typeface="+mj-lt"/>
              <a:buAutoNum type="alphaLcParenR"/>
            </a:pPr>
            <a:endParaRPr lang="en-US" sz="2200" dirty="0"/>
          </a:p>
          <a:p>
            <a:pPr marL="690563" lvl="1" indent="-515938">
              <a:buClr>
                <a:schemeClr val="tx1"/>
              </a:buClr>
              <a:buFont typeface="+mj-lt"/>
              <a:buAutoNum type="alphaLcParenR"/>
            </a:pPr>
            <a:r>
              <a:rPr lang="en-US" sz="2200" dirty="0"/>
              <a:t>I do not know, but I’m sure I would feel that kind of force.</a:t>
            </a:r>
          </a:p>
        </p:txBody>
      </p:sp>
      <p:sp>
        <p:nvSpPr>
          <p:cNvPr id="5" name="TextBox 1">
            <a:extLst>
              <a:ext uri="{FF2B5EF4-FFF2-40B4-BE49-F238E27FC236}">
                <a16:creationId xmlns:a16="http://schemas.microsoft.com/office/drawing/2014/main" id="{58F86C24-1190-4456-979A-D08864C604FC}"/>
              </a:ext>
            </a:extLst>
          </p:cNvPr>
          <p:cNvSpPr txBox="1">
            <a:spLocks noChangeArrowheads="1"/>
          </p:cNvSpPr>
          <p:nvPr/>
        </p:nvSpPr>
        <p:spPr bwMode="auto">
          <a:xfrm>
            <a:off x="152400" y="152400"/>
            <a:ext cx="8763000" cy="1015663"/>
          </a:xfrm>
          <a:prstGeom prst="rect">
            <a:avLst/>
          </a:prstGeom>
          <a:noFill/>
          <a:ln w="9525">
            <a:noFill/>
            <a:miter lim="800000"/>
            <a:headEnd/>
            <a:tailEnd/>
          </a:ln>
        </p:spPr>
        <p:txBody>
          <a:bodyPr wrap="square">
            <a:spAutoFit/>
          </a:bodyPr>
          <a:lstStyle/>
          <a:p>
            <a:pPr algn="ctr"/>
            <a:r>
              <a:rPr lang="en-US" sz="3200" b="1" i="1" dirty="0">
                <a:solidFill>
                  <a:schemeClr val="accent6">
                    <a:lumMod val="75000"/>
                  </a:schemeClr>
                </a:solidFill>
                <a:latin typeface="Arial" charset="0"/>
                <a:cs typeface="Arial" charset="0"/>
              </a:rPr>
              <a:t>Density and Pressure</a:t>
            </a:r>
          </a:p>
          <a:p>
            <a:pPr algn="ctr"/>
            <a:r>
              <a:rPr lang="en-US" sz="2800" b="1" i="1" dirty="0">
                <a:solidFill>
                  <a:schemeClr val="accent6">
                    <a:lumMod val="75000"/>
                  </a:schemeClr>
                </a:solidFill>
                <a:latin typeface="Arial" charset="0"/>
                <a:cs typeface="Arial" charset="0"/>
              </a:rPr>
              <a:t>Concept Question</a:t>
            </a:r>
          </a:p>
        </p:txBody>
      </p:sp>
    </p:spTree>
    <p:extLst>
      <p:ext uri="{BB962C8B-B14F-4D97-AF65-F5344CB8AC3E}">
        <p14:creationId xmlns:p14="http://schemas.microsoft.com/office/powerpoint/2010/main" val="134457424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1125326-DBC7-479D-942C-70198E11965D}"/>
              </a:ext>
            </a:extLst>
          </p:cNvPr>
          <p:cNvSpPr>
            <a:spLocks noGrp="1"/>
          </p:cNvSpPr>
          <p:nvPr>
            <p:ph type="title"/>
          </p:nvPr>
        </p:nvSpPr>
        <p:spPr>
          <a:xfrm>
            <a:off x="591361" y="34907"/>
            <a:ext cx="7886700" cy="879493"/>
          </a:xfrm>
        </p:spPr>
        <p:txBody>
          <a:bodyPr>
            <a:normAutofit/>
          </a:bodyPr>
          <a:lstStyle/>
          <a:p>
            <a:pPr algn="ctr"/>
            <a:r>
              <a:rPr lang="en-US" sz="4000" b="1" dirty="0"/>
              <a:t>Example Problem</a:t>
            </a:r>
          </a:p>
        </p:txBody>
      </p:sp>
      <p:sp>
        <p:nvSpPr>
          <p:cNvPr id="5" name="Content Placeholder 4">
            <a:extLst>
              <a:ext uri="{FF2B5EF4-FFF2-40B4-BE49-F238E27FC236}">
                <a16:creationId xmlns:a16="http://schemas.microsoft.com/office/drawing/2014/main" id="{7BE13479-A9A0-4E07-99EC-652D31234395}"/>
              </a:ext>
            </a:extLst>
          </p:cNvPr>
          <p:cNvSpPr>
            <a:spLocks noGrp="1"/>
          </p:cNvSpPr>
          <p:nvPr>
            <p:ph idx="1"/>
          </p:nvPr>
        </p:nvSpPr>
        <p:spPr>
          <a:xfrm>
            <a:off x="304800" y="1066800"/>
            <a:ext cx="8648700" cy="5680093"/>
          </a:xfrm>
        </p:spPr>
        <p:txBody>
          <a:bodyPr>
            <a:normAutofit/>
          </a:bodyPr>
          <a:lstStyle/>
          <a:p>
            <a:pPr marL="0" indent="0">
              <a:buNone/>
            </a:pP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A block of mass 10 kg has a volume of 1.5 m</a:t>
            </a:r>
            <a:r>
              <a:rPr kumimoji="0" lang="en-US" altLang="en-US" sz="2400" b="0" i="0" u="none" strike="noStrike" cap="none" normalizeH="0" baseline="30000" dirty="0">
                <a:ln>
                  <a:noFill/>
                </a:ln>
                <a:solidFill>
                  <a:schemeClr val="tx1"/>
                </a:solidFill>
                <a:effectLst/>
                <a:ea typeface="Times" panose="02020603050405020304" pitchFamily="18" charset="0"/>
                <a:cs typeface="Times New Roman" panose="02020603050405020304" pitchFamily="18" charset="0"/>
              </a:rPr>
              <a:t>3</a:t>
            </a: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 what is it’s density?</a:t>
            </a:r>
          </a:p>
          <a:p>
            <a:pPr marL="0" indent="0">
              <a:buNone/>
            </a:pPr>
            <a:r>
              <a:rPr lang="en-US" altLang="en-US" sz="2400" dirty="0">
                <a:solidFill>
                  <a:schemeClr val="bg1"/>
                </a:solidFill>
                <a:latin typeface="Calibri" panose="020F0502020204030204" pitchFamily="34" charset="0"/>
                <a:ea typeface="Times" panose="02020603050405020304" pitchFamily="18" charset="0"/>
                <a:cs typeface="Times New Roman" panose="02020603050405020304" pitchFamily="18" charset="0"/>
              </a:rPr>
              <a:t>Remember that ρ = m/V</a:t>
            </a:r>
          </a:p>
          <a:p>
            <a:pPr marL="0" indent="0">
              <a:buNone/>
            </a:pPr>
            <a:r>
              <a:rPr lang="en-US" altLang="en-US" sz="2400" dirty="0">
                <a:solidFill>
                  <a:schemeClr val="bg1"/>
                </a:solidFill>
                <a:latin typeface="Calibri" panose="020F0502020204030204" pitchFamily="34" charset="0"/>
                <a:ea typeface="Times" panose="02020603050405020304" pitchFamily="18" charset="0"/>
                <a:cs typeface="Times New Roman" panose="02020603050405020304" pitchFamily="18" charset="0"/>
              </a:rPr>
              <a:t>ρ = 10 kg / </a:t>
            </a:r>
            <a:r>
              <a:rPr kumimoji="0" lang="en-US" altLang="en-US" sz="2400" b="0" i="0" u="none" strike="noStrike" cap="none" normalizeH="0" baseline="0" dirty="0">
                <a:ln>
                  <a:noFill/>
                </a:ln>
                <a:solidFill>
                  <a:schemeClr val="bg1"/>
                </a:solidFill>
                <a:effectLst/>
                <a:ea typeface="Times" panose="02020603050405020304" pitchFamily="18" charset="0"/>
                <a:cs typeface="Times New Roman" panose="02020603050405020304" pitchFamily="18" charset="0"/>
              </a:rPr>
              <a:t>1.5 m</a:t>
            </a:r>
            <a:r>
              <a:rPr kumimoji="0" lang="en-US" altLang="en-US" sz="2400" b="0" i="0" u="none" strike="noStrike" cap="none" normalizeH="0" baseline="30000" dirty="0">
                <a:ln>
                  <a:noFill/>
                </a:ln>
                <a:solidFill>
                  <a:schemeClr val="bg1"/>
                </a:solidFill>
                <a:effectLst/>
                <a:ea typeface="Times" panose="02020603050405020304" pitchFamily="18" charset="0"/>
                <a:cs typeface="Times New Roman" panose="02020603050405020304" pitchFamily="18" charset="0"/>
              </a:rPr>
              <a:t>3 </a:t>
            </a:r>
            <a:r>
              <a:rPr lang="en-US" altLang="en-US" sz="2400" dirty="0">
                <a:solidFill>
                  <a:schemeClr val="bg1"/>
                </a:solidFill>
                <a:latin typeface="Calibri" panose="020F0502020204030204" pitchFamily="34" charset="0"/>
                <a:ea typeface="Times" panose="02020603050405020304" pitchFamily="18" charset="0"/>
                <a:cs typeface="Times New Roman" panose="02020603050405020304" pitchFamily="18" charset="0"/>
              </a:rPr>
              <a:t>= 15 kg/m</a:t>
            </a:r>
            <a:r>
              <a:rPr lang="en-US" altLang="en-US" sz="2400" baseline="30000" dirty="0">
                <a:solidFill>
                  <a:schemeClr val="bg1"/>
                </a:solidFill>
                <a:latin typeface="Calibri" panose="020F0502020204030204" pitchFamily="34" charset="0"/>
                <a:ea typeface="Times" panose="02020603050405020304" pitchFamily="18" charset="0"/>
                <a:cs typeface="Times New Roman" panose="02020603050405020304" pitchFamily="18" charset="0"/>
              </a:rPr>
              <a:t>3</a:t>
            </a:r>
            <a:endParaRPr lang="en-US" altLang="en-US" sz="2400" dirty="0">
              <a:solidFill>
                <a:schemeClr val="bg1"/>
              </a:solidFill>
              <a:ea typeface="Times" panose="02020603050405020304" pitchFamily="18" charset="0"/>
              <a:cs typeface="Times New Roman" panose="02020603050405020304" pitchFamily="18" charset="0"/>
            </a:endParaRP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r>
              <a:rPr lang="en-US" altLang="en-US" sz="2400" dirty="0">
                <a:ea typeface="Times" panose="02020603050405020304" pitchFamily="18" charset="0"/>
                <a:cs typeface="Times New Roman" panose="02020603050405020304" pitchFamily="18" charset="0"/>
              </a:rPr>
              <a:t>Another block has a density of </a:t>
            </a:r>
            <a:r>
              <a:rPr lang="en-US" altLang="en-US" sz="2400" dirty="0">
                <a:latin typeface="Calibri" panose="020F0502020204030204" pitchFamily="34" charset="0"/>
                <a:ea typeface="Times" panose="02020603050405020304" pitchFamily="18" charset="0"/>
                <a:cs typeface="Times New Roman" panose="02020603050405020304" pitchFamily="18" charset="0"/>
              </a:rPr>
              <a:t>ρ = 150 kg/m</a:t>
            </a:r>
            <a:r>
              <a:rPr lang="en-US" altLang="en-US" sz="2400" baseline="30000" dirty="0">
                <a:latin typeface="Calibri" panose="020F0502020204030204" pitchFamily="34" charset="0"/>
                <a:ea typeface="Times" panose="02020603050405020304" pitchFamily="18" charset="0"/>
                <a:cs typeface="Times New Roman" panose="02020603050405020304" pitchFamily="18" charset="0"/>
              </a:rPr>
              <a:t>3</a:t>
            </a:r>
            <a:r>
              <a:rPr lang="en-US" altLang="en-US" sz="2400" dirty="0">
                <a:latin typeface="Calibri" panose="020F0502020204030204" pitchFamily="34" charset="0"/>
                <a:ea typeface="Times" panose="02020603050405020304" pitchFamily="18" charset="0"/>
                <a:cs typeface="Times New Roman" panose="02020603050405020304" pitchFamily="18" charset="0"/>
              </a:rPr>
              <a:t> and a mass of 20 kg.  What is the volume of the block?</a:t>
            </a:r>
          </a:p>
          <a:p>
            <a:pPr marL="0" indent="0">
              <a:buNone/>
            </a:pPr>
            <a:r>
              <a:rPr lang="en-US" altLang="en-US" sz="2400" dirty="0">
                <a:solidFill>
                  <a:schemeClr val="bg1"/>
                </a:solidFill>
                <a:latin typeface="Calibri" panose="020F0502020204030204" pitchFamily="34" charset="0"/>
                <a:ea typeface="Times" panose="02020603050405020304" pitchFamily="18" charset="0"/>
                <a:cs typeface="Times New Roman" panose="02020603050405020304" pitchFamily="18" charset="0"/>
              </a:rPr>
              <a:t>Rearranging the equation for density to solve for V we get V = m/ρ </a:t>
            </a:r>
          </a:p>
          <a:p>
            <a:pPr marL="0" indent="0">
              <a:buNone/>
            </a:pPr>
            <a:r>
              <a:rPr lang="en-US" altLang="en-US" sz="2400" dirty="0">
                <a:solidFill>
                  <a:schemeClr val="bg1"/>
                </a:solidFill>
                <a:latin typeface="Calibri" panose="020F0502020204030204" pitchFamily="34" charset="0"/>
                <a:ea typeface="Times" panose="02020603050405020304" pitchFamily="18" charset="0"/>
                <a:cs typeface="Times New Roman" panose="02020603050405020304" pitchFamily="18" charset="0"/>
              </a:rPr>
              <a:t>V = m/ ρ = 20 kg /150 kg/m</a:t>
            </a:r>
            <a:r>
              <a:rPr lang="en-US" altLang="en-US" sz="2400" baseline="30000" dirty="0">
                <a:solidFill>
                  <a:schemeClr val="bg1"/>
                </a:solidFill>
                <a:latin typeface="Calibri" panose="020F0502020204030204" pitchFamily="34" charset="0"/>
                <a:ea typeface="Times" panose="02020603050405020304" pitchFamily="18" charset="0"/>
                <a:cs typeface="Times New Roman" panose="02020603050405020304" pitchFamily="18" charset="0"/>
              </a:rPr>
              <a:t>3</a:t>
            </a:r>
            <a:r>
              <a:rPr lang="en-US" altLang="en-US" sz="2400" dirty="0">
                <a:solidFill>
                  <a:schemeClr val="bg1"/>
                </a:solidFill>
                <a:latin typeface="Calibri" panose="020F0502020204030204" pitchFamily="34" charset="0"/>
                <a:ea typeface="Times" panose="02020603050405020304" pitchFamily="18" charset="0"/>
                <a:cs typeface="Times New Roman" panose="02020603050405020304" pitchFamily="18" charset="0"/>
              </a:rPr>
              <a:t> = 0.133 m</a:t>
            </a:r>
            <a:r>
              <a:rPr lang="en-US" altLang="en-US" sz="2400" baseline="30000" dirty="0">
                <a:solidFill>
                  <a:schemeClr val="bg1"/>
                </a:solidFill>
                <a:latin typeface="Calibri" panose="020F0502020204030204" pitchFamily="34" charset="0"/>
                <a:ea typeface="Times" panose="02020603050405020304" pitchFamily="18" charset="0"/>
                <a:cs typeface="Times New Roman" panose="02020603050405020304" pitchFamily="18" charset="0"/>
              </a:rPr>
              <a:t>3</a:t>
            </a:r>
            <a:endParaRPr lang="en-US" altLang="en-US" sz="2400" dirty="0">
              <a:solidFill>
                <a:schemeClr val="bg1"/>
              </a:solidFill>
              <a:latin typeface="Calibri" panose="020F0502020204030204" pitchFamily="34" charset="0"/>
              <a:ea typeface="Times" panose="02020603050405020304" pitchFamily="18" charset="0"/>
              <a:cs typeface="Times New Roman" panose="02020603050405020304" pitchFamily="18" charset="0"/>
            </a:endParaRPr>
          </a:p>
          <a:p>
            <a:pPr marL="0" indent="0">
              <a:buNone/>
            </a:pPr>
            <a:endParaRPr lang="en-US" altLang="en-US" sz="2400" dirty="0">
              <a:latin typeface="Calibri" panose="020F0502020204030204" pitchFamily="34" charset="0"/>
              <a:ea typeface="Times" panose="02020603050405020304" pitchFamily="18" charset="0"/>
              <a:cs typeface="Times New Roman" panose="02020603050405020304" pitchFamily="18" charset="0"/>
            </a:endParaRPr>
          </a:p>
          <a:p>
            <a:pPr marL="0" indent="0">
              <a:buNone/>
            </a:pPr>
            <a:r>
              <a:rPr lang="en-US" altLang="en-US" sz="2400" dirty="0">
                <a:latin typeface="Calibri" panose="020F0502020204030204" pitchFamily="34" charset="0"/>
                <a:ea typeface="Times" panose="02020603050405020304" pitchFamily="18" charset="0"/>
                <a:cs typeface="Times New Roman" panose="02020603050405020304" pitchFamily="18" charset="0"/>
              </a:rPr>
              <a:t>A pressure of 35 Pa is applied to the same block over an area of 1.25 m</a:t>
            </a:r>
            <a:r>
              <a:rPr lang="en-US" altLang="en-US" sz="2400" baseline="30000" dirty="0">
                <a:latin typeface="Calibri" panose="020F0502020204030204" pitchFamily="34" charset="0"/>
                <a:ea typeface="Times" panose="02020603050405020304" pitchFamily="18" charset="0"/>
                <a:cs typeface="Times New Roman" panose="02020603050405020304" pitchFamily="18" charset="0"/>
              </a:rPr>
              <a:t>2</a:t>
            </a:r>
            <a:r>
              <a:rPr lang="en-US" altLang="en-US" sz="2400" dirty="0">
                <a:latin typeface="Calibri" panose="020F0502020204030204" pitchFamily="34" charset="0"/>
                <a:ea typeface="Times" panose="02020603050405020304" pitchFamily="18" charset="0"/>
                <a:cs typeface="Times New Roman" panose="02020603050405020304" pitchFamily="18" charset="0"/>
              </a:rPr>
              <a:t>.  What force does this pressure produce on the block?</a:t>
            </a:r>
          </a:p>
          <a:p>
            <a:pPr marL="0" indent="0">
              <a:buNone/>
            </a:pPr>
            <a:r>
              <a:rPr lang="en-US" altLang="en-US" sz="2400" dirty="0">
                <a:solidFill>
                  <a:schemeClr val="bg1"/>
                </a:solidFill>
                <a:ea typeface="Times" panose="02020603050405020304" pitchFamily="18" charset="0"/>
                <a:cs typeface="Times New Roman" panose="02020603050405020304" pitchFamily="18" charset="0"/>
              </a:rPr>
              <a:t>P = F/A so F = P*A</a:t>
            </a:r>
          </a:p>
          <a:p>
            <a:pPr marL="0" indent="0">
              <a:buNone/>
            </a:pPr>
            <a:r>
              <a:rPr lang="en-US" altLang="en-US" sz="2400" dirty="0">
                <a:solidFill>
                  <a:schemeClr val="bg1"/>
                </a:solidFill>
                <a:ea typeface="Times" panose="02020603050405020304" pitchFamily="18" charset="0"/>
                <a:cs typeface="Times New Roman" panose="02020603050405020304" pitchFamily="18" charset="0"/>
              </a:rPr>
              <a:t>F = P*A = 35 Pa * </a:t>
            </a:r>
            <a:r>
              <a:rPr lang="en-US" altLang="en-US" sz="2400" dirty="0">
                <a:solidFill>
                  <a:schemeClr val="bg1"/>
                </a:solidFill>
                <a:latin typeface="Calibri" panose="020F0502020204030204" pitchFamily="34" charset="0"/>
                <a:ea typeface="Times" panose="02020603050405020304" pitchFamily="18" charset="0"/>
                <a:cs typeface="Times New Roman" panose="02020603050405020304" pitchFamily="18" charset="0"/>
              </a:rPr>
              <a:t>1.25 m</a:t>
            </a:r>
            <a:r>
              <a:rPr lang="en-US" altLang="en-US" sz="2400" baseline="30000" dirty="0">
                <a:solidFill>
                  <a:schemeClr val="bg1"/>
                </a:solidFill>
                <a:latin typeface="Calibri" panose="020F0502020204030204" pitchFamily="34" charset="0"/>
                <a:ea typeface="Times" panose="02020603050405020304" pitchFamily="18" charset="0"/>
                <a:cs typeface="Times New Roman" panose="02020603050405020304" pitchFamily="18" charset="0"/>
              </a:rPr>
              <a:t>2 </a:t>
            </a:r>
            <a:r>
              <a:rPr lang="en-US" altLang="en-US" sz="2400" dirty="0">
                <a:solidFill>
                  <a:schemeClr val="bg1"/>
                </a:solidFill>
                <a:ea typeface="Times" panose="02020603050405020304" pitchFamily="18" charset="0"/>
                <a:cs typeface="Times New Roman" panose="02020603050405020304" pitchFamily="18" charset="0"/>
              </a:rPr>
              <a:t>= 43.75 N</a:t>
            </a:r>
          </a:p>
          <a:p>
            <a:pPr marL="0" indent="0">
              <a:buNone/>
            </a:pPr>
            <a:endParaRPr kumimoji="0" lang="en-US" altLang="en-US" sz="2400" b="0" i="0" u="none" strike="noStrike" cap="none" normalizeH="0" baseline="0" dirty="0">
              <a:ln>
                <a:noFill/>
              </a:ln>
              <a:solidFill>
                <a:schemeClr val="tx1"/>
              </a:solidFill>
              <a:effectLst/>
              <a:cs typeface="Times New Roman" panose="02020603050405020304" pitchFamily="18" charset="0"/>
            </a:endParaRPr>
          </a:p>
          <a:p>
            <a:pPr marL="0" indent="0">
              <a:buNone/>
            </a:pPr>
            <a:endParaRPr lang="en-US" sz="2400" dirty="0"/>
          </a:p>
        </p:txBody>
      </p:sp>
    </p:spTree>
    <p:extLst>
      <p:ext uri="{BB962C8B-B14F-4D97-AF65-F5344CB8AC3E}">
        <p14:creationId xmlns:p14="http://schemas.microsoft.com/office/powerpoint/2010/main" val="347971087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1125326-DBC7-479D-942C-70198E11965D}"/>
              </a:ext>
            </a:extLst>
          </p:cNvPr>
          <p:cNvSpPr>
            <a:spLocks noGrp="1"/>
          </p:cNvSpPr>
          <p:nvPr>
            <p:ph type="title"/>
          </p:nvPr>
        </p:nvSpPr>
        <p:spPr>
          <a:xfrm>
            <a:off x="591361" y="34907"/>
            <a:ext cx="7886700" cy="879493"/>
          </a:xfrm>
        </p:spPr>
        <p:txBody>
          <a:bodyPr>
            <a:normAutofit/>
          </a:bodyPr>
          <a:lstStyle/>
          <a:p>
            <a:pPr algn="ctr"/>
            <a:r>
              <a:rPr lang="en-US" sz="4000" b="1" dirty="0"/>
              <a:t>Example Problem</a:t>
            </a:r>
          </a:p>
        </p:txBody>
      </p:sp>
      <p:sp>
        <p:nvSpPr>
          <p:cNvPr id="5" name="Content Placeholder 4">
            <a:extLst>
              <a:ext uri="{FF2B5EF4-FFF2-40B4-BE49-F238E27FC236}">
                <a16:creationId xmlns:a16="http://schemas.microsoft.com/office/drawing/2014/main" id="{7BE13479-A9A0-4E07-99EC-652D31234395}"/>
              </a:ext>
            </a:extLst>
          </p:cNvPr>
          <p:cNvSpPr>
            <a:spLocks noGrp="1"/>
          </p:cNvSpPr>
          <p:nvPr>
            <p:ph idx="1"/>
          </p:nvPr>
        </p:nvSpPr>
        <p:spPr>
          <a:xfrm>
            <a:off x="304800" y="1066800"/>
            <a:ext cx="8648700" cy="5680093"/>
          </a:xfrm>
        </p:spPr>
        <p:txBody>
          <a:bodyPr>
            <a:normAutofit/>
          </a:bodyPr>
          <a:lstStyle/>
          <a:p>
            <a:pPr marL="0" indent="0">
              <a:buNone/>
            </a:pP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A block of mass 10 kg has a volume of 1.5 m</a:t>
            </a:r>
            <a:r>
              <a:rPr kumimoji="0" lang="en-US" altLang="en-US" sz="2400" b="0" i="0" u="none" strike="noStrike" cap="none" normalizeH="0" baseline="30000" dirty="0">
                <a:ln>
                  <a:noFill/>
                </a:ln>
                <a:solidFill>
                  <a:schemeClr val="tx1"/>
                </a:solidFill>
                <a:effectLst/>
                <a:ea typeface="Times" panose="02020603050405020304" pitchFamily="18" charset="0"/>
                <a:cs typeface="Times New Roman" panose="02020603050405020304" pitchFamily="18" charset="0"/>
              </a:rPr>
              <a:t>3</a:t>
            </a: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 what is it’s density?</a:t>
            </a:r>
          </a:p>
          <a:p>
            <a:pPr marL="0" indent="0">
              <a:buNone/>
            </a:pPr>
            <a:r>
              <a:rPr lang="en-US" altLang="en-US" sz="2400" dirty="0">
                <a:latin typeface="Calibri" panose="020F0502020204030204" pitchFamily="34" charset="0"/>
                <a:ea typeface="Times" panose="02020603050405020304" pitchFamily="18" charset="0"/>
                <a:cs typeface="Times New Roman" panose="02020603050405020304" pitchFamily="18" charset="0"/>
              </a:rPr>
              <a:t>Remember that ρ = m/V</a:t>
            </a:r>
          </a:p>
          <a:p>
            <a:pPr marL="0" indent="0">
              <a:buNone/>
            </a:pPr>
            <a:r>
              <a:rPr lang="en-US" altLang="en-US" sz="2400" dirty="0">
                <a:latin typeface="Calibri" panose="020F0502020204030204" pitchFamily="34" charset="0"/>
                <a:ea typeface="Times" panose="02020603050405020304" pitchFamily="18" charset="0"/>
                <a:cs typeface="Times New Roman" panose="02020603050405020304" pitchFamily="18" charset="0"/>
              </a:rPr>
              <a:t>ρ = 10 kg / </a:t>
            </a: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1.5 m</a:t>
            </a:r>
            <a:r>
              <a:rPr kumimoji="0" lang="en-US" altLang="en-US" sz="2400" b="0" i="0" u="none" strike="noStrike" cap="none" normalizeH="0" baseline="30000" dirty="0">
                <a:ln>
                  <a:noFill/>
                </a:ln>
                <a:solidFill>
                  <a:schemeClr val="tx1"/>
                </a:solidFill>
                <a:effectLst/>
                <a:ea typeface="Times" panose="02020603050405020304" pitchFamily="18" charset="0"/>
                <a:cs typeface="Times New Roman" panose="02020603050405020304" pitchFamily="18" charset="0"/>
              </a:rPr>
              <a:t>3 </a:t>
            </a:r>
            <a:r>
              <a:rPr lang="en-US" altLang="en-US" sz="2400" dirty="0">
                <a:latin typeface="Calibri" panose="020F0502020204030204" pitchFamily="34" charset="0"/>
                <a:ea typeface="Times" panose="02020603050405020304" pitchFamily="18" charset="0"/>
                <a:cs typeface="Times New Roman" panose="02020603050405020304" pitchFamily="18" charset="0"/>
              </a:rPr>
              <a:t>= 15 kg/m</a:t>
            </a:r>
            <a:r>
              <a:rPr lang="en-US" altLang="en-US" sz="2400" baseline="30000" dirty="0">
                <a:latin typeface="Calibri" panose="020F0502020204030204" pitchFamily="34" charset="0"/>
                <a:ea typeface="Times" panose="02020603050405020304" pitchFamily="18" charset="0"/>
                <a:cs typeface="Times New Roman" panose="02020603050405020304" pitchFamily="18" charset="0"/>
              </a:rPr>
              <a:t>3</a:t>
            </a:r>
            <a:endParaRPr lang="en-US" altLang="en-US" sz="2400" dirty="0">
              <a:ea typeface="Times" panose="02020603050405020304" pitchFamily="18" charset="0"/>
              <a:cs typeface="Times New Roman" panose="02020603050405020304" pitchFamily="18" charset="0"/>
            </a:endParaRP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r>
              <a:rPr lang="en-US" altLang="en-US" sz="2400" dirty="0">
                <a:ea typeface="Times" panose="02020603050405020304" pitchFamily="18" charset="0"/>
                <a:cs typeface="Times New Roman" panose="02020603050405020304" pitchFamily="18" charset="0"/>
              </a:rPr>
              <a:t>Another block has a density of </a:t>
            </a:r>
            <a:r>
              <a:rPr lang="en-US" altLang="en-US" sz="2400" dirty="0">
                <a:latin typeface="Calibri" panose="020F0502020204030204" pitchFamily="34" charset="0"/>
                <a:ea typeface="Times" panose="02020603050405020304" pitchFamily="18" charset="0"/>
                <a:cs typeface="Times New Roman" panose="02020603050405020304" pitchFamily="18" charset="0"/>
              </a:rPr>
              <a:t>ρ = 150 kg/m</a:t>
            </a:r>
            <a:r>
              <a:rPr lang="en-US" altLang="en-US" sz="2400" baseline="30000" dirty="0">
                <a:latin typeface="Calibri" panose="020F0502020204030204" pitchFamily="34" charset="0"/>
                <a:ea typeface="Times" panose="02020603050405020304" pitchFamily="18" charset="0"/>
                <a:cs typeface="Times New Roman" panose="02020603050405020304" pitchFamily="18" charset="0"/>
              </a:rPr>
              <a:t>3</a:t>
            </a:r>
            <a:r>
              <a:rPr lang="en-US" altLang="en-US" sz="2400" dirty="0">
                <a:latin typeface="Calibri" panose="020F0502020204030204" pitchFamily="34" charset="0"/>
                <a:ea typeface="Times" panose="02020603050405020304" pitchFamily="18" charset="0"/>
                <a:cs typeface="Times New Roman" panose="02020603050405020304" pitchFamily="18" charset="0"/>
              </a:rPr>
              <a:t> and a mass of 20 kg.  What is the volume of the block?</a:t>
            </a:r>
          </a:p>
          <a:p>
            <a:pPr marL="0" indent="0">
              <a:buNone/>
            </a:pPr>
            <a:r>
              <a:rPr lang="en-US" altLang="en-US" sz="2400" dirty="0">
                <a:solidFill>
                  <a:schemeClr val="bg1"/>
                </a:solidFill>
                <a:latin typeface="Calibri" panose="020F0502020204030204" pitchFamily="34" charset="0"/>
                <a:ea typeface="Times" panose="02020603050405020304" pitchFamily="18" charset="0"/>
                <a:cs typeface="Times New Roman" panose="02020603050405020304" pitchFamily="18" charset="0"/>
              </a:rPr>
              <a:t>Rearranging the equation for density to solve for V we get V = m/ρ </a:t>
            </a:r>
          </a:p>
          <a:p>
            <a:pPr marL="0" indent="0">
              <a:buNone/>
            </a:pPr>
            <a:r>
              <a:rPr lang="en-US" altLang="en-US" sz="2400" dirty="0">
                <a:solidFill>
                  <a:schemeClr val="bg1"/>
                </a:solidFill>
                <a:latin typeface="Calibri" panose="020F0502020204030204" pitchFamily="34" charset="0"/>
                <a:ea typeface="Times" panose="02020603050405020304" pitchFamily="18" charset="0"/>
                <a:cs typeface="Times New Roman" panose="02020603050405020304" pitchFamily="18" charset="0"/>
              </a:rPr>
              <a:t>V = m/ ρ = 20 kg /150 kg/m</a:t>
            </a:r>
            <a:r>
              <a:rPr lang="en-US" altLang="en-US" sz="2400" baseline="30000" dirty="0">
                <a:solidFill>
                  <a:schemeClr val="bg1"/>
                </a:solidFill>
                <a:latin typeface="Calibri" panose="020F0502020204030204" pitchFamily="34" charset="0"/>
                <a:ea typeface="Times" panose="02020603050405020304" pitchFamily="18" charset="0"/>
                <a:cs typeface="Times New Roman" panose="02020603050405020304" pitchFamily="18" charset="0"/>
              </a:rPr>
              <a:t>3</a:t>
            </a:r>
            <a:r>
              <a:rPr lang="en-US" altLang="en-US" sz="2400" dirty="0">
                <a:solidFill>
                  <a:schemeClr val="bg1"/>
                </a:solidFill>
                <a:latin typeface="Calibri" panose="020F0502020204030204" pitchFamily="34" charset="0"/>
                <a:ea typeface="Times" panose="02020603050405020304" pitchFamily="18" charset="0"/>
                <a:cs typeface="Times New Roman" panose="02020603050405020304" pitchFamily="18" charset="0"/>
              </a:rPr>
              <a:t> = 0.133 m</a:t>
            </a:r>
            <a:r>
              <a:rPr lang="en-US" altLang="en-US" sz="2400" baseline="30000" dirty="0">
                <a:solidFill>
                  <a:schemeClr val="bg1"/>
                </a:solidFill>
                <a:latin typeface="Calibri" panose="020F0502020204030204" pitchFamily="34" charset="0"/>
                <a:ea typeface="Times" panose="02020603050405020304" pitchFamily="18" charset="0"/>
                <a:cs typeface="Times New Roman" panose="02020603050405020304" pitchFamily="18" charset="0"/>
              </a:rPr>
              <a:t>3</a:t>
            </a:r>
            <a:endParaRPr lang="en-US" altLang="en-US" sz="2400" dirty="0">
              <a:solidFill>
                <a:schemeClr val="bg1"/>
              </a:solidFill>
              <a:latin typeface="Calibri" panose="020F0502020204030204" pitchFamily="34" charset="0"/>
              <a:ea typeface="Times" panose="02020603050405020304" pitchFamily="18" charset="0"/>
              <a:cs typeface="Times New Roman" panose="02020603050405020304" pitchFamily="18" charset="0"/>
            </a:endParaRPr>
          </a:p>
          <a:p>
            <a:pPr marL="0" indent="0">
              <a:buNone/>
            </a:pPr>
            <a:endParaRPr lang="en-US" altLang="en-US" sz="2400" dirty="0">
              <a:latin typeface="Calibri" panose="020F0502020204030204" pitchFamily="34" charset="0"/>
              <a:ea typeface="Times" panose="02020603050405020304" pitchFamily="18" charset="0"/>
              <a:cs typeface="Times New Roman" panose="02020603050405020304" pitchFamily="18" charset="0"/>
            </a:endParaRPr>
          </a:p>
          <a:p>
            <a:pPr marL="0" indent="0">
              <a:buNone/>
            </a:pPr>
            <a:r>
              <a:rPr lang="en-US" altLang="en-US" sz="2400" dirty="0">
                <a:latin typeface="Calibri" panose="020F0502020204030204" pitchFamily="34" charset="0"/>
                <a:ea typeface="Times" panose="02020603050405020304" pitchFamily="18" charset="0"/>
                <a:cs typeface="Times New Roman" panose="02020603050405020304" pitchFamily="18" charset="0"/>
              </a:rPr>
              <a:t>A pressure of 35 Pa is applied to the same block over an area of 1.25 m</a:t>
            </a:r>
            <a:r>
              <a:rPr lang="en-US" altLang="en-US" sz="2400" baseline="30000" dirty="0">
                <a:latin typeface="Calibri" panose="020F0502020204030204" pitchFamily="34" charset="0"/>
                <a:ea typeface="Times" panose="02020603050405020304" pitchFamily="18" charset="0"/>
                <a:cs typeface="Times New Roman" panose="02020603050405020304" pitchFamily="18" charset="0"/>
              </a:rPr>
              <a:t>2</a:t>
            </a:r>
            <a:r>
              <a:rPr lang="en-US" altLang="en-US" sz="2400" dirty="0">
                <a:latin typeface="Calibri" panose="020F0502020204030204" pitchFamily="34" charset="0"/>
                <a:ea typeface="Times" panose="02020603050405020304" pitchFamily="18" charset="0"/>
                <a:cs typeface="Times New Roman" panose="02020603050405020304" pitchFamily="18" charset="0"/>
              </a:rPr>
              <a:t>.  What force does this pressure produce on the block?</a:t>
            </a:r>
          </a:p>
          <a:p>
            <a:pPr marL="0" indent="0">
              <a:buNone/>
            </a:pPr>
            <a:r>
              <a:rPr lang="en-US" altLang="en-US" sz="2400" dirty="0">
                <a:solidFill>
                  <a:schemeClr val="bg1"/>
                </a:solidFill>
                <a:ea typeface="Times" panose="02020603050405020304" pitchFamily="18" charset="0"/>
                <a:cs typeface="Times New Roman" panose="02020603050405020304" pitchFamily="18" charset="0"/>
              </a:rPr>
              <a:t>P = F/A so F = P*A</a:t>
            </a:r>
          </a:p>
          <a:p>
            <a:pPr marL="0" indent="0">
              <a:buNone/>
            </a:pPr>
            <a:r>
              <a:rPr lang="en-US" altLang="en-US" sz="2400" dirty="0">
                <a:solidFill>
                  <a:schemeClr val="bg1"/>
                </a:solidFill>
                <a:ea typeface="Times" panose="02020603050405020304" pitchFamily="18" charset="0"/>
                <a:cs typeface="Times New Roman" panose="02020603050405020304" pitchFamily="18" charset="0"/>
              </a:rPr>
              <a:t>F = P*A = 35 Pa * </a:t>
            </a:r>
            <a:r>
              <a:rPr lang="en-US" altLang="en-US" sz="2400" dirty="0">
                <a:solidFill>
                  <a:schemeClr val="bg1"/>
                </a:solidFill>
                <a:latin typeface="Calibri" panose="020F0502020204030204" pitchFamily="34" charset="0"/>
                <a:ea typeface="Times" panose="02020603050405020304" pitchFamily="18" charset="0"/>
                <a:cs typeface="Times New Roman" panose="02020603050405020304" pitchFamily="18" charset="0"/>
              </a:rPr>
              <a:t>1.25 m</a:t>
            </a:r>
            <a:r>
              <a:rPr lang="en-US" altLang="en-US" sz="2400" baseline="30000" dirty="0">
                <a:solidFill>
                  <a:schemeClr val="bg1"/>
                </a:solidFill>
                <a:latin typeface="Calibri" panose="020F0502020204030204" pitchFamily="34" charset="0"/>
                <a:ea typeface="Times" panose="02020603050405020304" pitchFamily="18" charset="0"/>
                <a:cs typeface="Times New Roman" panose="02020603050405020304" pitchFamily="18" charset="0"/>
              </a:rPr>
              <a:t>2 </a:t>
            </a:r>
            <a:r>
              <a:rPr lang="en-US" altLang="en-US" sz="2400" dirty="0">
                <a:solidFill>
                  <a:schemeClr val="bg1"/>
                </a:solidFill>
                <a:ea typeface="Times" panose="02020603050405020304" pitchFamily="18" charset="0"/>
                <a:cs typeface="Times New Roman" panose="02020603050405020304" pitchFamily="18" charset="0"/>
              </a:rPr>
              <a:t>= 43.75 N</a:t>
            </a:r>
          </a:p>
          <a:p>
            <a:pPr marL="0" indent="0">
              <a:buNone/>
            </a:pPr>
            <a:endParaRPr kumimoji="0" lang="en-US" altLang="en-US" sz="2400" b="0" i="0" u="none" strike="noStrike" cap="none" normalizeH="0" baseline="0" dirty="0">
              <a:ln>
                <a:noFill/>
              </a:ln>
              <a:solidFill>
                <a:schemeClr val="tx1"/>
              </a:solidFill>
              <a:effectLst/>
              <a:cs typeface="Times New Roman" panose="02020603050405020304" pitchFamily="18" charset="0"/>
            </a:endParaRPr>
          </a:p>
          <a:p>
            <a:pPr marL="0" indent="0">
              <a:buNone/>
            </a:pPr>
            <a:endParaRPr lang="en-US" sz="2400" dirty="0"/>
          </a:p>
        </p:txBody>
      </p:sp>
    </p:spTree>
    <p:extLst>
      <p:ext uri="{BB962C8B-B14F-4D97-AF65-F5344CB8AC3E}">
        <p14:creationId xmlns:p14="http://schemas.microsoft.com/office/powerpoint/2010/main" val="171302704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1125326-DBC7-479D-942C-70198E11965D}"/>
              </a:ext>
            </a:extLst>
          </p:cNvPr>
          <p:cNvSpPr>
            <a:spLocks noGrp="1"/>
          </p:cNvSpPr>
          <p:nvPr>
            <p:ph type="title"/>
          </p:nvPr>
        </p:nvSpPr>
        <p:spPr>
          <a:xfrm>
            <a:off x="591361" y="34907"/>
            <a:ext cx="7886700" cy="879493"/>
          </a:xfrm>
        </p:spPr>
        <p:txBody>
          <a:bodyPr>
            <a:normAutofit/>
          </a:bodyPr>
          <a:lstStyle/>
          <a:p>
            <a:pPr algn="ctr"/>
            <a:r>
              <a:rPr lang="en-US" sz="4000" b="1" dirty="0"/>
              <a:t>Example Problem</a:t>
            </a:r>
          </a:p>
        </p:txBody>
      </p:sp>
      <p:sp>
        <p:nvSpPr>
          <p:cNvPr id="5" name="Content Placeholder 4">
            <a:extLst>
              <a:ext uri="{FF2B5EF4-FFF2-40B4-BE49-F238E27FC236}">
                <a16:creationId xmlns:a16="http://schemas.microsoft.com/office/drawing/2014/main" id="{7BE13479-A9A0-4E07-99EC-652D31234395}"/>
              </a:ext>
            </a:extLst>
          </p:cNvPr>
          <p:cNvSpPr>
            <a:spLocks noGrp="1"/>
          </p:cNvSpPr>
          <p:nvPr>
            <p:ph idx="1"/>
          </p:nvPr>
        </p:nvSpPr>
        <p:spPr>
          <a:xfrm>
            <a:off x="304800" y="1066800"/>
            <a:ext cx="8648700" cy="5680093"/>
          </a:xfrm>
        </p:spPr>
        <p:txBody>
          <a:bodyPr>
            <a:normAutofit/>
          </a:bodyPr>
          <a:lstStyle/>
          <a:p>
            <a:pPr marL="0" indent="0">
              <a:buNone/>
            </a:pP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A block of mass 10 kg has a volume of 1.5 m</a:t>
            </a:r>
            <a:r>
              <a:rPr kumimoji="0" lang="en-US" altLang="en-US" sz="2400" b="0" i="0" u="none" strike="noStrike" cap="none" normalizeH="0" baseline="30000" dirty="0">
                <a:ln>
                  <a:noFill/>
                </a:ln>
                <a:solidFill>
                  <a:schemeClr val="tx1"/>
                </a:solidFill>
                <a:effectLst/>
                <a:ea typeface="Times" panose="02020603050405020304" pitchFamily="18" charset="0"/>
                <a:cs typeface="Times New Roman" panose="02020603050405020304" pitchFamily="18" charset="0"/>
              </a:rPr>
              <a:t>3</a:t>
            </a: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 what is it’s density?</a:t>
            </a:r>
          </a:p>
          <a:p>
            <a:pPr marL="0" indent="0">
              <a:buNone/>
            </a:pPr>
            <a:r>
              <a:rPr lang="en-US" altLang="en-US" sz="2400" dirty="0">
                <a:latin typeface="Calibri" panose="020F0502020204030204" pitchFamily="34" charset="0"/>
                <a:ea typeface="Times" panose="02020603050405020304" pitchFamily="18" charset="0"/>
                <a:cs typeface="Times New Roman" panose="02020603050405020304" pitchFamily="18" charset="0"/>
              </a:rPr>
              <a:t>Remember that ρ = m/V</a:t>
            </a:r>
          </a:p>
          <a:p>
            <a:pPr marL="0" indent="0">
              <a:buNone/>
            </a:pPr>
            <a:r>
              <a:rPr lang="en-US" altLang="en-US" sz="2400" dirty="0">
                <a:latin typeface="Calibri" panose="020F0502020204030204" pitchFamily="34" charset="0"/>
                <a:ea typeface="Times" panose="02020603050405020304" pitchFamily="18" charset="0"/>
                <a:cs typeface="Times New Roman" panose="02020603050405020304" pitchFamily="18" charset="0"/>
              </a:rPr>
              <a:t>ρ = 10 kg / </a:t>
            </a: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1.5 m</a:t>
            </a:r>
            <a:r>
              <a:rPr kumimoji="0" lang="en-US" altLang="en-US" sz="2400" b="0" i="0" u="none" strike="noStrike" cap="none" normalizeH="0" baseline="30000" dirty="0">
                <a:ln>
                  <a:noFill/>
                </a:ln>
                <a:solidFill>
                  <a:schemeClr val="tx1"/>
                </a:solidFill>
                <a:effectLst/>
                <a:ea typeface="Times" panose="02020603050405020304" pitchFamily="18" charset="0"/>
                <a:cs typeface="Times New Roman" panose="02020603050405020304" pitchFamily="18" charset="0"/>
              </a:rPr>
              <a:t>3 </a:t>
            </a:r>
            <a:r>
              <a:rPr lang="en-US" altLang="en-US" sz="2400" dirty="0">
                <a:latin typeface="Calibri" panose="020F0502020204030204" pitchFamily="34" charset="0"/>
                <a:ea typeface="Times" panose="02020603050405020304" pitchFamily="18" charset="0"/>
                <a:cs typeface="Times New Roman" panose="02020603050405020304" pitchFamily="18" charset="0"/>
              </a:rPr>
              <a:t>= 15 kg/m</a:t>
            </a:r>
            <a:r>
              <a:rPr lang="en-US" altLang="en-US" sz="2400" baseline="30000" dirty="0">
                <a:latin typeface="Calibri" panose="020F0502020204030204" pitchFamily="34" charset="0"/>
                <a:ea typeface="Times" panose="02020603050405020304" pitchFamily="18" charset="0"/>
                <a:cs typeface="Times New Roman" panose="02020603050405020304" pitchFamily="18" charset="0"/>
              </a:rPr>
              <a:t>3</a:t>
            </a:r>
            <a:endParaRPr lang="en-US" altLang="en-US" sz="2400" dirty="0">
              <a:ea typeface="Times" panose="02020603050405020304" pitchFamily="18" charset="0"/>
              <a:cs typeface="Times New Roman" panose="02020603050405020304" pitchFamily="18" charset="0"/>
            </a:endParaRP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r>
              <a:rPr lang="en-US" altLang="en-US" sz="2400" dirty="0">
                <a:ea typeface="Times" panose="02020603050405020304" pitchFamily="18" charset="0"/>
                <a:cs typeface="Times New Roman" panose="02020603050405020304" pitchFamily="18" charset="0"/>
              </a:rPr>
              <a:t>Another block has a density of </a:t>
            </a:r>
            <a:r>
              <a:rPr lang="en-US" altLang="en-US" sz="2400" dirty="0">
                <a:latin typeface="Calibri" panose="020F0502020204030204" pitchFamily="34" charset="0"/>
                <a:ea typeface="Times" panose="02020603050405020304" pitchFamily="18" charset="0"/>
                <a:cs typeface="Times New Roman" panose="02020603050405020304" pitchFamily="18" charset="0"/>
              </a:rPr>
              <a:t>ρ = 150 kg/m</a:t>
            </a:r>
            <a:r>
              <a:rPr lang="en-US" altLang="en-US" sz="2400" baseline="30000" dirty="0">
                <a:latin typeface="Calibri" panose="020F0502020204030204" pitchFamily="34" charset="0"/>
                <a:ea typeface="Times" panose="02020603050405020304" pitchFamily="18" charset="0"/>
                <a:cs typeface="Times New Roman" panose="02020603050405020304" pitchFamily="18" charset="0"/>
              </a:rPr>
              <a:t>3</a:t>
            </a:r>
            <a:r>
              <a:rPr lang="en-US" altLang="en-US" sz="2400" dirty="0">
                <a:latin typeface="Calibri" panose="020F0502020204030204" pitchFamily="34" charset="0"/>
                <a:ea typeface="Times" panose="02020603050405020304" pitchFamily="18" charset="0"/>
                <a:cs typeface="Times New Roman" panose="02020603050405020304" pitchFamily="18" charset="0"/>
              </a:rPr>
              <a:t> and a mass of 20 kg.  What is the volume of the block?</a:t>
            </a:r>
          </a:p>
          <a:p>
            <a:pPr marL="0" indent="0">
              <a:buNone/>
            </a:pPr>
            <a:r>
              <a:rPr lang="en-US" altLang="en-US" sz="2400" dirty="0">
                <a:latin typeface="Calibri" panose="020F0502020204030204" pitchFamily="34" charset="0"/>
                <a:ea typeface="Times" panose="02020603050405020304" pitchFamily="18" charset="0"/>
                <a:cs typeface="Times New Roman" panose="02020603050405020304" pitchFamily="18" charset="0"/>
              </a:rPr>
              <a:t>Rearranging the equation for density to solve for V we get V = m/ρ </a:t>
            </a:r>
          </a:p>
          <a:p>
            <a:pPr marL="0" indent="0">
              <a:buNone/>
            </a:pPr>
            <a:r>
              <a:rPr lang="en-US" altLang="en-US" sz="2400" dirty="0">
                <a:latin typeface="Calibri" panose="020F0502020204030204" pitchFamily="34" charset="0"/>
                <a:ea typeface="Times" panose="02020603050405020304" pitchFamily="18" charset="0"/>
                <a:cs typeface="Times New Roman" panose="02020603050405020304" pitchFamily="18" charset="0"/>
              </a:rPr>
              <a:t>V = m/ ρ = 20 kg /150 kg/m</a:t>
            </a:r>
            <a:r>
              <a:rPr lang="en-US" altLang="en-US" sz="2400" baseline="30000" dirty="0">
                <a:latin typeface="Calibri" panose="020F0502020204030204" pitchFamily="34" charset="0"/>
                <a:ea typeface="Times" panose="02020603050405020304" pitchFamily="18" charset="0"/>
                <a:cs typeface="Times New Roman" panose="02020603050405020304" pitchFamily="18" charset="0"/>
              </a:rPr>
              <a:t>3</a:t>
            </a:r>
            <a:r>
              <a:rPr lang="en-US" altLang="en-US" sz="2400" dirty="0">
                <a:latin typeface="Calibri" panose="020F0502020204030204" pitchFamily="34" charset="0"/>
                <a:ea typeface="Times" panose="02020603050405020304" pitchFamily="18" charset="0"/>
                <a:cs typeface="Times New Roman" panose="02020603050405020304" pitchFamily="18" charset="0"/>
              </a:rPr>
              <a:t> = 0.133 m</a:t>
            </a:r>
            <a:r>
              <a:rPr lang="en-US" altLang="en-US" sz="2400" baseline="30000" dirty="0">
                <a:latin typeface="Calibri" panose="020F0502020204030204" pitchFamily="34" charset="0"/>
                <a:ea typeface="Times" panose="02020603050405020304" pitchFamily="18" charset="0"/>
                <a:cs typeface="Times New Roman" panose="02020603050405020304" pitchFamily="18" charset="0"/>
              </a:rPr>
              <a:t>3</a:t>
            </a:r>
            <a:endParaRPr lang="en-US" altLang="en-US" sz="2400" dirty="0">
              <a:latin typeface="Calibri" panose="020F0502020204030204" pitchFamily="34" charset="0"/>
              <a:ea typeface="Times" panose="02020603050405020304" pitchFamily="18" charset="0"/>
              <a:cs typeface="Times New Roman" panose="02020603050405020304" pitchFamily="18" charset="0"/>
            </a:endParaRPr>
          </a:p>
          <a:p>
            <a:pPr marL="0" indent="0">
              <a:buNone/>
            </a:pPr>
            <a:endParaRPr lang="en-US" altLang="en-US" sz="2400" dirty="0">
              <a:latin typeface="Calibri" panose="020F0502020204030204" pitchFamily="34" charset="0"/>
              <a:ea typeface="Times" panose="02020603050405020304" pitchFamily="18" charset="0"/>
              <a:cs typeface="Times New Roman" panose="02020603050405020304" pitchFamily="18" charset="0"/>
            </a:endParaRPr>
          </a:p>
          <a:p>
            <a:pPr marL="0" indent="0">
              <a:buNone/>
            </a:pPr>
            <a:r>
              <a:rPr lang="en-US" altLang="en-US" sz="2400" dirty="0">
                <a:latin typeface="Calibri" panose="020F0502020204030204" pitchFamily="34" charset="0"/>
                <a:ea typeface="Times" panose="02020603050405020304" pitchFamily="18" charset="0"/>
                <a:cs typeface="Times New Roman" panose="02020603050405020304" pitchFamily="18" charset="0"/>
              </a:rPr>
              <a:t>A pressure of 35 Pa is applied to the same block over an area of 1.25 m</a:t>
            </a:r>
            <a:r>
              <a:rPr lang="en-US" altLang="en-US" sz="2400" baseline="30000" dirty="0">
                <a:latin typeface="Calibri" panose="020F0502020204030204" pitchFamily="34" charset="0"/>
                <a:ea typeface="Times" panose="02020603050405020304" pitchFamily="18" charset="0"/>
                <a:cs typeface="Times New Roman" panose="02020603050405020304" pitchFamily="18" charset="0"/>
              </a:rPr>
              <a:t>2</a:t>
            </a:r>
            <a:r>
              <a:rPr lang="en-US" altLang="en-US" sz="2400" dirty="0">
                <a:latin typeface="Calibri" panose="020F0502020204030204" pitchFamily="34" charset="0"/>
                <a:ea typeface="Times" panose="02020603050405020304" pitchFamily="18" charset="0"/>
                <a:cs typeface="Times New Roman" panose="02020603050405020304" pitchFamily="18" charset="0"/>
              </a:rPr>
              <a:t>.  What force does this pressure produce on the block?</a:t>
            </a:r>
          </a:p>
          <a:p>
            <a:pPr marL="0" indent="0">
              <a:buNone/>
            </a:pPr>
            <a:r>
              <a:rPr lang="en-US" altLang="en-US" sz="2400" dirty="0">
                <a:solidFill>
                  <a:schemeClr val="bg1"/>
                </a:solidFill>
                <a:ea typeface="Times" panose="02020603050405020304" pitchFamily="18" charset="0"/>
                <a:cs typeface="Times New Roman" panose="02020603050405020304" pitchFamily="18" charset="0"/>
              </a:rPr>
              <a:t>P = F/A so F = P*A</a:t>
            </a:r>
          </a:p>
          <a:p>
            <a:pPr marL="0" indent="0">
              <a:buNone/>
            </a:pPr>
            <a:r>
              <a:rPr lang="en-US" altLang="en-US" sz="2400" dirty="0">
                <a:solidFill>
                  <a:schemeClr val="bg1"/>
                </a:solidFill>
                <a:ea typeface="Times" panose="02020603050405020304" pitchFamily="18" charset="0"/>
                <a:cs typeface="Times New Roman" panose="02020603050405020304" pitchFamily="18" charset="0"/>
              </a:rPr>
              <a:t>F = P*A = 35 Pa * </a:t>
            </a:r>
            <a:r>
              <a:rPr lang="en-US" altLang="en-US" sz="2400" dirty="0">
                <a:solidFill>
                  <a:schemeClr val="bg1"/>
                </a:solidFill>
                <a:latin typeface="Calibri" panose="020F0502020204030204" pitchFamily="34" charset="0"/>
                <a:ea typeface="Times" panose="02020603050405020304" pitchFamily="18" charset="0"/>
                <a:cs typeface="Times New Roman" panose="02020603050405020304" pitchFamily="18" charset="0"/>
              </a:rPr>
              <a:t>1.25 m</a:t>
            </a:r>
            <a:r>
              <a:rPr lang="en-US" altLang="en-US" sz="2400" baseline="30000" dirty="0">
                <a:solidFill>
                  <a:schemeClr val="bg1"/>
                </a:solidFill>
                <a:latin typeface="Calibri" panose="020F0502020204030204" pitchFamily="34" charset="0"/>
                <a:ea typeface="Times" panose="02020603050405020304" pitchFamily="18" charset="0"/>
                <a:cs typeface="Times New Roman" panose="02020603050405020304" pitchFamily="18" charset="0"/>
              </a:rPr>
              <a:t>2 </a:t>
            </a:r>
            <a:r>
              <a:rPr lang="en-US" altLang="en-US" sz="2400" dirty="0">
                <a:solidFill>
                  <a:schemeClr val="bg1"/>
                </a:solidFill>
                <a:ea typeface="Times" panose="02020603050405020304" pitchFamily="18" charset="0"/>
                <a:cs typeface="Times New Roman" panose="02020603050405020304" pitchFamily="18" charset="0"/>
              </a:rPr>
              <a:t>= 43.75 N</a:t>
            </a:r>
          </a:p>
          <a:p>
            <a:pPr marL="0" indent="0">
              <a:buNone/>
            </a:pPr>
            <a:endParaRPr kumimoji="0" lang="en-US" altLang="en-US" sz="2400" b="0" i="0" u="none" strike="noStrike" cap="none" normalizeH="0" baseline="0" dirty="0">
              <a:ln>
                <a:noFill/>
              </a:ln>
              <a:solidFill>
                <a:schemeClr val="tx1"/>
              </a:solidFill>
              <a:effectLst/>
              <a:cs typeface="Times New Roman" panose="02020603050405020304" pitchFamily="18" charset="0"/>
            </a:endParaRPr>
          </a:p>
          <a:p>
            <a:pPr marL="0" indent="0">
              <a:buNone/>
            </a:pPr>
            <a:endParaRPr lang="en-US" sz="2400" dirty="0"/>
          </a:p>
        </p:txBody>
      </p:sp>
    </p:spTree>
    <p:extLst>
      <p:ext uri="{BB962C8B-B14F-4D97-AF65-F5344CB8AC3E}">
        <p14:creationId xmlns:p14="http://schemas.microsoft.com/office/powerpoint/2010/main" val="34585589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Box 2"/>
          <p:cNvSpPr txBox="1">
            <a:spLocks noChangeArrowheads="1"/>
          </p:cNvSpPr>
          <p:nvPr/>
        </p:nvSpPr>
        <p:spPr bwMode="auto">
          <a:xfrm>
            <a:off x="152400" y="794997"/>
            <a:ext cx="83820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dirty="0">
                <a:latin typeface="+mn-lt"/>
                <a:cs typeface="Arial" charset="0"/>
              </a:rPr>
              <a:t>From Newton’s 2</a:t>
            </a:r>
            <a:r>
              <a:rPr lang="en-US" baseline="30000" dirty="0">
                <a:latin typeface="+mn-lt"/>
                <a:cs typeface="Arial" charset="0"/>
              </a:rPr>
              <a:t>nd</a:t>
            </a:r>
            <a:r>
              <a:rPr lang="en-US" dirty="0">
                <a:latin typeface="+mn-lt"/>
                <a:cs typeface="Arial" charset="0"/>
              </a:rPr>
              <a:t> law:</a:t>
            </a:r>
          </a:p>
          <a:p>
            <a:pPr algn="ctr" eaLnBrk="1" hangingPunct="1"/>
            <a:r>
              <a:rPr lang="en-US" i="1" dirty="0">
                <a:cs typeface="Times New Roman" panose="02020603050405020304" pitchFamily="18" charset="0"/>
              </a:rPr>
              <a:t>F</a:t>
            </a:r>
            <a:r>
              <a:rPr lang="en-US" dirty="0">
                <a:cs typeface="Times New Roman" panose="02020603050405020304" pitchFamily="18" charset="0"/>
              </a:rPr>
              <a:t> = </a:t>
            </a:r>
            <a:r>
              <a:rPr lang="en-US" i="1" dirty="0">
                <a:cs typeface="Times New Roman" panose="02020603050405020304" pitchFamily="18" charset="0"/>
              </a:rPr>
              <a:t>ma</a:t>
            </a:r>
            <a:r>
              <a:rPr lang="en-US" dirty="0">
                <a:cs typeface="Times New Roman" panose="02020603050405020304" pitchFamily="18" charset="0"/>
              </a:rPr>
              <a:t> = -</a:t>
            </a:r>
            <a:r>
              <a:rPr lang="en-US" i="1" dirty="0">
                <a:cs typeface="Times New Roman" panose="02020603050405020304" pitchFamily="18" charset="0"/>
              </a:rPr>
              <a:t>m</a:t>
            </a:r>
            <a:r>
              <a:rPr lang="el-GR" dirty="0">
                <a:cs typeface="Times New Roman" panose="02020603050405020304" pitchFamily="18" charset="0"/>
              </a:rPr>
              <a:t>ω</a:t>
            </a:r>
            <a:r>
              <a:rPr lang="en-US" baseline="30000" dirty="0">
                <a:cs typeface="Times New Roman" panose="02020603050405020304" pitchFamily="18" charset="0"/>
              </a:rPr>
              <a:t>2</a:t>
            </a:r>
            <a:r>
              <a:rPr lang="en-US" i="1" dirty="0">
                <a:cs typeface="Times New Roman" panose="02020603050405020304" pitchFamily="18" charset="0"/>
              </a:rPr>
              <a:t>k</a:t>
            </a:r>
            <a:r>
              <a:rPr lang="en-US" dirty="0">
                <a:cs typeface="Times New Roman" panose="02020603050405020304" pitchFamily="18" charset="0"/>
              </a:rPr>
              <a:t> = -</a:t>
            </a:r>
            <a:r>
              <a:rPr lang="en-US" i="1" dirty="0">
                <a:cs typeface="Times New Roman" panose="02020603050405020304" pitchFamily="18" charset="0"/>
              </a:rPr>
              <a:t>kx</a:t>
            </a:r>
          </a:p>
          <a:p>
            <a:pPr eaLnBrk="1" hangingPunct="1"/>
            <a:endParaRPr lang="en-US" dirty="0">
              <a:latin typeface="+mn-lt"/>
              <a:cs typeface="Arial" charset="0"/>
            </a:endParaRPr>
          </a:p>
        </p:txBody>
      </p:sp>
      <p:sp>
        <p:nvSpPr>
          <p:cNvPr id="5125" name="TextBox 4"/>
          <p:cNvSpPr txBox="1">
            <a:spLocks noChangeArrowheads="1"/>
          </p:cNvSpPr>
          <p:nvPr/>
        </p:nvSpPr>
        <p:spPr bwMode="auto">
          <a:xfrm>
            <a:off x="152400" y="1828800"/>
            <a:ext cx="88392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dirty="0">
                <a:latin typeface="+mn-lt"/>
                <a:cs typeface="Arial" charset="0"/>
              </a:rPr>
              <a:t>SHM is the motion executed by a system subject to a force that is proportional to the displacement of the system but opposite in sign.</a:t>
            </a:r>
          </a:p>
        </p:txBody>
      </p:sp>
      <p:sp>
        <p:nvSpPr>
          <p:cNvPr id="6" name="Title 1"/>
          <p:cNvSpPr txBox="1">
            <a:spLocks/>
          </p:cNvSpPr>
          <p:nvPr/>
        </p:nvSpPr>
        <p:spPr>
          <a:xfrm>
            <a:off x="152400" y="152400"/>
            <a:ext cx="8839200" cy="533400"/>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3200" b="1" i="1" dirty="0">
                <a:solidFill>
                  <a:srgbClr val="C00000"/>
                </a:solidFill>
                <a:latin typeface="Arial" charset="0"/>
                <a:cs typeface="Arial" charset="0"/>
              </a:rPr>
              <a:t>Force Law for Simple Harmonic Motion</a:t>
            </a:r>
          </a:p>
        </p:txBody>
      </p:sp>
      <mc:AlternateContent xmlns:mc="http://schemas.openxmlformats.org/markup-compatibility/2006" xmlns:a14="http://schemas.microsoft.com/office/drawing/2010/main">
        <mc:Choice Requires="a14">
          <p:sp>
            <p:nvSpPr>
              <p:cNvPr id="7" name="TextBox 3"/>
              <p:cNvSpPr txBox="1">
                <a:spLocks noChangeArrowheads="1"/>
              </p:cNvSpPr>
              <p:nvPr/>
            </p:nvSpPr>
            <p:spPr bwMode="auto">
              <a:xfrm>
                <a:off x="152400" y="3048000"/>
                <a:ext cx="5486400" cy="342920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dirty="0">
                    <a:latin typeface="+mn-lt"/>
                    <a:cs typeface="Arial" charset="0"/>
                  </a:rPr>
                  <a:t>The block-spring system shown on the right forms a linear SHM oscillator.</a:t>
                </a:r>
              </a:p>
              <a:p>
                <a:pPr eaLnBrk="1" hangingPunct="1"/>
                <a:endParaRPr lang="en-US" dirty="0">
                  <a:latin typeface="+mn-lt"/>
                  <a:cs typeface="Arial" charset="0"/>
                </a:endParaRPr>
              </a:p>
              <a:p>
                <a:pPr eaLnBrk="1" hangingPunct="1"/>
                <a:r>
                  <a:rPr lang="en-US" dirty="0">
                    <a:latin typeface="+mn-lt"/>
                    <a:cs typeface="Arial" charset="0"/>
                  </a:rPr>
                  <a:t>The spring constant of the spring, k, is related to the angular frequency, </a:t>
                </a:r>
                <a:r>
                  <a:rPr lang="el-GR" dirty="0">
                    <a:latin typeface="+mn-lt"/>
                    <a:cs typeface="Arial" charset="0"/>
                  </a:rPr>
                  <a:t>ω</a:t>
                </a:r>
                <a:r>
                  <a:rPr lang="en-US" dirty="0">
                    <a:latin typeface="+mn-lt"/>
                    <a:cs typeface="Arial" charset="0"/>
                  </a:rPr>
                  <a:t>, of the oscillator and the period, T (in seconds):</a:t>
                </a:r>
              </a:p>
              <a:p>
                <a:pPr eaLnBrk="1" hangingPunct="1"/>
                <a:r>
                  <a:rPr lang="en-US" dirty="0">
                    <a:cs typeface="Arial" charset="0"/>
                  </a:rPr>
                  <a:t>	</a:t>
                </a:r>
                <a:r>
                  <a:rPr lang="el-GR" dirty="0">
                    <a:cs typeface="Arial" charset="0"/>
                  </a:rPr>
                  <a:t>ω</a:t>
                </a:r>
                <a:r>
                  <a:rPr lang="en-US" dirty="0">
                    <a:cs typeface="Arial" charset="0"/>
                  </a:rPr>
                  <a:t> = </a:t>
                </a:r>
                <a14:m>
                  <m:oMath xmlns:m="http://schemas.openxmlformats.org/officeDocument/2006/math">
                    <m:rad>
                      <m:radPr>
                        <m:degHide m:val="on"/>
                        <m:ctrlPr>
                          <a:rPr lang="en-US" i="1">
                            <a:solidFill>
                              <a:srgbClr val="000000"/>
                            </a:solidFill>
                            <a:latin typeface="Cambria Math" panose="02040503050406030204" pitchFamily="18" charset="0"/>
                          </a:rPr>
                        </m:ctrlPr>
                      </m:radPr>
                      <m:deg/>
                      <m:e>
                        <m:f>
                          <m:fPr>
                            <m:ctrlPr>
                              <a:rPr lang="en-US" i="1">
                                <a:solidFill>
                                  <a:srgbClr val="000000"/>
                                </a:solidFill>
                                <a:latin typeface="Cambria Math" panose="02040503050406030204" pitchFamily="18" charset="0"/>
                              </a:rPr>
                            </m:ctrlPr>
                          </m:fPr>
                          <m:num>
                            <m:r>
                              <a:rPr lang="en-US" i="1">
                                <a:solidFill>
                                  <a:srgbClr val="000000"/>
                                </a:solidFill>
                                <a:latin typeface="Cambria Math" panose="02040503050406030204" pitchFamily="18" charset="0"/>
                              </a:rPr>
                              <m:t>𝑘</m:t>
                            </m:r>
                          </m:num>
                          <m:den>
                            <m:r>
                              <a:rPr lang="en-US" i="1">
                                <a:solidFill>
                                  <a:srgbClr val="000000"/>
                                </a:solidFill>
                                <a:latin typeface="Cambria Math" panose="02040503050406030204" pitchFamily="18" charset="0"/>
                              </a:rPr>
                              <m:t>𝑚</m:t>
                            </m:r>
                          </m:den>
                        </m:f>
                      </m:e>
                    </m:rad>
                  </m:oMath>
                </a14:m>
                <a:r>
                  <a:rPr lang="en-US" dirty="0">
                    <a:latin typeface="+mn-lt"/>
                    <a:cs typeface="Arial" charset="0"/>
                  </a:rPr>
                  <a:t>   and 	T = 2</a:t>
                </a:r>
                <a:r>
                  <a:rPr lang="el-GR" dirty="0">
                    <a:latin typeface="+mn-lt"/>
                    <a:cs typeface="Arial" charset="0"/>
                  </a:rPr>
                  <a:t>π</a:t>
                </a:r>
                <a:r>
                  <a:rPr lang="en-US" dirty="0">
                    <a:solidFill>
                      <a:srgbClr val="000000"/>
                    </a:solidFill>
                  </a:rPr>
                  <a:t> </a:t>
                </a:r>
                <a14:m>
                  <m:oMath xmlns:m="http://schemas.openxmlformats.org/officeDocument/2006/math">
                    <m:rad>
                      <m:radPr>
                        <m:degHide m:val="on"/>
                        <m:ctrlPr>
                          <a:rPr lang="en-US" i="1">
                            <a:solidFill>
                              <a:srgbClr val="000000"/>
                            </a:solidFill>
                            <a:latin typeface="Cambria Math" panose="02040503050406030204" pitchFamily="18" charset="0"/>
                          </a:rPr>
                        </m:ctrlPr>
                      </m:radPr>
                      <m:deg/>
                      <m:e>
                        <m:f>
                          <m:fPr>
                            <m:ctrlPr>
                              <a:rPr lang="en-US" i="1">
                                <a:solidFill>
                                  <a:srgbClr val="000000"/>
                                </a:solidFill>
                                <a:latin typeface="Cambria Math" panose="02040503050406030204" pitchFamily="18" charset="0"/>
                              </a:rPr>
                            </m:ctrlPr>
                          </m:fPr>
                          <m:num>
                            <m:r>
                              <a:rPr lang="en-US" i="1">
                                <a:solidFill>
                                  <a:srgbClr val="000000"/>
                                </a:solidFill>
                                <a:latin typeface="Cambria Math" panose="02040503050406030204" pitchFamily="18" charset="0"/>
                              </a:rPr>
                              <m:t>𝑚</m:t>
                            </m:r>
                          </m:num>
                          <m:den>
                            <m:r>
                              <a:rPr lang="en-US" i="1">
                                <a:solidFill>
                                  <a:srgbClr val="000000"/>
                                </a:solidFill>
                                <a:latin typeface="Cambria Math" panose="02040503050406030204" pitchFamily="18" charset="0"/>
                              </a:rPr>
                              <m:t>𝑘</m:t>
                            </m:r>
                          </m:den>
                        </m:f>
                      </m:e>
                    </m:rad>
                  </m:oMath>
                </a14:m>
                <a:endParaRPr lang="en-US" dirty="0">
                  <a:latin typeface="+mn-lt"/>
                  <a:cs typeface="Arial" charset="0"/>
                </a:endParaRPr>
              </a:p>
              <a:p>
                <a:pPr eaLnBrk="1" hangingPunct="1"/>
                <a:endParaRPr lang="en-US" dirty="0">
                  <a:latin typeface="+mn-lt"/>
                </a:endParaRPr>
              </a:p>
            </p:txBody>
          </p:sp>
        </mc:Choice>
        <mc:Fallback xmlns="">
          <p:sp>
            <p:nvSpPr>
              <p:cNvPr id="7" name="TextBox 3"/>
              <p:cNvSpPr txBox="1">
                <a:spLocks noRot="1" noChangeAspect="1" noMove="1" noResize="1" noEditPoints="1" noAdjustHandles="1" noChangeArrowheads="1" noChangeShapeType="1" noTextEdit="1"/>
              </p:cNvSpPr>
              <p:nvPr/>
            </p:nvSpPr>
            <p:spPr bwMode="auto">
              <a:xfrm>
                <a:off x="152400" y="3048000"/>
                <a:ext cx="5486400" cy="3429208"/>
              </a:xfrm>
              <a:prstGeom prst="rect">
                <a:avLst/>
              </a:prstGeom>
              <a:blipFill>
                <a:blip r:embed="rId2"/>
                <a:stretch>
                  <a:fillRect l="-1667" t="-1421" r="-1444"/>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14925" y="2874450"/>
            <a:ext cx="4029075" cy="163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6022927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1125326-DBC7-479D-942C-70198E11965D}"/>
              </a:ext>
            </a:extLst>
          </p:cNvPr>
          <p:cNvSpPr>
            <a:spLocks noGrp="1"/>
          </p:cNvSpPr>
          <p:nvPr>
            <p:ph type="title"/>
          </p:nvPr>
        </p:nvSpPr>
        <p:spPr>
          <a:xfrm>
            <a:off x="591361" y="34907"/>
            <a:ext cx="7886700" cy="879493"/>
          </a:xfrm>
        </p:spPr>
        <p:txBody>
          <a:bodyPr>
            <a:normAutofit/>
          </a:bodyPr>
          <a:lstStyle/>
          <a:p>
            <a:pPr algn="ctr"/>
            <a:r>
              <a:rPr lang="en-US" sz="4000" b="1" dirty="0"/>
              <a:t>Example Problem</a:t>
            </a:r>
          </a:p>
        </p:txBody>
      </p:sp>
      <p:sp>
        <p:nvSpPr>
          <p:cNvPr id="5" name="Content Placeholder 4">
            <a:extLst>
              <a:ext uri="{FF2B5EF4-FFF2-40B4-BE49-F238E27FC236}">
                <a16:creationId xmlns:a16="http://schemas.microsoft.com/office/drawing/2014/main" id="{7BE13479-A9A0-4E07-99EC-652D31234395}"/>
              </a:ext>
            </a:extLst>
          </p:cNvPr>
          <p:cNvSpPr>
            <a:spLocks noGrp="1"/>
          </p:cNvSpPr>
          <p:nvPr>
            <p:ph idx="1"/>
          </p:nvPr>
        </p:nvSpPr>
        <p:spPr>
          <a:xfrm>
            <a:off x="304800" y="1066800"/>
            <a:ext cx="8648700" cy="5680093"/>
          </a:xfrm>
        </p:spPr>
        <p:txBody>
          <a:bodyPr>
            <a:normAutofit/>
          </a:bodyPr>
          <a:lstStyle/>
          <a:p>
            <a:pPr marL="0" indent="0">
              <a:buNone/>
            </a:pP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A block of mass 10 kg has a volume of 1.5 m</a:t>
            </a:r>
            <a:r>
              <a:rPr kumimoji="0" lang="en-US" altLang="en-US" sz="2400" b="0" i="0" u="none" strike="noStrike" cap="none" normalizeH="0" baseline="30000" dirty="0">
                <a:ln>
                  <a:noFill/>
                </a:ln>
                <a:solidFill>
                  <a:schemeClr val="tx1"/>
                </a:solidFill>
                <a:effectLst/>
                <a:ea typeface="Times" panose="02020603050405020304" pitchFamily="18" charset="0"/>
                <a:cs typeface="Times New Roman" panose="02020603050405020304" pitchFamily="18" charset="0"/>
              </a:rPr>
              <a:t>3</a:t>
            </a: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 what is it’s density?</a:t>
            </a:r>
          </a:p>
          <a:p>
            <a:pPr marL="0" indent="0">
              <a:buNone/>
            </a:pPr>
            <a:r>
              <a:rPr lang="en-US" altLang="en-US" sz="2400" dirty="0">
                <a:latin typeface="Calibri" panose="020F0502020204030204" pitchFamily="34" charset="0"/>
                <a:ea typeface="Times" panose="02020603050405020304" pitchFamily="18" charset="0"/>
                <a:cs typeface="Times New Roman" panose="02020603050405020304" pitchFamily="18" charset="0"/>
              </a:rPr>
              <a:t>Remember that ρ = m/V</a:t>
            </a:r>
          </a:p>
          <a:p>
            <a:pPr marL="0" indent="0">
              <a:buNone/>
            </a:pPr>
            <a:r>
              <a:rPr lang="en-US" altLang="en-US" sz="2400" dirty="0">
                <a:latin typeface="Calibri" panose="020F0502020204030204" pitchFamily="34" charset="0"/>
                <a:ea typeface="Times" panose="02020603050405020304" pitchFamily="18" charset="0"/>
                <a:cs typeface="Times New Roman" panose="02020603050405020304" pitchFamily="18" charset="0"/>
              </a:rPr>
              <a:t>ρ = 10 kg / </a:t>
            </a: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1.5 m</a:t>
            </a:r>
            <a:r>
              <a:rPr kumimoji="0" lang="en-US" altLang="en-US" sz="2400" b="0" i="0" u="none" strike="noStrike" cap="none" normalizeH="0" baseline="30000" dirty="0">
                <a:ln>
                  <a:noFill/>
                </a:ln>
                <a:solidFill>
                  <a:schemeClr val="tx1"/>
                </a:solidFill>
                <a:effectLst/>
                <a:ea typeface="Times" panose="02020603050405020304" pitchFamily="18" charset="0"/>
                <a:cs typeface="Times New Roman" panose="02020603050405020304" pitchFamily="18" charset="0"/>
              </a:rPr>
              <a:t>3 </a:t>
            </a:r>
            <a:r>
              <a:rPr lang="en-US" altLang="en-US" sz="2400" dirty="0">
                <a:latin typeface="Calibri" panose="020F0502020204030204" pitchFamily="34" charset="0"/>
                <a:ea typeface="Times" panose="02020603050405020304" pitchFamily="18" charset="0"/>
                <a:cs typeface="Times New Roman" panose="02020603050405020304" pitchFamily="18" charset="0"/>
              </a:rPr>
              <a:t>= 15 kg/m</a:t>
            </a:r>
            <a:r>
              <a:rPr lang="en-US" altLang="en-US" sz="2400" baseline="30000" dirty="0">
                <a:latin typeface="Calibri" panose="020F0502020204030204" pitchFamily="34" charset="0"/>
                <a:ea typeface="Times" panose="02020603050405020304" pitchFamily="18" charset="0"/>
                <a:cs typeface="Times New Roman" panose="02020603050405020304" pitchFamily="18" charset="0"/>
              </a:rPr>
              <a:t>3</a:t>
            </a:r>
            <a:endParaRPr lang="en-US" altLang="en-US" sz="2400" dirty="0">
              <a:ea typeface="Times" panose="02020603050405020304" pitchFamily="18" charset="0"/>
              <a:cs typeface="Times New Roman" panose="02020603050405020304" pitchFamily="18" charset="0"/>
            </a:endParaRP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r>
              <a:rPr lang="en-US" altLang="en-US" sz="2400" dirty="0">
                <a:ea typeface="Times" panose="02020603050405020304" pitchFamily="18" charset="0"/>
                <a:cs typeface="Times New Roman" panose="02020603050405020304" pitchFamily="18" charset="0"/>
              </a:rPr>
              <a:t>Another block has a density of </a:t>
            </a:r>
            <a:r>
              <a:rPr lang="en-US" altLang="en-US" sz="2400" dirty="0">
                <a:latin typeface="Calibri" panose="020F0502020204030204" pitchFamily="34" charset="0"/>
                <a:ea typeface="Times" panose="02020603050405020304" pitchFamily="18" charset="0"/>
                <a:cs typeface="Times New Roman" panose="02020603050405020304" pitchFamily="18" charset="0"/>
              </a:rPr>
              <a:t>ρ = 150 kg/m</a:t>
            </a:r>
            <a:r>
              <a:rPr lang="en-US" altLang="en-US" sz="2400" baseline="30000" dirty="0">
                <a:latin typeface="Calibri" panose="020F0502020204030204" pitchFamily="34" charset="0"/>
                <a:ea typeface="Times" panose="02020603050405020304" pitchFamily="18" charset="0"/>
                <a:cs typeface="Times New Roman" panose="02020603050405020304" pitchFamily="18" charset="0"/>
              </a:rPr>
              <a:t>3</a:t>
            </a:r>
            <a:r>
              <a:rPr lang="en-US" altLang="en-US" sz="2400" dirty="0">
                <a:latin typeface="Calibri" panose="020F0502020204030204" pitchFamily="34" charset="0"/>
                <a:ea typeface="Times" panose="02020603050405020304" pitchFamily="18" charset="0"/>
                <a:cs typeface="Times New Roman" panose="02020603050405020304" pitchFamily="18" charset="0"/>
              </a:rPr>
              <a:t> and a mass of 20 kg.  What is the volume of the block?</a:t>
            </a:r>
          </a:p>
          <a:p>
            <a:pPr marL="0" indent="0">
              <a:buNone/>
            </a:pPr>
            <a:r>
              <a:rPr lang="en-US" altLang="en-US" sz="2400" dirty="0">
                <a:latin typeface="Calibri" panose="020F0502020204030204" pitchFamily="34" charset="0"/>
                <a:ea typeface="Times" panose="02020603050405020304" pitchFamily="18" charset="0"/>
                <a:cs typeface="Times New Roman" panose="02020603050405020304" pitchFamily="18" charset="0"/>
              </a:rPr>
              <a:t>Rearranging the equation for density to solve for V we get V = m/ρ </a:t>
            </a:r>
          </a:p>
          <a:p>
            <a:pPr marL="0" indent="0">
              <a:buNone/>
            </a:pPr>
            <a:r>
              <a:rPr lang="en-US" altLang="en-US" sz="2400" dirty="0">
                <a:latin typeface="Calibri" panose="020F0502020204030204" pitchFamily="34" charset="0"/>
                <a:ea typeface="Times" panose="02020603050405020304" pitchFamily="18" charset="0"/>
                <a:cs typeface="Times New Roman" panose="02020603050405020304" pitchFamily="18" charset="0"/>
              </a:rPr>
              <a:t>V = m/ ρ = 20 kg /150 kg/m</a:t>
            </a:r>
            <a:r>
              <a:rPr lang="en-US" altLang="en-US" sz="2400" baseline="30000" dirty="0">
                <a:latin typeface="Calibri" panose="020F0502020204030204" pitchFamily="34" charset="0"/>
                <a:ea typeface="Times" panose="02020603050405020304" pitchFamily="18" charset="0"/>
                <a:cs typeface="Times New Roman" panose="02020603050405020304" pitchFamily="18" charset="0"/>
              </a:rPr>
              <a:t>3</a:t>
            </a:r>
            <a:r>
              <a:rPr lang="en-US" altLang="en-US" sz="2400" dirty="0">
                <a:latin typeface="Calibri" panose="020F0502020204030204" pitchFamily="34" charset="0"/>
                <a:ea typeface="Times" panose="02020603050405020304" pitchFamily="18" charset="0"/>
                <a:cs typeface="Times New Roman" panose="02020603050405020304" pitchFamily="18" charset="0"/>
              </a:rPr>
              <a:t> = 0.133 m</a:t>
            </a:r>
            <a:r>
              <a:rPr lang="en-US" altLang="en-US" sz="2400" baseline="30000" dirty="0">
                <a:latin typeface="Calibri" panose="020F0502020204030204" pitchFamily="34" charset="0"/>
                <a:ea typeface="Times" panose="02020603050405020304" pitchFamily="18" charset="0"/>
                <a:cs typeface="Times New Roman" panose="02020603050405020304" pitchFamily="18" charset="0"/>
              </a:rPr>
              <a:t>3</a:t>
            </a:r>
            <a:endParaRPr lang="en-US" altLang="en-US" sz="2400" dirty="0">
              <a:latin typeface="Calibri" panose="020F0502020204030204" pitchFamily="34" charset="0"/>
              <a:ea typeface="Times" panose="02020603050405020304" pitchFamily="18" charset="0"/>
              <a:cs typeface="Times New Roman" panose="02020603050405020304" pitchFamily="18" charset="0"/>
            </a:endParaRPr>
          </a:p>
          <a:p>
            <a:pPr marL="0" indent="0">
              <a:buNone/>
            </a:pPr>
            <a:endParaRPr lang="en-US" altLang="en-US" sz="2400" dirty="0">
              <a:latin typeface="Calibri" panose="020F0502020204030204" pitchFamily="34" charset="0"/>
              <a:ea typeface="Times" panose="02020603050405020304" pitchFamily="18" charset="0"/>
              <a:cs typeface="Times New Roman" panose="02020603050405020304" pitchFamily="18" charset="0"/>
            </a:endParaRPr>
          </a:p>
          <a:p>
            <a:pPr marL="0" indent="0">
              <a:buNone/>
            </a:pPr>
            <a:r>
              <a:rPr lang="en-US" altLang="en-US" sz="2400" dirty="0">
                <a:latin typeface="Calibri" panose="020F0502020204030204" pitchFamily="34" charset="0"/>
                <a:ea typeface="Times" panose="02020603050405020304" pitchFamily="18" charset="0"/>
                <a:cs typeface="Times New Roman" panose="02020603050405020304" pitchFamily="18" charset="0"/>
              </a:rPr>
              <a:t>A pressure of 35 Pa is applied to the same block over an area of 1.25 m</a:t>
            </a:r>
            <a:r>
              <a:rPr lang="en-US" altLang="en-US" sz="2400" baseline="30000" dirty="0">
                <a:latin typeface="Calibri" panose="020F0502020204030204" pitchFamily="34" charset="0"/>
                <a:ea typeface="Times" panose="02020603050405020304" pitchFamily="18" charset="0"/>
                <a:cs typeface="Times New Roman" panose="02020603050405020304" pitchFamily="18" charset="0"/>
              </a:rPr>
              <a:t>2</a:t>
            </a:r>
            <a:r>
              <a:rPr lang="en-US" altLang="en-US" sz="2400" dirty="0">
                <a:latin typeface="Calibri" panose="020F0502020204030204" pitchFamily="34" charset="0"/>
                <a:ea typeface="Times" panose="02020603050405020304" pitchFamily="18" charset="0"/>
                <a:cs typeface="Times New Roman" panose="02020603050405020304" pitchFamily="18" charset="0"/>
              </a:rPr>
              <a:t>.  What force does this pressure produce on the block?</a:t>
            </a:r>
          </a:p>
          <a:p>
            <a:pPr marL="0" indent="0">
              <a:buNone/>
            </a:pPr>
            <a:r>
              <a:rPr lang="en-US" altLang="en-US" sz="2400" dirty="0">
                <a:ea typeface="Times" panose="02020603050405020304" pitchFamily="18" charset="0"/>
                <a:cs typeface="Times New Roman" panose="02020603050405020304" pitchFamily="18" charset="0"/>
              </a:rPr>
              <a:t>P = F/A so F = P*A</a:t>
            </a:r>
          </a:p>
          <a:p>
            <a:pPr marL="0" indent="0">
              <a:buNone/>
            </a:pPr>
            <a:r>
              <a:rPr lang="en-US" altLang="en-US" sz="2400" dirty="0">
                <a:ea typeface="Times" panose="02020603050405020304" pitchFamily="18" charset="0"/>
                <a:cs typeface="Times New Roman" panose="02020603050405020304" pitchFamily="18" charset="0"/>
              </a:rPr>
              <a:t>F = P*A = 35 Pa * </a:t>
            </a:r>
            <a:r>
              <a:rPr lang="en-US" altLang="en-US" sz="2400" dirty="0">
                <a:latin typeface="Calibri" panose="020F0502020204030204" pitchFamily="34" charset="0"/>
                <a:ea typeface="Times" panose="02020603050405020304" pitchFamily="18" charset="0"/>
                <a:cs typeface="Times New Roman" panose="02020603050405020304" pitchFamily="18" charset="0"/>
              </a:rPr>
              <a:t>1.25 m</a:t>
            </a:r>
            <a:r>
              <a:rPr lang="en-US" altLang="en-US" sz="2400" baseline="30000" dirty="0">
                <a:latin typeface="Calibri" panose="020F0502020204030204" pitchFamily="34" charset="0"/>
                <a:ea typeface="Times" panose="02020603050405020304" pitchFamily="18" charset="0"/>
                <a:cs typeface="Times New Roman" panose="02020603050405020304" pitchFamily="18" charset="0"/>
              </a:rPr>
              <a:t>2 </a:t>
            </a:r>
            <a:r>
              <a:rPr lang="en-US" altLang="en-US" sz="2400" dirty="0">
                <a:ea typeface="Times" panose="02020603050405020304" pitchFamily="18" charset="0"/>
                <a:cs typeface="Times New Roman" panose="02020603050405020304" pitchFamily="18" charset="0"/>
              </a:rPr>
              <a:t>= 43.75 N</a:t>
            </a:r>
          </a:p>
          <a:p>
            <a:pPr marL="0" indent="0">
              <a:buNone/>
            </a:pPr>
            <a:endParaRPr kumimoji="0" lang="en-US" altLang="en-US" sz="2400" b="0" i="0" u="none" strike="noStrike" cap="none" normalizeH="0" baseline="0" dirty="0">
              <a:ln>
                <a:noFill/>
              </a:ln>
              <a:solidFill>
                <a:schemeClr val="tx1"/>
              </a:solidFill>
              <a:effectLst/>
              <a:cs typeface="Times New Roman" panose="02020603050405020304" pitchFamily="18" charset="0"/>
            </a:endParaRPr>
          </a:p>
          <a:p>
            <a:pPr marL="0" indent="0">
              <a:buNone/>
            </a:pPr>
            <a:endParaRPr lang="en-US" sz="2400" dirty="0"/>
          </a:p>
        </p:txBody>
      </p:sp>
    </p:spTree>
    <p:extLst>
      <p:ext uri="{BB962C8B-B14F-4D97-AF65-F5344CB8AC3E}">
        <p14:creationId xmlns:p14="http://schemas.microsoft.com/office/powerpoint/2010/main" val="241171683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 name="Rectangle 72">
            <a:extLst>
              <a:ext uri="{FF2B5EF4-FFF2-40B4-BE49-F238E27FC236}">
                <a16:creationId xmlns:a16="http://schemas.microsoft.com/office/drawing/2014/main" id="{CEB41C5C-0F34-4DDA-9D7C-5E717F35F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2288" y="303591"/>
            <a:ext cx="3250692" cy="5896743"/>
          </a:xfrm>
          <a:prstGeom prst="rect">
            <a:avLst/>
          </a:prstGeom>
          <a:solidFill>
            <a:schemeClr val="tx1">
              <a:lumMod val="75000"/>
              <a:lumOff val="25000"/>
            </a:schemeClr>
          </a:solidFill>
          <a:ln w="127000" cap="sq" cmpd="thinThick">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1"/>
          <p:cNvSpPr txBox="1">
            <a:spLocks/>
          </p:cNvSpPr>
          <p:nvPr/>
        </p:nvSpPr>
        <p:spPr>
          <a:xfrm>
            <a:off x="445770" y="640263"/>
            <a:ext cx="2866644" cy="1344975"/>
          </a:xfrm>
          <a:prstGeom prst="rect">
            <a:avLst/>
          </a:prstGeom>
        </p:spPr>
        <p:txBody>
          <a:bodyPr vert="horz" lIns="91440" tIns="45720" rIns="91440" bIns="45720" rtlCol="0" anchor="ctr">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pPr algn="l">
              <a:lnSpc>
                <a:spcPct val="90000"/>
              </a:lnSpc>
              <a:spcAft>
                <a:spcPts val="600"/>
              </a:spcAft>
            </a:pPr>
            <a:r>
              <a:rPr lang="en-US" sz="3100" b="1" i="1" kern="1200">
                <a:solidFill>
                  <a:schemeClr val="bg1"/>
                </a:solidFill>
                <a:latin typeface="+mj-lt"/>
                <a:ea typeface="+mj-ea"/>
                <a:cs typeface="+mj-cs"/>
              </a:rPr>
              <a:t>Pascal’s Principle</a:t>
            </a:r>
          </a:p>
        </p:txBody>
      </p:sp>
      <p:cxnSp>
        <p:nvCxnSpPr>
          <p:cNvPr id="75" name="Straight Connector 74">
            <a:extLst>
              <a:ext uri="{FF2B5EF4-FFF2-40B4-BE49-F238E27FC236}">
                <a16:creationId xmlns:a16="http://schemas.microsoft.com/office/drawing/2014/main" id="{57E1E5E6-F385-4E9C-B201-BA5BDE5CAD5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8066" y="2050687"/>
            <a:ext cx="2763774" cy="0"/>
          </a:xfrm>
          <a:prstGeom prst="line">
            <a:avLst/>
          </a:prstGeom>
          <a:ln w="22225">
            <a:solidFill>
              <a:srgbClr val="E7E6E6"/>
            </a:solidFill>
          </a:ln>
        </p:spPr>
        <p:style>
          <a:lnRef idx="1">
            <a:schemeClr val="accent1"/>
          </a:lnRef>
          <a:fillRef idx="0">
            <a:schemeClr val="accent1"/>
          </a:fillRef>
          <a:effectRef idx="0">
            <a:schemeClr val="accent1"/>
          </a:effectRef>
          <a:fontRef idx="minor">
            <a:schemeClr val="tx1"/>
          </a:fontRef>
        </p:style>
      </p:cxnSp>
      <p:sp>
        <p:nvSpPr>
          <p:cNvPr id="13315" name="Rectangle 10"/>
          <p:cNvSpPr>
            <a:spLocks noChangeArrowheads="1"/>
          </p:cNvSpPr>
          <p:nvPr/>
        </p:nvSpPr>
        <p:spPr bwMode="auto">
          <a:xfrm>
            <a:off x="445207" y="2121763"/>
            <a:ext cx="2866644" cy="377301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ormAutofit/>
          </a:bodyPr>
          <a:lstStyle/>
          <a:p>
            <a:pPr>
              <a:lnSpc>
                <a:spcPct val="90000"/>
              </a:lnSpc>
              <a:spcAft>
                <a:spcPts val="600"/>
              </a:spcAft>
            </a:pPr>
            <a:r>
              <a:rPr lang="en-US" sz="2000" dirty="0">
                <a:solidFill>
                  <a:schemeClr val="bg1"/>
                </a:solidFill>
              </a:rPr>
              <a:t>A change in the pressure applied to an enclosed incompressible fluid is transmitted undiminished to every portion of the fluid and to the walls of its container.</a:t>
            </a:r>
          </a:p>
        </p:txBody>
      </p:sp>
      <p:pic>
        <p:nvPicPr>
          <p:cNvPr id="13316" name="Picture 11"/>
          <p:cNvPicPr>
            <a:picLocks noChangeAspect="1" noChangeArrowheads="1"/>
          </p:cNvPicPr>
          <p:nvPr/>
        </p:nvPicPr>
        <p:blipFill rotWithShape="1">
          <a:blip r:embed="rId2">
            <a:extLst>
              <a:ext uri="{28A0092B-C50C-407E-A947-70E740481C1C}">
                <a14:useLocalDpi xmlns:a14="http://schemas.microsoft.com/office/drawing/2010/main" val="0"/>
              </a:ext>
            </a:extLst>
          </a:blip>
          <a:srcRect b="39853"/>
          <a:stretch/>
        </p:blipFill>
        <p:spPr bwMode="auto">
          <a:xfrm>
            <a:off x="3833037" y="1692014"/>
            <a:ext cx="4947489" cy="331852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6401218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Text Box 2">
            <a:extLst>
              <a:ext uri="{FF2B5EF4-FFF2-40B4-BE49-F238E27FC236}">
                <a16:creationId xmlns:a16="http://schemas.microsoft.com/office/drawing/2014/main" id="{DCA8AE35-301E-4F57-B1BE-070A0D788FC3}"/>
              </a:ext>
            </a:extLst>
          </p:cNvPr>
          <p:cNvSpPr txBox="1">
            <a:spLocks noChangeArrowheads="1"/>
          </p:cNvSpPr>
          <p:nvPr/>
        </p:nvSpPr>
        <p:spPr bwMode="auto">
          <a:xfrm>
            <a:off x="152400" y="914400"/>
            <a:ext cx="8839200" cy="5355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anose="02020603050405020304" pitchFamily="18" charset="0"/>
              </a:defRPr>
            </a:lvl1pPr>
            <a:lvl2pPr marL="914400" indent="-457200">
              <a:defRPr sz="2400">
                <a:solidFill>
                  <a:schemeClr val="tx1"/>
                </a:solidFill>
                <a:latin typeface="Times New Roman" panose="02020603050405020304" pitchFamily="18" charset="0"/>
              </a:defRPr>
            </a:lvl2pPr>
            <a:lvl3pPr marL="1371600" indent="-457200">
              <a:defRPr sz="2400">
                <a:solidFill>
                  <a:schemeClr val="tx1"/>
                </a:solidFill>
                <a:latin typeface="Times New Roman" panose="02020603050405020304" pitchFamily="18" charset="0"/>
              </a:defRPr>
            </a:lvl3pPr>
            <a:lvl4pPr marL="1828800" indent="-457200">
              <a:defRPr sz="2400">
                <a:solidFill>
                  <a:schemeClr val="tx1"/>
                </a:solidFill>
                <a:latin typeface="Times New Roman" panose="02020603050405020304" pitchFamily="18" charset="0"/>
              </a:defRPr>
            </a:lvl4pPr>
            <a:lvl5pPr marL="2286000" indent="-457200">
              <a:defRPr sz="2400">
                <a:solidFill>
                  <a:schemeClr val="tx1"/>
                </a:solidFill>
                <a:latin typeface="Times New Roman" panose="02020603050405020304" pitchFamily="18" charset="0"/>
              </a:defRPr>
            </a:lvl5pPr>
            <a:lvl6pPr marL="2743200" indent="-457200" fontAlgn="base">
              <a:spcBef>
                <a:spcPct val="0"/>
              </a:spcBef>
              <a:spcAft>
                <a:spcPct val="0"/>
              </a:spcAft>
              <a:defRPr sz="2400">
                <a:solidFill>
                  <a:schemeClr val="tx1"/>
                </a:solidFill>
                <a:latin typeface="Times New Roman" panose="02020603050405020304" pitchFamily="18" charset="0"/>
              </a:defRPr>
            </a:lvl6pPr>
            <a:lvl7pPr marL="3200400" indent="-457200" fontAlgn="base">
              <a:spcBef>
                <a:spcPct val="0"/>
              </a:spcBef>
              <a:spcAft>
                <a:spcPct val="0"/>
              </a:spcAft>
              <a:defRPr sz="2400">
                <a:solidFill>
                  <a:schemeClr val="tx1"/>
                </a:solidFill>
                <a:latin typeface="Times New Roman" panose="02020603050405020304" pitchFamily="18" charset="0"/>
              </a:defRPr>
            </a:lvl7pPr>
            <a:lvl8pPr marL="3657600" indent="-457200" fontAlgn="base">
              <a:spcBef>
                <a:spcPct val="0"/>
              </a:spcBef>
              <a:spcAft>
                <a:spcPct val="0"/>
              </a:spcAft>
              <a:defRPr sz="2400">
                <a:solidFill>
                  <a:schemeClr val="tx1"/>
                </a:solidFill>
                <a:latin typeface="Times New Roman" panose="02020603050405020304" pitchFamily="18" charset="0"/>
              </a:defRPr>
            </a:lvl8pPr>
            <a:lvl9pPr marL="4114800" indent="-457200" fontAlgn="base">
              <a:spcBef>
                <a:spcPct val="0"/>
              </a:spcBef>
              <a:spcAft>
                <a:spcPct val="0"/>
              </a:spcAft>
              <a:defRPr sz="2400">
                <a:solidFill>
                  <a:schemeClr val="tx1"/>
                </a:solidFill>
                <a:latin typeface="Times New Roman" panose="02020603050405020304" pitchFamily="18" charset="0"/>
              </a:defRPr>
            </a:lvl9pPr>
          </a:lstStyle>
          <a:p>
            <a:pPr marL="0" indent="0"/>
            <a:r>
              <a:rPr lang="en-US" altLang="en-US" sz="1800" dirty="0">
                <a:latin typeface="+mn-lt"/>
              </a:rPr>
              <a:t>A fluid is completely enclosed in the system shown.  As the piston is moved to the right, which one of the following statements is true?</a:t>
            </a:r>
          </a:p>
          <a:p>
            <a:endParaRPr lang="en-US" altLang="en-US" sz="1800" dirty="0">
              <a:latin typeface="+mn-lt"/>
            </a:endParaRPr>
          </a:p>
          <a:p>
            <a:r>
              <a:rPr lang="en-US" altLang="en-US" sz="1800" dirty="0">
                <a:latin typeface="+mn-lt"/>
              </a:rPr>
              <a:t>a)  Pushing the piston to the right causes the pressure </a:t>
            </a:r>
          </a:p>
          <a:p>
            <a:r>
              <a:rPr lang="en-US" altLang="en-US" sz="1800" dirty="0">
                <a:latin typeface="+mn-lt"/>
              </a:rPr>
              <a:t>	on the left side of the vertical cylinder to be larger </a:t>
            </a:r>
          </a:p>
          <a:p>
            <a:r>
              <a:rPr lang="en-US" altLang="en-US" sz="1800" dirty="0">
                <a:latin typeface="+mn-lt"/>
              </a:rPr>
              <a:t>	than that on the right side.</a:t>
            </a:r>
          </a:p>
          <a:p>
            <a:endParaRPr lang="en-US" altLang="en-US" sz="1800" dirty="0">
              <a:latin typeface="+mn-lt"/>
            </a:endParaRPr>
          </a:p>
          <a:p>
            <a:r>
              <a:rPr lang="en-US" altLang="en-US" sz="1800" dirty="0">
                <a:latin typeface="+mn-lt"/>
              </a:rPr>
              <a:t>b)  Pushing the piston to the right causes the pressure </a:t>
            </a:r>
          </a:p>
          <a:p>
            <a:r>
              <a:rPr lang="en-US" altLang="en-US" sz="1800" dirty="0">
                <a:latin typeface="+mn-lt"/>
              </a:rPr>
              <a:t>	on the bottom of the vertical cylinder to be larger </a:t>
            </a:r>
          </a:p>
          <a:p>
            <a:r>
              <a:rPr lang="en-US" altLang="en-US" sz="1800" dirty="0">
                <a:latin typeface="+mn-lt"/>
              </a:rPr>
              <a:t>	than that on the top.</a:t>
            </a:r>
          </a:p>
          <a:p>
            <a:endParaRPr lang="en-US" altLang="en-US" sz="1800" dirty="0">
              <a:latin typeface="+mn-lt"/>
            </a:endParaRPr>
          </a:p>
          <a:p>
            <a:r>
              <a:rPr lang="en-US" altLang="en-US" sz="1800" dirty="0">
                <a:latin typeface="+mn-lt"/>
              </a:rPr>
              <a:t>c)  Pushing the piston to the right causes the pressure in one part of the vertical cylinder and a corresponding decrease in another part of the cylinder.</a:t>
            </a:r>
          </a:p>
          <a:p>
            <a:pPr>
              <a:buFontTx/>
              <a:buAutoNum type="alphaLcParenBoth" startAt="4"/>
            </a:pPr>
            <a:endParaRPr lang="en-US" altLang="en-US" sz="1800" dirty="0">
              <a:latin typeface="+mn-lt"/>
            </a:endParaRPr>
          </a:p>
          <a:p>
            <a:r>
              <a:rPr lang="en-US" altLang="en-US" sz="1800" dirty="0">
                <a:latin typeface="+mn-lt"/>
              </a:rPr>
              <a:t>d) Pushing the piston to the right causes the pressure throughout the vertical cylinder to increase by the same amount.</a:t>
            </a:r>
          </a:p>
          <a:p>
            <a:endParaRPr lang="en-US" altLang="en-US" sz="1800" dirty="0">
              <a:latin typeface="+mn-lt"/>
            </a:endParaRPr>
          </a:p>
          <a:p>
            <a:r>
              <a:rPr lang="en-US" altLang="en-US" sz="1800" dirty="0">
                <a:latin typeface="+mn-lt"/>
              </a:rPr>
              <a:t>e)  After the piston is pushed by a distance </a:t>
            </a:r>
            <a:r>
              <a:rPr lang="en-US" altLang="en-US" sz="1800" i="1" dirty="0">
                <a:latin typeface="+mn-lt"/>
              </a:rPr>
              <a:t>s</a:t>
            </a:r>
            <a:r>
              <a:rPr lang="en-US" altLang="en-US" sz="1800" dirty="0">
                <a:latin typeface="+mn-lt"/>
              </a:rPr>
              <a:t> and held in that position, the pressure will be the same at all points within the fluid.</a:t>
            </a:r>
          </a:p>
        </p:txBody>
      </p:sp>
      <p:pic>
        <p:nvPicPr>
          <p:cNvPr id="259075" name="Picture 3">
            <a:extLst>
              <a:ext uri="{FF2B5EF4-FFF2-40B4-BE49-F238E27FC236}">
                <a16:creationId xmlns:a16="http://schemas.microsoft.com/office/drawing/2014/main" id="{85DE8E4D-C8AA-4C81-BBF3-0B67BC4A3C9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200" y="1524000"/>
            <a:ext cx="3449476" cy="21336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1">
            <a:extLst>
              <a:ext uri="{FF2B5EF4-FFF2-40B4-BE49-F238E27FC236}">
                <a16:creationId xmlns:a16="http://schemas.microsoft.com/office/drawing/2014/main" id="{1C41B535-10E5-4F27-A76E-A2E5440B793D}"/>
              </a:ext>
            </a:extLst>
          </p:cNvPr>
          <p:cNvSpPr txBox="1">
            <a:spLocks noChangeArrowheads="1"/>
          </p:cNvSpPr>
          <p:nvPr/>
        </p:nvSpPr>
        <p:spPr bwMode="auto">
          <a:xfrm>
            <a:off x="152400" y="0"/>
            <a:ext cx="8763000" cy="1015663"/>
          </a:xfrm>
          <a:prstGeom prst="rect">
            <a:avLst/>
          </a:prstGeom>
          <a:noFill/>
          <a:ln w="9525">
            <a:noFill/>
            <a:miter lim="800000"/>
            <a:headEnd/>
            <a:tailEnd/>
          </a:ln>
        </p:spPr>
        <p:txBody>
          <a:bodyPr wrap="square">
            <a:spAutoFit/>
          </a:bodyPr>
          <a:lstStyle/>
          <a:p>
            <a:pPr algn="ctr"/>
            <a:r>
              <a:rPr lang="en-US" sz="3200" b="1" i="1" dirty="0">
                <a:solidFill>
                  <a:schemeClr val="accent6">
                    <a:lumMod val="75000"/>
                  </a:schemeClr>
                </a:solidFill>
                <a:latin typeface="Arial" charset="0"/>
                <a:cs typeface="Arial" charset="0"/>
              </a:rPr>
              <a:t>Pascal’s Principle</a:t>
            </a:r>
          </a:p>
          <a:p>
            <a:pPr algn="ctr"/>
            <a:r>
              <a:rPr lang="en-US" sz="2800" b="1" i="1" dirty="0">
                <a:solidFill>
                  <a:schemeClr val="accent6">
                    <a:lumMod val="75000"/>
                  </a:schemeClr>
                </a:solidFill>
                <a:latin typeface="Arial" charset="0"/>
                <a:cs typeface="Arial" charset="0"/>
              </a:rPr>
              <a:t>Concept Question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7"/>
          <p:cNvSpPr>
            <a:spLocks noChangeArrowheads="1"/>
          </p:cNvSpPr>
          <p:nvPr/>
        </p:nvSpPr>
        <p:spPr bwMode="auto">
          <a:xfrm>
            <a:off x="152400" y="839450"/>
            <a:ext cx="8839200"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2200" dirty="0">
                <a:cs typeface="Arial" pitchFamily="34" charset="0"/>
              </a:rPr>
              <a:t>When a body is fully or partially submerged in a fluid, a buoyant force from the surrounding fluid acts on the body. The force is directed upward and has a magnitude equal to the weight of the fluid that has been displaced by the body.</a:t>
            </a:r>
          </a:p>
        </p:txBody>
      </p:sp>
      <p:pic>
        <p:nvPicPr>
          <p:cNvPr id="15364"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5034" y="2507907"/>
            <a:ext cx="3276600" cy="3510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6" name="Rectangle 10"/>
          <p:cNvSpPr>
            <a:spLocks noChangeArrowheads="1"/>
          </p:cNvSpPr>
          <p:nvPr/>
        </p:nvSpPr>
        <p:spPr bwMode="auto">
          <a:xfrm>
            <a:off x="4114800" y="2439650"/>
            <a:ext cx="4572000"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100" dirty="0">
                <a:cs typeface="Arial" pitchFamily="34" charset="0"/>
              </a:rPr>
              <a:t>The net upward force on the object is the buoyant force, </a:t>
            </a:r>
            <a:r>
              <a:rPr lang="en-US" sz="2100" b="1" dirty="0" err="1">
                <a:cs typeface="Arial" pitchFamily="34" charset="0"/>
              </a:rPr>
              <a:t>F</a:t>
            </a:r>
            <a:r>
              <a:rPr lang="en-US" sz="2100" b="1" baseline="-25000" dirty="0" err="1">
                <a:cs typeface="Arial" pitchFamily="34" charset="0"/>
              </a:rPr>
              <a:t>b</a:t>
            </a:r>
            <a:r>
              <a:rPr lang="en-US" sz="2100" dirty="0">
                <a:cs typeface="Arial" pitchFamily="34" charset="0"/>
              </a:rPr>
              <a:t>.</a:t>
            </a:r>
          </a:p>
          <a:p>
            <a:endParaRPr lang="en-US" sz="2100" b="1" dirty="0">
              <a:cs typeface="Arial" pitchFamily="34" charset="0"/>
            </a:endParaRPr>
          </a:p>
          <a:p>
            <a:r>
              <a:rPr lang="en-US" sz="2100" dirty="0">
                <a:cs typeface="Arial" pitchFamily="34" charset="0"/>
              </a:rPr>
              <a:t>The buoyant force on a body in a fluid has the magnitude </a:t>
            </a:r>
          </a:p>
          <a:p>
            <a:endParaRPr lang="en-US" sz="2100" dirty="0">
              <a:cs typeface="Arial" pitchFamily="34" charset="0"/>
            </a:endParaRPr>
          </a:p>
          <a:p>
            <a:pPr algn="ctr"/>
            <a:r>
              <a:rPr lang="en-US" sz="2100" i="1" dirty="0" err="1">
                <a:cs typeface="Arial" pitchFamily="34" charset="0"/>
              </a:rPr>
              <a:t>F</a:t>
            </a:r>
            <a:r>
              <a:rPr lang="en-US" sz="2100" i="1" baseline="-25000" dirty="0" err="1">
                <a:cs typeface="Arial" pitchFamily="34" charset="0"/>
              </a:rPr>
              <a:t>b</a:t>
            </a:r>
            <a:r>
              <a:rPr lang="en-US" sz="2100" i="1" dirty="0">
                <a:cs typeface="Arial" pitchFamily="34" charset="0"/>
              </a:rPr>
              <a:t> = m</a:t>
            </a:r>
            <a:r>
              <a:rPr lang="en-US" sz="2100" i="1" baseline="-25000" dirty="0">
                <a:cs typeface="Arial" pitchFamily="34" charset="0"/>
              </a:rPr>
              <a:t>f</a:t>
            </a:r>
            <a:r>
              <a:rPr lang="en-US" sz="2100" i="1" dirty="0">
                <a:cs typeface="Arial" pitchFamily="34" charset="0"/>
              </a:rPr>
              <a:t> g (buoyant force), </a:t>
            </a:r>
          </a:p>
          <a:p>
            <a:endParaRPr lang="en-US" sz="2100" dirty="0">
              <a:cs typeface="Arial" pitchFamily="34" charset="0"/>
            </a:endParaRPr>
          </a:p>
          <a:p>
            <a:r>
              <a:rPr lang="en-US" sz="2100" dirty="0">
                <a:cs typeface="Arial" pitchFamily="34" charset="0"/>
              </a:rPr>
              <a:t>where m</a:t>
            </a:r>
            <a:r>
              <a:rPr lang="en-US" sz="2100" baseline="-25000" dirty="0">
                <a:cs typeface="Arial" pitchFamily="34" charset="0"/>
              </a:rPr>
              <a:t>f</a:t>
            </a:r>
            <a:r>
              <a:rPr lang="en-US" sz="2100" dirty="0">
                <a:cs typeface="Arial" pitchFamily="34" charset="0"/>
              </a:rPr>
              <a:t> is the mass of the fluid that is displaced by the body.</a:t>
            </a:r>
          </a:p>
        </p:txBody>
      </p:sp>
      <p:sp>
        <p:nvSpPr>
          <p:cNvPr id="7" name="Title 1"/>
          <p:cNvSpPr txBox="1">
            <a:spLocks/>
          </p:cNvSpPr>
          <p:nvPr/>
        </p:nvSpPr>
        <p:spPr>
          <a:xfrm>
            <a:off x="152400" y="152400"/>
            <a:ext cx="8839200" cy="533400"/>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3200" b="1" i="1" dirty="0">
                <a:solidFill>
                  <a:srgbClr val="C00000"/>
                </a:solidFill>
                <a:latin typeface="Arial" charset="0"/>
                <a:cs typeface="Arial" charset="0"/>
              </a:rPr>
              <a:t>Archimedes Principle</a:t>
            </a:r>
          </a:p>
        </p:txBody>
      </p:sp>
    </p:spTree>
    <p:extLst>
      <p:ext uri="{BB962C8B-B14F-4D97-AF65-F5344CB8AC3E}">
        <p14:creationId xmlns:p14="http://schemas.microsoft.com/office/powerpoint/2010/main" val="90252001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6"/>
          <p:cNvSpPr>
            <a:spLocks noChangeArrowheads="1"/>
          </p:cNvSpPr>
          <p:nvPr/>
        </p:nvSpPr>
        <p:spPr bwMode="auto">
          <a:xfrm>
            <a:off x="152400" y="701219"/>
            <a:ext cx="8839199" cy="4708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en-US" sz="2000" dirty="0">
                <a:cs typeface="Arial" pitchFamily="34" charset="0"/>
              </a:rPr>
              <a:t>When a body floats in a fluid, the magnitude </a:t>
            </a:r>
            <a:r>
              <a:rPr lang="en-US" sz="2000" dirty="0" err="1">
                <a:cs typeface="Arial" pitchFamily="34" charset="0"/>
              </a:rPr>
              <a:t>F</a:t>
            </a:r>
            <a:r>
              <a:rPr lang="en-US" sz="2000" baseline="-25000" dirty="0" err="1">
                <a:cs typeface="Arial" pitchFamily="34" charset="0"/>
              </a:rPr>
              <a:t>b</a:t>
            </a:r>
            <a:r>
              <a:rPr lang="en-US" sz="2000" dirty="0">
                <a:cs typeface="Arial" pitchFamily="34" charset="0"/>
              </a:rPr>
              <a:t> of the buoyant force on the body is equal to the magnitude </a:t>
            </a:r>
            <a:r>
              <a:rPr lang="en-US" sz="2000" dirty="0" err="1">
                <a:cs typeface="Arial" pitchFamily="34" charset="0"/>
              </a:rPr>
              <a:t>F</a:t>
            </a:r>
            <a:r>
              <a:rPr lang="en-US" sz="2000" baseline="-25000" dirty="0" err="1">
                <a:cs typeface="Arial" pitchFamily="34" charset="0"/>
              </a:rPr>
              <a:t>g</a:t>
            </a:r>
            <a:r>
              <a:rPr lang="en-US" sz="2000" dirty="0">
                <a:cs typeface="Arial" pitchFamily="34" charset="0"/>
              </a:rPr>
              <a:t> of the gravitational force on the body.</a:t>
            </a:r>
          </a:p>
          <a:p>
            <a:pPr algn="just"/>
            <a:endParaRPr lang="en-US" sz="2000" dirty="0">
              <a:cs typeface="Arial" pitchFamily="34" charset="0"/>
            </a:endParaRPr>
          </a:p>
          <a:p>
            <a:pPr algn="just"/>
            <a:endParaRPr lang="en-US" sz="2000" dirty="0">
              <a:cs typeface="Arial" pitchFamily="34" charset="0"/>
            </a:endParaRPr>
          </a:p>
          <a:p>
            <a:pPr algn="just"/>
            <a:endParaRPr lang="en-US" sz="2000" dirty="0">
              <a:cs typeface="Arial" pitchFamily="34" charset="0"/>
            </a:endParaRPr>
          </a:p>
          <a:p>
            <a:pPr algn="just"/>
            <a:r>
              <a:rPr lang="en-US" sz="2000" dirty="0">
                <a:cs typeface="Arial" pitchFamily="34" charset="0"/>
              </a:rPr>
              <a:t>That means, when a body floats in a fluid, the magnitude </a:t>
            </a:r>
            <a:r>
              <a:rPr lang="en-US" sz="2000" dirty="0" err="1">
                <a:cs typeface="Arial" pitchFamily="34" charset="0"/>
              </a:rPr>
              <a:t>F</a:t>
            </a:r>
            <a:r>
              <a:rPr lang="en-US" sz="2000" baseline="-25000" dirty="0" err="1">
                <a:cs typeface="Arial" pitchFamily="34" charset="0"/>
              </a:rPr>
              <a:t>g</a:t>
            </a:r>
            <a:r>
              <a:rPr lang="en-US" sz="2000" dirty="0">
                <a:cs typeface="Arial" pitchFamily="34" charset="0"/>
              </a:rPr>
              <a:t> of the gravitational force on the body is equal to the weight </a:t>
            </a:r>
            <a:r>
              <a:rPr lang="en-US" sz="2000" i="1" dirty="0" err="1">
                <a:cs typeface="Arial" pitchFamily="34" charset="0"/>
              </a:rPr>
              <a:t>m</a:t>
            </a:r>
            <a:r>
              <a:rPr lang="en-US" sz="2000" i="1" baseline="-25000" dirty="0" err="1">
                <a:cs typeface="Arial" pitchFamily="34" charset="0"/>
              </a:rPr>
              <a:t>f</a:t>
            </a:r>
            <a:r>
              <a:rPr lang="en-US" sz="2000" dirty="0" err="1">
                <a:cs typeface="Arial" pitchFamily="34" charset="0"/>
              </a:rPr>
              <a:t>g</a:t>
            </a:r>
            <a:r>
              <a:rPr lang="en-US" sz="2000" dirty="0">
                <a:cs typeface="Arial" pitchFamily="34" charset="0"/>
              </a:rPr>
              <a:t> of the fluid that has been displaced by the body, where </a:t>
            </a:r>
            <a:r>
              <a:rPr lang="en-US" sz="2000" i="1" dirty="0">
                <a:cs typeface="Arial" pitchFamily="34" charset="0"/>
              </a:rPr>
              <a:t>m</a:t>
            </a:r>
            <a:r>
              <a:rPr lang="en-US" sz="2000" i="1" baseline="-25000" dirty="0">
                <a:cs typeface="Arial" pitchFamily="34" charset="0"/>
              </a:rPr>
              <a:t>f</a:t>
            </a:r>
            <a:r>
              <a:rPr lang="en-US" sz="2000" dirty="0">
                <a:cs typeface="Arial" pitchFamily="34" charset="0"/>
              </a:rPr>
              <a:t> is the mass of the fluid displaced.</a:t>
            </a:r>
          </a:p>
          <a:p>
            <a:pPr algn="just"/>
            <a:endParaRPr lang="en-US" sz="2000" dirty="0">
              <a:cs typeface="Arial" pitchFamily="34" charset="0"/>
            </a:endParaRPr>
          </a:p>
          <a:p>
            <a:pPr algn="just"/>
            <a:endParaRPr lang="en-US" sz="2000" dirty="0">
              <a:cs typeface="Arial" pitchFamily="34" charset="0"/>
            </a:endParaRPr>
          </a:p>
          <a:p>
            <a:pPr algn="just"/>
            <a:r>
              <a:rPr lang="en-US" sz="2000" dirty="0">
                <a:cs typeface="Arial" pitchFamily="34" charset="0"/>
              </a:rPr>
              <a:t>That is, a floating body displaces its own weight of fluid.</a:t>
            </a:r>
          </a:p>
          <a:p>
            <a:pPr algn="just"/>
            <a:endParaRPr lang="en-US" sz="2000" dirty="0">
              <a:cs typeface="Arial" pitchFamily="34" charset="0"/>
            </a:endParaRPr>
          </a:p>
          <a:p>
            <a:pPr algn="just"/>
            <a:r>
              <a:rPr lang="en-US" sz="2000" dirty="0">
                <a:cs typeface="Arial" pitchFamily="34" charset="0"/>
              </a:rPr>
              <a:t>The apparent weight of an object in a fluid is less than the actual weight of the object in vacuum and is equal to the difference between the actual weight of a body and the buoyant force on the body. </a:t>
            </a:r>
          </a:p>
        </p:txBody>
      </p:sp>
      <p:pic>
        <p:nvPicPr>
          <p:cNvPr id="34818" name="Picture 2"/>
          <p:cNvPicPr>
            <a:picLocks noChangeAspect="1" noChangeArrowheads="1"/>
          </p:cNvPicPr>
          <p:nvPr/>
        </p:nvPicPr>
        <p:blipFill>
          <a:blip r:embed="rId2" cstate="print"/>
          <a:srcRect/>
          <a:stretch>
            <a:fillRect/>
          </a:stretch>
        </p:blipFill>
        <p:spPr bwMode="auto">
          <a:xfrm>
            <a:off x="4009967" y="1565454"/>
            <a:ext cx="1026094" cy="432039"/>
          </a:xfrm>
          <a:prstGeom prst="rect">
            <a:avLst/>
          </a:prstGeom>
          <a:noFill/>
          <a:ln w="9525">
            <a:noFill/>
            <a:miter lim="800000"/>
            <a:headEnd/>
            <a:tailEnd/>
          </a:ln>
        </p:spPr>
      </p:pic>
      <p:pic>
        <p:nvPicPr>
          <p:cNvPr id="34819" name="Picture 3"/>
          <p:cNvPicPr>
            <a:picLocks noChangeAspect="1" noChangeArrowheads="1"/>
          </p:cNvPicPr>
          <p:nvPr/>
        </p:nvPicPr>
        <p:blipFill>
          <a:blip r:embed="rId3" cstate="print"/>
          <a:srcRect/>
          <a:stretch>
            <a:fillRect/>
          </a:stretch>
        </p:blipFill>
        <p:spPr bwMode="auto">
          <a:xfrm>
            <a:off x="3941520" y="3219583"/>
            <a:ext cx="1260959" cy="438017"/>
          </a:xfrm>
          <a:prstGeom prst="rect">
            <a:avLst/>
          </a:prstGeom>
          <a:noFill/>
          <a:ln w="9525">
            <a:noFill/>
            <a:miter lim="800000"/>
            <a:headEnd/>
            <a:tailEnd/>
          </a:ln>
        </p:spPr>
      </p:pic>
      <p:pic>
        <p:nvPicPr>
          <p:cNvPr id="34820" name="Picture 4"/>
          <p:cNvPicPr>
            <a:picLocks noChangeAspect="1" noChangeArrowheads="1"/>
          </p:cNvPicPr>
          <p:nvPr/>
        </p:nvPicPr>
        <p:blipFill>
          <a:blip r:embed="rId4" cstate="print"/>
          <a:srcRect/>
          <a:stretch>
            <a:fillRect/>
          </a:stretch>
        </p:blipFill>
        <p:spPr bwMode="auto">
          <a:xfrm>
            <a:off x="2686049" y="5419123"/>
            <a:ext cx="3771900" cy="695325"/>
          </a:xfrm>
          <a:prstGeom prst="rect">
            <a:avLst/>
          </a:prstGeom>
          <a:noFill/>
          <a:ln w="9525">
            <a:noFill/>
            <a:miter lim="800000"/>
            <a:headEnd/>
            <a:tailEnd/>
          </a:ln>
        </p:spPr>
      </p:pic>
      <p:sp>
        <p:nvSpPr>
          <p:cNvPr id="7" name="Title 1"/>
          <p:cNvSpPr txBox="1">
            <a:spLocks/>
          </p:cNvSpPr>
          <p:nvPr/>
        </p:nvSpPr>
        <p:spPr>
          <a:xfrm>
            <a:off x="152400" y="152400"/>
            <a:ext cx="8839200" cy="533400"/>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3200" b="1" i="1" dirty="0">
                <a:solidFill>
                  <a:srgbClr val="C00000"/>
                </a:solidFill>
                <a:latin typeface="Arial" charset="0"/>
                <a:cs typeface="Arial" charset="0"/>
              </a:rPr>
              <a:t>Archimedes Principle</a:t>
            </a:r>
          </a:p>
        </p:txBody>
      </p:sp>
    </p:spTree>
    <p:extLst>
      <p:ext uri="{BB962C8B-B14F-4D97-AF65-F5344CB8AC3E}">
        <p14:creationId xmlns:p14="http://schemas.microsoft.com/office/powerpoint/2010/main" val="231518814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1125326-DBC7-479D-942C-70198E11965D}"/>
              </a:ext>
            </a:extLst>
          </p:cNvPr>
          <p:cNvSpPr>
            <a:spLocks noGrp="1"/>
          </p:cNvSpPr>
          <p:nvPr>
            <p:ph type="title"/>
          </p:nvPr>
        </p:nvSpPr>
        <p:spPr>
          <a:xfrm>
            <a:off x="591361" y="34907"/>
            <a:ext cx="7886700" cy="1325563"/>
          </a:xfrm>
        </p:spPr>
        <p:txBody>
          <a:bodyPr>
            <a:normAutofit/>
          </a:bodyPr>
          <a:lstStyle/>
          <a:p>
            <a:pPr algn="ctr"/>
            <a:r>
              <a:rPr lang="en-US" sz="4000" b="1" dirty="0"/>
              <a:t>Example Problem</a:t>
            </a:r>
          </a:p>
        </p:txBody>
      </p:sp>
      <p:sp>
        <p:nvSpPr>
          <p:cNvPr id="5" name="Content Placeholder 4">
            <a:extLst>
              <a:ext uri="{FF2B5EF4-FFF2-40B4-BE49-F238E27FC236}">
                <a16:creationId xmlns:a16="http://schemas.microsoft.com/office/drawing/2014/main" id="{7BE13479-A9A0-4E07-99EC-652D31234395}"/>
              </a:ext>
            </a:extLst>
          </p:cNvPr>
          <p:cNvSpPr>
            <a:spLocks noGrp="1"/>
          </p:cNvSpPr>
          <p:nvPr>
            <p:ph idx="1"/>
          </p:nvPr>
        </p:nvSpPr>
        <p:spPr>
          <a:xfrm>
            <a:off x="381000" y="1143000"/>
            <a:ext cx="8648700" cy="4994293"/>
          </a:xfrm>
        </p:spPr>
        <p:txBody>
          <a:bodyPr>
            <a:normAutofit/>
          </a:bodyPr>
          <a:lstStyle/>
          <a:p>
            <a:pPr marL="0" indent="0">
              <a:buNone/>
            </a:pP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A 25 N block is submerged in water.  If the mass of the fluid displaced is 2 kg, what is the apparent weight of the block?</a:t>
            </a: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endParaRPr kumimoji="0" lang="en-US" altLang="en-US" sz="2400" b="0" i="0" u="none" strike="noStrike" cap="none" normalizeH="0" baseline="0" dirty="0">
              <a:ln>
                <a:noFill/>
              </a:ln>
              <a:solidFill>
                <a:schemeClr val="tx1"/>
              </a:solidFill>
              <a:effectLst/>
              <a:cs typeface="Times New Roman" panose="02020603050405020304" pitchFamily="18" charset="0"/>
            </a:endParaRPr>
          </a:p>
          <a:p>
            <a:pPr marL="0" indent="0">
              <a:buNone/>
            </a:pPr>
            <a:endParaRPr lang="en-US" sz="2400" dirty="0"/>
          </a:p>
        </p:txBody>
      </p:sp>
    </p:spTree>
    <p:extLst>
      <p:ext uri="{BB962C8B-B14F-4D97-AF65-F5344CB8AC3E}">
        <p14:creationId xmlns:p14="http://schemas.microsoft.com/office/powerpoint/2010/main" val="306772849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1125326-DBC7-479D-942C-70198E11965D}"/>
              </a:ext>
            </a:extLst>
          </p:cNvPr>
          <p:cNvSpPr>
            <a:spLocks noGrp="1"/>
          </p:cNvSpPr>
          <p:nvPr>
            <p:ph type="title"/>
          </p:nvPr>
        </p:nvSpPr>
        <p:spPr>
          <a:xfrm>
            <a:off x="591361" y="34907"/>
            <a:ext cx="7886700" cy="1325563"/>
          </a:xfrm>
        </p:spPr>
        <p:txBody>
          <a:bodyPr>
            <a:normAutofit/>
          </a:bodyPr>
          <a:lstStyle/>
          <a:p>
            <a:pPr algn="ctr"/>
            <a:r>
              <a:rPr lang="en-US" sz="4000" b="1" dirty="0"/>
              <a:t>Example Problem</a:t>
            </a:r>
          </a:p>
        </p:txBody>
      </p:sp>
      <p:sp>
        <p:nvSpPr>
          <p:cNvPr id="5" name="Content Placeholder 4">
            <a:extLst>
              <a:ext uri="{FF2B5EF4-FFF2-40B4-BE49-F238E27FC236}">
                <a16:creationId xmlns:a16="http://schemas.microsoft.com/office/drawing/2014/main" id="{7BE13479-A9A0-4E07-99EC-652D31234395}"/>
              </a:ext>
            </a:extLst>
          </p:cNvPr>
          <p:cNvSpPr>
            <a:spLocks noGrp="1"/>
          </p:cNvSpPr>
          <p:nvPr>
            <p:ph idx="1"/>
          </p:nvPr>
        </p:nvSpPr>
        <p:spPr>
          <a:xfrm>
            <a:off x="381000" y="1143000"/>
            <a:ext cx="8648700" cy="4994293"/>
          </a:xfrm>
        </p:spPr>
        <p:txBody>
          <a:bodyPr>
            <a:normAutofit/>
          </a:bodyPr>
          <a:lstStyle/>
          <a:p>
            <a:pPr marL="0" indent="0">
              <a:buNone/>
            </a:pP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A 25 N block is submerged in water.  If the mass of the fluid displaced is 2 kg, what is the apparent weight of the block?</a:t>
            </a: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r>
              <a:rPr lang="en-US" altLang="en-US" sz="2400" dirty="0">
                <a:ea typeface="Times" panose="02020603050405020304" pitchFamily="18" charset="0"/>
                <a:cs typeface="Times New Roman" panose="02020603050405020304" pitchFamily="18" charset="0"/>
              </a:rPr>
              <a:t>Remember that</a:t>
            </a: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r>
              <a:rPr lang="en-US" altLang="en-US" sz="2400" dirty="0">
                <a:ea typeface="Times" panose="02020603050405020304" pitchFamily="18" charset="0"/>
                <a:cs typeface="Times New Roman" panose="02020603050405020304" pitchFamily="18" charset="0"/>
              </a:rPr>
              <a:t>So to find the apparent weight, I need the weight of the block and the weight of the fluid displaced.</a:t>
            </a:r>
          </a:p>
          <a:p>
            <a:pPr marL="0" indent="0">
              <a:buNone/>
            </a:pPr>
            <a:r>
              <a:rPr lang="en-US" altLang="en-US" sz="2400" dirty="0" err="1">
                <a:ea typeface="Times" panose="02020603050405020304" pitchFamily="18" charset="0"/>
                <a:cs typeface="Times New Roman" panose="02020603050405020304" pitchFamily="18" charset="0"/>
              </a:rPr>
              <a:t>W</a:t>
            </a:r>
            <a:r>
              <a:rPr lang="en-US" altLang="en-US" sz="2400" baseline="-25000" dirty="0" err="1">
                <a:ea typeface="Times" panose="02020603050405020304" pitchFamily="18" charset="0"/>
                <a:cs typeface="Times New Roman" panose="02020603050405020304" pitchFamily="18" charset="0"/>
              </a:rPr>
              <a:t>block</a:t>
            </a:r>
            <a:r>
              <a:rPr lang="en-US" altLang="en-US" sz="2400" baseline="-25000" dirty="0">
                <a:ea typeface="Times" panose="02020603050405020304" pitchFamily="18" charset="0"/>
                <a:cs typeface="Times New Roman" panose="02020603050405020304" pitchFamily="18" charset="0"/>
              </a:rPr>
              <a:t> </a:t>
            </a:r>
            <a:r>
              <a:rPr lang="en-US" altLang="en-US" sz="2400" dirty="0">
                <a:ea typeface="Times" panose="02020603050405020304" pitchFamily="18" charset="0"/>
                <a:cs typeface="Times New Roman" panose="02020603050405020304" pitchFamily="18" charset="0"/>
              </a:rPr>
              <a:t>= 25 N</a:t>
            </a:r>
          </a:p>
          <a:p>
            <a:pPr marL="0" indent="0">
              <a:buNone/>
            </a:pPr>
            <a:r>
              <a:rPr lang="en-US" altLang="en-US" sz="2400" dirty="0" err="1">
                <a:ea typeface="Times" panose="02020603050405020304" pitchFamily="18" charset="0"/>
                <a:cs typeface="Times New Roman" panose="02020603050405020304" pitchFamily="18" charset="0"/>
              </a:rPr>
              <a:t>W</a:t>
            </a:r>
            <a:r>
              <a:rPr lang="en-US" altLang="en-US" sz="2400" baseline="-25000" dirty="0" err="1">
                <a:ea typeface="Times" panose="02020603050405020304" pitchFamily="18" charset="0"/>
                <a:cs typeface="Times New Roman" panose="02020603050405020304" pitchFamily="18" charset="0"/>
              </a:rPr>
              <a:t>fluid</a:t>
            </a:r>
            <a:r>
              <a:rPr lang="en-US" altLang="en-US" sz="2400" dirty="0">
                <a:ea typeface="Times" panose="02020603050405020304" pitchFamily="18" charset="0"/>
                <a:cs typeface="Times New Roman" panose="02020603050405020304" pitchFamily="18" charset="0"/>
              </a:rPr>
              <a:t> = m</a:t>
            </a:r>
            <a:r>
              <a:rPr lang="en-US" altLang="en-US" sz="2400" baseline="-25000" dirty="0">
                <a:ea typeface="Times" panose="02020603050405020304" pitchFamily="18" charset="0"/>
                <a:cs typeface="Times New Roman" panose="02020603050405020304" pitchFamily="18" charset="0"/>
              </a:rPr>
              <a:t>f</a:t>
            </a:r>
            <a:r>
              <a:rPr lang="en-US" altLang="en-US" sz="2400" dirty="0">
                <a:ea typeface="Times" panose="02020603050405020304" pitchFamily="18" charset="0"/>
                <a:cs typeface="Times New Roman" panose="02020603050405020304" pitchFamily="18" charset="0"/>
              </a:rPr>
              <a:t>*g = 2 kg * 9.81 m/s</a:t>
            </a:r>
            <a:r>
              <a:rPr lang="en-US" altLang="en-US" sz="2400" baseline="30000" dirty="0">
                <a:ea typeface="Times" panose="02020603050405020304" pitchFamily="18" charset="0"/>
                <a:cs typeface="Times New Roman" panose="02020603050405020304" pitchFamily="18" charset="0"/>
              </a:rPr>
              <a:t>2 </a:t>
            </a:r>
            <a:r>
              <a:rPr lang="en-US" altLang="en-US" sz="2400" dirty="0">
                <a:ea typeface="Times" panose="02020603050405020304" pitchFamily="18" charset="0"/>
                <a:cs typeface="Times New Roman" panose="02020603050405020304" pitchFamily="18" charset="0"/>
              </a:rPr>
              <a:t>= 19.62 N</a:t>
            </a: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r>
              <a:rPr lang="en-US" altLang="en-US" sz="2400" dirty="0">
                <a:ea typeface="Times" panose="02020603050405020304" pitchFamily="18" charset="0"/>
                <a:cs typeface="Times New Roman" panose="02020603050405020304" pitchFamily="18" charset="0"/>
              </a:rPr>
              <a:t>W</a:t>
            </a:r>
            <a:r>
              <a:rPr lang="en-US" altLang="en-US" sz="2400" baseline="-25000" dirty="0">
                <a:ea typeface="Times" panose="02020603050405020304" pitchFamily="18" charset="0"/>
                <a:cs typeface="Times New Roman" panose="02020603050405020304" pitchFamily="18" charset="0"/>
              </a:rPr>
              <a:t>app. </a:t>
            </a:r>
            <a:r>
              <a:rPr lang="en-US" altLang="en-US" sz="2400" dirty="0">
                <a:ea typeface="Times" panose="02020603050405020304" pitchFamily="18" charset="0"/>
                <a:cs typeface="Times New Roman" panose="02020603050405020304" pitchFamily="18" charset="0"/>
              </a:rPr>
              <a:t>= 25 N – 19.62 N = 5.38 N</a:t>
            </a:r>
          </a:p>
          <a:p>
            <a:pPr marL="0" indent="0">
              <a:buNone/>
            </a:pPr>
            <a:endParaRPr kumimoji="0" lang="en-US" altLang="en-US" sz="2400" b="0" i="0" u="none" strike="noStrike" cap="none" normalizeH="0" baseline="0" dirty="0">
              <a:ln>
                <a:noFill/>
              </a:ln>
              <a:solidFill>
                <a:schemeClr val="tx1"/>
              </a:solidFill>
              <a:effectLst/>
              <a:cs typeface="Times New Roman" panose="02020603050405020304" pitchFamily="18" charset="0"/>
            </a:endParaRPr>
          </a:p>
          <a:p>
            <a:pPr marL="0" indent="0">
              <a:buNone/>
            </a:pPr>
            <a:endParaRPr lang="en-US" sz="2400" dirty="0"/>
          </a:p>
        </p:txBody>
      </p:sp>
      <p:pic>
        <p:nvPicPr>
          <p:cNvPr id="6" name="Picture 4">
            <a:extLst>
              <a:ext uri="{FF2B5EF4-FFF2-40B4-BE49-F238E27FC236}">
                <a16:creationId xmlns:a16="http://schemas.microsoft.com/office/drawing/2014/main" id="{BEA50BF6-DE17-462E-A110-C795C9921CCB}"/>
              </a:ext>
            </a:extLst>
          </p:cNvPr>
          <p:cNvPicPr>
            <a:picLocks noChangeAspect="1" noChangeArrowheads="1"/>
          </p:cNvPicPr>
          <p:nvPr/>
        </p:nvPicPr>
        <p:blipFill>
          <a:blip r:embed="rId2" cstate="print"/>
          <a:srcRect/>
          <a:stretch>
            <a:fillRect/>
          </a:stretch>
        </p:blipFill>
        <p:spPr bwMode="auto">
          <a:xfrm>
            <a:off x="2819400" y="2770251"/>
            <a:ext cx="3771900" cy="695325"/>
          </a:xfrm>
          <a:prstGeom prst="rect">
            <a:avLst/>
          </a:prstGeom>
          <a:noFill/>
          <a:ln w="9525">
            <a:noFill/>
            <a:miter lim="800000"/>
            <a:headEnd/>
            <a:tailEnd/>
          </a:ln>
        </p:spPr>
      </p:pic>
    </p:spTree>
    <p:extLst>
      <p:ext uri="{BB962C8B-B14F-4D97-AF65-F5344CB8AC3E}">
        <p14:creationId xmlns:p14="http://schemas.microsoft.com/office/powerpoint/2010/main" val="2818867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9"/>
          <p:cNvSpPr>
            <a:spLocks noChangeArrowheads="1"/>
          </p:cNvSpPr>
          <p:nvPr/>
        </p:nvSpPr>
        <p:spPr bwMode="auto">
          <a:xfrm>
            <a:off x="152400" y="932795"/>
            <a:ext cx="8839200" cy="4832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457200" indent="-457200">
              <a:buClr>
                <a:srgbClr val="C00000"/>
              </a:buClr>
              <a:buFontTx/>
              <a:buAutoNum type="arabicPeriod"/>
            </a:pPr>
            <a:r>
              <a:rPr lang="en-US" sz="2200" b="1" i="1" dirty="0">
                <a:cs typeface="Arial" pitchFamily="34" charset="0"/>
              </a:rPr>
              <a:t>Steady flow: </a:t>
            </a:r>
            <a:r>
              <a:rPr lang="en-US" sz="2200" dirty="0">
                <a:cs typeface="Arial" pitchFamily="34" charset="0"/>
              </a:rPr>
              <a:t>In steady (or laminar) flow, the velocity of the moving fluid at any fixed point does not change with time.</a:t>
            </a:r>
          </a:p>
          <a:p>
            <a:pPr marL="457200" indent="-457200">
              <a:buClr>
                <a:srgbClr val="C00000"/>
              </a:buClr>
              <a:buFontTx/>
              <a:buAutoNum type="arabicPeriod"/>
            </a:pPr>
            <a:endParaRPr lang="en-US" sz="2200" dirty="0">
              <a:cs typeface="Arial" pitchFamily="34" charset="0"/>
            </a:endParaRPr>
          </a:p>
          <a:p>
            <a:pPr marL="457200" indent="-457200">
              <a:buClr>
                <a:srgbClr val="C00000"/>
              </a:buClr>
              <a:buFontTx/>
              <a:buAutoNum type="arabicPeriod"/>
            </a:pPr>
            <a:r>
              <a:rPr lang="en-US" sz="2200" b="1" i="1" dirty="0">
                <a:cs typeface="Arial" pitchFamily="34" charset="0"/>
              </a:rPr>
              <a:t>Incompressible flow: </a:t>
            </a:r>
            <a:r>
              <a:rPr lang="en-US" sz="2200" dirty="0">
                <a:cs typeface="Arial" pitchFamily="34" charset="0"/>
              </a:rPr>
              <a:t>We assume, as for fluids at rest, that our ideal fluid is incompressible; that is, its density has a constant, uniform value.</a:t>
            </a:r>
          </a:p>
          <a:p>
            <a:pPr marL="457200" indent="-457200">
              <a:buClr>
                <a:srgbClr val="C00000"/>
              </a:buClr>
              <a:buFontTx/>
              <a:buAutoNum type="arabicPeriod"/>
            </a:pPr>
            <a:endParaRPr lang="en-US" sz="2200" dirty="0">
              <a:cs typeface="Arial" pitchFamily="34" charset="0"/>
            </a:endParaRPr>
          </a:p>
          <a:p>
            <a:pPr marL="457200" indent="-457200">
              <a:buClr>
                <a:srgbClr val="C00000"/>
              </a:buClr>
              <a:buFontTx/>
              <a:buAutoNum type="arabicPeriod"/>
            </a:pPr>
            <a:r>
              <a:rPr lang="en-US" sz="2200" b="1" i="1" dirty="0" err="1">
                <a:cs typeface="Arial" pitchFamily="34" charset="0"/>
              </a:rPr>
              <a:t>Nonviscous</a:t>
            </a:r>
            <a:r>
              <a:rPr lang="en-US" sz="2200" b="1" i="1" dirty="0">
                <a:cs typeface="Arial" pitchFamily="34" charset="0"/>
              </a:rPr>
              <a:t> flow: </a:t>
            </a:r>
            <a:r>
              <a:rPr lang="en-US" sz="2200" dirty="0">
                <a:cs typeface="Arial" pitchFamily="34" charset="0"/>
              </a:rPr>
              <a:t>The viscosity of a fluid is a measure of how resistive the fluid is to flow; viscosity is the fluid analog of friction between solids. An object moving through a </a:t>
            </a:r>
            <a:r>
              <a:rPr lang="en-US" sz="2200" dirty="0" err="1">
                <a:cs typeface="Arial" pitchFamily="34" charset="0"/>
              </a:rPr>
              <a:t>nonviscous</a:t>
            </a:r>
            <a:r>
              <a:rPr lang="en-US" sz="2200" dirty="0">
                <a:cs typeface="Arial" pitchFamily="34" charset="0"/>
              </a:rPr>
              <a:t> fluid would experience no viscous drag force—that is, no resistive force due to viscosity; it could move at constant speed through the fluid.</a:t>
            </a:r>
          </a:p>
          <a:p>
            <a:pPr marL="457200" indent="-457200">
              <a:buClr>
                <a:srgbClr val="C00000"/>
              </a:buClr>
              <a:buFontTx/>
              <a:buAutoNum type="arabicPeriod"/>
            </a:pPr>
            <a:endParaRPr lang="en-US" sz="2200" dirty="0">
              <a:cs typeface="Arial" pitchFamily="34" charset="0"/>
            </a:endParaRPr>
          </a:p>
          <a:p>
            <a:pPr marL="457200" indent="-457200">
              <a:buClr>
                <a:srgbClr val="C00000"/>
              </a:buClr>
              <a:buFontTx/>
              <a:buAutoNum type="arabicPeriod"/>
            </a:pPr>
            <a:r>
              <a:rPr lang="en-US" sz="2200" b="1" i="1" dirty="0" err="1">
                <a:cs typeface="Arial" pitchFamily="34" charset="0"/>
              </a:rPr>
              <a:t>Irrotational</a:t>
            </a:r>
            <a:r>
              <a:rPr lang="en-US" sz="2200" b="1" i="1" dirty="0">
                <a:cs typeface="Arial" pitchFamily="34" charset="0"/>
              </a:rPr>
              <a:t> flow:  </a:t>
            </a:r>
            <a:r>
              <a:rPr lang="en-US" sz="2200" dirty="0">
                <a:cs typeface="Arial" pitchFamily="34" charset="0"/>
              </a:rPr>
              <a:t>In </a:t>
            </a:r>
            <a:r>
              <a:rPr lang="en-US" sz="2200" dirty="0" err="1">
                <a:cs typeface="Arial" pitchFamily="34" charset="0"/>
              </a:rPr>
              <a:t>irrotational</a:t>
            </a:r>
            <a:r>
              <a:rPr lang="en-US" sz="2200" dirty="0">
                <a:cs typeface="Arial" pitchFamily="34" charset="0"/>
              </a:rPr>
              <a:t> flow a test body suspended in the fluid will not rotate about an axis through its own center of mass.</a:t>
            </a:r>
          </a:p>
        </p:txBody>
      </p:sp>
      <p:sp>
        <p:nvSpPr>
          <p:cNvPr id="4" name="Title 1"/>
          <p:cNvSpPr txBox="1">
            <a:spLocks/>
          </p:cNvSpPr>
          <p:nvPr/>
        </p:nvSpPr>
        <p:spPr>
          <a:xfrm>
            <a:off x="152400" y="152400"/>
            <a:ext cx="8839200" cy="533400"/>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3200" b="1" i="1" dirty="0">
                <a:solidFill>
                  <a:srgbClr val="C00000"/>
                </a:solidFill>
                <a:latin typeface="Arial" charset="0"/>
                <a:cs typeface="Arial" charset="0"/>
              </a:rPr>
              <a:t>Ideal Fluids in Motion</a:t>
            </a:r>
          </a:p>
        </p:txBody>
      </p:sp>
    </p:spTree>
    <p:extLst>
      <p:ext uri="{BB962C8B-B14F-4D97-AF65-F5344CB8AC3E}">
        <p14:creationId xmlns:p14="http://schemas.microsoft.com/office/powerpoint/2010/main" val="231451858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828800"/>
            <a:ext cx="4267200" cy="3846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346994"/>
            <a:ext cx="1482725" cy="658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1533525"/>
            <a:ext cx="182880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2"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09507" y="2133600"/>
            <a:ext cx="20955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3"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58229" y="2667000"/>
            <a:ext cx="3124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4" name="Picture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62600" y="3276600"/>
            <a:ext cx="1981200"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5" name="Picture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648200" y="3886200"/>
            <a:ext cx="4229100"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itle 1"/>
          <p:cNvSpPr txBox="1">
            <a:spLocks/>
          </p:cNvSpPr>
          <p:nvPr/>
        </p:nvSpPr>
        <p:spPr>
          <a:xfrm>
            <a:off x="152400" y="152400"/>
            <a:ext cx="8839200" cy="533400"/>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3200" b="1" i="1" dirty="0">
                <a:solidFill>
                  <a:srgbClr val="C00000"/>
                </a:solidFill>
                <a:latin typeface="Arial" charset="0"/>
                <a:cs typeface="Arial" charset="0"/>
              </a:rPr>
              <a:t>Equation of Continuity</a:t>
            </a:r>
          </a:p>
        </p:txBody>
      </p:sp>
    </p:spTree>
    <p:extLst>
      <p:ext uri="{BB962C8B-B14F-4D97-AF65-F5344CB8AC3E}">
        <p14:creationId xmlns:p14="http://schemas.microsoft.com/office/powerpoint/2010/main" val="252355487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1125326-DBC7-479D-942C-70198E11965D}"/>
              </a:ext>
            </a:extLst>
          </p:cNvPr>
          <p:cNvSpPr>
            <a:spLocks noGrp="1"/>
          </p:cNvSpPr>
          <p:nvPr>
            <p:ph type="title"/>
          </p:nvPr>
        </p:nvSpPr>
        <p:spPr>
          <a:xfrm>
            <a:off x="591361" y="34907"/>
            <a:ext cx="7886700" cy="1325563"/>
          </a:xfrm>
        </p:spPr>
        <p:txBody>
          <a:bodyPr>
            <a:normAutofit/>
          </a:bodyPr>
          <a:lstStyle/>
          <a:p>
            <a:pPr algn="ctr"/>
            <a:r>
              <a:rPr lang="en-US" sz="4000" b="1" dirty="0"/>
              <a:t>Example Problem</a:t>
            </a:r>
          </a:p>
        </p:txBody>
      </p:sp>
      <p:sp>
        <p:nvSpPr>
          <p:cNvPr id="5" name="Content Placeholder 4">
            <a:extLst>
              <a:ext uri="{FF2B5EF4-FFF2-40B4-BE49-F238E27FC236}">
                <a16:creationId xmlns:a16="http://schemas.microsoft.com/office/drawing/2014/main" id="{7BE13479-A9A0-4E07-99EC-652D31234395}"/>
              </a:ext>
            </a:extLst>
          </p:cNvPr>
          <p:cNvSpPr>
            <a:spLocks noGrp="1"/>
          </p:cNvSpPr>
          <p:nvPr>
            <p:ph idx="1"/>
          </p:nvPr>
        </p:nvSpPr>
        <p:spPr>
          <a:xfrm>
            <a:off x="210361" y="1143000"/>
            <a:ext cx="8648700" cy="5334000"/>
          </a:xfrm>
        </p:spPr>
        <p:txBody>
          <a:bodyPr>
            <a:normAutofit fontScale="92500" lnSpcReduction="10000"/>
          </a:bodyPr>
          <a:lstStyle/>
          <a:p>
            <a:pPr marL="0" indent="0">
              <a:buNone/>
            </a:pP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Water is flowing through </a:t>
            </a:r>
            <a:r>
              <a:rPr lang="en-US" altLang="en-US" sz="2400" dirty="0">
                <a:ea typeface="Times" panose="02020603050405020304" pitchFamily="18" charset="0"/>
                <a:cs typeface="Times New Roman" panose="02020603050405020304" pitchFamily="18" charset="0"/>
              </a:rPr>
              <a:t>a garden hose at 2 m/s that has a</a:t>
            </a: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 cross sectional area of a pipe if 1 m</a:t>
            </a:r>
            <a:r>
              <a:rPr kumimoji="0" lang="en-US" altLang="en-US" sz="2400" b="0" i="0" u="none" strike="noStrike" cap="none" normalizeH="0" baseline="30000" dirty="0">
                <a:ln>
                  <a:noFill/>
                </a:ln>
                <a:solidFill>
                  <a:schemeClr val="tx1"/>
                </a:solidFill>
                <a:effectLst/>
                <a:ea typeface="Times" panose="02020603050405020304" pitchFamily="18" charset="0"/>
                <a:cs typeface="Times New Roman" panose="02020603050405020304" pitchFamily="18" charset="0"/>
              </a:rPr>
              <a:t>2</a:t>
            </a: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  If you place your finger of the end of the hose to reduce it to 0.5 m</a:t>
            </a:r>
            <a:r>
              <a:rPr kumimoji="0" lang="en-US" altLang="en-US" sz="2400" b="0" i="0" u="none" strike="noStrike" cap="none" normalizeH="0" baseline="30000" dirty="0">
                <a:ln>
                  <a:noFill/>
                </a:ln>
                <a:solidFill>
                  <a:schemeClr val="tx1"/>
                </a:solidFill>
                <a:effectLst/>
                <a:ea typeface="Times" panose="02020603050405020304" pitchFamily="18" charset="0"/>
                <a:cs typeface="Times New Roman" panose="02020603050405020304" pitchFamily="18" charset="0"/>
              </a:rPr>
              <a:t>2</a:t>
            </a: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 what is the new velocity of the water?  What would be the velocity if you reduced it even further to 0.25 m</a:t>
            </a:r>
            <a:r>
              <a:rPr kumimoji="0" lang="en-US" altLang="en-US" sz="2400" b="0" i="0" u="none" strike="noStrike" cap="none" normalizeH="0" baseline="30000" dirty="0">
                <a:ln>
                  <a:noFill/>
                </a:ln>
                <a:solidFill>
                  <a:schemeClr val="tx1"/>
                </a:solidFill>
                <a:effectLst/>
                <a:ea typeface="Times" panose="02020603050405020304" pitchFamily="18" charset="0"/>
                <a:cs typeface="Times New Roman" panose="02020603050405020304" pitchFamily="18" charset="0"/>
              </a:rPr>
              <a:t>2</a:t>
            </a: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a:t>
            </a: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r>
              <a:rPr lang="en-US" altLang="en-US" sz="2400" dirty="0">
                <a:solidFill>
                  <a:schemeClr val="bg1"/>
                </a:solidFill>
                <a:ea typeface="Times" panose="02020603050405020304" pitchFamily="18" charset="0"/>
                <a:cs typeface="Times New Roman" panose="02020603050405020304" pitchFamily="18" charset="0"/>
              </a:rPr>
              <a:t>The continuity equation says</a:t>
            </a:r>
            <a:br>
              <a:rPr lang="en-US" altLang="en-US" sz="2400" dirty="0">
                <a:solidFill>
                  <a:schemeClr val="bg1"/>
                </a:solidFill>
                <a:ea typeface="Times" panose="02020603050405020304" pitchFamily="18" charset="0"/>
                <a:cs typeface="Times New Roman" panose="02020603050405020304" pitchFamily="18" charset="0"/>
              </a:rPr>
            </a:br>
            <a:r>
              <a:rPr lang="en-US" altLang="en-US" sz="2400" dirty="0">
                <a:solidFill>
                  <a:schemeClr val="bg1"/>
                </a:solidFill>
                <a:ea typeface="Times" panose="02020603050405020304" pitchFamily="18" charset="0"/>
                <a:cs typeface="Times New Roman" panose="02020603050405020304" pitchFamily="18" charset="0"/>
              </a:rPr>
              <a:t>A</a:t>
            </a:r>
            <a:r>
              <a:rPr lang="en-US" altLang="en-US" sz="2400" baseline="-25000" dirty="0">
                <a:solidFill>
                  <a:schemeClr val="bg1"/>
                </a:solidFill>
                <a:ea typeface="Times" panose="02020603050405020304" pitchFamily="18" charset="0"/>
                <a:cs typeface="Times New Roman" panose="02020603050405020304" pitchFamily="18" charset="0"/>
              </a:rPr>
              <a:t>1</a:t>
            </a:r>
            <a:r>
              <a:rPr lang="en-US" altLang="en-US" sz="2400" dirty="0">
                <a:solidFill>
                  <a:schemeClr val="bg1"/>
                </a:solidFill>
                <a:ea typeface="Times" panose="02020603050405020304" pitchFamily="18" charset="0"/>
                <a:cs typeface="Times New Roman" panose="02020603050405020304" pitchFamily="18" charset="0"/>
              </a:rPr>
              <a:t>*v</a:t>
            </a:r>
            <a:r>
              <a:rPr lang="en-US" altLang="en-US" sz="2400" baseline="-25000" dirty="0">
                <a:solidFill>
                  <a:schemeClr val="bg1"/>
                </a:solidFill>
                <a:ea typeface="Times" panose="02020603050405020304" pitchFamily="18" charset="0"/>
                <a:cs typeface="Times New Roman" panose="02020603050405020304" pitchFamily="18" charset="0"/>
              </a:rPr>
              <a:t>1</a:t>
            </a:r>
            <a:r>
              <a:rPr lang="en-US" altLang="en-US" sz="2400" dirty="0">
                <a:solidFill>
                  <a:schemeClr val="bg1"/>
                </a:solidFill>
                <a:ea typeface="Times" panose="02020603050405020304" pitchFamily="18" charset="0"/>
                <a:cs typeface="Times New Roman" panose="02020603050405020304" pitchFamily="18" charset="0"/>
              </a:rPr>
              <a:t> = A</a:t>
            </a:r>
            <a:r>
              <a:rPr lang="en-US" altLang="en-US" sz="2400" baseline="-25000" dirty="0">
                <a:solidFill>
                  <a:schemeClr val="bg1"/>
                </a:solidFill>
                <a:ea typeface="Times" panose="02020603050405020304" pitchFamily="18" charset="0"/>
                <a:cs typeface="Times New Roman" panose="02020603050405020304" pitchFamily="18" charset="0"/>
              </a:rPr>
              <a:t>2</a:t>
            </a:r>
            <a:r>
              <a:rPr lang="en-US" altLang="en-US" sz="2400" dirty="0">
                <a:solidFill>
                  <a:schemeClr val="bg1"/>
                </a:solidFill>
                <a:ea typeface="Times" panose="02020603050405020304" pitchFamily="18" charset="0"/>
                <a:cs typeface="Times New Roman" panose="02020603050405020304" pitchFamily="18" charset="0"/>
              </a:rPr>
              <a:t>*v</a:t>
            </a:r>
            <a:r>
              <a:rPr lang="en-US" altLang="en-US" sz="2400" baseline="-25000" dirty="0">
                <a:solidFill>
                  <a:schemeClr val="bg1"/>
                </a:solidFill>
                <a:ea typeface="Times" panose="02020603050405020304" pitchFamily="18" charset="0"/>
                <a:cs typeface="Times New Roman" panose="02020603050405020304" pitchFamily="18" charset="0"/>
              </a:rPr>
              <a:t>2 </a:t>
            </a:r>
          </a:p>
          <a:p>
            <a:pPr marL="0" indent="0">
              <a:buNone/>
            </a:pPr>
            <a:endParaRPr lang="en-US" altLang="en-US" sz="2400" baseline="-25000" dirty="0">
              <a:solidFill>
                <a:schemeClr val="bg1"/>
              </a:solidFill>
              <a:ea typeface="Times" panose="02020603050405020304" pitchFamily="18" charset="0"/>
              <a:cs typeface="Times New Roman" panose="02020603050405020304" pitchFamily="18" charset="0"/>
            </a:endParaRPr>
          </a:p>
          <a:p>
            <a:pPr marL="0" indent="0">
              <a:buNone/>
            </a:pPr>
            <a:r>
              <a:rPr lang="en-US" altLang="en-US" sz="2400" dirty="0">
                <a:solidFill>
                  <a:schemeClr val="bg1"/>
                </a:solidFill>
                <a:ea typeface="Times" panose="02020603050405020304" pitchFamily="18" charset="0"/>
                <a:cs typeface="Times New Roman" panose="02020603050405020304" pitchFamily="18" charset="0"/>
              </a:rPr>
              <a:t>Rearranging to find v</a:t>
            </a:r>
            <a:r>
              <a:rPr lang="en-US" altLang="en-US" sz="2400" baseline="-25000" dirty="0">
                <a:solidFill>
                  <a:schemeClr val="bg1"/>
                </a:solidFill>
                <a:ea typeface="Times" panose="02020603050405020304" pitchFamily="18" charset="0"/>
                <a:cs typeface="Times New Roman" panose="02020603050405020304" pitchFamily="18" charset="0"/>
              </a:rPr>
              <a:t>2 </a:t>
            </a:r>
            <a:r>
              <a:rPr lang="en-US" altLang="en-US" sz="2400" dirty="0">
                <a:solidFill>
                  <a:schemeClr val="bg1"/>
                </a:solidFill>
                <a:ea typeface="Times" panose="02020603050405020304" pitchFamily="18" charset="0"/>
                <a:cs typeface="Times New Roman" panose="02020603050405020304" pitchFamily="18" charset="0"/>
              </a:rPr>
              <a:t>we get</a:t>
            </a:r>
          </a:p>
          <a:p>
            <a:pPr marL="0" indent="0">
              <a:buNone/>
            </a:pPr>
            <a:r>
              <a:rPr lang="en-US" altLang="en-US" sz="2400" dirty="0">
                <a:solidFill>
                  <a:schemeClr val="bg1"/>
                </a:solidFill>
                <a:ea typeface="Times" panose="02020603050405020304" pitchFamily="18" charset="0"/>
                <a:cs typeface="Times New Roman" panose="02020603050405020304" pitchFamily="18" charset="0"/>
              </a:rPr>
              <a:t>v</a:t>
            </a:r>
            <a:r>
              <a:rPr lang="en-US" altLang="en-US" sz="2400" baseline="-25000" dirty="0">
                <a:solidFill>
                  <a:schemeClr val="bg1"/>
                </a:solidFill>
                <a:ea typeface="Times" panose="02020603050405020304" pitchFamily="18" charset="0"/>
                <a:cs typeface="Times New Roman" panose="02020603050405020304" pitchFamily="18" charset="0"/>
              </a:rPr>
              <a:t>2 </a:t>
            </a:r>
            <a:r>
              <a:rPr lang="en-US" altLang="en-US" sz="2400" dirty="0">
                <a:solidFill>
                  <a:schemeClr val="bg1"/>
                </a:solidFill>
                <a:ea typeface="Times" panose="02020603050405020304" pitchFamily="18" charset="0"/>
                <a:cs typeface="Times New Roman" panose="02020603050405020304" pitchFamily="18" charset="0"/>
              </a:rPr>
              <a:t>= (A</a:t>
            </a:r>
            <a:r>
              <a:rPr lang="en-US" altLang="en-US" sz="2400" baseline="-25000" dirty="0">
                <a:solidFill>
                  <a:schemeClr val="bg1"/>
                </a:solidFill>
                <a:ea typeface="Times" panose="02020603050405020304" pitchFamily="18" charset="0"/>
                <a:cs typeface="Times New Roman" panose="02020603050405020304" pitchFamily="18" charset="0"/>
              </a:rPr>
              <a:t>1</a:t>
            </a:r>
            <a:r>
              <a:rPr lang="en-US" altLang="en-US" sz="2400" dirty="0">
                <a:solidFill>
                  <a:schemeClr val="bg1"/>
                </a:solidFill>
                <a:ea typeface="Times" panose="02020603050405020304" pitchFamily="18" charset="0"/>
                <a:cs typeface="Times New Roman" panose="02020603050405020304" pitchFamily="18" charset="0"/>
              </a:rPr>
              <a:t>*v</a:t>
            </a:r>
            <a:r>
              <a:rPr lang="en-US" altLang="en-US" sz="2400" baseline="-25000" dirty="0">
                <a:solidFill>
                  <a:schemeClr val="bg1"/>
                </a:solidFill>
                <a:ea typeface="Times" panose="02020603050405020304" pitchFamily="18" charset="0"/>
                <a:cs typeface="Times New Roman" panose="02020603050405020304" pitchFamily="18" charset="0"/>
              </a:rPr>
              <a:t>1</a:t>
            </a:r>
            <a:r>
              <a:rPr lang="en-US" altLang="en-US" sz="2400" dirty="0">
                <a:solidFill>
                  <a:schemeClr val="bg1"/>
                </a:solidFill>
                <a:ea typeface="Times" panose="02020603050405020304" pitchFamily="18" charset="0"/>
                <a:cs typeface="Times New Roman" panose="02020603050405020304" pitchFamily="18" charset="0"/>
              </a:rPr>
              <a:t>)/A</a:t>
            </a:r>
            <a:r>
              <a:rPr lang="en-US" altLang="en-US" sz="2400" baseline="-25000" dirty="0">
                <a:solidFill>
                  <a:schemeClr val="bg1"/>
                </a:solidFill>
                <a:ea typeface="Times" panose="02020603050405020304" pitchFamily="18" charset="0"/>
                <a:cs typeface="Times New Roman" panose="02020603050405020304" pitchFamily="18" charset="0"/>
              </a:rPr>
              <a:t>2</a:t>
            </a:r>
          </a:p>
          <a:p>
            <a:pPr marL="0" indent="0">
              <a:buNone/>
            </a:pPr>
            <a:endParaRPr lang="en-US" altLang="en-US" sz="2400" baseline="-25000" dirty="0">
              <a:solidFill>
                <a:schemeClr val="bg1"/>
              </a:solidFill>
              <a:ea typeface="Times" panose="02020603050405020304" pitchFamily="18" charset="0"/>
              <a:cs typeface="Times New Roman" panose="02020603050405020304" pitchFamily="18" charset="0"/>
            </a:endParaRPr>
          </a:p>
          <a:p>
            <a:pPr marL="0" indent="0">
              <a:buNone/>
            </a:pPr>
            <a:r>
              <a:rPr lang="en-US" altLang="en-US" sz="2400" dirty="0">
                <a:solidFill>
                  <a:schemeClr val="bg1"/>
                </a:solidFill>
                <a:ea typeface="Times" panose="02020603050405020304" pitchFamily="18" charset="0"/>
                <a:cs typeface="Times New Roman" panose="02020603050405020304" pitchFamily="18" charset="0"/>
              </a:rPr>
              <a:t>For the first question we find</a:t>
            </a:r>
          </a:p>
          <a:p>
            <a:pPr marL="0" indent="0">
              <a:buNone/>
            </a:pPr>
            <a:r>
              <a:rPr lang="en-US" altLang="en-US" sz="2400" dirty="0">
                <a:solidFill>
                  <a:schemeClr val="bg1"/>
                </a:solidFill>
                <a:ea typeface="Times" panose="02020603050405020304" pitchFamily="18" charset="0"/>
                <a:cs typeface="Times New Roman" panose="02020603050405020304" pitchFamily="18" charset="0"/>
              </a:rPr>
              <a:t>v</a:t>
            </a:r>
            <a:r>
              <a:rPr lang="en-US" altLang="en-US" sz="2400" baseline="-25000" dirty="0">
                <a:solidFill>
                  <a:schemeClr val="bg1"/>
                </a:solidFill>
                <a:ea typeface="Times" panose="02020603050405020304" pitchFamily="18" charset="0"/>
                <a:cs typeface="Times New Roman" panose="02020603050405020304" pitchFamily="18" charset="0"/>
              </a:rPr>
              <a:t>2 </a:t>
            </a:r>
            <a:r>
              <a:rPr lang="en-US" altLang="en-US" sz="2400" dirty="0">
                <a:solidFill>
                  <a:schemeClr val="bg1"/>
                </a:solidFill>
                <a:ea typeface="Times" panose="02020603050405020304" pitchFamily="18" charset="0"/>
                <a:cs typeface="Times New Roman" panose="02020603050405020304" pitchFamily="18" charset="0"/>
              </a:rPr>
              <a:t>= (1 m</a:t>
            </a:r>
            <a:r>
              <a:rPr lang="en-US" altLang="en-US" sz="2400" baseline="30000" dirty="0">
                <a:solidFill>
                  <a:schemeClr val="bg1"/>
                </a:solidFill>
                <a:ea typeface="Times" panose="02020603050405020304" pitchFamily="18" charset="0"/>
                <a:cs typeface="Times New Roman" panose="02020603050405020304" pitchFamily="18" charset="0"/>
              </a:rPr>
              <a:t>2</a:t>
            </a:r>
            <a:r>
              <a:rPr lang="en-US" altLang="en-US" sz="2400" dirty="0">
                <a:solidFill>
                  <a:schemeClr val="bg1"/>
                </a:solidFill>
                <a:ea typeface="Times" panose="02020603050405020304" pitchFamily="18" charset="0"/>
                <a:cs typeface="Times New Roman" panose="02020603050405020304" pitchFamily="18" charset="0"/>
              </a:rPr>
              <a:t> * 2 m/s) / 0.5 m</a:t>
            </a:r>
            <a:r>
              <a:rPr lang="en-US" altLang="en-US" sz="2400" baseline="30000" dirty="0">
                <a:solidFill>
                  <a:schemeClr val="bg1"/>
                </a:solidFill>
                <a:ea typeface="Times" panose="02020603050405020304" pitchFamily="18" charset="0"/>
                <a:cs typeface="Times New Roman" panose="02020603050405020304" pitchFamily="18" charset="0"/>
              </a:rPr>
              <a:t>2 </a:t>
            </a:r>
            <a:r>
              <a:rPr lang="en-US" altLang="en-US" sz="2400" dirty="0">
                <a:solidFill>
                  <a:schemeClr val="bg1"/>
                </a:solidFill>
                <a:ea typeface="Times" panose="02020603050405020304" pitchFamily="18" charset="0"/>
                <a:cs typeface="Times New Roman" panose="02020603050405020304" pitchFamily="18" charset="0"/>
              </a:rPr>
              <a:t>= 4 m/s</a:t>
            </a:r>
          </a:p>
          <a:p>
            <a:pPr marL="0" indent="0">
              <a:buNone/>
            </a:pPr>
            <a:endParaRPr lang="en-US" altLang="en-US" sz="2400" dirty="0">
              <a:solidFill>
                <a:schemeClr val="bg1"/>
              </a:solidFill>
              <a:ea typeface="Times" panose="02020603050405020304" pitchFamily="18" charset="0"/>
              <a:cs typeface="Times New Roman" panose="02020603050405020304" pitchFamily="18" charset="0"/>
            </a:endParaRPr>
          </a:p>
          <a:p>
            <a:pPr marL="0" indent="0">
              <a:buNone/>
            </a:pPr>
            <a:r>
              <a:rPr lang="en-US" altLang="en-US" sz="2400" dirty="0">
                <a:solidFill>
                  <a:schemeClr val="bg1"/>
                </a:solidFill>
                <a:ea typeface="Times" panose="02020603050405020304" pitchFamily="18" charset="0"/>
                <a:cs typeface="Times New Roman" panose="02020603050405020304" pitchFamily="18" charset="0"/>
              </a:rPr>
              <a:t>For the second question we find</a:t>
            </a:r>
          </a:p>
          <a:p>
            <a:pPr marL="0" indent="0">
              <a:buNone/>
            </a:pPr>
            <a:r>
              <a:rPr lang="en-US" altLang="en-US" sz="2400" dirty="0">
                <a:solidFill>
                  <a:schemeClr val="bg1"/>
                </a:solidFill>
                <a:ea typeface="Times" panose="02020603050405020304" pitchFamily="18" charset="0"/>
                <a:cs typeface="Times New Roman" panose="02020603050405020304" pitchFamily="18" charset="0"/>
              </a:rPr>
              <a:t>v</a:t>
            </a:r>
            <a:r>
              <a:rPr lang="en-US" altLang="en-US" sz="2400" baseline="-25000" dirty="0">
                <a:solidFill>
                  <a:schemeClr val="bg1"/>
                </a:solidFill>
                <a:ea typeface="Times" panose="02020603050405020304" pitchFamily="18" charset="0"/>
                <a:cs typeface="Times New Roman" panose="02020603050405020304" pitchFamily="18" charset="0"/>
              </a:rPr>
              <a:t>2 </a:t>
            </a:r>
            <a:r>
              <a:rPr lang="en-US" altLang="en-US" sz="2400" dirty="0">
                <a:solidFill>
                  <a:schemeClr val="bg1"/>
                </a:solidFill>
                <a:ea typeface="Times" panose="02020603050405020304" pitchFamily="18" charset="0"/>
                <a:cs typeface="Times New Roman" panose="02020603050405020304" pitchFamily="18" charset="0"/>
              </a:rPr>
              <a:t>= (1 m</a:t>
            </a:r>
            <a:r>
              <a:rPr lang="en-US" altLang="en-US" sz="2400" baseline="30000" dirty="0">
                <a:solidFill>
                  <a:schemeClr val="bg1"/>
                </a:solidFill>
                <a:ea typeface="Times" panose="02020603050405020304" pitchFamily="18" charset="0"/>
                <a:cs typeface="Times New Roman" panose="02020603050405020304" pitchFamily="18" charset="0"/>
              </a:rPr>
              <a:t>2</a:t>
            </a:r>
            <a:r>
              <a:rPr lang="en-US" altLang="en-US" sz="2400" dirty="0">
                <a:solidFill>
                  <a:schemeClr val="bg1"/>
                </a:solidFill>
                <a:ea typeface="Times" panose="02020603050405020304" pitchFamily="18" charset="0"/>
                <a:cs typeface="Times New Roman" panose="02020603050405020304" pitchFamily="18" charset="0"/>
              </a:rPr>
              <a:t> * 2 m/s) / 0.25 m</a:t>
            </a:r>
            <a:r>
              <a:rPr lang="en-US" altLang="en-US" sz="2400" baseline="30000" dirty="0">
                <a:solidFill>
                  <a:schemeClr val="bg1"/>
                </a:solidFill>
                <a:ea typeface="Times" panose="02020603050405020304" pitchFamily="18" charset="0"/>
                <a:cs typeface="Times New Roman" panose="02020603050405020304" pitchFamily="18" charset="0"/>
              </a:rPr>
              <a:t>2 </a:t>
            </a:r>
            <a:r>
              <a:rPr lang="en-US" altLang="en-US" sz="2400" dirty="0">
                <a:solidFill>
                  <a:schemeClr val="bg1"/>
                </a:solidFill>
                <a:ea typeface="Times" panose="02020603050405020304" pitchFamily="18" charset="0"/>
                <a:cs typeface="Times New Roman" panose="02020603050405020304" pitchFamily="18" charset="0"/>
              </a:rPr>
              <a:t>= 8 m/s</a:t>
            </a:r>
          </a:p>
          <a:p>
            <a:pPr marL="0" indent="0">
              <a:buNone/>
            </a:pPr>
            <a:endParaRPr kumimoji="0" lang="en-US" altLang="en-US" sz="2400" b="0" i="0" u="none" strike="noStrike" cap="none" normalizeH="0" baseline="0" dirty="0">
              <a:ln>
                <a:noFill/>
              </a:ln>
              <a:solidFill>
                <a:schemeClr val="tx1"/>
              </a:solidFill>
              <a:effectLst/>
              <a:cs typeface="Times New Roman" panose="02020603050405020304" pitchFamily="18" charset="0"/>
            </a:endParaRPr>
          </a:p>
          <a:p>
            <a:pPr marL="0" indent="0">
              <a:buNone/>
            </a:pPr>
            <a:endParaRPr lang="en-US" sz="2400" dirty="0"/>
          </a:p>
        </p:txBody>
      </p:sp>
    </p:spTree>
    <p:extLst>
      <p:ext uri="{BB962C8B-B14F-4D97-AF65-F5344CB8AC3E}">
        <p14:creationId xmlns:p14="http://schemas.microsoft.com/office/powerpoint/2010/main" val="19462078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Box 4"/>
          <p:cNvSpPr txBox="1">
            <a:spLocks noChangeArrowheads="1"/>
          </p:cNvSpPr>
          <p:nvPr/>
        </p:nvSpPr>
        <p:spPr bwMode="auto">
          <a:xfrm>
            <a:off x="76200" y="1143000"/>
            <a:ext cx="8915400" cy="3323987"/>
          </a:xfrm>
          <a:prstGeom prst="rect">
            <a:avLst/>
          </a:prstGeom>
          <a:noFill/>
          <a:ln w="9525">
            <a:noFill/>
            <a:miter lim="800000"/>
            <a:headEnd/>
            <a:tailEnd/>
          </a:ln>
        </p:spPr>
        <p:txBody>
          <a:bodyPr wrap="square">
            <a:spAutoFit/>
          </a:bodyPr>
          <a:lstStyle/>
          <a:p>
            <a:pPr algn="just"/>
            <a:r>
              <a:rPr lang="en-US" sz="2100" dirty="0"/>
              <a:t>Consider the block and spring system shown in the drawing.  On the Earth’s surface the natural frequency is </a:t>
            </a:r>
            <a:r>
              <a:rPr lang="el-GR" sz="2100" dirty="0"/>
              <a:t>ω</a:t>
            </a:r>
            <a:r>
              <a:rPr lang="en-US" sz="2100" dirty="0"/>
              <a:t>.  The system is then transported into interstellar space.  How will the natural frequency of the system change, if at all?</a:t>
            </a:r>
          </a:p>
          <a:p>
            <a:pPr marL="457200" indent="-457200">
              <a:buClr>
                <a:srgbClr val="C00000"/>
              </a:buClr>
              <a:buFont typeface="+mj-lt"/>
              <a:buAutoNum type="alphaLcParenR"/>
            </a:pPr>
            <a:endParaRPr lang="en-US" sz="2100" dirty="0"/>
          </a:p>
          <a:p>
            <a:pPr marL="571500" indent="-457200">
              <a:buFont typeface="+mj-lt"/>
              <a:buAutoNum type="alphaLcParenR"/>
            </a:pPr>
            <a:r>
              <a:rPr lang="en-US" sz="2100" dirty="0"/>
              <a:t>The frequency will be the same as it was on Earth.</a:t>
            </a:r>
          </a:p>
          <a:p>
            <a:pPr marL="571500" indent="-457200">
              <a:buFont typeface="+mj-lt"/>
              <a:buAutoNum type="alphaLcParenR"/>
            </a:pPr>
            <a:r>
              <a:rPr lang="en-US" sz="2100" dirty="0"/>
              <a:t>The frequency will be less than it was on Earth.</a:t>
            </a:r>
          </a:p>
          <a:p>
            <a:pPr marL="571500" indent="-457200">
              <a:buFont typeface="+mj-lt"/>
              <a:buAutoNum type="alphaLcParenR"/>
            </a:pPr>
            <a:r>
              <a:rPr lang="en-US" sz="2100" dirty="0"/>
              <a:t>The frequency will be more than it was on Earth.</a:t>
            </a:r>
          </a:p>
          <a:p>
            <a:pPr marL="571500" indent="-457200">
              <a:buFont typeface="+mj-lt"/>
              <a:buAutoNum type="alphaLcParenR"/>
            </a:pPr>
            <a:r>
              <a:rPr lang="en-US" sz="2100" dirty="0"/>
              <a:t>The frequency will be zero, since the system will not be able to oscillate.</a:t>
            </a:r>
          </a:p>
          <a:p>
            <a:pPr marL="571500" indent="-457200">
              <a:buFont typeface="+mj-lt"/>
              <a:buAutoNum type="alphaLcParenR"/>
            </a:pPr>
            <a:r>
              <a:rPr lang="en-US" sz="2100" dirty="0"/>
              <a:t>The frequency will vary between a value that is greater than that on Earth and a value that is less.</a:t>
            </a:r>
          </a:p>
        </p:txBody>
      </p:sp>
      <p:sp>
        <p:nvSpPr>
          <p:cNvPr id="4" name="TextBox 1"/>
          <p:cNvSpPr txBox="1">
            <a:spLocks noChangeArrowheads="1"/>
          </p:cNvSpPr>
          <p:nvPr/>
        </p:nvSpPr>
        <p:spPr bwMode="auto">
          <a:xfrm>
            <a:off x="152400" y="152400"/>
            <a:ext cx="8763000" cy="1015663"/>
          </a:xfrm>
          <a:prstGeom prst="rect">
            <a:avLst/>
          </a:prstGeom>
          <a:noFill/>
          <a:ln w="9525">
            <a:noFill/>
            <a:miter lim="800000"/>
            <a:headEnd/>
            <a:tailEnd/>
          </a:ln>
        </p:spPr>
        <p:txBody>
          <a:bodyPr wrap="square">
            <a:spAutoFit/>
          </a:bodyPr>
          <a:lstStyle/>
          <a:p>
            <a:pPr algn="ctr"/>
            <a:r>
              <a:rPr lang="en-US" sz="3200" b="1" i="1" dirty="0">
                <a:solidFill>
                  <a:schemeClr val="accent6">
                    <a:lumMod val="75000"/>
                  </a:schemeClr>
                </a:solidFill>
                <a:latin typeface="Arial" charset="0"/>
                <a:cs typeface="Arial" charset="0"/>
              </a:rPr>
              <a:t>Simple Harmonic Motion</a:t>
            </a:r>
          </a:p>
          <a:p>
            <a:pPr algn="ctr"/>
            <a:r>
              <a:rPr lang="en-US" sz="2800" b="1" i="1" dirty="0">
                <a:solidFill>
                  <a:schemeClr val="accent6">
                    <a:lumMod val="75000"/>
                  </a:schemeClr>
                </a:solidFill>
                <a:latin typeface="Arial" charset="0"/>
                <a:cs typeface="Arial" charset="0"/>
              </a:rPr>
              <a:t>Concept Question</a:t>
            </a:r>
          </a:p>
        </p:txBody>
      </p:sp>
      <p:pic>
        <p:nvPicPr>
          <p:cNvPr id="5" name="Picture 4" descr="ilq15030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19400" y="4724400"/>
            <a:ext cx="3984171" cy="1371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836297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1125326-DBC7-479D-942C-70198E11965D}"/>
              </a:ext>
            </a:extLst>
          </p:cNvPr>
          <p:cNvSpPr>
            <a:spLocks noGrp="1"/>
          </p:cNvSpPr>
          <p:nvPr>
            <p:ph type="title"/>
          </p:nvPr>
        </p:nvSpPr>
        <p:spPr>
          <a:xfrm>
            <a:off x="591361" y="34907"/>
            <a:ext cx="7886700" cy="1325563"/>
          </a:xfrm>
        </p:spPr>
        <p:txBody>
          <a:bodyPr>
            <a:normAutofit/>
          </a:bodyPr>
          <a:lstStyle/>
          <a:p>
            <a:pPr algn="ctr"/>
            <a:r>
              <a:rPr lang="en-US" sz="4000" b="1" dirty="0"/>
              <a:t>Example Problem</a:t>
            </a:r>
          </a:p>
        </p:txBody>
      </p:sp>
      <p:sp>
        <p:nvSpPr>
          <p:cNvPr id="5" name="Content Placeholder 4">
            <a:extLst>
              <a:ext uri="{FF2B5EF4-FFF2-40B4-BE49-F238E27FC236}">
                <a16:creationId xmlns:a16="http://schemas.microsoft.com/office/drawing/2014/main" id="{7BE13479-A9A0-4E07-99EC-652D31234395}"/>
              </a:ext>
            </a:extLst>
          </p:cNvPr>
          <p:cNvSpPr>
            <a:spLocks noGrp="1"/>
          </p:cNvSpPr>
          <p:nvPr>
            <p:ph idx="1"/>
          </p:nvPr>
        </p:nvSpPr>
        <p:spPr>
          <a:xfrm>
            <a:off x="210361" y="1143000"/>
            <a:ext cx="8648700" cy="5334000"/>
          </a:xfrm>
        </p:spPr>
        <p:txBody>
          <a:bodyPr>
            <a:normAutofit fontScale="92500" lnSpcReduction="10000"/>
          </a:bodyPr>
          <a:lstStyle/>
          <a:p>
            <a:pPr marL="0" indent="0">
              <a:buNone/>
            </a:pP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Water is flowing through </a:t>
            </a:r>
            <a:r>
              <a:rPr lang="en-US" altLang="en-US" sz="2400" dirty="0">
                <a:ea typeface="Times" panose="02020603050405020304" pitchFamily="18" charset="0"/>
                <a:cs typeface="Times New Roman" panose="02020603050405020304" pitchFamily="18" charset="0"/>
              </a:rPr>
              <a:t>a garden hose at 2 m/s that has a</a:t>
            </a: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 cross sectional area of a pipe if 1 m</a:t>
            </a:r>
            <a:r>
              <a:rPr kumimoji="0" lang="en-US" altLang="en-US" sz="2400" b="0" i="0" u="none" strike="noStrike" cap="none" normalizeH="0" baseline="30000" dirty="0">
                <a:ln>
                  <a:noFill/>
                </a:ln>
                <a:solidFill>
                  <a:schemeClr val="tx1"/>
                </a:solidFill>
                <a:effectLst/>
                <a:ea typeface="Times" panose="02020603050405020304" pitchFamily="18" charset="0"/>
                <a:cs typeface="Times New Roman" panose="02020603050405020304" pitchFamily="18" charset="0"/>
              </a:rPr>
              <a:t>2</a:t>
            </a: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  If you place your finger of the end of the hose to reduce it to 0.5 m</a:t>
            </a:r>
            <a:r>
              <a:rPr kumimoji="0" lang="en-US" altLang="en-US" sz="2400" b="0" i="0" u="none" strike="noStrike" cap="none" normalizeH="0" baseline="30000" dirty="0">
                <a:ln>
                  <a:noFill/>
                </a:ln>
                <a:solidFill>
                  <a:schemeClr val="tx1"/>
                </a:solidFill>
                <a:effectLst/>
                <a:ea typeface="Times" panose="02020603050405020304" pitchFamily="18" charset="0"/>
                <a:cs typeface="Times New Roman" panose="02020603050405020304" pitchFamily="18" charset="0"/>
              </a:rPr>
              <a:t>2</a:t>
            </a: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 what is the new velocity of the water?  What would be the velocity if you reduced it even further to 0.25 m</a:t>
            </a:r>
            <a:r>
              <a:rPr kumimoji="0" lang="en-US" altLang="en-US" sz="2400" b="0" i="0" u="none" strike="noStrike" cap="none" normalizeH="0" baseline="30000" dirty="0">
                <a:ln>
                  <a:noFill/>
                </a:ln>
                <a:solidFill>
                  <a:schemeClr val="tx1"/>
                </a:solidFill>
                <a:effectLst/>
                <a:ea typeface="Times" panose="02020603050405020304" pitchFamily="18" charset="0"/>
                <a:cs typeface="Times New Roman" panose="02020603050405020304" pitchFamily="18" charset="0"/>
              </a:rPr>
              <a:t>2</a:t>
            </a: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a:t>
            </a: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r>
              <a:rPr lang="en-US" altLang="en-US" sz="2400" dirty="0">
                <a:ea typeface="Times" panose="02020603050405020304" pitchFamily="18" charset="0"/>
                <a:cs typeface="Times New Roman" panose="02020603050405020304" pitchFamily="18" charset="0"/>
              </a:rPr>
              <a:t>The continuity equation says</a:t>
            </a:r>
            <a:br>
              <a:rPr lang="en-US" altLang="en-US" sz="2400" dirty="0">
                <a:ea typeface="Times" panose="02020603050405020304" pitchFamily="18" charset="0"/>
                <a:cs typeface="Times New Roman" panose="02020603050405020304" pitchFamily="18" charset="0"/>
              </a:rPr>
            </a:br>
            <a:r>
              <a:rPr lang="en-US" altLang="en-US" sz="2400" dirty="0">
                <a:ea typeface="Times" panose="02020603050405020304" pitchFamily="18" charset="0"/>
                <a:cs typeface="Times New Roman" panose="02020603050405020304" pitchFamily="18" charset="0"/>
              </a:rPr>
              <a:t>A</a:t>
            </a:r>
            <a:r>
              <a:rPr lang="en-US" altLang="en-US" sz="2400" baseline="-25000" dirty="0">
                <a:ea typeface="Times" panose="02020603050405020304" pitchFamily="18" charset="0"/>
                <a:cs typeface="Times New Roman" panose="02020603050405020304" pitchFamily="18" charset="0"/>
              </a:rPr>
              <a:t>1</a:t>
            </a:r>
            <a:r>
              <a:rPr lang="en-US" altLang="en-US" sz="2400" dirty="0">
                <a:ea typeface="Times" panose="02020603050405020304" pitchFamily="18" charset="0"/>
                <a:cs typeface="Times New Roman" panose="02020603050405020304" pitchFamily="18" charset="0"/>
              </a:rPr>
              <a:t>*v</a:t>
            </a:r>
            <a:r>
              <a:rPr lang="en-US" altLang="en-US" sz="2400" baseline="-25000" dirty="0">
                <a:ea typeface="Times" panose="02020603050405020304" pitchFamily="18" charset="0"/>
                <a:cs typeface="Times New Roman" panose="02020603050405020304" pitchFamily="18" charset="0"/>
              </a:rPr>
              <a:t>1</a:t>
            </a:r>
            <a:r>
              <a:rPr lang="en-US" altLang="en-US" sz="2400" dirty="0">
                <a:ea typeface="Times" panose="02020603050405020304" pitchFamily="18" charset="0"/>
                <a:cs typeface="Times New Roman" panose="02020603050405020304" pitchFamily="18" charset="0"/>
              </a:rPr>
              <a:t> = A</a:t>
            </a:r>
            <a:r>
              <a:rPr lang="en-US" altLang="en-US" sz="2400" baseline="-25000" dirty="0">
                <a:ea typeface="Times" panose="02020603050405020304" pitchFamily="18" charset="0"/>
                <a:cs typeface="Times New Roman" panose="02020603050405020304" pitchFamily="18" charset="0"/>
              </a:rPr>
              <a:t>2</a:t>
            </a:r>
            <a:r>
              <a:rPr lang="en-US" altLang="en-US" sz="2400" dirty="0">
                <a:ea typeface="Times" panose="02020603050405020304" pitchFamily="18" charset="0"/>
                <a:cs typeface="Times New Roman" panose="02020603050405020304" pitchFamily="18" charset="0"/>
              </a:rPr>
              <a:t>*v</a:t>
            </a:r>
            <a:r>
              <a:rPr lang="en-US" altLang="en-US" sz="2400" baseline="-25000" dirty="0">
                <a:ea typeface="Times" panose="02020603050405020304" pitchFamily="18" charset="0"/>
                <a:cs typeface="Times New Roman" panose="02020603050405020304" pitchFamily="18" charset="0"/>
              </a:rPr>
              <a:t>2 </a:t>
            </a:r>
          </a:p>
          <a:p>
            <a:pPr marL="0" indent="0">
              <a:buNone/>
            </a:pPr>
            <a:endParaRPr lang="en-US" altLang="en-US" sz="2400" baseline="-25000" dirty="0">
              <a:ea typeface="Times" panose="02020603050405020304" pitchFamily="18" charset="0"/>
              <a:cs typeface="Times New Roman" panose="02020603050405020304" pitchFamily="18" charset="0"/>
            </a:endParaRPr>
          </a:p>
          <a:p>
            <a:pPr marL="0" indent="0">
              <a:buNone/>
            </a:pPr>
            <a:r>
              <a:rPr lang="en-US" altLang="en-US" sz="2400" dirty="0">
                <a:ea typeface="Times" panose="02020603050405020304" pitchFamily="18" charset="0"/>
                <a:cs typeface="Times New Roman" panose="02020603050405020304" pitchFamily="18" charset="0"/>
              </a:rPr>
              <a:t>Rearranging to find v</a:t>
            </a:r>
            <a:r>
              <a:rPr lang="en-US" altLang="en-US" sz="2400" baseline="-25000" dirty="0">
                <a:ea typeface="Times" panose="02020603050405020304" pitchFamily="18" charset="0"/>
                <a:cs typeface="Times New Roman" panose="02020603050405020304" pitchFamily="18" charset="0"/>
              </a:rPr>
              <a:t>2 </a:t>
            </a:r>
            <a:r>
              <a:rPr lang="en-US" altLang="en-US" sz="2400" dirty="0">
                <a:ea typeface="Times" panose="02020603050405020304" pitchFamily="18" charset="0"/>
                <a:cs typeface="Times New Roman" panose="02020603050405020304" pitchFamily="18" charset="0"/>
              </a:rPr>
              <a:t>we get</a:t>
            </a:r>
          </a:p>
          <a:p>
            <a:pPr marL="0" indent="0">
              <a:buNone/>
            </a:pPr>
            <a:r>
              <a:rPr lang="en-US" altLang="en-US" sz="2400" dirty="0">
                <a:ea typeface="Times" panose="02020603050405020304" pitchFamily="18" charset="0"/>
                <a:cs typeface="Times New Roman" panose="02020603050405020304" pitchFamily="18" charset="0"/>
              </a:rPr>
              <a:t>v</a:t>
            </a:r>
            <a:r>
              <a:rPr lang="en-US" altLang="en-US" sz="2400" baseline="-25000" dirty="0">
                <a:ea typeface="Times" panose="02020603050405020304" pitchFamily="18" charset="0"/>
                <a:cs typeface="Times New Roman" panose="02020603050405020304" pitchFamily="18" charset="0"/>
              </a:rPr>
              <a:t>2 </a:t>
            </a:r>
            <a:r>
              <a:rPr lang="en-US" altLang="en-US" sz="2400" dirty="0">
                <a:ea typeface="Times" panose="02020603050405020304" pitchFamily="18" charset="0"/>
                <a:cs typeface="Times New Roman" panose="02020603050405020304" pitchFamily="18" charset="0"/>
              </a:rPr>
              <a:t>= (A</a:t>
            </a:r>
            <a:r>
              <a:rPr lang="en-US" altLang="en-US" sz="2400" baseline="-25000" dirty="0">
                <a:ea typeface="Times" panose="02020603050405020304" pitchFamily="18" charset="0"/>
                <a:cs typeface="Times New Roman" panose="02020603050405020304" pitchFamily="18" charset="0"/>
              </a:rPr>
              <a:t>1</a:t>
            </a:r>
            <a:r>
              <a:rPr lang="en-US" altLang="en-US" sz="2400" dirty="0">
                <a:ea typeface="Times" panose="02020603050405020304" pitchFamily="18" charset="0"/>
                <a:cs typeface="Times New Roman" panose="02020603050405020304" pitchFamily="18" charset="0"/>
              </a:rPr>
              <a:t>*v</a:t>
            </a:r>
            <a:r>
              <a:rPr lang="en-US" altLang="en-US" sz="2400" baseline="-25000" dirty="0">
                <a:ea typeface="Times" panose="02020603050405020304" pitchFamily="18" charset="0"/>
                <a:cs typeface="Times New Roman" panose="02020603050405020304" pitchFamily="18" charset="0"/>
              </a:rPr>
              <a:t>1</a:t>
            </a:r>
            <a:r>
              <a:rPr lang="en-US" altLang="en-US" sz="2400" dirty="0">
                <a:ea typeface="Times" panose="02020603050405020304" pitchFamily="18" charset="0"/>
                <a:cs typeface="Times New Roman" panose="02020603050405020304" pitchFamily="18" charset="0"/>
              </a:rPr>
              <a:t>)/A</a:t>
            </a:r>
            <a:r>
              <a:rPr lang="en-US" altLang="en-US" sz="2400" baseline="-25000" dirty="0">
                <a:ea typeface="Times" panose="02020603050405020304" pitchFamily="18" charset="0"/>
                <a:cs typeface="Times New Roman" panose="02020603050405020304" pitchFamily="18" charset="0"/>
              </a:rPr>
              <a:t>2</a:t>
            </a:r>
          </a:p>
          <a:p>
            <a:pPr marL="0" indent="0">
              <a:buNone/>
            </a:pPr>
            <a:endParaRPr lang="en-US" altLang="en-US" sz="2400" baseline="-25000" dirty="0">
              <a:ea typeface="Times" panose="02020603050405020304" pitchFamily="18" charset="0"/>
              <a:cs typeface="Times New Roman" panose="02020603050405020304" pitchFamily="18" charset="0"/>
            </a:endParaRPr>
          </a:p>
          <a:p>
            <a:pPr marL="0" indent="0">
              <a:buNone/>
            </a:pPr>
            <a:r>
              <a:rPr lang="en-US" altLang="en-US" sz="2400" dirty="0">
                <a:ea typeface="Times" panose="02020603050405020304" pitchFamily="18" charset="0"/>
                <a:cs typeface="Times New Roman" panose="02020603050405020304" pitchFamily="18" charset="0"/>
              </a:rPr>
              <a:t>For the first question we find</a:t>
            </a:r>
          </a:p>
          <a:p>
            <a:pPr marL="0" indent="0">
              <a:buNone/>
            </a:pPr>
            <a:r>
              <a:rPr lang="en-US" altLang="en-US" sz="2400" dirty="0">
                <a:ea typeface="Times" panose="02020603050405020304" pitchFamily="18" charset="0"/>
                <a:cs typeface="Times New Roman" panose="02020603050405020304" pitchFamily="18" charset="0"/>
              </a:rPr>
              <a:t>v</a:t>
            </a:r>
            <a:r>
              <a:rPr lang="en-US" altLang="en-US" sz="2400" baseline="-25000" dirty="0">
                <a:ea typeface="Times" panose="02020603050405020304" pitchFamily="18" charset="0"/>
                <a:cs typeface="Times New Roman" panose="02020603050405020304" pitchFamily="18" charset="0"/>
              </a:rPr>
              <a:t>2 </a:t>
            </a:r>
            <a:r>
              <a:rPr lang="en-US" altLang="en-US" sz="2400" dirty="0">
                <a:ea typeface="Times" panose="02020603050405020304" pitchFamily="18" charset="0"/>
                <a:cs typeface="Times New Roman" panose="02020603050405020304" pitchFamily="18" charset="0"/>
              </a:rPr>
              <a:t>= (1 m</a:t>
            </a:r>
            <a:r>
              <a:rPr lang="en-US" altLang="en-US" sz="2400" baseline="30000" dirty="0">
                <a:ea typeface="Times" panose="02020603050405020304" pitchFamily="18" charset="0"/>
                <a:cs typeface="Times New Roman" panose="02020603050405020304" pitchFamily="18" charset="0"/>
              </a:rPr>
              <a:t>2</a:t>
            </a:r>
            <a:r>
              <a:rPr lang="en-US" altLang="en-US" sz="2400" dirty="0">
                <a:ea typeface="Times" panose="02020603050405020304" pitchFamily="18" charset="0"/>
                <a:cs typeface="Times New Roman" panose="02020603050405020304" pitchFamily="18" charset="0"/>
              </a:rPr>
              <a:t> * 2 m/s) / 0.5 m</a:t>
            </a:r>
            <a:r>
              <a:rPr lang="en-US" altLang="en-US" sz="2400" baseline="30000" dirty="0">
                <a:ea typeface="Times" panose="02020603050405020304" pitchFamily="18" charset="0"/>
                <a:cs typeface="Times New Roman" panose="02020603050405020304" pitchFamily="18" charset="0"/>
              </a:rPr>
              <a:t>2 </a:t>
            </a:r>
            <a:r>
              <a:rPr lang="en-US" altLang="en-US" sz="2400" dirty="0">
                <a:ea typeface="Times" panose="02020603050405020304" pitchFamily="18" charset="0"/>
                <a:cs typeface="Times New Roman" panose="02020603050405020304" pitchFamily="18" charset="0"/>
              </a:rPr>
              <a:t>= 4 m/s</a:t>
            </a: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r>
              <a:rPr lang="en-US" altLang="en-US" sz="2400" dirty="0">
                <a:solidFill>
                  <a:schemeClr val="bg1"/>
                </a:solidFill>
                <a:ea typeface="Times" panose="02020603050405020304" pitchFamily="18" charset="0"/>
                <a:cs typeface="Times New Roman" panose="02020603050405020304" pitchFamily="18" charset="0"/>
              </a:rPr>
              <a:t>For the second question we find</a:t>
            </a:r>
          </a:p>
          <a:p>
            <a:pPr marL="0" indent="0">
              <a:buNone/>
            </a:pPr>
            <a:r>
              <a:rPr lang="en-US" altLang="en-US" sz="2400" dirty="0">
                <a:solidFill>
                  <a:schemeClr val="bg1"/>
                </a:solidFill>
                <a:ea typeface="Times" panose="02020603050405020304" pitchFamily="18" charset="0"/>
                <a:cs typeface="Times New Roman" panose="02020603050405020304" pitchFamily="18" charset="0"/>
              </a:rPr>
              <a:t>v</a:t>
            </a:r>
            <a:r>
              <a:rPr lang="en-US" altLang="en-US" sz="2400" baseline="-25000" dirty="0">
                <a:solidFill>
                  <a:schemeClr val="bg1"/>
                </a:solidFill>
                <a:ea typeface="Times" panose="02020603050405020304" pitchFamily="18" charset="0"/>
                <a:cs typeface="Times New Roman" panose="02020603050405020304" pitchFamily="18" charset="0"/>
              </a:rPr>
              <a:t>2 </a:t>
            </a:r>
            <a:r>
              <a:rPr lang="en-US" altLang="en-US" sz="2400" dirty="0">
                <a:solidFill>
                  <a:schemeClr val="bg1"/>
                </a:solidFill>
                <a:ea typeface="Times" panose="02020603050405020304" pitchFamily="18" charset="0"/>
                <a:cs typeface="Times New Roman" panose="02020603050405020304" pitchFamily="18" charset="0"/>
              </a:rPr>
              <a:t>= (1 m</a:t>
            </a:r>
            <a:r>
              <a:rPr lang="en-US" altLang="en-US" sz="2400" baseline="30000" dirty="0">
                <a:solidFill>
                  <a:schemeClr val="bg1"/>
                </a:solidFill>
                <a:ea typeface="Times" panose="02020603050405020304" pitchFamily="18" charset="0"/>
                <a:cs typeface="Times New Roman" panose="02020603050405020304" pitchFamily="18" charset="0"/>
              </a:rPr>
              <a:t>2</a:t>
            </a:r>
            <a:r>
              <a:rPr lang="en-US" altLang="en-US" sz="2400" dirty="0">
                <a:solidFill>
                  <a:schemeClr val="bg1"/>
                </a:solidFill>
                <a:ea typeface="Times" panose="02020603050405020304" pitchFamily="18" charset="0"/>
                <a:cs typeface="Times New Roman" panose="02020603050405020304" pitchFamily="18" charset="0"/>
              </a:rPr>
              <a:t> * 2 m/s) / 0.25 m</a:t>
            </a:r>
            <a:r>
              <a:rPr lang="en-US" altLang="en-US" sz="2400" baseline="30000" dirty="0">
                <a:solidFill>
                  <a:schemeClr val="bg1"/>
                </a:solidFill>
                <a:ea typeface="Times" panose="02020603050405020304" pitchFamily="18" charset="0"/>
                <a:cs typeface="Times New Roman" panose="02020603050405020304" pitchFamily="18" charset="0"/>
              </a:rPr>
              <a:t>2 </a:t>
            </a:r>
            <a:r>
              <a:rPr lang="en-US" altLang="en-US" sz="2400" dirty="0">
                <a:solidFill>
                  <a:schemeClr val="bg1"/>
                </a:solidFill>
                <a:ea typeface="Times" panose="02020603050405020304" pitchFamily="18" charset="0"/>
                <a:cs typeface="Times New Roman" panose="02020603050405020304" pitchFamily="18" charset="0"/>
              </a:rPr>
              <a:t>= 8 m/s</a:t>
            </a:r>
          </a:p>
          <a:p>
            <a:pPr marL="0" indent="0">
              <a:buNone/>
            </a:pPr>
            <a:endParaRPr kumimoji="0" lang="en-US" altLang="en-US" sz="2400" b="0" i="0" u="none" strike="noStrike" cap="none" normalizeH="0" baseline="0" dirty="0">
              <a:ln>
                <a:noFill/>
              </a:ln>
              <a:solidFill>
                <a:schemeClr val="tx1"/>
              </a:solidFill>
              <a:effectLst/>
              <a:cs typeface="Times New Roman" panose="02020603050405020304" pitchFamily="18" charset="0"/>
            </a:endParaRPr>
          </a:p>
          <a:p>
            <a:pPr marL="0" indent="0">
              <a:buNone/>
            </a:pPr>
            <a:endParaRPr lang="en-US" sz="2400" dirty="0"/>
          </a:p>
        </p:txBody>
      </p:sp>
    </p:spTree>
    <p:extLst>
      <p:ext uri="{BB962C8B-B14F-4D97-AF65-F5344CB8AC3E}">
        <p14:creationId xmlns:p14="http://schemas.microsoft.com/office/powerpoint/2010/main" val="248963827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1125326-DBC7-479D-942C-70198E11965D}"/>
              </a:ext>
            </a:extLst>
          </p:cNvPr>
          <p:cNvSpPr>
            <a:spLocks noGrp="1"/>
          </p:cNvSpPr>
          <p:nvPr>
            <p:ph type="title"/>
          </p:nvPr>
        </p:nvSpPr>
        <p:spPr>
          <a:xfrm>
            <a:off x="591361" y="34907"/>
            <a:ext cx="7886700" cy="1325563"/>
          </a:xfrm>
        </p:spPr>
        <p:txBody>
          <a:bodyPr>
            <a:normAutofit/>
          </a:bodyPr>
          <a:lstStyle/>
          <a:p>
            <a:pPr algn="ctr"/>
            <a:r>
              <a:rPr lang="en-US" sz="4000" b="1" dirty="0"/>
              <a:t>Example Problem</a:t>
            </a:r>
          </a:p>
        </p:txBody>
      </p:sp>
      <p:sp>
        <p:nvSpPr>
          <p:cNvPr id="5" name="Content Placeholder 4">
            <a:extLst>
              <a:ext uri="{FF2B5EF4-FFF2-40B4-BE49-F238E27FC236}">
                <a16:creationId xmlns:a16="http://schemas.microsoft.com/office/drawing/2014/main" id="{7BE13479-A9A0-4E07-99EC-652D31234395}"/>
              </a:ext>
            </a:extLst>
          </p:cNvPr>
          <p:cNvSpPr>
            <a:spLocks noGrp="1"/>
          </p:cNvSpPr>
          <p:nvPr>
            <p:ph idx="1"/>
          </p:nvPr>
        </p:nvSpPr>
        <p:spPr>
          <a:xfrm>
            <a:off x="210361" y="1143000"/>
            <a:ext cx="8648700" cy="5334000"/>
          </a:xfrm>
        </p:spPr>
        <p:txBody>
          <a:bodyPr>
            <a:normAutofit fontScale="92500" lnSpcReduction="10000"/>
          </a:bodyPr>
          <a:lstStyle/>
          <a:p>
            <a:pPr marL="0" indent="0">
              <a:buNone/>
            </a:pP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Water is flowing through </a:t>
            </a:r>
            <a:r>
              <a:rPr lang="en-US" altLang="en-US" sz="2400" dirty="0">
                <a:ea typeface="Times" panose="02020603050405020304" pitchFamily="18" charset="0"/>
                <a:cs typeface="Times New Roman" panose="02020603050405020304" pitchFamily="18" charset="0"/>
              </a:rPr>
              <a:t>a garden hose at 2 m/s that has a</a:t>
            </a: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 cross sectional area of a pipe if 1 m</a:t>
            </a:r>
            <a:r>
              <a:rPr kumimoji="0" lang="en-US" altLang="en-US" sz="2400" b="0" i="0" u="none" strike="noStrike" cap="none" normalizeH="0" baseline="30000" dirty="0">
                <a:ln>
                  <a:noFill/>
                </a:ln>
                <a:solidFill>
                  <a:schemeClr val="tx1"/>
                </a:solidFill>
                <a:effectLst/>
                <a:ea typeface="Times" panose="02020603050405020304" pitchFamily="18" charset="0"/>
                <a:cs typeface="Times New Roman" panose="02020603050405020304" pitchFamily="18" charset="0"/>
              </a:rPr>
              <a:t>2</a:t>
            </a: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  If you place your finger of the end of the hose to reduce it to 0.5 m</a:t>
            </a:r>
            <a:r>
              <a:rPr kumimoji="0" lang="en-US" altLang="en-US" sz="2400" b="0" i="0" u="none" strike="noStrike" cap="none" normalizeH="0" baseline="30000" dirty="0">
                <a:ln>
                  <a:noFill/>
                </a:ln>
                <a:solidFill>
                  <a:schemeClr val="tx1"/>
                </a:solidFill>
                <a:effectLst/>
                <a:ea typeface="Times" panose="02020603050405020304" pitchFamily="18" charset="0"/>
                <a:cs typeface="Times New Roman" panose="02020603050405020304" pitchFamily="18" charset="0"/>
              </a:rPr>
              <a:t>2</a:t>
            </a: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 what is the new velocity of the water?  What would be the velocity if you reduced it even further to 0.25 m</a:t>
            </a:r>
            <a:r>
              <a:rPr kumimoji="0" lang="en-US" altLang="en-US" sz="2400" b="0" i="0" u="none" strike="noStrike" cap="none" normalizeH="0" baseline="30000" dirty="0">
                <a:ln>
                  <a:noFill/>
                </a:ln>
                <a:solidFill>
                  <a:schemeClr val="tx1"/>
                </a:solidFill>
                <a:effectLst/>
                <a:ea typeface="Times" panose="02020603050405020304" pitchFamily="18" charset="0"/>
                <a:cs typeface="Times New Roman" panose="02020603050405020304" pitchFamily="18" charset="0"/>
              </a:rPr>
              <a:t>2</a:t>
            </a: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a:t>
            </a: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r>
              <a:rPr lang="en-US" altLang="en-US" sz="2400" dirty="0">
                <a:ea typeface="Times" panose="02020603050405020304" pitchFamily="18" charset="0"/>
                <a:cs typeface="Times New Roman" panose="02020603050405020304" pitchFamily="18" charset="0"/>
              </a:rPr>
              <a:t>The continuity equation says</a:t>
            </a:r>
            <a:br>
              <a:rPr lang="en-US" altLang="en-US" sz="2400" dirty="0">
                <a:ea typeface="Times" panose="02020603050405020304" pitchFamily="18" charset="0"/>
                <a:cs typeface="Times New Roman" panose="02020603050405020304" pitchFamily="18" charset="0"/>
              </a:rPr>
            </a:br>
            <a:r>
              <a:rPr lang="en-US" altLang="en-US" sz="2400" dirty="0">
                <a:ea typeface="Times" panose="02020603050405020304" pitchFamily="18" charset="0"/>
                <a:cs typeface="Times New Roman" panose="02020603050405020304" pitchFamily="18" charset="0"/>
              </a:rPr>
              <a:t>A</a:t>
            </a:r>
            <a:r>
              <a:rPr lang="en-US" altLang="en-US" sz="2400" baseline="-25000" dirty="0">
                <a:ea typeface="Times" panose="02020603050405020304" pitchFamily="18" charset="0"/>
                <a:cs typeface="Times New Roman" panose="02020603050405020304" pitchFamily="18" charset="0"/>
              </a:rPr>
              <a:t>1</a:t>
            </a:r>
            <a:r>
              <a:rPr lang="en-US" altLang="en-US" sz="2400" dirty="0">
                <a:ea typeface="Times" panose="02020603050405020304" pitchFamily="18" charset="0"/>
                <a:cs typeface="Times New Roman" panose="02020603050405020304" pitchFamily="18" charset="0"/>
              </a:rPr>
              <a:t>*v</a:t>
            </a:r>
            <a:r>
              <a:rPr lang="en-US" altLang="en-US" sz="2400" baseline="-25000" dirty="0">
                <a:ea typeface="Times" panose="02020603050405020304" pitchFamily="18" charset="0"/>
                <a:cs typeface="Times New Roman" panose="02020603050405020304" pitchFamily="18" charset="0"/>
              </a:rPr>
              <a:t>1</a:t>
            </a:r>
            <a:r>
              <a:rPr lang="en-US" altLang="en-US" sz="2400" dirty="0">
                <a:ea typeface="Times" panose="02020603050405020304" pitchFamily="18" charset="0"/>
                <a:cs typeface="Times New Roman" panose="02020603050405020304" pitchFamily="18" charset="0"/>
              </a:rPr>
              <a:t> = A</a:t>
            </a:r>
            <a:r>
              <a:rPr lang="en-US" altLang="en-US" sz="2400" baseline="-25000" dirty="0">
                <a:ea typeface="Times" panose="02020603050405020304" pitchFamily="18" charset="0"/>
                <a:cs typeface="Times New Roman" panose="02020603050405020304" pitchFamily="18" charset="0"/>
              </a:rPr>
              <a:t>2</a:t>
            </a:r>
            <a:r>
              <a:rPr lang="en-US" altLang="en-US" sz="2400" dirty="0">
                <a:ea typeface="Times" panose="02020603050405020304" pitchFamily="18" charset="0"/>
                <a:cs typeface="Times New Roman" panose="02020603050405020304" pitchFamily="18" charset="0"/>
              </a:rPr>
              <a:t>*v</a:t>
            </a:r>
            <a:r>
              <a:rPr lang="en-US" altLang="en-US" sz="2400" baseline="-25000" dirty="0">
                <a:ea typeface="Times" panose="02020603050405020304" pitchFamily="18" charset="0"/>
                <a:cs typeface="Times New Roman" panose="02020603050405020304" pitchFamily="18" charset="0"/>
              </a:rPr>
              <a:t>2 </a:t>
            </a:r>
          </a:p>
          <a:p>
            <a:pPr marL="0" indent="0">
              <a:buNone/>
            </a:pPr>
            <a:endParaRPr lang="en-US" altLang="en-US" sz="2400" baseline="-25000" dirty="0">
              <a:ea typeface="Times" panose="02020603050405020304" pitchFamily="18" charset="0"/>
              <a:cs typeface="Times New Roman" panose="02020603050405020304" pitchFamily="18" charset="0"/>
            </a:endParaRPr>
          </a:p>
          <a:p>
            <a:pPr marL="0" indent="0">
              <a:buNone/>
            </a:pPr>
            <a:r>
              <a:rPr lang="en-US" altLang="en-US" sz="2400" dirty="0">
                <a:ea typeface="Times" panose="02020603050405020304" pitchFamily="18" charset="0"/>
                <a:cs typeface="Times New Roman" panose="02020603050405020304" pitchFamily="18" charset="0"/>
              </a:rPr>
              <a:t>Rearranging to find v</a:t>
            </a:r>
            <a:r>
              <a:rPr lang="en-US" altLang="en-US" sz="2400" baseline="-25000" dirty="0">
                <a:ea typeface="Times" panose="02020603050405020304" pitchFamily="18" charset="0"/>
                <a:cs typeface="Times New Roman" panose="02020603050405020304" pitchFamily="18" charset="0"/>
              </a:rPr>
              <a:t>2 </a:t>
            </a:r>
            <a:r>
              <a:rPr lang="en-US" altLang="en-US" sz="2400" dirty="0">
                <a:ea typeface="Times" panose="02020603050405020304" pitchFamily="18" charset="0"/>
                <a:cs typeface="Times New Roman" panose="02020603050405020304" pitchFamily="18" charset="0"/>
              </a:rPr>
              <a:t>we get</a:t>
            </a:r>
          </a:p>
          <a:p>
            <a:pPr marL="0" indent="0">
              <a:buNone/>
            </a:pPr>
            <a:r>
              <a:rPr lang="en-US" altLang="en-US" sz="2400" dirty="0">
                <a:ea typeface="Times" panose="02020603050405020304" pitchFamily="18" charset="0"/>
                <a:cs typeface="Times New Roman" panose="02020603050405020304" pitchFamily="18" charset="0"/>
              </a:rPr>
              <a:t>v</a:t>
            </a:r>
            <a:r>
              <a:rPr lang="en-US" altLang="en-US" sz="2400" baseline="-25000" dirty="0">
                <a:ea typeface="Times" panose="02020603050405020304" pitchFamily="18" charset="0"/>
                <a:cs typeface="Times New Roman" panose="02020603050405020304" pitchFamily="18" charset="0"/>
              </a:rPr>
              <a:t>2 </a:t>
            </a:r>
            <a:r>
              <a:rPr lang="en-US" altLang="en-US" sz="2400" dirty="0">
                <a:ea typeface="Times" panose="02020603050405020304" pitchFamily="18" charset="0"/>
                <a:cs typeface="Times New Roman" panose="02020603050405020304" pitchFamily="18" charset="0"/>
              </a:rPr>
              <a:t>= (A</a:t>
            </a:r>
            <a:r>
              <a:rPr lang="en-US" altLang="en-US" sz="2400" baseline="-25000" dirty="0">
                <a:ea typeface="Times" panose="02020603050405020304" pitchFamily="18" charset="0"/>
                <a:cs typeface="Times New Roman" panose="02020603050405020304" pitchFamily="18" charset="0"/>
              </a:rPr>
              <a:t>1</a:t>
            </a:r>
            <a:r>
              <a:rPr lang="en-US" altLang="en-US" sz="2400" dirty="0">
                <a:ea typeface="Times" panose="02020603050405020304" pitchFamily="18" charset="0"/>
                <a:cs typeface="Times New Roman" panose="02020603050405020304" pitchFamily="18" charset="0"/>
              </a:rPr>
              <a:t>*v</a:t>
            </a:r>
            <a:r>
              <a:rPr lang="en-US" altLang="en-US" sz="2400" baseline="-25000" dirty="0">
                <a:ea typeface="Times" panose="02020603050405020304" pitchFamily="18" charset="0"/>
                <a:cs typeface="Times New Roman" panose="02020603050405020304" pitchFamily="18" charset="0"/>
              </a:rPr>
              <a:t>1</a:t>
            </a:r>
            <a:r>
              <a:rPr lang="en-US" altLang="en-US" sz="2400" dirty="0">
                <a:ea typeface="Times" panose="02020603050405020304" pitchFamily="18" charset="0"/>
                <a:cs typeface="Times New Roman" panose="02020603050405020304" pitchFamily="18" charset="0"/>
              </a:rPr>
              <a:t>)/A</a:t>
            </a:r>
            <a:r>
              <a:rPr lang="en-US" altLang="en-US" sz="2400" baseline="-25000" dirty="0">
                <a:ea typeface="Times" panose="02020603050405020304" pitchFamily="18" charset="0"/>
                <a:cs typeface="Times New Roman" panose="02020603050405020304" pitchFamily="18" charset="0"/>
              </a:rPr>
              <a:t>2</a:t>
            </a:r>
          </a:p>
          <a:p>
            <a:pPr marL="0" indent="0">
              <a:buNone/>
            </a:pPr>
            <a:endParaRPr lang="en-US" altLang="en-US" sz="2400" baseline="-25000" dirty="0">
              <a:ea typeface="Times" panose="02020603050405020304" pitchFamily="18" charset="0"/>
              <a:cs typeface="Times New Roman" panose="02020603050405020304" pitchFamily="18" charset="0"/>
            </a:endParaRPr>
          </a:p>
          <a:p>
            <a:pPr marL="0" indent="0">
              <a:buNone/>
            </a:pPr>
            <a:r>
              <a:rPr lang="en-US" altLang="en-US" sz="2400" dirty="0">
                <a:ea typeface="Times" panose="02020603050405020304" pitchFamily="18" charset="0"/>
                <a:cs typeface="Times New Roman" panose="02020603050405020304" pitchFamily="18" charset="0"/>
              </a:rPr>
              <a:t>For the first question we find</a:t>
            </a:r>
          </a:p>
          <a:p>
            <a:pPr marL="0" indent="0">
              <a:buNone/>
            </a:pPr>
            <a:r>
              <a:rPr lang="en-US" altLang="en-US" sz="2400" dirty="0">
                <a:ea typeface="Times" panose="02020603050405020304" pitchFamily="18" charset="0"/>
                <a:cs typeface="Times New Roman" panose="02020603050405020304" pitchFamily="18" charset="0"/>
              </a:rPr>
              <a:t>v</a:t>
            </a:r>
            <a:r>
              <a:rPr lang="en-US" altLang="en-US" sz="2400" baseline="-25000" dirty="0">
                <a:ea typeface="Times" panose="02020603050405020304" pitchFamily="18" charset="0"/>
                <a:cs typeface="Times New Roman" panose="02020603050405020304" pitchFamily="18" charset="0"/>
              </a:rPr>
              <a:t>2 </a:t>
            </a:r>
            <a:r>
              <a:rPr lang="en-US" altLang="en-US" sz="2400" dirty="0">
                <a:ea typeface="Times" panose="02020603050405020304" pitchFamily="18" charset="0"/>
                <a:cs typeface="Times New Roman" panose="02020603050405020304" pitchFamily="18" charset="0"/>
              </a:rPr>
              <a:t>= (1 m</a:t>
            </a:r>
            <a:r>
              <a:rPr lang="en-US" altLang="en-US" sz="2400" baseline="30000" dirty="0">
                <a:ea typeface="Times" panose="02020603050405020304" pitchFamily="18" charset="0"/>
                <a:cs typeface="Times New Roman" panose="02020603050405020304" pitchFamily="18" charset="0"/>
              </a:rPr>
              <a:t>2</a:t>
            </a:r>
            <a:r>
              <a:rPr lang="en-US" altLang="en-US" sz="2400" dirty="0">
                <a:ea typeface="Times" panose="02020603050405020304" pitchFamily="18" charset="0"/>
                <a:cs typeface="Times New Roman" panose="02020603050405020304" pitchFamily="18" charset="0"/>
              </a:rPr>
              <a:t> * 2 m/s) / 0.5 m</a:t>
            </a:r>
            <a:r>
              <a:rPr lang="en-US" altLang="en-US" sz="2400" baseline="30000" dirty="0">
                <a:ea typeface="Times" panose="02020603050405020304" pitchFamily="18" charset="0"/>
                <a:cs typeface="Times New Roman" panose="02020603050405020304" pitchFamily="18" charset="0"/>
              </a:rPr>
              <a:t>2 </a:t>
            </a:r>
            <a:r>
              <a:rPr lang="en-US" altLang="en-US" sz="2400" dirty="0">
                <a:ea typeface="Times" panose="02020603050405020304" pitchFamily="18" charset="0"/>
                <a:cs typeface="Times New Roman" panose="02020603050405020304" pitchFamily="18" charset="0"/>
              </a:rPr>
              <a:t>= 4 m/s</a:t>
            </a: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r>
              <a:rPr lang="en-US" altLang="en-US" sz="2400" dirty="0">
                <a:ea typeface="Times" panose="02020603050405020304" pitchFamily="18" charset="0"/>
                <a:cs typeface="Times New Roman" panose="02020603050405020304" pitchFamily="18" charset="0"/>
              </a:rPr>
              <a:t>For the second question we find</a:t>
            </a:r>
          </a:p>
          <a:p>
            <a:pPr marL="0" indent="0">
              <a:buNone/>
            </a:pPr>
            <a:r>
              <a:rPr lang="en-US" altLang="en-US" sz="2400" dirty="0">
                <a:ea typeface="Times" panose="02020603050405020304" pitchFamily="18" charset="0"/>
                <a:cs typeface="Times New Roman" panose="02020603050405020304" pitchFamily="18" charset="0"/>
              </a:rPr>
              <a:t>v</a:t>
            </a:r>
            <a:r>
              <a:rPr lang="en-US" altLang="en-US" sz="2400" baseline="-25000" dirty="0">
                <a:ea typeface="Times" panose="02020603050405020304" pitchFamily="18" charset="0"/>
                <a:cs typeface="Times New Roman" panose="02020603050405020304" pitchFamily="18" charset="0"/>
              </a:rPr>
              <a:t>2 </a:t>
            </a:r>
            <a:r>
              <a:rPr lang="en-US" altLang="en-US" sz="2400" dirty="0">
                <a:ea typeface="Times" panose="02020603050405020304" pitchFamily="18" charset="0"/>
                <a:cs typeface="Times New Roman" panose="02020603050405020304" pitchFamily="18" charset="0"/>
              </a:rPr>
              <a:t>= (1 m</a:t>
            </a:r>
            <a:r>
              <a:rPr lang="en-US" altLang="en-US" sz="2400" baseline="30000" dirty="0">
                <a:ea typeface="Times" panose="02020603050405020304" pitchFamily="18" charset="0"/>
                <a:cs typeface="Times New Roman" panose="02020603050405020304" pitchFamily="18" charset="0"/>
              </a:rPr>
              <a:t>2</a:t>
            </a:r>
            <a:r>
              <a:rPr lang="en-US" altLang="en-US" sz="2400" dirty="0">
                <a:ea typeface="Times" panose="02020603050405020304" pitchFamily="18" charset="0"/>
                <a:cs typeface="Times New Roman" panose="02020603050405020304" pitchFamily="18" charset="0"/>
              </a:rPr>
              <a:t> * 2 m/s) / 0.25 m</a:t>
            </a:r>
            <a:r>
              <a:rPr lang="en-US" altLang="en-US" sz="2400" baseline="30000" dirty="0">
                <a:ea typeface="Times" panose="02020603050405020304" pitchFamily="18" charset="0"/>
                <a:cs typeface="Times New Roman" panose="02020603050405020304" pitchFamily="18" charset="0"/>
              </a:rPr>
              <a:t>2 </a:t>
            </a:r>
            <a:r>
              <a:rPr lang="en-US" altLang="en-US" sz="2400" dirty="0">
                <a:ea typeface="Times" panose="02020603050405020304" pitchFamily="18" charset="0"/>
                <a:cs typeface="Times New Roman" panose="02020603050405020304" pitchFamily="18" charset="0"/>
              </a:rPr>
              <a:t>= 8 m/s</a:t>
            </a:r>
          </a:p>
          <a:p>
            <a:pPr marL="0" indent="0">
              <a:buNone/>
            </a:pPr>
            <a:endParaRPr kumimoji="0" lang="en-US" altLang="en-US" sz="2400" b="0" i="0" u="none" strike="noStrike" cap="none" normalizeH="0" baseline="0" dirty="0">
              <a:ln>
                <a:noFill/>
              </a:ln>
              <a:solidFill>
                <a:schemeClr val="tx1"/>
              </a:solidFill>
              <a:effectLst/>
              <a:cs typeface="Times New Roman" panose="02020603050405020304" pitchFamily="18" charset="0"/>
            </a:endParaRPr>
          </a:p>
          <a:p>
            <a:pPr marL="0" indent="0">
              <a:buNone/>
            </a:pPr>
            <a:endParaRPr lang="en-US" sz="2400" dirty="0"/>
          </a:p>
        </p:txBody>
      </p:sp>
    </p:spTree>
    <p:extLst>
      <p:ext uri="{BB962C8B-B14F-4D97-AF65-F5344CB8AC3E}">
        <p14:creationId xmlns:p14="http://schemas.microsoft.com/office/powerpoint/2010/main" val="42772321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0" name="Rectangle 14"/>
          <p:cNvSpPr>
            <a:spLocks noChangeArrowheads="1"/>
          </p:cNvSpPr>
          <p:nvPr/>
        </p:nvSpPr>
        <p:spPr bwMode="auto">
          <a:xfrm>
            <a:off x="3590926" y="950311"/>
            <a:ext cx="5400674"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2200" dirty="0">
                <a:cs typeface="Arial" pitchFamily="34" charset="0"/>
              </a:rPr>
              <a:t>If the speed of a fluid element increases as the element travels along a horizontal streamline, the pressure of the fluid must decrease, and conversely.</a:t>
            </a:r>
          </a:p>
          <a:p>
            <a:endParaRPr lang="en-US" sz="2200" dirty="0">
              <a:cs typeface="Arial" pitchFamily="34" charset="0"/>
            </a:endParaRPr>
          </a:p>
          <a:p>
            <a:endParaRPr lang="en-US" sz="2200" dirty="0">
              <a:cs typeface="Arial" pitchFamily="34" charset="0"/>
            </a:endParaRPr>
          </a:p>
          <a:p>
            <a:endParaRPr lang="en-US" sz="2200" dirty="0">
              <a:cs typeface="Arial" pitchFamily="34" charset="0"/>
            </a:endParaRPr>
          </a:p>
          <a:p>
            <a:endParaRPr lang="en-US" sz="2200" dirty="0">
              <a:cs typeface="Arial" pitchFamily="34" charset="0"/>
            </a:endParaRPr>
          </a:p>
          <a:p>
            <a:endParaRPr lang="en-US" sz="2200" dirty="0">
              <a:cs typeface="Arial" pitchFamily="34" charset="0"/>
            </a:endParaRPr>
          </a:p>
        </p:txBody>
      </p:sp>
      <p:pic>
        <p:nvPicPr>
          <p:cNvPr id="2150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1" y="609600"/>
            <a:ext cx="3286124" cy="563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1509" name="Group 15"/>
          <p:cNvGrpSpPr>
            <a:grpSpLocks/>
          </p:cNvGrpSpPr>
          <p:nvPr/>
        </p:nvGrpSpPr>
        <p:grpSpPr bwMode="auto">
          <a:xfrm>
            <a:off x="3810001" y="2533001"/>
            <a:ext cx="4953000" cy="1276999"/>
            <a:chOff x="3666575" y="2193809"/>
            <a:chExt cx="4448175" cy="1021630"/>
          </a:xfrm>
        </p:grpSpPr>
        <p:pic>
          <p:nvPicPr>
            <p:cNvPr id="36867" name="Picture 3"/>
            <p:cNvPicPr>
              <a:picLocks noChangeAspect="1" noChangeArrowheads="1"/>
            </p:cNvPicPr>
            <p:nvPr/>
          </p:nvPicPr>
          <p:blipFill>
            <a:blip r:embed="rId3" cstate="print"/>
            <a:srcRect/>
            <a:stretch>
              <a:fillRect/>
            </a:stretch>
          </p:blipFill>
          <p:spPr bwMode="auto">
            <a:xfrm>
              <a:off x="4343852" y="2193809"/>
              <a:ext cx="3286125" cy="314325"/>
            </a:xfrm>
            <a:prstGeom prst="rect">
              <a:avLst/>
            </a:prstGeom>
            <a:noFill/>
            <a:ln w="9525">
              <a:noFill/>
              <a:miter lim="800000"/>
              <a:headEnd/>
              <a:tailEnd/>
            </a:ln>
          </p:spPr>
        </p:pic>
        <p:pic>
          <p:nvPicPr>
            <p:cNvPr id="36868" name="Picture 4"/>
            <p:cNvPicPr>
              <a:picLocks noChangeAspect="1" noChangeArrowheads="1"/>
            </p:cNvPicPr>
            <p:nvPr/>
          </p:nvPicPr>
          <p:blipFill>
            <a:blip r:embed="rId4" cstate="print"/>
            <a:srcRect/>
            <a:stretch>
              <a:fillRect/>
            </a:stretch>
          </p:blipFill>
          <p:spPr bwMode="auto">
            <a:xfrm>
              <a:off x="3666575" y="2872539"/>
              <a:ext cx="4448175" cy="342900"/>
            </a:xfrm>
            <a:prstGeom prst="rect">
              <a:avLst/>
            </a:prstGeom>
            <a:noFill/>
            <a:ln w="9525">
              <a:noFill/>
              <a:miter lim="800000"/>
              <a:headEnd/>
              <a:tailEnd/>
            </a:ln>
          </p:spPr>
        </p:pic>
      </p:grpSp>
      <p:sp>
        <p:nvSpPr>
          <p:cNvPr id="9" name="Title 1"/>
          <p:cNvSpPr txBox="1">
            <a:spLocks/>
          </p:cNvSpPr>
          <p:nvPr/>
        </p:nvSpPr>
        <p:spPr>
          <a:xfrm>
            <a:off x="152400" y="152400"/>
            <a:ext cx="8839200" cy="533400"/>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3200" b="1" i="1" dirty="0">
                <a:solidFill>
                  <a:srgbClr val="C00000"/>
                </a:solidFill>
                <a:latin typeface="Arial" charset="0"/>
                <a:cs typeface="Arial" charset="0"/>
              </a:rPr>
              <a:t>Bernoulli’s Equation</a:t>
            </a:r>
          </a:p>
        </p:txBody>
      </p:sp>
    </p:spTree>
    <p:extLst>
      <p:ext uri="{BB962C8B-B14F-4D97-AF65-F5344CB8AC3E}">
        <p14:creationId xmlns:p14="http://schemas.microsoft.com/office/powerpoint/2010/main" val="119573464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2" name="Text Box 2">
            <a:extLst>
              <a:ext uri="{FF2B5EF4-FFF2-40B4-BE49-F238E27FC236}">
                <a16:creationId xmlns:a16="http://schemas.microsoft.com/office/drawing/2014/main" id="{13EBDB00-CFCB-4E7E-A61C-ACD3F0A628CD}"/>
              </a:ext>
            </a:extLst>
          </p:cNvPr>
          <p:cNvSpPr txBox="1">
            <a:spLocks noChangeArrowheads="1"/>
          </p:cNvSpPr>
          <p:nvPr/>
        </p:nvSpPr>
        <p:spPr bwMode="auto">
          <a:xfrm>
            <a:off x="152400" y="1077754"/>
            <a:ext cx="8839200" cy="51706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anose="02020603050405020304" pitchFamily="18" charset="0"/>
              </a:defRPr>
            </a:lvl1pPr>
            <a:lvl2pPr marL="914400" indent="-457200">
              <a:defRPr sz="2400">
                <a:solidFill>
                  <a:schemeClr val="tx1"/>
                </a:solidFill>
                <a:latin typeface="Times New Roman" panose="02020603050405020304" pitchFamily="18" charset="0"/>
              </a:defRPr>
            </a:lvl2pPr>
            <a:lvl3pPr marL="1371600" indent="-457200">
              <a:defRPr sz="2400">
                <a:solidFill>
                  <a:schemeClr val="tx1"/>
                </a:solidFill>
                <a:latin typeface="Times New Roman" panose="02020603050405020304" pitchFamily="18" charset="0"/>
              </a:defRPr>
            </a:lvl3pPr>
            <a:lvl4pPr marL="1828800" indent="-457200">
              <a:defRPr sz="2400">
                <a:solidFill>
                  <a:schemeClr val="tx1"/>
                </a:solidFill>
                <a:latin typeface="Times New Roman" panose="02020603050405020304" pitchFamily="18" charset="0"/>
              </a:defRPr>
            </a:lvl4pPr>
            <a:lvl5pPr marL="2286000" indent="-457200">
              <a:defRPr sz="2400">
                <a:solidFill>
                  <a:schemeClr val="tx1"/>
                </a:solidFill>
                <a:latin typeface="Times New Roman" panose="02020603050405020304" pitchFamily="18" charset="0"/>
              </a:defRPr>
            </a:lvl5pPr>
            <a:lvl6pPr marL="2743200" indent="-457200" fontAlgn="base">
              <a:spcBef>
                <a:spcPct val="0"/>
              </a:spcBef>
              <a:spcAft>
                <a:spcPct val="0"/>
              </a:spcAft>
              <a:defRPr sz="2400">
                <a:solidFill>
                  <a:schemeClr val="tx1"/>
                </a:solidFill>
                <a:latin typeface="Times New Roman" panose="02020603050405020304" pitchFamily="18" charset="0"/>
              </a:defRPr>
            </a:lvl6pPr>
            <a:lvl7pPr marL="3200400" indent="-457200" fontAlgn="base">
              <a:spcBef>
                <a:spcPct val="0"/>
              </a:spcBef>
              <a:spcAft>
                <a:spcPct val="0"/>
              </a:spcAft>
              <a:defRPr sz="2400">
                <a:solidFill>
                  <a:schemeClr val="tx1"/>
                </a:solidFill>
                <a:latin typeface="Times New Roman" panose="02020603050405020304" pitchFamily="18" charset="0"/>
              </a:defRPr>
            </a:lvl7pPr>
            <a:lvl8pPr marL="3657600" indent="-457200" fontAlgn="base">
              <a:spcBef>
                <a:spcPct val="0"/>
              </a:spcBef>
              <a:spcAft>
                <a:spcPct val="0"/>
              </a:spcAft>
              <a:defRPr sz="2400">
                <a:solidFill>
                  <a:schemeClr val="tx1"/>
                </a:solidFill>
                <a:latin typeface="Times New Roman" panose="02020603050405020304" pitchFamily="18" charset="0"/>
              </a:defRPr>
            </a:lvl8pPr>
            <a:lvl9pPr marL="4114800" indent="-457200" fontAlgn="base">
              <a:spcBef>
                <a:spcPct val="0"/>
              </a:spcBef>
              <a:spcAft>
                <a:spcPct val="0"/>
              </a:spcAft>
              <a:defRPr sz="2400">
                <a:solidFill>
                  <a:schemeClr val="tx1"/>
                </a:solidFill>
                <a:latin typeface="Times New Roman" panose="02020603050405020304" pitchFamily="18" charset="0"/>
              </a:defRPr>
            </a:lvl9pPr>
          </a:lstStyle>
          <a:p>
            <a:pPr marL="0" indent="0"/>
            <a:r>
              <a:rPr lang="en-US" altLang="en-US" sz="2200" dirty="0">
                <a:latin typeface="+mn-lt"/>
              </a:rPr>
              <a:t>An air blower is attached to a funnel that has a light-weight ball inside as shown.  How will the ball behave when the blower is turned on?</a:t>
            </a:r>
          </a:p>
          <a:p>
            <a:endParaRPr lang="en-US" altLang="en-US" sz="2200" dirty="0">
              <a:latin typeface="+mn-lt"/>
            </a:endParaRPr>
          </a:p>
          <a:p>
            <a:r>
              <a:rPr lang="en-US" altLang="en-US" sz="2200" dirty="0">
                <a:latin typeface="+mn-lt"/>
              </a:rPr>
              <a:t>a)  The ball will roll around inside the funnel in </a:t>
            </a:r>
          </a:p>
          <a:p>
            <a:r>
              <a:rPr lang="en-US" altLang="en-US" sz="2200" dirty="0">
                <a:latin typeface="+mn-lt"/>
              </a:rPr>
              <a:t>	random directions.</a:t>
            </a:r>
          </a:p>
          <a:p>
            <a:endParaRPr lang="en-US" altLang="en-US" sz="2200" dirty="0">
              <a:latin typeface="+mn-lt"/>
            </a:endParaRPr>
          </a:p>
          <a:p>
            <a:r>
              <a:rPr lang="en-US" altLang="en-US" sz="2200" dirty="0">
                <a:latin typeface="+mn-lt"/>
              </a:rPr>
              <a:t>b)  The ball will bounce around inside the funnel </a:t>
            </a:r>
          </a:p>
          <a:p>
            <a:r>
              <a:rPr lang="en-US" altLang="en-US" sz="2200" dirty="0">
                <a:latin typeface="+mn-lt"/>
              </a:rPr>
              <a:t>	in random directions.</a:t>
            </a:r>
          </a:p>
          <a:p>
            <a:endParaRPr lang="en-US" altLang="en-US" sz="2200" dirty="0">
              <a:latin typeface="+mn-lt"/>
            </a:endParaRPr>
          </a:p>
          <a:p>
            <a:r>
              <a:rPr lang="en-US" altLang="en-US" sz="2200" dirty="0">
                <a:latin typeface="+mn-lt"/>
              </a:rPr>
              <a:t>c)  The ball will be drawn upward to the top of the </a:t>
            </a:r>
          </a:p>
          <a:p>
            <a:r>
              <a:rPr lang="en-US" altLang="en-US" sz="2200" dirty="0">
                <a:latin typeface="+mn-lt"/>
              </a:rPr>
              <a:t>	funnel and remain there.</a:t>
            </a:r>
          </a:p>
          <a:p>
            <a:endParaRPr lang="en-US" altLang="en-US" sz="2200" dirty="0">
              <a:latin typeface="+mn-lt"/>
            </a:endParaRPr>
          </a:p>
          <a:p>
            <a:r>
              <a:rPr lang="en-US" altLang="en-US" sz="2200" dirty="0">
                <a:latin typeface="+mn-lt"/>
              </a:rPr>
              <a:t>d)  The ball will remain stationary, unaffected by the flowing air.</a:t>
            </a:r>
          </a:p>
          <a:p>
            <a:endParaRPr lang="en-US" altLang="en-US" sz="2200" dirty="0">
              <a:latin typeface="+mn-lt"/>
            </a:endParaRPr>
          </a:p>
          <a:p>
            <a:r>
              <a:rPr lang="en-US" altLang="en-US" sz="2200" dirty="0">
                <a:latin typeface="+mn-lt"/>
              </a:rPr>
              <a:t>e)  The ball will spin rapidly as it moves slowly around inside the funnel.</a:t>
            </a:r>
          </a:p>
        </p:txBody>
      </p:sp>
      <p:pic>
        <p:nvPicPr>
          <p:cNvPr id="302083" name="Picture 3">
            <a:extLst>
              <a:ext uri="{FF2B5EF4-FFF2-40B4-BE49-F238E27FC236}">
                <a16:creationId xmlns:a16="http://schemas.microsoft.com/office/drawing/2014/main" id="{81B27968-A44C-47C6-A11B-FB47FE9CED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0275" y="1981200"/>
            <a:ext cx="2905125" cy="268605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1">
            <a:extLst>
              <a:ext uri="{FF2B5EF4-FFF2-40B4-BE49-F238E27FC236}">
                <a16:creationId xmlns:a16="http://schemas.microsoft.com/office/drawing/2014/main" id="{07A87EE4-004D-466F-AFBE-28055667EEC0}"/>
              </a:ext>
            </a:extLst>
          </p:cNvPr>
          <p:cNvSpPr txBox="1">
            <a:spLocks noChangeArrowheads="1"/>
          </p:cNvSpPr>
          <p:nvPr/>
        </p:nvSpPr>
        <p:spPr bwMode="auto">
          <a:xfrm>
            <a:off x="152400" y="0"/>
            <a:ext cx="8763000" cy="1015663"/>
          </a:xfrm>
          <a:prstGeom prst="rect">
            <a:avLst/>
          </a:prstGeom>
          <a:noFill/>
          <a:ln w="9525">
            <a:noFill/>
            <a:miter lim="800000"/>
            <a:headEnd/>
            <a:tailEnd/>
          </a:ln>
        </p:spPr>
        <p:txBody>
          <a:bodyPr wrap="square">
            <a:spAutoFit/>
          </a:bodyPr>
          <a:lstStyle/>
          <a:p>
            <a:pPr algn="ctr"/>
            <a:r>
              <a:rPr lang="en-US" sz="3200" b="1" i="1" dirty="0">
                <a:solidFill>
                  <a:schemeClr val="accent6">
                    <a:lumMod val="75000"/>
                  </a:schemeClr>
                </a:solidFill>
                <a:latin typeface="Arial" charset="0"/>
                <a:cs typeface="Arial" charset="0"/>
              </a:rPr>
              <a:t>Bernoulli’s Principle</a:t>
            </a:r>
          </a:p>
          <a:p>
            <a:pPr algn="ctr"/>
            <a:r>
              <a:rPr lang="en-US" sz="2800" b="1" i="1" dirty="0">
                <a:solidFill>
                  <a:schemeClr val="accent6">
                    <a:lumMod val="75000"/>
                  </a:schemeClr>
                </a:solidFill>
                <a:latin typeface="Arial" charset="0"/>
                <a:cs typeface="Arial" charset="0"/>
              </a:rPr>
              <a:t>Concept Question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1125326-DBC7-479D-942C-70198E11965D}"/>
              </a:ext>
            </a:extLst>
          </p:cNvPr>
          <p:cNvSpPr>
            <a:spLocks noGrp="1"/>
          </p:cNvSpPr>
          <p:nvPr>
            <p:ph type="title"/>
          </p:nvPr>
        </p:nvSpPr>
        <p:spPr>
          <a:xfrm>
            <a:off x="591361" y="34907"/>
            <a:ext cx="7886700" cy="1325563"/>
          </a:xfrm>
        </p:spPr>
        <p:txBody>
          <a:bodyPr>
            <a:normAutofit/>
          </a:bodyPr>
          <a:lstStyle/>
          <a:p>
            <a:pPr algn="ctr"/>
            <a:r>
              <a:rPr lang="en-US" sz="4000" b="1" dirty="0"/>
              <a:t>Example Problem</a:t>
            </a:r>
          </a:p>
        </p:txBody>
      </p:sp>
      <p:sp>
        <p:nvSpPr>
          <p:cNvPr id="5" name="Content Placeholder 4">
            <a:extLst>
              <a:ext uri="{FF2B5EF4-FFF2-40B4-BE49-F238E27FC236}">
                <a16:creationId xmlns:a16="http://schemas.microsoft.com/office/drawing/2014/main" id="{7BE13479-A9A0-4E07-99EC-652D31234395}"/>
              </a:ext>
            </a:extLst>
          </p:cNvPr>
          <p:cNvSpPr>
            <a:spLocks noGrp="1"/>
          </p:cNvSpPr>
          <p:nvPr>
            <p:ph idx="1"/>
          </p:nvPr>
        </p:nvSpPr>
        <p:spPr>
          <a:xfrm>
            <a:off x="247650" y="1219200"/>
            <a:ext cx="8648700" cy="4994293"/>
          </a:xfrm>
        </p:spPr>
        <p:txBody>
          <a:bodyPr>
            <a:normAutofit/>
          </a:bodyPr>
          <a:lstStyle/>
          <a:p>
            <a:pPr marL="0" indent="0">
              <a:buNone/>
            </a:pP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A block of mass 10 kg is attached to a spring that has a spring constant of k = 1000 Nm.  What is the period of the oscillation and the angular frequency of the oscillation?</a:t>
            </a: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endParaRPr lang="en-US" sz="2400" dirty="0"/>
          </a:p>
        </p:txBody>
      </p:sp>
    </p:spTree>
    <p:extLst>
      <p:ext uri="{BB962C8B-B14F-4D97-AF65-F5344CB8AC3E}">
        <p14:creationId xmlns:p14="http://schemas.microsoft.com/office/powerpoint/2010/main" val="21527130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1125326-DBC7-479D-942C-70198E11965D}"/>
              </a:ext>
            </a:extLst>
          </p:cNvPr>
          <p:cNvSpPr>
            <a:spLocks noGrp="1"/>
          </p:cNvSpPr>
          <p:nvPr>
            <p:ph type="title"/>
          </p:nvPr>
        </p:nvSpPr>
        <p:spPr>
          <a:xfrm>
            <a:off x="591361" y="34907"/>
            <a:ext cx="7886700" cy="1325563"/>
          </a:xfrm>
        </p:spPr>
        <p:txBody>
          <a:bodyPr>
            <a:normAutofit/>
          </a:bodyPr>
          <a:lstStyle/>
          <a:p>
            <a:pPr algn="ctr"/>
            <a:r>
              <a:rPr lang="en-US" sz="4000" b="1" dirty="0"/>
              <a:t>Example Problem</a:t>
            </a:r>
          </a:p>
        </p:txBody>
      </p:sp>
      <p:sp>
        <p:nvSpPr>
          <p:cNvPr id="5" name="Content Placeholder 4">
            <a:extLst>
              <a:ext uri="{FF2B5EF4-FFF2-40B4-BE49-F238E27FC236}">
                <a16:creationId xmlns:a16="http://schemas.microsoft.com/office/drawing/2014/main" id="{7BE13479-A9A0-4E07-99EC-652D31234395}"/>
              </a:ext>
            </a:extLst>
          </p:cNvPr>
          <p:cNvSpPr>
            <a:spLocks noGrp="1"/>
          </p:cNvSpPr>
          <p:nvPr>
            <p:ph idx="1"/>
          </p:nvPr>
        </p:nvSpPr>
        <p:spPr>
          <a:xfrm>
            <a:off x="247650" y="1219200"/>
            <a:ext cx="8648700" cy="4994293"/>
          </a:xfrm>
        </p:spPr>
        <p:txBody>
          <a:bodyPr>
            <a:normAutofit/>
          </a:bodyPr>
          <a:lstStyle/>
          <a:p>
            <a:pPr marL="0" indent="0">
              <a:buNone/>
            </a:pP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A block of mass 10 kg is attached to a spring that has a spring constant of k = 1000 Nm.  What is the period of the oscillation and the angular frequency of the oscillation?</a:t>
            </a: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r>
              <a:rPr lang="en-US" altLang="en-US" sz="2400" dirty="0">
                <a:ea typeface="Times" panose="02020603050405020304" pitchFamily="18" charset="0"/>
                <a:cs typeface="Times New Roman" panose="02020603050405020304" pitchFamily="18" charset="0"/>
              </a:rPr>
              <a:t>Remember that T = 2</a:t>
            </a:r>
            <a:r>
              <a:rPr lang="en-US" altLang="en-US" sz="2400" dirty="0">
                <a:latin typeface="Calibri" panose="020F0502020204030204" pitchFamily="34" charset="0"/>
                <a:ea typeface="Times" panose="02020603050405020304" pitchFamily="18" charset="0"/>
                <a:cs typeface="Times New Roman" panose="02020603050405020304" pitchFamily="18" charset="0"/>
              </a:rPr>
              <a:t>π*</a:t>
            </a:r>
            <a:r>
              <a:rPr lang="en-US" altLang="en-US" sz="2400" dirty="0">
                <a:latin typeface="Calibri" panose="020F0502020204030204" pitchFamily="34" charset="0"/>
                <a:ea typeface="Times" panose="02020603050405020304" pitchFamily="18" charset="0"/>
                <a:cs typeface="Calibri" panose="020F0502020204030204" pitchFamily="34" charset="0"/>
              </a:rPr>
              <a:t>√(m/k) and </a:t>
            </a:r>
            <a:r>
              <a:rPr lang="en-US" altLang="en-US" sz="2400" dirty="0">
                <a:latin typeface="Calibri" panose="020F0502020204030204" pitchFamily="34" charset="0"/>
                <a:ea typeface="Times" panose="02020603050405020304" pitchFamily="18" charset="0"/>
                <a:cs typeface="Times New Roman" panose="02020603050405020304" pitchFamily="18" charset="0"/>
              </a:rPr>
              <a:t>ω</a:t>
            </a:r>
            <a:r>
              <a:rPr lang="en-US" altLang="en-US" sz="2400" dirty="0">
                <a:ea typeface="Times" panose="02020603050405020304" pitchFamily="18" charset="0"/>
                <a:cs typeface="Times New Roman" panose="02020603050405020304" pitchFamily="18" charset="0"/>
              </a:rPr>
              <a:t> = </a:t>
            </a:r>
            <a:r>
              <a:rPr lang="en-US" altLang="en-US" sz="2400" dirty="0">
                <a:latin typeface="Calibri" panose="020F0502020204030204" pitchFamily="34" charset="0"/>
                <a:ea typeface="Times" panose="02020603050405020304" pitchFamily="18" charset="0"/>
                <a:cs typeface="Calibri" panose="020F0502020204030204" pitchFamily="34" charset="0"/>
              </a:rPr>
              <a:t>√(k/m) </a:t>
            </a:r>
          </a:p>
          <a:p>
            <a:pPr marL="0" indent="0">
              <a:buNone/>
            </a:pPr>
            <a:endParaRPr lang="en-US" altLang="en-US" sz="2400" dirty="0">
              <a:latin typeface="Calibri" panose="020F0502020204030204" pitchFamily="34" charset="0"/>
              <a:ea typeface="Times" panose="02020603050405020304" pitchFamily="18" charset="0"/>
              <a:cs typeface="Calibri" panose="020F0502020204030204" pitchFamily="34" charset="0"/>
            </a:endParaRPr>
          </a:p>
          <a:p>
            <a:pPr marL="0" indent="0">
              <a:buNone/>
            </a:pPr>
            <a:r>
              <a:rPr lang="en-US" altLang="en-US" sz="2400" dirty="0">
                <a:latin typeface="Calibri" panose="020F0502020204030204" pitchFamily="34" charset="0"/>
                <a:ea typeface="Times" panose="02020603050405020304" pitchFamily="18" charset="0"/>
                <a:cs typeface="Calibri" panose="020F0502020204030204" pitchFamily="34" charset="0"/>
              </a:rPr>
              <a:t>So to find the period</a:t>
            </a:r>
          </a:p>
          <a:p>
            <a:pPr marL="0" indent="0">
              <a:buNone/>
            </a:pPr>
            <a:r>
              <a:rPr lang="en-US" altLang="en-US" sz="2400" dirty="0">
                <a:ea typeface="Times" panose="02020603050405020304" pitchFamily="18" charset="0"/>
                <a:cs typeface="Times New Roman" panose="02020603050405020304" pitchFamily="18" charset="0"/>
              </a:rPr>
              <a:t>T = 2</a:t>
            </a:r>
            <a:r>
              <a:rPr lang="en-US" altLang="en-US" sz="2400" dirty="0">
                <a:latin typeface="Calibri" panose="020F0502020204030204" pitchFamily="34" charset="0"/>
                <a:ea typeface="Times" panose="02020603050405020304" pitchFamily="18" charset="0"/>
                <a:cs typeface="Times New Roman" panose="02020603050405020304" pitchFamily="18" charset="0"/>
              </a:rPr>
              <a:t>π*</a:t>
            </a:r>
            <a:r>
              <a:rPr lang="en-US" altLang="en-US" sz="2400" dirty="0">
                <a:latin typeface="Calibri" panose="020F0502020204030204" pitchFamily="34" charset="0"/>
                <a:ea typeface="Times" panose="02020603050405020304" pitchFamily="18" charset="0"/>
                <a:cs typeface="Calibri" panose="020F0502020204030204" pitchFamily="34" charset="0"/>
              </a:rPr>
              <a:t>√(10 kg/1000 Nm)  = 0.628 s</a:t>
            </a: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r>
              <a:rPr lang="en-US" altLang="en-US" sz="2400" dirty="0">
                <a:ea typeface="Times" panose="02020603050405020304" pitchFamily="18" charset="0"/>
                <a:cs typeface="Times New Roman" panose="02020603050405020304" pitchFamily="18" charset="0"/>
              </a:rPr>
              <a:t>And to find the angular frequency</a:t>
            </a:r>
          </a:p>
          <a:p>
            <a:pPr marL="0" indent="0">
              <a:buNone/>
            </a:pPr>
            <a:r>
              <a:rPr lang="en-US" altLang="en-US" sz="2400" dirty="0">
                <a:latin typeface="Calibri" panose="020F0502020204030204" pitchFamily="34" charset="0"/>
                <a:ea typeface="Times" panose="02020603050405020304" pitchFamily="18" charset="0"/>
                <a:cs typeface="Times New Roman" panose="02020603050405020304" pitchFamily="18" charset="0"/>
              </a:rPr>
              <a:t>ω</a:t>
            </a:r>
            <a:r>
              <a:rPr lang="en-US" altLang="en-US" sz="2400" dirty="0">
                <a:ea typeface="Times" panose="02020603050405020304" pitchFamily="18" charset="0"/>
                <a:cs typeface="Times New Roman" panose="02020603050405020304" pitchFamily="18" charset="0"/>
              </a:rPr>
              <a:t> = </a:t>
            </a:r>
            <a:r>
              <a:rPr lang="en-US" altLang="en-US" sz="2400" dirty="0">
                <a:latin typeface="Calibri" panose="020F0502020204030204" pitchFamily="34" charset="0"/>
                <a:ea typeface="Times" panose="02020603050405020304" pitchFamily="18" charset="0"/>
                <a:cs typeface="Calibri" panose="020F0502020204030204" pitchFamily="34" charset="0"/>
              </a:rPr>
              <a:t>√(1000/10) = 10 rad/s</a:t>
            </a: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endParaRPr lang="en-US" sz="2400" dirty="0"/>
          </a:p>
        </p:txBody>
      </p:sp>
    </p:spTree>
    <p:extLst>
      <p:ext uri="{BB962C8B-B14F-4D97-AF65-F5344CB8AC3E}">
        <p14:creationId xmlns:p14="http://schemas.microsoft.com/office/powerpoint/2010/main" val="39699205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4" name="TextBox 2"/>
          <p:cNvSpPr txBox="1">
            <a:spLocks noChangeArrowheads="1"/>
          </p:cNvSpPr>
          <p:nvPr/>
        </p:nvSpPr>
        <p:spPr bwMode="auto">
          <a:xfrm>
            <a:off x="152400" y="762000"/>
            <a:ext cx="57912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dirty="0">
                <a:latin typeface="+mn-lt"/>
                <a:cs typeface="Arial" charset="0"/>
              </a:rPr>
              <a:t>The potential energy of a linear oscillator is associated entirely with the spring. </a:t>
            </a:r>
          </a:p>
        </p:txBody>
      </p:sp>
      <p:graphicFrame>
        <p:nvGraphicFramePr>
          <p:cNvPr id="7170" name="Object 2"/>
          <p:cNvGraphicFramePr>
            <a:graphicFrameLocks noChangeAspect="1"/>
          </p:cNvGraphicFramePr>
          <p:nvPr>
            <p:extLst>
              <p:ext uri="{D42A27DB-BD31-4B8C-83A1-F6EECF244321}">
                <p14:modId xmlns:p14="http://schemas.microsoft.com/office/powerpoint/2010/main" val="3381923841"/>
              </p:ext>
            </p:extLst>
          </p:nvPr>
        </p:nvGraphicFramePr>
        <p:xfrm>
          <a:off x="376238" y="1600200"/>
          <a:ext cx="3738562" cy="685800"/>
        </p:xfrm>
        <a:graphic>
          <a:graphicData uri="http://schemas.openxmlformats.org/presentationml/2006/ole">
            <mc:AlternateContent xmlns:mc="http://schemas.openxmlformats.org/markup-compatibility/2006">
              <mc:Choice xmlns:v="urn:schemas-microsoft-com:vml" Requires="v">
                <p:oleObj spid="_x0000_s7440" name="Equation" r:id="rId3" imgW="2145960" imgH="393480" progId="Equation.3">
                  <p:embed/>
                </p:oleObj>
              </mc:Choice>
              <mc:Fallback>
                <p:oleObj name="Equation" r:id="rId3" imgW="2145960" imgH="393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6238" y="1600200"/>
                        <a:ext cx="3738562" cy="685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175" name="TextBox 4"/>
          <p:cNvSpPr txBox="1">
            <a:spLocks noChangeArrowheads="1"/>
          </p:cNvSpPr>
          <p:nvPr/>
        </p:nvSpPr>
        <p:spPr bwMode="auto">
          <a:xfrm>
            <a:off x="152400" y="2362200"/>
            <a:ext cx="52578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dirty="0">
                <a:latin typeface="+mn-lt"/>
                <a:cs typeface="Arial" charset="0"/>
              </a:rPr>
              <a:t>The kinetic energy of the system is associated entirely with the speed of the block.</a:t>
            </a:r>
          </a:p>
        </p:txBody>
      </p:sp>
      <p:graphicFrame>
        <p:nvGraphicFramePr>
          <p:cNvPr id="7171" name="Object 3"/>
          <p:cNvGraphicFramePr>
            <a:graphicFrameLocks noChangeAspect="1"/>
          </p:cNvGraphicFramePr>
          <p:nvPr>
            <p:extLst>
              <p:ext uri="{D42A27DB-BD31-4B8C-83A1-F6EECF244321}">
                <p14:modId xmlns:p14="http://schemas.microsoft.com/office/powerpoint/2010/main" val="4194094606"/>
              </p:ext>
            </p:extLst>
          </p:nvPr>
        </p:nvGraphicFramePr>
        <p:xfrm>
          <a:off x="381000" y="3581400"/>
          <a:ext cx="6477000" cy="687388"/>
        </p:xfrm>
        <a:graphic>
          <a:graphicData uri="http://schemas.openxmlformats.org/presentationml/2006/ole">
            <mc:AlternateContent xmlns:mc="http://schemas.openxmlformats.org/markup-compatibility/2006">
              <mc:Choice xmlns:v="urn:schemas-microsoft-com:vml" Requires="v">
                <p:oleObj spid="_x0000_s7441" name="Equation" r:id="rId5" imgW="3708360" imgH="393480" progId="Equation.3">
                  <p:embed/>
                </p:oleObj>
              </mc:Choice>
              <mc:Fallback>
                <p:oleObj name="Equation" r:id="rId5" imgW="3708360" imgH="3934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1000" y="3581400"/>
                        <a:ext cx="6477000" cy="687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176" name="TextBox 7"/>
          <p:cNvSpPr txBox="1">
            <a:spLocks noChangeArrowheads="1"/>
          </p:cNvSpPr>
          <p:nvPr/>
        </p:nvSpPr>
        <p:spPr bwMode="auto">
          <a:xfrm>
            <a:off x="152400" y="4419600"/>
            <a:ext cx="49530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dirty="0">
                <a:latin typeface="+mn-lt"/>
                <a:cs typeface="Arial" charset="0"/>
              </a:rPr>
              <a:t>The total mechanical energy of the system:</a:t>
            </a:r>
          </a:p>
        </p:txBody>
      </p:sp>
      <p:pic>
        <p:nvPicPr>
          <p:cNvPr id="7177"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92082" y="1177131"/>
            <a:ext cx="3257550" cy="2116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8"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758543" y="4221163"/>
            <a:ext cx="3082925"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itle 1"/>
          <p:cNvSpPr txBox="1">
            <a:spLocks/>
          </p:cNvSpPr>
          <p:nvPr/>
        </p:nvSpPr>
        <p:spPr>
          <a:xfrm>
            <a:off x="152400" y="152400"/>
            <a:ext cx="8839200" cy="533400"/>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3200" b="1" i="1" dirty="0">
                <a:solidFill>
                  <a:srgbClr val="C00000"/>
                </a:solidFill>
                <a:latin typeface="Arial" charset="0"/>
                <a:cs typeface="Arial" charset="0"/>
              </a:rPr>
              <a:t>Energy in Simple Harmonic Motion</a:t>
            </a:r>
          </a:p>
        </p:txBody>
      </p:sp>
      <p:graphicFrame>
        <p:nvGraphicFramePr>
          <p:cNvPr id="12" name="Object 4">
            <a:extLst>
              <a:ext uri="{FF2B5EF4-FFF2-40B4-BE49-F238E27FC236}">
                <a16:creationId xmlns:a16="http://schemas.microsoft.com/office/drawing/2014/main" id="{F786B4E7-9223-4803-882E-BA2DE0F7B2D6}"/>
              </a:ext>
            </a:extLst>
          </p:cNvPr>
          <p:cNvGraphicFramePr>
            <a:graphicFrameLocks noChangeAspect="1"/>
          </p:cNvGraphicFramePr>
          <p:nvPr>
            <p:extLst>
              <p:ext uri="{D42A27DB-BD31-4B8C-83A1-F6EECF244321}">
                <p14:modId xmlns:p14="http://schemas.microsoft.com/office/powerpoint/2010/main" val="1648706333"/>
              </p:ext>
            </p:extLst>
          </p:nvPr>
        </p:nvGraphicFramePr>
        <p:xfrm>
          <a:off x="1210037" y="5327650"/>
          <a:ext cx="2438400" cy="779463"/>
        </p:xfrm>
        <a:graphic>
          <a:graphicData uri="http://schemas.openxmlformats.org/presentationml/2006/ole">
            <mc:AlternateContent xmlns:mc="http://schemas.openxmlformats.org/markup-compatibility/2006">
              <mc:Choice xmlns:v="urn:schemas-microsoft-com:vml" Requires="v">
                <p:oleObj spid="_x0000_s7442" name="Equation" r:id="rId9" imgW="1231560" imgH="393480" progId="Equation.3">
                  <p:embed/>
                </p:oleObj>
              </mc:Choice>
              <mc:Fallback>
                <p:oleObj name="Equation" r:id="rId9" imgW="1231560" imgH="393480" progId="Equation.3">
                  <p:embed/>
                  <p:pic>
                    <p:nvPicPr>
                      <p:cNvPr id="7172" name="Object 4">
                        <a:extLst>
                          <a:ext uri="{FF2B5EF4-FFF2-40B4-BE49-F238E27FC236}">
                            <a16:creationId xmlns:a16="http://schemas.microsoft.com/office/drawing/2014/main" id="{B233E34D-98B5-4EA0-A488-7E1F6240F0CE}"/>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10037" y="5327650"/>
                        <a:ext cx="2438400" cy="779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14049172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1125326-DBC7-479D-942C-70198E11965D}"/>
              </a:ext>
            </a:extLst>
          </p:cNvPr>
          <p:cNvSpPr>
            <a:spLocks noGrp="1"/>
          </p:cNvSpPr>
          <p:nvPr>
            <p:ph type="title"/>
          </p:nvPr>
        </p:nvSpPr>
        <p:spPr>
          <a:xfrm>
            <a:off x="591361" y="34907"/>
            <a:ext cx="7886700" cy="1325563"/>
          </a:xfrm>
        </p:spPr>
        <p:txBody>
          <a:bodyPr>
            <a:normAutofit/>
          </a:bodyPr>
          <a:lstStyle/>
          <a:p>
            <a:pPr algn="ctr"/>
            <a:r>
              <a:rPr lang="en-US" sz="4000" b="1" dirty="0"/>
              <a:t>Example Problem</a:t>
            </a:r>
          </a:p>
        </p:txBody>
      </p:sp>
      <p:sp>
        <p:nvSpPr>
          <p:cNvPr id="5" name="Content Placeholder 4">
            <a:extLst>
              <a:ext uri="{FF2B5EF4-FFF2-40B4-BE49-F238E27FC236}">
                <a16:creationId xmlns:a16="http://schemas.microsoft.com/office/drawing/2014/main" id="{7BE13479-A9A0-4E07-99EC-652D31234395}"/>
              </a:ext>
            </a:extLst>
          </p:cNvPr>
          <p:cNvSpPr>
            <a:spLocks noGrp="1"/>
          </p:cNvSpPr>
          <p:nvPr>
            <p:ph idx="1"/>
          </p:nvPr>
        </p:nvSpPr>
        <p:spPr>
          <a:xfrm>
            <a:off x="381000" y="1360470"/>
            <a:ext cx="8648700" cy="4994293"/>
          </a:xfrm>
        </p:spPr>
        <p:txBody>
          <a:bodyPr>
            <a:normAutofit/>
          </a:bodyPr>
          <a:lstStyle/>
          <a:p>
            <a:pPr marL="0" indent="0">
              <a:buNone/>
            </a:pP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A block of mass 10 kg is attached to a spring that has a spring constant of k = 1000 Nm.  If the spring is released from rest after being stretch 5 cm, what is the total mechanical energy in the spring?</a:t>
            </a: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endParaRPr kumimoji="0" lang="en-US" altLang="en-US" sz="2400" b="0" i="0" u="none" strike="noStrike" cap="none" normalizeH="0" baseline="0" dirty="0">
              <a:ln>
                <a:noFill/>
              </a:ln>
              <a:solidFill>
                <a:schemeClr val="tx1"/>
              </a:solidFill>
              <a:effectLst/>
              <a:cs typeface="Times New Roman" panose="02020603050405020304" pitchFamily="18" charset="0"/>
            </a:endParaRPr>
          </a:p>
          <a:p>
            <a:pPr marL="0" indent="0">
              <a:buNone/>
            </a:pPr>
            <a:endParaRPr lang="en-US" sz="2400" dirty="0"/>
          </a:p>
        </p:txBody>
      </p:sp>
    </p:spTree>
    <p:extLst>
      <p:ext uri="{BB962C8B-B14F-4D97-AF65-F5344CB8AC3E}">
        <p14:creationId xmlns:p14="http://schemas.microsoft.com/office/powerpoint/2010/main" val="31180096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TotalTime>
  <Words>4683</Words>
  <Application>Microsoft Office PowerPoint</Application>
  <PresentationFormat>On-screen Show (4:3)</PresentationFormat>
  <Paragraphs>444</Paragraphs>
  <Slides>53</Slides>
  <Notes>10</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53</vt:i4>
      </vt:variant>
    </vt:vector>
  </HeadingPairs>
  <TitlesOfParts>
    <vt:vector size="61" baseType="lpstr">
      <vt:lpstr>Arial</vt:lpstr>
      <vt:lpstr>Calibri</vt:lpstr>
      <vt:lpstr>Calibri Light</vt:lpstr>
      <vt:lpstr>Cambria Math</vt:lpstr>
      <vt:lpstr>Symbol</vt:lpstr>
      <vt:lpstr>Times New Roman</vt:lpstr>
      <vt:lpstr>Office Theme</vt:lpstr>
      <vt:lpstr>Equation</vt:lpstr>
      <vt:lpstr>Energy in Waves and Fluids</vt:lpstr>
      <vt:lpstr>PowerPoint Presentation</vt:lpstr>
      <vt:lpstr>PowerPoint Presentation</vt:lpstr>
      <vt:lpstr>PowerPoint Presentation</vt:lpstr>
      <vt:lpstr>PowerPoint Presentation</vt:lpstr>
      <vt:lpstr>Example Problem</vt:lpstr>
      <vt:lpstr>Example Problem</vt:lpstr>
      <vt:lpstr>PowerPoint Presentation</vt:lpstr>
      <vt:lpstr>Example Problem</vt:lpstr>
      <vt:lpstr>Example Problem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Example Problem</vt:lpstr>
      <vt:lpstr>Example Problem</vt:lpstr>
      <vt:lpstr>Example Problem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Example Problem</vt:lpstr>
      <vt:lpstr>Example Problem</vt:lpstr>
      <vt:lpstr>Example Problem</vt:lpstr>
      <vt:lpstr>Example Problem</vt:lpstr>
      <vt:lpstr>PowerPoint Presentation</vt:lpstr>
      <vt:lpstr>PowerPoint Presentation</vt:lpstr>
      <vt:lpstr>PowerPoint Presentation</vt:lpstr>
      <vt:lpstr>PowerPoint Presentation</vt:lpstr>
      <vt:lpstr>Example Problem</vt:lpstr>
      <vt:lpstr>Example Problem</vt:lpstr>
      <vt:lpstr>PowerPoint Presentation</vt:lpstr>
      <vt:lpstr>PowerPoint Presentation</vt:lpstr>
      <vt:lpstr>Example Problem</vt:lpstr>
      <vt:lpstr>Example Problem</vt:lpstr>
      <vt:lpstr>Example Problem</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Energy in Waves and Fluids</dc:title>
  <dc:creator>jan drake</dc:creator>
  <cp:lastModifiedBy>jan drake</cp:lastModifiedBy>
  <cp:revision>1</cp:revision>
  <dcterms:created xsi:type="dcterms:W3CDTF">2020-05-21T16:22:03Z</dcterms:created>
  <dcterms:modified xsi:type="dcterms:W3CDTF">2020-05-22T17:29:27Z</dcterms:modified>
</cp:coreProperties>
</file>