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7.xml" ContentType="application/vnd.openxmlformats-officedocument.presentationml.tags+xml"/>
  <Override PartName="/ppt/notesSlides/notesSlide20.xml" ContentType="application/vnd.openxmlformats-officedocument.presentationml.notesSlide+xml"/>
  <Override PartName="/ppt/tags/tag8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8" r:id="rId3"/>
    <p:sldId id="269" r:id="rId4"/>
    <p:sldId id="271" r:id="rId5"/>
    <p:sldId id="273" r:id="rId6"/>
    <p:sldId id="275" r:id="rId7"/>
    <p:sldId id="272" r:id="rId8"/>
    <p:sldId id="276" r:id="rId9"/>
    <p:sldId id="259" r:id="rId10"/>
    <p:sldId id="265" r:id="rId11"/>
    <p:sldId id="267" r:id="rId12"/>
    <p:sldId id="266" r:id="rId13"/>
    <p:sldId id="279" r:id="rId14"/>
    <p:sldId id="280" r:id="rId15"/>
    <p:sldId id="304" r:id="rId16"/>
    <p:sldId id="305" r:id="rId17"/>
    <p:sldId id="293" r:id="rId18"/>
    <p:sldId id="281" r:id="rId19"/>
    <p:sldId id="291" r:id="rId20"/>
    <p:sldId id="292" r:id="rId21"/>
    <p:sldId id="263" r:id="rId22"/>
    <p:sldId id="264" r:id="rId23"/>
    <p:sldId id="335" r:id="rId24"/>
    <p:sldId id="282" r:id="rId25"/>
    <p:sldId id="285" r:id="rId26"/>
    <p:sldId id="336" r:id="rId27"/>
    <p:sldId id="290" r:id="rId28"/>
    <p:sldId id="298" r:id="rId29"/>
    <p:sldId id="286" r:id="rId30"/>
    <p:sldId id="287" r:id="rId31"/>
    <p:sldId id="288" r:id="rId32"/>
    <p:sldId id="289" r:id="rId33"/>
    <p:sldId id="306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15" r:id="rId42"/>
    <p:sldId id="316" r:id="rId43"/>
    <p:sldId id="334" r:id="rId44"/>
    <p:sldId id="333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62FEE-1CEA-4592-9B01-4F8BF2E15E13}" type="datetimeFigureOut">
              <a:rPr lang="en-US" smtClean="0"/>
              <a:pPr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D8666-1A0F-46ED-9416-3EE8F8DCE2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72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D30EE3-FBC6-4F79-8B00-995E6E9AC13C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83231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68FD01-FAB4-4143-A5E2-96BB802B7A0B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C</a:t>
            </a:r>
          </a:p>
        </p:txBody>
      </p:sp>
    </p:spTree>
    <p:extLst>
      <p:ext uri="{BB962C8B-B14F-4D97-AF65-F5344CB8AC3E}">
        <p14:creationId xmlns:p14="http://schemas.microsoft.com/office/powerpoint/2010/main" val="2579487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ED4E2D-7485-4CED-9620-AE3FD1E1BE7B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C</a:t>
            </a:r>
          </a:p>
        </p:txBody>
      </p:sp>
    </p:spTree>
    <p:extLst>
      <p:ext uri="{BB962C8B-B14F-4D97-AF65-F5344CB8AC3E}">
        <p14:creationId xmlns:p14="http://schemas.microsoft.com/office/powerpoint/2010/main" val="2789371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4F126E-775D-4F0C-A02A-E5ABC387192C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1511799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60F3FE-AAC9-4458-AEA3-DF08714EEED7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4267351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4917B-CE4B-445C-ADCD-39C4F510D9D1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8113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4917B-CE4B-445C-ADCD-39C4F510D9D1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80780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4917B-CE4B-445C-ADCD-39C4F510D9D1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33393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732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93955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3986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41E4B4-C2AC-4D26-950C-D08284C6F80F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8111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38938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2960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633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38EC66-99E3-443F-9E5E-52EDDA6134E1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1558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38EC66-99E3-443F-9E5E-52EDDA6134E1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8634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38EC66-99E3-443F-9E5E-52EDDA6134E1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9351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CB043F-7D33-4AE1-A92D-7F4BF133E80C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3379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>
                <a:latin typeface="Lucida Grande" pitchFamily="1" charset="0"/>
                <a:sym typeface="Lucida Grande" pitchFamily="1" charset="0"/>
              </a:rPr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2559373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92FA01-1399-4F7C-A054-0F82604A2FD0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925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>
                <a:latin typeface="Lucida Grande" pitchFamily="1" charset="0"/>
                <a:sym typeface="Lucida Grande" pitchFamily="1" charset="0"/>
              </a:rPr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3511141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349D6-7F5E-4A4C-8B98-4104F7C19680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C</a:t>
            </a:r>
          </a:p>
        </p:txBody>
      </p:sp>
    </p:spTree>
    <p:extLst>
      <p:ext uri="{BB962C8B-B14F-4D97-AF65-F5344CB8AC3E}">
        <p14:creationId xmlns:p14="http://schemas.microsoft.com/office/powerpoint/2010/main" val="2882952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349D6-7F5E-4A4C-8B98-4104F7C19680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C</a:t>
            </a:r>
          </a:p>
        </p:txBody>
      </p:sp>
    </p:spTree>
    <p:extLst>
      <p:ext uri="{BB962C8B-B14F-4D97-AF65-F5344CB8AC3E}">
        <p14:creationId xmlns:p14="http://schemas.microsoft.com/office/powerpoint/2010/main" val="1628687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3DC8-5CB2-4CBD-BE54-1BF80E3624BD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9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739D-CAF1-4475-A317-A88148D12C49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80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536A-A91E-40D2-995E-0F767FDC0DA4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47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2EE08-10CD-4D57-BC0F-B0E467C3FB01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87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E688-E08D-4E36-8BEE-633DAD5440C2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88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3F98-6A47-4D36-9C14-61F6F1F89479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8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ED8C-63FA-4E24-9F60-502BCEEF19EF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678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93056-C4CE-4B7B-8C02-EA155CE3028C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3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062C-CAEE-4A43-A6B7-291256DDBB4B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19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1D8B-7593-4CF4-92FC-F6F75073609C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97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7FCB-EECF-4D7A-B23C-44DEA976F223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5DB21-6358-4020-AD71-3FF17B6B3D84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3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62yjCS26Rp8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10" Type="http://schemas.openxmlformats.org/officeDocument/2006/relationships/image" Target="../media/image24.png"/><Relationship Id="rId9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28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0.png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10" Type="http://schemas.openxmlformats.org/officeDocument/2006/relationships/image" Target="../media/image38.png"/><Relationship Id="rId4" Type="http://schemas.openxmlformats.org/officeDocument/2006/relationships/image" Target="../media/image6.jpeg"/><Relationship Id="rId9" Type="http://schemas.openxmlformats.org/officeDocument/2006/relationships/image" Target="../media/image3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4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43.png"/><Relationship Id="rId9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5" Type="http://schemas.openxmlformats.org/officeDocument/2006/relationships/image" Target="../media/image4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10" Type="http://schemas.openxmlformats.org/officeDocument/2006/relationships/image" Target="../media/image55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18" Type="http://schemas.openxmlformats.org/officeDocument/2006/relationships/image" Target="../media/image72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17" Type="http://schemas.openxmlformats.org/officeDocument/2006/relationships/image" Target="../media/image7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1.png"/><Relationship Id="rId1" Type="http://schemas.openxmlformats.org/officeDocument/2006/relationships/tags" Target="../tags/tag8.xml"/><Relationship Id="rId11" Type="http://schemas.openxmlformats.org/officeDocument/2006/relationships/image" Target="../media/image65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30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3" Type="http://schemas.openxmlformats.org/officeDocument/2006/relationships/image" Target="../media/image32.png"/><Relationship Id="rId7" Type="http://schemas.openxmlformats.org/officeDocument/2006/relationships/image" Target="../media/image6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1.jpeg"/><Relationship Id="rId9" Type="http://schemas.openxmlformats.org/officeDocument/2006/relationships/image" Target="../media/image611.png"/></Relationships>
</file>

<file path=ppt/slides/_rels/slide44.xml.rels><?xml version="1.0" encoding="UTF-8" standalone="yes"?>
<Relationships xmlns="http://schemas.openxmlformats.org/package/2006/relationships"><Relationship Id="rId7" Type="http://schemas.openxmlformats.org/officeDocument/2006/relationships/image" Target="../media/image6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.png"/><Relationship Id="rId4" Type="http://schemas.openxmlformats.org/officeDocument/2006/relationships/image" Target="../media/image7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2610" y="980384"/>
            <a:ext cx="9144000" cy="4833819"/>
          </a:xfrm>
        </p:spPr>
        <p:txBody>
          <a:bodyPr>
            <a:noAutofit/>
          </a:bodyPr>
          <a:lstStyle/>
          <a:p>
            <a:r>
              <a:rPr lang="en-US" sz="4000" dirty="0"/>
              <a:t>PHYS 1111K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Lectures 1 </a:t>
            </a:r>
            <a:r>
              <a:rPr lang="en-US" sz="4000" dirty="0" smtClean="0"/>
              <a:t>– 2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Chapter 2</a:t>
            </a:r>
            <a:b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 err="1" smtClean="0">
                <a:latin typeface="+mn-lt"/>
              </a:rPr>
              <a:t>Youtube</a:t>
            </a:r>
            <a:r>
              <a:rPr lang="en-US" sz="2400">
                <a:latin typeface="+mn-lt"/>
              </a:rPr>
              <a:t> link: </a:t>
            </a:r>
            <a:r>
              <a:rPr lang="en-US" sz="2400">
                <a:latin typeface="+mn-lt"/>
                <a:hlinkClick r:id="rId2"/>
              </a:rPr>
              <a:t>https://</a:t>
            </a:r>
            <a:r>
              <a:rPr lang="en-US" sz="2400" smtClean="0">
                <a:latin typeface="+mn-lt"/>
                <a:hlinkClick r:id="rId2"/>
              </a:rPr>
              <a:t>youtu.be/62yjCS26Rp8</a:t>
            </a:r>
            <a:r>
              <a:rPr lang="en-US" sz="2400" smtClean="0">
                <a:latin typeface="+mn-lt"/>
              </a:rPr>
              <a:t> 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94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199" y="345440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model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55327" y="1136650"/>
            <a:ext cx="9688773" cy="4743450"/>
            <a:chOff x="255327" y="1136650"/>
            <a:chExt cx="9688773" cy="4743450"/>
          </a:xfrm>
        </p:grpSpPr>
        <p:grpSp>
          <p:nvGrpSpPr>
            <p:cNvPr id="6" name="Group 5"/>
            <p:cNvGrpSpPr/>
            <p:nvPr/>
          </p:nvGrpSpPr>
          <p:grpSpPr>
            <a:xfrm>
              <a:off x="255327" y="1136650"/>
              <a:ext cx="9688773" cy="4743450"/>
              <a:chOff x="255327" y="1136650"/>
              <a:chExt cx="9688773" cy="4743450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63" b="4122"/>
              <a:stretch/>
            </p:blipFill>
            <p:spPr>
              <a:xfrm>
                <a:off x="1409700" y="1409700"/>
                <a:ext cx="8534400" cy="4470400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>
              <a:xfrm>
                <a:off x="2820726" y="1136650"/>
                <a:ext cx="6132773" cy="1593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55327" y="4286250"/>
                <a:ext cx="5078674" cy="1593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3263901" y="2333625"/>
              <a:ext cx="1943099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23927" y="3654425"/>
              <a:ext cx="1943099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306876" y="2489200"/>
              <a:ext cx="1268674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459276" y="2641600"/>
              <a:ext cx="1268674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72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199" y="345440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model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409700" y="1136650"/>
            <a:ext cx="8534400" cy="4762705"/>
            <a:chOff x="1409700" y="1136650"/>
            <a:chExt cx="8534400" cy="47627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863" b="3787"/>
            <a:stretch/>
          </p:blipFill>
          <p:spPr>
            <a:xfrm>
              <a:off x="1409700" y="1409700"/>
              <a:ext cx="8534400" cy="4489655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2820726" y="1136650"/>
              <a:ext cx="6132773" cy="15938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263901" y="2333625"/>
              <a:ext cx="1943099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459276" y="2641600"/>
              <a:ext cx="1268674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89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64" b="3529"/>
          <a:stretch/>
        </p:blipFill>
        <p:spPr>
          <a:xfrm>
            <a:off x="1409700" y="1409700"/>
            <a:ext cx="8534400" cy="45044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199" y="345440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3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777" y="1195989"/>
            <a:ext cx="8008143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10" descr="01_15Figu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180" y="2350419"/>
            <a:ext cx="5897880" cy="198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519840" y="4536407"/>
            <a:ext cx="5898952" cy="803752"/>
            <a:chOff x="2519840" y="4037648"/>
            <a:chExt cx="5898952" cy="803752"/>
          </a:xfrm>
        </p:grpSpPr>
        <p:sp>
          <p:nvSpPr>
            <p:cNvPr id="36875" name="Rectangle 11"/>
            <p:cNvSpPr>
              <a:spLocks/>
            </p:cNvSpPr>
            <p:nvPr/>
          </p:nvSpPr>
          <p:spPr bwMode="auto">
            <a:xfrm>
              <a:off x="2519840" y="4259104"/>
              <a:ext cx="3914854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20" dirty="0">
                  <a:latin typeface="Arial" panose="020B0604020202020204" pitchFamily="34" charset="0"/>
                </a:rPr>
                <a:t>The car moves 40 m in 1 s. Its speed is </a:t>
              </a:r>
            </a:p>
          </p:txBody>
        </p:sp>
        <p:sp>
          <p:nvSpPr>
            <p:cNvPr id="36876" name="Rectangle 12"/>
            <p:cNvSpPr>
              <a:spLocks/>
            </p:cNvSpPr>
            <p:nvPr/>
          </p:nvSpPr>
          <p:spPr bwMode="auto">
            <a:xfrm>
              <a:off x="6478566" y="4037648"/>
              <a:ext cx="646331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>
                  <a:latin typeface="Arial" panose="020B0604020202020204" pitchFamily="34" charset="0"/>
                </a:rPr>
                <a:t>40 m</a:t>
              </a:r>
            </a:p>
          </p:txBody>
        </p:sp>
        <p:sp>
          <p:nvSpPr>
            <p:cNvPr id="36877" name="Rectangle 13"/>
            <p:cNvSpPr>
              <a:spLocks/>
            </p:cNvSpPr>
            <p:nvPr/>
          </p:nvSpPr>
          <p:spPr bwMode="auto">
            <a:xfrm>
              <a:off x="6605725" y="4449128"/>
              <a:ext cx="461986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>
                  <a:latin typeface="Arial" panose="020B0604020202020204" pitchFamily="34" charset="0"/>
                </a:rPr>
                <a:t>1 s</a:t>
              </a:r>
            </a:p>
          </p:txBody>
        </p:sp>
        <p:sp>
          <p:nvSpPr>
            <p:cNvPr id="36878" name="Line 14"/>
            <p:cNvSpPr>
              <a:spLocks noChangeShapeType="1"/>
            </p:cNvSpPr>
            <p:nvPr/>
          </p:nvSpPr>
          <p:spPr bwMode="auto">
            <a:xfrm>
              <a:off x="6564291" y="4449128"/>
              <a:ext cx="61722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20"/>
            </a:p>
          </p:txBody>
        </p:sp>
        <p:sp>
          <p:nvSpPr>
            <p:cNvPr id="36879" name="Line 15"/>
            <p:cNvSpPr>
              <a:spLocks noChangeShapeType="1"/>
            </p:cNvSpPr>
            <p:nvPr/>
          </p:nvSpPr>
          <p:spPr bwMode="auto">
            <a:xfrm>
              <a:off x="8007312" y="4499768"/>
              <a:ext cx="4114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20"/>
            </a:p>
          </p:txBody>
        </p:sp>
        <p:sp>
          <p:nvSpPr>
            <p:cNvPr id="36880" name="Rectangle 16"/>
            <p:cNvSpPr>
              <a:spLocks/>
            </p:cNvSpPr>
            <p:nvPr/>
          </p:nvSpPr>
          <p:spPr bwMode="auto">
            <a:xfrm>
              <a:off x="7993025" y="4088288"/>
              <a:ext cx="357790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>
                  <a:latin typeface="Arial" panose="020B0604020202020204" pitchFamily="34" charset="0"/>
                </a:rPr>
                <a:t>m</a:t>
              </a:r>
            </a:p>
          </p:txBody>
        </p:sp>
        <p:sp>
          <p:nvSpPr>
            <p:cNvPr id="36881" name="Rectangle 17"/>
            <p:cNvSpPr>
              <a:spLocks/>
            </p:cNvSpPr>
            <p:nvPr/>
          </p:nvSpPr>
          <p:spPr bwMode="auto">
            <a:xfrm>
              <a:off x="8043031" y="4499768"/>
              <a:ext cx="288862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>
                  <a:latin typeface="Arial" panose="020B0604020202020204" pitchFamily="34" charset="0"/>
                </a:rPr>
                <a:t>s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7370248" y="4269004"/>
              <a:ext cx="63991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dirty="0">
                  <a:latin typeface="Arial" panose="020B0604020202020204" pitchFamily="34" charset="0"/>
                </a:rPr>
                <a:t>= 40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519840" y="5745763"/>
            <a:ext cx="5891513" cy="684532"/>
            <a:chOff x="2519840" y="5247004"/>
            <a:chExt cx="5891513" cy="684532"/>
          </a:xfrm>
        </p:grpSpPr>
        <p:sp>
          <p:nvSpPr>
            <p:cNvPr id="36882" name="Rectangle 18"/>
            <p:cNvSpPr>
              <a:spLocks/>
            </p:cNvSpPr>
            <p:nvPr/>
          </p:nvSpPr>
          <p:spPr bwMode="auto">
            <a:xfrm>
              <a:off x="2519840" y="5417820"/>
              <a:ext cx="3950120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20" dirty="0">
                  <a:latin typeface="Arial" panose="020B0604020202020204" pitchFamily="34" charset="0"/>
                </a:rPr>
                <a:t>The bike moves 20 m in 1 s. Its speed is</a:t>
              </a:r>
            </a:p>
          </p:txBody>
        </p:sp>
        <p:sp>
          <p:nvSpPr>
            <p:cNvPr id="36883" name="Rectangle 19"/>
            <p:cNvSpPr>
              <a:spLocks/>
            </p:cNvSpPr>
            <p:nvPr/>
          </p:nvSpPr>
          <p:spPr bwMode="auto">
            <a:xfrm>
              <a:off x="6421380" y="5247004"/>
              <a:ext cx="646331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>
                  <a:latin typeface="Arial" panose="020B0604020202020204" pitchFamily="34" charset="0"/>
                </a:rPr>
                <a:t>20 m</a:t>
              </a:r>
            </a:p>
          </p:txBody>
        </p:sp>
        <p:sp>
          <p:nvSpPr>
            <p:cNvPr id="36884" name="Rectangle 20"/>
            <p:cNvSpPr>
              <a:spLocks/>
            </p:cNvSpPr>
            <p:nvPr/>
          </p:nvSpPr>
          <p:spPr bwMode="auto">
            <a:xfrm>
              <a:off x="6547109" y="5589904"/>
              <a:ext cx="461986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>
                  <a:latin typeface="Arial" panose="020B0604020202020204" pitchFamily="34" charset="0"/>
                </a:rPr>
                <a:t>1 s</a:t>
              </a:r>
            </a:p>
          </p:txBody>
        </p:sp>
        <p:sp>
          <p:nvSpPr>
            <p:cNvPr id="36885" name="Line 21"/>
            <p:cNvSpPr>
              <a:spLocks noChangeShapeType="1"/>
            </p:cNvSpPr>
            <p:nvPr/>
          </p:nvSpPr>
          <p:spPr bwMode="auto">
            <a:xfrm>
              <a:off x="6505675" y="5651341"/>
              <a:ext cx="61722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20"/>
            </a:p>
          </p:txBody>
        </p:sp>
        <p:sp>
          <p:nvSpPr>
            <p:cNvPr id="36886" name="Line 22"/>
            <p:cNvSpPr>
              <a:spLocks noChangeShapeType="1"/>
            </p:cNvSpPr>
            <p:nvPr/>
          </p:nvSpPr>
          <p:spPr bwMode="auto">
            <a:xfrm>
              <a:off x="7999873" y="5651341"/>
              <a:ext cx="4114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20"/>
            </a:p>
          </p:txBody>
        </p:sp>
        <p:sp>
          <p:nvSpPr>
            <p:cNvPr id="36887" name="Rectangle 23"/>
            <p:cNvSpPr>
              <a:spLocks/>
            </p:cNvSpPr>
            <p:nvPr/>
          </p:nvSpPr>
          <p:spPr bwMode="auto">
            <a:xfrm>
              <a:off x="7985586" y="5247004"/>
              <a:ext cx="357790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>
                  <a:latin typeface="Arial" panose="020B0604020202020204" pitchFamily="34" charset="0"/>
                </a:rPr>
                <a:t>m</a:t>
              </a:r>
            </a:p>
          </p:txBody>
        </p:sp>
        <p:sp>
          <p:nvSpPr>
            <p:cNvPr id="36888" name="Rectangle 24"/>
            <p:cNvSpPr>
              <a:spLocks/>
            </p:cNvSpPr>
            <p:nvPr/>
          </p:nvSpPr>
          <p:spPr bwMode="auto">
            <a:xfrm>
              <a:off x="8035592" y="5589904"/>
              <a:ext cx="288862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>
                  <a:latin typeface="Arial" panose="020B0604020202020204" pitchFamily="34" charset="0"/>
                </a:rPr>
                <a:t>s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7332651" y="5382896"/>
              <a:ext cx="7681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dirty="0">
                  <a:latin typeface="Arial" panose="020B0604020202020204" pitchFamily="34" charset="0"/>
                </a:rPr>
                <a:t> = 20 </a:t>
              </a:r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57199" y="345440"/>
            <a:ext cx="64652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- Speed</a:t>
            </a:r>
          </a:p>
        </p:txBody>
      </p:sp>
      <p:sp>
        <p:nvSpPr>
          <p:cNvPr id="6" name="Rectangle 5"/>
          <p:cNvSpPr/>
          <p:nvPr/>
        </p:nvSpPr>
        <p:spPr>
          <a:xfrm>
            <a:off x="8550234" y="3752605"/>
            <a:ext cx="166254" cy="2375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2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29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5" name="Picture 7" descr="01_16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2"/>
          <a:stretch>
            <a:fillRect/>
          </a:stretch>
        </p:blipFill>
        <p:spPr bwMode="auto">
          <a:xfrm>
            <a:off x="3512820" y="2323995"/>
            <a:ext cx="5030629" cy="253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8" name="Picture 10" descr="01_KeyEquation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2" t="8679" r="17041" b="13200"/>
          <a:stretch>
            <a:fillRect/>
          </a:stretch>
        </p:blipFill>
        <p:spPr bwMode="auto">
          <a:xfrm>
            <a:off x="1701876" y="990342"/>
            <a:ext cx="4937760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701876" y="5055131"/>
            <a:ext cx="6233811" cy="753112"/>
            <a:chOff x="526219" y="4532623"/>
            <a:chExt cx="6233811" cy="753112"/>
          </a:xfrm>
        </p:grpSpPr>
        <p:sp>
          <p:nvSpPr>
            <p:cNvPr id="8" name="Rectangle 11"/>
            <p:cNvSpPr>
              <a:spLocks/>
            </p:cNvSpPr>
            <p:nvPr/>
          </p:nvSpPr>
          <p:spPr bwMode="auto">
            <a:xfrm>
              <a:off x="526219" y="4731049"/>
              <a:ext cx="5920210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20" dirty="0">
                  <a:latin typeface="Arial" panose="020B0604020202020204" pitchFamily="34" charset="0"/>
                </a:rPr>
                <a:t>Bike 1 moves 20 m towards the right in 1 s. Its velocity is + 20 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6334263" y="4532623"/>
              <a:ext cx="425767" cy="753112"/>
              <a:chOff x="6334263" y="4532623"/>
              <a:chExt cx="425767" cy="753112"/>
            </a:xfrm>
          </p:grpSpPr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6348550" y="4944103"/>
                <a:ext cx="41148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17" name="Rectangle 16"/>
              <p:cNvSpPr>
                <a:spLocks/>
              </p:cNvSpPr>
              <p:nvPr/>
            </p:nvSpPr>
            <p:spPr bwMode="auto">
              <a:xfrm>
                <a:off x="6334263" y="4532623"/>
                <a:ext cx="357790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18" name="Rectangle 17"/>
              <p:cNvSpPr>
                <a:spLocks/>
              </p:cNvSpPr>
              <p:nvPr/>
            </p:nvSpPr>
            <p:spPr bwMode="auto">
              <a:xfrm>
                <a:off x="6384269" y="4944103"/>
                <a:ext cx="288862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s</a:t>
                </a: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1701876" y="5823789"/>
            <a:ext cx="6115058" cy="753112"/>
            <a:chOff x="526219" y="4532623"/>
            <a:chExt cx="6115058" cy="753112"/>
          </a:xfrm>
        </p:grpSpPr>
        <p:sp>
          <p:nvSpPr>
            <p:cNvPr id="22" name="Rectangle 11"/>
            <p:cNvSpPr>
              <a:spLocks/>
            </p:cNvSpPr>
            <p:nvPr/>
          </p:nvSpPr>
          <p:spPr bwMode="auto">
            <a:xfrm>
              <a:off x="526219" y="4731049"/>
              <a:ext cx="5793574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20" dirty="0">
                  <a:latin typeface="Arial" panose="020B0604020202020204" pitchFamily="34" charset="0"/>
                </a:rPr>
                <a:t>Bike 2 moves 20 m towards the left in 1 s. Its velocity is  - 20 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215510" y="4532623"/>
              <a:ext cx="425767" cy="753112"/>
              <a:chOff x="6215510" y="4532623"/>
              <a:chExt cx="425767" cy="753112"/>
            </a:xfrm>
          </p:grpSpPr>
          <p:sp>
            <p:nvSpPr>
              <p:cNvPr id="24" name="Line 15"/>
              <p:cNvSpPr>
                <a:spLocks noChangeShapeType="1"/>
              </p:cNvSpPr>
              <p:nvPr/>
            </p:nvSpPr>
            <p:spPr bwMode="auto">
              <a:xfrm>
                <a:off x="6229797" y="4944103"/>
                <a:ext cx="41148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25" name="Rectangle 24"/>
              <p:cNvSpPr>
                <a:spLocks/>
              </p:cNvSpPr>
              <p:nvPr/>
            </p:nvSpPr>
            <p:spPr bwMode="auto">
              <a:xfrm>
                <a:off x="6215510" y="4532623"/>
                <a:ext cx="357790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26" name="Rectangle 25"/>
              <p:cNvSpPr>
                <a:spLocks/>
              </p:cNvSpPr>
              <p:nvPr/>
            </p:nvSpPr>
            <p:spPr bwMode="auto">
              <a:xfrm>
                <a:off x="6265516" y="4944103"/>
                <a:ext cx="288862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s</a:t>
                </a:r>
              </a:p>
            </p:txBody>
          </p:sp>
        </p:grpSp>
      </p:grpSp>
      <p:sp>
        <p:nvSpPr>
          <p:cNvPr id="27" name="TextBox 26"/>
          <p:cNvSpPr txBox="1"/>
          <p:nvPr/>
        </p:nvSpPr>
        <p:spPr>
          <a:xfrm>
            <a:off x="457199" y="345440"/>
            <a:ext cx="6822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- Velocity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275123" y="4370122"/>
            <a:ext cx="166254" cy="2375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2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559926" y="1107017"/>
                <a:ext cx="3424456" cy="9144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Note</a:t>
                </a:r>
                <a:r>
                  <a:rPr lang="en-US" dirty="0">
                    <a:solidFill>
                      <a:schemeClr val="tx1"/>
                    </a:solidFill>
                  </a:rPr>
                  <a:t>:	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speed</m:t>
                    </m:r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𝐝𝐢𝐬𝐭𝐚𝐧𝐜𝐞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time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26" y="1107017"/>
                <a:ext cx="3424456" cy="914400"/>
              </a:xfrm>
              <a:prstGeom prst="rect">
                <a:avLst/>
              </a:prstGeom>
              <a:blipFill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4379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Displacement vs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/>
                  <a:t>Displacement =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𝐱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𝒇𝒊𝒏𝒂𝒍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𝒊𝒏𝒊𝒕𝒊𝒂𝒍</m:t>
                        </m:r>
                      </m:sub>
                    </m:sSub>
                  </m:oMath>
                </a14:m>
                <a:endParaRPr lang="en-US" b="1" dirty="0"/>
              </a:p>
              <a:p>
                <a:pPr>
                  <a:buFontTx/>
                  <a:buChar char="-"/>
                </a:pPr>
                <a:r>
                  <a:rPr lang="en-US" dirty="0"/>
                  <a:t>depends only on final and initial positions, not on the path taken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can be +</a:t>
                </a:r>
                <a:r>
                  <a:rPr lang="en-US" dirty="0" err="1"/>
                  <a:t>ve</a:t>
                </a:r>
                <a:r>
                  <a:rPr lang="en-US" dirty="0"/>
                  <a:t> or –</a:t>
                </a:r>
                <a:r>
                  <a:rPr lang="en-US" dirty="0" err="1"/>
                  <a:t>ve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b="1" dirty="0"/>
                  <a:t>Distance: length of path taken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depends on the length of path taken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can only be +</a:t>
                </a:r>
                <a:r>
                  <a:rPr lang="en-US" dirty="0" err="1"/>
                  <a:t>ve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 cstate="print"/>
                <a:stretch>
                  <a:fillRect l="-1217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59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vs Speed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/>
                  <a:t>Velocity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𝐃𝐢𝐬𝐩𝐥𝐚𝐜𝐞𝐦𝐞𝐧𝐭</m:t>
                        </m:r>
                      </m:num>
                      <m:den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𝐭𝐢𝐦𝐞</m:t>
                        </m:r>
                      </m:den>
                    </m:f>
                    <m:r>
                      <a:rPr lang="en-US" b="1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</m:num>
                      <m:den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𝐭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𝒇𝒊𝒏𝒂𝒍</m:t>
                            </m:r>
                          </m:sub>
                        </m:s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𝒊𝒏𝒊𝒕𝒊𝒂𝒍</m:t>
                            </m:r>
                          </m:sub>
                        </m:sSub>
                      </m:num>
                      <m:den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𝐭</m:t>
                        </m:r>
                      </m:den>
                    </m:f>
                  </m:oMath>
                </a14:m>
                <a:endParaRPr lang="en-US" b="1" dirty="0"/>
              </a:p>
              <a:p>
                <a:pPr>
                  <a:buFontTx/>
                  <a:buChar char="-"/>
                </a:pPr>
                <a:r>
                  <a:rPr lang="en-US" dirty="0"/>
                  <a:t>depends only on final and initial positions, not on the path taken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can be +</a:t>
                </a:r>
                <a:r>
                  <a:rPr lang="en-US" dirty="0" err="1"/>
                  <a:t>ve</a:t>
                </a:r>
                <a:r>
                  <a:rPr lang="en-US" dirty="0"/>
                  <a:t> or –</a:t>
                </a:r>
                <a:r>
                  <a:rPr lang="en-US" dirty="0" err="1"/>
                  <a:t>ve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b="1" dirty="0"/>
                  <a:t>Speed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𝐃𝐢𝐬𝐭𝐚𝐧𝐜𝐞</m:t>
                        </m:r>
                      </m:num>
                      <m:den>
                        <m:r>
                          <a:rPr lang="en-US" b="1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𝐭𝐢𝐦𝐞</m:t>
                        </m:r>
                      </m:den>
                    </m:f>
                  </m:oMath>
                </a14:m>
                <a:endParaRPr lang="en-US" b="1" dirty="0"/>
              </a:p>
              <a:p>
                <a:pPr>
                  <a:buFontTx/>
                  <a:buChar char="-"/>
                </a:pPr>
                <a:r>
                  <a:rPr lang="en-US" dirty="0"/>
                  <a:t>depends on the length of path taken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can only be +</a:t>
                </a:r>
                <a:r>
                  <a:rPr lang="en-US" dirty="0" err="1"/>
                  <a:t>ve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 cstate="print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051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199" y="345440"/>
            <a:ext cx="11138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– Average speed &amp; Average velocity</a:t>
            </a:r>
          </a:p>
        </p:txBody>
      </p:sp>
      <p:pic>
        <p:nvPicPr>
          <p:cNvPr id="6146" name="Picture 2" descr="http://images.slideplayer.com/26/8393862/slides/slide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45" b="10801"/>
          <a:stretch/>
        </p:blipFill>
        <p:spPr bwMode="auto">
          <a:xfrm>
            <a:off x="1295607" y="1021278"/>
            <a:ext cx="9144000" cy="223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135265" y="3661260"/>
            <a:ext cx="8455232" cy="768566"/>
            <a:chOff x="1626919" y="3672787"/>
            <a:chExt cx="8455232" cy="768566"/>
          </a:xfrm>
        </p:grpSpPr>
        <p:sp>
          <p:nvSpPr>
            <p:cNvPr id="5" name="TextBox 4"/>
            <p:cNvSpPr txBox="1"/>
            <p:nvPr/>
          </p:nvSpPr>
          <p:spPr>
            <a:xfrm>
              <a:off x="1626919" y="3835730"/>
              <a:ext cx="8455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Average speed between t=0 and t=4s   =                                                =                 = 2 ms</a:t>
              </a:r>
              <a:r>
                <a:rPr lang="en-US" baseline="30000" dirty="0"/>
                <a:t>-1</a:t>
              </a:r>
            </a:p>
          </p:txBody>
        </p:sp>
        <p:sp>
          <p:nvSpPr>
            <p:cNvPr id="7" name="Line 15"/>
            <p:cNvSpPr>
              <a:spLocks noChangeShapeType="1"/>
            </p:cNvSpPr>
            <p:nvPr/>
          </p:nvSpPr>
          <p:spPr bwMode="auto">
            <a:xfrm>
              <a:off x="5805075" y="4076394"/>
              <a:ext cx="203696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20"/>
            </a:p>
          </p:txBody>
        </p:sp>
        <p:sp>
          <p:nvSpPr>
            <p:cNvPr id="8" name="Rectangle 7"/>
            <p:cNvSpPr>
              <a:spLocks/>
            </p:cNvSpPr>
            <p:nvPr/>
          </p:nvSpPr>
          <p:spPr bwMode="auto">
            <a:xfrm>
              <a:off x="5732860" y="3726469"/>
              <a:ext cx="2036968" cy="5878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3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/>
                <a:t>Total </a:t>
              </a:r>
              <a:r>
                <a:rPr lang="en-US" sz="1600" b="1" dirty="0"/>
                <a:t>distance</a:t>
              </a:r>
              <a:r>
                <a:rPr lang="en-US" sz="1600" dirty="0"/>
                <a:t> covered</a:t>
              </a:r>
            </a:p>
            <a:p>
              <a:endParaRPr lang="en-US" altLang="en-US" sz="162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/>
            <p:cNvSpPr>
              <a:spLocks/>
            </p:cNvSpPr>
            <p:nvPr/>
          </p:nvSpPr>
          <p:spPr bwMode="auto">
            <a:xfrm>
              <a:off x="6149095" y="4099721"/>
              <a:ext cx="1114792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3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/>
                <a:t>Time taken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325535" y="3672787"/>
              <a:ext cx="530915" cy="753112"/>
              <a:chOff x="8590575" y="3835730"/>
              <a:chExt cx="530915" cy="753112"/>
            </a:xfrm>
          </p:grpSpPr>
          <p:sp>
            <p:nvSpPr>
              <p:cNvPr id="10" name="Line 15"/>
              <p:cNvSpPr>
                <a:spLocks noChangeShapeType="1"/>
              </p:cNvSpPr>
              <p:nvPr/>
            </p:nvSpPr>
            <p:spPr bwMode="auto">
              <a:xfrm>
                <a:off x="8652362" y="4247210"/>
                <a:ext cx="41148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11" name="Rectangle 10"/>
              <p:cNvSpPr>
                <a:spLocks/>
              </p:cNvSpPr>
              <p:nvPr/>
            </p:nvSpPr>
            <p:spPr bwMode="auto">
              <a:xfrm>
                <a:off x="8590575" y="3835730"/>
                <a:ext cx="530915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8 m</a:t>
                </a:r>
              </a:p>
            </p:txBody>
          </p:sp>
          <p:sp>
            <p:nvSpPr>
              <p:cNvPr id="12" name="Rectangle 11"/>
              <p:cNvSpPr>
                <a:spLocks/>
              </p:cNvSpPr>
              <p:nvPr/>
            </p:nvSpPr>
            <p:spPr bwMode="auto">
              <a:xfrm>
                <a:off x="8640581" y="4247210"/>
                <a:ext cx="461986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4 s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1029206" y="4873159"/>
            <a:ext cx="10566619" cy="810574"/>
            <a:chOff x="1567774" y="4784971"/>
            <a:chExt cx="10566619" cy="810574"/>
          </a:xfrm>
        </p:grpSpPr>
        <p:grpSp>
          <p:nvGrpSpPr>
            <p:cNvPr id="15" name="Group 14"/>
            <p:cNvGrpSpPr/>
            <p:nvPr/>
          </p:nvGrpSpPr>
          <p:grpSpPr>
            <a:xfrm>
              <a:off x="1567774" y="4893468"/>
              <a:ext cx="10566619" cy="702077"/>
              <a:chOff x="1566372" y="3779303"/>
              <a:chExt cx="8859271" cy="702077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566372" y="3779303"/>
                <a:ext cx="88592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Average velocity between t=0 and t=4s   =                                   =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Δx</a:t>
                </a:r>
                <a:r>
                  <a:rPr lang="en-US" dirty="0"/>
                  <a:t> =                         =                              = - 0.5 ms</a:t>
                </a:r>
                <a:r>
                  <a:rPr lang="en-US" baseline="30000" dirty="0"/>
                  <a:t>-1</a:t>
                </a:r>
              </a:p>
            </p:txBody>
          </p:sp>
          <p:sp>
            <p:nvSpPr>
              <p:cNvPr id="17" name="Line 15"/>
              <p:cNvSpPr>
                <a:spLocks noChangeShapeType="1"/>
              </p:cNvSpPr>
              <p:nvPr/>
            </p:nvSpPr>
            <p:spPr bwMode="auto">
              <a:xfrm flipV="1">
                <a:off x="5064931" y="4113513"/>
                <a:ext cx="1325842" cy="4373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18" name="Rectangle 17"/>
              <p:cNvSpPr>
                <a:spLocks/>
              </p:cNvSpPr>
              <p:nvPr/>
            </p:nvSpPr>
            <p:spPr bwMode="auto">
              <a:xfrm>
                <a:off x="4974403" y="3788359"/>
                <a:ext cx="1497353" cy="5878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Total </a:t>
                </a:r>
                <a:r>
                  <a:rPr lang="en-US" sz="1600" b="1" dirty="0"/>
                  <a:t>displacement</a:t>
                </a:r>
              </a:p>
              <a:p>
                <a:endParaRPr lang="en-US" altLang="en-US" sz="162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" name="Rectangle 18"/>
              <p:cNvSpPr>
                <a:spLocks/>
              </p:cNvSpPr>
              <p:nvPr/>
            </p:nvSpPr>
            <p:spPr bwMode="auto">
              <a:xfrm>
                <a:off x="5256921" y="4139748"/>
                <a:ext cx="1114792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/>
                  <a:t>Time taken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8034299" y="4786953"/>
              <a:ext cx="1202573" cy="753112"/>
              <a:chOff x="10829247" y="1675753"/>
              <a:chExt cx="1202573" cy="753112"/>
            </a:xfrm>
          </p:grpSpPr>
          <p:sp>
            <p:nvSpPr>
              <p:cNvPr id="26" name="Line 15"/>
              <p:cNvSpPr>
                <a:spLocks noChangeShapeType="1"/>
              </p:cNvSpPr>
              <p:nvPr/>
            </p:nvSpPr>
            <p:spPr bwMode="auto">
              <a:xfrm>
                <a:off x="10891034" y="2087233"/>
                <a:ext cx="108307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27" name="Rectangle 26"/>
              <p:cNvSpPr>
                <a:spLocks/>
              </p:cNvSpPr>
              <p:nvPr/>
            </p:nvSpPr>
            <p:spPr bwMode="auto">
              <a:xfrm>
                <a:off x="10829247" y="1675753"/>
                <a:ext cx="1202573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x </a:t>
                </a:r>
                <a:r>
                  <a:rPr lang="en-US" altLang="en-US" sz="1620" baseline="-25000" dirty="0">
                    <a:latin typeface="Arial" panose="020B0604020202020204" pitchFamily="34" charset="0"/>
                  </a:rPr>
                  <a:t>final</a:t>
                </a:r>
                <a:r>
                  <a:rPr lang="en-US" altLang="en-US" sz="1620" dirty="0">
                    <a:latin typeface="Arial" panose="020B0604020202020204" pitchFamily="34" charset="0"/>
                  </a:rPr>
                  <a:t> - </a:t>
                </a:r>
                <a:r>
                  <a:rPr lang="en-US" altLang="en-US" sz="1620" dirty="0" err="1">
                    <a:latin typeface="Arial" panose="020B0604020202020204" pitchFamily="34" charset="0"/>
                  </a:rPr>
                  <a:t>x</a:t>
                </a:r>
                <a:r>
                  <a:rPr lang="en-US" altLang="en-US" sz="1620" baseline="-25000" dirty="0" err="1">
                    <a:latin typeface="Arial" panose="020B0604020202020204" pitchFamily="34" charset="0"/>
                  </a:rPr>
                  <a:t>initial</a:t>
                </a:r>
                <a:endParaRPr lang="en-US" altLang="en-US" sz="1620" baseline="-250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8" name="Rectangle 27"/>
              <p:cNvSpPr>
                <a:spLocks/>
              </p:cNvSpPr>
              <p:nvPr/>
            </p:nvSpPr>
            <p:spPr bwMode="auto">
              <a:xfrm>
                <a:off x="10879253" y="2087233"/>
                <a:ext cx="1051891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 err="1">
                    <a:latin typeface="Arial" panose="020B0604020202020204" pitchFamily="34" charset="0"/>
                  </a:rPr>
                  <a:t>t</a:t>
                </a:r>
                <a:r>
                  <a:rPr lang="en-US" altLang="en-US" sz="1620" baseline="-25000" dirty="0" err="1">
                    <a:latin typeface="Arial" panose="020B0604020202020204" pitchFamily="34" charset="0"/>
                  </a:rPr>
                  <a:t>final</a:t>
                </a:r>
                <a:r>
                  <a:rPr lang="en-US" altLang="en-US" sz="1620" dirty="0">
                    <a:latin typeface="Arial" panose="020B0604020202020204" pitchFamily="34" charset="0"/>
                  </a:rPr>
                  <a:t> - </a:t>
                </a:r>
                <a:r>
                  <a:rPr lang="en-US" altLang="en-US" sz="1620" dirty="0" err="1">
                    <a:latin typeface="Arial" panose="020B0604020202020204" pitchFamily="34" charset="0"/>
                  </a:rPr>
                  <a:t>t</a:t>
                </a:r>
                <a:r>
                  <a:rPr lang="en-US" altLang="en-US" sz="1620" baseline="-25000" dirty="0" err="1">
                    <a:latin typeface="Arial" panose="020B0604020202020204" pitchFamily="34" charset="0"/>
                  </a:rPr>
                  <a:t>initial</a:t>
                </a:r>
                <a:endParaRPr lang="en-US" altLang="en-US" sz="1620" baseline="-25000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9540491" y="4784971"/>
              <a:ext cx="1452642" cy="753112"/>
              <a:chOff x="10757997" y="1675753"/>
              <a:chExt cx="1452642" cy="753112"/>
            </a:xfrm>
          </p:grpSpPr>
          <p:sp>
            <p:nvSpPr>
              <p:cNvPr id="31" name="Line 15"/>
              <p:cNvSpPr>
                <a:spLocks noChangeShapeType="1"/>
              </p:cNvSpPr>
              <p:nvPr/>
            </p:nvSpPr>
            <p:spPr bwMode="auto">
              <a:xfrm>
                <a:off x="10819783" y="2087233"/>
                <a:ext cx="122032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32" name="Rectangle 31"/>
              <p:cNvSpPr>
                <a:spLocks/>
              </p:cNvSpPr>
              <p:nvPr/>
            </p:nvSpPr>
            <p:spPr bwMode="auto">
              <a:xfrm>
                <a:off x="10757997" y="1675753"/>
                <a:ext cx="1452642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(-1 m) – (1 m)</a:t>
                </a:r>
                <a:endParaRPr lang="en-US" altLang="en-US" sz="1620" baseline="-250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3" name="Rectangle 32"/>
              <p:cNvSpPr>
                <a:spLocks/>
              </p:cNvSpPr>
              <p:nvPr/>
            </p:nvSpPr>
            <p:spPr bwMode="auto">
              <a:xfrm>
                <a:off x="10808003" y="2087233"/>
                <a:ext cx="970137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4 s – 0 s</a:t>
                </a:r>
                <a:endParaRPr lang="en-US" altLang="en-US" sz="1620" baseline="-25000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5" name="Line 15"/>
          <p:cNvSpPr>
            <a:spLocks noChangeShapeType="1"/>
          </p:cNvSpPr>
          <p:nvPr/>
        </p:nvSpPr>
        <p:spPr bwMode="auto">
          <a:xfrm>
            <a:off x="6929869" y="5303991"/>
            <a:ext cx="41148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20"/>
          </a:p>
        </p:txBody>
      </p:sp>
      <p:sp>
        <p:nvSpPr>
          <p:cNvPr id="36" name="Rectangle 35"/>
          <p:cNvSpPr>
            <a:spLocks/>
          </p:cNvSpPr>
          <p:nvPr/>
        </p:nvSpPr>
        <p:spPr bwMode="auto">
          <a:xfrm>
            <a:off x="6965588" y="5315866"/>
            <a:ext cx="3738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Δt</a:t>
            </a:r>
            <a:endParaRPr lang="en-US" altLang="en-US" sz="1620" dirty="0">
              <a:latin typeface="Arial" panose="020B060402020202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8640597" y="2130552"/>
            <a:ext cx="737083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9536997" y="1482045"/>
            <a:ext cx="2453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Turning point – velocity changes from positive to negative through zero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382002" y="1106540"/>
            <a:ext cx="8481060" cy="1623060"/>
            <a:chOff x="336" y="544"/>
            <a:chExt cx="5936" cy="1136"/>
          </a:xfrm>
        </p:grpSpPr>
        <p:sp>
          <p:nvSpPr>
            <p:cNvPr id="19461" name="Rectangle 5"/>
            <p:cNvSpPr>
              <a:spLocks/>
            </p:cNvSpPr>
            <p:nvPr/>
          </p:nvSpPr>
          <p:spPr bwMode="auto">
            <a:xfrm>
              <a:off x="422" y="600"/>
              <a:ext cx="5008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Motion diagram (student walking to school)</a:t>
              </a:r>
            </a:p>
          </p:txBody>
        </p:sp>
        <p:sp>
          <p:nvSpPr>
            <p:cNvPr id="19464" name="Rectangle 8"/>
            <p:cNvSpPr>
              <a:spLocks/>
            </p:cNvSpPr>
            <p:nvPr/>
          </p:nvSpPr>
          <p:spPr bwMode="auto">
            <a:xfrm>
              <a:off x="336" y="544"/>
              <a:ext cx="5936" cy="1136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pic>
          <p:nvPicPr>
            <p:cNvPr id="19469" name="Picture 13" descr="02_03Figur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241"/>
            <a:stretch>
              <a:fillRect/>
            </a:stretch>
          </p:blipFill>
          <p:spPr bwMode="auto">
            <a:xfrm>
              <a:off x="511" y="960"/>
              <a:ext cx="5377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457199" y="345440"/>
            <a:ext cx="4028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 representations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8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382002" y="1106540"/>
            <a:ext cx="8481060" cy="5463540"/>
            <a:chOff x="336" y="544"/>
            <a:chExt cx="5936" cy="3824"/>
          </a:xfrm>
        </p:grpSpPr>
        <p:sp>
          <p:nvSpPr>
            <p:cNvPr id="19461" name="Rectangle 5"/>
            <p:cNvSpPr>
              <a:spLocks/>
            </p:cNvSpPr>
            <p:nvPr/>
          </p:nvSpPr>
          <p:spPr bwMode="auto">
            <a:xfrm>
              <a:off x="422" y="600"/>
              <a:ext cx="5008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Motion diagram (student walking to school)</a:t>
              </a:r>
            </a:p>
          </p:txBody>
        </p:sp>
        <p:sp>
          <p:nvSpPr>
            <p:cNvPr id="19462" name="Rectangle 6"/>
            <p:cNvSpPr>
              <a:spLocks/>
            </p:cNvSpPr>
            <p:nvPr/>
          </p:nvSpPr>
          <p:spPr bwMode="auto">
            <a:xfrm>
              <a:off x="430" y="1784"/>
              <a:ext cx="266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Table of data</a:t>
              </a:r>
            </a:p>
          </p:txBody>
        </p:sp>
        <p:sp>
          <p:nvSpPr>
            <p:cNvPr id="19464" name="Rectangle 8"/>
            <p:cNvSpPr>
              <a:spLocks/>
            </p:cNvSpPr>
            <p:nvPr/>
          </p:nvSpPr>
          <p:spPr bwMode="auto">
            <a:xfrm>
              <a:off x="336" y="544"/>
              <a:ext cx="5936" cy="1136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sp>
          <p:nvSpPr>
            <p:cNvPr id="19465" name="Rectangle 9"/>
            <p:cNvSpPr>
              <a:spLocks/>
            </p:cNvSpPr>
            <p:nvPr/>
          </p:nvSpPr>
          <p:spPr bwMode="auto">
            <a:xfrm>
              <a:off x="344" y="1784"/>
              <a:ext cx="2904" cy="2584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pic>
          <p:nvPicPr>
            <p:cNvPr id="19469" name="Picture 13" descr="02_03Figur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241"/>
            <a:stretch>
              <a:fillRect/>
            </a:stretch>
          </p:blipFill>
          <p:spPr bwMode="auto">
            <a:xfrm>
              <a:off x="511" y="960"/>
              <a:ext cx="5377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1" name="Picture 15" descr="02_Table2_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46" b="3691"/>
            <a:stretch>
              <a:fillRect/>
            </a:stretch>
          </p:blipFill>
          <p:spPr bwMode="auto">
            <a:xfrm>
              <a:off x="432" y="2190"/>
              <a:ext cx="2736" cy="1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457199" y="345440"/>
            <a:ext cx="4028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 representations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9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s://rwalz.files.wordpress.com/2009/02/descartes-cover-finis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96" y="1373909"/>
            <a:ext cx="3567400" cy="450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457199" y="345440"/>
            <a:ext cx="971669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Cartesian coordinate system	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(named after Rene Descartes, French philosopher, mathematician and scientist, 1596 – 1650)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AutoShape 11" descr="data:image/jpeg;base64,/9j/4AAQSkZJRgABAQAAAQABAAD/2wCEAAkGBw8PDw0NDw8PEA8NDQ0NDQ8NDw8PDQ8NFREWFhURFRUYHSggGBolGxUVITEhJzUrLi4uFx8zODMsNyguLi8BCgoKDg0OFRAPGCsdFR0rLSstLS0tKy0tLS0tLSstLi0tNy0uLSstKy0tLTctNzctLi0tOC0tNS03LTctLS04N//AABEIAMAAmAMBIgACEQEDEQH/xAAbAAADAQEBAQEAAAAAAAAAAAAAAQIDBgQFB//EAEMQAAICAQIACAkHCgcAAAAAAAABAhEDBBIFBhMhMUFSkQcUIlFTYXGS0RZCgZOxwdJiY3KDlKGiwuHiFyMkMkOCw//EABkBAQEBAQEBAAAAAAAAAAAAAAEAAgMEBf/EACURAQEAAgIBAwQDAQAAAAAAAAABAhESUWEUISIDE0GRMTJxBP/aAAwDAQACEQMRAD8A/FKCiqCjnty2mh0VQJFtbCQ0hpFJGds7TQUXRSQbCFEe0tRHQbTOilEtRLUQuSQojUTRRHtM8kz2j2mm0KDaZbQ2mu0agXJMtoj1RxgHJPkgXQUd9naUikgopItjYSKSBItIxaCUSlEpIpIzakqI9paiXGBm1M4wKUTVRHtM8kzUR7TTaOg2We0NppQqDaQomsMY4QPTjxhak4sIz2Y4AakLk6HRptDaejbKaKSGkUkGwSRUUCRaRi1HFFpCijSKMWoKJooiijVIxaWdDouh0Z2kUFF0FFtM6HGJVGmOJbSsWM9UICxxNooYVQiBpFAdInI0Paa7Qo1sM9o1E0oZbSFEpRKRSM7RRRokES0jFoOKNKJii6MUlQ6GNGUmhUWJotpNHowxMoo9eKIlcUaJCSLSNxLigHEDcTmdo9hY6EM9g9pbQqBFQbSqAyRGJaRKNEZoOJYol7TKTQx0FACAYATxrnPZjR5ca5z2wQ4k4o0FFFUdEIgNCNJz1FIKKSEFQqLoTQVIHQ6CjKSpK6tX5uvuPbi4PzyrbgzO+vkppd7VFY+FtTGCxQz5IQSaUcbWPvcUm/pPPycs0km98pOryty+lt9RrWLUkr3LgrMmt/Jwv0mfBH+bmPRj02njyUpPUZVFrxlYPF3Cn08nJSb8n8pLdz1TOT1sqlKEI/N5OTrpdtul1L4E6TNLTxexuE8kZwy8pGO1xf8AtcV1/T0Oj0Y/Tk/ie/l6sfo44/2fX4R4RxSySlhxzxwTccccjj5bi/Kcujaqvrbto+4uDtLl0mDVabVOeWUIeMafNGEJRyNqL5Np86UuanztNO+o4HHpcs3GKUql5Su9qT6z7/BWjjCU1KvJ8hySuTi4LnUG6b9d8w/Wxx1+NjH7Xy5z8e3+vVKLTafSnT9TEUoj2Hz68h4kezH0HmxRPZjXsHFGkVQKvOu9DuPaj3o6FID3R7Ue9ASfo2PwLaf52u1D/RxYY/ameiHgZ0XXq9a/Y9Ov/M/Sty849y859LWPU/UduE6fnUfA7wf6fWP/AL4fwFLwQcHel1b/AFmP8B+hb150S80e0u8vj1P1DwnThI+CPgvr8ZftztfYjReCbgnsZ/2jIdvy8e0u8OXj2l3h8ep+ouE6cUvBRwT6PN+0ZfiVHwYcEwaaxZ750v8AUZX0rn6/Mdny8e0u8h6rHdb437S+PgzDXvpw+HwS8FbnOWLLzrmgtTme31uTdt9HqX73v/hRwN0vT5Jc+7ytRmkk6q1bOz5eHaXePl49G5d5fFWb965LS+DbgjE5JaVbZtOMZTm4xaVOufrq+89L4h8Fxe6Ohwy6LT3X+kufp+2kdHOUGqcl1PprnTsHqIdqPePsuPh8SHE7guubQ6enT54c/wC81jxS4NXRodNzfmos+p41j7ce8fjMO1HvLlO1x8PBHi3oFzrRaX6jH8DaPA2kXRpdOvZgxL7j0+Mw7Ue8HqodqPeXKdrj4YrgvTro0+BezFj+BpHRYl0Ysa9kIL7getx9tEvhDF20HOdnh4bxxpdCS9iSA8suE8K+egLnj2uN6fj3y7S/5H3S+Apcf125fRGZ+eCaPDw8s3/py6j9CfH+Pbn7sjN8fo/nPd+LOAoQcfI9Tn4d3Lj7FdWV/Ql/MT8vo9jL/D+I4ViM3Eepzd38vo+jzX6nCvtPJLjxk32ozWOvP/mX31RyAIzpeozdpHjxLs5e+JouPk+qOX3oHEotAPUZu1+XuTs5PfiT8ucj+Zk9+PwOPRSLdH38+3WPjrl7E/rEvuD5a5exL63+hyoUB9Rn26tcdsno5fW/2ifHLK/mSX63+hyo4sh6jPt1K4zZueuvqc2/uJfGPN6vekz4GOZpZqSL1Gfb7L4wZ/yf4n94j4zYzXGL7+fb5QAB3rmBUUFBoIoKLoHExYGdAXQqMWIkWhUNGalotEItGUdDEMgQABJcJGqkedMpSGVN7GZKQG9l4gAZ6bGgiiSkZsRodAh0ZsCGhUa0JxM2BnQ6KoRiwBFJkiszpNEx2Z2Fgl2Fk2FglNk7gbIYJqpgYWAyokOyEUe9tSKRCLRmpSKRKKRmhSHQhmQlohmjM5GLAlktjbIkYqOxpkWKwTWwszsNwJo5CbM9wbg0jYEtgWgaGiUUj6FdVIpEoaChoNEpjTMULQWTYzNB2TIZLM2JnIzbNJmMmYsAsLIsLMpdktibIstJe4aZnY7LQXYyLA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5499100" y="2070100"/>
            <a:ext cx="5778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How do you tell somebody where exactly the fly is?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547462" y="5880100"/>
            <a:ext cx="2001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A Fly on the Ceiling</a:t>
            </a:r>
          </a:p>
          <a:p>
            <a:pPr algn="r"/>
            <a:r>
              <a:rPr lang="en-US" sz="1200" dirty="0"/>
              <a:t>René Descartes and the fly</a:t>
            </a:r>
            <a:endParaRPr lang="en-US" sz="1200" b="1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pPr algn="r"/>
            <a:r>
              <a:rPr lang="en-US" sz="1200" b="1" dirty="0">
                <a:solidFill>
                  <a:srgbClr val="111111"/>
                </a:solidFill>
                <a:latin typeface="Arial" panose="020B0604020202020204" pitchFamily="34" charset="0"/>
              </a:rPr>
              <a:t>Richard </a:t>
            </a:r>
            <a:r>
              <a:rPr lang="en-US" sz="1200" b="1" dirty="0" err="1">
                <a:solidFill>
                  <a:srgbClr val="111111"/>
                </a:solidFill>
                <a:latin typeface="Arial" panose="020B0604020202020204" pitchFamily="34" charset="0"/>
              </a:rPr>
              <a:t>Walz</a:t>
            </a:r>
            <a:r>
              <a:rPr lang="en-US" sz="1200" b="1" dirty="0">
                <a:solidFill>
                  <a:srgbClr val="111111"/>
                </a:solidFill>
                <a:latin typeface="Arial" panose="020B0604020202020204" pitchFamily="34" charset="0"/>
              </a:rPr>
              <a:t> (illustrator)</a:t>
            </a:r>
            <a:endParaRPr lang="en-US" sz="1200" b="1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499100" y="2948375"/>
            <a:ext cx="5778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Specify the </a:t>
            </a:r>
            <a:r>
              <a:rPr lang="en-US" sz="2000" b="1" dirty="0"/>
              <a:t>coordinates</a:t>
            </a:r>
            <a:r>
              <a:rPr lang="en-US" sz="2000" dirty="0"/>
              <a:t> of the fly’s </a:t>
            </a:r>
            <a:r>
              <a:rPr lang="en-US" sz="2000" b="1" dirty="0"/>
              <a:t>position</a:t>
            </a:r>
            <a:r>
              <a:rPr lang="en-US" sz="2000" dirty="0"/>
              <a:t> with respect to some </a:t>
            </a:r>
            <a:r>
              <a:rPr lang="en-US" sz="2000" b="1" dirty="0"/>
              <a:t>fixed point </a:t>
            </a:r>
            <a:r>
              <a:rPr lang="en-US" sz="2000" dirty="0"/>
              <a:t> (e.g. Descartes’ head)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99100" y="4290270"/>
            <a:ext cx="5778500" cy="178510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e.g.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i="1" dirty="0"/>
              <a:t>I am standing </a:t>
            </a:r>
            <a:r>
              <a:rPr lang="en-US" sz="2000" b="1" i="1" dirty="0"/>
              <a:t>7 feet </a:t>
            </a:r>
            <a:r>
              <a:rPr lang="en-US" sz="2000" i="1" dirty="0"/>
              <a:t>from the </a:t>
            </a:r>
            <a:r>
              <a:rPr lang="en-US" sz="2000" b="1" i="1" dirty="0"/>
              <a:t>front wall </a:t>
            </a:r>
            <a:r>
              <a:rPr lang="en-US" sz="2000" i="1" dirty="0"/>
              <a:t>and </a:t>
            </a:r>
            <a:r>
              <a:rPr lang="en-US" sz="2000" b="1" i="1" dirty="0"/>
              <a:t>20 feet</a:t>
            </a:r>
            <a:r>
              <a:rPr lang="en-US" sz="2000" i="1" dirty="0"/>
              <a:t> from the </a:t>
            </a:r>
            <a:r>
              <a:rPr lang="en-US" sz="2000" b="1" i="1" dirty="0"/>
              <a:t>left wall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/>
              <a:t>I am sitting on the </a:t>
            </a:r>
            <a:r>
              <a:rPr lang="en-US" sz="2000" b="1" i="1" dirty="0"/>
              <a:t>3</a:t>
            </a:r>
            <a:r>
              <a:rPr lang="en-US" sz="2000" b="1" i="1" baseline="30000" dirty="0"/>
              <a:t>rd</a:t>
            </a:r>
            <a:r>
              <a:rPr lang="en-US" sz="2000" b="1" i="1" dirty="0"/>
              <a:t> row </a:t>
            </a:r>
            <a:r>
              <a:rPr lang="en-US" sz="2000" i="1" dirty="0"/>
              <a:t>from the </a:t>
            </a:r>
            <a:r>
              <a:rPr lang="en-US" sz="2000" b="1" i="1" dirty="0"/>
              <a:t>front</a:t>
            </a:r>
            <a:r>
              <a:rPr lang="en-US" sz="2000" i="1" dirty="0"/>
              <a:t> and </a:t>
            </a:r>
            <a:r>
              <a:rPr lang="en-US" sz="2000" b="1" i="1" dirty="0"/>
              <a:t>5</a:t>
            </a:r>
            <a:r>
              <a:rPr lang="en-US" sz="2000" b="1" i="1" baseline="30000" dirty="0"/>
              <a:t>th</a:t>
            </a:r>
            <a:r>
              <a:rPr lang="en-US" sz="2000" b="1" i="1" dirty="0"/>
              <a:t> column</a:t>
            </a:r>
            <a:r>
              <a:rPr lang="en-US" sz="2000" i="1" dirty="0"/>
              <a:t> from the </a:t>
            </a:r>
            <a:r>
              <a:rPr lang="en-US" sz="2000" b="1" i="1" dirty="0"/>
              <a:t>right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97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382002" y="1106540"/>
            <a:ext cx="8492490" cy="5463540"/>
            <a:chOff x="336" y="544"/>
            <a:chExt cx="5944" cy="3824"/>
          </a:xfrm>
        </p:grpSpPr>
        <p:sp>
          <p:nvSpPr>
            <p:cNvPr id="19461" name="Rectangle 5"/>
            <p:cNvSpPr>
              <a:spLocks/>
            </p:cNvSpPr>
            <p:nvPr/>
          </p:nvSpPr>
          <p:spPr bwMode="auto">
            <a:xfrm>
              <a:off x="422" y="600"/>
              <a:ext cx="5008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Motion diagram (student walking to school)</a:t>
              </a:r>
            </a:p>
          </p:txBody>
        </p:sp>
        <p:sp>
          <p:nvSpPr>
            <p:cNvPr id="19462" name="Rectangle 6"/>
            <p:cNvSpPr>
              <a:spLocks/>
            </p:cNvSpPr>
            <p:nvPr/>
          </p:nvSpPr>
          <p:spPr bwMode="auto">
            <a:xfrm>
              <a:off x="430" y="1784"/>
              <a:ext cx="266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Table of data</a:t>
              </a:r>
            </a:p>
          </p:txBody>
        </p:sp>
        <p:sp>
          <p:nvSpPr>
            <p:cNvPr id="19463" name="Rectangle 7"/>
            <p:cNvSpPr>
              <a:spLocks/>
            </p:cNvSpPr>
            <p:nvPr/>
          </p:nvSpPr>
          <p:spPr bwMode="auto">
            <a:xfrm>
              <a:off x="3510" y="1776"/>
              <a:ext cx="1520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Graph</a:t>
              </a:r>
            </a:p>
          </p:txBody>
        </p:sp>
        <p:sp>
          <p:nvSpPr>
            <p:cNvPr id="19464" name="Rectangle 8"/>
            <p:cNvSpPr>
              <a:spLocks/>
            </p:cNvSpPr>
            <p:nvPr/>
          </p:nvSpPr>
          <p:spPr bwMode="auto">
            <a:xfrm>
              <a:off x="336" y="544"/>
              <a:ext cx="5936" cy="1136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sp>
          <p:nvSpPr>
            <p:cNvPr id="19465" name="Rectangle 9"/>
            <p:cNvSpPr>
              <a:spLocks/>
            </p:cNvSpPr>
            <p:nvPr/>
          </p:nvSpPr>
          <p:spPr bwMode="auto">
            <a:xfrm>
              <a:off x="344" y="1784"/>
              <a:ext cx="2904" cy="2584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sp>
          <p:nvSpPr>
            <p:cNvPr id="19466" name="Rectangle 10"/>
            <p:cNvSpPr>
              <a:spLocks/>
            </p:cNvSpPr>
            <p:nvPr/>
          </p:nvSpPr>
          <p:spPr bwMode="auto">
            <a:xfrm>
              <a:off x="3376" y="1784"/>
              <a:ext cx="2904" cy="2584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pic>
          <p:nvPicPr>
            <p:cNvPr id="19469" name="Picture 13" descr="02_03Figur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241"/>
            <a:stretch>
              <a:fillRect/>
            </a:stretch>
          </p:blipFill>
          <p:spPr bwMode="auto">
            <a:xfrm>
              <a:off x="511" y="960"/>
              <a:ext cx="5377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0" name="Picture 14" descr="02_05Figur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3"/>
            <a:stretch>
              <a:fillRect/>
            </a:stretch>
          </p:blipFill>
          <p:spPr bwMode="auto">
            <a:xfrm>
              <a:off x="3408" y="2111"/>
              <a:ext cx="2845" cy="2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1" name="Picture 15" descr="02_Table2_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46" b="3691"/>
            <a:stretch>
              <a:fillRect/>
            </a:stretch>
          </p:blipFill>
          <p:spPr bwMode="auto">
            <a:xfrm>
              <a:off x="432" y="2190"/>
              <a:ext cx="2736" cy="1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457199" y="345440"/>
            <a:ext cx="4028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 representations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447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8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32779" name="Rectangle 11"/>
          <p:cNvSpPr>
            <a:spLocks/>
          </p:cNvSpPr>
          <p:nvPr/>
        </p:nvSpPr>
        <p:spPr bwMode="auto">
          <a:xfrm>
            <a:off x="1130300" y="1133793"/>
            <a:ext cx="8633132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altLang="en-US" sz="2000" dirty="0">
                <a:latin typeface="Arial" panose="020B0604020202020204" pitchFamily="34" charset="0"/>
              </a:rPr>
              <a:t>Two runners jog along a track. The positions are shown at 1 s time intervals.  Which runner is moving faster? 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altLang="en-US" sz="2000" dirty="0">
                <a:latin typeface="Arial" panose="020B0604020202020204" pitchFamily="34" charset="0"/>
              </a:rPr>
              <a:t>(i.e. who has greater </a:t>
            </a:r>
            <a:r>
              <a:rPr lang="en-US" altLang="en-US" sz="2000" b="1" dirty="0">
                <a:latin typeface="Arial" panose="020B0604020202020204" pitchFamily="34" charset="0"/>
              </a:rPr>
              <a:t>speed</a:t>
            </a:r>
            <a:r>
              <a:rPr lang="en-US" altLang="en-US" sz="2000" dirty="0">
                <a:latin typeface="Arial" panose="020B0604020202020204" pitchFamily="34" charset="0"/>
              </a:rPr>
              <a:t>?)</a:t>
            </a:r>
          </a:p>
        </p:txBody>
      </p:sp>
      <p:pic>
        <p:nvPicPr>
          <p:cNvPr id="32780" name="Picture 12" descr="ig 1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001111"/>
            <a:ext cx="8001000" cy="126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9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3" name="Picture 5" descr="ig 1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2794635"/>
            <a:ext cx="8001000" cy="126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1495" name="Rectangle 7"/>
          <p:cNvSpPr>
            <a:spLocks/>
          </p:cNvSpPr>
          <p:nvPr/>
        </p:nvSpPr>
        <p:spPr bwMode="auto">
          <a:xfrm>
            <a:off x="2118360" y="3154680"/>
            <a:ext cx="6789420" cy="274320"/>
          </a:xfrm>
          <a:prstGeom prst="rect">
            <a:avLst/>
          </a:prstGeom>
          <a:solidFill>
            <a:schemeClr val="bg1"/>
          </a:solidFill>
          <a:ln w="254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20"/>
          </a:p>
        </p:txBody>
      </p:sp>
      <p:sp>
        <p:nvSpPr>
          <p:cNvPr id="7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8" name="Rectangle 11"/>
          <p:cNvSpPr>
            <a:spLocks/>
          </p:cNvSpPr>
          <p:nvPr/>
        </p:nvSpPr>
        <p:spPr bwMode="auto">
          <a:xfrm>
            <a:off x="1130300" y="1345882"/>
            <a:ext cx="104775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620" dirty="0">
                <a:latin typeface="Arial" panose="020B0604020202020204" pitchFamily="34" charset="0"/>
              </a:rPr>
              <a:t>Two runners jog along a track. The positions are shown at 1 s time intervals.  Which runner is moving faster?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22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962" y="264098"/>
            <a:ext cx="10515600" cy="86242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Position-Time and Velocity-Time Graphs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977943"/>
              </p:ext>
            </p:extLst>
          </p:nvPr>
        </p:nvGraphicFramePr>
        <p:xfrm>
          <a:off x="984155" y="1949389"/>
          <a:ext cx="2015298" cy="307257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07649">
                  <a:extLst>
                    <a:ext uri="{9D8B030D-6E8A-4147-A177-3AD203B41FA5}">
                      <a16:colId xmlns:a16="http://schemas.microsoft.com/office/drawing/2014/main" val="1930731074"/>
                    </a:ext>
                  </a:extLst>
                </a:gridCol>
                <a:gridCol w="1007649">
                  <a:extLst>
                    <a:ext uri="{9D8B030D-6E8A-4147-A177-3AD203B41FA5}">
                      <a16:colId xmlns:a16="http://schemas.microsoft.com/office/drawing/2014/main" val="2298187118"/>
                    </a:ext>
                  </a:extLst>
                </a:gridCol>
              </a:tblGrid>
              <a:tr h="64605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(s)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x</a:t>
                      </a:r>
                      <a:r>
                        <a:rPr lang="en-US" b="1" baseline="0" dirty="0" smtClean="0">
                          <a:solidFill>
                            <a:srgbClr val="0070C0"/>
                          </a:solidFill>
                        </a:rPr>
                        <a:t> (m)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4033049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583576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869951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7082550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8576719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2246662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700381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8279082"/>
                  </p:ext>
                </p:extLst>
              </p:nvPr>
            </p:nvGraphicFramePr>
            <p:xfrm>
              <a:off x="3024503" y="2090868"/>
              <a:ext cx="2315926" cy="2707582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851486">
                      <a:extLst>
                        <a:ext uri="{9D8B030D-6E8A-4147-A177-3AD203B41FA5}">
                          <a16:colId xmlns:a16="http://schemas.microsoft.com/office/drawing/2014/main" val="1808986207"/>
                        </a:ext>
                      </a:extLst>
                    </a:gridCol>
                    <a:gridCol w="1464440">
                      <a:extLst>
                        <a:ext uri="{9D8B030D-6E8A-4147-A177-3AD203B41FA5}">
                          <a16:colId xmlns:a16="http://schemas.microsoft.com/office/drawing/2014/main" val="3904577660"/>
                        </a:ext>
                      </a:extLst>
                    </a:gridCol>
                  </a:tblGrid>
                  <a:tr h="73846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oMath>
                          </a14:m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 (m)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num>
                                <m:den>
                                  <m:r>
                                    <a:rPr lang="en-US" b="1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 (m/s)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0299644"/>
                      </a:ext>
                    </a:extLst>
                  </a:tr>
                  <a:tr h="4312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03719016"/>
                      </a:ext>
                    </a:extLst>
                  </a:tr>
                  <a:tr h="3825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04232160"/>
                      </a:ext>
                    </a:extLst>
                  </a:tr>
                  <a:tr h="3947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17082692"/>
                      </a:ext>
                    </a:extLst>
                  </a:tr>
                  <a:tr h="347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91062474"/>
                      </a:ext>
                    </a:extLst>
                  </a:tr>
                  <a:tr h="3947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683874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8279082"/>
                  </p:ext>
                </p:extLst>
              </p:nvPr>
            </p:nvGraphicFramePr>
            <p:xfrm>
              <a:off x="3024503" y="2090868"/>
              <a:ext cx="2315926" cy="2707582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851486">
                      <a:extLst>
                        <a:ext uri="{9D8B030D-6E8A-4147-A177-3AD203B41FA5}">
                          <a16:colId xmlns:a16="http://schemas.microsoft.com/office/drawing/2014/main" val="1808986207"/>
                        </a:ext>
                      </a:extLst>
                    </a:gridCol>
                    <a:gridCol w="1464440">
                      <a:extLst>
                        <a:ext uri="{9D8B030D-6E8A-4147-A177-3AD203B41FA5}">
                          <a16:colId xmlns:a16="http://schemas.microsoft.com/office/drawing/2014/main" val="3904577660"/>
                        </a:ext>
                      </a:extLst>
                    </a:gridCol>
                  </a:tblGrid>
                  <a:tr h="73846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714" t="-820" r="-173571" b="-273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58506" t="-820" r="-830" b="-2737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0299644"/>
                      </a:ext>
                    </a:extLst>
                  </a:tr>
                  <a:tr h="4312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03719016"/>
                      </a:ext>
                    </a:extLst>
                  </a:tr>
                  <a:tr h="3825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04232160"/>
                      </a:ext>
                    </a:extLst>
                  </a:tr>
                  <a:tr h="3947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1708269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91062474"/>
                      </a:ext>
                    </a:extLst>
                  </a:tr>
                  <a:tr h="3947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6838745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5" name="Group 14"/>
          <p:cNvGrpSpPr/>
          <p:nvPr/>
        </p:nvGrpSpPr>
        <p:grpSpPr>
          <a:xfrm>
            <a:off x="6488482" y="1052186"/>
            <a:ext cx="4507976" cy="2614612"/>
            <a:chOff x="6488482" y="1052186"/>
            <a:chExt cx="4507976" cy="2614612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7188545" y="1052186"/>
              <a:ext cx="26447" cy="248015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214992" y="3532340"/>
              <a:ext cx="2943616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488482" y="1261435"/>
              <a:ext cx="700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x (m)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296395" y="3297466"/>
              <a:ext cx="700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dirty="0" smtClean="0"/>
                <a:t> (s)</a:t>
              </a:r>
              <a:endParaRPr lang="en-US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116175" y="1073138"/>
            <a:ext cx="2323576" cy="2546883"/>
            <a:chOff x="7116175" y="1073138"/>
            <a:chExt cx="2323576" cy="2546883"/>
          </a:xfrm>
        </p:grpSpPr>
        <p:grpSp>
          <p:nvGrpSpPr>
            <p:cNvPr id="30" name="Group 29"/>
            <p:cNvGrpSpPr/>
            <p:nvPr/>
          </p:nvGrpSpPr>
          <p:grpSpPr>
            <a:xfrm>
              <a:off x="7116175" y="1073138"/>
              <a:ext cx="2323576" cy="2546883"/>
              <a:chOff x="7116175" y="1073138"/>
              <a:chExt cx="2323576" cy="2546883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7116175" y="3444659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544148" y="3122104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950548" y="2775790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8363559" y="2467627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8811364" y="1759908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9237941" y="1073138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V="1">
                <a:off x="7183307" y="2579730"/>
                <a:ext cx="1247384" cy="97703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/>
            <p:cNvCxnSpPr/>
            <p:nvPr/>
          </p:nvCxnSpPr>
          <p:spPr>
            <a:xfrm flipV="1">
              <a:off x="8430691" y="1210293"/>
              <a:ext cx="874382" cy="139448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6363222" y="4049662"/>
            <a:ext cx="4702130" cy="2614612"/>
            <a:chOff x="6294328" y="1052186"/>
            <a:chExt cx="4702130" cy="2614612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7188545" y="1052186"/>
              <a:ext cx="26447" cy="248015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214992" y="3532340"/>
              <a:ext cx="2943616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294328" y="1261435"/>
              <a:ext cx="8942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v (m/s)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296395" y="3297466"/>
              <a:ext cx="700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dirty="0" smtClean="0"/>
                <a:t> (s)</a:t>
              </a:r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645053" y="5146665"/>
            <a:ext cx="1896999" cy="1083501"/>
            <a:chOff x="7645053" y="5146665"/>
            <a:chExt cx="1896999" cy="1083501"/>
          </a:xfrm>
        </p:grpSpPr>
        <p:grpSp>
          <p:nvGrpSpPr>
            <p:cNvPr id="37" name="Group 36"/>
            <p:cNvGrpSpPr/>
            <p:nvPr/>
          </p:nvGrpSpPr>
          <p:grpSpPr>
            <a:xfrm>
              <a:off x="7645053" y="5146665"/>
              <a:ext cx="1896999" cy="1083501"/>
              <a:chOff x="7116175" y="2536520"/>
              <a:chExt cx="1896999" cy="1083501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7116175" y="2536520"/>
                <a:ext cx="1896999" cy="1083501"/>
                <a:chOff x="7116175" y="2536520"/>
                <a:chExt cx="1896999" cy="1083501"/>
              </a:xfrm>
            </p:grpSpPr>
            <p:sp>
              <p:nvSpPr>
                <p:cNvPr id="40" name="Oval 39"/>
                <p:cNvSpPr/>
                <p:nvPr/>
              </p:nvSpPr>
              <p:spPr>
                <a:xfrm>
                  <a:off x="7116175" y="3444659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7544148" y="3435254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>
                  <a:off x="7950548" y="3427142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8363559" y="2555309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8811364" y="2536520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7183307" y="3531710"/>
                  <a:ext cx="86814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9" name="Straight Connector 38"/>
              <p:cNvCxnSpPr/>
              <p:nvPr/>
            </p:nvCxnSpPr>
            <p:spPr>
              <a:xfrm>
                <a:off x="8430691" y="2642361"/>
                <a:ext cx="481578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Straight Connector 49"/>
            <p:cNvCxnSpPr/>
            <p:nvPr/>
          </p:nvCxnSpPr>
          <p:spPr>
            <a:xfrm flipV="1">
              <a:off x="8567805" y="5203661"/>
              <a:ext cx="484362" cy="90878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2645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6" name="Picture 14" descr="02 green lin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206" y="3687604"/>
            <a:ext cx="8596789" cy="168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3" name="Rectangle 1"/>
          <p:cNvSpPr>
            <a:spLocks/>
          </p:cNvSpPr>
          <p:nvPr/>
        </p:nvSpPr>
        <p:spPr bwMode="auto">
          <a:xfrm>
            <a:off x="1130300" y="1045845"/>
            <a:ext cx="829818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Here is a motion diagram of a car moving along a straight stretch of road:</a:t>
            </a:r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1181100" y="2270153"/>
            <a:ext cx="816102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Which of the following velocity-versus-time graphs matches this motion diagram?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220" y="1714500"/>
            <a:ext cx="7909560" cy="24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6"/>
          <p:cNvSpPr>
            <a:spLocks/>
          </p:cNvSpPr>
          <p:nvPr/>
        </p:nvSpPr>
        <p:spPr bwMode="auto">
          <a:xfrm>
            <a:off x="2406593" y="5495339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A.</a:t>
            </a:r>
          </a:p>
        </p:txBody>
      </p:sp>
      <p:sp>
        <p:nvSpPr>
          <p:cNvPr id="23561" name="Rectangle 9"/>
          <p:cNvSpPr>
            <a:spLocks/>
          </p:cNvSpPr>
          <p:nvPr/>
        </p:nvSpPr>
        <p:spPr bwMode="auto">
          <a:xfrm>
            <a:off x="4612583" y="5495339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B.</a:t>
            </a:r>
          </a:p>
        </p:txBody>
      </p:sp>
      <p:sp>
        <p:nvSpPr>
          <p:cNvPr id="23562" name="Rectangle 10"/>
          <p:cNvSpPr>
            <a:spLocks/>
          </p:cNvSpPr>
          <p:nvPr/>
        </p:nvSpPr>
        <p:spPr bwMode="auto">
          <a:xfrm>
            <a:off x="6875723" y="5495339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C.</a:t>
            </a:r>
          </a:p>
        </p:txBody>
      </p:sp>
      <p:sp>
        <p:nvSpPr>
          <p:cNvPr id="23563" name="Rectangle 11"/>
          <p:cNvSpPr>
            <a:spLocks/>
          </p:cNvSpPr>
          <p:nvPr/>
        </p:nvSpPr>
        <p:spPr bwMode="auto">
          <a:xfrm>
            <a:off x="9138863" y="5495339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D.</a:t>
            </a:r>
          </a:p>
        </p:txBody>
      </p:sp>
      <p:sp>
        <p:nvSpPr>
          <p:cNvPr id="12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5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6" name="Picture 14" descr="02 green line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58" r="22792"/>
          <a:stretch/>
        </p:blipFill>
        <p:spPr bwMode="auto">
          <a:xfrm>
            <a:off x="6127669" y="3687604"/>
            <a:ext cx="2101932" cy="168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3" name="Rectangle 1"/>
          <p:cNvSpPr>
            <a:spLocks/>
          </p:cNvSpPr>
          <p:nvPr/>
        </p:nvSpPr>
        <p:spPr bwMode="auto">
          <a:xfrm>
            <a:off x="1130300" y="1045845"/>
            <a:ext cx="829818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Here is a motion diagram of a car moving along a straight stretch of road:</a:t>
            </a:r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1181100" y="2270153"/>
            <a:ext cx="816102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Which of the following velocity-versus-time graphs matches this motion diagram?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220" y="1714500"/>
            <a:ext cx="7909560" cy="24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Rectangle 10"/>
          <p:cNvSpPr>
            <a:spLocks/>
          </p:cNvSpPr>
          <p:nvPr/>
        </p:nvSpPr>
        <p:spPr bwMode="auto">
          <a:xfrm>
            <a:off x="6875723" y="5495339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C.</a:t>
            </a:r>
          </a:p>
        </p:txBody>
      </p:sp>
      <p:sp>
        <p:nvSpPr>
          <p:cNvPr id="12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06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99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Finding v(t) from x(t)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428046" y="1634647"/>
            <a:ext cx="5759812" cy="4770334"/>
            <a:chOff x="702901" y="1255393"/>
            <a:chExt cx="3916190" cy="3243428"/>
          </a:xfrm>
        </p:grpSpPr>
        <p:grpSp>
          <p:nvGrpSpPr>
            <p:cNvPr id="27" name="Group 26"/>
            <p:cNvGrpSpPr/>
            <p:nvPr/>
          </p:nvGrpSpPr>
          <p:grpSpPr>
            <a:xfrm>
              <a:off x="702901" y="1255393"/>
              <a:ext cx="3916190" cy="3243428"/>
              <a:chOff x="702901" y="1255393"/>
              <a:chExt cx="3916190" cy="3243428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702901" y="1255393"/>
                <a:ext cx="3916190" cy="3243428"/>
                <a:chOff x="6702868" y="766878"/>
                <a:chExt cx="3916190" cy="3243428"/>
              </a:xfrm>
            </p:grpSpPr>
            <p:cxnSp>
              <p:nvCxnSpPr>
                <p:cNvPr id="6" name="Straight Connector 5"/>
                <p:cNvCxnSpPr/>
                <p:nvPr/>
              </p:nvCxnSpPr>
              <p:spPr>
                <a:xfrm>
                  <a:off x="7196979" y="766878"/>
                  <a:ext cx="0" cy="2765462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7214992" y="3532340"/>
                  <a:ext cx="2943616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" name="TextBox 7"/>
                <p:cNvSpPr txBox="1"/>
                <p:nvPr/>
              </p:nvSpPr>
              <p:spPr>
                <a:xfrm>
                  <a:off x="6702868" y="770534"/>
                  <a:ext cx="7000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x (m)</a:t>
                  </a:r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9918995" y="3640974"/>
                  <a:ext cx="7000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t</a:t>
                  </a:r>
                  <a:r>
                    <a:rPr lang="en-US" dirty="0" smtClean="0"/>
                    <a:t> (s)</a:t>
                  </a:r>
                  <a:endParaRPr lang="en-US" dirty="0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1077238" y="1540700"/>
                <a:ext cx="2323576" cy="2546883"/>
                <a:chOff x="7116175" y="1073138"/>
                <a:chExt cx="2323576" cy="2546883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7116175" y="3444659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7544148" y="3122104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7950548" y="2775790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8363559" y="2467627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8811364" y="1759908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9237941" y="1073138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 flipV="1">
                  <a:off x="7183307" y="2579730"/>
                  <a:ext cx="1247384" cy="977032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2" name="Straight Connector 11"/>
            <p:cNvCxnSpPr/>
            <p:nvPr/>
          </p:nvCxnSpPr>
          <p:spPr>
            <a:xfrm flipV="1">
              <a:off x="2391754" y="1677855"/>
              <a:ext cx="874382" cy="139448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187858" y="1315233"/>
                <a:ext cx="4872624" cy="12860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endParaRPr lang="en-US" sz="2000" dirty="0"/>
              </a:p>
              <a:p>
                <a:r>
                  <a:rPr lang="en-US" sz="2000" dirty="0" smtClean="0"/>
                  <a:t>Find v between two points: </a:t>
                </a:r>
                <a:endParaRPr lang="en-US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7858" y="1315233"/>
                <a:ext cx="4872624" cy="1286058"/>
              </a:xfrm>
              <a:prstGeom prst="rect">
                <a:avLst/>
              </a:prstGeom>
              <a:blipFill>
                <a:blip r:embed="rId5"/>
                <a:stretch>
                  <a:fillRect l="-1252" b="-7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2868534" y="3100007"/>
            <a:ext cx="852620" cy="1214941"/>
            <a:chOff x="2088878" y="4597805"/>
            <a:chExt cx="852620" cy="1214941"/>
          </a:xfrm>
        </p:grpSpPr>
        <p:sp>
          <p:nvSpPr>
            <p:cNvPr id="22" name="Oval 21"/>
            <p:cNvSpPr/>
            <p:nvPr/>
          </p:nvSpPr>
          <p:spPr>
            <a:xfrm>
              <a:off x="2088878" y="5637384"/>
              <a:ext cx="201810" cy="17536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2739688" y="4597805"/>
              <a:ext cx="201810" cy="17536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300592" y="2830882"/>
            <a:ext cx="3858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Select the two points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300592" y="3245139"/>
                <a:ext cx="47598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2. Find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 (i.e. height between the points)</a:t>
                </a:r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592" y="3245139"/>
                <a:ext cx="4759890" cy="369332"/>
              </a:xfrm>
              <a:prstGeom prst="rect">
                <a:avLst/>
              </a:prstGeom>
              <a:blipFill>
                <a:blip r:embed="rId6"/>
                <a:stretch>
                  <a:fillRect l="-1154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302680" y="3673111"/>
                <a:ext cx="47598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3</a:t>
                </a:r>
                <a:r>
                  <a:rPr lang="en-US" dirty="0" smtClean="0"/>
                  <a:t>. Find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 smtClean="0"/>
                  <a:t>t (i.e. width between the points)</a:t>
                </a:r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2680" y="3673111"/>
                <a:ext cx="4759890" cy="369332"/>
              </a:xfrm>
              <a:prstGeom prst="rect">
                <a:avLst/>
              </a:prstGeom>
              <a:blipFill>
                <a:blip r:embed="rId7"/>
                <a:stretch>
                  <a:fillRect l="-115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3620022" y="3287895"/>
            <a:ext cx="479216" cy="914400"/>
            <a:chOff x="3620022" y="3287895"/>
            <a:chExt cx="479216" cy="914400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3620022" y="3287895"/>
              <a:ext cx="227" cy="914400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3712370" y="3596384"/>
                  <a:ext cx="3868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12370" y="3596384"/>
                  <a:ext cx="386868" cy="369332"/>
                </a:xfrm>
                <a:prstGeom prst="rect">
                  <a:avLst/>
                </a:prstGeom>
                <a:blipFill>
                  <a:blip r:embed="rId8"/>
                  <a:stretch>
                    <a:fillRect r="-793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/>
          <p:cNvGrpSpPr/>
          <p:nvPr/>
        </p:nvGrpSpPr>
        <p:grpSpPr>
          <a:xfrm>
            <a:off x="2969439" y="4231807"/>
            <a:ext cx="656839" cy="396882"/>
            <a:chOff x="2969439" y="4231807"/>
            <a:chExt cx="656839" cy="396882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2969439" y="4231807"/>
              <a:ext cx="656839" cy="7985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3125655" y="4259357"/>
                  <a:ext cx="3868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5655" y="4259357"/>
                  <a:ext cx="386868" cy="369332"/>
                </a:xfrm>
                <a:prstGeom prst="rect">
                  <a:avLst/>
                </a:prstGeom>
                <a:blipFill>
                  <a:blip r:embed="rId9"/>
                  <a:stretch>
                    <a:fillRect r="-31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300592" y="4109489"/>
                <a:ext cx="4759890" cy="1477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4. Calculate:</a:t>
                </a:r>
              </a:p>
              <a:p>
                <a:pPr algn="ctr">
                  <a:spcAft>
                    <a:spcPts val="2400"/>
                  </a:spcAft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h𝑒𝑖𝑔h𝑡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𝑤𝑖𝑑𝑡h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"</m:t>
                            </m:r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rise</m:t>
                            </m:r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"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"</m:t>
                            </m:r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run</m:t>
                            </m:r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"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𝒗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𝒔𝒍𝒐𝒑𝒆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𝒐𝒇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592" y="4109489"/>
                <a:ext cx="4759890" cy="1477264"/>
              </a:xfrm>
              <a:prstGeom prst="rect">
                <a:avLst/>
              </a:prstGeom>
              <a:blipFill>
                <a:blip r:embed="rId10"/>
                <a:stretch>
                  <a:fillRect l="-1154" t="-2066" b="-3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735684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6" grpId="0"/>
      <p:bldP spid="31" grpId="0"/>
      <p:bldP spid="36" grpId="0"/>
    </p:bld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360" y="1805049"/>
            <a:ext cx="4731394" cy="408214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019894" y="534389"/>
            <a:ext cx="4632761" cy="5135303"/>
            <a:chOff x="1055520" y="457200"/>
            <a:chExt cx="5380906" cy="561625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520" y="457200"/>
              <a:ext cx="5380906" cy="561625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710047" y="2921329"/>
              <a:ext cx="3835730" cy="8431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698171" y="3776351"/>
              <a:ext cx="1626919" cy="9500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377049" y="1258784"/>
            <a:ext cx="4746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Slope of the position vs time graph gives velocity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44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468" y="878774"/>
            <a:ext cx="5477335" cy="43470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44922" y="5648464"/>
                <a:ext cx="623696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/>
                  <a:t>Area</a:t>
                </a:r>
                <a:r>
                  <a:rPr lang="en-US" sz="2000" dirty="0"/>
                  <a:t> </a:t>
                </a:r>
                <a:r>
                  <a:rPr lang="en-US" sz="2000" b="1" dirty="0"/>
                  <a:t>under</a:t>
                </a:r>
                <a:r>
                  <a:rPr lang="en-US" sz="2000" dirty="0"/>
                  <a:t> the velocity vs time graph gives </a:t>
                </a:r>
                <a:r>
                  <a:rPr lang="en-US" sz="2000" b="1" dirty="0" smtClean="0"/>
                  <a:t>displacement </a:t>
                </a:r>
              </a:p>
              <a:p>
                <a:pPr algn="ctr"/>
                <a:r>
                  <a:rPr lang="en-US" sz="2000" dirty="0"/>
                  <a:t>[</a:t>
                </a:r>
                <a:r>
                  <a:rPr lang="en-US" sz="2000" dirty="0" smtClean="0"/>
                  <a:t>i.e.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𝑎𝑟𝑒𝑎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4922" y="5648464"/>
                <a:ext cx="6236964" cy="707886"/>
              </a:xfrm>
              <a:prstGeom prst="rect">
                <a:avLst/>
              </a:prstGeom>
              <a:blipFill>
                <a:blip r:embed="rId5"/>
                <a:stretch>
                  <a:fillRect l="-978" t="-5172" r="-98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219"/>
          <a:stretch/>
        </p:blipFill>
        <p:spPr>
          <a:xfrm>
            <a:off x="1012550" y="581891"/>
            <a:ext cx="4632761" cy="29688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34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9" name="Rectangle 13"/>
          <p:cNvSpPr>
            <a:spLocks/>
          </p:cNvSpPr>
          <p:nvPr/>
        </p:nvSpPr>
        <p:spPr bwMode="auto">
          <a:xfrm>
            <a:off x="1130300" y="1120141"/>
            <a:ext cx="5615782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A graph of position versus time for a basketball player moving down the court appears like so:</a:t>
            </a:r>
          </a:p>
        </p:txBody>
      </p:sp>
      <p:sp>
        <p:nvSpPr>
          <p:cNvPr id="24590" name="Rectangle 14"/>
          <p:cNvSpPr>
            <a:spLocks/>
          </p:cNvSpPr>
          <p:nvPr/>
        </p:nvSpPr>
        <p:spPr bwMode="auto">
          <a:xfrm>
            <a:off x="2082642" y="2537460"/>
            <a:ext cx="8092440" cy="130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Which of the following velocity graphs matches the above position graph?</a:t>
            </a:r>
          </a:p>
        </p:txBody>
      </p:sp>
      <p:sp>
        <p:nvSpPr>
          <p:cNvPr id="24591" name="Rectangle 15"/>
          <p:cNvSpPr>
            <a:spLocks/>
          </p:cNvSpPr>
          <p:nvPr/>
        </p:nvSpPr>
        <p:spPr bwMode="auto">
          <a:xfrm>
            <a:off x="2667000" y="5032424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A.</a:t>
            </a:r>
          </a:p>
        </p:txBody>
      </p:sp>
      <p:pic>
        <p:nvPicPr>
          <p:cNvPr id="24592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737235"/>
            <a:ext cx="1783080" cy="167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42" y="3291840"/>
            <a:ext cx="8218170" cy="173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4" name="Rectangle 18"/>
          <p:cNvSpPr>
            <a:spLocks/>
          </p:cNvSpPr>
          <p:nvPr/>
        </p:nvSpPr>
        <p:spPr bwMode="auto">
          <a:xfrm>
            <a:off x="4953000" y="5032424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B.</a:t>
            </a:r>
          </a:p>
        </p:txBody>
      </p:sp>
      <p:sp>
        <p:nvSpPr>
          <p:cNvPr id="24595" name="Rectangle 19"/>
          <p:cNvSpPr>
            <a:spLocks/>
          </p:cNvSpPr>
          <p:nvPr/>
        </p:nvSpPr>
        <p:spPr bwMode="auto">
          <a:xfrm>
            <a:off x="7078980" y="5032424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C.</a:t>
            </a:r>
          </a:p>
        </p:txBody>
      </p:sp>
      <p:sp>
        <p:nvSpPr>
          <p:cNvPr id="24596" name="Rectangle 20"/>
          <p:cNvSpPr>
            <a:spLocks/>
          </p:cNvSpPr>
          <p:nvPr/>
        </p:nvSpPr>
        <p:spPr bwMode="auto">
          <a:xfrm>
            <a:off x="9273540" y="5032424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D.</a:t>
            </a:r>
          </a:p>
        </p:txBody>
      </p:sp>
      <p:sp>
        <p:nvSpPr>
          <p:cNvPr id="12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20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457199" y="345440"/>
            <a:ext cx="4918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Cartesian coordinate system </a:t>
            </a:r>
          </a:p>
        </p:txBody>
      </p:sp>
      <p:sp>
        <p:nvSpPr>
          <p:cNvPr id="53" name="AutoShape 11" descr="data:image/jpeg;base64,/9j/4AAQSkZJRgABAQAAAQABAAD/2wCEAAkGBw8PDw0NDw8PEA8NDQ0NDQ8NDw8PDQ8NFREWFhURFRUYHSggGBolGxUVITEhJzUrLi4uFx8zODMsNyguLi8BCgoKDg0OFRAPGCsdFR0rLSstLS0tKy0tLS0tLSstLi0tNy0uLSstKy0tLTctNzctLi0tOC0tNS03LTctLS04N//AABEIAMAAmAMBIgACEQEDEQH/xAAbAAADAQEBAQEAAAAAAAAAAAAAAQIDBgQFB//EAEMQAAICAQIACAkHCgcAAAAAAAABAhEDBBIFBhMhMUFSkQcUIlFTYXGS0RZCgZOxwdJiY3KDlKGiwuHiFyMkMkOCw//EABkBAQEBAQEBAAAAAAAAAAAAAAEAAgMEBf/EACURAQEAAgIBAwQDAQAAAAAAAAABAhESUWEUISIDE0GRMTJxBP/aAAwDAQACEQMRAD8A/FKCiqCjnty2mh0VQJFtbCQ0hpFJGds7TQUXRSQbCFEe0tRHQbTOilEtRLUQuSQojUTRRHtM8kz2j2mm0KDaZbQ2mu0agXJMtoj1RxgHJPkgXQUd9naUikgopItjYSKSBItIxaCUSlEpIpIzakqI9paiXGBm1M4wKUTVRHtM8kzUR7TTaOg2We0NppQqDaQomsMY4QPTjxhak4sIz2Y4AakLk6HRptDaejbKaKSGkUkGwSRUUCRaRi1HFFpCijSKMWoKJooiijVIxaWdDouh0Z2kUFF0FFtM6HGJVGmOJbSsWM9UICxxNooYVQiBpFAdInI0Paa7Qo1sM9o1E0oZbSFEpRKRSM7RRRokES0jFoOKNKJii6MUlQ6GNGUmhUWJotpNHowxMoo9eKIlcUaJCSLSNxLigHEDcTmdo9hY6EM9g9pbQqBFQbSqAyRGJaRKNEZoOJYol7TKTQx0FACAYATxrnPZjR5ca5z2wQ4k4o0FFFUdEIgNCNJz1FIKKSEFQqLoTQVIHQ6CjKSpK6tX5uvuPbi4PzyrbgzO+vkppd7VFY+FtTGCxQz5IQSaUcbWPvcUm/pPPycs0km98pOryty+lt9RrWLUkr3LgrMmt/Jwv0mfBH+bmPRj02njyUpPUZVFrxlYPF3Cn08nJSb8n8pLdz1TOT1sqlKEI/N5OTrpdtul1L4E6TNLTxexuE8kZwy8pGO1xf8AtcV1/T0Oj0Y/Tk/ie/l6sfo44/2fX4R4RxSySlhxzxwTccccjj5bi/Kcujaqvrbto+4uDtLl0mDVabVOeWUIeMafNGEJRyNqL5Np86UuanztNO+o4HHpcs3GKUql5Su9qT6z7/BWjjCU1KvJ8hySuTi4LnUG6b9d8w/Wxx1+NjH7Xy5z8e3+vVKLTafSnT9TEUoj2Hz68h4kezH0HmxRPZjXsHFGkVQKvOu9DuPaj3o6FID3R7Ue9ASfo2PwLaf52u1D/RxYY/ameiHgZ0XXq9a/Y9Ov/M/Sty849y859LWPU/UduE6fnUfA7wf6fWP/AL4fwFLwQcHel1b/AFmP8B+hb150S80e0u8vj1P1DwnThI+CPgvr8ZftztfYjReCbgnsZ/2jIdvy8e0u8OXj2l3h8ep+ouE6cUvBRwT6PN+0ZfiVHwYcEwaaxZ750v8AUZX0rn6/Mdny8e0u8h6rHdb437S+PgzDXvpw+HwS8FbnOWLLzrmgtTme31uTdt9HqX73v/hRwN0vT5Jc+7ytRmkk6q1bOz5eHaXePl49G5d5fFWb965LS+DbgjE5JaVbZtOMZTm4xaVOufrq+89L4h8Fxe6Ohwy6LT3X+kufp+2kdHOUGqcl1PprnTsHqIdqPePsuPh8SHE7guubQ6enT54c/wC81jxS4NXRodNzfmos+p41j7ce8fjMO1HvLlO1x8PBHi3oFzrRaX6jH8DaPA2kXRpdOvZgxL7j0+Mw7Ue8HqodqPeXKdrj4YrgvTro0+BezFj+BpHRYl0Ysa9kIL7getx9tEvhDF20HOdnh4bxxpdCS9iSA8suE8K+egLnj2uN6fj3y7S/5H3S+Apcf125fRGZ+eCaPDw8s3/py6j9CfH+Pbn7sjN8fo/nPd+LOAoQcfI9Tn4d3Lj7FdWV/Ql/MT8vo9jL/D+I4ViM3Eepzd38vo+jzX6nCvtPJLjxk32ozWOvP/mX31RyAIzpeozdpHjxLs5e+JouPk+qOX3oHEotAPUZu1+XuTs5PfiT8ucj+Zk9+PwOPRSLdH38+3WPjrl7E/rEvuD5a5exL63+hyoUB9Rn26tcdsno5fW/2ifHLK/mSX63+hyo4sh6jPt1K4zZueuvqc2/uJfGPN6vekz4GOZpZqSL1Gfb7L4wZ/yf4n94j4zYzXGL7+fb5QAB3rmBUUFBoIoKLoHExYGdAXQqMWIkWhUNGalotEItGUdDEMgQABJcJGqkedMpSGVN7GZKQG9l4gAZ6bGgiiSkZsRodAh0ZsCGhUa0JxM2BnQ6KoRiwBFJkiszpNEx2Z2Fgl2Fk2FglNk7gbIYJqpgYWAyokOyEUe9tSKRCLRmpSKRKKRmhSHQhmQlohmjM5GLAlktjbIkYqOxpkWKwTWwszsNwJo5CbM9wbg0jYEtgWgaGiUUj6FdVIpEoaChoNEpjTMULQWTYzNB2TIZLM2JnIzbNJmMmYsAsLIsLMpdktibIstJe4aZnY7LQXYyLA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175354" y="2033484"/>
            <a:ext cx="1831527" cy="1771669"/>
            <a:chOff x="1305401" y="2074706"/>
            <a:chExt cx="1831527" cy="1771669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3" cstate="print">
              <a:lum brigh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2583" y="2444037"/>
              <a:ext cx="1157161" cy="1402338"/>
            </a:xfrm>
            <a:prstGeom prst="rect">
              <a:avLst/>
            </a:prstGeom>
            <a:ln w="31750">
              <a:solidFill>
                <a:schemeClr val="tx1"/>
              </a:solidFill>
            </a:ln>
          </p:spPr>
        </p:pic>
        <p:sp>
          <p:nvSpPr>
            <p:cNvPr id="57" name="TextBox 56"/>
            <p:cNvSpPr txBox="1"/>
            <p:nvPr/>
          </p:nvSpPr>
          <p:spPr>
            <a:xfrm>
              <a:off x="1305401" y="2074706"/>
              <a:ext cx="1831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Fly on a tightrope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091118" y="4567037"/>
            <a:ext cx="7035801" cy="1453839"/>
            <a:chOff x="5091118" y="4567037"/>
            <a:chExt cx="7035801" cy="1453839"/>
          </a:xfrm>
        </p:grpSpPr>
        <p:pic>
          <p:nvPicPr>
            <p:cNvPr id="2067" name="Picture 19" descr="http://www.mathatube.com/sitebuilder/images/number-line-600x27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7" t="59594" r="3633" b="12362"/>
            <a:stretch/>
          </p:blipFill>
          <p:spPr bwMode="auto">
            <a:xfrm>
              <a:off x="5091118" y="4567037"/>
              <a:ext cx="7035801" cy="957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TextBox 64"/>
            <p:cNvSpPr txBox="1"/>
            <p:nvPr/>
          </p:nvSpPr>
          <p:spPr>
            <a:xfrm>
              <a:off x="7451857" y="5651544"/>
              <a:ext cx="1565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Position x (cm)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9261806" y="3848326"/>
            <a:ext cx="2800447" cy="578037"/>
            <a:chOff x="9261806" y="3848326"/>
            <a:chExt cx="2800447" cy="578037"/>
          </a:xfrm>
        </p:grpSpPr>
        <p:sp>
          <p:nvSpPr>
            <p:cNvPr id="66" name="TextBox 65"/>
            <p:cNvSpPr txBox="1"/>
            <p:nvPr/>
          </p:nvSpPr>
          <p:spPr>
            <a:xfrm>
              <a:off x="9261806" y="3848326"/>
              <a:ext cx="2800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Current position </a:t>
              </a:r>
              <a:r>
                <a:rPr lang="en-US" sz="2400" b="1" dirty="0"/>
                <a:t>x = 2 cm</a:t>
              </a:r>
            </a:p>
          </p:txBody>
        </p:sp>
        <p:cxnSp>
          <p:nvCxnSpPr>
            <p:cNvPr id="59" name="Straight Connector 58"/>
            <p:cNvCxnSpPr/>
            <p:nvPr/>
          </p:nvCxnSpPr>
          <p:spPr>
            <a:xfrm flipH="1">
              <a:off x="9497186" y="4241697"/>
              <a:ext cx="464689" cy="1846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3" descr="https://rwalz.files.wordpress.com/2009/02/descartes-cover-finish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21038" r="15873" b="67110"/>
          <a:stretch/>
        </p:blipFill>
        <p:spPr bwMode="auto">
          <a:xfrm rot="10800000">
            <a:off x="8992033" y="4353482"/>
            <a:ext cx="470759" cy="3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73036" y="1251017"/>
            <a:ext cx="10499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coordinate system: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can move only along a straight line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18647" y="6113936"/>
            <a:ext cx="526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</a:t>
            </a:r>
            <a:r>
              <a:rPr lang="en-US" b="1" dirty="0"/>
              <a:t>choose </a:t>
            </a:r>
            <a:r>
              <a:rPr lang="en-US" dirty="0"/>
              <a:t>locations to the right of zero to be </a:t>
            </a:r>
            <a:r>
              <a:rPr lang="en-US" b="1" dirty="0"/>
              <a:t>positive</a:t>
            </a:r>
            <a:endParaRPr lang="en-US" sz="2400" b="1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017639" y="3092466"/>
            <a:ext cx="8244167" cy="1521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37421" y="4553795"/>
            <a:ext cx="3982061" cy="132343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x = 2</a:t>
            </a:r>
            <a:r>
              <a:rPr lang="en-US" sz="2000" dirty="0"/>
              <a:t> </a:t>
            </a:r>
            <a:r>
              <a:rPr lang="en-US" sz="2000" b="1" dirty="0"/>
              <a:t>cm</a:t>
            </a:r>
            <a:r>
              <a:rPr lang="en-US" sz="2000" dirty="0"/>
              <a:t> means:</a:t>
            </a:r>
          </a:p>
          <a:p>
            <a:pPr marL="342900" indent="-342900">
              <a:buFontTx/>
              <a:buChar char="-"/>
            </a:pPr>
            <a:r>
              <a:rPr lang="en-US" sz="2000" i="1" dirty="0"/>
              <a:t>Reference point is at x = 0</a:t>
            </a:r>
          </a:p>
          <a:p>
            <a:pPr marL="342900" indent="-342900">
              <a:buFontTx/>
              <a:buChar char="-"/>
            </a:pPr>
            <a:r>
              <a:rPr lang="en-US" sz="2000" i="1" dirty="0"/>
              <a:t>Fly is at 2 cm from x = 0 on the tight rope (i.e. along x-direction)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4001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</p:bld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81" name="Rectangle 5"/>
          <p:cNvSpPr>
            <a:spLocks/>
          </p:cNvSpPr>
          <p:nvPr/>
        </p:nvSpPr>
        <p:spPr bwMode="auto">
          <a:xfrm>
            <a:off x="2082642" y="2537460"/>
            <a:ext cx="8092440" cy="130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Which of the following velocity graphs matches the above position graph?</a:t>
            </a:r>
          </a:p>
        </p:txBody>
      </p:sp>
      <p:pic>
        <p:nvPicPr>
          <p:cNvPr id="20378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737235"/>
            <a:ext cx="1783080" cy="167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70" r="21957"/>
          <a:stretch>
            <a:fillRect/>
          </a:stretch>
        </p:blipFill>
        <p:spPr bwMode="auto">
          <a:xfrm>
            <a:off x="6164580" y="3291840"/>
            <a:ext cx="2331720" cy="173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786" name="Rectangle 10"/>
          <p:cNvSpPr>
            <a:spLocks/>
          </p:cNvSpPr>
          <p:nvPr/>
        </p:nvSpPr>
        <p:spPr bwMode="auto">
          <a:xfrm>
            <a:off x="7078980" y="5032424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C.</a:t>
            </a:r>
          </a:p>
        </p:txBody>
      </p:sp>
      <p:sp>
        <p:nvSpPr>
          <p:cNvPr id="9" name="Rectangle 13"/>
          <p:cNvSpPr>
            <a:spLocks/>
          </p:cNvSpPr>
          <p:nvPr/>
        </p:nvSpPr>
        <p:spPr bwMode="auto">
          <a:xfrm>
            <a:off x="1130300" y="1120141"/>
            <a:ext cx="5615782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A graph of position versus time for a basketball player moving down the court appears like so:</a:t>
            </a:r>
          </a:p>
        </p:txBody>
      </p:sp>
      <p:sp>
        <p:nvSpPr>
          <p:cNvPr id="10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025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1130300" y="1166393"/>
            <a:ext cx="5730082" cy="1405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A graph of velocity versus time for a hockey puck shot into a goal appears like so:</a:t>
            </a: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2082642" y="2606040"/>
            <a:ext cx="8121015" cy="130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Which of the following position graphs matches the above velocity graph?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660" y="422910"/>
            <a:ext cx="2308860" cy="217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42" y="3333275"/>
            <a:ext cx="8309610" cy="162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Rectangle 8"/>
          <p:cNvSpPr>
            <a:spLocks/>
          </p:cNvSpPr>
          <p:nvPr/>
        </p:nvSpPr>
        <p:spPr bwMode="auto">
          <a:xfrm>
            <a:off x="2667000" y="5073858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A.</a:t>
            </a:r>
          </a:p>
        </p:txBody>
      </p:sp>
      <p:sp>
        <p:nvSpPr>
          <p:cNvPr id="25609" name="Rectangle 9"/>
          <p:cNvSpPr>
            <a:spLocks/>
          </p:cNvSpPr>
          <p:nvPr/>
        </p:nvSpPr>
        <p:spPr bwMode="auto">
          <a:xfrm>
            <a:off x="4953000" y="5073858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B.</a:t>
            </a:r>
          </a:p>
        </p:txBody>
      </p:sp>
      <p:sp>
        <p:nvSpPr>
          <p:cNvPr id="25610" name="Rectangle 10"/>
          <p:cNvSpPr>
            <a:spLocks/>
          </p:cNvSpPr>
          <p:nvPr/>
        </p:nvSpPr>
        <p:spPr bwMode="auto">
          <a:xfrm>
            <a:off x="7078980" y="5073858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C.</a:t>
            </a:r>
          </a:p>
        </p:txBody>
      </p:sp>
      <p:sp>
        <p:nvSpPr>
          <p:cNvPr id="25611" name="Rectangle 11"/>
          <p:cNvSpPr>
            <a:spLocks/>
          </p:cNvSpPr>
          <p:nvPr/>
        </p:nvSpPr>
        <p:spPr bwMode="auto">
          <a:xfrm>
            <a:off x="9273540" y="5073858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D.</a:t>
            </a:r>
          </a:p>
        </p:txBody>
      </p:sp>
      <p:sp>
        <p:nvSpPr>
          <p:cNvPr id="12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530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Rectangle 3"/>
          <p:cNvSpPr>
            <a:spLocks/>
          </p:cNvSpPr>
          <p:nvPr/>
        </p:nvSpPr>
        <p:spPr bwMode="auto">
          <a:xfrm>
            <a:off x="2082642" y="2606040"/>
            <a:ext cx="8121015" cy="130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Which of the following position graphs matches the above velocity graph?</a:t>
            </a:r>
          </a:p>
        </p:txBody>
      </p:sp>
      <p:pic>
        <p:nvPicPr>
          <p:cNvPr id="2058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660" y="422910"/>
            <a:ext cx="2308860" cy="217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7"/>
          <a:stretch>
            <a:fillRect/>
          </a:stretch>
        </p:blipFill>
        <p:spPr bwMode="auto">
          <a:xfrm>
            <a:off x="8290560" y="3333275"/>
            <a:ext cx="2101692" cy="162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34" name="Rectangle 10"/>
          <p:cNvSpPr>
            <a:spLocks/>
          </p:cNvSpPr>
          <p:nvPr/>
        </p:nvSpPr>
        <p:spPr bwMode="auto">
          <a:xfrm>
            <a:off x="9273540" y="5073858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D.</a:t>
            </a:r>
          </a:p>
        </p:txBody>
      </p:sp>
      <p:sp>
        <p:nvSpPr>
          <p:cNvPr id="9" name="Rectangle 1"/>
          <p:cNvSpPr>
            <a:spLocks/>
          </p:cNvSpPr>
          <p:nvPr/>
        </p:nvSpPr>
        <p:spPr bwMode="auto">
          <a:xfrm>
            <a:off x="1130300" y="1166393"/>
            <a:ext cx="5730082" cy="1405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A graph of velocity versus time for a hockey puck shot into a goal appears like so:</a:t>
            </a:r>
          </a:p>
        </p:txBody>
      </p:sp>
      <p:sp>
        <p:nvSpPr>
          <p:cNvPr id="10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73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Units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4403"/>
            <a:ext cx="4943168" cy="208269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Standard Units (SI units):</a:t>
            </a:r>
          </a:p>
          <a:p>
            <a:pPr lvl="1">
              <a:buFontTx/>
              <a:buChar char="-"/>
            </a:pPr>
            <a:r>
              <a:rPr lang="en-US" sz="2800" dirty="0"/>
              <a:t>Distance:	</a:t>
            </a:r>
            <a:r>
              <a:rPr lang="en-US" sz="2800" b="1" dirty="0"/>
              <a:t>meter (m)</a:t>
            </a:r>
          </a:p>
          <a:p>
            <a:pPr lvl="1">
              <a:buFontTx/>
              <a:buChar char="-"/>
            </a:pPr>
            <a:r>
              <a:rPr lang="en-US" sz="2800" dirty="0"/>
              <a:t>Time:		</a:t>
            </a:r>
            <a:r>
              <a:rPr lang="en-US" sz="2800" b="1" dirty="0"/>
              <a:t>second (s)</a:t>
            </a:r>
          </a:p>
          <a:p>
            <a:pPr lvl="1">
              <a:buFontTx/>
              <a:buChar char="-"/>
            </a:pPr>
            <a:r>
              <a:rPr lang="en-US" sz="2800" dirty="0"/>
              <a:t>Mass:		</a:t>
            </a:r>
            <a:r>
              <a:rPr lang="en-US" sz="2800" b="1" dirty="0"/>
              <a:t>kilogram (kg)</a:t>
            </a:r>
          </a:p>
          <a:p>
            <a:pPr marL="457200" lvl="1" indent="0">
              <a:buNone/>
            </a:pPr>
            <a:endParaRPr lang="en-US" sz="2800" b="1" dirty="0"/>
          </a:p>
          <a:p>
            <a:pPr marL="457200" lvl="1" indent="0">
              <a:buNone/>
            </a:pP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Right Brace 4"/>
          <p:cNvSpPr/>
          <p:nvPr/>
        </p:nvSpPr>
        <p:spPr>
          <a:xfrm>
            <a:off x="6120581" y="2153265"/>
            <a:ext cx="176980" cy="1253616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575324" y="2432862"/>
            <a:ext cx="1991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Base Units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70919" y="3876210"/>
            <a:ext cx="8099323" cy="1106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 anchor="t" anchorCtr="1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2400" dirty="0"/>
              <a:t>There are seven base units (three of them are listed above).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US" sz="2400" dirty="0"/>
              <a:t>Units of all quantities can be derived in terms of base units.</a:t>
            </a:r>
          </a:p>
          <a:p>
            <a:pPr marL="457200" lvl="1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en-US" b="1" dirty="0"/>
          </a:p>
          <a:p>
            <a:pPr marL="457200" lvl="1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079093" y="5200651"/>
                <a:ext cx="9156287" cy="12738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dirty="0"/>
                  <a:t>e.g. </a:t>
                </a:r>
              </a:p>
              <a:p>
                <a:pPr marL="0" indent="0" algn="ctr">
                  <a:lnSpc>
                    <a:spcPct val="100000"/>
                  </a:lnSpc>
                  <a:spcBef>
                    <a:spcPts val="300"/>
                  </a:spcBef>
                  <a:buNone/>
                </a:pPr>
                <a:r>
                  <a:rPr lang="en-US" b="0" i="0" dirty="0">
                    <a:latin typeface="+mj-lt"/>
                  </a:rPr>
                  <a:t>Unit of velocity: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dirty="0"/>
                  <a:t> 	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dirty="0"/>
                  <a:t>	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	</a:t>
                </a:r>
              </a:p>
              <a:p>
                <a:pPr marL="457200" lvl="1" indent="0" algn="ctr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2800" b="1" dirty="0"/>
              </a:p>
              <a:p>
                <a:pPr marL="457200" lvl="1" indent="0" algn="ctr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2800" b="1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093" y="5200651"/>
                <a:ext cx="9156287" cy="1273894"/>
              </a:xfrm>
              <a:prstGeom prst="rect">
                <a:avLst/>
              </a:prstGeom>
              <a:blipFill>
                <a:blip r:embed="rId4" cstate="print"/>
                <a:stretch>
                  <a:fillRect l="-1332" t="-4306" b="-4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1038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2" name="Rectangle 4"/>
              <p:cNvSpPr>
                <a:spLocks/>
              </p:cNvSpPr>
              <p:nvPr/>
            </p:nvSpPr>
            <p:spPr bwMode="auto">
              <a:xfrm>
                <a:off x="1253613" y="4187449"/>
                <a:ext cx="9055512" cy="2674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marL="458788" indent="-458788" algn="l"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1pPr>
                <a:lvl2pPr marL="573088" algn="l"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2pPr>
                <a:lvl3pPr algn="l"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3pPr>
                <a:lvl4pPr algn="l"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4pPr>
                <a:lvl5pPr algn="l"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9pPr>
              </a:lstStyle>
              <a:p>
                <a:pPr>
                  <a:spcBef>
                    <a:spcPts val="1080"/>
                  </a:spcBef>
                </a:pPr>
                <a:r>
                  <a:rPr lang="en-US" altLang="en-US" sz="2800" dirty="0">
                    <a:latin typeface="Arial" panose="020B0604020202020204" pitchFamily="34" charset="0"/>
                  </a:rPr>
                  <a:t>Acceleration is:</a:t>
                </a:r>
              </a:p>
              <a:p>
                <a:pPr>
                  <a:spcBef>
                    <a:spcPts val="1080"/>
                  </a:spcBef>
                  <a:buSzPct val="125000"/>
                  <a:buFont typeface="Gill Sans" pitchFamily="1" charset="0"/>
                  <a:buChar char="•"/>
                </a:pPr>
                <a:r>
                  <a:rPr lang="en-US" altLang="en-US" sz="2800" dirty="0">
                    <a:latin typeface="Arial" panose="020B0604020202020204" pitchFamily="34" charset="0"/>
                  </a:rPr>
                  <a:t>The rate of change of 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velocity</a:t>
                </a:r>
                <a:r>
                  <a:rPr lang="en-US" altLang="en-US" sz="2800" dirty="0">
                    <a:latin typeface="Arial" panose="020B0604020202020204" pitchFamily="34" charset="0"/>
                  </a:rPr>
                  <a:t>, i.e.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altLang="en-US" sz="2800" b="1" dirty="0">
                  <a:latin typeface="Arial" panose="020B0604020202020204" pitchFamily="34" charset="0"/>
                </a:endParaRPr>
              </a:p>
              <a:p>
                <a:pPr>
                  <a:spcBef>
                    <a:spcPts val="1080"/>
                  </a:spcBef>
                  <a:buSzPct val="125000"/>
                  <a:buFont typeface="Gill Sans" pitchFamily="1" charset="0"/>
                  <a:buChar char="•"/>
                </a:pPr>
                <a:r>
                  <a:rPr lang="en-US" altLang="en-US" sz="2800" dirty="0">
                    <a:latin typeface="Arial" panose="020B0604020202020204" pitchFamily="34" charset="0"/>
                  </a:rPr>
                  <a:t>The slope of a 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velocity-versus-time</a:t>
                </a:r>
                <a:r>
                  <a:rPr lang="en-US" altLang="en-US" sz="2800" dirty="0">
                    <a:latin typeface="Arial" panose="020B0604020202020204" pitchFamily="34" charset="0"/>
                  </a:rPr>
                  <a:t> graph</a:t>
                </a:r>
              </a:p>
              <a:p>
                <a:pPr>
                  <a:spcBef>
                    <a:spcPts val="1080"/>
                  </a:spcBef>
                  <a:buSzPct val="125000"/>
                  <a:buFont typeface="Gill Sans" pitchFamily="1" charset="0"/>
                  <a:buChar char="•"/>
                </a:pPr>
                <a:r>
                  <a:rPr lang="en-US" altLang="en-US" sz="2800" dirty="0">
                    <a:latin typeface="Arial" panose="020B0604020202020204" pitchFamily="34" charset="0"/>
                  </a:rPr>
                  <a:t>Can be 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+</a:t>
                </a:r>
                <a:r>
                  <a:rPr lang="en-US" altLang="en-US" sz="2800" b="1" dirty="0" err="1">
                    <a:latin typeface="Arial" panose="020B0604020202020204" pitchFamily="34" charset="0"/>
                  </a:rPr>
                  <a:t>ve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 </a:t>
                </a:r>
                <a:r>
                  <a:rPr lang="en-US" altLang="en-US" sz="2800" i="1" dirty="0">
                    <a:latin typeface="Arial" panose="020B0604020202020204" pitchFamily="34" charset="0"/>
                  </a:rPr>
                  <a:t>(increasing v) </a:t>
                </a:r>
                <a:r>
                  <a:rPr lang="en-US" altLang="en-US" sz="2800" dirty="0">
                    <a:latin typeface="Arial" panose="020B0604020202020204" pitchFamily="34" charset="0"/>
                  </a:rPr>
                  <a:t>or 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–</a:t>
                </a:r>
                <a:r>
                  <a:rPr lang="en-US" altLang="en-US" sz="2800" b="1" dirty="0" err="1">
                    <a:latin typeface="Arial" panose="020B0604020202020204" pitchFamily="34" charset="0"/>
                  </a:rPr>
                  <a:t>ve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 </a:t>
                </a:r>
                <a:r>
                  <a:rPr lang="en-US" altLang="en-US" sz="2800" i="1" dirty="0">
                    <a:latin typeface="Arial" panose="020B0604020202020204" pitchFamily="34" charset="0"/>
                  </a:rPr>
                  <a:t>(decreasing v)</a:t>
                </a:r>
              </a:p>
            </p:txBody>
          </p:sp>
        </mc:Choice>
        <mc:Fallback xmlns="">
          <p:sp>
            <p:nvSpPr>
              <p:cNvPr id="27652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3613" y="4187449"/>
                <a:ext cx="9055512" cy="2674620"/>
              </a:xfrm>
              <a:prstGeom prst="rect">
                <a:avLst/>
              </a:prstGeom>
              <a:blipFill>
                <a:blip r:embed="rId5" cstate="print"/>
                <a:stretch>
                  <a:fillRect l="-2761" t="-41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7" name="Picture 9" descr="equ 2-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568" y="1373995"/>
            <a:ext cx="2194560" cy="13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0"/>
          <p:cNvSpPr>
            <a:spLocks/>
          </p:cNvSpPr>
          <p:nvPr/>
        </p:nvSpPr>
        <p:spPr bwMode="auto">
          <a:xfrm>
            <a:off x="1130299" y="539326"/>
            <a:ext cx="8382411" cy="4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800" b="1" dirty="0">
                <a:latin typeface="Arial" panose="020B0604020202020204" pitchFamily="34" charset="0"/>
              </a:rPr>
              <a:t>Non-uniform motion – Constant Acceleration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89586" y="3038165"/>
            <a:ext cx="8377084" cy="8309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When the velocity of an object changes (e.g. when speeding up or slowing down), the object is said to </a:t>
            </a:r>
            <a:r>
              <a:rPr lang="en-US" sz="2400" b="1" dirty="0"/>
              <a:t>accelerate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6515099" y="1409989"/>
                <a:ext cx="4191001" cy="127389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Bef>
                    <a:spcPts val="300"/>
                  </a:spcBef>
                  <a:buNone/>
                </a:pPr>
                <a:r>
                  <a:rPr lang="en-US" sz="2200" b="0" i="0" dirty="0">
                    <a:latin typeface="+mj-lt"/>
                  </a:rPr>
                  <a:t>Unit of acceleration:	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sz="2200" dirty="0"/>
              </a:p>
              <a:p>
                <a:pPr marL="0" indent="0" algn="r">
                  <a:lnSpc>
                    <a:spcPct val="100000"/>
                  </a:lnSpc>
                  <a:spcBef>
                    <a:spcPts val="3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	</a:t>
                </a:r>
              </a:p>
              <a:p>
                <a:pPr marL="457200" lvl="1" indent="0" algn="ctr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2200" b="1" dirty="0"/>
              </a:p>
              <a:p>
                <a:pPr marL="457200" lvl="1" indent="0" algn="ctr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2200" b="1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5099" y="1409989"/>
                <a:ext cx="4191001" cy="1273894"/>
              </a:xfrm>
              <a:prstGeom prst="rect">
                <a:avLst/>
              </a:prstGeom>
              <a:blipFill>
                <a:blip r:embed="rId7" cstate="print"/>
                <a:stretch>
                  <a:fillRect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1355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/>
          </p:cNvSpPr>
          <p:nvPr/>
        </p:nvSpPr>
        <p:spPr bwMode="auto">
          <a:xfrm>
            <a:off x="1130299" y="539326"/>
            <a:ext cx="8382411" cy="4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800" b="1" dirty="0">
                <a:latin typeface="Arial" panose="020B0604020202020204" pitchFamily="34" charset="0"/>
              </a:rPr>
              <a:t>Constant Acceleration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35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40236" y="4927701"/>
            <a:ext cx="6588983" cy="910165"/>
            <a:chOff x="1295400" y="4521200"/>
            <a:chExt cx="8648700" cy="1308100"/>
          </a:xfrm>
        </p:grpSpPr>
        <p:grpSp>
          <p:nvGrpSpPr>
            <p:cNvPr id="9" name="Group 8"/>
            <p:cNvGrpSpPr/>
            <p:nvPr/>
          </p:nvGrpSpPr>
          <p:grpSpPr>
            <a:xfrm>
              <a:off x="1295400" y="4597400"/>
              <a:ext cx="8648700" cy="1219200"/>
              <a:chOff x="1295400" y="4597400"/>
              <a:chExt cx="8648700" cy="121920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2244" r="-1340" b="37809"/>
              <a:stretch/>
            </p:blipFill>
            <p:spPr>
              <a:xfrm>
                <a:off x="1295400" y="4597400"/>
                <a:ext cx="8648700" cy="1143000"/>
              </a:xfrm>
              <a:prstGeom prst="rect">
                <a:avLst/>
              </a:prstGeom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2895600" y="5448300"/>
                <a:ext cx="304800" cy="368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949700" y="4597400"/>
              <a:ext cx="406400" cy="5461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702300" y="5067300"/>
              <a:ext cx="717550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19850" y="4521200"/>
              <a:ext cx="717550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32948" y="2960176"/>
            <a:ext cx="6549777" cy="1630874"/>
            <a:chOff x="1537362" y="1329944"/>
            <a:chExt cx="8597238" cy="234391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0" y="1406144"/>
              <a:ext cx="8534400" cy="2267712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1537362" y="1329944"/>
              <a:ext cx="8203537" cy="5461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657" name="Picture 9" descr="equ 2-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705" y="1260453"/>
            <a:ext cx="2194560" cy="13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447140" y="1246608"/>
                <a:ext cx="4138595" cy="50475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velocity is </a:t>
                </a:r>
                <a:r>
                  <a:rPr lang="en-US" sz="2400" b="1" dirty="0"/>
                  <a:t>+</a:t>
                </a:r>
                <a:r>
                  <a:rPr lang="en-US" sz="2400" b="1" dirty="0" err="1"/>
                  <a:t>ve</a:t>
                </a:r>
                <a:r>
                  <a:rPr lang="en-US" sz="2400" dirty="0"/>
                  <a:t> because it is moving to the right (although slowing down)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But acceleration is </a:t>
                </a:r>
                <a:r>
                  <a:rPr lang="en-US" sz="2400" b="1" dirty="0"/>
                  <a:t>–</a:t>
                </a:r>
                <a:r>
                  <a:rPr lang="en-US" sz="2400" b="1" dirty="0" err="1"/>
                  <a:t>ve</a:t>
                </a:r>
                <a:r>
                  <a:rPr lang="en-US" sz="2400" dirty="0"/>
                  <a:t> because it is slowing down (acceleration must point opposite to velocity)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i.e.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→ 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𝑣𝑒</m:t>
                      </m:r>
                    </m:oMath>
                  </m:oMathPara>
                </a14:m>
                <a:endParaRPr lang="en-US" sz="2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→−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𝑣𝑒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b="0" dirty="0"/>
              </a:p>
              <a:p>
                <a:endParaRPr lang="en-US" sz="2400" dirty="0"/>
              </a:p>
              <a:p>
                <a:pPr algn="ctr"/>
                <a:r>
                  <a:rPr lang="en-US" sz="2400" b="1" dirty="0"/>
                  <a:t>Velocity and acceleration can point in different directions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7140" y="1246608"/>
                <a:ext cx="4138595" cy="5047536"/>
              </a:xfrm>
              <a:prstGeom prst="rect">
                <a:avLst/>
              </a:prstGeom>
              <a:blipFill>
                <a:blip r:embed="rId8" cstate="print"/>
                <a:stretch>
                  <a:fillRect l="-1909" t="-842" r="-2937" b="-156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4262033" y="2960176"/>
            <a:ext cx="1329887" cy="443902"/>
            <a:chOff x="2915705" y="2960176"/>
            <a:chExt cx="2723282" cy="443902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2915705" y="3212957"/>
              <a:ext cx="2014780" cy="0"/>
            </a:xfrm>
            <a:prstGeom prst="straightConnector1">
              <a:avLst/>
            </a:prstGeom>
            <a:ln w="28575">
              <a:solidFill>
                <a:schemeClr val="accent1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"/>
                <p:cNvSpPr>
                  <a:spLocks/>
                </p:cNvSpPr>
                <p:nvPr/>
              </p:nvSpPr>
              <p:spPr bwMode="auto">
                <a:xfrm>
                  <a:off x="4821728" y="2960176"/>
                  <a:ext cx="817259" cy="4439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7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altLang="en-US" sz="2700" dirty="0">
                    <a:solidFill>
                      <a:srgbClr val="002060"/>
                    </a:solidFill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0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21728" y="2960176"/>
                  <a:ext cx="817259" cy="443902"/>
                </a:xfrm>
                <a:prstGeom prst="rect">
                  <a:avLst/>
                </a:prstGeom>
                <a:blipFill>
                  <a:blip r:embed="rId9" cstate="print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/>
          <p:cNvGrpSpPr/>
          <p:nvPr/>
        </p:nvGrpSpPr>
        <p:grpSpPr>
          <a:xfrm>
            <a:off x="2514908" y="2960176"/>
            <a:ext cx="1382710" cy="443902"/>
            <a:chOff x="2915705" y="2954785"/>
            <a:chExt cx="2831451" cy="443902"/>
          </a:xfrm>
        </p:grpSpPr>
        <p:cxnSp>
          <p:nvCxnSpPr>
            <p:cNvPr id="23" name="Straight Arrow Connector 22"/>
            <p:cNvCxnSpPr/>
            <p:nvPr/>
          </p:nvCxnSpPr>
          <p:spPr>
            <a:xfrm flipH="1">
              <a:off x="2915705" y="3212957"/>
              <a:ext cx="2014779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1"/>
                <p:cNvSpPr>
                  <a:spLocks/>
                </p:cNvSpPr>
                <p:nvPr/>
              </p:nvSpPr>
              <p:spPr bwMode="auto">
                <a:xfrm>
                  <a:off x="4929897" y="2954785"/>
                  <a:ext cx="817259" cy="4439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700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altLang="en-US" sz="2700" dirty="0">
                    <a:solidFill>
                      <a:schemeClr val="accent2"/>
                    </a:solidFill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4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29897" y="2954785"/>
                  <a:ext cx="817259" cy="443902"/>
                </a:xfrm>
                <a:prstGeom prst="rect">
                  <a:avLst/>
                </a:prstGeom>
                <a:blipFill>
                  <a:blip r:embed="rId10" cstate="print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156819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02_26Figur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51469" b="48762"/>
          <a:stretch/>
        </p:blipFill>
        <p:spPr bwMode="auto">
          <a:xfrm>
            <a:off x="737419" y="1775713"/>
            <a:ext cx="2198231" cy="349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0"/>
          <p:cNvSpPr>
            <a:spLocks/>
          </p:cNvSpPr>
          <p:nvPr/>
        </p:nvSpPr>
        <p:spPr bwMode="auto">
          <a:xfrm>
            <a:off x="775592" y="335102"/>
            <a:ext cx="7580186" cy="4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Non-uniform motion – Constant Acceleration</a:t>
            </a:r>
          </a:p>
        </p:txBody>
      </p:sp>
      <p:pic>
        <p:nvPicPr>
          <p:cNvPr id="6" name="Picture 7" descr="02_26Figur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83" t="-1" b="49150"/>
          <a:stretch/>
        </p:blipFill>
        <p:spPr bwMode="auto">
          <a:xfrm>
            <a:off x="6254713" y="1775713"/>
            <a:ext cx="2356106" cy="347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02_26Figur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68" r="54686" b="3595"/>
          <a:stretch/>
        </p:blipFill>
        <p:spPr bwMode="auto">
          <a:xfrm>
            <a:off x="3539427" y="1720360"/>
            <a:ext cx="2052516" cy="314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02_26Figur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54" t="51626" b="3595"/>
          <a:stretch/>
        </p:blipFill>
        <p:spPr bwMode="auto">
          <a:xfrm>
            <a:off x="9276155" y="1858123"/>
            <a:ext cx="2370997" cy="305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89936" y="5442155"/>
            <a:ext cx="10899058" cy="12003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Velocity </a:t>
            </a:r>
            <a:r>
              <a:rPr lang="en-US" sz="2400" dirty="0"/>
              <a:t>and </a:t>
            </a:r>
            <a:r>
              <a:rPr lang="en-US" sz="2400" b="1" dirty="0"/>
              <a:t>acceleration</a:t>
            </a:r>
            <a:r>
              <a:rPr lang="en-US" sz="2400" dirty="0"/>
              <a:t> can point in different directions (and have different signs)</a:t>
            </a:r>
          </a:p>
          <a:p>
            <a:r>
              <a:rPr lang="en-US" sz="2400" dirty="0"/>
              <a:t>i.e. an object can be moving in one direction, but accelerating in a different direction (and, therefore, changing its velocity)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3852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7880755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Example of Constant Acceleration: Free-fall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715062" y="921199"/>
            <a:ext cx="8648805" cy="4441965"/>
            <a:chOff x="1650670" y="1016528"/>
            <a:chExt cx="8648805" cy="4441965"/>
          </a:xfrm>
        </p:grpSpPr>
        <p:grpSp>
          <p:nvGrpSpPr>
            <p:cNvPr id="33798" name="Group 6"/>
            <p:cNvGrpSpPr>
              <a:grpSpLocks/>
            </p:cNvGrpSpPr>
            <p:nvPr/>
          </p:nvGrpSpPr>
          <p:grpSpPr bwMode="auto">
            <a:xfrm>
              <a:off x="1864135" y="1206533"/>
              <a:ext cx="8435340" cy="4251960"/>
              <a:chOff x="192" y="432"/>
              <a:chExt cx="7008" cy="3677"/>
            </a:xfrm>
          </p:grpSpPr>
          <p:pic>
            <p:nvPicPr>
              <p:cNvPr id="33796" name="Picture 4" descr="02_36FigureA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0918" b="3372"/>
              <a:stretch>
                <a:fillRect/>
              </a:stretch>
            </p:blipFill>
            <p:spPr bwMode="auto">
              <a:xfrm>
                <a:off x="192" y="528"/>
                <a:ext cx="1584" cy="35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797" name="Picture 5" descr="02_36FigureB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916"/>
              <a:stretch>
                <a:fillRect/>
              </a:stretch>
            </p:blipFill>
            <p:spPr bwMode="auto">
              <a:xfrm>
                <a:off x="1823" y="432"/>
                <a:ext cx="5377" cy="3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" name="Rectangle 1"/>
            <p:cNvSpPr/>
            <p:nvPr/>
          </p:nvSpPr>
          <p:spPr>
            <a:xfrm>
              <a:off x="1650670" y="1016528"/>
              <a:ext cx="2588821" cy="6578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271143" y="5707915"/>
                <a:ext cx="5097942" cy="8309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Acceleration of free-fall = 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-</a:t>
                </a:r>
                <a:r>
                  <a:rPr lang="en-US" sz="2400" dirty="0"/>
                  <a:t>9.8 m/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Always points vertically down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143" y="5707915"/>
                <a:ext cx="5097942" cy="830997"/>
              </a:xfrm>
              <a:prstGeom prst="rect">
                <a:avLst/>
              </a:prstGeom>
              <a:blipFill>
                <a:blip r:embed="rId7" cstate="print"/>
                <a:stretch>
                  <a:fillRect l="-1551" t="-6475" b="-1438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4979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370527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v(t) and a(t) graphs: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56461" y="1164071"/>
            <a:ext cx="11080012" cy="2098687"/>
            <a:chOff x="356461" y="1164071"/>
            <a:chExt cx="11080012" cy="2098687"/>
          </a:xfrm>
        </p:grpSpPr>
        <p:grpSp>
          <p:nvGrpSpPr>
            <p:cNvPr id="7" name="Group 6"/>
            <p:cNvGrpSpPr/>
            <p:nvPr/>
          </p:nvGrpSpPr>
          <p:grpSpPr>
            <a:xfrm>
              <a:off x="3444332" y="1164071"/>
              <a:ext cx="7992141" cy="2098687"/>
              <a:chOff x="1943846" y="1016528"/>
              <a:chExt cx="6220942" cy="163358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943846" y="1018924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213706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</a:p>
              </p:txBody>
            </p:sp>
            <p:sp>
              <p:nvSpPr>
                <p:cNvPr id="1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6193149" y="1016528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05414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</a:t>
                  </a:r>
                </a:p>
              </p:txBody>
            </p:sp>
            <p:sp>
              <p:nvSpPr>
                <p:cNvPr id="26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3968282" y="1167019"/>
                <a:ext cx="2059095" cy="412674"/>
                <a:chOff x="4587133" y="3096457"/>
                <a:chExt cx="2059095" cy="412674"/>
              </a:xfrm>
            </p:grpSpPr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4631448" y="3509131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4587133" y="3096457"/>
                  <a:ext cx="20147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i="1" dirty="0">
                      <a:solidFill>
                        <a:srgbClr val="FF0000"/>
                      </a:solidFill>
                    </a:rPr>
                    <a:t>v = slope of x(t)</a:t>
                  </a: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4011205" y="1990282"/>
                <a:ext cx="2218346" cy="349343"/>
                <a:chOff x="4661052" y="2913158"/>
                <a:chExt cx="2218346" cy="383788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4695985" y="3296946"/>
                  <a:ext cx="2014780" cy="0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4661052" y="2913158"/>
                      <a:ext cx="2218346" cy="3158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a14:m>
                      <a:r>
                        <a:rPr lang="en-US" i="1" dirty="0">
                          <a:solidFill>
                            <a:srgbClr val="00B050"/>
                          </a:solidFill>
                        </a:rPr>
                        <a:t> = area under v(t)</a:t>
                      </a:r>
                    </a:p>
                  </p:txBody>
                </p:sp>
              </mc:Choice>
              <mc:Fallback xmlns="">
                <p:sp>
                  <p:nvSpPr>
                    <p:cNvPr id="32" name="TextBox 3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61052" y="2913158"/>
                      <a:ext cx="2218346" cy="315828"/>
                    </a:xfrm>
                    <a:prstGeom prst="rect">
                      <a:avLst/>
                    </a:prstGeom>
                    <a:blipFill>
                      <a:blip r:embed="rId6" cstate="print"/>
                      <a:stretch>
                        <a:fillRect t="-8197" b="-2459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1"/>
                <p:cNvSpPr>
                  <a:spLocks/>
                </p:cNvSpPr>
                <p:nvPr/>
              </p:nvSpPr>
              <p:spPr bwMode="auto">
                <a:xfrm>
                  <a:off x="356461" y="1714159"/>
                  <a:ext cx="2949876" cy="842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7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7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en-US" sz="2700" b="0" i="0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en-US" sz="2700" b="0" i="0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en-US" altLang="en-US" sz="2700" dirty="0"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0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56461" y="1714159"/>
                  <a:ext cx="2949876" cy="842204"/>
                </a:xfrm>
                <a:prstGeom prst="rect">
                  <a:avLst/>
                </a:prstGeom>
                <a:blipFill>
                  <a:blip r:embed="rId7" cstate="print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/>
          <p:cNvGrpSpPr/>
          <p:nvPr/>
        </p:nvGrpSpPr>
        <p:grpSpPr>
          <a:xfrm>
            <a:off x="386619" y="3935879"/>
            <a:ext cx="10967181" cy="2076978"/>
            <a:chOff x="386619" y="3935879"/>
            <a:chExt cx="10967181" cy="20769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Rectangle 1"/>
                <p:cNvSpPr>
                  <a:spLocks/>
                </p:cNvSpPr>
                <p:nvPr/>
              </p:nvSpPr>
              <p:spPr bwMode="auto">
                <a:xfrm>
                  <a:off x="386619" y="4468892"/>
                  <a:ext cx="2908059" cy="842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7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en-US" sz="27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en-US" sz="2700" b="0" i="0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en-US" sz="2700" b="0" i="0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en-US" altLang="en-US" sz="2700" dirty="0"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1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6619" y="4468892"/>
                  <a:ext cx="2908059" cy="842204"/>
                </a:xfrm>
                <a:prstGeom prst="rect">
                  <a:avLst/>
                </a:prstGeom>
                <a:blipFill>
                  <a:blip r:embed="rId8" cstate="print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2" name="Group 41"/>
            <p:cNvGrpSpPr/>
            <p:nvPr/>
          </p:nvGrpSpPr>
          <p:grpSpPr>
            <a:xfrm>
              <a:off x="3444332" y="3935879"/>
              <a:ext cx="7909468" cy="2076978"/>
              <a:chOff x="1943846" y="1016528"/>
              <a:chExt cx="6220942" cy="1633581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1943846" y="1018924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213706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</a:t>
                  </a:r>
                </a:p>
              </p:txBody>
            </p:sp>
            <p:sp>
              <p:nvSpPr>
                <p:cNvPr id="5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6193149" y="1016528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205171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</a:t>
                  </a:r>
                </a:p>
              </p:txBody>
            </p:sp>
            <p:sp>
              <p:nvSpPr>
                <p:cNvPr id="54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45" name="Group 44"/>
              <p:cNvGrpSpPr/>
              <p:nvPr/>
            </p:nvGrpSpPr>
            <p:grpSpPr>
              <a:xfrm>
                <a:off x="3968282" y="1155082"/>
                <a:ext cx="2059095" cy="424611"/>
                <a:chOff x="4587133" y="3084520"/>
                <a:chExt cx="2059095" cy="424611"/>
              </a:xfrm>
            </p:grpSpPr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4631448" y="3509131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4587133" y="3084520"/>
                  <a:ext cx="2014780" cy="369332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i="1" dirty="0">
                      <a:solidFill>
                        <a:srgbClr val="FF0000"/>
                      </a:solidFill>
                    </a:rPr>
                    <a:t>a = slope of v(t)</a:t>
                  </a:r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3961943" y="1966393"/>
                <a:ext cx="2218346" cy="373217"/>
                <a:chOff x="4611790" y="2886928"/>
                <a:chExt cx="2218346" cy="410018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4695985" y="3296946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8" name="TextBox 47"/>
                    <p:cNvSpPr txBox="1"/>
                    <p:nvPr/>
                  </p:nvSpPr>
                  <p:spPr>
                    <a:xfrm>
                      <a:off x="4611790" y="2886928"/>
                      <a:ext cx="2218346" cy="319130"/>
                    </a:xfrm>
                    <a:prstGeom prst="rect">
                      <a:avLst/>
                    </a:prstGeom>
                    <a:noFill/>
                    <a:ln w="28575"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oMath>
                      </a14:m>
                      <a:r>
                        <a:rPr lang="en-US" i="1" dirty="0">
                          <a:solidFill>
                            <a:srgbClr val="00B050"/>
                          </a:solidFill>
                        </a:rPr>
                        <a:t> = area under a(t)</a:t>
                      </a:r>
                    </a:p>
                  </p:txBody>
                </p:sp>
              </mc:Choice>
              <mc:Fallback xmlns="">
                <p:sp>
                  <p:nvSpPr>
                    <p:cNvPr id="48" name="TextBox 4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11790" y="2886928"/>
                      <a:ext cx="2218346" cy="319130"/>
                    </a:xfrm>
                    <a:prstGeom prst="rect">
                      <a:avLst/>
                    </a:prstGeom>
                    <a:blipFill>
                      <a:blip r:embed="rId9" cstate="print"/>
                      <a:stretch>
                        <a:fillRect t="-10000" b="-26667"/>
                      </a:stretch>
                    </a:blipFill>
                    <a:ln w="28575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44639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518252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x(t), v(t) and a(t) graphs: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1"/>
              <p:cNvSpPr>
                <a:spLocks/>
              </p:cNvSpPr>
              <p:nvPr/>
            </p:nvSpPr>
            <p:spPr bwMode="auto">
              <a:xfrm>
                <a:off x="2372344" y="1193704"/>
                <a:ext cx="2949876" cy="842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700" b="0" i="1" dirty="0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altLang="en-US" sz="27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en-US" sz="2700" b="0" i="0" dirty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en-US" sz="2700" b="0" i="0" dirty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altLang="en-US" sz="270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72344" y="1193704"/>
                <a:ext cx="2949876" cy="842204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1"/>
              <p:cNvSpPr>
                <a:spLocks/>
              </p:cNvSpPr>
              <p:nvPr/>
            </p:nvSpPr>
            <p:spPr bwMode="auto">
              <a:xfrm>
                <a:off x="6571731" y="1123619"/>
                <a:ext cx="2908059" cy="842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7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altLang="en-US" sz="27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en-US" sz="2700" b="0" i="0" dirty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en-US" sz="2700" b="0" i="0" dirty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altLang="en-US" sz="270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1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71731" y="1123619"/>
                <a:ext cx="2908059" cy="842204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925846" y="2478884"/>
            <a:ext cx="10427954" cy="2098687"/>
            <a:chOff x="936370" y="1131731"/>
            <a:chExt cx="10427954" cy="2098687"/>
          </a:xfrm>
        </p:grpSpPr>
        <p:grpSp>
          <p:nvGrpSpPr>
            <p:cNvPr id="7" name="Group 6"/>
            <p:cNvGrpSpPr/>
            <p:nvPr/>
          </p:nvGrpSpPr>
          <p:grpSpPr>
            <a:xfrm>
              <a:off x="936370" y="1131731"/>
              <a:ext cx="6302085" cy="2098687"/>
              <a:chOff x="1943846" y="1016528"/>
              <a:chExt cx="6220942" cy="163358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943846" y="1018924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213706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</a:p>
              </p:txBody>
            </p:sp>
            <p:sp>
              <p:nvSpPr>
                <p:cNvPr id="1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6193149" y="1016528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05414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</a:t>
                  </a:r>
                </a:p>
              </p:txBody>
            </p:sp>
            <p:sp>
              <p:nvSpPr>
                <p:cNvPr id="26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3968282" y="1167019"/>
                <a:ext cx="2059095" cy="412674"/>
                <a:chOff x="4587133" y="3096457"/>
                <a:chExt cx="2059095" cy="412674"/>
              </a:xfrm>
            </p:grpSpPr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4631448" y="3509131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4587133" y="3096457"/>
                  <a:ext cx="20147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i="1" dirty="0">
                      <a:solidFill>
                        <a:srgbClr val="FF0000"/>
                      </a:solidFill>
                    </a:rPr>
                    <a:t>v = slope of x(t)</a:t>
                  </a: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4011205" y="1990282"/>
                <a:ext cx="2218346" cy="349343"/>
                <a:chOff x="4661052" y="2913158"/>
                <a:chExt cx="2218346" cy="383788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4695985" y="3296946"/>
                  <a:ext cx="2014780" cy="0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4661052" y="2913158"/>
                      <a:ext cx="2218346" cy="3158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a14:m>
                      <a:r>
                        <a:rPr lang="en-US" i="1" dirty="0">
                          <a:solidFill>
                            <a:srgbClr val="00B050"/>
                          </a:solidFill>
                        </a:rPr>
                        <a:t> = area under v(t)</a:t>
                      </a:r>
                    </a:p>
                  </p:txBody>
                </p:sp>
              </mc:Choice>
              <mc:Fallback xmlns="">
                <p:sp>
                  <p:nvSpPr>
                    <p:cNvPr id="32" name="TextBox 3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61052" y="2913158"/>
                      <a:ext cx="2218346" cy="315828"/>
                    </a:xfrm>
                    <a:prstGeom prst="rect">
                      <a:avLst/>
                    </a:prstGeom>
                    <a:blipFill>
                      <a:blip r:embed="rId7" cstate="print"/>
                      <a:stretch>
                        <a:fillRect t="-10000" b="-2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42" name="Group 41"/>
            <p:cNvGrpSpPr/>
            <p:nvPr/>
          </p:nvGrpSpPr>
          <p:grpSpPr>
            <a:xfrm>
              <a:off x="7235342" y="1131731"/>
              <a:ext cx="4128982" cy="2073932"/>
              <a:chOff x="3961943" y="1016528"/>
              <a:chExt cx="4202845" cy="1631185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6193149" y="1016528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205171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</a:t>
                  </a:r>
                </a:p>
              </p:txBody>
            </p:sp>
            <p:sp>
              <p:nvSpPr>
                <p:cNvPr id="54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45" name="Group 44"/>
              <p:cNvGrpSpPr/>
              <p:nvPr/>
            </p:nvGrpSpPr>
            <p:grpSpPr>
              <a:xfrm>
                <a:off x="3968282" y="1155082"/>
                <a:ext cx="2059095" cy="424611"/>
                <a:chOff x="4587133" y="3084520"/>
                <a:chExt cx="2059095" cy="424611"/>
              </a:xfrm>
            </p:grpSpPr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4631448" y="3509131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4587133" y="3084520"/>
                  <a:ext cx="2014780" cy="369332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i="1" dirty="0">
                      <a:solidFill>
                        <a:srgbClr val="FF0000"/>
                      </a:solidFill>
                    </a:rPr>
                    <a:t>a = slope of v(t)</a:t>
                  </a:r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3961943" y="1966393"/>
                <a:ext cx="2218346" cy="373217"/>
                <a:chOff x="4611790" y="2886928"/>
                <a:chExt cx="2218346" cy="410018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4695985" y="3296946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8" name="TextBox 47"/>
                    <p:cNvSpPr txBox="1"/>
                    <p:nvPr/>
                  </p:nvSpPr>
                  <p:spPr>
                    <a:xfrm>
                      <a:off x="4611790" y="2886928"/>
                      <a:ext cx="2218346" cy="319130"/>
                    </a:xfrm>
                    <a:prstGeom prst="rect">
                      <a:avLst/>
                    </a:prstGeom>
                    <a:noFill/>
                    <a:ln w="28575"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oMath>
                      </a14:m>
                      <a:r>
                        <a:rPr lang="en-US" i="1" dirty="0">
                          <a:solidFill>
                            <a:srgbClr val="00B050"/>
                          </a:solidFill>
                        </a:rPr>
                        <a:t> = area under a(t)</a:t>
                      </a:r>
                    </a:p>
                  </p:txBody>
                </p:sp>
              </mc:Choice>
              <mc:Fallback xmlns="">
                <p:sp>
                  <p:nvSpPr>
                    <p:cNvPr id="48" name="TextBox 4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11790" y="2886928"/>
                      <a:ext cx="2218346" cy="319130"/>
                    </a:xfrm>
                    <a:prstGeom prst="rect">
                      <a:avLst/>
                    </a:prstGeom>
                    <a:blipFill>
                      <a:blip r:embed="rId8" cstate="print"/>
                      <a:stretch>
                        <a:fillRect t="-10000" b="-26667"/>
                      </a:stretch>
                    </a:blipFill>
                    <a:ln w="28575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</p:spTree>
    <p:extLst>
      <p:ext uri="{BB962C8B-B14F-4D97-AF65-F5344CB8AC3E}">
        <p14:creationId xmlns:p14="http://schemas.microsoft.com/office/powerpoint/2010/main" val="723096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457199" y="345440"/>
            <a:ext cx="4918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Cartesian coordinate system </a:t>
            </a:r>
          </a:p>
        </p:txBody>
      </p:sp>
      <p:sp>
        <p:nvSpPr>
          <p:cNvPr id="53" name="AutoShape 11" descr="data:image/jpeg;base64,/9j/4AAQSkZJRgABAQAAAQABAAD/2wCEAAkGBw8PDw0NDw8PEA8NDQ0NDQ8NDw8PDQ8NFREWFhURFRUYHSggGBolGxUVITEhJzUrLi4uFx8zODMsNyguLi8BCgoKDg0OFRAPGCsdFR0rLSstLS0tKy0tLS0tLSstLi0tNy0uLSstKy0tLTctNzctLi0tOC0tNS03LTctLS04N//AABEIAMAAmAMBIgACEQEDEQH/xAAbAAADAQEBAQEAAAAAAAAAAAAAAQIDBgQFB//EAEMQAAICAQIACAkHCgcAAAAAAAABAhEDBBIFBhMhMUFSkQcUIlFTYXGS0RZCgZOxwdJiY3KDlKGiwuHiFyMkMkOCw//EABkBAQEBAQEBAAAAAAAAAAAAAAEAAgMEBf/EACURAQEAAgIBAwQDAQAAAAAAAAABAhESUWEUISIDE0GRMTJxBP/aAAwDAQACEQMRAD8A/FKCiqCjnty2mh0VQJFtbCQ0hpFJGds7TQUXRSQbCFEe0tRHQbTOilEtRLUQuSQojUTRRHtM8kz2j2mm0KDaZbQ2mu0agXJMtoj1RxgHJPkgXQUd9naUikgopItjYSKSBItIxaCUSlEpIpIzakqI9paiXGBm1M4wKUTVRHtM8kzUR7TTaOg2We0NppQqDaQomsMY4QPTjxhak4sIz2Y4AakLk6HRptDaejbKaKSGkUkGwSRUUCRaRi1HFFpCijSKMWoKJooiijVIxaWdDouh0Z2kUFF0FFtM6HGJVGmOJbSsWM9UICxxNooYVQiBpFAdInI0Paa7Qo1sM9o1E0oZbSFEpRKRSM7RRRokES0jFoOKNKJii6MUlQ6GNGUmhUWJotpNHowxMoo9eKIlcUaJCSLSNxLigHEDcTmdo9hY6EM9g9pbQqBFQbSqAyRGJaRKNEZoOJYol7TKTQx0FACAYATxrnPZjR5ca5z2wQ4k4o0FFFUdEIgNCNJz1FIKKSEFQqLoTQVIHQ6CjKSpK6tX5uvuPbi4PzyrbgzO+vkppd7VFY+FtTGCxQz5IQSaUcbWPvcUm/pPPycs0km98pOryty+lt9RrWLUkr3LgrMmt/Jwv0mfBH+bmPRj02njyUpPUZVFrxlYPF3Cn08nJSb8n8pLdz1TOT1sqlKEI/N5OTrpdtul1L4E6TNLTxexuE8kZwy8pGO1xf8AtcV1/T0Oj0Y/Tk/ie/l6sfo44/2fX4R4RxSySlhxzxwTccccjj5bi/Kcujaqvrbto+4uDtLl0mDVabVOeWUIeMafNGEJRyNqL5Np86UuanztNO+o4HHpcs3GKUql5Su9qT6z7/BWjjCU1KvJ8hySuTi4LnUG6b9d8w/Wxx1+NjH7Xy5z8e3+vVKLTafSnT9TEUoj2Hz68h4kezH0HmxRPZjXsHFGkVQKvOu9DuPaj3o6FID3R7Ue9ASfo2PwLaf52u1D/RxYY/ameiHgZ0XXq9a/Y9Ov/M/Sty849y859LWPU/UduE6fnUfA7wf6fWP/AL4fwFLwQcHel1b/AFmP8B+hb150S80e0u8vj1P1DwnThI+CPgvr8ZftztfYjReCbgnsZ/2jIdvy8e0u8OXj2l3h8ep+ouE6cUvBRwT6PN+0ZfiVHwYcEwaaxZ750v8AUZX0rn6/Mdny8e0u8h6rHdb437S+PgzDXvpw+HwS8FbnOWLLzrmgtTme31uTdt9HqX73v/hRwN0vT5Jc+7ytRmkk6q1bOz5eHaXePl49G5d5fFWb965LS+DbgjE5JaVbZtOMZTm4xaVOufrq+89L4h8Fxe6Ohwy6LT3X+kufp+2kdHOUGqcl1PprnTsHqIdqPePsuPh8SHE7guubQ6enT54c/wC81jxS4NXRodNzfmos+p41j7ce8fjMO1HvLlO1x8PBHi3oFzrRaX6jH8DaPA2kXRpdOvZgxL7j0+Mw7Ue8HqodqPeXKdrj4YrgvTro0+BezFj+BpHRYl0Ysa9kIL7getx9tEvhDF20HOdnh4bxxpdCS9iSA8suE8K+egLnj2uN6fj3y7S/5H3S+Apcf125fRGZ+eCaPDw8s3/py6j9CfH+Pbn7sjN8fo/nPd+LOAoQcfI9Tn4d3Lj7FdWV/Ql/MT8vo9jL/D+I4ViM3Eepzd38vo+jzX6nCvtPJLjxk32ozWOvP/mX31RyAIzpeozdpHjxLs5e+JouPk+qOX3oHEotAPUZu1+XuTs5PfiT8ucj+Zk9+PwOPRSLdH38+3WPjrl7E/rEvuD5a5exL63+hyoUB9Rn26tcdsno5fW/2ifHLK/mSX63+hyo4sh6jPt1K4zZueuvqc2/uJfGPN6vekz4GOZpZqSL1Gfb7L4wZ/yf4n94j4zYzXGL7+fb5QAB3rmBUUFBoIoKLoHExYGdAXQqMWIkWhUNGalotEItGUdDEMgQABJcJGqkedMpSGVN7GZKQG9l4gAZ6bGgiiSkZsRodAh0ZsCGhUa0JxM2BnQ6KoRiwBFJkiszpNEx2Z2Fgl2Fk2FglNk7gbIYJqpgYWAyokOyEUe9tSKRCLRmpSKRKKRmhSHQhmQlohmjM5GLAlktjbIkYqOxpkWKwTWwszsNwJo5CbM9wbg0jYEtgWgaGiUUj6FdVIpEoaChoNEpjTMULQWTYzNB2TIZLM2JnIzbNJmMmYsAsLIsLMpdktibIstJe4aZnY7LQXYyLA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7" name="Picture 19" descr="http://www.mathatube.com/sitebuilder/images/number-line-600x27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 t="59594" r="3633" b="12362"/>
          <a:stretch/>
        </p:blipFill>
        <p:spPr bwMode="auto">
          <a:xfrm>
            <a:off x="2967351" y="4567037"/>
            <a:ext cx="7035801" cy="95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5328090" y="5651544"/>
            <a:ext cx="1565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Position x (cm)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471671" y="3821973"/>
            <a:ext cx="2963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position </a:t>
            </a:r>
            <a:r>
              <a:rPr lang="en-US" sz="2400" b="1" dirty="0"/>
              <a:t>x = - 5 cm</a:t>
            </a:r>
          </a:p>
        </p:txBody>
      </p:sp>
      <p:cxnSp>
        <p:nvCxnSpPr>
          <p:cNvPr id="59" name="Straight Connector 58"/>
          <p:cNvCxnSpPr/>
          <p:nvPr/>
        </p:nvCxnSpPr>
        <p:spPr>
          <a:xfrm flipH="1" flipV="1">
            <a:off x="4421873" y="4206486"/>
            <a:ext cx="426285" cy="1406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https://rwalz.files.wordpress.com/2009/02/descartes-cover-finish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21038" r="15873" b="67110"/>
          <a:stretch/>
        </p:blipFill>
        <p:spPr bwMode="auto">
          <a:xfrm rot="10800000">
            <a:off x="4801359" y="4287766"/>
            <a:ext cx="470759" cy="3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014746" y="1177068"/>
            <a:ext cx="5240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coordinate system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94880" y="6158180"/>
            <a:ext cx="5205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</a:t>
            </a:r>
            <a:r>
              <a:rPr lang="en-US" b="1" dirty="0"/>
              <a:t>choose </a:t>
            </a:r>
            <a:r>
              <a:rPr lang="en-US" dirty="0"/>
              <a:t>locations to the left of zero to be </a:t>
            </a:r>
            <a:r>
              <a:rPr lang="en-US" b="1" dirty="0"/>
              <a:t>negative</a:t>
            </a:r>
            <a:endParaRPr lang="en-US" sz="24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5036739" y="1986218"/>
            <a:ext cx="1831527" cy="1771669"/>
            <a:chOff x="5036739" y="1986218"/>
            <a:chExt cx="1831527" cy="1771669"/>
          </a:xfrm>
        </p:grpSpPr>
        <p:sp>
          <p:nvSpPr>
            <p:cNvPr id="57" name="TextBox 56"/>
            <p:cNvSpPr txBox="1"/>
            <p:nvPr/>
          </p:nvSpPr>
          <p:spPr>
            <a:xfrm>
              <a:off x="5036739" y="1986218"/>
              <a:ext cx="1831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Fly on a tightrope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print">
              <a:lum brigh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3921" y="2355549"/>
              <a:ext cx="1157161" cy="1402338"/>
            </a:xfrm>
            <a:prstGeom prst="rect">
              <a:avLst/>
            </a:prstGeom>
            <a:ln w="31750">
              <a:solidFill>
                <a:schemeClr val="tx1"/>
              </a:solidFill>
            </a:ln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505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518252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x(t), v(t) and a(t) graphs: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40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628234" y="1130532"/>
            <a:ext cx="11159512" cy="2098687"/>
            <a:chOff x="628234" y="1130532"/>
            <a:chExt cx="11159512" cy="2098687"/>
          </a:xfrm>
        </p:grpSpPr>
        <p:grpSp>
          <p:nvGrpSpPr>
            <p:cNvPr id="2" name="Group 1"/>
            <p:cNvGrpSpPr/>
            <p:nvPr/>
          </p:nvGrpSpPr>
          <p:grpSpPr>
            <a:xfrm>
              <a:off x="2169750" y="1130532"/>
              <a:ext cx="9617996" cy="2098687"/>
              <a:chOff x="1019710" y="1131731"/>
              <a:chExt cx="10344614" cy="209868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019710" y="1131731"/>
                <a:ext cx="6302085" cy="2098687"/>
                <a:chOff x="2026116" y="1016528"/>
                <a:chExt cx="6220942" cy="1633581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2026116" y="1018924"/>
                  <a:ext cx="1971639" cy="1631185"/>
                  <a:chOff x="222630" y="-180974"/>
                  <a:chExt cx="1894785" cy="1058484"/>
                </a:xfrm>
              </p:grpSpPr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320240" y="60544"/>
                    <a:ext cx="2929" cy="672722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324396" y="733266"/>
                    <a:ext cx="15621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2630" y="-180974"/>
                    <a:ext cx="238125" cy="2571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</a:t>
                    </a:r>
                  </a:p>
                </p:txBody>
              </p:sp>
              <p:sp>
                <p:nvSpPr>
                  <p:cNvPr id="19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79290" y="620335"/>
                    <a:ext cx="238125" cy="2571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6193149" y="1016528"/>
                  <a:ext cx="2053909" cy="1631185"/>
                  <a:chOff x="143565" y="-180974"/>
                  <a:chExt cx="1973850" cy="1058484"/>
                </a:xfrm>
              </p:grpSpPr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288614" y="76200"/>
                    <a:ext cx="2929" cy="672722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284479" y="748922"/>
                    <a:ext cx="15621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3565" y="-180974"/>
                    <a:ext cx="238125" cy="2571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v</a:t>
                    </a:r>
                  </a:p>
                </p:txBody>
              </p:sp>
              <p:sp>
                <p:nvSpPr>
                  <p:cNvPr id="26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79290" y="620335"/>
                    <a:ext cx="238125" cy="2571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27" name="Group 26"/>
                <p:cNvGrpSpPr/>
                <p:nvPr/>
              </p:nvGrpSpPr>
              <p:grpSpPr>
                <a:xfrm>
                  <a:off x="3966792" y="1972932"/>
                  <a:ext cx="2109390" cy="352992"/>
                  <a:chOff x="4585643" y="3902370"/>
                  <a:chExt cx="2109390" cy="352992"/>
                </a:xfrm>
              </p:grpSpPr>
              <p:cxnSp>
                <p:nvCxnSpPr>
                  <p:cNvPr id="28" name="Straight Arrow Connector 27"/>
                  <p:cNvCxnSpPr/>
                  <p:nvPr/>
                </p:nvCxnSpPr>
                <p:spPr>
                  <a:xfrm>
                    <a:off x="4680253" y="4255362"/>
                    <a:ext cx="2014780" cy="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9" name="TextBox 28"/>
                      <p:cNvSpPr txBox="1"/>
                      <p:nvPr/>
                    </p:nvSpPr>
                    <p:spPr>
                      <a:xfrm>
                        <a:off x="4585643" y="3902370"/>
                        <a:ext cx="2014780" cy="28748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</m:oMath>
                        </a14:m>
                        <a:r>
                          <a:rPr lang="en-US" i="1" dirty="0">
                            <a:solidFill>
                              <a:srgbClr val="FF0000"/>
                            </a:solidFill>
                          </a:rPr>
                          <a:t>v = area of a(t)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29" name="TextBox 2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585643" y="3902370"/>
                        <a:ext cx="2014780" cy="287482"/>
                      </a:xfrm>
                      <a:prstGeom prst="rect">
                        <a:avLst/>
                      </a:prstGeom>
                      <a:blipFill>
                        <a:blip r:embed="rId6" cstate="print"/>
                        <a:stretch>
                          <a:fillRect t="-8197" b="-2459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30" name="Group 29"/>
                <p:cNvGrpSpPr/>
                <p:nvPr/>
              </p:nvGrpSpPr>
              <p:grpSpPr>
                <a:xfrm>
                  <a:off x="3903343" y="1255643"/>
                  <a:ext cx="2071055" cy="325723"/>
                  <a:chOff x="4553190" y="2106090"/>
                  <a:chExt cx="2071055" cy="357840"/>
                </a:xfrm>
              </p:grpSpPr>
              <p:cxnSp>
                <p:nvCxnSpPr>
                  <p:cNvPr id="31" name="Straight Arrow Connector 30"/>
                  <p:cNvCxnSpPr/>
                  <p:nvPr/>
                </p:nvCxnSpPr>
                <p:spPr>
                  <a:xfrm>
                    <a:off x="4609465" y="2463930"/>
                    <a:ext cx="2014780" cy="0"/>
                  </a:xfrm>
                  <a:prstGeom prst="straightConnector1">
                    <a:avLst/>
                  </a:prstGeom>
                  <a:ln w="38100">
                    <a:solidFill>
                      <a:srgbClr val="00B050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4553190" y="2106090"/>
                    <a:ext cx="1792698" cy="3158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i="1" dirty="0">
                        <a:solidFill>
                          <a:srgbClr val="00B050"/>
                        </a:solidFill>
                      </a:rPr>
                      <a:t>a = slope of v(t)</a:t>
                    </a:r>
                  </a:p>
                </p:txBody>
              </p:sp>
            </p:grpSp>
          </p:grpSp>
          <p:grpSp>
            <p:nvGrpSpPr>
              <p:cNvPr id="42" name="Group 41"/>
              <p:cNvGrpSpPr/>
              <p:nvPr/>
            </p:nvGrpSpPr>
            <p:grpSpPr>
              <a:xfrm>
                <a:off x="7196437" y="1131731"/>
                <a:ext cx="4167887" cy="2073932"/>
                <a:chOff x="3922342" y="1016528"/>
                <a:chExt cx="4242446" cy="1631185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6193149" y="1016528"/>
                  <a:ext cx="1971639" cy="1631185"/>
                  <a:chOff x="143565" y="-180974"/>
                  <a:chExt cx="1894785" cy="1058484"/>
                </a:xfrm>
              </p:grpSpPr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209550" y="76200"/>
                    <a:ext cx="2929" cy="672722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205171" y="748922"/>
                    <a:ext cx="15621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3565" y="-180974"/>
                    <a:ext cx="238125" cy="257175"/>
                  </a:xfrm>
                  <a:prstGeom prst="rect">
                    <a:avLst/>
                  </a:prstGeom>
                  <a:noFill/>
                  <a:ln w="2857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x</a:t>
                    </a:r>
                  </a:p>
                </p:txBody>
              </p:sp>
              <p:sp>
                <p:nvSpPr>
                  <p:cNvPr id="54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00225" y="620335"/>
                    <a:ext cx="238125" cy="257175"/>
                  </a:xfrm>
                  <a:prstGeom prst="rect">
                    <a:avLst/>
                  </a:prstGeom>
                  <a:noFill/>
                  <a:ln w="2857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45" name="Group 44"/>
                <p:cNvGrpSpPr/>
                <p:nvPr/>
              </p:nvGrpSpPr>
              <p:grpSpPr>
                <a:xfrm>
                  <a:off x="4017054" y="2016137"/>
                  <a:ext cx="2014780" cy="323473"/>
                  <a:chOff x="4635905" y="3945575"/>
                  <a:chExt cx="2014780" cy="323473"/>
                </a:xfrm>
              </p:grpSpPr>
              <p:cxnSp>
                <p:nvCxnSpPr>
                  <p:cNvPr id="49" name="Straight Arrow Connector 48"/>
                  <p:cNvCxnSpPr/>
                  <p:nvPr/>
                </p:nvCxnSpPr>
                <p:spPr>
                  <a:xfrm>
                    <a:off x="4773026" y="4269047"/>
                    <a:ext cx="1877659" cy="1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0" name="TextBox 49"/>
                      <p:cNvSpPr txBox="1"/>
                      <p:nvPr/>
                    </p:nvSpPr>
                    <p:spPr>
                      <a:xfrm>
                        <a:off x="4635905" y="3945575"/>
                        <a:ext cx="2014780" cy="290486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a14:m>
                        <a:r>
                          <a:rPr lang="en-US" i="1" dirty="0">
                            <a:solidFill>
                              <a:srgbClr val="FF0000"/>
                            </a:solidFill>
                          </a:rPr>
                          <a:t> = area of v(t)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50" name="TextBox 4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635905" y="3945575"/>
                        <a:ext cx="2014780" cy="290486"/>
                      </a:xfrm>
                      <a:prstGeom prst="rect">
                        <a:avLst/>
                      </a:prstGeom>
                      <a:blipFill>
                        <a:blip r:embed="rId7" cstate="print"/>
                        <a:stretch>
                          <a:fillRect t="-9836" b="-24590"/>
                        </a:stretch>
                      </a:blipFill>
                      <a:ln w="28575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46" name="Group 45"/>
                <p:cNvGrpSpPr/>
                <p:nvPr/>
              </p:nvGrpSpPr>
              <p:grpSpPr>
                <a:xfrm>
                  <a:off x="3922342" y="1274168"/>
                  <a:ext cx="2218346" cy="343412"/>
                  <a:chOff x="4572189" y="2126446"/>
                  <a:chExt cx="2218346" cy="377274"/>
                </a:xfrm>
              </p:grpSpPr>
              <p:cxnSp>
                <p:nvCxnSpPr>
                  <p:cNvPr id="47" name="Straight Arrow Connector 46"/>
                  <p:cNvCxnSpPr/>
                  <p:nvPr/>
                </p:nvCxnSpPr>
                <p:spPr>
                  <a:xfrm>
                    <a:off x="4666901" y="2503720"/>
                    <a:ext cx="2014780" cy="0"/>
                  </a:xfrm>
                  <a:prstGeom prst="straightConnector1">
                    <a:avLst/>
                  </a:prstGeom>
                  <a:ln w="28575">
                    <a:solidFill>
                      <a:srgbClr val="00B050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8" name="TextBox 47"/>
                      <p:cNvSpPr txBox="1"/>
                      <p:nvPr/>
                    </p:nvSpPr>
                    <p:spPr>
                      <a:xfrm>
                        <a:off x="4572189" y="2126446"/>
                        <a:ext cx="2218346" cy="319130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 xmlns:m="http://schemas.openxmlformats.org/officeDocument/2006/math"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oMath>
                        </a14:m>
                        <a:r>
                          <a:rPr lang="en-US" i="1" dirty="0">
                            <a:solidFill>
                              <a:srgbClr val="00B050"/>
                            </a:solidFill>
                          </a:rPr>
                          <a:t> = slope of x(t)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48" name="TextBox 47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572189" y="2126446"/>
                        <a:ext cx="2218346" cy="319130"/>
                      </a:xfrm>
                      <a:prstGeom prst="rect">
                        <a:avLst/>
                      </a:prstGeom>
                      <a:blipFill>
                        <a:blip r:embed="rId8" cstate="print"/>
                        <a:stretch>
                          <a:fillRect t="-8197" b="-24590"/>
                        </a:stretch>
                      </a:blipFill>
                      <a:ln w="28575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1"/>
                <p:cNvSpPr>
                  <a:spLocks/>
                </p:cNvSpPr>
                <p:nvPr/>
              </p:nvSpPr>
              <p:spPr bwMode="auto">
                <a:xfrm>
                  <a:off x="628234" y="1707331"/>
                  <a:ext cx="1427118" cy="3849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altLang="en-US" sz="2400" dirty="0"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9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8234" y="1707331"/>
                  <a:ext cx="1427118" cy="384940"/>
                </a:xfrm>
                <a:prstGeom prst="rect">
                  <a:avLst/>
                </a:prstGeom>
                <a:blipFill>
                  <a:blip r:embed="rId9" cstate="print"/>
                  <a:stretch>
                    <a:fillRect b="-6349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/>
            <p:cNvCxnSpPr/>
            <p:nvPr/>
          </p:nvCxnSpPr>
          <p:spPr>
            <a:xfrm>
              <a:off x="2265417" y="2912645"/>
              <a:ext cx="1175207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232729" y="2401461"/>
              <a:ext cx="1175207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10045369" y="1925721"/>
              <a:ext cx="1051417" cy="104555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628234" y="3978499"/>
            <a:ext cx="11159512" cy="2098687"/>
            <a:chOff x="628234" y="3621909"/>
            <a:chExt cx="11159512" cy="2098687"/>
          </a:xfrm>
        </p:grpSpPr>
        <p:cxnSp>
          <p:nvCxnSpPr>
            <p:cNvPr id="87" name="Straight Connector 86"/>
            <p:cNvCxnSpPr/>
            <p:nvPr/>
          </p:nvCxnSpPr>
          <p:spPr>
            <a:xfrm>
              <a:off x="2265417" y="4892838"/>
              <a:ext cx="1175207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6239653" y="4599146"/>
              <a:ext cx="1044550" cy="83753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>
              <a:off x="628234" y="3621909"/>
              <a:ext cx="11159512" cy="2098687"/>
              <a:chOff x="628234" y="3621909"/>
              <a:chExt cx="11159512" cy="2098687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2169750" y="3621909"/>
                <a:ext cx="9617996" cy="2098687"/>
                <a:chOff x="1019710" y="1131731"/>
                <a:chExt cx="10344614" cy="2098687"/>
              </a:xfrm>
            </p:grpSpPr>
            <p:grpSp>
              <p:nvGrpSpPr>
                <p:cNvPr id="57" name="Group 56"/>
                <p:cNvGrpSpPr/>
                <p:nvPr/>
              </p:nvGrpSpPr>
              <p:grpSpPr>
                <a:xfrm>
                  <a:off x="1019710" y="1131731"/>
                  <a:ext cx="6302085" cy="2098687"/>
                  <a:chOff x="2026116" y="1016528"/>
                  <a:chExt cx="6220942" cy="1633581"/>
                </a:xfrm>
              </p:grpSpPr>
              <p:grpSp>
                <p:nvGrpSpPr>
                  <p:cNvPr id="70" name="Group 69"/>
                  <p:cNvGrpSpPr/>
                  <p:nvPr/>
                </p:nvGrpSpPr>
                <p:grpSpPr>
                  <a:xfrm>
                    <a:off x="2026116" y="1018924"/>
                    <a:ext cx="1971639" cy="1631185"/>
                    <a:chOff x="222630" y="-180974"/>
                    <a:chExt cx="1894785" cy="1058484"/>
                  </a:xfrm>
                </p:grpSpPr>
                <p:cxnSp>
                  <p:nvCxnSpPr>
                    <p:cNvPr id="82" name="Straight Connector 81"/>
                    <p:cNvCxnSpPr/>
                    <p:nvPr/>
                  </p:nvCxnSpPr>
                  <p:spPr>
                    <a:xfrm>
                      <a:off x="320240" y="60544"/>
                      <a:ext cx="2929" cy="672722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Straight Connector 82"/>
                    <p:cNvCxnSpPr/>
                    <p:nvPr/>
                  </p:nvCxnSpPr>
                  <p:spPr>
                    <a:xfrm>
                      <a:off x="324396" y="733266"/>
                      <a:ext cx="15621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4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22630" y="-180974"/>
                      <a:ext cx="238125" cy="25717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p:txBody>
                </p:sp>
                <p:sp>
                  <p:nvSpPr>
                    <p:cNvPr id="85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79290" y="620335"/>
                      <a:ext cx="238125" cy="25717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p:txBody>
                </p:sp>
              </p:grpSp>
              <p:grpSp>
                <p:nvGrpSpPr>
                  <p:cNvPr id="71" name="Group 70"/>
                  <p:cNvGrpSpPr/>
                  <p:nvPr/>
                </p:nvGrpSpPr>
                <p:grpSpPr>
                  <a:xfrm>
                    <a:off x="6193149" y="1016528"/>
                    <a:ext cx="2053909" cy="1631185"/>
                    <a:chOff x="143565" y="-180974"/>
                    <a:chExt cx="1973850" cy="1058484"/>
                  </a:xfrm>
                </p:grpSpPr>
                <p:cxnSp>
                  <p:nvCxnSpPr>
                    <p:cNvPr id="78" name="Straight Connector 77"/>
                    <p:cNvCxnSpPr/>
                    <p:nvPr/>
                  </p:nvCxnSpPr>
                  <p:spPr>
                    <a:xfrm>
                      <a:off x="288614" y="76200"/>
                      <a:ext cx="2929" cy="672722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Straight Connector 78"/>
                    <p:cNvCxnSpPr/>
                    <p:nvPr/>
                  </p:nvCxnSpPr>
                  <p:spPr>
                    <a:xfrm>
                      <a:off x="284479" y="748922"/>
                      <a:ext cx="15621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0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3565" y="-180974"/>
                      <a:ext cx="238125" cy="25717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p:txBody>
                </p:sp>
                <p:sp>
                  <p:nvSpPr>
                    <p:cNvPr id="81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79290" y="620335"/>
                      <a:ext cx="238125" cy="25717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p:txBody>
                </p:sp>
              </p:grpSp>
              <p:grpSp>
                <p:nvGrpSpPr>
                  <p:cNvPr id="72" name="Group 71"/>
                  <p:cNvGrpSpPr/>
                  <p:nvPr/>
                </p:nvGrpSpPr>
                <p:grpSpPr>
                  <a:xfrm>
                    <a:off x="3966792" y="1972932"/>
                    <a:ext cx="2109390" cy="352992"/>
                    <a:chOff x="4585643" y="3902370"/>
                    <a:chExt cx="2109390" cy="352992"/>
                  </a:xfrm>
                </p:grpSpPr>
                <p:cxnSp>
                  <p:nvCxnSpPr>
                    <p:cNvPr id="76" name="Straight Arrow Connector 75"/>
                    <p:cNvCxnSpPr/>
                    <p:nvPr/>
                  </p:nvCxnSpPr>
                  <p:spPr>
                    <a:xfrm>
                      <a:off x="4680253" y="4255362"/>
                      <a:ext cx="2014780" cy="0"/>
                    </a:xfrm>
                    <a:prstGeom prst="straightConnector1">
                      <a:avLst/>
                    </a:prstGeom>
                    <a:ln w="28575">
                      <a:solidFill>
                        <a:srgbClr val="FF0000"/>
                      </a:solidFill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77" name="TextBox 76"/>
                        <p:cNvSpPr txBox="1"/>
                        <p:nvPr/>
                      </p:nvSpPr>
                      <p:spPr>
                        <a:xfrm>
                          <a:off x="4585643" y="3902370"/>
                          <a:ext cx="2014780" cy="28748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oMath>
                          </a14:m>
                          <a:r>
                            <a:rPr lang="en-US" i="1" dirty="0">
                              <a:solidFill>
                                <a:srgbClr val="FF0000"/>
                              </a:solidFill>
                            </a:rPr>
                            <a:t>v = area of a(t)</a:t>
                          </a:r>
                        </a:p>
                      </p:txBody>
                    </p:sp>
                  </mc:Choice>
                  <mc:Fallback xmlns="">
                    <p:sp>
                      <p:nvSpPr>
                        <p:cNvPr id="77" name="TextBox 7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585643" y="3902370"/>
                          <a:ext cx="2014780" cy="287482"/>
                        </a:xfrm>
                        <a:prstGeom prst="rect">
                          <a:avLst/>
                        </a:prstGeom>
                        <a:blipFill>
                          <a:blip r:embed="rId10" cstate="print"/>
                          <a:stretch>
                            <a:fillRect t="-8197" b="-2459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73" name="Group 72"/>
                  <p:cNvGrpSpPr/>
                  <p:nvPr/>
                </p:nvGrpSpPr>
                <p:grpSpPr>
                  <a:xfrm>
                    <a:off x="3903343" y="1255643"/>
                    <a:ext cx="2071055" cy="325723"/>
                    <a:chOff x="4553190" y="2106090"/>
                    <a:chExt cx="2071055" cy="357840"/>
                  </a:xfrm>
                </p:grpSpPr>
                <p:cxnSp>
                  <p:nvCxnSpPr>
                    <p:cNvPr id="74" name="Straight Arrow Connector 73"/>
                    <p:cNvCxnSpPr/>
                    <p:nvPr/>
                  </p:nvCxnSpPr>
                  <p:spPr>
                    <a:xfrm>
                      <a:off x="4609465" y="2463930"/>
                      <a:ext cx="2014780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00B050"/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5" name="TextBox 74"/>
                    <p:cNvSpPr txBox="1"/>
                    <p:nvPr/>
                  </p:nvSpPr>
                  <p:spPr>
                    <a:xfrm>
                      <a:off x="4553190" y="2106090"/>
                      <a:ext cx="1792698" cy="3158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i="1" dirty="0">
                          <a:solidFill>
                            <a:srgbClr val="00B050"/>
                          </a:solidFill>
                        </a:rPr>
                        <a:t>a = slope of v(t)</a:t>
                      </a:r>
                    </a:p>
                  </p:txBody>
                </p:sp>
              </p:grpSp>
            </p:grpSp>
            <p:grpSp>
              <p:nvGrpSpPr>
                <p:cNvPr id="58" name="Group 57"/>
                <p:cNvGrpSpPr/>
                <p:nvPr/>
              </p:nvGrpSpPr>
              <p:grpSpPr>
                <a:xfrm>
                  <a:off x="7196437" y="1131731"/>
                  <a:ext cx="4167887" cy="2073932"/>
                  <a:chOff x="3922342" y="1016528"/>
                  <a:chExt cx="4242446" cy="1631185"/>
                </a:xfrm>
              </p:grpSpPr>
              <p:grpSp>
                <p:nvGrpSpPr>
                  <p:cNvPr id="59" name="Group 58"/>
                  <p:cNvGrpSpPr/>
                  <p:nvPr/>
                </p:nvGrpSpPr>
                <p:grpSpPr>
                  <a:xfrm>
                    <a:off x="6193149" y="1016528"/>
                    <a:ext cx="1971639" cy="1631185"/>
                    <a:chOff x="143565" y="-180974"/>
                    <a:chExt cx="1894785" cy="1058484"/>
                  </a:xfrm>
                </p:grpSpPr>
                <p:cxnSp>
                  <p:nvCxnSpPr>
                    <p:cNvPr id="66" name="Straight Connector 65"/>
                    <p:cNvCxnSpPr/>
                    <p:nvPr/>
                  </p:nvCxnSpPr>
                  <p:spPr>
                    <a:xfrm>
                      <a:off x="209550" y="76200"/>
                      <a:ext cx="2929" cy="672722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Straight Connector 66"/>
                    <p:cNvCxnSpPr/>
                    <p:nvPr/>
                  </p:nvCxnSpPr>
                  <p:spPr>
                    <a:xfrm>
                      <a:off x="205171" y="748922"/>
                      <a:ext cx="15621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8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3565" y="-180974"/>
                      <a:ext cx="238125" cy="257175"/>
                    </a:xfrm>
                    <a:prstGeom prst="rect">
                      <a:avLst/>
                    </a:prstGeom>
                    <a:noFill/>
                    <a:ln w="2857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</a:p>
                  </p:txBody>
                </p:sp>
                <p:sp>
                  <p:nvSpPr>
                    <p:cNvPr id="69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00225" y="620335"/>
                      <a:ext cx="238125" cy="257175"/>
                    </a:xfrm>
                    <a:prstGeom prst="rect">
                      <a:avLst/>
                    </a:prstGeom>
                    <a:noFill/>
                    <a:ln w="2857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p:txBody>
                </p:sp>
              </p:grpSp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4017054" y="2016137"/>
                    <a:ext cx="2014780" cy="323473"/>
                    <a:chOff x="4635905" y="3945575"/>
                    <a:chExt cx="2014780" cy="323473"/>
                  </a:xfrm>
                </p:grpSpPr>
                <p:cxnSp>
                  <p:nvCxnSpPr>
                    <p:cNvPr id="64" name="Straight Arrow Connector 63"/>
                    <p:cNvCxnSpPr/>
                    <p:nvPr/>
                  </p:nvCxnSpPr>
                  <p:spPr>
                    <a:xfrm>
                      <a:off x="4773026" y="4269047"/>
                      <a:ext cx="1877659" cy="1"/>
                    </a:xfrm>
                    <a:prstGeom prst="straightConnector1">
                      <a:avLst/>
                    </a:prstGeom>
                    <a:ln w="28575">
                      <a:solidFill>
                        <a:srgbClr val="FF0000"/>
                      </a:solidFill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4635905" y="3945575"/>
                          <a:ext cx="2014780" cy="290486"/>
                        </a:xfrm>
                        <a:prstGeom prst="rect">
                          <a:avLst/>
                        </a:prstGeom>
                        <a:noFill/>
                        <a:ln w="28575"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i="1" dirty="0">
                              <a:solidFill>
                                <a:srgbClr val="FF0000"/>
                              </a:solidFill>
                            </a:rPr>
                            <a:t> = area of v(t)</a:t>
                          </a:r>
                        </a:p>
                      </p:txBody>
                    </p:sp>
                  </mc:Choice>
                  <mc:Fallback xmlns="">
                    <p:sp>
                      <p:nvSpPr>
                        <p:cNvPr id="65" name="TextBox 64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635905" y="3945575"/>
                          <a:ext cx="2014780" cy="290486"/>
                        </a:xfrm>
                        <a:prstGeom prst="rect">
                          <a:avLst/>
                        </a:prstGeom>
                        <a:blipFill>
                          <a:blip r:embed="rId11" cstate="print"/>
                          <a:stretch>
                            <a:fillRect t="-8197" b="-24590"/>
                          </a:stretch>
                        </a:blipFill>
                        <a:ln w="28575"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61" name="Group 60"/>
                  <p:cNvGrpSpPr/>
                  <p:nvPr/>
                </p:nvGrpSpPr>
                <p:grpSpPr>
                  <a:xfrm>
                    <a:off x="3922342" y="1274168"/>
                    <a:ext cx="2218346" cy="343412"/>
                    <a:chOff x="4572189" y="2126446"/>
                    <a:chExt cx="2218346" cy="377274"/>
                  </a:xfrm>
                </p:grpSpPr>
                <p:cxnSp>
                  <p:nvCxnSpPr>
                    <p:cNvPr id="62" name="Straight Arrow Connector 61"/>
                    <p:cNvCxnSpPr/>
                    <p:nvPr/>
                  </p:nvCxnSpPr>
                  <p:spPr>
                    <a:xfrm>
                      <a:off x="4666901" y="2503720"/>
                      <a:ext cx="2014780" cy="0"/>
                    </a:xfrm>
                    <a:prstGeom prst="straightConnector1">
                      <a:avLst/>
                    </a:prstGeom>
                    <a:ln w="28575">
                      <a:solidFill>
                        <a:srgbClr val="00B050"/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4572189" y="2126446"/>
                          <a:ext cx="2218346" cy="319130"/>
                        </a:xfrm>
                        <a:prstGeom prst="rect">
                          <a:avLst/>
                        </a:prstGeom>
                        <a:noFill/>
                        <a:ln w="28575"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oMath>
                          </a14:m>
                          <a:r>
                            <a:rPr lang="en-US" i="1" dirty="0">
                              <a:solidFill>
                                <a:srgbClr val="00B050"/>
                              </a:solidFill>
                            </a:rPr>
                            <a:t> = slope of x(t)</a:t>
                          </a:r>
                        </a:p>
                      </p:txBody>
                    </p:sp>
                  </mc:Choice>
                  <mc:Fallback xmlns="">
                    <p:sp>
                      <p:nvSpPr>
                        <p:cNvPr id="63" name="TextBox 6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572189" y="2126446"/>
                          <a:ext cx="2218346" cy="319130"/>
                        </a:xfrm>
                        <a:prstGeom prst="rect">
                          <a:avLst/>
                        </a:prstGeom>
                        <a:blipFill>
                          <a:blip r:embed="rId12" cstate="print"/>
                          <a:stretch>
                            <a:fillRect t="-8197" b="-24590"/>
                          </a:stretch>
                        </a:blipFill>
                        <a:ln w="28575"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6" name="Rectangle 1"/>
                  <p:cNvSpPr>
                    <a:spLocks/>
                  </p:cNvSpPr>
                  <p:nvPr/>
                </p:nvSpPr>
                <p:spPr bwMode="auto">
                  <a:xfrm>
                    <a:off x="628234" y="4198708"/>
                    <a:ext cx="1427118" cy="38494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63500" dir="2700000" algn="ctr" rotWithShape="0">
                            <a:schemeClr val="bg2">
                              <a:alpha val="70000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pPr algn="l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</a:rPr>
                            <m:t>𝑐𝑜𝑛𝑠𝑡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</m:oMath>
                      </m:oMathPara>
                    </a14:m>
                    <a:endParaRPr lang="en-US" altLang="en-US" sz="2400" dirty="0">
                      <a:latin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6" name="Rectangle 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628234" y="4198708"/>
                    <a:ext cx="1427118" cy="384940"/>
                  </a:xfrm>
                  <a:prstGeom prst="rect">
                    <a:avLst/>
                  </a:prstGeom>
                  <a:blipFill>
                    <a:blip r:embed="rId13" cstate="print"/>
                    <a:stretch>
                      <a:fillRect l="-3419" r="-855" b="-3175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63500" dir="2700000" algn="ctr" rotWithShape="0">
                            <a:schemeClr val="bg2">
                              <a:alpha val="70000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Rectangle 1"/>
                  <p:cNvSpPr>
                    <a:spLocks/>
                  </p:cNvSpPr>
                  <p:nvPr/>
                </p:nvSpPr>
                <p:spPr bwMode="auto">
                  <a:xfrm>
                    <a:off x="10325583" y="4472922"/>
                    <a:ext cx="962565" cy="53290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63500" dir="2700000" algn="ctr" rotWithShape="0">
                            <a:schemeClr val="bg2">
                              <a:alpha val="70000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pPr algn="l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en-US" sz="2800" b="0" i="1" dirty="0" smtClean="0">
                              <a:latin typeface="Cambria Math" panose="02040503050406030204" pitchFamily="18" charset="0"/>
                            </a:rPr>
                            <m:t>?</m:t>
                          </m:r>
                        </m:oMath>
                      </m:oMathPara>
                    </a14:m>
                    <a:endParaRPr lang="en-US" altLang="en-US" sz="2800" dirty="0">
                      <a:latin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0" name="Rectangle 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0325583" y="4472922"/>
                    <a:ext cx="962565" cy="532902"/>
                  </a:xfrm>
                  <a:prstGeom prst="rect">
                    <a:avLst/>
                  </a:prstGeom>
                  <a:blipFill>
                    <a:blip r:embed="rId14" cstate="print"/>
                    <a:stretch>
                      <a:fillRect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63500" dir="2700000" algn="ctr" rotWithShape="0">
                            <a:schemeClr val="bg2">
                              <a:alpha val="70000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36766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518252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a=const., v linear, x=?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41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5193893" y="464700"/>
            <a:ext cx="5615661" cy="1127895"/>
            <a:chOff x="4306764" y="1152696"/>
            <a:chExt cx="5615661" cy="1127895"/>
          </a:xfrm>
        </p:grpSpPr>
        <p:grpSp>
          <p:nvGrpSpPr>
            <p:cNvPr id="8" name="Group 7"/>
            <p:cNvGrpSpPr/>
            <p:nvPr/>
          </p:nvGrpSpPr>
          <p:grpSpPr>
            <a:xfrm>
              <a:off x="4533094" y="1490927"/>
              <a:ext cx="5389331" cy="789664"/>
              <a:chOff x="3840837" y="3593833"/>
              <a:chExt cx="5389331" cy="78966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4" cstate="print"/>
              <a:srcRect b="47770"/>
              <a:stretch/>
            </p:blipFill>
            <p:spPr>
              <a:xfrm>
                <a:off x="3840837" y="3593833"/>
                <a:ext cx="5389331" cy="420332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4417017" y="4014165"/>
                <a:ext cx="41935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0        1                        2                                3</a:t>
                </a:r>
              </a:p>
            </p:txBody>
          </p:sp>
        </p:grpSp>
        <p:sp>
          <p:nvSpPr>
            <p:cNvPr id="89" name="Rectangle 1"/>
            <p:cNvSpPr>
              <a:spLocks/>
            </p:cNvSpPr>
            <p:nvPr/>
          </p:nvSpPr>
          <p:spPr bwMode="auto">
            <a:xfrm>
              <a:off x="4306764" y="1152696"/>
              <a:ext cx="4061732" cy="3849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63500" dir="2700000" algn="ctr" rotWithShape="0">
                      <a:schemeClr val="bg2">
                        <a:alpha val="7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altLang="en-US" sz="2000" b="0" i="0" dirty="0">
                  <a:latin typeface="+mj-lt"/>
                </a:rPr>
                <a:t>Particle model motion diagram: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1444752" y="1290692"/>
            <a:ext cx="3810637" cy="2925533"/>
            <a:chOff x="1209896" y="1522257"/>
            <a:chExt cx="3810637" cy="2925533"/>
          </a:xfrm>
        </p:grpSpPr>
        <p:grpSp>
          <p:nvGrpSpPr>
            <p:cNvPr id="123" name="Group 122"/>
            <p:cNvGrpSpPr/>
            <p:nvPr/>
          </p:nvGrpSpPr>
          <p:grpSpPr>
            <a:xfrm>
              <a:off x="1209896" y="1522257"/>
              <a:ext cx="3810637" cy="2925533"/>
              <a:chOff x="1210807" y="1400943"/>
              <a:chExt cx="3810637" cy="179040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210807" y="1400943"/>
                <a:ext cx="3810637" cy="1790403"/>
                <a:chOff x="1123470" y="1392039"/>
                <a:chExt cx="1614296" cy="1721811"/>
              </a:xfrm>
            </p:grpSpPr>
            <p:cxnSp>
              <p:nvCxnSpPr>
                <p:cNvPr id="88" name="Straight Connector 87"/>
                <p:cNvCxnSpPr/>
                <p:nvPr/>
              </p:nvCxnSpPr>
              <p:spPr>
                <a:xfrm flipV="1">
                  <a:off x="1204309" y="1823895"/>
                  <a:ext cx="1115096" cy="117492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oup 70"/>
                <p:cNvGrpSpPr/>
                <p:nvPr/>
              </p:nvGrpSpPr>
              <p:grpSpPr>
                <a:xfrm>
                  <a:off x="1123470" y="1392039"/>
                  <a:ext cx="1614296" cy="1721811"/>
                  <a:chOff x="209062" y="-68087"/>
                  <a:chExt cx="1647092" cy="869680"/>
                </a:xfrm>
              </p:grpSpPr>
              <p:cxnSp>
                <p:nvCxnSpPr>
                  <p:cNvPr id="78" name="Straight Connector 77"/>
                  <p:cNvCxnSpPr/>
                  <p:nvPr/>
                </p:nvCxnSpPr>
                <p:spPr>
                  <a:xfrm>
                    <a:off x="288614" y="76200"/>
                    <a:ext cx="2929" cy="672722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/>
                </p:nvCxnSpPr>
                <p:spPr>
                  <a:xfrm flipV="1">
                    <a:off x="284479" y="747749"/>
                    <a:ext cx="1384502" cy="1173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0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9062" y="-68087"/>
                    <a:ext cx="150834" cy="1285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v</a:t>
                    </a:r>
                    <a:endPara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1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04598" y="648642"/>
                    <a:ext cx="151556" cy="1529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t</a:t>
                    </a:r>
                  </a:p>
                </p:txBody>
              </p:sp>
            </p:grpSp>
          </p:grpSp>
          <p:cxnSp>
            <p:nvCxnSpPr>
              <p:cNvPr id="33" name="Straight Connector 32"/>
              <p:cNvCxnSpPr/>
              <p:nvPr/>
            </p:nvCxnSpPr>
            <p:spPr>
              <a:xfrm>
                <a:off x="2067117" y="2681207"/>
                <a:ext cx="0" cy="390521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2510725" y="2460865"/>
                <a:ext cx="3259" cy="61086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H="1">
                <a:off x="2945274" y="2320516"/>
                <a:ext cx="0" cy="756623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3397211" y="2077266"/>
                <a:ext cx="0" cy="1016831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3830246" y="1891572"/>
                <a:ext cx="6881" cy="1202525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688688" y="3876831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7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88688" y="3876831"/>
                  <a:ext cx="348963" cy="347468"/>
                </a:xfrm>
                <a:prstGeom prst="rect">
                  <a:avLst/>
                </a:prstGeom>
                <a:blipFill>
                  <a:blip r:embed="rId7" cstate="print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121722" y="3782760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8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21722" y="3782760"/>
                  <a:ext cx="348963" cy="347468"/>
                </a:xfrm>
                <a:prstGeom prst="rect">
                  <a:avLst/>
                </a:prstGeom>
                <a:blipFill>
                  <a:blip r:embed="rId8" cstate="print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567690" y="3691586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9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567690" y="3691586"/>
                  <a:ext cx="348963" cy="347468"/>
                </a:xfrm>
                <a:prstGeom prst="rect">
                  <a:avLst/>
                </a:prstGeom>
                <a:blipFill>
                  <a:blip r:embed="rId9" cstate="print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3000441" y="3583964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30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00441" y="3583964"/>
                  <a:ext cx="348963" cy="347468"/>
                </a:xfrm>
                <a:prstGeom prst="rect">
                  <a:avLst/>
                </a:prstGeom>
                <a:blipFill>
                  <a:blip r:embed="rId10" cstate="print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3429829" y="3472570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31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29829" y="3472570"/>
                  <a:ext cx="348963" cy="347468"/>
                </a:xfrm>
                <a:prstGeom prst="rect">
                  <a:avLst/>
                </a:prstGeom>
                <a:blipFill>
                  <a:blip r:embed="rId11" cstate="print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 Box 2"/>
              <p:cNvSpPr txBox="1">
                <a:spLocks noChangeArrowheads="1"/>
              </p:cNvSpPr>
              <p:nvPr/>
            </p:nvSpPr>
            <p:spPr bwMode="auto">
              <a:xfrm>
                <a:off x="1358119" y="4547761"/>
                <a:ext cx="3751766" cy="149605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𝐴𝑟𝑒𝑎</m:t>
                      </m:r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b="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58119" y="4547761"/>
                <a:ext cx="3751766" cy="1496053"/>
              </a:xfrm>
              <a:prstGeom prst="rect">
                <a:avLst/>
              </a:prstGeom>
              <a:blipFill>
                <a:blip r:embed="rId12" cstate="print"/>
                <a:stretch>
                  <a:fillRect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6" name="Group 165"/>
          <p:cNvGrpSpPr/>
          <p:nvPr/>
        </p:nvGrpSpPr>
        <p:grpSpPr>
          <a:xfrm>
            <a:off x="6095953" y="1889865"/>
            <a:ext cx="3691589" cy="4334907"/>
            <a:chOff x="6599422" y="1982408"/>
            <a:chExt cx="3691589" cy="43349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8292279" y="4728549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9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292279" y="4728549"/>
                  <a:ext cx="348963" cy="347468"/>
                </a:xfrm>
                <a:prstGeom prst="rect">
                  <a:avLst/>
                </a:prstGeom>
                <a:blipFill>
                  <a:blip r:embed="rId13" cstate="print"/>
                  <a:stretch>
                    <a:fillRect r="-26316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65" name="Group 164"/>
            <p:cNvGrpSpPr/>
            <p:nvPr/>
          </p:nvGrpSpPr>
          <p:grpSpPr>
            <a:xfrm>
              <a:off x="6599422" y="1982408"/>
              <a:ext cx="3691589" cy="4334907"/>
              <a:chOff x="6599422" y="1982408"/>
              <a:chExt cx="3691589" cy="433490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8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66701" y="5326259"/>
                    <a:ext cx="348963" cy="34746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Δ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48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7866701" y="5326259"/>
                    <a:ext cx="348963" cy="347468"/>
                  </a:xfrm>
                  <a:prstGeom prst="rect">
                    <a:avLst/>
                  </a:prstGeom>
                  <a:blipFill>
                    <a:blip r:embed="rId14" cstate="print"/>
                    <a:stretch>
                      <a:fillRect r="-26316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64" name="Group 163"/>
              <p:cNvGrpSpPr/>
              <p:nvPr/>
            </p:nvGrpSpPr>
            <p:grpSpPr>
              <a:xfrm>
                <a:off x="6599422" y="1982408"/>
                <a:ext cx="3691589" cy="4334907"/>
                <a:chOff x="6599422" y="1982408"/>
                <a:chExt cx="3691589" cy="4334907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7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354114" y="5652343"/>
                      <a:ext cx="348963" cy="34746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dirty="0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dirty="0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Δ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47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7354114" y="5652343"/>
                      <a:ext cx="348963" cy="347468"/>
                    </a:xfrm>
                    <a:prstGeom prst="rect">
                      <a:avLst/>
                    </a:prstGeom>
                    <a:blipFill>
                      <a:blip r:embed="rId15" cstate="print"/>
                      <a:stretch>
                        <a:fillRect r="-24561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33" name="Group 132"/>
                <p:cNvGrpSpPr/>
                <p:nvPr/>
              </p:nvGrpSpPr>
              <p:grpSpPr>
                <a:xfrm>
                  <a:off x="6599422" y="1982408"/>
                  <a:ext cx="3691589" cy="4334907"/>
                  <a:chOff x="1262504" y="1114578"/>
                  <a:chExt cx="3691589" cy="2149524"/>
                </a:xfrm>
              </p:grpSpPr>
              <p:grpSp>
                <p:nvGrpSpPr>
                  <p:cNvPr id="141" name="Group 140"/>
                  <p:cNvGrpSpPr/>
                  <p:nvPr/>
                </p:nvGrpSpPr>
                <p:grpSpPr>
                  <a:xfrm>
                    <a:off x="1262504" y="1114578"/>
                    <a:ext cx="3691589" cy="2149524"/>
                    <a:chOff x="231408" y="-207187"/>
                    <a:chExt cx="1595635" cy="1044121"/>
                  </a:xfrm>
                </p:grpSpPr>
                <p:cxnSp>
                  <p:nvCxnSpPr>
                    <p:cNvPr id="142" name="Straight Connector 141"/>
                    <p:cNvCxnSpPr/>
                    <p:nvPr/>
                  </p:nvCxnSpPr>
                  <p:spPr>
                    <a:xfrm flipH="1">
                      <a:off x="291542" y="-108098"/>
                      <a:ext cx="3426" cy="85702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3" name="Straight Connector 142"/>
                    <p:cNvCxnSpPr/>
                    <p:nvPr/>
                  </p:nvCxnSpPr>
                  <p:spPr>
                    <a:xfrm flipV="1">
                      <a:off x="284479" y="747749"/>
                      <a:ext cx="1384502" cy="1173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4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1408" y="-207187"/>
                      <a:ext cx="150834" cy="12858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75487" y="683983"/>
                      <a:ext cx="151556" cy="15295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p:txBody>
                </p:sp>
              </p:grpSp>
              <p:cxnSp>
                <p:nvCxnSpPr>
                  <p:cNvPr id="135" name="Straight Connector 134"/>
                  <p:cNvCxnSpPr/>
                  <p:nvPr/>
                </p:nvCxnSpPr>
                <p:spPr>
                  <a:xfrm flipH="1">
                    <a:off x="2024625" y="2982358"/>
                    <a:ext cx="1146" cy="98139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Connector 135"/>
                  <p:cNvCxnSpPr/>
                  <p:nvPr/>
                </p:nvCxnSpPr>
                <p:spPr>
                  <a:xfrm>
                    <a:off x="2490719" y="2761192"/>
                    <a:ext cx="7767" cy="19526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Straight Connector 136"/>
                  <p:cNvCxnSpPr/>
                  <p:nvPr/>
                </p:nvCxnSpPr>
                <p:spPr>
                  <a:xfrm flipH="1">
                    <a:off x="2970989" y="2440013"/>
                    <a:ext cx="177" cy="294722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Straight Connector 137"/>
                  <p:cNvCxnSpPr/>
                  <p:nvPr/>
                </p:nvCxnSpPr>
                <p:spPr>
                  <a:xfrm>
                    <a:off x="4060253" y="1461569"/>
                    <a:ext cx="1914" cy="50598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/>
                  <p:cNvCxnSpPr/>
                  <p:nvPr/>
                </p:nvCxnSpPr>
                <p:spPr>
                  <a:xfrm>
                    <a:off x="3493192" y="1989953"/>
                    <a:ext cx="0" cy="453418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86" name="Straight Connector 185"/>
              <p:cNvCxnSpPr>
                <a:endCxn id="33812" idx="6"/>
              </p:cNvCxnSpPr>
              <p:nvPr/>
            </p:nvCxnSpPr>
            <p:spPr>
              <a:xfrm flipH="1">
                <a:off x="7447344" y="5673728"/>
                <a:ext cx="348996" cy="521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90" name="Straight Connector 189"/>
            <p:cNvCxnSpPr/>
            <p:nvPr/>
          </p:nvCxnSpPr>
          <p:spPr>
            <a:xfrm>
              <a:off x="7819111" y="5256072"/>
              <a:ext cx="48027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0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8830110" y="3999122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50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830110" y="3999122"/>
                  <a:ext cx="348963" cy="347468"/>
                </a:xfrm>
                <a:prstGeom prst="rect">
                  <a:avLst/>
                </a:prstGeom>
                <a:blipFill>
                  <a:blip r:embed="rId16"/>
                  <a:stretch>
                    <a:fillRect r="-2807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9381673" y="2958947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51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81673" y="2958947"/>
                  <a:ext cx="348963" cy="347468"/>
                </a:xfrm>
                <a:prstGeom prst="rect">
                  <a:avLst/>
                </a:prstGeom>
                <a:blipFill>
                  <a:blip r:embed="rId17" cstate="print"/>
                  <a:stretch>
                    <a:fillRect r="-25862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812" name="Oval 33811"/>
            <p:cNvSpPr/>
            <p:nvPr/>
          </p:nvSpPr>
          <p:spPr>
            <a:xfrm>
              <a:off x="7309415" y="5608754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>
              <a:off x="7758672" y="5185886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>
              <a:off x="8238942" y="4585812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/>
            <p:nvPr/>
          </p:nvSpPr>
          <p:spPr>
            <a:xfrm>
              <a:off x="8761145" y="3641214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>
              <a:off x="9312708" y="2540115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/>
            <p:nvPr/>
          </p:nvSpPr>
          <p:spPr>
            <a:xfrm>
              <a:off x="6660670" y="5876857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3" name="Straight Connector 192"/>
            <p:cNvCxnSpPr/>
            <p:nvPr/>
          </p:nvCxnSpPr>
          <p:spPr>
            <a:xfrm>
              <a:off x="8269463" y="4649294"/>
              <a:ext cx="556105" cy="609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8825568" y="3700705"/>
              <a:ext cx="629611" cy="609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9" name="Freeform: Shape 168"/>
          <p:cNvSpPr/>
          <p:nvPr/>
        </p:nvSpPr>
        <p:spPr>
          <a:xfrm>
            <a:off x="6202131" y="2506278"/>
            <a:ext cx="2679032" cy="3352800"/>
          </a:xfrm>
          <a:custGeom>
            <a:avLst/>
            <a:gdLst>
              <a:gd name="connsiteX0" fmla="*/ 0 w 2679032"/>
              <a:gd name="connsiteY0" fmla="*/ 3352800 h 3352800"/>
              <a:gd name="connsiteX1" fmla="*/ 673768 w 2679032"/>
              <a:gd name="connsiteY1" fmla="*/ 3112168 h 3352800"/>
              <a:gd name="connsiteX2" fmla="*/ 1138989 w 2679032"/>
              <a:gd name="connsiteY2" fmla="*/ 2662990 h 3352800"/>
              <a:gd name="connsiteX3" fmla="*/ 1604211 w 2679032"/>
              <a:gd name="connsiteY3" fmla="*/ 2085474 h 3352800"/>
              <a:gd name="connsiteX4" fmla="*/ 2133600 w 2679032"/>
              <a:gd name="connsiteY4" fmla="*/ 1122947 h 3352800"/>
              <a:gd name="connsiteX5" fmla="*/ 2679032 w 2679032"/>
              <a:gd name="connsiteY5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032" h="3352800">
                <a:moveTo>
                  <a:pt x="0" y="3352800"/>
                </a:moveTo>
                <a:cubicBezTo>
                  <a:pt x="241968" y="3289968"/>
                  <a:pt x="483937" y="3227136"/>
                  <a:pt x="673768" y="3112168"/>
                </a:cubicBezTo>
                <a:cubicBezTo>
                  <a:pt x="863600" y="2997200"/>
                  <a:pt x="983915" y="2834106"/>
                  <a:pt x="1138989" y="2662990"/>
                </a:cubicBezTo>
                <a:cubicBezTo>
                  <a:pt x="1294063" y="2491874"/>
                  <a:pt x="1438443" y="2342148"/>
                  <a:pt x="1604211" y="2085474"/>
                </a:cubicBezTo>
                <a:cubicBezTo>
                  <a:pt x="1769979" y="1828800"/>
                  <a:pt x="1954463" y="1470526"/>
                  <a:pt x="2133600" y="1122947"/>
                </a:cubicBezTo>
                <a:cubicBezTo>
                  <a:pt x="2312737" y="775368"/>
                  <a:pt x="2577432" y="192505"/>
                  <a:pt x="2679032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1" name="Rectangle 1"/>
              <p:cNvSpPr>
                <a:spLocks/>
              </p:cNvSpPr>
              <p:nvPr/>
            </p:nvSpPr>
            <p:spPr bwMode="auto">
              <a:xfrm>
                <a:off x="9476771" y="4038428"/>
                <a:ext cx="2310733" cy="119528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176213" algn="l"/>
                <a:r>
                  <a:rPr lang="en-US" altLang="en-US" sz="2400" b="0" i="0" dirty="0">
                    <a:latin typeface="+mj-lt"/>
                  </a:rPr>
                  <a:t>When a=</a:t>
                </a:r>
                <a:r>
                  <a:rPr lang="en-US" altLang="en-US" sz="2400" b="0" i="0" dirty="0" err="1">
                    <a:latin typeface="+mj-lt"/>
                  </a:rPr>
                  <a:t>const</a:t>
                </a:r>
                <a:r>
                  <a:rPr lang="en-US" altLang="en-US" sz="2400" b="0" i="0" dirty="0">
                    <a:latin typeface="+mj-lt"/>
                  </a:rPr>
                  <a:t>:</a:t>
                </a:r>
              </a:p>
              <a:p>
                <a:pPr marL="342900" indent="-166688" algn="l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altLang="en-US" sz="2400" dirty="0">
                    <a:latin typeface="+mj-lt"/>
                  </a:rPr>
                  <a:t> is linear</a:t>
                </a:r>
              </a:p>
              <a:p>
                <a:pPr marL="342900" indent="-166688" algn="l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b="0" i="0" dirty="0">
                    <a:latin typeface="+mj-lt"/>
                  </a:rPr>
                  <a:t>is </a:t>
                </a:r>
                <a:r>
                  <a:rPr lang="en-US" altLang="en-US" sz="2400" b="1" i="0" dirty="0">
                    <a:latin typeface="+mj-lt"/>
                  </a:rPr>
                  <a:t>quadratic</a:t>
                </a:r>
                <a:endParaRPr lang="en-US" altLang="en-US" sz="2400" b="1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1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76771" y="4038428"/>
                <a:ext cx="2310733" cy="1195287"/>
              </a:xfrm>
              <a:prstGeom prst="rect">
                <a:avLst/>
              </a:prstGeom>
              <a:blipFill>
                <a:blip r:embed="rId18" cstate="print"/>
                <a:stretch>
                  <a:fillRect l="-262" t="-7035" b="-653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078661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/>
      <p:bldP spid="169" grpId="0" animBg="1"/>
      <p:bldP spid="211" grpId="0" animBg="1"/>
    </p:bldLst>
  </p:timing>
  <p:extLst mod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518252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a=const., v linear, x quadratic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42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04390" y="918354"/>
            <a:ext cx="3069675" cy="2593162"/>
            <a:chOff x="1123470" y="1392039"/>
            <a:chExt cx="1614296" cy="1721811"/>
          </a:xfrm>
        </p:grpSpPr>
        <p:cxnSp>
          <p:nvCxnSpPr>
            <p:cNvPr id="88" name="Straight Connector 87"/>
            <p:cNvCxnSpPr/>
            <p:nvPr/>
          </p:nvCxnSpPr>
          <p:spPr>
            <a:xfrm flipV="1">
              <a:off x="1204309" y="1823895"/>
              <a:ext cx="1115096" cy="117492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1" name="Group 70"/>
            <p:cNvGrpSpPr/>
            <p:nvPr/>
          </p:nvGrpSpPr>
          <p:grpSpPr>
            <a:xfrm>
              <a:off x="1123470" y="1392039"/>
              <a:ext cx="1614296" cy="1721811"/>
              <a:chOff x="209062" y="-68087"/>
              <a:chExt cx="1647092" cy="869680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>
                <a:off x="288614" y="76200"/>
                <a:ext cx="2929" cy="67272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284479" y="747749"/>
                <a:ext cx="1384502" cy="117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Text Box 2"/>
              <p:cNvSpPr txBox="1">
                <a:spLocks noChangeArrowheads="1"/>
              </p:cNvSpPr>
              <p:nvPr/>
            </p:nvSpPr>
            <p:spPr bwMode="auto">
              <a:xfrm>
                <a:off x="209062" y="-68087"/>
                <a:ext cx="150834" cy="128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Text Box 2"/>
              <p:cNvSpPr txBox="1">
                <a:spLocks noChangeArrowheads="1"/>
              </p:cNvSpPr>
              <p:nvPr/>
            </p:nvSpPr>
            <p:spPr bwMode="auto">
              <a:xfrm>
                <a:off x="1704598" y="648642"/>
                <a:ext cx="151556" cy="15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7556022" y="970233"/>
            <a:ext cx="3269636" cy="2625030"/>
            <a:chOff x="6089977" y="1693600"/>
            <a:chExt cx="3697565" cy="4531172"/>
          </a:xfrm>
        </p:grpSpPr>
        <p:sp>
          <p:nvSpPr>
            <p:cNvPr id="169" name="Freeform: Shape 168"/>
            <p:cNvSpPr/>
            <p:nvPr/>
          </p:nvSpPr>
          <p:spPr>
            <a:xfrm>
              <a:off x="6202131" y="2816289"/>
              <a:ext cx="2679033" cy="3042788"/>
            </a:xfrm>
            <a:custGeom>
              <a:avLst/>
              <a:gdLst>
                <a:gd name="connsiteX0" fmla="*/ 0 w 2679032"/>
                <a:gd name="connsiteY0" fmla="*/ 3352800 h 3352800"/>
                <a:gd name="connsiteX1" fmla="*/ 673768 w 2679032"/>
                <a:gd name="connsiteY1" fmla="*/ 3112168 h 3352800"/>
                <a:gd name="connsiteX2" fmla="*/ 1138989 w 2679032"/>
                <a:gd name="connsiteY2" fmla="*/ 2662990 h 3352800"/>
                <a:gd name="connsiteX3" fmla="*/ 1604211 w 2679032"/>
                <a:gd name="connsiteY3" fmla="*/ 2085474 h 3352800"/>
                <a:gd name="connsiteX4" fmla="*/ 2133600 w 2679032"/>
                <a:gd name="connsiteY4" fmla="*/ 1122947 h 3352800"/>
                <a:gd name="connsiteX5" fmla="*/ 2679032 w 2679032"/>
                <a:gd name="connsiteY5" fmla="*/ 0 h 335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9032" h="3352800">
                  <a:moveTo>
                    <a:pt x="0" y="3352800"/>
                  </a:moveTo>
                  <a:cubicBezTo>
                    <a:pt x="241968" y="3289968"/>
                    <a:pt x="483937" y="3227136"/>
                    <a:pt x="673768" y="3112168"/>
                  </a:cubicBezTo>
                  <a:cubicBezTo>
                    <a:pt x="863600" y="2997200"/>
                    <a:pt x="983915" y="2834106"/>
                    <a:pt x="1138989" y="2662990"/>
                  </a:cubicBezTo>
                  <a:cubicBezTo>
                    <a:pt x="1294063" y="2491874"/>
                    <a:pt x="1438443" y="2342148"/>
                    <a:pt x="1604211" y="2085474"/>
                  </a:cubicBezTo>
                  <a:cubicBezTo>
                    <a:pt x="1769979" y="1828800"/>
                    <a:pt x="1954463" y="1470526"/>
                    <a:pt x="2133600" y="1122947"/>
                  </a:cubicBezTo>
                  <a:cubicBezTo>
                    <a:pt x="2312737" y="775368"/>
                    <a:pt x="2577432" y="192505"/>
                    <a:pt x="2679032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41" name="Group 140"/>
            <p:cNvGrpSpPr/>
            <p:nvPr/>
          </p:nvGrpSpPr>
          <p:grpSpPr>
            <a:xfrm>
              <a:off x="6089977" y="1693600"/>
              <a:ext cx="3697565" cy="4531172"/>
              <a:chOff x="228825" y="-254460"/>
              <a:chExt cx="1598218" cy="1091394"/>
            </a:xfrm>
          </p:grpSpPr>
          <p:cxnSp>
            <p:nvCxnSpPr>
              <p:cNvPr id="142" name="Straight Connector 141"/>
              <p:cNvCxnSpPr/>
              <p:nvPr/>
            </p:nvCxnSpPr>
            <p:spPr>
              <a:xfrm flipH="1">
                <a:off x="291542" y="-108098"/>
                <a:ext cx="3426" cy="85702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V="1">
                <a:off x="280718" y="753693"/>
                <a:ext cx="1384502" cy="117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Text Box 2"/>
              <p:cNvSpPr txBox="1">
                <a:spLocks noChangeArrowheads="1"/>
              </p:cNvSpPr>
              <p:nvPr/>
            </p:nvSpPr>
            <p:spPr bwMode="auto">
              <a:xfrm>
                <a:off x="228825" y="-254460"/>
                <a:ext cx="150834" cy="128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" name="Text Box 2"/>
              <p:cNvSpPr txBox="1">
                <a:spLocks noChangeArrowheads="1"/>
              </p:cNvSpPr>
              <p:nvPr/>
            </p:nvSpPr>
            <p:spPr bwMode="auto">
              <a:xfrm>
                <a:off x="1675487" y="683983"/>
                <a:ext cx="151556" cy="15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1487943" y="3733708"/>
            <a:ext cx="3003330" cy="2436111"/>
            <a:chOff x="1123470" y="1392039"/>
            <a:chExt cx="1579406" cy="1617532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1201438" y="1834894"/>
              <a:ext cx="1037070" cy="102437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63" name="Group 62"/>
            <p:cNvGrpSpPr/>
            <p:nvPr/>
          </p:nvGrpSpPr>
          <p:grpSpPr>
            <a:xfrm>
              <a:off x="1123470" y="1392039"/>
              <a:ext cx="1579406" cy="1617532"/>
              <a:chOff x="209062" y="-68087"/>
              <a:chExt cx="1611493" cy="817009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288614" y="76200"/>
                <a:ext cx="2929" cy="67272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284479" y="147355"/>
                <a:ext cx="1384502" cy="117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 Box 2"/>
              <p:cNvSpPr txBox="1">
                <a:spLocks noChangeArrowheads="1"/>
              </p:cNvSpPr>
              <p:nvPr/>
            </p:nvSpPr>
            <p:spPr bwMode="auto">
              <a:xfrm>
                <a:off x="209062" y="-68087"/>
                <a:ext cx="150834" cy="128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Text Box 2"/>
              <p:cNvSpPr txBox="1">
                <a:spLocks noChangeArrowheads="1"/>
              </p:cNvSpPr>
              <p:nvPr/>
            </p:nvSpPr>
            <p:spPr bwMode="auto">
              <a:xfrm>
                <a:off x="1668999" y="79122"/>
                <a:ext cx="151556" cy="15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7571305" y="3854362"/>
            <a:ext cx="3277785" cy="2413343"/>
            <a:chOff x="6089977" y="1693600"/>
            <a:chExt cx="3706780" cy="4165770"/>
          </a:xfrm>
        </p:grpSpPr>
        <p:sp>
          <p:nvSpPr>
            <p:cNvPr id="90" name="Freeform: Shape 89"/>
            <p:cNvSpPr/>
            <p:nvPr/>
          </p:nvSpPr>
          <p:spPr>
            <a:xfrm flipV="1">
              <a:off x="6252455" y="2674702"/>
              <a:ext cx="2679033" cy="2915057"/>
            </a:xfrm>
            <a:custGeom>
              <a:avLst/>
              <a:gdLst>
                <a:gd name="connsiteX0" fmla="*/ 0 w 2679032"/>
                <a:gd name="connsiteY0" fmla="*/ 3352800 h 3352800"/>
                <a:gd name="connsiteX1" fmla="*/ 673768 w 2679032"/>
                <a:gd name="connsiteY1" fmla="*/ 3112168 h 3352800"/>
                <a:gd name="connsiteX2" fmla="*/ 1138989 w 2679032"/>
                <a:gd name="connsiteY2" fmla="*/ 2662990 h 3352800"/>
                <a:gd name="connsiteX3" fmla="*/ 1604211 w 2679032"/>
                <a:gd name="connsiteY3" fmla="*/ 2085474 h 3352800"/>
                <a:gd name="connsiteX4" fmla="*/ 2133600 w 2679032"/>
                <a:gd name="connsiteY4" fmla="*/ 1122947 h 3352800"/>
                <a:gd name="connsiteX5" fmla="*/ 2679032 w 2679032"/>
                <a:gd name="connsiteY5" fmla="*/ 0 h 335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9032" h="3352800">
                  <a:moveTo>
                    <a:pt x="0" y="3352800"/>
                  </a:moveTo>
                  <a:cubicBezTo>
                    <a:pt x="241968" y="3289968"/>
                    <a:pt x="483937" y="3227136"/>
                    <a:pt x="673768" y="3112168"/>
                  </a:cubicBezTo>
                  <a:cubicBezTo>
                    <a:pt x="863600" y="2997200"/>
                    <a:pt x="983915" y="2834106"/>
                    <a:pt x="1138989" y="2662990"/>
                  </a:cubicBezTo>
                  <a:cubicBezTo>
                    <a:pt x="1294063" y="2491874"/>
                    <a:pt x="1438443" y="2342148"/>
                    <a:pt x="1604211" y="2085474"/>
                  </a:cubicBezTo>
                  <a:cubicBezTo>
                    <a:pt x="1769979" y="1828800"/>
                    <a:pt x="1954463" y="1470526"/>
                    <a:pt x="2133600" y="1122947"/>
                  </a:cubicBezTo>
                  <a:cubicBezTo>
                    <a:pt x="2312737" y="775368"/>
                    <a:pt x="2577432" y="192505"/>
                    <a:pt x="2679032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6089977" y="1693600"/>
              <a:ext cx="3706780" cy="4165770"/>
              <a:chOff x="228825" y="-254460"/>
              <a:chExt cx="1602201" cy="1003382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 flipH="1">
                <a:off x="291542" y="-108098"/>
                <a:ext cx="3426" cy="85702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294968" y="-18148"/>
                <a:ext cx="1384502" cy="117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 Box 2"/>
              <p:cNvSpPr txBox="1">
                <a:spLocks noChangeArrowheads="1"/>
              </p:cNvSpPr>
              <p:nvPr/>
            </p:nvSpPr>
            <p:spPr bwMode="auto">
              <a:xfrm>
                <a:off x="228825" y="-254460"/>
                <a:ext cx="150834" cy="128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Text Box 2"/>
              <p:cNvSpPr txBox="1">
                <a:spLocks noChangeArrowheads="1"/>
              </p:cNvSpPr>
              <p:nvPr/>
            </p:nvSpPr>
            <p:spPr bwMode="auto">
              <a:xfrm>
                <a:off x="1679470" y="-103797"/>
                <a:ext cx="151556" cy="15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4640067" y="1432212"/>
            <a:ext cx="2905088" cy="1490423"/>
            <a:chOff x="4538137" y="1162048"/>
            <a:chExt cx="2905088" cy="1490423"/>
          </a:xfrm>
        </p:grpSpPr>
        <p:cxnSp>
          <p:nvCxnSpPr>
            <p:cNvPr id="96" name="Straight Arrow Connector 95"/>
            <p:cNvCxnSpPr/>
            <p:nvPr/>
          </p:nvCxnSpPr>
          <p:spPr>
            <a:xfrm>
              <a:off x="4595069" y="1692217"/>
              <a:ext cx="258841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538137" y="1162048"/>
              <a:ext cx="2588419" cy="474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rgbClr val="FF0000"/>
                  </a:solidFill>
                </a:rPr>
                <a:t>v = slope of x(t)</a:t>
              </a:r>
            </a:p>
          </p:txBody>
        </p:sp>
        <p:cxnSp>
          <p:nvCxnSpPr>
            <p:cNvPr id="98" name="Straight Arrow Connector 97"/>
            <p:cNvCxnSpPr/>
            <p:nvPr/>
          </p:nvCxnSpPr>
          <p:spPr>
            <a:xfrm>
              <a:off x="4638160" y="2652471"/>
              <a:ext cx="25884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TextBox 98"/>
                <p:cNvSpPr txBox="1"/>
                <p:nvPr/>
              </p:nvSpPr>
              <p:spPr>
                <a:xfrm>
                  <a:off x="4593281" y="2219707"/>
                  <a:ext cx="2849944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i="1" dirty="0">
                      <a:solidFill>
                        <a:srgbClr val="00B050"/>
                      </a:solidFill>
                    </a:rPr>
                    <a:t> = area under v(t)</a:t>
                  </a:r>
                </a:p>
              </p:txBody>
            </p:sp>
          </mc:Choice>
          <mc:Fallback xmlns="">
            <p:sp>
              <p:nvSpPr>
                <p:cNvPr id="99" name="TextBox 9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3281" y="2219707"/>
                  <a:ext cx="2849944" cy="369333"/>
                </a:xfrm>
                <a:prstGeom prst="rect">
                  <a:avLst/>
                </a:prstGeom>
                <a:blipFill>
                  <a:blip r:embed="rId5" cstate="print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0" name="Group 99"/>
          <p:cNvGrpSpPr/>
          <p:nvPr/>
        </p:nvGrpSpPr>
        <p:grpSpPr>
          <a:xfrm>
            <a:off x="4643437" y="4216738"/>
            <a:ext cx="2905088" cy="1506465"/>
            <a:chOff x="4538137" y="1146006"/>
            <a:chExt cx="2905088" cy="1506465"/>
          </a:xfrm>
        </p:grpSpPr>
        <p:cxnSp>
          <p:nvCxnSpPr>
            <p:cNvPr id="101" name="Straight Arrow Connector 100"/>
            <p:cNvCxnSpPr/>
            <p:nvPr/>
          </p:nvCxnSpPr>
          <p:spPr>
            <a:xfrm>
              <a:off x="4595069" y="1676175"/>
              <a:ext cx="258841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4538137" y="1146006"/>
              <a:ext cx="2588419" cy="474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rgbClr val="FF0000"/>
                  </a:solidFill>
                </a:rPr>
                <a:t>v = slope of x(t)</a:t>
              </a:r>
            </a:p>
          </p:txBody>
        </p:sp>
        <p:cxnSp>
          <p:nvCxnSpPr>
            <p:cNvPr id="103" name="Straight Arrow Connector 102"/>
            <p:cNvCxnSpPr/>
            <p:nvPr/>
          </p:nvCxnSpPr>
          <p:spPr>
            <a:xfrm>
              <a:off x="4638160" y="2652471"/>
              <a:ext cx="25884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/>
                <p:cNvSpPr txBox="1"/>
                <p:nvPr/>
              </p:nvSpPr>
              <p:spPr>
                <a:xfrm>
                  <a:off x="4593281" y="2203665"/>
                  <a:ext cx="2849944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i="1" dirty="0">
                      <a:solidFill>
                        <a:srgbClr val="00B050"/>
                      </a:solidFill>
                    </a:rPr>
                    <a:t> = area under v(t)</a:t>
                  </a:r>
                </a:p>
              </p:txBody>
            </p:sp>
          </mc:Choice>
          <mc:Fallback xmlns="">
            <p:sp>
              <p:nvSpPr>
                <p:cNvPr id="104" name="TextBox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3281" y="2203665"/>
                  <a:ext cx="2849944" cy="369333"/>
                </a:xfrm>
                <a:prstGeom prst="rect">
                  <a:avLst/>
                </a:prstGeom>
                <a:blipFill>
                  <a:blip r:embed="rId6" cstate="print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07032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60398" y="756329"/>
            <a:ext cx="8889623" cy="5298733"/>
            <a:chOff x="2479039" y="1686560"/>
            <a:chExt cx="8160171" cy="433831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51" t="25926" r="37100" b="18074"/>
            <a:stretch/>
          </p:blipFill>
          <p:spPr>
            <a:xfrm>
              <a:off x="2479039" y="1686560"/>
              <a:ext cx="8160171" cy="433831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602480" y="2275840"/>
              <a:ext cx="548640" cy="11887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602480" y="3794759"/>
              <a:ext cx="467360" cy="4521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691402" y="1392246"/>
            <a:ext cx="1265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Reminder : </a:t>
            </a:r>
          </a:p>
        </p:txBody>
      </p:sp>
      <p:pic>
        <p:nvPicPr>
          <p:cNvPr id="11" name="Picture 10" descr="01_KeyEquation0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1" t="8679" r="28406" b="13200"/>
          <a:stretch/>
        </p:blipFill>
        <p:spPr bwMode="auto">
          <a:xfrm>
            <a:off x="7799210" y="1740886"/>
            <a:ext cx="3220720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699761" y="3110398"/>
            <a:ext cx="6492238" cy="3242388"/>
            <a:chOff x="5699761" y="3110398"/>
            <a:chExt cx="6492238" cy="32423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7203243" y="3110398"/>
                  <a:ext cx="4412653" cy="104028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Area under a velocity vs time graph gives </a:t>
                  </a:r>
                  <a:r>
                    <a:rPr lang="en-US" sz="2000" b="1" dirty="0"/>
                    <a:t>displacement (</a:t>
                  </a:r>
                  <a14:m>
                    <m:oMath xmlns:m="http://schemas.openxmlformats.org/officeDocument/2006/math"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𝐱</m:t>
                      </m:r>
                    </m:oMath>
                  </a14:m>
                  <a:r>
                    <a:rPr lang="en-US" sz="2000" b="1" dirty="0"/>
                    <a:t>)</a:t>
                  </a:r>
                </a:p>
                <a:p>
                  <a:pPr algn="ctr"/>
                  <a:r>
                    <a:rPr lang="en-US" sz="2000" b="0" dirty="0"/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Δx</m:t>
                      </m:r>
                    </m:oMath>
                  </a14:m>
                  <a:r>
                    <a:rPr lang="en-US" sz="2000" dirty="0"/>
                    <a:t> )</a:t>
                  </a: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03243" y="3110398"/>
                  <a:ext cx="4412653" cy="1040285"/>
                </a:xfrm>
                <a:prstGeom prst="rect">
                  <a:avLst/>
                </a:prstGeom>
                <a:blipFill>
                  <a:blip r:embed="rId7"/>
                  <a:stretch>
                    <a:fillRect l="-1521" t="-2924" r="-2490" b="-70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5699761" y="4587465"/>
              <a:ext cx="2357119" cy="1574800"/>
              <a:chOff x="7345680" y="4363078"/>
              <a:chExt cx="2357119" cy="157480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83" t="59759" r="73081" b="22158"/>
              <a:stretch/>
            </p:blipFill>
            <p:spPr>
              <a:xfrm>
                <a:off x="7345680" y="4363078"/>
                <a:ext cx="2357119" cy="1574800"/>
              </a:xfrm>
              <a:prstGeom prst="rect">
                <a:avLst/>
              </a:prstGeom>
            </p:spPr>
          </p:pic>
          <p:sp>
            <p:nvSpPr>
              <p:cNvPr id="19" name="Right Triangle 18"/>
              <p:cNvSpPr/>
              <p:nvPr/>
            </p:nvSpPr>
            <p:spPr>
              <a:xfrm>
                <a:off x="7691118" y="4691026"/>
                <a:ext cx="772161" cy="531214"/>
              </a:xfrm>
              <a:prstGeom prst="rtTriangle">
                <a:avLst/>
              </a:prstGeom>
              <a:pattFill prst="dkDnDiag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691118" y="5222240"/>
                <a:ext cx="772161" cy="254000"/>
              </a:xfrm>
              <a:prstGeom prst="rect">
                <a:avLst/>
              </a:prstGeom>
              <a:pattFill prst="zigZag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914640" y="4296277"/>
                  <a:ext cx="4135119" cy="7838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/>
                    <a:t>from 0 to 2s  =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×4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f>
                            <m:f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d>
                    </m:oMath>
                  </a14:m>
                  <a:r>
                    <a:rPr lang="en-US" dirty="0"/>
                    <a:t> m</a:t>
                  </a:r>
                </a:p>
                <a:p>
                  <a:r>
                    <a:rPr lang="en-US" dirty="0"/>
                    <a:t>                              = 16 m</a:t>
                  </a:r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14640" y="4296277"/>
                  <a:ext cx="4135119" cy="783869"/>
                </a:xfrm>
                <a:prstGeom prst="rect">
                  <a:avLst/>
                </a:prstGeom>
                <a:blipFill>
                  <a:blip r:embed="rId8"/>
                  <a:stretch>
                    <a:fillRect r="-1031" b="-117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8056880" y="5429456"/>
                  <a:ext cx="4135119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0" dirty="0">
                      <a:ea typeface="Cambria Math" panose="02040503050406030204" pitchFamily="18" charset="0"/>
                    </a:rPr>
                    <a:t>Position at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a14:m>
                  <a:r>
                    <a:rPr lang="en-US" dirty="0"/>
                    <a:t> s (i.e.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 dirty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 dirty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</m:oMath>
                  </a14:m>
                  <a:r>
                    <a:rPr lang="en-US" dirty="0"/>
                    <a:t>(0)) =  20 m</a:t>
                  </a:r>
                </a:p>
                <a:p>
                  <a:r>
                    <a:rPr lang="en-US" b="0" dirty="0">
                      <a:ea typeface="Cambria Math" panose="02040503050406030204" pitchFamily="18" charset="0"/>
                    </a:rPr>
                    <a:t>Position at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lang="en-US" dirty="0"/>
                    <a:t> s (i.e.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</m:oMath>
                  </a14:m>
                  <a:r>
                    <a:rPr lang="en-US" dirty="0"/>
                    <a:t>(2)) =  20 m+ 16 m </a:t>
                  </a:r>
                </a:p>
                <a:p>
                  <a:r>
                    <a:rPr lang="en-US" dirty="0"/>
                    <a:t>		          = 36 m</a:t>
                  </a: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56880" y="5429456"/>
                  <a:ext cx="4135119" cy="923330"/>
                </a:xfrm>
                <a:prstGeom prst="rect">
                  <a:avLst/>
                </a:prstGeom>
                <a:blipFill>
                  <a:blip r:embed="rId9"/>
                  <a:stretch>
                    <a:fillRect l="-1327" t="-3974" b="-993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43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396395" y="1499422"/>
            <a:ext cx="418704" cy="2244609"/>
            <a:chOff x="2396395" y="1499422"/>
            <a:chExt cx="418704" cy="2244609"/>
          </a:xfrm>
        </p:grpSpPr>
        <p:sp>
          <p:nvSpPr>
            <p:cNvPr id="17" name="TextBox 16"/>
            <p:cNvSpPr txBox="1"/>
            <p:nvPr/>
          </p:nvSpPr>
          <p:spPr>
            <a:xfrm>
              <a:off x="2396395" y="149942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36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58387" y="337469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3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411893" y="19462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38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11893" y="239306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2358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  <p:extLst mod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Instantaneous vs Average Velocity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80" y="1719371"/>
            <a:ext cx="4942668" cy="1047972"/>
          </a:xfrm>
        </p:spPr>
        <p:txBody>
          <a:bodyPr/>
          <a:lstStyle/>
          <a:p>
            <a:r>
              <a:rPr lang="en-US" b="1" dirty="0"/>
              <a:t>Instantaneous velocity: </a:t>
            </a:r>
            <a:r>
              <a:rPr lang="en-US" dirty="0"/>
              <a:t>velocity at one instant of time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44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590195" y="2902280"/>
            <a:ext cx="3810637" cy="2925533"/>
            <a:chOff x="6706041" y="1576434"/>
            <a:chExt cx="3810637" cy="2925533"/>
          </a:xfrm>
        </p:grpSpPr>
        <p:grpSp>
          <p:nvGrpSpPr>
            <p:cNvPr id="6" name="Group 5"/>
            <p:cNvGrpSpPr/>
            <p:nvPr/>
          </p:nvGrpSpPr>
          <p:grpSpPr>
            <a:xfrm>
              <a:off x="6706041" y="1576434"/>
              <a:ext cx="3810637" cy="2925533"/>
              <a:chOff x="1209896" y="1522257"/>
              <a:chExt cx="3810637" cy="2925533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209896" y="1522257"/>
                <a:ext cx="3810637" cy="2925533"/>
                <a:chOff x="1210807" y="1400943"/>
                <a:chExt cx="3810637" cy="1790403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1210807" y="1400943"/>
                  <a:ext cx="3810637" cy="1790403"/>
                  <a:chOff x="1123470" y="1392039"/>
                  <a:chExt cx="1614296" cy="1721811"/>
                </a:xfrm>
              </p:grpSpPr>
              <p:cxnSp>
                <p:nvCxnSpPr>
                  <p:cNvPr id="19" name="Straight Connector 18"/>
                  <p:cNvCxnSpPr/>
                  <p:nvPr/>
                </p:nvCxnSpPr>
                <p:spPr>
                  <a:xfrm flipV="1">
                    <a:off x="1204309" y="1823895"/>
                    <a:ext cx="1115096" cy="117492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1123470" y="1392039"/>
                    <a:ext cx="1614296" cy="1721811"/>
                    <a:chOff x="209062" y="-68087"/>
                    <a:chExt cx="1647092" cy="869680"/>
                  </a:xfrm>
                </p:grpSpPr>
                <p:cxnSp>
                  <p:nvCxnSpPr>
                    <p:cNvPr id="21" name="Straight Connector 20"/>
                    <p:cNvCxnSpPr/>
                    <p:nvPr/>
                  </p:nvCxnSpPr>
                  <p:spPr>
                    <a:xfrm>
                      <a:off x="288614" y="76200"/>
                      <a:ext cx="2929" cy="672722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Straight Connector 21"/>
                    <p:cNvCxnSpPr/>
                    <p:nvPr/>
                  </p:nvCxnSpPr>
                  <p:spPr>
                    <a:xfrm flipV="1">
                      <a:off x="284479" y="747749"/>
                      <a:ext cx="1384502" cy="1173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9062" y="-68087"/>
                      <a:ext cx="150834" cy="12858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04598" y="648642"/>
                      <a:ext cx="151556" cy="15295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p:txBody>
                </p:sp>
              </p:grpSp>
            </p:grpSp>
            <p:cxnSp>
              <p:nvCxnSpPr>
                <p:cNvPr id="14" name="Straight Connector 13"/>
                <p:cNvCxnSpPr/>
                <p:nvPr/>
              </p:nvCxnSpPr>
              <p:spPr>
                <a:xfrm flipH="1">
                  <a:off x="1484033" y="2508191"/>
                  <a:ext cx="121279" cy="480338"/>
                </a:xfrm>
                <a:prstGeom prst="line">
                  <a:avLst/>
                </a:prstGeom>
                <a:ln>
                  <a:prstDash val="dash"/>
                  <a:headEnd type="none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83122" y="2959949"/>
                    <a:ext cx="348963" cy="34746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483122" y="2959949"/>
                    <a:ext cx="348963" cy="34746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57844" y="2253443"/>
                    <a:ext cx="348963" cy="34746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157844" y="2253443"/>
                    <a:ext cx="348963" cy="347468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97522" y="1725891"/>
                    <a:ext cx="348963" cy="34746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0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897522" y="1725891"/>
                    <a:ext cx="348963" cy="34746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6" name="Straight Connector 25"/>
            <p:cNvCxnSpPr/>
            <p:nvPr/>
          </p:nvCxnSpPr>
          <p:spPr>
            <a:xfrm>
              <a:off x="7917260" y="2648313"/>
              <a:ext cx="193152" cy="504253"/>
            </a:xfrm>
            <a:prstGeom prst="line">
              <a:avLst/>
            </a:prstGeom>
            <a:ln>
              <a:prstDash val="dash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696660" y="2143332"/>
              <a:ext cx="193152" cy="504253"/>
            </a:xfrm>
            <a:prstGeom prst="line">
              <a:avLst/>
            </a:prstGeom>
            <a:ln>
              <a:prstDash val="dash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ontent Placeholder 2"/>
              <p:cNvSpPr txBox="1">
                <a:spLocks/>
              </p:cNvSpPr>
              <p:nvPr/>
            </p:nvSpPr>
            <p:spPr>
              <a:xfrm>
                <a:off x="6306461" y="1721684"/>
                <a:ext cx="504734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b="1" dirty="0"/>
                  <a:t>Average velocity: </a:t>
                </a:r>
                <a:r>
                  <a:rPr lang="en-US" dirty="0"/>
                  <a:t>velocity averaged over a given time interval</a:t>
                </a:r>
              </a:p>
              <a:p>
                <a:pPr marL="0" indent="0">
                  <a:buNone/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i="0" dirty="0" err="1" smtClean="0">
                        <a:latin typeface="Cambria Math" panose="02040503050406030204" pitchFamily="18" charset="0"/>
                      </a:rPr>
                      <m:t>const</m:t>
                    </m:r>
                  </m:oMath>
                </a14:m>
                <a:r>
                  <a:rPr lang="en-US" dirty="0"/>
                  <a:t>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𝑖𝑛𝑠𝑡𝑎𝑛𝑡𝑎𝑛𝑒𝑜𝑢𝑠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(because v is not changing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6461" y="1721684"/>
                <a:ext cx="5047340" cy="4351338"/>
              </a:xfrm>
              <a:prstGeom prst="rect">
                <a:avLst/>
              </a:prstGeom>
              <a:blipFill>
                <a:blip r:embed="rId7"/>
                <a:stretch>
                  <a:fillRect l="-2536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4790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966224" y="5865541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199" y="345440"/>
            <a:ext cx="8727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Always specify the coordinate system you are using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83442" y="1287853"/>
            <a:ext cx="70950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rgbClr val="FF0000"/>
                </a:solidFill>
              </a:rPr>
              <a:t>Specify the origin of the coordinate system (i.e. zero)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chemeClr val="accent5"/>
                </a:solidFill>
              </a:rPr>
              <a:t>Specify positive and negative directions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297040" y="5861827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574360" y="5841704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838269" y="5841703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45860" y="5861827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460885" y="5884773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724794" y="5866184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054692" y="5856572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309705" y="5884772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613315" y="5866184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172820" y="5763691"/>
            <a:ext cx="177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1720955" y="3352426"/>
            <a:ext cx="9646897" cy="2187349"/>
            <a:chOff x="2148467" y="2948665"/>
            <a:chExt cx="9646897" cy="2187349"/>
          </a:xfrm>
        </p:grpSpPr>
        <p:grpSp>
          <p:nvGrpSpPr>
            <p:cNvPr id="4" name="Group 3"/>
            <p:cNvGrpSpPr/>
            <p:nvPr/>
          </p:nvGrpSpPr>
          <p:grpSpPr>
            <a:xfrm>
              <a:off x="2148467" y="2948665"/>
              <a:ext cx="7035801" cy="2187349"/>
              <a:chOff x="2703518" y="1585627"/>
              <a:chExt cx="7035801" cy="2187349"/>
            </a:xfrm>
          </p:grpSpPr>
          <p:cxnSp>
            <p:nvCxnSpPr>
              <p:cNvPr id="5" name="Straight Connector 4"/>
              <p:cNvCxnSpPr/>
              <p:nvPr/>
            </p:nvCxnSpPr>
            <p:spPr>
              <a:xfrm flipH="1">
                <a:off x="7031427" y="2056740"/>
                <a:ext cx="464689" cy="18466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oup 5"/>
              <p:cNvGrpSpPr/>
              <p:nvPr/>
            </p:nvGrpSpPr>
            <p:grpSpPr>
              <a:xfrm>
                <a:off x="2703518" y="1585627"/>
                <a:ext cx="7035801" cy="2187349"/>
                <a:chOff x="5091118" y="2246027"/>
                <a:chExt cx="7035801" cy="2187349"/>
              </a:xfrm>
            </p:grpSpPr>
            <p:pic>
              <p:nvPicPr>
                <p:cNvPr id="7" name="Picture 19" descr="http://www.mathatube.com/sitebuilder/images/number-line-600x271.png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87" t="59594" r="3633" b="12362"/>
                <a:stretch/>
              </p:blipFill>
              <p:spPr bwMode="auto">
                <a:xfrm>
                  <a:off x="5091118" y="2979537"/>
                  <a:ext cx="7035801" cy="9574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8" name="TextBox 7"/>
                <p:cNvSpPr txBox="1"/>
                <p:nvPr/>
              </p:nvSpPr>
              <p:spPr>
                <a:xfrm>
                  <a:off x="7451857" y="4064044"/>
                  <a:ext cx="15650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Position x (cm)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5322170" y="2246027"/>
                  <a:ext cx="143661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 </a:t>
                  </a:r>
                  <a:r>
                    <a:rPr lang="en-US" sz="2400" b="1" dirty="0"/>
                    <a:t>x = - 5 cm</a:t>
                  </a:r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 flipH="1" flipV="1">
                  <a:off x="6545640" y="2618986"/>
                  <a:ext cx="426285" cy="14067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1" name="Picture 3" descr="https://rwalz.files.wordpress.com/2009/02/descartes-cover-finish.jpg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542" t="21038" r="15873" b="67110"/>
                <a:stretch/>
              </p:blipFill>
              <p:spPr bwMode="auto">
                <a:xfrm rot="10800000">
                  <a:off x="6925126" y="2700266"/>
                  <a:ext cx="470759" cy="34237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3" name="TextBox 12"/>
                <p:cNvSpPr txBox="1"/>
                <p:nvPr/>
              </p:nvSpPr>
              <p:spPr>
                <a:xfrm>
                  <a:off x="9454717" y="2249226"/>
                  <a:ext cx="122020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x = 2 cm</a:t>
                  </a:r>
                </a:p>
              </p:txBody>
            </p:sp>
            <p:pic>
              <p:nvPicPr>
                <p:cNvPr id="14" name="Picture 3" descr="https://rwalz.files.wordpress.com/2009/02/descartes-cover-finish.jpg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542" t="21038" r="15873" b="67110"/>
                <a:stretch/>
              </p:blipFill>
              <p:spPr bwMode="auto">
                <a:xfrm rot="10800000">
                  <a:off x="8992033" y="2765982"/>
                  <a:ext cx="470759" cy="34237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56" name="TextBox 55"/>
            <p:cNvSpPr txBox="1"/>
            <p:nvPr/>
          </p:nvSpPr>
          <p:spPr>
            <a:xfrm>
              <a:off x="9276405" y="3960850"/>
              <a:ext cx="25189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5"/>
                  </a:solidFill>
                </a:rPr>
                <a:t>To the right is positive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222169" y="3637117"/>
              <a:ext cx="8338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Origin</a:t>
              </a:r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11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21062" y="2355549"/>
            <a:ext cx="1157161" cy="1402338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890649" y="904595"/>
            <a:ext cx="506653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it matter if the fly travels along a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line?</a:t>
            </a:r>
          </a:p>
          <a:p>
            <a:pPr marL="457200" indent="-457200">
              <a:buFontTx/>
              <a:buChar char="-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No, we can still specify the location of the fly once we pick a 1D coordinate system and  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Specify the origin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Specify the positive direction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190864" y="296057"/>
            <a:ext cx="3402050" cy="6278027"/>
            <a:chOff x="6760076" y="-23505"/>
            <a:chExt cx="3402050" cy="6278027"/>
          </a:xfrm>
        </p:grpSpPr>
        <p:grpSp>
          <p:nvGrpSpPr>
            <p:cNvPr id="4" name="Group 3"/>
            <p:cNvGrpSpPr/>
            <p:nvPr/>
          </p:nvGrpSpPr>
          <p:grpSpPr>
            <a:xfrm>
              <a:off x="6760076" y="585033"/>
              <a:ext cx="2487921" cy="5669489"/>
              <a:chOff x="7315127" y="-778005"/>
              <a:chExt cx="2487921" cy="5669489"/>
            </a:xfrm>
          </p:grpSpPr>
          <p:cxnSp>
            <p:nvCxnSpPr>
              <p:cNvPr id="7" name="Straight Connector 6"/>
              <p:cNvCxnSpPr>
                <a:endCxn id="15" idx="2"/>
              </p:cNvCxnSpPr>
              <p:nvPr/>
            </p:nvCxnSpPr>
            <p:spPr>
              <a:xfrm flipH="1" flipV="1">
                <a:off x="8271469" y="29230"/>
                <a:ext cx="266011" cy="57384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" name="Group 7"/>
              <p:cNvGrpSpPr/>
              <p:nvPr/>
            </p:nvGrpSpPr>
            <p:grpSpPr>
              <a:xfrm>
                <a:off x="7315127" y="-778005"/>
                <a:ext cx="2487921" cy="5669489"/>
                <a:chOff x="9702727" y="-117605"/>
                <a:chExt cx="2487921" cy="5669489"/>
              </a:xfrm>
            </p:grpSpPr>
            <p:pic>
              <p:nvPicPr>
                <p:cNvPr id="9" name="Picture 19" descr="http://www.mathatube.com/sitebuilder/images/number-line-600x271.pn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87" t="59594" r="3633" b="12362"/>
                <a:stretch/>
              </p:blipFill>
              <p:spPr bwMode="auto">
                <a:xfrm rot="16200000">
                  <a:off x="8538452" y="2331375"/>
                  <a:ext cx="5669489" cy="77152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 rot="16200000">
                  <a:off x="11221055" y="2704150"/>
                  <a:ext cx="15698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Position y (cm)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9702727" y="4907286"/>
                  <a:ext cx="124745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/>
                    <a:t> </a:t>
                  </a:r>
                  <a:r>
                    <a:rPr lang="en-US" sz="2000" b="1" dirty="0"/>
                    <a:t>y = - 7 cm</a:t>
                  </a:r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 flipH="1">
                  <a:off x="10409403" y="4519952"/>
                  <a:ext cx="371529" cy="3792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3" name="Picture 3" descr="https://rwalz.files.wordpress.com/2009/02/descartes-cover-finish.jpg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542" t="21038" r="15873" b="67110"/>
                <a:stretch/>
              </p:blipFill>
              <p:spPr bwMode="auto">
                <a:xfrm rot="10800000">
                  <a:off x="10710173" y="4169448"/>
                  <a:ext cx="470759" cy="34237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5" name="TextBox 14"/>
                <p:cNvSpPr txBox="1"/>
                <p:nvPr/>
              </p:nvSpPr>
              <p:spPr>
                <a:xfrm>
                  <a:off x="10132322" y="289520"/>
                  <a:ext cx="10534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/>
                    <a:t>y = 5 cm</a:t>
                  </a:r>
                </a:p>
              </p:txBody>
            </p:sp>
            <p:pic>
              <p:nvPicPr>
                <p:cNvPr id="16" name="Picture 3" descr="https://rwalz.files.wordpress.com/2009/02/descartes-cover-finish.jpg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542" t="21038" r="15873" b="67110"/>
                <a:stretch/>
              </p:blipFill>
              <p:spPr bwMode="auto">
                <a:xfrm rot="10800000">
                  <a:off x="10744830" y="1356179"/>
                  <a:ext cx="470759" cy="34237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5" name="TextBox 4"/>
            <p:cNvSpPr txBox="1"/>
            <p:nvPr/>
          </p:nvSpPr>
          <p:spPr>
            <a:xfrm>
              <a:off x="9058912" y="-23505"/>
              <a:ext cx="11032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5"/>
                  </a:solidFill>
                </a:rPr>
                <a:t>Upward is positive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367613" y="3197905"/>
              <a:ext cx="8338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Origin</a:t>
              </a:r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7064477" y="904595"/>
            <a:ext cx="29497" cy="502489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37872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AutoShape 11" descr="data:image/jpeg;base64,/9j/4AAQSkZJRgABAQAAAQABAAD/2wCEAAkGBw8PDw0NDw8PEA8NDQ0NDQ8NDw8PDQ8NFREWFhURFRUYHSggGBolGxUVITEhJzUrLi4uFx8zODMsNyguLi8BCgoKDg0OFRAPGCsdFR0rLSstLS0tKy0tLS0tLSstLi0tNy0uLSstKy0tLTctNzctLi0tOC0tNS03LTctLS04N//AABEIAMAAmAMBIgACEQEDEQH/xAAbAAADAQEBAQEAAAAAAAAAAAAAAQIDBgQFB//EAEMQAAICAQIACAkHCgcAAAAAAAABAhEDBBIFBhMhMUFSkQcUIlFTYXGS0RZCgZOxwdJiY3KDlKGiwuHiFyMkMkOCw//EABkBAQEBAQEBAAAAAAAAAAAAAAEAAgMEBf/EACURAQEAAgIBAwQDAQAAAAAAAAABAhESUWEUISIDE0GRMTJxBP/aAAwDAQACEQMRAD8A/FKCiqCjnty2mh0VQJFtbCQ0hpFJGds7TQUXRSQbCFEe0tRHQbTOilEtRLUQuSQojUTRRHtM8kz2j2mm0KDaZbQ2mu0agXJMtoj1RxgHJPkgXQUd9naUikgopItjYSKSBItIxaCUSlEpIpIzakqI9paiXGBm1M4wKUTVRHtM8kzUR7TTaOg2We0NppQqDaQomsMY4QPTjxhak4sIz2Y4AakLk6HRptDaejbKaKSGkUkGwSRUUCRaRi1HFFpCijSKMWoKJooiijVIxaWdDouh0Z2kUFF0FFtM6HGJVGmOJbSsWM9UICxxNooYVQiBpFAdInI0Paa7Qo1sM9o1E0oZbSFEpRKRSM7RRRokES0jFoOKNKJii6MUlQ6GNGUmhUWJotpNHowxMoo9eKIlcUaJCSLSNxLigHEDcTmdo9hY6EM9g9pbQqBFQbSqAyRGJaRKNEZoOJYol7TKTQx0FACAYATxrnPZjR5ca5z2wQ4k4o0FFFUdEIgNCNJz1FIKKSEFQqLoTQVIHQ6CjKSpK6tX5uvuPbi4PzyrbgzO+vkppd7VFY+FtTGCxQz5IQSaUcbWPvcUm/pPPycs0km98pOryty+lt9RrWLUkr3LgrMmt/Jwv0mfBH+bmPRj02njyUpPUZVFrxlYPF3Cn08nJSb8n8pLdz1TOT1sqlKEI/N5OTrpdtul1L4E6TNLTxexuE8kZwy8pGO1xf8AtcV1/T0Oj0Y/Tk/ie/l6sfo44/2fX4R4RxSySlhxzxwTccccjj5bi/Kcujaqvrbto+4uDtLl0mDVabVOeWUIeMafNGEJRyNqL5Np86UuanztNO+o4HHpcs3GKUql5Su9qT6z7/BWjjCU1KvJ8hySuTi4LnUG6b9d8w/Wxx1+NjH7Xy5z8e3+vVKLTafSnT9TEUoj2Hz68h4kezH0HmxRPZjXsHFGkVQKvOu9DuPaj3o6FID3R7Ue9ASfo2PwLaf52u1D/RxYY/ameiHgZ0XXq9a/Y9Ov/M/Sty849y859LWPU/UduE6fnUfA7wf6fWP/AL4fwFLwQcHel1b/AFmP8B+hb150S80e0u8vj1P1DwnThI+CPgvr8ZftztfYjReCbgnsZ/2jIdvy8e0u8OXj2l3h8ep+ouE6cUvBRwT6PN+0ZfiVHwYcEwaaxZ750v8AUZX0rn6/Mdny8e0u8h6rHdb437S+PgzDXvpw+HwS8FbnOWLLzrmgtTme31uTdt9HqX73v/hRwN0vT5Jc+7ytRmkk6q1bOz5eHaXePl49G5d5fFWb965LS+DbgjE5JaVbZtOMZTm4xaVOufrq+89L4h8Fxe6Ohwy6LT3X+kufp+2kdHOUGqcl1PprnTsHqIdqPePsuPh8SHE7guubQ6enT54c/wC81jxS4NXRodNzfmos+p41j7ce8fjMO1HvLlO1x8PBHi3oFzrRaX6jH8DaPA2kXRpdOvZgxL7j0+Mw7Ue8HqodqPeXKdrj4YrgvTro0+BezFj+BpHRYl0Ysa9kIL7getx9tEvhDF20HOdnh4bxxpdCS9iSA8suE8K+egLnj2uN6fj3y7S/5H3S+Apcf125fRGZ+eCaPDw8s3/py6j9CfH+Pbn7sjN8fo/nPd+LOAoQcfI9Tn4d3Lj7FdWV/Ql/MT8vo9jL/D+I4ViM3Eepzd38vo+jzX6nCvtPJLjxk32ozWOvP/mX31RyAIzpeozdpHjxLs5e+JouPk+qOX3oHEotAPUZu1+XuTs5PfiT8ucj+Zk9+PwOPRSLdH38+3WPjrl7E/rEvuD5a5exL63+hyoUB9Rn26tcdsno5fW/2ifHLK/mSX63+hyo4sh6jPt1K4zZueuvqc2/uJfGPN6vekz4GOZpZqSL1Gfb7L4wZ/yf4n94j4zYzXGL7+fb5QAB3rmBUUFBoIoKLoHExYGdAXQqMWIkWhUNGalotEItGUdDEMgQABJcJGqkedMpSGVN7GZKQG9l4gAZ6bGgiiSkZsRodAh0ZsCGhUa0JxM2BnQ6KoRiwBFJkiszpNEx2Z2Fgl2Fk2FglNk7gbIYJqpgYWAyokOyEUe9tSKRCLRmpSKRKKRmhSHQhmQlohmjM5GLAlktjbIkYqOxpkWKwTWwszsNwJo5CbM9wbg0jYEtgWgaGiUUj6FdVIpEoaChoNEpjTMULQWTYzNB2TIZLM2JnIzbNJmMmYsAsLIsLMpdktibIstJe4aZnY7LQXYyLA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03503" y="4250023"/>
            <a:ext cx="663136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: change in position</a:t>
            </a:r>
          </a:p>
          <a:p>
            <a:pPr algn="ctr"/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Δx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=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: What is the fly’s displacement?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7199" y="345440"/>
            <a:ext cx="11444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–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(change in position)</a:t>
            </a:r>
          </a:p>
        </p:txBody>
      </p:sp>
      <p:cxnSp>
        <p:nvCxnSpPr>
          <p:cNvPr id="5" name="Curved Connector 4"/>
          <p:cNvCxnSpPr/>
          <p:nvPr/>
        </p:nvCxnSpPr>
        <p:spPr>
          <a:xfrm rot="10800000" flipV="1">
            <a:off x="3206339" y="4911213"/>
            <a:ext cx="2600021" cy="349556"/>
          </a:xfrm>
          <a:prstGeom prst="curvedConnector3">
            <a:avLst/>
          </a:prstGeom>
          <a:ln w="25400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165123" y="5047013"/>
                <a:ext cx="2070101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is `</a:t>
                </a:r>
                <a:r>
                  <a:rPr lang="en-US" b="1" dirty="0">
                    <a:solidFill>
                      <a:schemeClr val="bg1">
                        <a:lumMod val="50000"/>
                      </a:schemeClr>
                    </a:solidFill>
                  </a:rPr>
                  <a:t>delta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’ – the symbol usually represents a change in a quantity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123" y="5047013"/>
                <a:ext cx="2070101" cy="1200329"/>
              </a:xfrm>
              <a:prstGeom prst="rect">
                <a:avLst/>
              </a:prstGeom>
              <a:blipFill>
                <a:blip r:embed="rId4" cstate="print"/>
                <a:stretch>
                  <a:fillRect l="-2353" t="-3046" r="-4412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/>
          <p:cNvGrpSpPr/>
          <p:nvPr/>
        </p:nvGrpSpPr>
        <p:grpSpPr>
          <a:xfrm>
            <a:off x="2207838" y="1585948"/>
            <a:ext cx="7531481" cy="2198903"/>
            <a:chOff x="2207838" y="1574073"/>
            <a:chExt cx="7531481" cy="2198903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7031427" y="2056740"/>
              <a:ext cx="464689" cy="1846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>
              <a:off x="2207838" y="1574073"/>
              <a:ext cx="7531481" cy="2198903"/>
              <a:chOff x="4595438" y="2234473"/>
              <a:chExt cx="7531481" cy="2198903"/>
            </a:xfrm>
          </p:grpSpPr>
          <p:pic>
            <p:nvPicPr>
              <p:cNvPr id="41" name="Picture 19" descr="http://www.mathatube.com/sitebuilder/images/number-line-600x271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87" t="59594" r="3633" b="12362"/>
              <a:stretch/>
            </p:blipFill>
            <p:spPr bwMode="auto">
              <a:xfrm>
                <a:off x="5091118" y="2979537"/>
                <a:ext cx="7035801" cy="9574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7451857" y="4064044"/>
                <a:ext cx="1565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Position x (cm)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595438" y="2234473"/>
                <a:ext cx="30498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Previous position </a:t>
                </a:r>
                <a:r>
                  <a:rPr lang="en-US" sz="2400" b="1" dirty="0"/>
                  <a:t>x = - 5 cm</a:t>
                </a: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H="1" flipV="1">
                <a:off x="6545640" y="2618986"/>
                <a:ext cx="426285" cy="14067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Picture 3" descr="https://rwalz.files.wordpress.com/2009/02/descartes-cover-finish.jpg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542" t="21038" r="15873" b="67110"/>
              <a:stretch/>
            </p:blipFill>
            <p:spPr bwMode="auto">
              <a:xfrm rot="10800000">
                <a:off x="6925126" y="2759641"/>
                <a:ext cx="470759" cy="3423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TextBox 46"/>
              <p:cNvSpPr txBox="1"/>
              <p:nvPr/>
            </p:nvSpPr>
            <p:spPr>
              <a:xfrm>
                <a:off x="9227412" y="2260826"/>
                <a:ext cx="280044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Current position </a:t>
                </a:r>
                <a:r>
                  <a:rPr lang="en-US" sz="2400" b="1" dirty="0"/>
                  <a:t>x = 2 cm</a:t>
                </a:r>
              </a:p>
            </p:txBody>
          </p:sp>
          <p:pic>
            <p:nvPicPr>
              <p:cNvPr id="48" name="Picture 3" descr="https://rwalz.files.wordpress.com/2009/02/descartes-cover-finish.jpg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542" t="21038" r="15873" b="67110"/>
              <a:stretch/>
            </p:blipFill>
            <p:spPr bwMode="auto">
              <a:xfrm rot="10800000">
                <a:off x="8992033" y="2718482"/>
                <a:ext cx="470759" cy="3423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cxnSp>
        <p:nvCxnSpPr>
          <p:cNvPr id="49" name="Straight Arrow Connector 48"/>
          <p:cNvCxnSpPr>
            <a:stCxn id="45" idx="1"/>
            <a:endCxn id="48" idx="3"/>
          </p:cNvCxnSpPr>
          <p:nvPr/>
        </p:nvCxnSpPr>
        <p:spPr>
          <a:xfrm flipV="1">
            <a:off x="5008285" y="2241142"/>
            <a:ext cx="1596148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AutoShape 11" descr="data:image/jpeg;base64,/9j/4AAQSkZJRgABAQAAAQABAAD/2wCEAAkGBw8PDw0NDw8PEA8NDQ0NDQ8NDw8PDQ8NFREWFhURFRUYHSggGBolGxUVITEhJzUrLi4uFx8zODMsNyguLi8BCgoKDg0OFRAPGCsdFR0rLSstLS0tKy0tLS0tLSstLi0tNy0uLSstKy0tLTctNzctLi0tOC0tNS03LTctLS04N//AABEIAMAAmAMBIgACEQEDEQH/xAAbAAADAQEBAQEAAAAAAAAAAAAAAQIDBgQFB//EAEMQAAICAQIACAkHCgcAAAAAAAABAhEDBBIFBhMhMUFSkQcUIlFTYXGS0RZCgZOxwdJiY3KDlKGiwuHiFyMkMkOCw//EABkBAQEBAQEBAAAAAAAAAAAAAAEAAgMEBf/EACURAQEAAgIBAwQDAQAAAAAAAAABAhESUWEUISIDE0GRMTJxBP/aAAwDAQACEQMRAD8A/FKCiqCjnty2mh0VQJFtbCQ0hpFJGds7TQUXRSQbCFEe0tRHQbTOilEtRLUQuSQojUTRRHtM8kz2j2mm0KDaZbQ2mu0agXJMtoj1RxgHJPkgXQUd9naUikgopItjYSKSBItIxaCUSlEpIpIzakqI9paiXGBm1M4wKUTVRHtM8kzUR7TTaOg2We0NppQqDaQomsMY4QPTjxhak4sIz2Y4AakLk6HRptDaejbKaKSGkUkGwSRUUCRaRi1HFFpCijSKMWoKJooiijVIxaWdDouh0Z2kUFF0FFtM6HGJVGmOJbSsWM9UICxxNooYVQiBpFAdInI0Paa7Qo1sM9o1E0oZbSFEpRKRSM7RRRokES0jFoOKNKJii6MUlQ6GNGUmhUWJotpNHowxMoo9eKIlcUaJCSLSNxLigHEDcTmdo9hY6EM9g9pbQqBFQbSqAyRGJaRKNEZoOJYol7TKTQx0FACAYATxrnPZjR5ca5z2wQ4k4o0FFFUdEIgNCNJz1FIKKSEFQqLoTQVIHQ6CjKSpK6tX5uvuPbi4PzyrbgzO+vkppd7VFY+FtTGCxQz5IQSaUcbWPvcUm/pPPycs0km98pOryty+lt9RrWLUkr3LgrMmt/Jwv0mfBH+bmPRj02njyUpPUZVFrxlYPF3Cn08nJSb8n8pLdz1TOT1sqlKEI/N5OTrpdtul1L4E6TNLTxexuE8kZwy8pGO1xf8AtcV1/T0Oj0Y/Tk/ie/l6sfo44/2fX4R4RxSySlhxzxwTccccjj5bi/Kcujaqvrbto+4uDtLl0mDVabVOeWUIeMafNGEJRyNqL5Np86UuanztNO+o4HHpcs3GKUql5Su9qT6z7/BWjjCU1KvJ8hySuTi4LnUG6b9d8w/Wxx1+NjH7Xy5z8e3+vVKLTafSnT9TEUoj2Hz68h4kezH0HmxRPZjXsHFGkVQKvOu9DuPaj3o6FID3R7Ue9ASfo2PwLaf52u1D/RxYY/ameiHgZ0XXq9a/Y9Ov/M/Sty849y859LWPU/UduE6fnUfA7wf6fWP/AL4fwFLwQcHel1b/AFmP8B+hb150S80e0u8vj1P1DwnThI+CPgvr8ZftztfYjReCbgnsZ/2jIdvy8e0u8OXj2l3h8ep+ouE6cUvBRwT6PN+0ZfiVHwYcEwaaxZ750v8AUZX0rn6/Mdny8e0u8h6rHdb437S+PgzDXvpw+HwS8FbnOWLLzrmgtTme31uTdt9HqX73v/hRwN0vT5Jc+7ytRmkk6q1bOz5eHaXePl49G5d5fFWb965LS+DbgjE5JaVbZtOMZTm4xaVOufrq+89L4h8Fxe6Ohwy6LT3X+kufp+2kdHOUGqcl1PprnTsHqIdqPePsuPh8SHE7guubQ6enT54c/wC81jxS4NXRodNzfmos+p41j7ce8fjMO1HvLlO1x8PBHi3oFzrRaX6jH8DaPA2kXRpdOvZgxL7j0+Mw7Ue8HqodqPeXKdrj4YrgvTro0+BezFj+BpHRYl0Ysa9kIL7getx9tEvhDF20HOdnh4bxxpdCS9iSA8suE8K+egLnj2uN6fj3y7S/5H3S+Apcf125fRGZ+eCaPDw8s3/py6j9CfH+Pbn7sjN8fo/nPd+LOAoQcfI9Tn4d3Lj7FdWV/Ql/MT8vo9jL/D+I4ViM3Eepzd38vo+jzX6nCvtPJLjxk32ozWOvP/mX31RyAIzpeozdpHjxLs5e+JouPk+qOX3oHEotAPUZu1+XuTs5PfiT8ucj+Zk9+PwOPRSLdH38+3WPjrl7E/rEvuD5a5exL63+hyoUB9Rn26tcdsno5fW/2ifHLK/mSX63+hyo4sh6jPt1K4zZueuvqc2/uJfGPN6vekz4GOZpZqSL1Gfb7L4wZ/yf4n94j4zYzXGL7+fb5QAB3rmBUUFBoIoKLoHExYGdAXQqMWIkWhUNGalotEItGUdDEMgQABJcJGqkedMpSGVN7GZKQG9l4gAZ6bGgiiSkZsRodAh0ZsCGhUa0JxM2BnQ6KoRiwBFJkiszpNEx2Z2Fgl2Fk2FglNk7gbIYJqpgYWAyokOyEUe9tSKRCLRmpSKRKKRmhSHQhmQlohmjM5GLAlktjbIkYqOxpkWKwTWwszsNwJo5CbM9wbg0jYEtgWgaGiUUj6FdVIpEoaChoNEpjTMULQWTYzNB2TIZLM2JnIzbNJmMmYsAsLIsLMpdktibIstJe4aZnY7LQXYyLA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207838" y="1585948"/>
            <a:ext cx="7531481" cy="2198903"/>
            <a:chOff x="2207838" y="1574073"/>
            <a:chExt cx="7531481" cy="2198903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7031427" y="2056740"/>
              <a:ext cx="464689" cy="1846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Group 1"/>
            <p:cNvGrpSpPr/>
            <p:nvPr/>
          </p:nvGrpSpPr>
          <p:grpSpPr>
            <a:xfrm>
              <a:off x="2207838" y="1574073"/>
              <a:ext cx="7531481" cy="2198903"/>
              <a:chOff x="4595438" y="2234473"/>
              <a:chExt cx="7531481" cy="2198903"/>
            </a:xfrm>
          </p:grpSpPr>
          <p:pic>
            <p:nvPicPr>
              <p:cNvPr id="2067" name="Picture 19" descr="http://www.mathatube.com/sitebuilder/images/number-line-600x271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87" t="59594" r="3633" b="12362"/>
              <a:stretch/>
            </p:blipFill>
            <p:spPr bwMode="auto">
              <a:xfrm>
                <a:off x="5091118" y="2979537"/>
                <a:ext cx="7035801" cy="9574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5" name="TextBox 64"/>
              <p:cNvSpPr txBox="1"/>
              <p:nvPr/>
            </p:nvSpPr>
            <p:spPr>
              <a:xfrm>
                <a:off x="7451857" y="4064044"/>
                <a:ext cx="1565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Position x (cm)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595438" y="2234473"/>
                <a:ext cx="30498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Previous position </a:t>
                </a:r>
                <a:r>
                  <a:rPr lang="en-US" sz="2400" b="1" dirty="0"/>
                  <a:t>x = - 5 cm</a:t>
                </a:r>
              </a:p>
            </p:txBody>
          </p:sp>
          <p:cxnSp>
            <p:nvCxnSpPr>
              <p:cNvPr id="59" name="Straight Connector 58"/>
              <p:cNvCxnSpPr/>
              <p:nvPr/>
            </p:nvCxnSpPr>
            <p:spPr>
              <a:xfrm flipH="1" flipV="1">
                <a:off x="6545640" y="2618986"/>
                <a:ext cx="426285" cy="14067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Picture 3" descr="https://rwalz.files.wordpress.com/2009/02/descartes-cover-finish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542" t="21038" r="15873" b="67110"/>
              <a:stretch/>
            </p:blipFill>
            <p:spPr bwMode="auto">
              <a:xfrm rot="10800000">
                <a:off x="6925126" y="2759641"/>
                <a:ext cx="470759" cy="3423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9227412" y="2260826"/>
                <a:ext cx="280044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Current position </a:t>
                </a:r>
                <a:r>
                  <a:rPr lang="en-US" sz="2400" b="1" dirty="0"/>
                  <a:t>x = 2 cm</a:t>
                </a:r>
              </a:p>
            </p:txBody>
          </p:sp>
          <p:pic>
            <p:nvPicPr>
              <p:cNvPr id="19" name="Picture 3" descr="https://rwalz.files.wordpress.com/2009/02/descartes-cover-finish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542" t="21038" r="15873" b="67110"/>
              <a:stretch/>
            </p:blipFill>
            <p:spPr bwMode="auto">
              <a:xfrm rot="10800000">
                <a:off x="8992033" y="2718482"/>
                <a:ext cx="470759" cy="3423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0" name="TextBox 19"/>
          <p:cNvSpPr txBox="1"/>
          <p:nvPr/>
        </p:nvSpPr>
        <p:spPr>
          <a:xfrm>
            <a:off x="4003503" y="4250023"/>
            <a:ext cx="539442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: change in position</a:t>
            </a:r>
          </a:p>
          <a:p>
            <a:pPr algn="ctr"/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Δx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=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Answer : </a:t>
            </a:r>
            <a:r>
              <a:rPr lang="en-US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Δx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= (2 cm) - (-5 cm) = +7 cm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words, the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fly moved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 cm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right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7199" y="345440"/>
            <a:ext cx="7832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-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</a:t>
            </a:r>
          </a:p>
        </p:txBody>
      </p:sp>
      <p:cxnSp>
        <p:nvCxnSpPr>
          <p:cNvPr id="22" name="Straight Arrow Connector 21"/>
          <p:cNvCxnSpPr>
            <a:stCxn id="15" idx="1"/>
            <a:endCxn id="19" idx="3"/>
          </p:cNvCxnSpPr>
          <p:nvPr/>
        </p:nvCxnSpPr>
        <p:spPr>
          <a:xfrm flipV="1">
            <a:off x="5008285" y="2241142"/>
            <a:ext cx="1596148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31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199" y="345440"/>
            <a:ext cx="7843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- Particle model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295400" y="4521200"/>
            <a:ext cx="8648700" cy="1308100"/>
            <a:chOff x="1295400" y="4521200"/>
            <a:chExt cx="8648700" cy="1308100"/>
          </a:xfrm>
        </p:grpSpPr>
        <p:grpSp>
          <p:nvGrpSpPr>
            <p:cNvPr id="9" name="Group 8"/>
            <p:cNvGrpSpPr/>
            <p:nvPr/>
          </p:nvGrpSpPr>
          <p:grpSpPr>
            <a:xfrm>
              <a:off x="1295400" y="4597400"/>
              <a:ext cx="8648700" cy="1219200"/>
              <a:chOff x="1295400" y="4597400"/>
              <a:chExt cx="8648700" cy="121920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2244" r="-1340" b="37809"/>
              <a:stretch/>
            </p:blipFill>
            <p:spPr>
              <a:xfrm>
                <a:off x="1295400" y="4597400"/>
                <a:ext cx="8648700" cy="1143000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2895600" y="5448300"/>
                <a:ext cx="304800" cy="368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949700" y="4597400"/>
              <a:ext cx="406400" cy="5461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702300" y="5067300"/>
              <a:ext cx="717550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19850" y="4521200"/>
              <a:ext cx="717550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537362" y="1329944"/>
            <a:ext cx="8597238" cy="2343912"/>
            <a:chOff x="1537362" y="1329944"/>
            <a:chExt cx="8597238" cy="234391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0" y="1406144"/>
              <a:ext cx="8534400" cy="2267712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1537362" y="1329944"/>
              <a:ext cx="8203537" cy="5461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30711" y="1425435"/>
            <a:ext cx="6530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Motion diagram of a car stopping (snapshots taken every 1 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7688" y="4228068"/>
            <a:ext cx="5063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Same motion diagram using the particle model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1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4|12.8|27.5|29.9|58.9|4.9|59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4|1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7.9|82.8|38.4|0.9|64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4|14.3|3.7|12.5|14.3|16.9|4.2|26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28.1|42.8|54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9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92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4|38|33.6|30|17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8|120.3|4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7220</TotalTime>
  <Words>2378</Words>
  <Application>Microsoft Office PowerPoint</Application>
  <PresentationFormat>Widescreen</PresentationFormat>
  <Paragraphs>439</Paragraphs>
  <Slides>44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Arial</vt:lpstr>
      <vt:lpstr>Calibri</vt:lpstr>
      <vt:lpstr>Calibri Light</vt:lpstr>
      <vt:lpstr>Cambria Math</vt:lpstr>
      <vt:lpstr>Courier New</vt:lpstr>
      <vt:lpstr>Gill Sans</vt:lpstr>
      <vt:lpstr>Lucida Grande</vt:lpstr>
      <vt:lpstr>Times New Roman</vt:lpstr>
      <vt:lpstr>Office Theme</vt:lpstr>
      <vt:lpstr>PHYS 1111K  Lectures 1 – 2   OpenStax Chapter 2  Youtube link: https://youtu.be/62yjCS26Rp8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Displacement vs Distance</vt:lpstr>
      <vt:lpstr>Velocity vs Speed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Position-Time and Velocity-Time Graphs</vt:lpstr>
      <vt:lpstr>PowerPoint Presentation</vt:lpstr>
      <vt:lpstr>PowerPoint Presentation</vt:lpstr>
      <vt:lpstr>Finding v(t) from x(t)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Instantaneous vs Average Velocity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Sumithra Surendralal</dc:creator>
  <cp:lastModifiedBy>Shafat  Mubin</cp:lastModifiedBy>
  <cp:revision>101</cp:revision>
  <dcterms:created xsi:type="dcterms:W3CDTF">2016-06-09T16:38:40Z</dcterms:created>
  <dcterms:modified xsi:type="dcterms:W3CDTF">2022-06-19T01:44:09Z</dcterms:modified>
</cp:coreProperties>
</file>