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notesMasterIdLst>
    <p:notesMasterId r:id="rId47"/>
  </p:notesMasterIdLst>
  <p:sldIdLst>
    <p:sldId id="275" r:id="rId2"/>
    <p:sldId id="338" r:id="rId3"/>
    <p:sldId id="308" r:id="rId4"/>
    <p:sldId id="310" r:id="rId5"/>
    <p:sldId id="307" r:id="rId6"/>
    <p:sldId id="311" r:id="rId7"/>
    <p:sldId id="419" r:id="rId8"/>
    <p:sldId id="420" r:id="rId9"/>
    <p:sldId id="319" r:id="rId10"/>
    <p:sldId id="320" r:id="rId11"/>
    <p:sldId id="328" r:id="rId12"/>
    <p:sldId id="415" r:id="rId13"/>
    <p:sldId id="421" r:id="rId14"/>
    <p:sldId id="323" r:id="rId15"/>
    <p:sldId id="325" r:id="rId16"/>
    <p:sldId id="416" r:id="rId17"/>
    <p:sldId id="422" r:id="rId18"/>
    <p:sldId id="355" r:id="rId19"/>
    <p:sldId id="339" r:id="rId20"/>
    <p:sldId id="360" r:id="rId21"/>
    <p:sldId id="413" r:id="rId22"/>
    <p:sldId id="365" r:id="rId23"/>
    <p:sldId id="363" r:id="rId24"/>
    <p:sldId id="364" r:id="rId25"/>
    <p:sldId id="417" r:id="rId26"/>
    <p:sldId id="423" r:id="rId27"/>
    <p:sldId id="424" r:id="rId28"/>
    <p:sldId id="425" r:id="rId29"/>
    <p:sldId id="367" r:id="rId30"/>
    <p:sldId id="376" r:id="rId31"/>
    <p:sldId id="372" r:id="rId32"/>
    <p:sldId id="373" r:id="rId33"/>
    <p:sldId id="375" r:id="rId34"/>
    <p:sldId id="374" r:id="rId35"/>
    <p:sldId id="390" r:id="rId36"/>
    <p:sldId id="402" r:id="rId37"/>
    <p:sldId id="412" r:id="rId38"/>
    <p:sldId id="418" r:id="rId39"/>
    <p:sldId id="428" r:id="rId40"/>
    <p:sldId id="426" r:id="rId41"/>
    <p:sldId id="429" r:id="rId42"/>
    <p:sldId id="430" r:id="rId43"/>
    <p:sldId id="403" r:id="rId44"/>
    <p:sldId id="393" r:id="rId45"/>
    <p:sldId id="394" r:id="rId4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3300"/>
    <a:srgbClr val="3399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0149" autoAdjust="0"/>
    <p:restoredTop sz="90929"/>
  </p:normalViewPr>
  <p:slideViewPr>
    <p:cSldViewPr>
      <p:cViewPr varScale="1">
        <p:scale>
          <a:sx n="68" d="100"/>
          <a:sy n="68" d="100"/>
        </p:scale>
        <p:origin x="77" y="163"/>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notesMaster" Target="notesMasters/notesMaster1.xml"/><Relationship Id="rId50"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s>
</file>

<file path=ppt/diagrams/_rels/data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svg"/><Relationship Id="rId1" Type="http://schemas.openxmlformats.org/officeDocument/2006/relationships/image" Target="../media/image11.png"/><Relationship Id="rId4" Type="http://schemas.openxmlformats.org/officeDocument/2006/relationships/image" Target="../media/image14.svg"/></Relationships>
</file>

<file path=ppt/diagrams/_rels/drawing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svg"/><Relationship Id="rId1" Type="http://schemas.openxmlformats.org/officeDocument/2006/relationships/image" Target="../media/image11.png"/><Relationship Id="rId4" Type="http://schemas.openxmlformats.org/officeDocument/2006/relationships/image" Target="../media/image14.svg"/></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18/5/colors/Iconchunking_neutralbg_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a:alpha val="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0CDBDEC-474C-4AA9-85C3-106CFA70F206}" type="doc">
      <dgm:prSet loTypeId="urn:microsoft.com/office/officeart/2005/8/layout/process4" loCatId="process" qsTypeId="urn:microsoft.com/office/officeart/2005/8/quickstyle/simple1" qsCatId="simple" csTypeId="urn:microsoft.com/office/officeart/2005/8/colors/colorful2" csCatId="colorful"/>
      <dgm:spPr/>
      <dgm:t>
        <a:bodyPr/>
        <a:lstStyle/>
        <a:p>
          <a:endParaRPr lang="en-US"/>
        </a:p>
      </dgm:t>
    </dgm:pt>
    <dgm:pt modelId="{DF82E21C-C0EB-4AB4-92C3-A67F7B89D930}">
      <dgm:prSet/>
      <dgm:spPr/>
      <dgm:t>
        <a:bodyPr/>
        <a:lstStyle/>
        <a:p>
          <a:r>
            <a:rPr lang="en-US"/>
            <a:t>The study of motion is called </a:t>
          </a:r>
          <a:r>
            <a:rPr lang="en-US" i="1"/>
            <a:t>kinematics</a:t>
          </a:r>
          <a:r>
            <a:rPr lang="en-US"/>
            <a:t>.</a:t>
          </a:r>
        </a:p>
      </dgm:t>
    </dgm:pt>
    <dgm:pt modelId="{4179F587-7765-49C2-A7A5-0D7B85E27AC4}" type="parTrans" cxnId="{3B3FC163-9244-4AE2-8A4F-2A3B24F9A8B5}">
      <dgm:prSet/>
      <dgm:spPr/>
      <dgm:t>
        <a:bodyPr/>
        <a:lstStyle/>
        <a:p>
          <a:endParaRPr lang="en-US"/>
        </a:p>
      </dgm:t>
    </dgm:pt>
    <dgm:pt modelId="{C4A89D81-8F6B-424D-AEB7-140C4AE1E819}" type="sibTrans" cxnId="{3B3FC163-9244-4AE2-8A4F-2A3B24F9A8B5}">
      <dgm:prSet/>
      <dgm:spPr/>
      <dgm:t>
        <a:bodyPr/>
        <a:lstStyle/>
        <a:p>
          <a:endParaRPr lang="en-US"/>
        </a:p>
      </dgm:t>
    </dgm:pt>
    <dgm:pt modelId="{1C801461-4D49-4666-B86B-4309F1AA6D50}">
      <dgm:prSet/>
      <dgm:spPr/>
      <dgm:t>
        <a:bodyPr/>
        <a:lstStyle/>
        <a:p>
          <a:r>
            <a:rPr lang="en-US"/>
            <a:t>Examples: </a:t>
          </a:r>
        </a:p>
      </dgm:t>
    </dgm:pt>
    <dgm:pt modelId="{AA87B779-CD7E-4F33-98C4-26058A48F924}" type="parTrans" cxnId="{95539688-B108-4A78-9851-0B897767BE08}">
      <dgm:prSet/>
      <dgm:spPr/>
      <dgm:t>
        <a:bodyPr/>
        <a:lstStyle/>
        <a:p>
          <a:endParaRPr lang="en-US"/>
        </a:p>
      </dgm:t>
    </dgm:pt>
    <dgm:pt modelId="{C7B12A5A-F1B2-4B4B-AE05-64AB5C55DB1C}" type="sibTrans" cxnId="{95539688-B108-4A78-9851-0B897767BE08}">
      <dgm:prSet/>
      <dgm:spPr/>
      <dgm:t>
        <a:bodyPr/>
        <a:lstStyle/>
        <a:p>
          <a:endParaRPr lang="en-US"/>
        </a:p>
      </dgm:t>
    </dgm:pt>
    <dgm:pt modelId="{451250DF-0798-41A5-807B-879A4C556DB1}">
      <dgm:prSet/>
      <dgm:spPr/>
      <dgm:t>
        <a:bodyPr/>
        <a:lstStyle/>
        <a:p>
          <a:r>
            <a:rPr lang="en-US"/>
            <a:t>The Earth orbits around the Sun</a:t>
          </a:r>
        </a:p>
      </dgm:t>
    </dgm:pt>
    <dgm:pt modelId="{75D5327D-D2A2-4EFD-A2BC-EE558BDD96A4}" type="parTrans" cxnId="{F25C5524-FA84-4E4C-85C9-FFD1E2C69D64}">
      <dgm:prSet/>
      <dgm:spPr/>
      <dgm:t>
        <a:bodyPr/>
        <a:lstStyle/>
        <a:p>
          <a:endParaRPr lang="en-US"/>
        </a:p>
      </dgm:t>
    </dgm:pt>
    <dgm:pt modelId="{39BD98C0-88FA-4987-99AE-2E120335C7C9}" type="sibTrans" cxnId="{F25C5524-FA84-4E4C-85C9-FFD1E2C69D64}">
      <dgm:prSet/>
      <dgm:spPr/>
      <dgm:t>
        <a:bodyPr/>
        <a:lstStyle/>
        <a:p>
          <a:endParaRPr lang="en-US"/>
        </a:p>
      </dgm:t>
    </dgm:pt>
    <dgm:pt modelId="{3D4640E1-CF5B-4658-87FA-725B9C85C1E7}">
      <dgm:prSet/>
      <dgm:spPr/>
      <dgm:t>
        <a:bodyPr/>
        <a:lstStyle/>
        <a:p>
          <a:r>
            <a:rPr lang="en-US"/>
            <a:t>A roadway moves with Earth’s rotation</a:t>
          </a:r>
        </a:p>
      </dgm:t>
    </dgm:pt>
    <dgm:pt modelId="{027A5F68-2B63-47F8-AFA7-01F3A6003ECD}" type="parTrans" cxnId="{0D64EF78-03EB-40C5-BF63-48DCBE1BF3B1}">
      <dgm:prSet/>
      <dgm:spPr/>
      <dgm:t>
        <a:bodyPr/>
        <a:lstStyle/>
        <a:p>
          <a:endParaRPr lang="en-US"/>
        </a:p>
      </dgm:t>
    </dgm:pt>
    <dgm:pt modelId="{BCAB16F0-3FA8-4498-B68A-A311C302373C}" type="sibTrans" cxnId="{0D64EF78-03EB-40C5-BF63-48DCBE1BF3B1}">
      <dgm:prSet/>
      <dgm:spPr/>
      <dgm:t>
        <a:bodyPr/>
        <a:lstStyle/>
        <a:p>
          <a:endParaRPr lang="en-US"/>
        </a:p>
      </dgm:t>
    </dgm:pt>
    <dgm:pt modelId="{51D485F8-AB2D-42F4-83A3-614882C02C6E}" type="pres">
      <dgm:prSet presAssocID="{B0CDBDEC-474C-4AA9-85C3-106CFA70F206}" presName="Name0" presStyleCnt="0">
        <dgm:presLayoutVars>
          <dgm:dir/>
          <dgm:animLvl val="lvl"/>
          <dgm:resizeHandles val="exact"/>
        </dgm:presLayoutVars>
      </dgm:prSet>
      <dgm:spPr/>
    </dgm:pt>
    <dgm:pt modelId="{6DA37642-01CF-42B0-BF35-80C531462D8F}" type="pres">
      <dgm:prSet presAssocID="{DF82E21C-C0EB-4AB4-92C3-A67F7B89D930}" presName="boxAndChildren" presStyleCnt="0"/>
      <dgm:spPr/>
    </dgm:pt>
    <dgm:pt modelId="{45CF4531-6A9A-492E-95FE-13AD2CED4A38}" type="pres">
      <dgm:prSet presAssocID="{DF82E21C-C0EB-4AB4-92C3-A67F7B89D930}" presName="parentTextBox" presStyleLbl="node1" presStyleIdx="0" presStyleCnt="1"/>
      <dgm:spPr/>
    </dgm:pt>
    <dgm:pt modelId="{CB0DBF0E-B4AE-4E44-A4FF-BAABA81B2383}" type="pres">
      <dgm:prSet presAssocID="{DF82E21C-C0EB-4AB4-92C3-A67F7B89D930}" presName="entireBox" presStyleLbl="node1" presStyleIdx="0" presStyleCnt="1" custLinFactNeighborY="-1678"/>
      <dgm:spPr/>
    </dgm:pt>
    <dgm:pt modelId="{9B3E40E5-B6A2-439A-9E7D-78EE73C0149E}" type="pres">
      <dgm:prSet presAssocID="{DF82E21C-C0EB-4AB4-92C3-A67F7B89D930}" presName="descendantBox" presStyleCnt="0"/>
      <dgm:spPr/>
    </dgm:pt>
    <dgm:pt modelId="{DB9C7B34-B6D4-4BA1-9067-6222A7DBC19E}" type="pres">
      <dgm:prSet presAssocID="{1C801461-4D49-4666-B86B-4309F1AA6D50}" presName="childTextBox" presStyleLbl="fgAccFollowNode1" presStyleIdx="0" presStyleCnt="1">
        <dgm:presLayoutVars>
          <dgm:bulletEnabled val="1"/>
        </dgm:presLayoutVars>
      </dgm:prSet>
      <dgm:spPr/>
    </dgm:pt>
  </dgm:ptLst>
  <dgm:cxnLst>
    <dgm:cxn modelId="{97AF4B18-499E-47F6-89EC-B5A209E54A55}" type="presOf" srcId="{3D4640E1-CF5B-4658-87FA-725B9C85C1E7}" destId="{DB9C7B34-B6D4-4BA1-9067-6222A7DBC19E}" srcOrd="0" destOrd="2" presId="urn:microsoft.com/office/officeart/2005/8/layout/process4"/>
    <dgm:cxn modelId="{F25C5524-FA84-4E4C-85C9-FFD1E2C69D64}" srcId="{1C801461-4D49-4666-B86B-4309F1AA6D50}" destId="{451250DF-0798-41A5-807B-879A4C556DB1}" srcOrd="0" destOrd="0" parTransId="{75D5327D-D2A2-4EFD-A2BC-EE558BDD96A4}" sibTransId="{39BD98C0-88FA-4987-99AE-2E120335C7C9}"/>
    <dgm:cxn modelId="{B2162A2D-A613-4F72-B4E8-BAF810B18F41}" type="presOf" srcId="{B0CDBDEC-474C-4AA9-85C3-106CFA70F206}" destId="{51D485F8-AB2D-42F4-83A3-614882C02C6E}" srcOrd="0" destOrd="0" presId="urn:microsoft.com/office/officeart/2005/8/layout/process4"/>
    <dgm:cxn modelId="{9770685C-D370-466A-98D8-DC8ADEA86344}" type="presOf" srcId="{DF82E21C-C0EB-4AB4-92C3-A67F7B89D930}" destId="{45CF4531-6A9A-492E-95FE-13AD2CED4A38}" srcOrd="0" destOrd="0" presId="urn:microsoft.com/office/officeart/2005/8/layout/process4"/>
    <dgm:cxn modelId="{3B3FC163-9244-4AE2-8A4F-2A3B24F9A8B5}" srcId="{B0CDBDEC-474C-4AA9-85C3-106CFA70F206}" destId="{DF82E21C-C0EB-4AB4-92C3-A67F7B89D930}" srcOrd="0" destOrd="0" parTransId="{4179F587-7765-49C2-A7A5-0D7B85E27AC4}" sibTransId="{C4A89D81-8F6B-424D-AEB7-140C4AE1E819}"/>
    <dgm:cxn modelId="{8EB7AB77-0B74-4CD2-A9F7-E7810089F7F7}" type="presOf" srcId="{1C801461-4D49-4666-B86B-4309F1AA6D50}" destId="{DB9C7B34-B6D4-4BA1-9067-6222A7DBC19E}" srcOrd="0" destOrd="0" presId="urn:microsoft.com/office/officeart/2005/8/layout/process4"/>
    <dgm:cxn modelId="{0D64EF78-03EB-40C5-BF63-48DCBE1BF3B1}" srcId="{1C801461-4D49-4666-B86B-4309F1AA6D50}" destId="{3D4640E1-CF5B-4658-87FA-725B9C85C1E7}" srcOrd="1" destOrd="0" parTransId="{027A5F68-2B63-47F8-AFA7-01F3A6003ECD}" sibTransId="{BCAB16F0-3FA8-4498-B68A-A311C302373C}"/>
    <dgm:cxn modelId="{95539688-B108-4A78-9851-0B897767BE08}" srcId="{DF82E21C-C0EB-4AB4-92C3-A67F7B89D930}" destId="{1C801461-4D49-4666-B86B-4309F1AA6D50}" srcOrd="0" destOrd="0" parTransId="{AA87B779-CD7E-4F33-98C4-26058A48F924}" sibTransId="{C7B12A5A-F1B2-4B4B-AE05-64AB5C55DB1C}"/>
    <dgm:cxn modelId="{311D79C7-A924-4BDB-A107-D6148E399BEB}" type="presOf" srcId="{451250DF-0798-41A5-807B-879A4C556DB1}" destId="{DB9C7B34-B6D4-4BA1-9067-6222A7DBC19E}" srcOrd="0" destOrd="1" presId="urn:microsoft.com/office/officeart/2005/8/layout/process4"/>
    <dgm:cxn modelId="{289A85ED-855F-4C80-BA13-69C1A9DF52FD}" type="presOf" srcId="{DF82E21C-C0EB-4AB4-92C3-A67F7B89D930}" destId="{CB0DBF0E-B4AE-4E44-A4FF-BAABA81B2383}" srcOrd="1" destOrd="0" presId="urn:microsoft.com/office/officeart/2005/8/layout/process4"/>
    <dgm:cxn modelId="{CC6D9A4C-FD34-4290-A1E2-9B63FE169902}" type="presParOf" srcId="{51D485F8-AB2D-42F4-83A3-614882C02C6E}" destId="{6DA37642-01CF-42B0-BF35-80C531462D8F}" srcOrd="0" destOrd="0" presId="urn:microsoft.com/office/officeart/2005/8/layout/process4"/>
    <dgm:cxn modelId="{19D30D12-5BAB-45D3-A24D-D80C52B37527}" type="presParOf" srcId="{6DA37642-01CF-42B0-BF35-80C531462D8F}" destId="{45CF4531-6A9A-492E-95FE-13AD2CED4A38}" srcOrd="0" destOrd="0" presId="urn:microsoft.com/office/officeart/2005/8/layout/process4"/>
    <dgm:cxn modelId="{812DBB10-703C-4846-9FD8-0D4F602BC027}" type="presParOf" srcId="{6DA37642-01CF-42B0-BF35-80C531462D8F}" destId="{CB0DBF0E-B4AE-4E44-A4FF-BAABA81B2383}" srcOrd="1" destOrd="0" presId="urn:microsoft.com/office/officeart/2005/8/layout/process4"/>
    <dgm:cxn modelId="{B67F5EC1-6136-4668-8400-39C60905B377}" type="presParOf" srcId="{6DA37642-01CF-42B0-BF35-80C531462D8F}" destId="{9B3E40E5-B6A2-439A-9E7D-78EE73C0149E}" srcOrd="2" destOrd="0" presId="urn:microsoft.com/office/officeart/2005/8/layout/process4"/>
    <dgm:cxn modelId="{385BECDC-0977-40FC-80FA-D38834B36233}" type="presParOf" srcId="{9B3E40E5-B6A2-439A-9E7D-78EE73C0149E}" destId="{DB9C7B34-B6D4-4BA1-9067-6222A7DBC19E}" srcOrd="0" destOrd="0" presId="urn:microsoft.com/office/officeart/2005/8/layout/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F89F65C-0418-4217-A58D-F0E58D9B0A02}" type="doc">
      <dgm:prSet loTypeId="urn:microsoft.com/office/officeart/2005/8/layout/vList5" loCatId="list" qsTypeId="urn:microsoft.com/office/officeart/2005/8/quickstyle/simple1" qsCatId="simple" csTypeId="urn:microsoft.com/office/officeart/2005/8/colors/colorful2" csCatId="colorful" phldr="1"/>
      <dgm:spPr/>
      <dgm:t>
        <a:bodyPr/>
        <a:lstStyle/>
        <a:p>
          <a:endParaRPr lang="en-US"/>
        </a:p>
      </dgm:t>
    </dgm:pt>
    <dgm:pt modelId="{AE15C4E9-0A90-49A3-BDE6-BC97316275B6}">
      <dgm:prSet/>
      <dgm:spPr/>
      <dgm:t>
        <a:bodyPr/>
        <a:lstStyle/>
        <a:p>
          <a:r>
            <a:rPr lang="en-US" dirty="0"/>
            <a:t>The location of an object is usually given in terms of a standard reference point, called the origin. </a:t>
          </a:r>
        </a:p>
      </dgm:t>
    </dgm:pt>
    <dgm:pt modelId="{43495DCD-617B-4183-95B0-B57B1F7D6727}" type="parTrans" cxnId="{C9BE5EFC-579E-41A2-B5C4-3B09FC08E532}">
      <dgm:prSet/>
      <dgm:spPr/>
      <dgm:t>
        <a:bodyPr/>
        <a:lstStyle/>
        <a:p>
          <a:endParaRPr lang="en-US"/>
        </a:p>
      </dgm:t>
    </dgm:pt>
    <dgm:pt modelId="{05625B12-CB2F-4A78-9A2D-B5C9275C1175}" type="sibTrans" cxnId="{C9BE5EFC-579E-41A2-B5C4-3B09FC08E532}">
      <dgm:prSet/>
      <dgm:spPr/>
      <dgm:t>
        <a:bodyPr/>
        <a:lstStyle/>
        <a:p>
          <a:endParaRPr lang="en-US"/>
        </a:p>
      </dgm:t>
    </dgm:pt>
    <dgm:pt modelId="{1BB35920-4A0D-4861-8792-A879F2A88E2D}">
      <dgm:prSet/>
      <dgm:spPr/>
      <dgm:t>
        <a:bodyPr/>
        <a:lstStyle/>
        <a:p>
          <a:r>
            <a:rPr lang="en-US"/>
            <a:t>positive direction is taken to be the direction where the coordinates are increasing</a:t>
          </a:r>
        </a:p>
      </dgm:t>
    </dgm:pt>
    <dgm:pt modelId="{D6A0BA0B-20A6-4045-BCC4-B5C882894812}" type="parTrans" cxnId="{A6B1045C-B670-469C-8FFD-B0AC4C22726E}">
      <dgm:prSet/>
      <dgm:spPr/>
      <dgm:t>
        <a:bodyPr/>
        <a:lstStyle/>
        <a:p>
          <a:endParaRPr lang="en-US"/>
        </a:p>
      </dgm:t>
    </dgm:pt>
    <dgm:pt modelId="{CB12C1DA-071A-49B0-9136-CF9A3774C684}" type="sibTrans" cxnId="{A6B1045C-B670-469C-8FFD-B0AC4C22726E}">
      <dgm:prSet/>
      <dgm:spPr/>
      <dgm:t>
        <a:bodyPr/>
        <a:lstStyle/>
        <a:p>
          <a:endParaRPr lang="en-US"/>
        </a:p>
      </dgm:t>
    </dgm:pt>
    <dgm:pt modelId="{B408AB32-0A79-494C-B7A7-0795434E5AD9}">
      <dgm:prSet/>
      <dgm:spPr/>
      <dgm:t>
        <a:bodyPr/>
        <a:lstStyle/>
        <a:p>
          <a:r>
            <a:rPr lang="en-US"/>
            <a:t>negative direction as that where the coordinates are decreasing. </a:t>
          </a:r>
        </a:p>
      </dgm:t>
    </dgm:pt>
    <dgm:pt modelId="{42E4C414-82E9-47ED-AD00-F8C44A4C2372}" type="parTrans" cxnId="{6D8E9032-9111-46D2-88A0-173D25025DB2}">
      <dgm:prSet/>
      <dgm:spPr/>
      <dgm:t>
        <a:bodyPr/>
        <a:lstStyle/>
        <a:p>
          <a:endParaRPr lang="en-US"/>
        </a:p>
      </dgm:t>
    </dgm:pt>
    <dgm:pt modelId="{BEE8E25C-278F-44D8-B130-05AEB89B0AA2}" type="sibTrans" cxnId="{6D8E9032-9111-46D2-88A0-173D25025DB2}">
      <dgm:prSet/>
      <dgm:spPr/>
      <dgm:t>
        <a:bodyPr/>
        <a:lstStyle/>
        <a:p>
          <a:endParaRPr lang="en-US"/>
        </a:p>
      </dgm:t>
    </dgm:pt>
    <dgm:pt modelId="{6BDD2F88-8712-445D-B6F5-A61ED56A1549}">
      <dgm:prSet/>
      <dgm:spPr/>
      <dgm:t>
        <a:bodyPr/>
        <a:lstStyle/>
        <a:p>
          <a:r>
            <a:rPr lang="en-US"/>
            <a:t>A change in the coordinates of the position of the body describes the </a:t>
          </a:r>
          <a:r>
            <a:rPr lang="en-US" i="1"/>
            <a:t>displacement </a:t>
          </a:r>
          <a:r>
            <a:rPr lang="en-US"/>
            <a:t>of the body. </a:t>
          </a:r>
        </a:p>
      </dgm:t>
    </dgm:pt>
    <dgm:pt modelId="{8CF20523-6FC4-4EA9-A9DA-6C55482FAD34}" type="parTrans" cxnId="{1E095CF3-A8E9-4C80-86AB-9183E07257D2}">
      <dgm:prSet/>
      <dgm:spPr/>
      <dgm:t>
        <a:bodyPr/>
        <a:lstStyle/>
        <a:p>
          <a:endParaRPr lang="en-US"/>
        </a:p>
      </dgm:t>
    </dgm:pt>
    <dgm:pt modelId="{935BF7E2-91E1-4EFB-A5B5-7AAE0047C276}" type="sibTrans" cxnId="{1E095CF3-A8E9-4C80-86AB-9183E07257D2}">
      <dgm:prSet/>
      <dgm:spPr/>
      <dgm:t>
        <a:bodyPr/>
        <a:lstStyle/>
        <a:p>
          <a:endParaRPr lang="en-US"/>
        </a:p>
      </dgm:t>
    </dgm:pt>
    <dgm:pt modelId="{FBA9374B-0AD3-4DBB-9EC2-78C4786DBA04}">
      <dgm:prSet/>
      <dgm:spPr/>
      <dgm:t>
        <a:bodyPr/>
        <a:lstStyle/>
        <a:p>
          <a:r>
            <a:rPr lang="en-US" dirty="0"/>
            <a:t>For example, if the x-coordinate of a body changes from x</a:t>
          </a:r>
          <a:r>
            <a:rPr lang="en-US" baseline="-25000" dirty="0"/>
            <a:t>1</a:t>
          </a:r>
          <a:r>
            <a:rPr lang="en-US" dirty="0"/>
            <a:t> to x</a:t>
          </a:r>
          <a:r>
            <a:rPr lang="en-US" baseline="-25000" dirty="0"/>
            <a:t>2</a:t>
          </a:r>
          <a:r>
            <a:rPr lang="en-US" dirty="0"/>
            <a:t>, then the displacement, </a:t>
          </a:r>
          <a:r>
            <a:rPr lang="el-GR" dirty="0">
              <a:latin typeface="Calibri" panose="020F0502020204030204" pitchFamily="34" charset="0"/>
              <a:cs typeface="Calibri" panose="020F0502020204030204" pitchFamily="34" charset="0"/>
            </a:rPr>
            <a:t>Δ</a:t>
          </a:r>
          <a:r>
            <a:rPr lang="en-US" dirty="0"/>
            <a:t>x = (x</a:t>
          </a:r>
          <a:r>
            <a:rPr lang="en-US" baseline="-25000" dirty="0"/>
            <a:t>2</a:t>
          </a:r>
          <a:r>
            <a:rPr lang="en-US" dirty="0"/>
            <a:t>-x</a:t>
          </a:r>
          <a:r>
            <a:rPr lang="en-US" baseline="-25000" dirty="0"/>
            <a:t>1</a:t>
          </a:r>
          <a:r>
            <a:rPr lang="en-US" dirty="0"/>
            <a:t>).</a:t>
          </a:r>
        </a:p>
      </dgm:t>
    </dgm:pt>
    <dgm:pt modelId="{8A43EB77-61E3-460D-900A-07EC386F550E}" type="parTrans" cxnId="{4798906C-C6CA-47E4-BA98-687D899B445F}">
      <dgm:prSet/>
      <dgm:spPr/>
      <dgm:t>
        <a:bodyPr/>
        <a:lstStyle/>
        <a:p>
          <a:endParaRPr lang="en-US"/>
        </a:p>
      </dgm:t>
    </dgm:pt>
    <dgm:pt modelId="{2C62E03C-77FA-409B-AC8D-4BADCF4E7378}" type="sibTrans" cxnId="{4798906C-C6CA-47E4-BA98-687D899B445F}">
      <dgm:prSet/>
      <dgm:spPr/>
      <dgm:t>
        <a:bodyPr/>
        <a:lstStyle/>
        <a:p>
          <a:endParaRPr lang="en-US"/>
        </a:p>
      </dgm:t>
    </dgm:pt>
    <dgm:pt modelId="{7CE6112A-5D24-49BD-AA6B-A42BFAF94A7E}">
      <dgm:prSet/>
      <dgm:spPr/>
      <dgm:t>
        <a:bodyPr/>
        <a:lstStyle/>
        <a:p>
          <a:r>
            <a:rPr lang="en-US"/>
            <a:t>Displacement is a vector quantity. That is, a quantity that has both magnitude and direction information.</a:t>
          </a:r>
        </a:p>
      </dgm:t>
    </dgm:pt>
    <dgm:pt modelId="{7C19B169-1A6B-4E25-AC14-8C43A0530B99}" type="parTrans" cxnId="{00707536-C7AD-42C8-AF7D-5BE70F9CB5C6}">
      <dgm:prSet/>
      <dgm:spPr/>
      <dgm:t>
        <a:bodyPr/>
        <a:lstStyle/>
        <a:p>
          <a:endParaRPr lang="en-US"/>
        </a:p>
      </dgm:t>
    </dgm:pt>
    <dgm:pt modelId="{65D21727-97B8-4E21-A50C-6C32C1667E00}" type="sibTrans" cxnId="{00707536-C7AD-42C8-AF7D-5BE70F9CB5C6}">
      <dgm:prSet/>
      <dgm:spPr/>
      <dgm:t>
        <a:bodyPr/>
        <a:lstStyle/>
        <a:p>
          <a:endParaRPr lang="en-US"/>
        </a:p>
      </dgm:t>
    </dgm:pt>
    <dgm:pt modelId="{F147F608-1914-4FB1-ABD1-68AB15121868}">
      <dgm:prSet/>
      <dgm:spPr/>
      <dgm:t>
        <a:bodyPr/>
        <a:lstStyle/>
        <a:p>
          <a:r>
            <a:rPr lang="en-US"/>
            <a:t>An object’s displacement is x = -4 m means that the object has moved towards decreasing x-axis by 4 m. The direction of motion, here, is toward decreasing x. </a:t>
          </a:r>
        </a:p>
      </dgm:t>
    </dgm:pt>
    <dgm:pt modelId="{58D51DE3-4331-4613-AE11-7A8FE4745F28}" type="parTrans" cxnId="{1078B051-DA0B-4A8E-A36E-692FFC0D9C7A}">
      <dgm:prSet/>
      <dgm:spPr/>
      <dgm:t>
        <a:bodyPr/>
        <a:lstStyle/>
        <a:p>
          <a:endParaRPr lang="en-US"/>
        </a:p>
      </dgm:t>
    </dgm:pt>
    <dgm:pt modelId="{A0DD84B9-43F7-4B1B-B461-92CC9DC0C121}" type="sibTrans" cxnId="{1078B051-DA0B-4A8E-A36E-692FFC0D9C7A}">
      <dgm:prSet/>
      <dgm:spPr/>
      <dgm:t>
        <a:bodyPr/>
        <a:lstStyle/>
        <a:p>
          <a:endParaRPr lang="en-US"/>
        </a:p>
      </dgm:t>
    </dgm:pt>
    <dgm:pt modelId="{E63F97B0-3F9D-490A-A8E1-2786D751C58A}" type="pres">
      <dgm:prSet presAssocID="{9F89F65C-0418-4217-A58D-F0E58D9B0A02}" presName="Name0" presStyleCnt="0">
        <dgm:presLayoutVars>
          <dgm:dir/>
          <dgm:animLvl val="lvl"/>
          <dgm:resizeHandles val="exact"/>
        </dgm:presLayoutVars>
      </dgm:prSet>
      <dgm:spPr/>
    </dgm:pt>
    <dgm:pt modelId="{E28A5210-82C9-4F59-8B77-0FF36DBB1DA8}" type="pres">
      <dgm:prSet presAssocID="{AE15C4E9-0A90-49A3-BDE6-BC97316275B6}" presName="linNode" presStyleCnt="0"/>
      <dgm:spPr/>
    </dgm:pt>
    <dgm:pt modelId="{0763B50D-C969-4859-9922-1A92E7E3C9DB}" type="pres">
      <dgm:prSet presAssocID="{AE15C4E9-0A90-49A3-BDE6-BC97316275B6}" presName="parentText" presStyleLbl="node1" presStyleIdx="0" presStyleCnt="3">
        <dgm:presLayoutVars>
          <dgm:chMax val="1"/>
          <dgm:bulletEnabled val="1"/>
        </dgm:presLayoutVars>
      </dgm:prSet>
      <dgm:spPr/>
    </dgm:pt>
    <dgm:pt modelId="{27978B0F-1535-469A-8EDA-BBF5A840F6FA}" type="pres">
      <dgm:prSet presAssocID="{AE15C4E9-0A90-49A3-BDE6-BC97316275B6}" presName="descendantText" presStyleLbl="alignAccFollowNode1" presStyleIdx="0" presStyleCnt="3">
        <dgm:presLayoutVars>
          <dgm:bulletEnabled val="1"/>
        </dgm:presLayoutVars>
      </dgm:prSet>
      <dgm:spPr/>
    </dgm:pt>
    <dgm:pt modelId="{424D584E-6AB4-494D-9D40-AE28C1651E36}" type="pres">
      <dgm:prSet presAssocID="{05625B12-CB2F-4A78-9A2D-B5C9275C1175}" presName="sp" presStyleCnt="0"/>
      <dgm:spPr/>
    </dgm:pt>
    <dgm:pt modelId="{896421AA-B5E4-4EB0-8EB0-A2511BF0A2EB}" type="pres">
      <dgm:prSet presAssocID="{6BDD2F88-8712-445D-B6F5-A61ED56A1549}" presName="linNode" presStyleCnt="0"/>
      <dgm:spPr/>
    </dgm:pt>
    <dgm:pt modelId="{89170CD1-0CA1-459E-8F15-F2A45A6A9FFE}" type="pres">
      <dgm:prSet presAssocID="{6BDD2F88-8712-445D-B6F5-A61ED56A1549}" presName="parentText" presStyleLbl="node1" presStyleIdx="1" presStyleCnt="3">
        <dgm:presLayoutVars>
          <dgm:chMax val="1"/>
          <dgm:bulletEnabled val="1"/>
        </dgm:presLayoutVars>
      </dgm:prSet>
      <dgm:spPr/>
    </dgm:pt>
    <dgm:pt modelId="{7DBF0316-B523-474F-9CF8-9F627EB75642}" type="pres">
      <dgm:prSet presAssocID="{6BDD2F88-8712-445D-B6F5-A61ED56A1549}" presName="descendantText" presStyleLbl="alignAccFollowNode1" presStyleIdx="1" presStyleCnt="3">
        <dgm:presLayoutVars>
          <dgm:bulletEnabled val="1"/>
        </dgm:presLayoutVars>
      </dgm:prSet>
      <dgm:spPr/>
    </dgm:pt>
    <dgm:pt modelId="{C7ED62E6-C22B-4BF5-9F31-CE99678B392E}" type="pres">
      <dgm:prSet presAssocID="{935BF7E2-91E1-4EFB-A5B5-7AAE0047C276}" presName="sp" presStyleCnt="0"/>
      <dgm:spPr/>
    </dgm:pt>
    <dgm:pt modelId="{09E6D7F0-0110-400C-B6BC-0EFD955FEF8D}" type="pres">
      <dgm:prSet presAssocID="{7CE6112A-5D24-49BD-AA6B-A42BFAF94A7E}" presName="linNode" presStyleCnt="0"/>
      <dgm:spPr/>
    </dgm:pt>
    <dgm:pt modelId="{691BDD1D-82C7-4FD0-B915-049E74D8ED2F}" type="pres">
      <dgm:prSet presAssocID="{7CE6112A-5D24-49BD-AA6B-A42BFAF94A7E}" presName="parentText" presStyleLbl="node1" presStyleIdx="2" presStyleCnt="3">
        <dgm:presLayoutVars>
          <dgm:chMax val="1"/>
          <dgm:bulletEnabled val="1"/>
        </dgm:presLayoutVars>
      </dgm:prSet>
      <dgm:spPr/>
    </dgm:pt>
    <dgm:pt modelId="{B1C5F856-7217-41AC-8F86-C5B17FBBF672}" type="pres">
      <dgm:prSet presAssocID="{7CE6112A-5D24-49BD-AA6B-A42BFAF94A7E}" presName="descendantText" presStyleLbl="alignAccFollowNode1" presStyleIdx="2" presStyleCnt="3">
        <dgm:presLayoutVars>
          <dgm:bulletEnabled val="1"/>
        </dgm:presLayoutVars>
      </dgm:prSet>
      <dgm:spPr/>
    </dgm:pt>
  </dgm:ptLst>
  <dgm:cxnLst>
    <dgm:cxn modelId="{6D8E9032-9111-46D2-88A0-173D25025DB2}" srcId="{AE15C4E9-0A90-49A3-BDE6-BC97316275B6}" destId="{B408AB32-0A79-494C-B7A7-0795434E5AD9}" srcOrd="1" destOrd="0" parTransId="{42E4C414-82E9-47ED-AD00-F8C44A4C2372}" sibTransId="{BEE8E25C-278F-44D8-B130-05AEB89B0AA2}"/>
    <dgm:cxn modelId="{00707536-C7AD-42C8-AF7D-5BE70F9CB5C6}" srcId="{9F89F65C-0418-4217-A58D-F0E58D9B0A02}" destId="{7CE6112A-5D24-49BD-AA6B-A42BFAF94A7E}" srcOrd="2" destOrd="0" parTransId="{7C19B169-1A6B-4E25-AC14-8C43A0530B99}" sibTransId="{65D21727-97B8-4E21-A50C-6C32C1667E00}"/>
    <dgm:cxn modelId="{350E4C5B-0225-433E-92C4-5CECF59D088A}" type="presOf" srcId="{9F89F65C-0418-4217-A58D-F0E58D9B0A02}" destId="{E63F97B0-3F9D-490A-A8E1-2786D751C58A}" srcOrd="0" destOrd="0" presId="urn:microsoft.com/office/officeart/2005/8/layout/vList5"/>
    <dgm:cxn modelId="{A6B1045C-B670-469C-8FFD-B0AC4C22726E}" srcId="{AE15C4E9-0A90-49A3-BDE6-BC97316275B6}" destId="{1BB35920-4A0D-4861-8792-A879F2A88E2D}" srcOrd="0" destOrd="0" parTransId="{D6A0BA0B-20A6-4045-BCC4-B5C882894812}" sibTransId="{CB12C1DA-071A-49B0-9136-CF9A3774C684}"/>
    <dgm:cxn modelId="{00D9925E-EB91-4F10-BDAB-03F6734CBA02}" type="presOf" srcId="{1BB35920-4A0D-4861-8792-A879F2A88E2D}" destId="{27978B0F-1535-469A-8EDA-BBF5A840F6FA}" srcOrd="0" destOrd="0" presId="urn:microsoft.com/office/officeart/2005/8/layout/vList5"/>
    <dgm:cxn modelId="{117D5663-318C-4A12-B578-F44A94E0CA0F}" type="presOf" srcId="{F147F608-1914-4FB1-ABD1-68AB15121868}" destId="{B1C5F856-7217-41AC-8F86-C5B17FBBF672}" srcOrd="0" destOrd="0" presId="urn:microsoft.com/office/officeart/2005/8/layout/vList5"/>
    <dgm:cxn modelId="{4798906C-C6CA-47E4-BA98-687D899B445F}" srcId="{6BDD2F88-8712-445D-B6F5-A61ED56A1549}" destId="{FBA9374B-0AD3-4DBB-9EC2-78C4786DBA04}" srcOrd="0" destOrd="0" parTransId="{8A43EB77-61E3-460D-900A-07EC386F550E}" sibTransId="{2C62E03C-77FA-409B-AC8D-4BADCF4E7378}"/>
    <dgm:cxn modelId="{D889456E-9403-4F99-82AC-C1BEEBEDCF1C}" type="presOf" srcId="{FBA9374B-0AD3-4DBB-9EC2-78C4786DBA04}" destId="{7DBF0316-B523-474F-9CF8-9F627EB75642}" srcOrd="0" destOrd="0" presId="urn:microsoft.com/office/officeart/2005/8/layout/vList5"/>
    <dgm:cxn modelId="{D69CAE51-83C9-4FB8-8791-EBE989CCBA3F}" type="presOf" srcId="{AE15C4E9-0A90-49A3-BDE6-BC97316275B6}" destId="{0763B50D-C969-4859-9922-1A92E7E3C9DB}" srcOrd="0" destOrd="0" presId="urn:microsoft.com/office/officeart/2005/8/layout/vList5"/>
    <dgm:cxn modelId="{1078B051-DA0B-4A8E-A36E-692FFC0D9C7A}" srcId="{7CE6112A-5D24-49BD-AA6B-A42BFAF94A7E}" destId="{F147F608-1914-4FB1-ABD1-68AB15121868}" srcOrd="0" destOrd="0" parTransId="{58D51DE3-4331-4613-AE11-7A8FE4745F28}" sibTransId="{A0DD84B9-43F7-4B1B-B461-92CC9DC0C121}"/>
    <dgm:cxn modelId="{3CA0A3A8-EDDE-4DB0-A88C-632FD9671748}" type="presOf" srcId="{B408AB32-0A79-494C-B7A7-0795434E5AD9}" destId="{27978B0F-1535-469A-8EDA-BBF5A840F6FA}" srcOrd="0" destOrd="1" presId="urn:microsoft.com/office/officeart/2005/8/layout/vList5"/>
    <dgm:cxn modelId="{423408B0-B656-40F8-A0AC-5D68940717D8}" type="presOf" srcId="{6BDD2F88-8712-445D-B6F5-A61ED56A1549}" destId="{89170CD1-0CA1-459E-8F15-F2A45A6A9FFE}" srcOrd="0" destOrd="0" presId="urn:microsoft.com/office/officeart/2005/8/layout/vList5"/>
    <dgm:cxn modelId="{4E232FD6-D83D-4B06-B297-5C05E9F98A0E}" type="presOf" srcId="{7CE6112A-5D24-49BD-AA6B-A42BFAF94A7E}" destId="{691BDD1D-82C7-4FD0-B915-049E74D8ED2F}" srcOrd="0" destOrd="0" presId="urn:microsoft.com/office/officeart/2005/8/layout/vList5"/>
    <dgm:cxn modelId="{1E095CF3-A8E9-4C80-86AB-9183E07257D2}" srcId="{9F89F65C-0418-4217-A58D-F0E58D9B0A02}" destId="{6BDD2F88-8712-445D-B6F5-A61ED56A1549}" srcOrd="1" destOrd="0" parTransId="{8CF20523-6FC4-4EA9-A9DA-6C55482FAD34}" sibTransId="{935BF7E2-91E1-4EFB-A5B5-7AAE0047C276}"/>
    <dgm:cxn modelId="{C9BE5EFC-579E-41A2-B5C4-3B09FC08E532}" srcId="{9F89F65C-0418-4217-A58D-F0E58D9B0A02}" destId="{AE15C4E9-0A90-49A3-BDE6-BC97316275B6}" srcOrd="0" destOrd="0" parTransId="{43495DCD-617B-4183-95B0-B57B1F7D6727}" sibTransId="{05625B12-CB2F-4A78-9A2D-B5C9275C1175}"/>
    <dgm:cxn modelId="{5268308F-E403-435E-9C99-16799DCED548}" type="presParOf" srcId="{E63F97B0-3F9D-490A-A8E1-2786D751C58A}" destId="{E28A5210-82C9-4F59-8B77-0FF36DBB1DA8}" srcOrd="0" destOrd="0" presId="urn:microsoft.com/office/officeart/2005/8/layout/vList5"/>
    <dgm:cxn modelId="{771C980D-386D-4334-9B1A-21B3587B54DF}" type="presParOf" srcId="{E28A5210-82C9-4F59-8B77-0FF36DBB1DA8}" destId="{0763B50D-C969-4859-9922-1A92E7E3C9DB}" srcOrd="0" destOrd="0" presId="urn:microsoft.com/office/officeart/2005/8/layout/vList5"/>
    <dgm:cxn modelId="{AA442FA3-9FFE-46BA-9C75-AA5AAE3164E5}" type="presParOf" srcId="{E28A5210-82C9-4F59-8B77-0FF36DBB1DA8}" destId="{27978B0F-1535-469A-8EDA-BBF5A840F6FA}" srcOrd="1" destOrd="0" presId="urn:microsoft.com/office/officeart/2005/8/layout/vList5"/>
    <dgm:cxn modelId="{2F8AFB2C-909A-4375-90BF-E7E4AC5DD908}" type="presParOf" srcId="{E63F97B0-3F9D-490A-A8E1-2786D751C58A}" destId="{424D584E-6AB4-494D-9D40-AE28C1651E36}" srcOrd="1" destOrd="0" presId="urn:microsoft.com/office/officeart/2005/8/layout/vList5"/>
    <dgm:cxn modelId="{A2019CF4-3877-4179-BFE8-DE57933E344D}" type="presParOf" srcId="{E63F97B0-3F9D-490A-A8E1-2786D751C58A}" destId="{896421AA-B5E4-4EB0-8EB0-A2511BF0A2EB}" srcOrd="2" destOrd="0" presId="urn:microsoft.com/office/officeart/2005/8/layout/vList5"/>
    <dgm:cxn modelId="{9119BC72-2610-4982-9BEE-A9D148D6C7EB}" type="presParOf" srcId="{896421AA-B5E4-4EB0-8EB0-A2511BF0A2EB}" destId="{89170CD1-0CA1-459E-8F15-F2A45A6A9FFE}" srcOrd="0" destOrd="0" presId="urn:microsoft.com/office/officeart/2005/8/layout/vList5"/>
    <dgm:cxn modelId="{9B8F788F-0A0B-4F0B-A645-1C950583BCCE}" type="presParOf" srcId="{896421AA-B5E4-4EB0-8EB0-A2511BF0A2EB}" destId="{7DBF0316-B523-474F-9CF8-9F627EB75642}" srcOrd="1" destOrd="0" presId="urn:microsoft.com/office/officeart/2005/8/layout/vList5"/>
    <dgm:cxn modelId="{803BF879-E5E1-49B3-9F2E-57FE024171E3}" type="presParOf" srcId="{E63F97B0-3F9D-490A-A8E1-2786D751C58A}" destId="{C7ED62E6-C22B-4BF5-9F31-CE99678B392E}" srcOrd="3" destOrd="0" presId="urn:microsoft.com/office/officeart/2005/8/layout/vList5"/>
    <dgm:cxn modelId="{295DE2DF-D13B-4C2F-AC5B-FE29FCAFAC29}" type="presParOf" srcId="{E63F97B0-3F9D-490A-A8E1-2786D751C58A}" destId="{09E6D7F0-0110-400C-B6BC-0EFD955FEF8D}" srcOrd="4" destOrd="0" presId="urn:microsoft.com/office/officeart/2005/8/layout/vList5"/>
    <dgm:cxn modelId="{E05C4EA1-5725-4421-A333-21AA6041C9B4}" type="presParOf" srcId="{09E6D7F0-0110-400C-B6BC-0EFD955FEF8D}" destId="{691BDD1D-82C7-4FD0-B915-049E74D8ED2F}" srcOrd="0" destOrd="0" presId="urn:microsoft.com/office/officeart/2005/8/layout/vList5"/>
    <dgm:cxn modelId="{4448D002-D3D9-4CFB-8AF9-0AB93A23456F}" type="presParOf" srcId="{09E6D7F0-0110-400C-B6BC-0EFD955FEF8D}" destId="{B1C5F856-7217-41AC-8F86-C5B17FBBF672}"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7E7597B7-BA8B-44D8-B055-138A7648251C}" type="doc">
      <dgm:prSet loTypeId="urn:microsoft.com/office/officeart/2018/2/layout/IconLabelList" loCatId="icon" qsTypeId="urn:microsoft.com/office/officeart/2005/8/quickstyle/simple1" qsCatId="simple" csTypeId="urn:microsoft.com/office/officeart/2018/5/colors/Iconchunking_neutralbg_accent1_2" csCatId="accent1" phldr="1"/>
      <dgm:spPr/>
      <dgm:t>
        <a:bodyPr/>
        <a:lstStyle/>
        <a:p>
          <a:endParaRPr lang="en-US"/>
        </a:p>
      </dgm:t>
    </dgm:pt>
    <dgm:pt modelId="{FBAC0FC2-3AC8-4DFB-ADBB-82955518124D}">
      <dgm:prSet/>
      <dgm:spPr/>
      <dgm:t>
        <a:bodyPr/>
        <a:lstStyle/>
        <a:p>
          <a:r>
            <a:rPr lang="en-US" dirty="0"/>
            <a:t>If an object has opposite signs for velocity and acceleration, then it is slowing down.</a:t>
          </a:r>
        </a:p>
      </dgm:t>
    </dgm:pt>
    <dgm:pt modelId="{4142C258-027C-4BE9-A017-2C52A89A953E}" type="parTrans" cxnId="{51B2EFE3-F01E-4438-BA5E-FD67CAC9DB94}">
      <dgm:prSet/>
      <dgm:spPr/>
      <dgm:t>
        <a:bodyPr/>
        <a:lstStyle/>
        <a:p>
          <a:endParaRPr lang="en-US"/>
        </a:p>
      </dgm:t>
    </dgm:pt>
    <dgm:pt modelId="{BAD2B5B0-7F5A-4504-8894-B4709FB06F9D}" type="sibTrans" cxnId="{51B2EFE3-F01E-4438-BA5E-FD67CAC9DB94}">
      <dgm:prSet/>
      <dgm:spPr/>
      <dgm:t>
        <a:bodyPr/>
        <a:lstStyle/>
        <a:p>
          <a:endParaRPr lang="en-US"/>
        </a:p>
      </dgm:t>
    </dgm:pt>
    <dgm:pt modelId="{ED02936F-2065-4D24-B3C3-DC5C9EDB9318}">
      <dgm:prSet/>
      <dgm:spPr/>
      <dgm:t>
        <a:bodyPr/>
        <a:lstStyle/>
        <a:p>
          <a:r>
            <a:rPr lang="en-US" dirty="0"/>
            <a:t>If an object has same sign for velocity and acceleration, then it is speeding up.</a:t>
          </a:r>
        </a:p>
      </dgm:t>
    </dgm:pt>
    <dgm:pt modelId="{23B36180-97A2-468E-A9BC-3C5A955AF1D1}" type="parTrans" cxnId="{0E0BF8C6-2EA6-4B48-91CF-2A49199B8DCB}">
      <dgm:prSet/>
      <dgm:spPr/>
      <dgm:t>
        <a:bodyPr/>
        <a:lstStyle/>
        <a:p>
          <a:endParaRPr lang="en-US"/>
        </a:p>
      </dgm:t>
    </dgm:pt>
    <dgm:pt modelId="{F75966B8-CB83-49D6-BA2D-B77D880B6717}" type="sibTrans" cxnId="{0E0BF8C6-2EA6-4B48-91CF-2A49199B8DCB}">
      <dgm:prSet/>
      <dgm:spPr/>
      <dgm:t>
        <a:bodyPr/>
        <a:lstStyle/>
        <a:p>
          <a:endParaRPr lang="en-US"/>
        </a:p>
      </dgm:t>
    </dgm:pt>
    <dgm:pt modelId="{EB9ACCFA-72BB-4910-95D4-A70922D8F767}" type="pres">
      <dgm:prSet presAssocID="{7E7597B7-BA8B-44D8-B055-138A7648251C}" presName="root" presStyleCnt="0">
        <dgm:presLayoutVars>
          <dgm:dir/>
          <dgm:resizeHandles val="exact"/>
        </dgm:presLayoutVars>
      </dgm:prSet>
      <dgm:spPr/>
    </dgm:pt>
    <dgm:pt modelId="{1709A50E-BE2F-4A31-9554-4CE6CEF14A42}" type="pres">
      <dgm:prSet presAssocID="{FBAC0FC2-3AC8-4DFB-ADBB-82955518124D}" presName="compNode" presStyleCnt="0"/>
      <dgm:spPr/>
    </dgm:pt>
    <dgm:pt modelId="{0364500D-A8C4-40A1-A6B2-844F22D9573C}" type="pres">
      <dgm:prSet presAssocID="{FBAC0FC2-3AC8-4DFB-ADBB-82955518124D}" presName="iconRect" presStyleLbl="node1" presStyleIdx="0" presStyleCnt="2"/>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rcRect/>
          <a:stretch>
            <a:fillRect/>
          </a:stretch>
        </a:blipFill>
        <a:ln>
          <a:noFill/>
        </a:ln>
      </dgm:spPr>
      <dgm:extLst>
        <a:ext uri="{E40237B7-FDA0-4F09-8148-C483321AD2D9}">
          <dgm14:cNvPr xmlns:dgm14="http://schemas.microsoft.com/office/drawing/2010/diagram" id="0" name="" descr="Chevron arrows"/>
        </a:ext>
      </dgm:extLst>
    </dgm:pt>
    <dgm:pt modelId="{2CEBC513-7FDA-4D8B-9A80-26AA418ACE6D}" type="pres">
      <dgm:prSet presAssocID="{FBAC0FC2-3AC8-4DFB-ADBB-82955518124D}" presName="spaceRect" presStyleCnt="0"/>
      <dgm:spPr/>
    </dgm:pt>
    <dgm:pt modelId="{826E4555-17D7-489C-93DE-792B4FD00235}" type="pres">
      <dgm:prSet presAssocID="{FBAC0FC2-3AC8-4DFB-ADBB-82955518124D}" presName="textRect" presStyleLbl="revTx" presStyleIdx="0" presStyleCnt="2" custLinFactNeighborX="5806" custLinFactNeighborY="-10420">
        <dgm:presLayoutVars>
          <dgm:chMax val="1"/>
          <dgm:chPref val="1"/>
        </dgm:presLayoutVars>
      </dgm:prSet>
      <dgm:spPr/>
    </dgm:pt>
    <dgm:pt modelId="{8954B515-BFB5-4949-ABA5-A7B99F981937}" type="pres">
      <dgm:prSet presAssocID="{BAD2B5B0-7F5A-4504-8894-B4709FB06F9D}" presName="sibTrans" presStyleCnt="0"/>
      <dgm:spPr/>
    </dgm:pt>
    <dgm:pt modelId="{639A0DD7-2828-4780-B71E-ED3702622707}" type="pres">
      <dgm:prSet presAssocID="{ED02936F-2065-4D24-B3C3-DC5C9EDB9318}" presName="compNode" presStyleCnt="0"/>
      <dgm:spPr/>
    </dgm:pt>
    <dgm:pt modelId="{27E42276-CAD9-4396-BA36-B970BCCB75D2}" type="pres">
      <dgm:prSet presAssocID="{ED02936F-2065-4D24-B3C3-DC5C9EDB9318}" presName="iconRect" presStyleLbl="node1" presStyleIdx="1" presStyleCnt="2"/>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Chevron Arrows"/>
        </a:ext>
      </dgm:extLst>
    </dgm:pt>
    <dgm:pt modelId="{99853E0F-46FD-4011-BD3A-EFE970349CD1}" type="pres">
      <dgm:prSet presAssocID="{ED02936F-2065-4D24-B3C3-DC5C9EDB9318}" presName="spaceRect" presStyleCnt="0"/>
      <dgm:spPr/>
    </dgm:pt>
    <dgm:pt modelId="{37375936-FB24-455A-9499-8A04013A7BB8}" type="pres">
      <dgm:prSet presAssocID="{ED02936F-2065-4D24-B3C3-DC5C9EDB9318}" presName="textRect" presStyleLbl="revTx" presStyleIdx="1" presStyleCnt="2" custLinFactNeighborY="-13336">
        <dgm:presLayoutVars>
          <dgm:chMax val="1"/>
          <dgm:chPref val="1"/>
        </dgm:presLayoutVars>
      </dgm:prSet>
      <dgm:spPr/>
    </dgm:pt>
  </dgm:ptLst>
  <dgm:cxnLst>
    <dgm:cxn modelId="{4AEE46AC-A67F-4921-A855-5C0469D8BC6F}" type="presOf" srcId="{7E7597B7-BA8B-44D8-B055-138A7648251C}" destId="{EB9ACCFA-72BB-4910-95D4-A70922D8F767}" srcOrd="0" destOrd="0" presId="urn:microsoft.com/office/officeart/2018/2/layout/IconLabelList"/>
    <dgm:cxn modelId="{896D86B5-8F9F-4DE4-973B-FB6BD40B49EE}" type="presOf" srcId="{ED02936F-2065-4D24-B3C3-DC5C9EDB9318}" destId="{37375936-FB24-455A-9499-8A04013A7BB8}" srcOrd="0" destOrd="0" presId="urn:microsoft.com/office/officeart/2018/2/layout/IconLabelList"/>
    <dgm:cxn modelId="{0E0BF8C6-2EA6-4B48-91CF-2A49199B8DCB}" srcId="{7E7597B7-BA8B-44D8-B055-138A7648251C}" destId="{ED02936F-2065-4D24-B3C3-DC5C9EDB9318}" srcOrd="1" destOrd="0" parTransId="{23B36180-97A2-468E-A9BC-3C5A955AF1D1}" sibTransId="{F75966B8-CB83-49D6-BA2D-B77D880B6717}"/>
    <dgm:cxn modelId="{751DCCCE-ED9D-4D53-BA46-03AD77058763}" type="presOf" srcId="{FBAC0FC2-3AC8-4DFB-ADBB-82955518124D}" destId="{826E4555-17D7-489C-93DE-792B4FD00235}" srcOrd="0" destOrd="0" presId="urn:microsoft.com/office/officeart/2018/2/layout/IconLabelList"/>
    <dgm:cxn modelId="{51B2EFE3-F01E-4438-BA5E-FD67CAC9DB94}" srcId="{7E7597B7-BA8B-44D8-B055-138A7648251C}" destId="{FBAC0FC2-3AC8-4DFB-ADBB-82955518124D}" srcOrd="0" destOrd="0" parTransId="{4142C258-027C-4BE9-A017-2C52A89A953E}" sibTransId="{BAD2B5B0-7F5A-4504-8894-B4709FB06F9D}"/>
    <dgm:cxn modelId="{D97AF96C-6ACE-4978-A4F7-08EA14452B3B}" type="presParOf" srcId="{EB9ACCFA-72BB-4910-95D4-A70922D8F767}" destId="{1709A50E-BE2F-4A31-9554-4CE6CEF14A42}" srcOrd="0" destOrd="0" presId="urn:microsoft.com/office/officeart/2018/2/layout/IconLabelList"/>
    <dgm:cxn modelId="{E74DC583-5E9F-4277-987B-A86310DF03F5}" type="presParOf" srcId="{1709A50E-BE2F-4A31-9554-4CE6CEF14A42}" destId="{0364500D-A8C4-40A1-A6B2-844F22D9573C}" srcOrd="0" destOrd="0" presId="urn:microsoft.com/office/officeart/2018/2/layout/IconLabelList"/>
    <dgm:cxn modelId="{B250E7E1-21C1-4F81-B605-B44DEB2671D7}" type="presParOf" srcId="{1709A50E-BE2F-4A31-9554-4CE6CEF14A42}" destId="{2CEBC513-7FDA-4D8B-9A80-26AA418ACE6D}" srcOrd="1" destOrd="0" presId="urn:microsoft.com/office/officeart/2018/2/layout/IconLabelList"/>
    <dgm:cxn modelId="{870B1254-E17B-42A4-954D-D8982F3345CF}" type="presParOf" srcId="{1709A50E-BE2F-4A31-9554-4CE6CEF14A42}" destId="{826E4555-17D7-489C-93DE-792B4FD00235}" srcOrd="2" destOrd="0" presId="urn:microsoft.com/office/officeart/2018/2/layout/IconLabelList"/>
    <dgm:cxn modelId="{978B1F4B-4DF0-4109-827D-7F2BA357048D}" type="presParOf" srcId="{EB9ACCFA-72BB-4910-95D4-A70922D8F767}" destId="{8954B515-BFB5-4949-ABA5-A7B99F981937}" srcOrd="1" destOrd="0" presId="urn:microsoft.com/office/officeart/2018/2/layout/IconLabelList"/>
    <dgm:cxn modelId="{791635A7-59FE-4878-A381-3EAB737122F7}" type="presParOf" srcId="{EB9ACCFA-72BB-4910-95D4-A70922D8F767}" destId="{639A0DD7-2828-4780-B71E-ED3702622707}" srcOrd="2" destOrd="0" presId="urn:microsoft.com/office/officeart/2018/2/layout/IconLabelList"/>
    <dgm:cxn modelId="{515F81B4-E25F-49B4-B505-8DB1D2879E37}" type="presParOf" srcId="{639A0DD7-2828-4780-B71E-ED3702622707}" destId="{27E42276-CAD9-4396-BA36-B970BCCB75D2}" srcOrd="0" destOrd="0" presId="urn:microsoft.com/office/officeart/2018/2/layout/IconLabelList"/>
    <dgm:cxn modelId="{86F023BB-9870-42C7-AB2C-66A0B08121B3}" type="presParOf" srcId="{639A0DD7-2828-4780-B71E-ED3702622707}" destId="{99853E0F-46FD-4011-BD3A-EFE970349CD1}" srcOrd="1" destOrd="0" presId="urn:microsoft.com/office/officeart/2018/2/layout/IconLabelList"/>
    <dgm:cxn modelId="{BA70FCFA-93BA-40F7-A660-61F791F00982}" type="presParOf" srcId="{639A0DD7-2828-4780-B71E-ED3702622707}" destId="{37375936-FB24-455A-9499-8A04013A7BB8}" srcOrd="2" destOrd="0" presId="urn:microsoft.com/office/officeart/2018/2/layout/IconLabel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B0DBF0E-B4AE-4E44-A4FF-BAABA81B2383}">
      <dsp:nvSpPr>
        <dsp:cNvPr id="0" name=""/>
        <dsp:cNvSpPr/>
      </dsp:nvSpPr>
      <dsp:spPr>
        <a:xfrm>
          <a:off x="0" y="0"/>
          <a:ext cx="8555615" cy="4351338"/>
        </a:xfrm>
        <a:prstGeom prst="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91160" tIns="391160" rIns="391160" bIns="391160" numCol="1" spcCol="1270" anchor="ctr" anchorCtr="0">
          <a:noAutofit/>
        </a:bodyPr>
        <a:lstStyle/>
        <a:p>
          <a:pPr marL="0" lvl="0" indent="0" algn="ctr" defTabSz="2444750">
            <a:lnSpc>
              <a:spcPct val="90000"/>
            </a:lnSpc>
            <a:spcBef>
              <a:spcPct val="0"/>
            </a:spcBef>
            <a:spcAft>
              <a:spcPct val="35000"/>
            </a:spcAft>
            <a:buNone/>
          </a:pPr>
          <a:r>
            <a:rPr lang="en-US" sz="5500" kern="1200"/>
            <a:t>The study of motion is called </a:t>
          </a:r>
          <a:r>
            <a:rPr lang="en-US" sz="5500" i="1" kern="1200"/>
            <a:t>kinematics</a:t>
          </a:r>
          <a:r>
            <a:rPr lang="en-US" sz="5500" kern="1200"/>
            <a:t>.</a:t>
          </a:r>
        </a:p>
      </dsp:txBody>
      <dsp:txXfrm>
        <a:off x="0" y="0"/>
        <a:ext cx="8555615" cy="2349722"/>
      </dsp:txXfrm>
    </dsp:sp>
    <dsp:sp modelId="{DB9C7B34-B6D4-4BA1-9067-6222A7DBC19E}">
      <dsp:nvSpPr>
        <dsp:cNvPr id="0" name=""/>
        <dsp:cNvSpPr/>
      </dsp:nvSpPr>
      <dsp:spPr>
        <a:xfrm>
          <a:off x="0" y="2262695"/>
          <a:ext cx="8555615" cy="2001615"/>
        </a:xfrm>
        <a:prstGeom prst="rect">
          <a:avLst/>
        </a:prstGeom>
        <a:solidFill>
          <a:schemeClr val="accent2">
            <a:tint val="40000"/>
            <a:alpha val="90000"/>
            <a:hueOff val="0"/>
            <a:satOff val="0"/>
            <a:lumOff val="0"/>
            <a:alphaOff val="0"/>
          </a:schemeClr>
        </a:solidFill>
        <a:ln w="12700" cap="flat" cmpd="sng" algn="ctr">
          <a:solidFill>
            <a:schemeClr val="accent2">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12928" tIns="55880" rIns="312928" bIns="55880" numCol="1" spcCol="1270" anchor="t" anchorCtr="0">
          <a:noAutofit/>
        </a:bodyPr>
        <a:lstStyle/>
        <a:p>
          <a:pPr marL="0" lvl="0" indent="0" algn="l" defTabSz="1955800">
            <a:lnSpc>
              <a:spcPct val="90000"/>
            </a:lnSpc>
            <a:spcBef>
              <a:spcPct val="0"/>
            </a:spcBef>
            <a:spcAft>
              <a:spcPct val="35000"/>
            </a:spcAft>
            <a:buNone/>
          </a:pPr>
          <a:r>
            <a:rPr lang="en-US" sz="4400" kern="1200"/>
            <a:t>Examples: </a:t>
          </a:r>
        </a:p>
        <a:p>
          <a:pPr marL="285750" lvl="1" indent="-285750" algn="l" defTabSz="1511300">
            <a:lnSpc>
              <a:spcPct val="90000"/>
            </a:lnSpc>
            <a:spcBef>
              <a:spcPct val="0"/>
            </a:spcBef>
            <a:spcAft>
              <a:spcPct val="15000"/>
            </a:spcAft>
            <a:buChar char="•"/>
          </a:pPr>
          <a:r>
            <a:rPr lang="en-US" sz="3400" kern="1200"/>
            <a:t>The Earth orbits around the Sun</a:t>
          </a:r>
        </a:p>
        <a:p>
          <a:pPr marL="285750" lvl="1" indent="-285750" algn="l" defTabSz="1511300">
            <a:lnSpc>
              <a:spcPct val="90000"/>
            </a:lnSpc>
            <a:spcBef>
              <a:spcPct val="0"/>
            </a:spcBef>
            <a:spcAft>
              <a:spcPct val="15000"/>
            </a:spcAft>
            <a:buChar char="•"/>
          </a:pPr>
          <a:r>
            <a:rPr lang="en-US" sz="3400" kern="1200"/>
            <a:t>A roadway moves with Earth’s rotation</a:t>
          </a:r>
        </a:p>
      </dsp:txBody>
      <dsp:txXfrm>
        <a:off x="0" y="2262695"/>
        <a:ext cx="8555615" cy="200161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7978B0F-1535-469A-8EDA-BBF5A840F6FA}">
      <dsp:nvSpPr>
        <dsp:cNvPr id="0" name=""/>
        <dsp:cNvSpPr/>
      </dsp:nvSpPr>
      <dsp:spPr>
        <a:xfrm rot="5400000">
          <a:off x="5074075" y="-1948491"/>
          <a:ext cx="1121829" cy="5303520"/>
        </a:xfrm>
        <a:prstGeom prst="round2SameRect">
          <a:avLst/>
        </a:prstGeom>
        <a:solidFill>
          <a:schemeClr val="accent2">
            <a:tint val="40000"/>
            <a:alpha val="90000"/>
            <a:hueOff val="0"/>
            <a:satOff val="0"/>
            <a:lumOff val="0"/>
            <a:alphaOff val="0"/>
          </a:schemeClr>
        </a:solidFill>
        <a:ln w="12700" cap="flat" cmpd="sng" algn="ctr">
          <a:solidFill>
            <a:schemeClr val="accent2">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0960" tIns="30480" rIns="60960" bIns="30480" numCol="1" spcCol="1270" anchor="ctr" anchorCtr="0">
          <a:noAutofit/>
        </a:bodyPr>
        <a:lstStyle/>
        <a:p>
          <a:pPr marL="171450" lvl="1" indent="-171450" algn="l" defTabSz="711200">
            <a:lnSpc>
              <a:spcPct val="90000"/>
            </a:lnSpc>
            <a:spcBef>
              <a:spcPct val="0"/>
            </a:spcBef>
            <a:spcAft>
              <a:spcPct val="15000"/>
            </a:spcAft>
            <a:buChar char="•"/>
          </a:pPr>
          <a:r>
            <a:rPr lang="en-US" sz="1600" kern="1200"/>
            <a:t>positive direction is taken to be the direction where the coordinates are increasing</a:t>
          </a:r>
        </a:p>
        <a:p>
          <a:pPr marL="171450" lvl="1" indent="-171450" algn="l" defTabSz="711200">
            <a:lnSpc>
              <a:spcPct val="90000"/>
            </a:lnSpc>
            <a:spcBef>
              <a:spcPct val="0"/>
            </a:spcBef>
            <a:spcAft>
              <a:spcPct val="15000"/>
            </a:spcAft>
            <a:buChar char="•"/>
          </a:pPr>
          <a:r>
            <a:rPr lang="en-US" sz="1600" kern="1200"/>
            <a:t>negative direction as that where the coordinates are decreasing. </a:t>
          </a:r>
        </a:p>
      </dsp:txBody>
      <dsp:txXfrm rot="-5400000">
        <a:off x="2983230" y="197117"/>
        <a:ext cx="5248757" cy="1012303"/>
      </dsp:txXfrm>
    </dsp:sp>
    <dsp:sp modelId="{0763B50D-C969-4859-9922-1A92E7E3C9DB}">
      <dsp:nvSpPr>
        <dsp:cNvPr id="0" name=""/>
        <dsp:cNvSpPr/>
      </dsp:nvSpPr>
      <dsp:spPr>
        <a:xfrm>
          <a:off x="0" y="2124"/>
          <a:ext cx="2983230" cy="1402286"/>
        </a:xfrm>
        <a:prstGeom prst="round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36195" rIns="72390" bIns="36195" numCol="1" spcCol="1270" anchor="ctr" anchorCtr="0">
          <a:noAutofit/>
        </a:bodyPr>
        <a:lstStyle/>
        <a:p>
          <a:pPr marL="0" lvl="0" indent="0" algn="ctr" defTabSz="844550">
            <a:lnSpc>
              <a:spcPct val="90000"/>
            </a:lnSpc>
            <a:spcBef>
              <a:spcPct val="0"/>
            </a:spcBef>
            <a:spcAft>
              <a:spcPct val="35000"/>
            </a:spcAft>
            <a:buNone/>
          </a:pPr>
          <a:r>
            <a:rPr lang="en-US" sz="1900" kern="1200" dirty="0"/>
            <a:t>The location of an object is usually given in terms of a standard reference point, called the origin. </a:t>
          </a:r>
        </a:p>
      </dsp:txBody>
      <dsp:txXfrm>
        <a:off x="68454" y="70578"/>
        <a:ext cx="2846322" cy="1265378"/>
      </dsp:txXfrm>
    </dsp:sp>
    <dsp:sp modelId="{7DBF0316-B523-474F-9CF8-9F627EB75642}">
      <dsp:nvSpPr>
        <dsp:cNvPr id="0" name=""/>
        <dsp:cNvSpPr/>
      </dsp:nvSpPr>
      <dsp:spPr>
        <a:xfrm rot="5400000">
          <a:off x="5074075" y="-476090"/>
          <a:ext cx="1121829" cy="5303520"/>
        </a:xfrm>
        <a:prstGeom prst="round2SameRect">
          <a:avLst/>
        </a:prstGeom>
        <a:solidFill>
          <a:schemeClr val="accent2">
            <a:tint val="40000"/>
            <a:alpha val="90000"/>
            <a:hueOff val="-424613"/>
            <a:satOff val="-37673"/>
            <a:lumOff val="-385"/>
            <a:alphaOff val="0"/>
          </a:schemeClr>
        </a:solidFill>
        <a:ln w="12700" cap="flat" cmpd="sng" algn="ctr">
          <a:solidFill>
            <a:schemeClr val="accent2">
              <a:tint val="40000"/>
              <a:alpha val="90000"/>
              <a:hueOff val="-424613"/>
              <a:satOff val="-37673"/>
              <a:lumOff val="-385"/>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0960" tIns="30480" rIns="60960" bIns="30480" numCol="1" spcCol="1270" anchor="ctr" anchorCtr="0">
          <a:noAutofit/>
        </a:bodyPr>
        <a:lstStyle/>
        <a:p>
          <a:pPr marL="171450" lvl="1" indent="-171450" algn="l" defTabSz="711200">
            <a:lnSpc>
              <a:spcPct val="90000"/>
            </a:lnSpc>
            <a:spcBef>
              <a:spcPct val="0"/>
            </a:spcBef>
            <a:spcAft>
              <a:spcPct val="15000"/>
            </a:spcAft>
            <a:buChar char="•"/>
          </a:pPr>
          <a:r>
            <a:rPr lang="en-US" sz="1600" kern="1200" dirty="0"/>
            <a:t>For example, if the x-coordinate of a body changes from x</a:t>
          </a:r>
          <a:r>
            <a:rPr lang="en-US" sz="1600" kern="1200" baseline="-25000" dirty="0"/>
            <a:t>1</a:t>
          </a:r>
          <a:r>
            <a:rPr lang="en-US" sz="1600" kern="1200" dirty="0"/>
            <a:t> to x</a:t>
          </a:r>
          <a:r>
            <a:rPr lang="en-US" sz="1600" kern="1200" baseline="-25000" dirty="0"/>
            <a:t>2</a:t>
          </a:r>
          <a:r>
            <a:rPr lang="en-US" sz="1600" kern="1200" dirty="0"/>
            <a:t>, then the displacement, </a:t>
          </a:r>
          <a:r>
            <a:rPr lang="el-GR" sz="1600" kern="1200" dirty="0">
              <a:latin typeface="Calibri" panose="020F0502020204030204" pitchFamily="34" charset="0"/>
              <a:cs typeface="Calibri" panose="020F0502020204030204" pitchFamily="34" charset="0"/>
            </a:rPr>
            <a:t>Δ</a:t>
          </a:r>
          <a:r>
            <a:rPr lang="en-US" sz="1600" kern="1200" dirty="0"/>
            <a:t>x = (x</a:t>
          </a:r>
          <a:r>
            <a:rPr lang="en-US" sz="1600" kern="1200" baseline="-25000" dirty="0"/>
            <a:t>2</a:t>
          </a:r>
          <a:r>
            <a:rPr lang="en-US" sz="1600" kern="1200" dirty="0"/>
            <a:t>-x</a:t>
          </a:r>
          <a:r>
            <a:rPr lang="en-US" sz="1600" kern="1200" baseline="-25000" dirty="0"/>
            <a:t>1</a:t>
          </a:r>
          <a:r>
            <a:rPr lang="en-US" sz="1600" kern="1200" dirty="0"/>
            <a:t>).</a:t>
          </a:r>
        </a:p>
      </dsp:txBody>
      <dsp:txXfrm rot="-5400000">
        <a:off x="2983230" y="1669518"/>
        <a:ext cx="5248757" cy="1012303"/>
      </dsp:txXfrm>
    </dsp:sp>
    <dsp:sp modelId="{89170CD1-0CA1-459E-8F15-F2A45A6A9FFE}">
      <dsp:nvSpPr>
        <dsp:cNvPr id="0" name=""/>
        <dsp:cNvSpPr/>
      </dsp:nvSpPr>
      <dsp:spPr>
        <a:xfrm>
          <a:off x="0" y="1474525"/>
          <a:ext cx="2983230" cy="1402286"/>
        </a:xfrm>
        <a:prstGeom prst="roundRect">
          <a:avLst/>
        </a:prstGeom>
        <a:solidFill>
          <a:schemeClr val="accent2">
            <a:hueOff val="-727682"/>
            <a:satOff val="-41964"/>
            <a:lumOff val="4314"/>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36195" rIns="72390" bIns="36195" numCol="1" spcCol="1270" anchor="ctr" anchorCtr="0">
          <a:noAutofit/>
        </a:bodyPr>
        <a:lstStyle/>
        <a:p>
          <a:pPr marL="0" lvl="0" indent="0" algn="ctr" defTabSz="844550">
            <a:lnSpc>
              <a:spcPct val="90000"/>
            </a:lnSpc>
            <a:spcBef>
              <a:spcPct val="0"/>
            </a:spcBef>
            <a:spcAft>
              <a:spcPct val="35000"/>
            </a:spcAft>
            <a:buNone/>
          </a:pPr>
          <a:r>
            <a:rPr lang="en-US" sz="1900" kern="1200"/>
            <a:t>A change in the coordinates of the position of the body describes the </a:t>
          </a:r>
          <a:r>
            <a:rPr lang="en-US" sz="1900" i="1" kern="1200"/>
            <a:t>displacement </a:t>
          </a:r>
          <a:r>
            <a:rPr lang="en-US" sz="1900" kern="1200"/>
            <a:t>of the body. </a:t>
          </a:r>
        </a:p>
      </dsp:txBody>
      <dsp:txXfrm>
        <a:off x="68454" y="1542979"/>
        <a:ext cx="2846322" cy="1265378"/>
      </dsp:txXfrm>
    </dsp:sp>
    <dsp:sp modelId="{B1C5F856-7217-41AC-8F86-C5B17FBBF672}">
      <dsp:nvSpPr>
        <dsp:cNvPr id="0" name=""/>
        <dsp:cNvSpPr/>
      </dsp:nvSpPr>
      <dsp:spPr>
        <a:xfrm rot="5400000">
          <a:off x="5074075" y="996309"/>
          <a:ext cx="1121829" cy="5303520"/>
        </a:xfrm>
        <a:prstGeom prst="round2SameRect">
          <a:avLst/>
        </a:prstGeom>
        <a:solidFill>
          <a:schemeClr val="accent2">
            <a:tint val="40000"/>
            <a:alpha val="90000"/>
            <a:hueOff val="-849226"/>
            <a:satOff val="-75346"/>
            <a:lumOff val="-769"/>
            <a:alphaOff val="0"/>
          </a:schemeClr>
        </a:solidFill>
        <a:ln w="12700" cap="flat" cmpd="sng" algn="ctr">
          <a:solidFill>
            <a:schemeClr val="accent2">
              <a:tint val="40000"/>
              <a:alpha val="90000"/>
              <a:hueOff val="-849226"/>
              <a:satOff val="-75346"/>
              <a:lumOff val="-769"/>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0960" tIns="30480" rIns="60960" bIns="30480" numCol="1" spcCol="1270" anchor="ctr" anchorCtr="0">
          <a:noAutofit/>
        </a:bodyPr>
        <a:lstStyle/>
        <a:p>
          <a:pPr marL="171450" lvl="1" indent="-171450" algn="l" defTabSz="711200">
            <a:lnSpc>
              <a:spcPct val="90000"/>
            </a:lnSpc>
            <a:spcBef>
              <a:spcPct val="0"/>
            </a:spcBef>
            <a:spcAft>
              <a:spcPct val="15000"/>
            </a:spcAft>
            <a:buChar char="•"/>
          </a:pPr>
          <a:r>
            <a:rPr lang="en-US" sz="1600" kern="1200"/>
            <a:t>An object’s displacement is x = -4 m means that the object has moved towards decreasing x-axis by 4 m. The direction of motion, here, is toward decreasing x. </a:t>
          </a:r>
        </a:p>
      </dsp:txBody>
      <dsp:txXfrm rot="-5400000">
        <a:off x="2983230" y="3141918"/>
        <a:ext cx="5248757" cy="1012303"/>
      </dsp:txXfrm>
    </dsp:sp>
    <dsp:sp modelId="{691BDD1D-82C7-4FD0-B915-049E74D8ED2F}">
      <dsp:nvSpPr>
        <dsp:cNvPr id="0" name=""/>
        <dsp:cNvSpPr/>
      </dsp:nvSpPr>
      <dsp:spPr>
        <a:xfrm>
          <a:off x="0" y="2946926"/>
          <a:ext cx="2983230" cy="1402286"/>
        </a:xfrm>
        <a:prstGeom prst="roundRect">
          <a:avLst/>
        </a:prstGeom>
        <a:solidFill>
          <a:schemeClr val="accent2">
            <a:hueOff val="-1455363"/>
            <a:satOff val="-83928"/>
            <a:lumOff val="8628"/>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36195" rIns="72390" bIns="36195" numCol="1" spcCol="1270" anchor="ctr" anchorCtr="0">
          <a:noAutofit/>
        </a:bodyPr>
        <a:lstStyle/>
        <a:p>
          <a:pPr marL="0" lvl="0" indent="0" algn="ctr" defTabSz="844550">
            <a:lnSpc>
              <a:spcPct val="90000"/>
            </a:lnSpc>
            <a:spcBef>
              <a:spcPct val="0"/>
            </a:spcBef>
            <a:spcAft>
              <a:spcPct val="35000"/>
            </a:spcAft>
            <a:buNone/>
          </a:pPr>
          <a:r>
            <a:rPr lang="en-US" sz="1900" kern="1200"/>
            <a:t>Displacement is a vector quantity. That is, a quantity that has both magnitude and direction information.</a:t>
          </a:r>
        </a:p>
      </dsp:txBody>
      <dsp:txXfrm>
        <a:off x="68454" y="3015380"/>
        <a:ext cx="2846322" cy="1265378"/>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364500D-A8C4-40A1-A6B2-844F22D9573C}">
      <dsp:nvSpPr>
        <dsp:cNvPr id="0" name=""/>
        <dsp:cNvSpPr/>
      </dsp:nvSpPr>
      <dsp:spPr>
        <a:xfrm>
          <a:off x="1087729" y="712741"/>
          <a:ext cx="1766812" cy="1766812"/>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rcRect/>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826E4555-17D7-489C-93DE-792B4FD00235}">
      <dsp:nvSpPr>
        <dsp:cNvPr id="0" name=""/>
        <dsp:cNvSpPr/>
      </dsp:nvSpPr>
      <dsp:spPr>
        <a:xfrm>
          <a:off x="235968" y="2843572"/>
          <a:ext cx="392625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800100">
            <a:lnSpc>
              <a:spcPct val="90000"/>
            </a:lnSpc>
            <a:spcBef>
              <a:spcPct val="0"/>
            </a:spcBef>
            <a:spcAft>
              <a:spcPct val="35000"/>
            </a:spcAft>
            <a:buNone/>
          </a:pPr>
          <a:r>
            <a:rPr lang="en-US" sz="1800" kern="1200" dirty="0"/>
            <a:t>If an object has opposite signs for velocity and acceleration, then it is slowing down.</a:t>
          </a:r>
        </a:p>
      </dsp:txBody>
      <dsp:txXfrm>
        <a:off x="235968" y="2843572"/>
        <a:ext cx="3926250" cy="720000"/>
      </dsp:txXfrm>
    </dsp:sp>
    <dsp:sp modelId="{27E42276-CAD9-4396-BA36-B970BCCB75D2}">
      <dsp:nvSpPr>
        <dsp:cNvPr id="0" name=""/>
        <dsp:cNvSpPr/>
      </dsp:nvSpPr>
      <dsp:spPr>
        <a:xfrm>
          <a:off x="5701073" y="712741"/>
          <a:ext cx="1766812" cy="1766812"/>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37375936-FB24-455A-9499-8A04013A7BB8}">
      <dsp:nvSpPr>
        <dsp:cNvPr id="0" name=""/>
        <dsp:cNvSpPr/>
      </dsp:nvSpPr>
      <dsp:spPr>
        <a:xfrm>
          <a:off x="4621354" y="2822577"/>
          <a:ext cx="392625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800100">
            <a:lnSpc>
              <a:spcPct val="90000"/>
            </a:lnSpc>
            <a:spcBef>
              <a:spcPct val="0"/>
            </a:spcBef>
            <a:spcAft>
              <a:spcPct val="35000"/>
            </a:spcAft>
            <a:buNone/>
          </a:pPr>
          <a:r>
            <a:rPr lang="en-US" sz="1800" kern="1200" dirty="0"/>
            <a:t>If an object has same sign for velocity and acceleration, then it is speeding up.</a:t>
          </a:r>
        </a:p>
      </dsp:txBody>
      <dsp:txXfrm>
        <a:off x="4621354" y="2822577"/>
        <a:ext cx="3926250" cy="720000"/>
      </dsp:txXfrm>
    </dsp:sp>
  </dsp:spTree>
</dsp:drawing>
</file>

<file path=ppt/diagrams/layout1.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18/2/layout/IconLabelList">
  <dgm:title val="Icon Label List"/>
  <dgm:desc val="Use to show non-sequential or grouped chunks of information accompanied by a related visuals. Works best with icons or small pictures with short text ca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snake">
          <dgm:param type="grDir" val="tL"/>
          <dgm:param type="flowDir" val="row"/>
          <dgm:param type="contDir" val="sameDir"/>
          <dgm:param type="off" val="ctr"/>
          <dgm:param type="vertAlign" val="mid"/>
          <dgm:param type="horzAlign" val="ctr"/>
        </dgm:alg>
      </dgm:if>
      <dgm:else name="Name2">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hoose name="Name3">
      <dgm:if name="Name4" axis="ch" ptType="node" func="cnt" op="lte" val="2">
        <dgm:constrLst>
          <dgm:constr type="h" for="ch" forName="compNode" refType="h" fact="0.4"/>
          <dgm:constr type="w" for="ch" forName="compNode" val="120"/>
          <dgm:constr type="w" for="ch" forName="sibTrans" refType="w" refFor="ch" refForName="compNode" fact="0.175"/>
          <dgm:constr type="sp" refType="w" refFor="ch" refForName="compNode" op="equ" fact="0.25"/>
          <dgm:constr type="primFontSz" for="des" ptType="node" op="equ" val="50"/>
          <dgm:constr type="h" for="des" forName="compNode" op="equ"/>
          <dgm:constr type="h" for="des" forName="textRect" op="equ"/>
        </dgm:constrLst>
      </dgm:if>
      <dgm:if name="Name5" axis="ch" ptType="node" func="cnt" op="lte" val="4">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36"/>
          <dgm:constr type="h" for="des" forName="compNode" op="equ"/>
          <dgm:constr type="h" for="des" forName="textRect" op="equ"/>
        </dgm:constrLst>
      </dgm:if>
      <dgm:else name="Name6">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24"/>
          <dgm:constr type="h" for="des" forName="compNode" op="equ"/>
          <dgm:constr type="h" for="des" forName="textRect" op="equ"/>
        </dgm:constrLst>
      </dgm:else>
    </dgm:choose>
    <dgm:ruleLst>
      <dgm:rule type="w" for="ch" forName="compNode" val="50" fact="NaN" max="NaN"/>
    </dgm:ruleLst>
    <dgm:forEach name="Name7" axis="ch" ptType="node">
      <dgm:layoutNode name="compNode">
        <dgm:alg type="composite"/>
        <dgm:shape xmlns:r="http://schemas.openxmlformats.org/officeDocument/2006/relationships" r:blip="">
          <dgm:adjLst/>
        </dgm:shape>
        <dgm:presOf axis="self"/>
        <dgm:constrLst>
          <dgm:constr type="w" for="ch" forName="iconRect" refType="w" fact="0.45"/>
          <dgm:constr type="h" for="ch" forName="iconRect" refType="w" refFor="ch" refForName="iconRect"/>
          <dgm:constr type="ctrX" for="ch" forName="iconRect" refType="w" fact="0.5"/>
          <dgm:constr type="t" for="ch" forName="iconRect"/>
          <dgm:constr type="h" for="ch" forName="spaceRect" refType="h" fact="0.15"/>
          <dgm:constr type="w" for="ch" forName="spaceRect" refType="w"/>
          <dgm:constr type="l" for="ch" forName="spaceRect"/>
          <dgm:constr type="t" for="ch" forName="spaceRect" refType="b" refFor="ch" refForName="iconRect"/>
          <dgm:constr type="h" for="ch" forName="textRect" val="20"/>
          <dgm:constr type="w" for="ch" forName="textRect" refType="w"/>
          <dgm:constr type="l" for="ch" forName="textRect"/>
          <dgm:constr type="t" for="ch" forName="textRect" refType="b" refFor="ch" refForName="spaceRect"/>
        </dgm:constrLst>
        <dgm:ruleLst>
          <dgm:rule type="h" val="INF" fact="NaN" max="NaN"/>
        </dgm:ruleLst>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 type="h" val="INF" fact="NaN" max="NaN"/>
          </dgm:ruleLst>
        </dgm:layoutNode>
      </dgm:layoutNode>
      <dgm:forEach name="Name8"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CA1C8F0-03EF-42D2-B2DD-09EF4A6C55DC}" type="datetimeFigureOut">
              <a:rPr lang="en-US" smtClean="0"/>
              <a:pPr/>
              <a:t>5/20/2020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E592CC4-AE45-4DBC-88AD-FB27B50681CF}" type="slidenum">
              <a:rPr lang="en-US" smtClean="0"/>
              <a:pPr/>
              <a:t>‹#›</a:t>
            </a:fld>
            <a:endParaRPr lang="en-US"/>
          </a:p>
        </p:txBody>
      </p:sp>
    </p:spTree>
    <p:extLst>
      <p:ext uri="{BB962C8B-B14F-4D97-AF65-F5344CB8AC3E}">
        <p14:creationId xmlns:p14="http://schemas.microsoft.com/office/powerpoint/2010/main" val="29578213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E592CC4-AE45-4DBC-88AD-FB27B50681CF}" type="slidenum">
              <a:rPr lang="en-US" smtClean="0"/>
              <a:pPr/>
              <a:t>1</a:t>
            </a:fld>
            <a:endParaRPr lang="en-US"/>
          </a:p>
        </p:txBody>
      </p:sp>
    </p:spTree>
    <p:extLst>
      <p:ext uri="{BB962C8B-B14F-4D97-AF65-F5344CB8AC3E}">
        <p14:creationId xmlns:p14="http://schemas.microsoft.com/office/powerpoint/2010/main" val="157415832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Answer: C</a:t>
            </a:r>
          </a:p>
        </p:txBody>
      </p:sp>
      <p:sp>
        <p:nvSpPr>
          <p:cNvPr id="4" name="Slide Number Placeholder 3"/>
          <p:cNvSpPr>
            <a:spLocks noGrp="1"/>
          </p:cNvSpPr>
          <p:nvPr>
            <p:ph type="sldNum" sz="quarter" idx="10"/>
          </p:nvPr>
        </p:nvSpPr>
        <p:spPr/>
        <p:txBody>
          <a:bodyPr/>
          <a:lstStyle/>
          <a:p>
            <a:fld id="{1D76769E-C829-4283-B80E-CB90D995C291}" type="slidenum">
              <a:rPr lang="en-US" smtClean="0"/>
              <a:pPr/>
              <a:t>5</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Answer: A</a:t>
            </a:r>
          </a:p>
        </p:txBody>
      </p:sp>
      <p:sp>
        <p:nvSpPr>
          <p:cNvPr id="4" name="Slide Number Placeholder 3"/>
          <p:cNvSpPr>
            <a:spLocks noGrp="1"/>
          </p:cNvSpPr>
          <p:nvPr>
            <p:ph type="sldNum" sz="quarter" idx="10"/>
          </p:nvPr>
        </p:nvSpPr>
        <p:spPr/>
        <p:txBody>
          <a:bodyPr/>
          <a:lstStyle/>
          <a:p>
            <a:fld id="{1D76769E-C829-4283-B80E-CB90D995C291}" type="slidenum">
              <a:rPr lang="en-US" smtClean="0"/>
              <a:pPr/>
              <a:t>11</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Answer: D</a:t>
            </a:r>
          </a:p>
        </p:txBody>
      </p:sp>
      <p:sp>
        <p:nvSpPr>
          <p:cNvPr id="4" name="Slide Number Placeholder 3"/>
          <p:cNvSpPr>
            <a:spLocks noGrp="1"/>
          </p:cNvSpPr>
          <p:nvPr>
            <p:ph type="sldNum" sz="quarter" idx="10"/>
          </p:nvPr>
        </p:nvSpPr>
        <p:spPr/>
        <p:txBody>
          <a:bodyPr/>
          <a:lstStyle/>
          <a:p>
            <a:fld id="{1D76769E-C829-4283-B80E-CB90D995C291}" type="slidenum">
              <a:rPr lang="en-US" smtClean="0"/>
              <a:pPr/>
              <a:t>20</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Answer: B</a:t>
            </a:r>
          </a:p>
        </p:txBody>
      </p:sp>
      <p:sp>
        <p:nvSpPr>
          <p:cNvPr id="4" name="Slide Number Placeholder 3"/>
          <p:cNvSpPr>
            <a:spLocks noGrp="1"/>
          </p:cNvSpPr>
          <p:nvPr>
            <p:ph type="sldNum" sz="quarter" idx="10"/>
          </p:nvPr>
        </p:nvSpPr>
        <p:spPr/>
        <p:txBody>
          <a:bodyPr/>
          <a:lstStyle/>
          <a:p>
            <a:fld id="{1D76769E-C829-4283-B80E-CB90D995C291}" type="slidenum">
              <a:rPr lang="en-US" smtClean="0"/>
              <a:pPr/>
              <a:t>37</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253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p>
        </p:txBody>
      </p:sp>
      <p:sp>
        <p:nvSpPr>
          <p:cNvPr id="2253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fld id="{6A1912C3-6BB4-41AA-B770-FB2B6EE187FC}" type="slidenum">
              <a:rPr lang="en-US" sz="1200"/>
              <a:pPr eaLnBrk="1" hangingPunct="1"/>
              <a:t>43</a:t>
            </a:fld>
            <a:endParaRPr lang="en-US" sz="120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253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p>
        </p:txBody>
      </p:sp>
      <p:sp>
        <p:nvSpPr>
          <p:cNvPr id="2253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fld id="{6A1912C3-6BB4-41AA-B770-FB2B6EE187FC}" type="slidenum">
              <a:rPr lang="en-US" sz="1200"/>
              <a:pPr eaLnBrk="1" hangingPunct="1"/>
              <a:t>44</a:t>
            </a:fld>
            <a:endParaRPr lang="en-US" sz="120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2C853-89FA-493C-A440-6684DF2749D9}"/>
              </a:ext>
            </a:extLst>
          </p:cNvPr>
          <p:cNvSpPr>
            <a:spLocks noGrp="1"/>
          </p:cNvSpPr>
          <p:nvPr>
            <p:ph type="ctrTitle"/>
          </p:nvPr>
        </p:nvSpPr>
        <p:spPr>
          <a:xfrm>
            <a:off x="1143000" y="1122363"/>
            <a:ext cx="6858000" cy="2387600"/>
          </a:xfrm>
        </p:spPr>
        <p:txBody>
          <a:bodyPr anchor="b"/>
          <a:lstStyle>
            <a:lvl1pPr algn="ctr">
              <a:defRPr sz="4500"/>
            </a:lvl1pPr>
          </a:lstStyle>
          <a:p>
            <a:r>
              <a:rPr lang="en-US"/>
              <a:t>Click to edit Master title style</a:t>
            </a:r>
          </a:p>
        </p:txBody>
      </p:sp>
      <p:sp>
        <p:nvSpPr>
          <p:cNvPr id="3" name="Subtitle 2">
            <a:extLst>
              <a:ext uri="{FF2B5EF4-FFF2-40B4-BE49-F238E27FC236}">
                <a16:creationId xmlns:a16="http://schemas.microsoft.com/office/drawing/2014/main" id="{EF6AE9FA-E5EA-46BF-AD62-12D0B7163905}"/>
              </a:ext>
            </a:extLst>
          </p:cNvPr>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sp>
        <p:nvSpPr>
          <p:cNvPr id="4" name="Date Placeholder 3">
            <a:extLst>
              <a:ext uri="{FF2B5EF4-FFF2-40B4-BE49-F238E27FC236}">
                <a16:creationId xmlns:a16="http://schemas.microsoft.com/office/drawing/2014/main" id="{A16A7C70-A6F7-4A86-A16B-0393EE1C2A15}"/>
              </a:ext>
            </a:extLst>
          </p:cNvPr>
          <p:cNvSpPr>
            <a:spLocks noGrp="1"/>
          </p:cNvSpPr>
          <p:nvPr>
            <p:ph type="dt" sz="half" idx="10"/>
          </p:nvPr>
        </p:nvSpPr>
        <p:spPr/>
        <p:txBody>
          <a:bodyPr/>
          <a:lstStyle/>
          <a:p>
            <a:pPr>
              <a:defRPr/>
            </a:pPr>
            <a:endParaRPr lang="en-US"/>
          </a:p>
        </p:txBody>
      </p:sp>
      <p:sp>
        <p:nvSpPr>
          <p:cNvPr id="5" name="Footer Placeholder 4">
            <a:extLst>
              <a:ext uri="{FF2B5EF4-FFF2-40B4-BE49-F238E27FC236}">
                <a16:creationId xmlns:a16="http://schemas.microsoft.com/office/drawing/2014/main" id="{5C88FB33-B9BC-417B-943A-242C3550D831}"/>
              </a:ext>
            </a:extLst>
          </p:cNvPr>
          <p:cNvSpPr>
            <a:spLocks noGrp="1"/>
          </p:cNvSpPr>
          <p:nvPr>
            <p:ph type="ftr" sz="quarter" idx="11"/>
          </p:nvPr>
        </p:nvSpPr>
        <p:spPr/>
        <p:txBody>
          <a:bodyPr/>
          <a:lstStyle/>
          <a:p>
            <a:pPr>
              <a:defRPr/>
            </a:pPr>
            <a:endParaRPr lang="en-US"/>
          </a:p>
        </p:txBody>
      </p:sp>
      <p:sp>
        <p:nvSpPr>
          <p:cNvPr id="6" name="Slide Number Placeholder 5">
            <a:extLst>
              <a:ext uri="{FF2B5EF4-FFF2-40B4-BE49-F238E27FC236}">
                <a16:creationId xmlns:a16="http://schemas.microsoft.com/office/drawing/2014/main" id="{FCED34D5-E882-46C7-BB93-3846BDAA723A}"/>
              </a:ext>
            </a:extLst>
          </p:cNvPr>
          <p:cNvSpPr>
            <a:spLocks noGrp="1"/>
          </p:cNvSpPr>
          <p:nvPr>
            <p:ph type="sldNum" sz="quarter" idx="12"/>
          </p:nvPr>
        </p:nvSpPr>
        <p:spPr/>
        <p:txBody>
          <a:bodyPr/>
          <a:lstStyle/>
          <a:p>
            <a:pPr>
              <a:defRPr/>
            </a:pPr>
            <a:fld id="{1242BD88-397A-4F13-B9C8-39BF1463D746}" type="slidenum">
              <a:rPr lang="en-US" smtClean="0"/>
              <a:pPr>
                <a:defRPr/>
              </a:pPr>
              <a:t>‹#›</a:t>
            </a:fld>
            <a:endParaRPr lang="en-US"/>
          </a:p>
        </p:txBody>
      </p:sp>
    </p:spTree>
    <p:extLst>
      <p:ext uri="{BB962C8B-B14F-4D97-AF65-F5344CB8AC3E}">
        <p14:creationId xmlns:p14="http://schemas.microsoft.com/office/powerpoint/2010/main" val="38822859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2FAC2F-73DE-48C4-BBD3-542C1D178A47}"/>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890197E3-FA64-440B-98EA-4EB283F1BB3B}"/>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513EC52-D8A7-41F5-9913-32096B236E43}"/>
              </a:ext>
            </a:extLst>
          </p:cNvPr>
          <p:cNvSpPr>
            <a:spLocks noGrp="1"/>
          </p:cNvSpPr>
          <p:nvPr>
            <p:ph type="dt" sz="half" idx="10"/>
          </p:nvPr>
        </p:nvSpPr>
        <p:spPr/>
        <p:txBody>
          <a:bodyPr/>
          <a:lstStyle/>
          <a:p>
            <a:pPr>
              <a:defRPr/>
            </a:pPr>
            <a:endParaRPr lang="en-US"/>
          </a:p>
        </p:txBody>
      </p:sp>
      <p:sp>
        <p:nvSpPr>
          <p:cNvPr id="5" name="Footer Placeholder 4">
            <a:extLst>
              <a:ext uri="{FF2B5EF4-FFF2-40B4-BE49-F238E27FC236}">
                <a16:creationId xmlns:a16="http://schemas.microsoft.com/office/drawing/2014/main" id="{C54E36F9-96CB-4AF7-B2F6-79E2A7B86B9E}"/>
              </a:ext>
            </a:extLst>
          </p:cNvPr>
          <p:cNvSpPr>
            <a:spLocks noGrp="1"/>
          </p:cNvSpPr>
          <p:nvPr>
            <p:ph type="ftr" sz="quarter" idx="11"/>
          </p:nvPr>
        </p:nvSpPr>
        <p:spPr/>
        <p:txBody>
          <a:bodyPr/>
          <a:lstStyle/>
          <a:p>
            <a:pPr>
              <a:defRPr/>
            </a:pPr>
            <a:endParaRPr lang="en-US"/>
          </a:p>
        </p:txBody>
      </p:sp>
      <p:sp>
        <p:nvSpPr>
          <p:cNvPr id="6" name="Slide Number Placeholder 5">
            <a:extLst>
              <a:ext uri="{FF2B5EF4-FFF2-40B4-BE49-F238E27FC236}">
                <a16:creationId xmlns:a16="http://schemas.microsoft.com/office/drawing/2014/main" id="{EC33459A-5141-43DD-847A-2CD5E0000E24}"/>
              </a:ext>
            </a:extLst>
          </p:cNvPr>
          <p:cNvSpPr>
            <a:spLocks noGrp="1"/>
          </p:cNvSpPr>
          <p:nvPr>
            <p:ph type="sldNum" sz="quarter" idx="12"/>
          </p:nvPr>
        </p:nvSpPr>
        <p:spPr/>
        <p:txBody>
          <a:bodyPr/>
          <a:lstStyle/>
          <a:p>
            <a:pPr>
              <a:defRPr/>
            </a:pPr>
            <a:fld id="{CFF036BB-6E9D-461D-AA41-ECA868388BE8}" type="slidenum">
              <a:rPr lang="en-US" smtClean="0"/>
              <a:pPr>
                <a:defRPr/>
              </a:pPr>
              <a:t>‹#›</a:t>
            </a:fld>
            <a:endParaRPr lang="en-US"/>
          </a:p>
        </p:txBody>
      </p:sp>
    </p:spTree>
    <p:extLst>
      <p:ext uri="{BB962C8B-B14F-4D97-AF65-F5344CB8AC3E}">
        <p14:creationId xmlns:p14="http://schemas.microsoft.com/office/powerpoint/2010/main" val="36482163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D6125706-A096-48E4-AF6E-9D8EB17DD10E}"/>
              </a:ext>
            </a:extLst>
          </p:cNvPr>
          <p:cNvSpPr>
            <a:spLocks noGrp="1"/>
          </p:cNvSpPr>
          <p:nvPr>
            <p:ph type="title" orient="vert"/>
          </p:nvPr>
        </p:nvSpPr>
        <p:spPr>
          <a:xfrm>
            <a:off x="6543675" y="365125"/>
            <a:ext cx="1971675"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873A4A19-DBA7-4BA9-BB53-0B679CF45151}"/>
              </a:ext>
            </a:extLst>
          </p:cNvPr>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4E0D8B2-656D-48CF-A3CE-F92C5769CE4F}"/>
              </a:ext>
            </a:extLst>
          </p:cNvPr>
          <p:cNvSpPr>
            <a:spLocks noGrp="1"/>
          </p:cNvSpPr>
          <p:nvPr>
            <p:ph type="dt" sz="half" idx="10"/>
          </p:nvPr>
        </p:nvSpPr>
        <p:spPr/>
        <p:txBody>
          <a:bodyPr/>
          <a:lstStyle/>
          <a:p>
            <a:pPr>
              <a:defRPr/>
            </a:pPr>
            <a:endParaRPr lang="en-US"/>
          </a:p>
        </p:txBody>
      </p:sp>
      <p:sp>
        <p:nvSpPr>
          <p:cNvPr id="5" name="Footer Placeholder 4">
            <a:extLst>
              <a:ext uri="{FF2B5EF4-FFF2-40B4-BE49-F238E27FC236}">
                <a16:creationId xmlns:a16="http://schemas.microsoft.com/office/drawing/2014/main" id="{BB3B0A5A-745F-4C74-BCCA-60DA23F65D72}"/>
              </a:ext>
            </a:extLst>
          </p:cNvPr>
          <p:cNvSpPr>
            <a:spLocks noGrp="1"/>
          </p:cNvSpPr>
          <p:nvPr>
            <p:ph type="ftr" sz="quarter" idx="11"/>
          </p:nvPr>
        </p:nvSpPr>
        <p:spPr/>
        <p:txBody>
          <a:bodyPr/>
          <a:lstStyle/>
          <a:p>
            <a:pPr>
              <a:defRPr/>
            </a:pPr>
            <a:endParaRPr lang="en-US"/>
          </a:p>
        </p:txBody>
      </p:sp>
      <p:sp>
        <p:nvSpPr>
          <p:cNvPr id="6" name="Slide Number Placeholder 5">
            <a:extLst>
              <a:ext uri="{FF2B5EF4-FFF2-40B4-BE49-F238E27FC236}">
                <a16:creationId xmlns:a16="http://schemas.microsoft.com/office/drawing/2014/main" id="{9D5ED46C-0E1B-4EEC-BAF1-20A0A7D69F7B}"/>
              </a:ext>
            </a:extLst>
          </p:cNvPr>
          <p:cNvSpPr>
            <a:spLocks noGrp="1"/>
          </p:cNvSpPr>
          <p:nvPr>
            <p:ph type="sldNum" sz="quarter" idx="12"/>
          </p:nvPr>
        </p:nvSpPr>
        <p:spPr/>
        <p:txBody>
          <a:bodyPr/>
          <a:lstStyle/>
          <a:p>
            <a:pPr>
              <a:defRPr/>
            </a:pPr>
            <a:fld id="{F0E48FA0-E39E-4013-A3E5-ED0D600CC3FF}" type="slidenum">
              <a:rPr lang="en-US" smtClean="0"/>
              <a:pPr>
                <a:defRPr/>
              </a:pPr>
              <a:t>‹#›</a:t>
            </a:fld>
            <a:endParaRPr lang="en-US"/>
          </a:p>
        </p:txBody>
      </p:sp>
    </p:spTree>
    <p:extLst>
      <p:ext uri="{BB962C8B-B14F-4D97-AF65-F5344CB8AC3E}">
        <p14:creationId xmlns:p14="http://schemas.microsoft.com/office/powerpoint/2010/main" val="42613612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AA7753-6967-4FE4-BE29-5F42A6B0790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C686EED-528D-4331-8B9F-32F96D1F90DD}"/>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FE633DF-DB3E-4F44-A4FC-EB81F77010BB}"/>
              </a:ext>
            </a:extLst>
          </p:cNvPr>
          <p:cNvSpPr>
            <a:spLocks noGrp="1"/>
          </p:cNvSpPr>
          <p:nvPr>
            <p:ph type="dt" sz="half" idx="10"/>
          </p:nvPr>
        </p:nvSpPr>
        <p:spPr/>
        <p:txBody>
          <a:bodyPr/>
          <a:lstStyle/>
          <a:p>
            <a:pPr>
              <a:defRPr/>
            </a:pPr>
            <a:endParaRPr lang="en-US"/>
          </a:p>
        </p:txBody>
      </p:sp>
      <p:sp>
        <p:nvSpPr>
          <p:cNvPr id="5" name="Footer Placeholder 4">
            <a:extLst>
              <a:ext uri="{FF2B5EF4-FFF2-40B4-BE49-F238E27FC236}">
                <a16:creationId xmlns:a16="http://schemas.microsoft.com/office/drawing/2014/main" id="{B68C26A5-C45C-47DB-A76B-9E8D43E052B8}"/>
              </a:ext>
            </a:extLst>
          </p:cNvPr>
          <p:cNvSpPr>
            <a:spLocks noGrp="1"/>
          </p:cNvSpPr>
          <p:nvPr>
            <p:ph type="ftr" sz="quarter" idx="11"/>
          </p:nvPr>
        </p:nvSpPr>
        <p:spPr/>
        <p:txBody>
          <a:bodyPr/>
          <a:lstStyle/>
          <a:p>
            <a:pPr>
              <a:defRPr/>
            </a:pPr>
            <a:endParaRPr lang="en-US"/>
          </a:p>
        </p:txBody>
      </p:sp>
      <p:sp>
        <p:nvSpPr>
          <p:cNvPr id="6" name="Slide Number Placeholder 5">
            <a:extLst>
              <a:ext uri="{FF2B5EF4-FFF2-40B4-BE49-F238E27FC236}">
                <a16:creationId xmlns:a16="http://schemas.microsoft.com/office/drawing/2014/main" id="{0D71A26C-EC53-45E7-9217-DE08663A23B6}"/>
              </a:ext>
            </a:extLst>
          </p:cNvPr>
          <p:cNvSpPr>
            <a:spLocks noGrp="1"/>
          </p:cNvSpPr>
          <p:nvPr>
            <p:ph type="sldNum" sz="quarter" idx="12"/>
          </p:nvPr>
        </p:nvSpPr>
        <p:spPr/>
        <p:txBody>
          <a:bodyPr/>
          <a:lstStyle/>
          <a:p>
            <a:pPr>
              <a:defRPr/>
            </a:pPr>
            <a:fld id="{EDA72604-63A7-46FE-BCE6-2A81A5423F2D}" type="slidenum">
              <a:rPr lang="en-US" smtClean="0"/>
              <a:pPr>
                <a:defRPr/>
              </a:pPr>
              <a:t>‹#›</a:t>
            </a:fld>
            <a:endParaRPr lang="en-US"/>
          </a:p>
        </p:txBody>
      </p:sp>
    </p:spTree>
    <p:extLst>
      <p:ext uri="{BB962C8B-B14F-4D97-AF65-F5344CB8AC3E}">
        <p14:creationId xmlns:p14="http://schemas.microsoft.com/office/powerpoint/2010/main" val="28925763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890B73-A4D1-4275-9390-94937130E5C1}"/>
              </a:ext>
            </a:extLst>
          </p:cNvPr>
          <p:cNvSpPr>
            <a:spLocks noGrp="1"/>
          </p:cNvSpPr>
          <p:nvPr>
            <p:ph type="title"/>
          </p:nvPr>
        </p:nvSpPr>
        <p:spPr>
          <a:xfrm>
            <a:off x="623888" y="1709739"/>
            <a:ext cx="7886700" cy="2852737"/>
          </a:xfrm>
        </p:spPr>
        <p:txBody>
          <a:bodyPr anchor="b"/>
          <a:lstStyle>
            <a:lvl1pPr>
              <a:defRPr sz="4500"/>
            </a:lvl1pPr>
          </a:lstStyle>
          <a:p>
            <a:r>
              <a:rPr lang="en-US"/>
              <a:t>Click to edit Master title style</a:t>
            </a:r>
          </a:p>
        </p:txBody>
      </p:sp>
      <p:sp>
        <p:nvSpPr>
          <p:cNvPr id="3" name="Text Placeholder 2">
            <a:extLst>
              <a:ext uri="{FF2B5EF4-FFF2-40B4-BE49-F238E27FC236}">
                <a16:creationId xmlns:a16="http://schemas.microsoft.com/office/drawing/2014/main" id="{ADB061C1-6AB0-4476-832D-426FA3ADA32C}"/>
              </a:ext>
            </a:extLst>
          </p:cNvPr>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AD142428-92F4-4766-805C-AE672CB28691}"/>
              </a:ext>
            </a:extLst>
          </p:cNvPr>
          <p:cNvSpPr>
            <a:spLocks noGrp="1"/>
          </p:cNvSpPr>
          <p:nvPr>
            <p:ph type="dt" sz="half" idx="10"/>
          </p:nvPr>
        </p:nvSpPr>
        <p:spPr/>
        <p:txBody>
          <a:bodyPr/>
          <a:lstStyle/>
          <a:p>
            <a:pPr>
              <a:defRPr/>
            </a:pPr>
            <a:endParaRPr lang="en-US"/>
          </a:p>
        </p:txBody>
      </p:sp>
      <p:sp>
        <p:nvSpPr>
          <p:cNvPr id="5" name="Footer Placeholder 4">
            <a:extLst>
              <a:ext uri="{FF2B5EF4-FFF2-40B4-BE49-F238E27FC236}">
                <a16:creationId xmlns:a16="http://schemas.microsoft.com/office/drawing/2014/main" id="{8B37B437-2D25-4B23-8E5A-0B26B43C0B2B}"/>
              </a:ext>
            </a:extLst>
          </p:cNvPr>
          <p:cNvSpPr>
            <a:spLocks noGrp="1"/>
          </p:cNvSpPr>
          <p:nvPr>
            <p:ph type="ftr" sz="quarter" idx="11"/>
          </p:nvPr>
        </p:nvSpPr>
        <p:spPr/>
        <p:txBody>
          <a:bodyPr/>
          <a:lstStyle/>
          <a:p>
            <a:pPr>
              <a:defRPr/>
            </a:pPr>
            <a:endParaRPr lang="en-US"/>
          </a:p>
        </p:txBody>
      </p:sp>
      <p:sp>
        <p:nvSpPr>
          <p:cNvPr id="6" name="Slide Number Placeholder 5">
            <a:extLst>
              <a:ext uri="{FF2B5EF4-FFF2-40B4-BE49-F238E27FC236}">
                <a16:creationId xmlns:a16="http://schemas.microsoft.com/office/drawing/2014/main" id="{1E44DE04-34D1-4B3A-9EE1-47832886FE8E}"/>
              </a:ext>
            </a:extLst>
          </p:cNvPr>
          <p:cNvSpPr>
            <a:spLocks noGrp="1"/>
          </p:cNvSpPr>
          <p:nvPr>
            <p:ph type="sldNum" sz="quarter" idx="12"/>
          </p:nvPr>
        </p:nvSpPr>
        <p:spPr/>
        <p:txBody>
          <a:bodyPr/>
          <a:lstStyle/>
          <a:p>
            <a:pPr>
              <a:defRPr/>
            </a:pPr>
            <a:fld id="{AC23C727-9932-4753-A11B-E6E90C3CC568}" type="slidenum">
              <a:rPr lang="en-US" smtClean="0"/>
              <a:pPr>
                <a:defRPr/>
              </a:pPr>
              <a:t>‹#›</a:t>
            </a:fld>
            <a:endParaRPr lang="en-US"/>
          </a:p>
        </p:txBody>
      </p:sp>
    </p:spTree>
    <p:extLst>
      <p:ext uri="{BB962C8B-B14F-4D97-AF65-F5344CB8AC3E}">
        <p14:creationId xmlns:p14="http://schemas.microsoft.com/office/powerpoint/2010/main" val="35196760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B51493-7CB0-43D3-9DD8-E5F8B39B143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4BE6F471-9751-41CC-A83F-32E7D0D79485}"/>
              </a:ext>
            </a:extLst>
          </p:cNvPr>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035E084D-A2F0-47A1-A062-FEE3A1A7AC90}"/>
              </a:ext>
            </a:extLst>
          </p:cNvPr>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AF68F5B7-2174-40A3-95B4-371845F86F11}"/>
              </a:ext>
            </a:extLst>
          </p:cNvPr>
          <p:cNvSpPr>
            <a:spLocks noGrp="1"/>
          </p:cNvSpPr>
          <p:nvPr>
            <p:ph type="dt" sz="half" idx="10"/>
          </p:nvPr>
        </p:nvSpPr>
        <p:spPr/>
        <p:txBody>
          <a:bodyPr/>
          <a:lstStyle/>
          <a:p>
            <a:pPr>
              <a:defRPr/>
            </a:pPr>
            <a:endParaRPr lang="en-US"/>
          </a:p>
        </p:txBody>
      </p:sp>
      <p:sp>
        <p:nvSpPr>
          <p:cNvPr id="6" name="Footer Placeholder 5">
            <a:extLst>
              <a:ext uri="{FF2B5EF4-FFF2-40B4-BE49-F238E27FC236}">
                <a16:creationId xmlns:a16="http://schemas.microsoft.com/office/drawing/2014/main" id="{C5554DD9-DB73-47FD-93AB-CDE9614172B6}"/>
              </a:ext>
            </a:extLst>
          </p:cNvPr>
          <p:cNvSpPr>
            <a:spLocks noGrp="1"/>
          </p:cNvSpPr>
          <p:nvPr>
            <p:ph type="ftr" sz="quarter" idx="11"/>
          </p:nvPr>
        </p:nvSpPr>
        <p:spPr/>
        <p:txBody>
          <a:bodyPr/>
          <a:lstStyle/>
          <a:p>
            <a:pPr>
              <a:defRPr/>
            </a:pPr>
            <a:endParaRPr lang="en-US"/>
          </a:p>
        </p:txBody>
      </p:sp>
      <p:sp>
        <p:nvSpPr>
          <p:cNvPr id="7" name="Slide Number Placeholder 6">
            <a:extLst>
              <a:ext uri="{FF2B5EF4-FFF2-40B4-BE49-F238E27FC236}">
                <a16:creationId xmlns:a16="http://schemas.microsoft.com/office/drawing/2014/main" id="{C42B8480-2816-4614-B423-45D5C5BDA9F1}"/>
              </a:ext>
            </a:extLst>
          </p:cNvPr>
          <p:cNvSpPr>
            <a:spLocks noGrp="1"/>
          </p:cNvSpPr>
          <p:nvPr>
            <p:ph type="sldNum" sz="quarter" idx="12"/>
          </p:nvPr>
        </p:nvSpPr>
        <p:spPr/>
        <p:txBody>
          <a:bodyPr/>
          <a:lstStyle/>
          <a:p>
            <a:pPr>
              <a:defRPr/>
            </a:pPr>
            <a:fld id="{82836B23-9E3E-4311-866A-0BC9E320C0DD}" type="slidenum">
              <a:rPr lang="en-US" smtClean="0"/>
              <a:pPr>
                <a:defRPr/>
              </a:pPr>
              <a:t>‹#›</a:t>
            </a:fld>
            <a:endParaRPr lang="en-US"/>
          </a:p>
        </p:txBody>
      </p:sp>
    </p:spTree>
    <p:extLst>
      <p:ext uri="{BB962C8B-B14F-4D97-AF65-F5344CB8AC3E}">
        <p14:creationId xmlns:p14="http://schemas.microsoft.com/office/powerpoint/2010/main" val="361889036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6CEDB4-E85C-491A-BC20-C2A5E4F61E57}"/>
              </a:ext>
            </a:extLst>
          </p:cNvPr>
          <p:cNvSpPr>
            <a:spLocks noGrp="1"/>
          </p:cNvSpPr>
          <p:nvPr>
            <p:ph type="title"/>
          </p:nvPr>
        </p:nvSpPr>
        <p:spPr>
          <a:xfrm>
            <a:off x="629841" y="365126"/>
            <a:ext cx="78867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14974FA9-C29C-4ECE-9D93-7C15124C5164}"/>
              </a:ext>
            </a:extLst>
          </p:cNvPr>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a:extLst>
              <a:ext uri="{FF2B5EF4-FFF2-40B4-BE49-F238E27FC236}">
                <a16:creationId xmlns:a16="http://schemas.microsoft.com/office/drawing/2014/main" id="{17D1A186-E5F9-4311-AEA1-051CA6AAB2F5}"/>
              </a:ext>
            </a:extLst>
          </p:cNvPr>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4FCF3A8F-E621-4FBC-985A-BC90A9113B5F}"/>
              </a:ext>
            </a:extLst>
          </p:cNvPr>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a:extLst>
              <a:ext uri="{FF2B5EF4-FFF2-40B4-BE49-F238E27FC236}">
                <a16:creationId xmlns:a16="http://schemas.microsoft.com/office/drawing/2014/main" id="{9EF8F531-2DBF-4B47-BD4B-D105197B78AD}"/>
              </a:ext>
            </a:extLst>
          </p:cNvPr>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337B81DF-9B5A-4AC0-A116-5E4B3210E1B6}"/>
              </a:ext>
            </a:extLst>
          </p:cNvPr>
          <p:cNvSpPr>
            <a:spLocks noGrp="1"/>
          </p:cNvSpPr>
          <p:nvPr>
            <p:ph type="dt" sz="half" idx="10"/>
          </p:nvPr>
        </p:nvSpPr>
        <p:spPr/>
        <p:txBody>
          <a:bodyPr/>
          <a:lstStyle/>
          <a:p>
            <a:pPr>
              <a:defRPr/>
            </a:pPr>
            <a:endParaRPr lang="en-US"/>
          </a:p>
        </p:txBody>
      </p:sp>
      <p:sp>
        <p:nvSpPr>
          <p:cNvPr id="8" name="Footer Placeholder 7">
            <a:extLst>
              <a:ext uri="{FF2B5EF4-FFF2-40B4-BE49-F238E27FC236}">
                <a16:creationId xmlns:a16="http://schemas.microsoft.com/office/drawing/2014/main" id="{0686E470-64A3-4C38-8396-4D43B605493F}"/>
              </a:ext>
            </a:extLst>
          </p:cNvPr>
          <p:cNvSpPr>
            <a:spLocks noGrp="1"/>
          </p:cNvSpPr>
          <p:nvPr>
            <p:ph type="ftr" sz="quarter" idx="11"/>
          </p:nvPr>
        </p:nvSpPr>
        <p:spPr/>
        <p:txBody>
          <a:bodyPr/>
          <a:lstStyle/>
          <a:p>
            <a:pPr>
              <a:defRPr/>
            </a:pPr>
            <a:endParaRPr lang="en-US"/>
          </a:p>
        </p:txBody>
      </p:sp>
      <p:sp>
        <p:nvSpPr>
          <p:cNvPr id="9" name="Slide Number Placeholder 8">
            <a:extLst>
              <a:ext uri="{FF2B5EF4-FFF2-40B4-BE49-F238E27FC236}">
                <a16:creationId xmlns:a16="http://schemas.microsoft.com/office/drawing/2014/main" id="{912EE001-5F47-4651-B81B-B815DDF4B106}"/>
              </a:ext>
            </a:extLst>
          </p:cNvPr>
          <p:cNvSpPr>
            <a:spLocks noGrp="1"/>
          </p:cNvSpPr>
          <p:nvPr>
            <p:ph type="sldNum" sz="quarter" idx="12"/>
          </p:nvPr>
        </p:nvSpPr>
        <p:spPr/>
        <p:txBody>
          <a:bodyPr/>
          <a:lstStyle/>
          <a:p>
            <a:pPr>
              <a:defRPr/>
            </a:pPr>
            <a:fld id="{652CB2C6-27E5-42CE-9567-8FCF5A5EC09B}" type="slidenum">
              <a:rPr lang="en-US" smtClean="0"/>
              <a:pPr>
                <a:defRPr/>
              </a:pPr>
              <a:t>‹#›</a:t>
            </a:fld>
            <a:endParaRPr lang="en-US"/>
          </a:p>
        </p:txBody>
      </p:sp>
    </p:spTree>
    <p:extLst>
      <p:ext uri="{BB962C8B-B14F-4D97-AF65-F5344CB8AC3E}">
        <p14:creationId xmlns:p14="http://schemas.microsoft.com/office/powerpoint/2010/main" val="1712143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C2F917-9FC1-493F-B01B-80F64116FB01}"/>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1D8BC96D-EC3B-4B9E-A454-B04F7B4B6302}"/>
              </a:ext>
            </a:extLst>
          </p:cNvPr>
          <p:cNvSpPr>
            <a:spLocks noGrp="1"/>
          </p:cNvSpPr>
          <p:nvPr>
            <p:ph type="dt" sz="half" idx="10"/>
          </p:nvPr>
        </p:nvSpPr>
        <p:spPr/>
        <p:txBody>
          <a:bodyPr/>
          <a:lstStyle/>
          <a:p>
            <a:pPr>
              <a:defRPr/>
            </a:pPr>
            <a:endParaRPr lang="en-US"/>
          </a:p>
        </p:txBody>
      </p:sp>
      <p:sp>
        <p:nvSpPr>
          <p:cNvPr id="4" name="Footer Placeholder 3">
            <a:extLst>
              <a:ext uri="{FF2B5EF4-FFF2-40B4-BE49-F238E27FC236}">
                <a16:creationId xmlns:a16="http://schemas.microsoft.com/office/drawing/2014/main" id="{3B9F5CAF-E9B3-4DB8-813C-18D805B93415}"/>
              </a:ext>
            </a:extLst>
          </p:cNvPr>
          <p:cNvSpPr>
            <a:spLocks noGrp="1"/>
          </p:cNvSpPr>
          <p:nvPr>
            <p:ph type="ftr" sz="quarter" idx="11"/>
          </p:nvPr>
        </p:nvSpPr>
        <p:spPr/>
        <p:txBody>
          <a:bodyPr/>
          <a:lstStyle/>
          <a:p>
            <a:pPr>
              <a:defRPr/>
            </a:pPr>
            <a:endParaRPr lang="en-US"/>
          </a:p>
        </p:txBody>
      </p:sp>
      <p:sp>
        <p:nvSpPr>
          <p:cNvPr id="5" name="Slide Number Placeholder 4">
            <a:extLst>
              <a:ext uri="{FF2B5EF4-FFF2-40B4-BE49-F238E27FC236}">
                <a16:creationId xmlns:a16="http://schemas.microsoft.com/office/drawing/2014/main" id="{ECFF30E1-B114-4D53-8A0E-FCE1E587F0F2}"/>
              </a:ext>
            </a:extLst>
          </p:cNvPr>
          <p:cNvSpPr>
            <a:spLocks noGrp="1"/>
          </p:cNvSpPr>
          <p:nvPr>
            <p:ph type="sldNum" sz="quarter" idx="12"/>
          </p:nvPr>
        </p:nvSpPr>
        <p:spPr/>
        <p:txBody>
          <a:bodyPr/>
          <a:lstStyle/>
          <a:p>
            <a:pPr>
              <a:defRPr/>
            </a:pPr>
            <a:fld id="{32F4220E-D97A-406F-BA5F-16DE23C9DED7}" type="slidenum">
              <a:rPr lang="en-US" smtClean="0"/>
              <a:pPr>
                <a:defRPr/>
              </a:pPr>
              <a:t>‹#›</a:t>
            </a:fld>
            <a:endParaRPr lang="en-US"/>
          </a:p>
        </p:txBody>
      </p:sp>
    </p:spTree>
    <p:extLst>
      <p:ext uri="{BB962C8B-B14F-4D97-AF65-F5344CB8AC3E}">
        <p14:creationId xmlns:p14="http://schemas.microsoft.com/office/powerpoint/2010/main" val="2278638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A29F426-54BA-4B3A-93AB-57D83C422568}"/>
              </a:ext>
            </a:extLst>
          </p:cNvPr>
          <p:cNvSpPr>
            <a:spLocks noGrp="1"/>
          </p:cNvSpPr>
          <p:nvPr>
            <p:ph type="dt" sz="half" idx="10"/>
          </p:nvPr>
        </p:nvSpPr>
        <p:spPr/>
        <p:txBody>
          <a:bodyPr/>
          <a:lstStyle/>
          <a:p>
            <a:pPr>
              <a:defRPr/>
            </a:pPr>
            <a:endParaRPr lang="en-US"/>
          </a:p>
        </p:txBody>
      </p:sp>
      <p:sp>
        <p:nvSpPr>
          <p:cNvPr id="3" name="Footer Placeholder 2">
            <a:extLst>
              <a:ext uri="{FF2B5EF4-FFF2-40B4-BE49-F238E27FC236}">
                <a16:creationId xmlns:a16="http://schemas.microsoft.com/office/drawing/2014/main" id="{7C846A91-7675-41A7-BA14-8B8E71CD4049}"/>
              </a:ext>
            </a:extLst>
          </p:cNvPr>
          <p:cNvSpPr>
            <a:spLocks noGrp="1"/>
          </p:cNvSpPr>
          <p:nvPr>
            <p:ph type="ftr" sz="quarter" idx="11"/>
          </p:nvPr>
        </p:nvSpPr>
        <p:spPr/>
        <p:txBody>
          <a:bodyPr/>
          <a:lstStyle/>
          <a:p>
            <a:pPr>
              <a:defRPr/>
            </a:pPr>
            <a:endParaRPr lang="en-US"/>
          </a:p>
        </p:txBody>
      </p:sp>
      <p:sp>
        <p:nvSpPr>
          <p:cNvPr id="4" name="Slide Number Placeholder 3">
            <a:extLst>
              <a:ext uri="{FF2B5EF4-FFF2-40B4-BE49-F238E27FC236}">
                <a16:creationId xmlns:a16="http://schemas.microsoft.com/office/drawing/2014/main" id="{A9AB762E-29BC-4F19-89AA-779F18FE968E}"/>
              </a:ext>
            </a:extLst>
          </p:cNvPr>
          <p:cNvSpPr>
            <a:spLocks noGrp="1"/>
          </p:cNvSpPr>
          <p:nvPr>
            <p:ph type="sldNum" sz="quarter" idx="12"/>
          </p:nvPr>
        </p:nvSpPr>
        <p:spPr/>
        <p:txBody>
          <a:bodyPr/>
          <a:lstStyle/>
          <a:p>
            <a:pPr>
              <a:defRPr/>
            </a:pPr>
            <a:fld id="{693E0A48-B278-4945-BF79-7ED6946CF259}" type="slidenum">
              <a:rPr lang="en-US" smtClean="0"/>
              <a:pPr>
                <a:defRPr/>
              </a:pPr>
              <a:t>‹#›</a:t>
            </a:fld>
            <a:endParaRPr lang="en-US"/>
          </a:p>
        </p:txBody>
      </p:sp>
    </p:spTree>
    <p:extLst>
      <p:ext uri="{BB962C8B-B14F-4D97-AF65-F5344CB8AC3E}">
        <p14:creationId xmlns:p14="http://schemas.microsoft.com/office/powerpoint/2010/main" val="35773148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8FAFD4-BF99-4E7A-9835-3D08F5EC5F9A}"/>
              </a:ext>
            </a:extLst>
          </p:cNvPr>
          <p:cNvSpPr>
            <a:spLocks noGrp="1"/>
          </p:cNvSpPr>
          <p:nvPr>
            <p:ph type="title"/>
          </p:nvPr>
        </p:nvSpPr>
        <p:spPr>
          <a:xfrm>
            <a:off x="629841" y="457200"/>
            <a:ext cx="2949178" cy="1600200"/>
          </a:xfrm>
        </p:spPr>
        <p:txBody>
          <a:bodyPr anchor="b"/>
          <a:lstStyle>
            <a:lvl1pPr>
              <a:defRPr sz="2400"/>
            </a:lvl1pPr>
          </a:lstStyle>
          <a:p>
            <a:r>
              <a:rPr lang="en-US"/>
              <a:t>Click to edit Master title style</a:t>
            </a:r>
          </a:p>
        </p:txBody>
      </p:sp>
      <p:sp>
        <p:nvSpPr>
          <p:cNvPr id="3" name="Content Placeholder 2">
            <a:extLst>
              <a:ext uri="{FF2B5EF4-FFF2-40B4-BE49-F238E27FC236}">
                <a16:creationId xmlns:a16="http://schemas.microsoft.com/office/drawing/2014/main" id="{EF9C4132-A1DA-4C61-AFC2-EF08336DAD21}"/>
              </a:ext>
            </a:extLst>
          </p:cNvPr>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077FF1E7-76E4-4DAB-8F10-0829C26413CD}"/>
              </a:ext>
            </a:extLst>
          </p:cNvPr>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a:extLst>
              <a:ext uri="{FF2B5EF4-FFF2-40B4-BE49-F238E27FC236}">
                <a16:creationId xmlns:a16="http://schemas.microsoft.com/office/drawing/2014/main" id="{4F8868CC-A03F-4A23-A585-17C08DBFB9D5}"/>
              </a:ext>
            </a:extLst>
          </p:cNvPr>
          <p:cNvSpPr>
            <a:spLocks noGrp="1"/>
          </p:cNvSpPr>
          <p:nvPr>
            <p:ph type="dt" sz="half" idx="10"/>
          </p:nvPr>
        </p:nvSpPr>
        <p:spPr/>
        <p:txBody>
          <a:bodyPr/>
          <a:lstStyle/>
          <a:p>
            <a:pPr>
              <a:defRPr/>
            </a:pPr>
            <a:endParaRPr lang="en-US"/>
          </a:p>
        </p:txBody>
      </p:sp>
      <p:sp>
        <p:nvSpPr>
          <p:cNvPr id="6" name="Footer Placeholder 5">
            <a:extLst>
              <a:ext uri="{FF2B5EF4-FFF2-40B4-BE49-F238E27FC236}">
                <a16:creationId xmlns:a16="http://schemas.microsoft.com/office/drawing/2014/main" id="{86393D76-E278-431E-B769-87DF1C4BAEF8}"/>
              </a:ext>
            </a:extLst>
          </p:cNvPr>
          <p:cNvSpPr>
            <a:spLocks noGrp="1"/>
          </p:cNvSpPr>
          <p:nvPr>
            <p:ph type="ftr" sz="quarter" idx="11"/>
          </p:nvPr>
        </p:nvSpPr>
        <p:spPr/>
        <p:txBody>
          <a:bodyPr/>
          <a:lstStyle/>
          <a:p>
            <a:pPr>
              <a:defRPr/>
            </a:pPr>
            <a:endParaRPr lang="en-US"/>
          </a:p>
        </p:txBody>
      </p:sp>
      <p:sp>
        <p:nvSpPr>
          <p:cNvPr id="7" name="Slide Number Placeholder 6">
            <a:extLst>
              <a:ext uri="{FF2B5EF4-FFF2-40B4-BE49-F238E27FC236}">
                <a16:creationId xmlns:a16="http://schemas.microsoft.com/office/drawing/2014/main" id="{38443307-DDF1-4EFB-89B2-9100420441FC}"/>
              </a:ext>
            </a:extLst>
          </p:cNvPr>
          <p:cNvSpPr>
            <a:spLocks noGrp="1"/>
          </p:cNvSpPr>
          <p:nvPr>
            <p:ph type="sldNum" sz="quarter" idx="12"/>
          </p:nvPr>
        </p:nvSpPr>
        <p:spPr/>
        <p:txBody>
          <a:bodyPr/>
          <a:lstStyle/>
          <a:p>
            <a:pPr>
              <a:defRPr/>
            </a:pPr>
            <a:fld id="{2AF09E6A-AAD1-4587-A131-DCD4594C8CD7}" type="slidenum">
              <a:rPr lang="en-US" smtClean="0"/>
              <a:pPr>
                <a:defRPr/>
              </a:pPr>
              <a:t>‹#›</a:t>
            </a:fld>
            <a:endParaRPr lang="en-US"/>
          </a:p>
        </p:txBody>
      </p:sp>
    </p:spTree>
    <p:extLst>
      <p:ext uri="{BB962C8B-B14F-4D97-AF65-F5344CB8AC3E}">
        <p14:creationId xmlns:p14="http://schemas.microsoft.com/office/powerpoint/2010/main" val="32388229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364282-996D-40C1-9A0D-5636376700C4}"/>
              </a:ext>
            </a:extLst>
          </p:cNvPr>
          <p:cNvSpPr>
            <a:spLocks noGrp="1"/>
          </p:cNvSpPr>
          <p:nvPr>
            <p:ph type="title"/>
          </p:nvPr>
        </p:nvSpPr>
        <p:spPr>
          <a:xfrm>
            <a:off x="629841" y="457200"/>
            <a:ext cx="2949178" cy="1600200"/>
          </a:xfrm>
        </p:spPr>
        <p:txBody>
          <a:bodyPr anchor="b"/>
          <a:lstStyle>
            <a:lvl1pPr>
              <a:defRPr sz="2400"/>
            </a:lvl1pPr>
          </a:lstStyle>
          <a:p>
            <a:r>
              <a:rPr lang="en-US"/>
              <a:t>Click to edit Master title style</a:t>
            </a:r>
          </a:p>
        </p:txBody>
      </p:sp>
      <p:sp>
        <p:nvSpPr>
          <p:cNvPr id="3" name="Picture Placeholder 2">
            <a:extLst>
              <a:ext uri="{FF2B5EF4-FFF2-40B4-BE49-F238E27FC236}">
                <a16:creationId xmlns:a16="http://schemas.microsoft.com/office/drawing/2014/main" id="{47B46545-9404-4400-9632-E2A8A67F442C}"/>
              </a:ext>
            </a:extLst>
          </p:cNvPr>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a:p>
        </p:txBody>
      </p:sp>
      <p:sp>
        <p:nvSpPr>
          <p:cNvPr id="4" name="Text Placeholder 3">
            <a:extLst>
              <a:ext uri="{FF2B5EF4-FFF2-40B4-BE49-F238E27FC236}">
                <a16:creationId xmlns:a16="http://schemas.microsoft.com/office/drawing/2014/main" id="{70B8CA24-1B5A-42B8-8069-752C28782840}"/>
              </a:ext>
            </a:extLst>
          </p:cNvPr>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a:extLst>
              <a:ext uri="{FF2B5EF4-FFF2-40B4-BE49-F238E27FC236}">
                <a16:creationId xmlns:a16="http://schemas.microsoft.com/office/drawing/2014/main" id="{F8C4E9CB-1631-4A87-8887-9CB03B95A2F0}"/>
              </a:ext>
            </a:extLst>
          </p:cNvPr>
          <p:cNvSpPr>
            <a:spLocks noGrp="1"/>
          </p:cNvSpPr>
          <p:nvPr>
            <p:ph type="dt" sz="half" idx="10"/>
          </p:nvPr>
        </p:nvSpPr>
        <p:spPr/>
        <p:txBody>
          <a:bodyPr/>
          <a:lstStyle/>
          <a:p>
            <a:pPr>
              <a:defRPr/>
            </a:pPr>
            <a:endParaRPr lang="en-US"/>
          </a:p>
        </p:txBody>
      </p:sp>
      <p:sp>
        <p:nvSpPr>
          <p:cNvPr id="6" name="Footer Placeholder 5">
            <a:extLst>
              <a:ext uri="{FF2B5EF4-FFF2-40B4-BE49-F238E27FC236}">
                <a16:creationId xmlns:a16="http://schemas.microsoft.com/office/drawing/2014/main" id="{22CFE4E3-E8AA-4F2A-AE16-DECBB03B50CA}"/>
              </a:ext>
            </a:extLst>
          </p:cNvPr>
          <p:cNvSpPr>
            <a:spLocks noGrp="1"/>
          </p:cNvSpPr>
          <p:nvPr>
            <p:ph type="ftr" sz="quarter" idx="11"/>
          </p:nvPr>
        </p:nvSpPr>
        <p:spPr/>
        <p:txBody>
          <a:bodyPr/>
          <a:lstStyle/>
          <a:p>
            <a:pPr>
              <a:defRPr/>
            </a:pPr>
            <a:endParaRPr lang="en-US"/>
          </a:p>
        </p:txBody>
      </p:sp>
      <p:sp>
        <p:nvSpPr>
          <p:cNvPr id="7" name="Slide Number Placeholder 6">
            <a:extLst>
              <a:ext uri="{FF2B5EF4-FFF2-40B4-BE49-F238E27FC236}">
                <a16:creationId xmlns:a16="http://schemas.microsoft.com/office/drawing/2014/main" id="{494B7B70-7F9D-4BFE-9E77-1DBCB657AE60}"/>
              </a:ext>
            </a:extLst>
          </p:cNvPr>
          <p:cNvSpPr>
            <a:spLocks noGrp="1"/>
          </p:cNvSpPr>
          <p:nvPr>
            <p:ph type="sldNum" sz="quarter" idx="12"/>
          </p:nvPr>
        </p:nvSpPr>
        <p:spPr/>
        <p:txBody>
          <a:bodyPr/>
          <a:lstStyle/>
          <a:p>
            <a:pPr>
              <a:defRPr/>
            </a:pPr>
            <a:fld id="{1B57A17F-BA9C-4B02-9989-56D266571561}" type="slidenum">
              <a:rPr lang="en-US" smtClean="0"/>
              <a:pPr>
                <a:defRPr/>
              </a:pPr>
              <a:t>‹#›</a:t>
            </a:fld>
            <a:endParaRPr lang="en-US"/>
          </a:p>
        </p:txBody>
      </p:sp>
    </p:spTree>
    <p:extLst>
      <p:ext uri="{BB962C8B-B14F-4D97-AF65-F5344CB8AC3E}">
        <p14:creationId xmlns:p14="http://schemas.microsoft.com/office/powerpoint/2010/main" val="285245958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2B4C182-07C6-4070-B19A-9619923DFC41}"/>
              </a:ext>
            </a:extLst>
          </p:cNvPr>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259320D1-DE39-4C2D-8C5C-46AEAB21AF38}"/>
              </a:ext>
            </a:extLst>
          </p:cNvPr>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858EA65-1F3A-4A98-B5B5-EE0D9C70E689}"/>
              </a:ext>
            </a:extLst>
          </p:cNvPr>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pPr>
              <a:defRPr/>
            </a:pPr>
            <a:endParaRPr lang="en-US"/>
          </a:p>
        </p:txBody>
      </p:sp>
      <p:sp>
        <p:nvSpPr>
          <p:cNvPr id="5" name="Footer Placeholder 4">
            <a:extLst>
              <a:ext uri="{FF2B5EF4-FFF2-40B4-BE49-F238E27FC236}">
                <a16:creationId xmlns:a16="http://schemas.microsoft.com/office/drawing/2014/main" id="{37E015F8-44CF-4772-89D2-249E4C7F77C9}"/>
              </a:ext>
            </a:extLst>
          </p:cNvPr>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pPr>
              <a:defRPr/>
            </a:pPr>
            <a:endParaRPr lang="en-US"/>
          </a:p>
        </p:txBody>
      </p:sp>
      <p:sp>
        <p:nvSpPr>
          <p:cNvPr id="6" name="Slide Number Placeholder 5">
            <a:extLst>
              <a:ext uri="{FF2B5EF4-FFF2-40B4-BE49-F238E27FC236}">
                <a16:creationId xmlns:a16="http://schemas.microsoft.com/office/drawing/2014/main" id="{3DE7B24A-D844-410F-8DE1-6556CD972978}"/>
              </a:ext>
            </a:extLst>
          </p:cNvPr>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pPr>
              <a:defRPr/>
            </a:pPr>
            <a:fld id="{EDFB5ACB-7891-48D1-9228-D30AD5ECAA2A}" type="slidenum">
              <a:rPr lang="en-US" smtClean="0"/>
              <a:pPr>
                <a:defRPr/>
              </a:pPr>
              <a:t>‹#›</a:t>
            </a:fld>
            <a:endParaRPr lang="en-US"/>
          </a:p>
        </p:txBody>
      </p:sp>
    </p:spTree>
    <p:extLst>
      <p:ext uri="{BB962C8B-B14F-4D97-AF65-F5344CB8AC3E}">
        <p14:creationId xmlns:p14="http://schemas.microsoft.com/office/powerpoint/2010/main" val="3371105198"/>
      </p:ext>
    </p:extLst>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0.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7.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44.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7.xml"/><Relationship Id="rId1" Type="http://schemas.openxmlformats.org/officeDocument/2006/relationships/slideLayout" Target="../slideLayouts/slideLayout8.xml"/><Relationship Id="rId6" Type="http://schemas.microsoft.com/office/2007/relationships/hdphoto" Target="../media/hdphoto2.wdp"/><Relationship Id="rId5" Type="http://schemas.openxmlformats.org/officeDocument/2006/relationships/image" Target="../media/image36.png"/><Relationship Id="rId4" Type="http://schemas.microsoft.com/office/2007/relationships/hdphoto" Target="../media/hdphoto1.wdp"/></Relationships>
</file>

<file path=ppt/slides/_rels/slide45.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7.xml"/><Relationship Id="rId5" Type="http://schemas.openxmlformats.org/officeDocument/2006/relationships/image" Target="../media/image10.png"/><Relationship Id="rId4" Type="http://schemas.openxmlformats.org/officeDocument/2006/relationships/image" Target="../media/image9.jpe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5122" name="Title 3"/>
          <p:cNvSpPr>
            <a:spLocks noGrp="1"/>
          </p:cNvSpPr>
          <p:nvPr>
            <p:ph type="ctrTitle"/>
          </p:nvPr>
        </p:nvSpPr>
        <p:spPr>
          <a:xfrm>
            <a:off x="5059971" y="1783959"/>
            <a:ext cx="3483937" cy="2889114"/>
          </a:xfrm>
        </p:spPr>
        <p:txBody>
          <a:bodyPr anchor="b" anchorCtr="0">
            <a:normAutofit/>
          </a:bodyPr>
          <a:lstStyle/>
          <a:p>
            <a:r>
              <a:rPr lang="en-US" sz="6000" b="1" dirty="0">
                <a:cs typeface="Arial" charset="0"/>
              </a:rPr>
              <a:t>Why things move</a:t>
            </a:r>
          </a:p>
        </p:txBody>
      </p:sp>
      <p:sp>
        <p:nvSpPr>
          <p:cNvPr id="136" name="Freeform: Shape 135">
            <a:extLst>
              <a:ext uri="{FF2B5EF4-FFF2-40B4-BE49-F238E27FC236}">
                <a16:creationId xmlns:a16="http://schemas.microsoft.com/office/drawing/2014/main" id="{1DB7C82F-AB7E-4F0C-B829-FA1B9C41518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0"/>
            <a:ext cx="4629586" cy="6858000"/>
          </a:xfrm>
          <a:custGeom>
            <a:avLst/>
            <a:gdLst>
              <a:gd name="connsiteX0" fmla="*/ 6172782 w 6172782"/>
              <a:gd name="connsiteY0" fmla="*/ 0 h 6858000"/>
              <a:gd name="connsiteX1" fmla="*/ 69075 w 6172782"/>
              <a:gd name="connsiteY1" fmla="*/ 0 h 6858000"/>
              <a:gd name="connsiteX2" fmla="*/ 35131 w 6172782"/>
              <a:gd name="connsiteY2" fmla="*/ 267128 h 6858000"/>
              <a:gd name="connsiteX3" fmla="*/ 0 w 6172782"/>
              <a:gd name="connsiteY3" fmla="*/ 962845 h 6858000"/>
              <a:gd name="connsiteX4" fmla="*/ 3276103 w 6172782"/>
              <a:gd name="connsiteY4" fmla="*/ 6782205 h 6858000"/>
              <a:gd name="connsiteX5" fmla="*/ 3407923 w 6172782"/>
              <a:gd name="connsiteY5" fmla="*/ 6858000 h 6858000"/>
              <a:gd name="connsiteX6" fmla="*/ 6172782 w 6172782"/>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172782" h="6858000">
                <a:moveTo>
                  <a:pt x="6172782" y="0"/>
                </a:moveTo>
                <a:lnTo>
                  <a:pt x="69075" y="0"/>
                </a:lnTo>
                <a:lnTo>
                  <a:pt x="35131" y="267128"/>
                </a:lnTo>
                <a:cubicBezTo>
                  <a:pt x="11901" y="495874"/>
                  <a:pt x="0" y="727970"/>
                  <a:pt x="0" y="962845"/>
                </a:cubicBezTo>
                <a:cubicBezTo>
                  <a:pt x="0" y="3429034"/>
                  <a:pt x="1312002" y="5588789"/>
                  <a:pt x="3276103" y="6782205"/>
                </a:cubicBezTo>
                <a:lnTo>
                  <a:pt x="3407923" y="6858000"/>
                </a:lnTo>
                <a:lnTo>
                  <a:pt x="6172782" y="6858000"/>
                </a:ln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5124" name="Picture 5123">
            <a:extLst>
              <a:ext uri="{FF2B5EF4-FFF2-40B4-BE49-F238E27FC236}">
                <a16:creationId xmlns:a16="http://schemas.microsoft.com/office/drawing/2014/main" id="{FE52F0BE-4E19-4C24-AA19-27EE0E8F76CC}"/>
              </a:ext>
            </a:extLst>
          </p:cNvPr>
          <p:cNvPicPr>
            <a:picLocks noChangeAspect="1"/>
          </p:cNvPicPr>
          <p:nvPr/>
        </p:nvPicPr>
        <p:blipFill rotWithShape="1">
          <a:blip r:embed="rId3"/>
          <a:srcRect l="28679" r="27511"/>
          <a:stretch/>
        </p:blipFill>
        <p:spPr>
          <a:xfrm>
            <a:off x="20" y="10"/>
            <a:ext cx="4518095" cy="6857990"/>
          </a:xfrm>
          <a:custGeom>
            <a:avLst/>
            <a:gdLst/>
            <a:ahLst/>
            <a:cxnLst/>
            <a:rect l="l" t="t" r="r" b="b"/>
            <a:pathLst>
              <a:path w="6024154" h="6858000">
                <a:moveTo>
                  <a:pt x="0" y="0"/>
                </a:moveTo>
                <a:lnTo>
                  <a:pt x="5953780" y="0"/>
                </a:lnTo>
                <a:lnTo>
                  <a:pt x="5989880" y="284091"/>
                </a:lnTo>
                <a:cubicBezTo>
                  <a:pt x="6012544" y="507260"/>
                  <a:pt x="6024154" y="733696"/>
                  <a:pt x="6024154" y="962844"/>
                </a:cubicBezTo>
                <a:cubicBezTo>
                  <a:pt x="6024154" y="3483472"/>
                  <a:pt x="4619336" y="5675986"/>
                  <a:pt x="2549934" y="6800152"/>
                </a:cubicBezTo>
                <a:lnTo>
                  <a:pt x="2436987" y="6858000"/>
                </a:lnTo>
                <a:lnTo>
                  <a:pt x="0" y="6858000"/>
                </a:lnTo>
                <a:close/>
              </a:path>
            </a:pathLst>
          </a:custGeom>
        </p:spPr>
      </p:pic>
    </p:spTree>
  </p:cSld>
  <p:clrMapOvr>
    <a:overrideClrMapping bg1="dk1" tx1="lt1" bg2="dk2" tx2="lt2" accent1="accent1" accent2="accent2" accent3="accent3" accent4="accent4" accent5="accent5" accent6="accent6" hlink="hlink" folHlink="folHlink"/>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CDC3F2-F3F4-4D2B-B8FD-B9E4F65BE99C}"/>
              </a:ext>
            </a:extLst>
          </p:cNvPr>
          <p:cNvSpPr>
            <a:spLocks noGrp="1"/>
          </p:cNvSpPr>
          <p:nvPr>
            <p:ph type="title"/>
          </p:nvPr>
        </p:nvSpPr>
        <p:spPr>
          <a:xfrm>
            <a:off x="297429" y="320675"/>
            <a:ext cx="8555616" cy="1325563"/>
          </a:xfrm>
        </p:spPr>
        <p:txBody>
          <a:bodyPr>
            <a:normAutofit/>
          </a:bodyPr>
          <a:lstStyle/>
          <a:p>
            <a:r>
              <a:rPr lang="en-US" b="1" i="1">
                <a:latin typeface="Arial" charset="0"/>
                <a:cs typeface="Arial" charset="0"/>
              </a:rPr>
              <a:t>Average velocity and acceleration can tell you what direction something is moving</a:t>
            </a:r>
            <a:endParaRPr lang="en-US" dirty="0"/>
          </a:p>
        </p:txBody>
      </p:sp>
      <p:sp>
        <p:nvSpPr>
          <p:cNvPr id="15" name="Rectangle 14">
            <a:extLst>
              <a:ext uri="{FF2B5EF4-FFF2-40B4-BE49-F238E27FC236}">
                <a16:creationId xmlns:a16="http://schemas.microsoft.com/office/drawing/2014/main" id="{37E32B78-23DD-4E77-8B9C-7779E3BF20C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4593" cy="6858000"/>
          </a:xfrm>
          <a:prstGeom prst="rect">
            <a:avLst/>
          </a:prstGeom>
          <a:solidFill>
            <a:srgbClr val="4472C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9" name="Title 1"/>
          <p:cNvSpPr txBox="1">
            <a:spLocks/>
          </p:cNvSpPr>
          <p:nvPr/>
        </p:nvSpPr>
        <p:spPr>
          <a:xfrm>
            <a:off x="-2286000" y="5029200"/>
            <a:ext cx="8839200" cy="533400"/>
          </a:xfrm>
          <a:prstGeom prst="rect">
            <a:avLst/>
          </a:prstGeom>
        </p:spPr>
        <p:txBody>
          <a:bodyPr vert="horz" anchor="b">
            <a:noAutofit/>
          </a:bodyPr>
          <a:lstStyle>
            <a:lvl1pPr algn="ctr" rtl="0" eaLnBrk="1" latinLnBrk="0" hangingPunct="1">
              <a:spcBef>
                <a:spcPct val="0"/>
              </a:spcBef>
              <a:buNone/>
              <a:defRPr kumimoji="0" sz="3300" kern="1200">
                <a:solidFill>
                  <a:schemeClr val="accent3">
                    <a:shade val="75000"/>
                  </a:schemeClr>
                </a:solidFill>
                <a:latin typeface="+mj-lt"/>
                <a:ea typeface="+mj-ea"/>
                <a:cs typeface="+mj-cs"/>
              </a:defRPr>
            </a:lvl1pPr>
          </a:lstStyle>
          <a:p>
            <a:endParaRPr lang="en-US" sz="3200" b="1" i="1" dirty="0">
              <a:solidFill>
                <a:srgbClr val="C00000"/>
              </a:solidFill>
              <a:latin typeface="Arial" charset="0"/>
              <a:cs typeface="Arial" charset="0"/>
            </a:endParaRPr>
          </a:p>
        </p:txBody>
      </p:sp>
      <p:graphicFrame>
        <p:nvGraphicFramePr>
          <p:cNvPr id="11" name="Content Placeholder 2">
            <a:extLst>
              <a:ext uri="{FF2B5EF4-FFF2-40B4-BE49-F238E27FC236}">
                <a16:creationId xmlns:a16="http://schemas.microsoft.com/office/drawing/2014/main" id="{BD7DA7B8-EAE4-468A-BC71-E6AD569B45B3}"/>
              </a:ext>
            </a:extLst>
          </p:cNvPr>
          <p:cNvGraphicFramePr>
            <a:graphicFrameLocks noGrp="1"/>
          </p:cNvGraphicFramePr>
          <p:nvPr>
            <p:ph idx="1"/>
            <p:extLst>
              <p:ext uri="{D42A27DB-BD31-4B8C-83A1-F6EECF244321}">
                <p14:modId xmlns:p14="http://schemas.microsoft.com/office/powerpoint/2010/main" val="3678855214"/>
              </p:ext>
            </p:extLst>
          </p:nvPr>
        </p:nvGraphicFramePr>
        <p:xfrm>
          <a:off x="297430" y="1825625"/>
          <a:ext cx="8555615"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24579252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TextBox 4"/>
          <p:cNvSpPr txBox="1">
            <a:spLocks noChangeArrowheads="1"/>
          </p:cNvSpPr>
          <p:nvPr/>
        </p:nvSpPr>
        <p:spPr bwMode="auto">
          <a:xfrm>
            <a:off x="304800" y="1295400"/>
            <a:ext cx="8610600" cy="4416594"/>
          </a:xfrm>
          <a:prstGeom prst="rect">
            <a:avLst/>
          </a:prstGeom>
          <a:noFill/>
          <a:ln w="9525">
            <a:noFill/>
            <a:miter lim="800000"/>
            <a:headEnd/>
            <a:tailEnd/>
          </a:ln>
        </p:spPr>
        <p:txBody>
          <a:bodyPr wrap="square">
            <a:spAutoFit/>
          </a:bodyPr>
          <a:lstStyle/>
          <a:p>
            <a:r>
              <a:rPr lang="en-US" sz="2000" dirty="0"/>
              <a:t>At one particular moment, a subway train is moving with a positive velocity and negative acceleration.  Which of the following phrases best describes the motion of this train?  Assume the front of the train is pointing in the positive </a:t>
            </a:r>
            <a:r>
              <a:rPr lang="en-US" sz="2000" i="1" dirty="0"/>
              <a:t>x</a:t>
            </a:r>
            <a:r>
              <a:rPr lang="en-US" sz="2000" dirty="0"/>
              <a:t> direction.</a:t>
            </a:r>
          </a:p>
          <a:p>
            <a:endParaRPr lang="en-US" sz="2000" dirty="0"/>
          </a:p>
          <a:p>
            <a:r>
              <a:rPr lang="en-US" sz="2000" dirty="0">
                <a:solidFill>
                  <a:srgbClr val="C00000"/>
                </a:solidFill>
              </a:rPr>
              <a:t>a)  </a:t>
            </a:r>
            <a:r>
              <a:rPr lang="en-US" sz="2000" dirty="0"/>
              <a:t>The train is moving forward as it slows down.</a:t>
            </a:r>
          </a:p>
          <a:p>
            <a:endParaRPr lang="en-US" sz="2000" dirty="0"/>
          </a:p>
          <a:p>
            <a:r>
              <a:rPr lang="en-US" sz="2000" dirty="0">
                <a:solidFill>
                  <a:srgbClr val="C00000"/>
                </a:solidFill>
              </a:rPr>
              <a:t>b)  </a:t>
            </a:r>
            <a:r>
              <a:rPr lang="en-US" sz="2000" dirty="0"/>
              <a:t>The train is moving in reverse as it slows down.</a:t>
            </a:r>
          </a:p>
          <a:p>
            <a:endParaRPr lang="en-US" sz="2000" dirty="0"/>
          </a:p>
          <a:p>
            <a:r>
              <a:rPr lang="en-US" sz="2000" dirty="0">
                <a:solidFill>
                  <a:srgbClr val="C00000"/>
                </a:solidFill>
              </a:rPr>
              <a:t>c)  </a:t>
            </a:r>
            <a:r>
              <a:rPr lang="en-US" sz="2000" dirty="0"/>
              <a:t>The train is moving faster as it moves forward.</a:t>
            </a:r>
          </a:p>
          <a:p>
            <a:endParaRPr lang="en-US" sz="2000" dirty="0"/>
          </a:p>
          <a:p>
            <a:r>
              <a:rPr lang="en-US" sz="2000" dirty="0">
                <a:solidFill>
                  <a:srgbClr val="C00000"/>
                </a:solidFill>
              </a:rPr>
              <a:t>d)  </a:t>
            </a:r>
            <a:r>
              <a:rPr lang="en-US" sz="2000" dirty="0"/>
              <a:t>The train is moving faster as it moves in reverse.</a:t>
            </a:r>
          </a:p>
          <a:p>
            <a:endParaRPr lang="en-US" sz="2000" dirty="0"/>
          </a:p>
          <a:p>
            <a:r>
              <a:rPr lang="en-US" sz="2000" dirty="0">
                <a:solidFill>
                  <a:srgbClr val="C00000"/>
                </a:solidFill>
              </a:rPr>
              <a:t>e)  </a:t>
            </a:r>
            <a:r>
              <a:rPr lang="en-US" sz="2000" dirty="0"/>
              <a:t>There is no way to determine whether the train is moving forward or in reverse.</a:t>
            </a:r>
          </a:p>
          <a:p>
            <a:pPr indent="-514350">
              <a:defRPr/>
            </a:pPr>
            <a:endParaRPr lang="en-US" sz="2100" dirty="0"/>
          </a:p>
        </p:txBody>
      </p:sp>
      <p:sp>
        <p:nvSpPr>
          <p:cNvPr id="4" name="TextBox 1"/>
          <p:cNvSpPr txBox="1">
            <a:spLocks noChangeArrowheads="1"/>
          </p:cNvSpPr>
          <p:nvPr/>
        </p:nvSpPr>
        <p:spPr bwMode="auto">
          <a:xfrm>
            <a:off x="152400" y="152400"/>
            <a:ext cx="8763000" cy="1015663"/>
          </a:xfrm>
          <a:prstGeom prst="rect">
            <a:avLst/>
          </a:prstGeom>
          <a:noFill/>
          <a:ln w="9525">
            <a:noFill/>
            <a:miter lim="800000"/>
            <a:headEnd/>
            <a:tailEnd/>
          </a:ln>
        </p:spPr>
        <p:txBody>
          <a:bodyPr wrap="square">
            <a:spAutoFit/>
          </a:bodyPr>
          <a:lstStyle/>
          <a:p>
            <a:pPr algn="ctr"/>
            <a:r>
              <a:rPr lang="en-US" sz="3200" b="1" i="1" dirty="0">
                <a:solidFill>
                  <a:schemeClr val="accent1">
                    <a:lumMod val="75000"/>
                  </a:schemeClr>
                </a:solidFill>
                <a:latin typeface="Arial" charset="0"/>
                <a:cs typeface="Arial" charset="0"/>
              </a:rPr>
              <a:t>Velocity and Acceleration</a:t>
            </a:r>
          </a:p>
          <a:p>
            <a:pPr algn="ctr"/>
            <a:r>
              <a:rPr lang="en-US" sz="2800" b="1" i="1" dirty="0">
                <a:solidFill>
                  <a:schemeClr val="accent1">
                    <a:lumMod val="75000"/>
                  </a:schemeClr>
                </a:solidFill>
                <a:latin typeface="Arial" charset="0"/>
                <a:cs typeface="Arial" charset="0"/>
              </a:rPr>
              <a:t>Concept Question</a:t>
            </a:r>
          </a:p>
        </p:txBody>
      </p:sp>
    </p:spTree>
    <p:extLst>
      <p:ext uri="{BB962C8B-B14F-4D97-AF65-F5344CB8AC3E}">
        <p14:creationId xmlns:p14="http://schemas.microsoft.com/office/powerpoint/2010/main" val="187324380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908250-0394-4AA5-AF03-90B467BB76AE}"/>
              </a:ext>
            </a:extLst>
          </p:cNvPr>
          <p:cNvSpPr>
            <a:spLocks noGrp="1"/>
          </p:cNvSpPr>
          <p:nvPr>
            <p:ph type="title"/>
          </p:nvPr>
        </p:nvSpPr>
        <p:spPr>
          <a:xfrm>
            <a:off x="628650" y="4864"/>
            <a:ext cx="7886700" cy="854074"/>
          </a:xfrm>
        </p:spPr>
        <p:txBody>
          <a:bodyPr>
            <a:normAutofit/>
          </a:bodyPr>
          <a:lstStyle/>
          <a:p>
            <a:pPr algn="ctr"/>
            <a:r>
              <a:rPr lang="en-US" sz="4000" b="1" dirty="0"/>
              <a:t>Example Problem</a:t>
            </a:r>
          </a:p>
        </p:txBody>
      </p:sp>
      <p:sp>
        <p:nvSpPr>
          <p:cNvPr id="3" name="Content Placeholder 2">
            <a:extLst>
              <a:ext uri="{FF2B5EF4-FFF2-40B4-BE49-F238E27FC236}">
                <a16:creationId xmlns:a16="http://schemas.microsoft.com/office/drawing/2014/main" id="{379C2521-9B22-48A2-9D33-D6C7AA386660}"/>
              </a:ext>
            </a:extLst>
          </p:cNvPr>
          <p:cNvSpPr>
            <a:spLocks noGrp="1"/>
          </p:cNvSpPr>
          <p:nvPr>
            <p:ph idx="1"/>
          </p:nvPr>
        </p:nvSpPr>
        <p:spPr>
          <a:xfrm>
            <a:off x="476250" y="762000"/>
            <a:ext cx="8191500" cy="1066800"/>
          </a:xfrm>
        </p:spPr>
        <p:txBody>
          <a:bodyPr>
            <a:normAutofit/>
          </a:bodyPr>
          <a:lstStyle/>
          <a:p>
            <a:pPr marL="0" indent="0">
              <a:buNone/>
            </a:pPr>
            <a:r>
              <a:rPr lang="en-US" dirty="0"/>
              <a:t>You enter a speed zone, so you apply your breaks to go from 80 km/</a:t>
            </a:r>
            <a:r>
              <a:rPr lang="en-US" dirty="0" err="1"/>
              <a:t>hr</a:t>
            </a:r>
            <a:r>
              <a:rPr lang="en-US" dirty="0"/>
              <a:t> to 50 km/</a:t>
            </a:r>
            <a:r>
              <a:rPr lang="en-US" dirty="0" err="1"/>
              <a:t>hr</a:t>
            </a:r>
            <a:r>
              <a:rPr lang="en-US" dirty="0"/>
              <a:t> in 10 seconds.  What is your acceleration?</a:t>
            </a:r>
          </a:p>
          <a:p>
            <a:pPr marL="0" indent="0">
              <a:buNone/>
            </a:pPr>
            <a:r>
              <a:rPr lang="en-US" dirty="0"/>
              <a:t>(Remember to convert the units!)</a:t>
            </a:r>
          </a:p>
          <a:p>
            <a:pPr marL="0" indent="0">
              <a:buNone/>
            </a:pPr>
            <a:endParaRPr lang="en-US" dirty="0"/>
          </a:p>
          <a:p>
            <a:pPr marL="0" indent="0">
              <a:buNone/>
            </a:pPr>
            <a:endParaRPr lang="en-US" dirty="0"/>
          </a:p>
        </p:txBody>
      </p:sp>
    </p:spTree>
    <p:extLst>
      <p:ext uri="{BB962C8B-B14F-4D97-AF65-F5344CB8AC3E}">
        <p14:creationId xmlns:p14="http://schemas.microsoft.com/office/powerpoint/2010/main" val="400877053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908250-0394-4AA5-AF03-90B467BB76AE}"/>
              </a:ext>
            </a:extLst>
          </p:cNvPr>
          <p:cNvSpPr>
            <a:spLocks noGrp="1"/>
          </p:cNvSpPr>
          <p:nvPr>
            <p:ph type="title"/>
          </p:nvPr>
        </p:nvSpPr>
        <p:spPr>
          <a:xfrm>
            <a:off x="628650" y="4864"/>
            <a:ext cx="7886700" cy="854074"/>
          </a:xfrm>
        </p:spPr>
        <p:txBody>
          <a:bodyPr>
            <a:normAutofit/>
          </a:bodyPr>
          <a:lstStyle/>
          <a:p>
            <a:pPr algn="ctr"/>
            <a:r>
              <a:rPr lang="en-US" sz="4000" b="1" dirty="0"/>
              <a:t>Example Problem</a:t>
            </a:r>
          </a:p>
        </p:txBody>
      </p:sp>
      <p:sp>
        <p:nvSpPr>
          <p:cNvPr id="3" name="Content Placeholder 2">
            <a:extLst>
              <a:ext uri="{FF2B5EF4-FFF2-40B4-BE49-F238E27FC236}">
                <a16:creationId xmlns:a16="http://schemas.microsoft.com/office/drawing/2014/main" id="{379C2521-9B22-48A2-9D33-D6C7AA386660}"/>
              </a:ext>
            </a:extLst>
          </p:cNvPr>
          <p:cNvSpPr>
            <a:spLocks noGrp="1"/>
          </p:cNvSpPr>
          <p:nvPr>
            <p:ph idx="1"/>
          </p:nvPr>
        </p:nvSpPr>
        <p:spPr>
          <a:xfrm>
            <a:off x="476250" y="762000"/>
            <a:ext cx="8191500" cy="5840516"/>
          </a:xfrm>
        </p:spPr>
        <p:txBody>
          <a:bodyPr>
            <a:normAutofit lnSpcReduction="10000"/>
          </a:bodyPr>
          <a:lstStyle/>
          <a:p>
            <a:pPr marL="0" indent="0">
              <a:buNone/>
            </a:pPr>
            <a:r>
              <a:rPr lang="en-US" dirty="0"/>
              <a:t>You enter a speed zone, so you apply your breaks to go from 80 km/</a:t>
            </a:r>
            <a:r>
              <a:rPr lang="en-US" dirty="0" err="1"/>
              <a:t>hr</a:t>
            </a:r>
            <a:r>
              <a:rPr lang="en-US" dirty="0"/>
              <a:t> to 50 km/</a:t>
            </a:r>
            <a:r>
              <a:rPr lang="en-US" dirty="0" err="1"/>
              <a:t>hr</a:t>
            </a:r>
            <a:r>
              <a:rPr lang="en-US" dirty="0"/>
              <a:t> in 10 seconds.  What is your acceleration?</a:t>
            </a:r>
          </a:p>
          <a:p>
            <a:pPr marL="0" indent="0">
              <a:buNone/>
            </a:pPr>
            <a:r>
              <a:rPr lang="en-US" dirty="0"/>
              <a:t>(Remember to convert the units!)</a:t>
            </a:r>
          </a:p>
          <a:p>
            <a:pPr marL="0" indent="0">
              <a:buNone/>
            </a:pPr>
            <a:endParaRPr lang="en-US" dirty="0"/>
          </a:p>
          <a:p>
            <a:pPr marL="0" indent="0">
              <a:buNone/>
            </a:pPr>
            <a:r>
              <a:rPr lang="en-US" dirty="0"/>
              <a:t>Let’s start with writing down what we are given</a:t>
            </a:r>
          </a:p>
          <a:p>
            <a:pPr marL="0" indent="0">
              <a:buNone/>
            </a:pPr>
            <a:r>
              <a:rPr lang="en-US" dirty="0"/>
              <a:t>	v1 = 80 km/</a:t>
            </a:r>
            <a:r>
              <a:rPr lang="en-US" dirty="0" err="1"/>
              <a:t>hr</a:t>
            </a:r>
            <a:endParaRPr lang="en-US" dirty="0"/>
          </a:p>
          <a:p>
            <a:pPr marL="0" indent="0">
              <a:buNone/>
            </a:pPr>
            <a:r>
              <a:rPr lang="en-US" dirty="0"/>
              <a:t>	v2 = 50 km/</a:t>
            </a:r>
            <a:r>
              <a:rPr lang="en-US" dirty="0" err="1"/>
              <a:t>hr</a:t>
            </a:r>
            <a:endParaRPr lang="en-US" dirty="0"/>
          </a:p>
          <a:p>
            <a:pPr marL="0" indent="0">
              <a:buNone/>
            </a:pPr>
            <a:r>
              <a:rPr lang="en-US" dirty="0">
                <a:latin typeface="Calibri" panose="020F0502020204030204" pitchFamily="34" charset="0"/>
                <a:cs typeface="Calibri" panose="020F0502020204030204" pitchFamily="34" charset="0"/>
              </a:rPr>
              <a:t>	</a:t>
            </a:r>
            <a:r>
              <a:rPr lang="el-GR" dirty="0">
                <a:latin typeface="Calibri" panose="020F0502020204030204" pitchFamily="34" charset="0"/>
                <a:cs typeface="Calibri" panose="020F0502020204030204" pitchFamily="34" charset="0"/>
              </a:rPr>
              <a:t>Δ</a:t>
            </a:r>
            <a:r>
              <a:rPr lang="en-US" dirty="0"/>
              <a:t>t = 10 s </a:t>
            </a:r>
          </a:p>
          <a:p>
            <a:pPr marL="0" indent="0">
              <a:buNone/>
            </a:pPr>
            <a:r>
              <a:rPr lang="en-US" dirty="0"/>
              <a:t>Now convert units to SI, km/</a:t>
            </a:r>
            <a:r>
              <a:rPr lang="en-US" dirty="0" err="1"/>
              <a:t>hr</a:t>
            </a:r>
            <a:r>
              <a:rPr lang="en-US" dirty="0"/>
              <a:t> </a:t>
            </a:r>
            <a:r>
              <a:rPr lang="en-US" dirty="0">
                <a:latin typeface="Calibri" panose="020F0502020204030204" pitchFamily="34" charset="0"/>
                <a:cs typeface="Calibri" panose="020F0502020204030204" pitchFamily="34" charset="0"/>
              </a:rPr>
              <a:t>→</a:t>
            </a:r>
            <a:r>
              <a:rPr lang="en-US" dirty="0"/>
              <a:t> m/s:</a:t>
            </a:r>
          </a:p>
          <a:p>
            <a:pPr marL="0" indent="0">
              <a:buNone/>
            </a:pPr>
            <a:r>
              <a:rPr lang="en-US" dirty="0"/>
              <a:t>	80 km/</a:t>
            </a:r>
            <a:r>
              <a:rPr lang="en-US" dirty="0" err="1"/>
              <a:t>hr</a:t>
            </a:r>
            <a:r>
              <a:rPr lang="en-US" dirty="0"/>
              <a:t> *1000 m/1 km * 1 </a:t>
            </a:r>
            <a:r>
              <a:rPr lang="en-US" dirty="0" err="1"/>
              <a:t>hr</a:t>
            </a:r>
            <a:r>
              <a:rPr lang="en-US" dirty="0"/>
              <a:t>/3600 s = 22.22 m/s</a:t>
            </a:r>
          </a:p>
          <a:p>
            <a:pPr marL="0" indent="0">
              <a:buNone/>
            </a:pPr>
            <a:r>
              <a:rPr lang="en-US" dirty="0"/>
              <a:t>	50 km/</a:t>
            </a:r>
            <a:r>
              <a:rPr lang="en-US" dirty="0" err="1"/>
              <a:t>hr</a:t>
            </a:r>
            <a:r>
              <a:rPr lang="en-US" dirty="0"/>
              <a:t> *1000 m/1 km * 1 </a:t>
            </a:r>
            <a:r>
              <a:rPr lang="en-US" dirty="0" err="1"/>
              <a:t>hr</a:t>
            </a:r>
            <a:r>
              <a:rPr lang="en-US" dirty="0"/>
              <a:t>/3600 s = 13.89 m/s</a:t>
            </a:r>
          </a:p>
          <a:p>
            <a:pPr marL="0" indent="0">
              <a:buNone/>
            </a:pPr>
            <a:r>
              <a:rPr lang="en-US" dirty="0"/>
              <a:t>Remember that to find the acceleration:</a:t>
            </a:r>
          </a:p>
          <a:p>
            <a:pPr marL="0" indent="0">
              <a:buNone/>
            </a:pPr>
            <a:endParaRPr lang="en-US" dirty="0"/>
          </a:p>
          <a:p>
            <a:pPr marL="0" indent="0">
              <a:buNone/>
            </a:pPr>
            <a:endParaRPr lang="en-US" dirty="0"/>
          </a:p>
          <a:p>
            <a:pPr marL="0" indent="0">
              <a:buNone/>
            </a:pPr>
            <a:r>
              <a:rPr lang="en-US" dirty="0"/>
              <a:t>Plugging in our numbers:</a:t>
            </a:r>
          </a:p>
          <a:p>
            <a:pPr marL="0" indent="0">
              <a:buNone/>
            </a:pPr>
            <a:r>
              <a:rPr lang="en-US" dirty="0" err="1"/>
              <a:t>a</a:t>
            </a:r>
            <a:r>
              <a:rPr lang="en-US" baseline="-25000" dirty="0" err="1"/>
              <a:t>avg</a:t>
            </a:r>
            <a:r>
              <a:rPr lang="en-US" dirty="0"/>
              <a:t> = (13.89 m/s – 22.22 m/s)/10 s = -0.833 m/s</a:t>
            </a:r>
            <a:r>
              <a:rPr lang="en-US" baseline="30000" dirty="0"/>
              <a:t>2</a:t>
            </a:r>
          </a:p>
          <a:p>
            <a:pPr marL="0" indent="0">
              <a:buNone/>
            </a:pPr>
            <a:endParaRPr lang="en-US" dirty="0"/>
          </a:p>
        </p:txBody>
      </p:sp>
      <p:pic>
        <p:nvPicPr>
          <p:cNvPr id="4" name="Picture 9">
            <a:extLst>
              <a:ext uri="{FF2B5EF4-FFF2-40B4-BE49-F238E27FC236}">
                <a16:creationId xmlns:a16="http://schemas.microsoft.com/office/drawing/2014/main" id="{D90CAA08-1411-4D82-9714-0BFE7C0A2FD4}"/>
              </a:ext>
            </a:extLst>
          </p:cNvPr>
          <p:cNvPicPr>
            <a:picLocks noChangeAspect="1" noChangeArrowheads="1"/>
          </p:cNvPicPr>
          <p:nvPr/>
        </p:nvPicPr>
        <p:blipFill>
          <a:blip r:embed="rId2" cstate="print">
            <a:duotone>
              <a:prstClr val="black"/>
              <a:schemeClr val="accent5">
                <a:tint val="45000"/>
                <a:satMod val="400000"/>
              </a:schemeClr>
            </a:duotone>
          </a:blip>
          <a:srcRect/>
          <a:stretch>
            <a:fillRect/>
          </a:stretch>
        </p:blipFill>
        <p:spPr bwMode="auto">
          <a:xfrm>
            <a:off x="3352800" y="5029200"/>
            <a:ext cx="1809750" cy="489122"/>
          </a:xfrm>
          <a:prstGeom prst="rect">
            <a:avLst/>
          </a:prstGeom>
          <a:noFill/>
          <a:ln w="9525">
            <a:noFill/>
            <a:miter lim="800000"/>
            <a:headEnd/>
            <a:tailEnd/>
          </a:ln>
        </p:spPr>
      </p:pic>
    </p:spTree>
    <p:extLst>
      <p:ext uri="{BB962C8B-B14F-4D97-AF65-F5344CB8AC3E}">
        <p14:creationId xmlns:p14="http://schemas.microsoft.com/office/powerpoint/2010/main" val="232662890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43200" y="897312"/>
            <a:ext cx="5435600" cy="5514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35" name="Text Placeholder 5"/>
          <p:cNvSpPr>
            <a:spLocks noGrp="1"/>
          </p:cNvSpPr>
          <p:nvPr>
            <p:ph type="body" sz="half" idx="2"/>
          </p:nvPr>
        </p:nvSpPr>
        <p:spPr>
          <a:xfrm>
            <a:off x="152400" y="609600"/>
            <a:ext cx="2743200" cy="4691063"/>
          </a:xfrm>
        </p:spPr>
        <p:txBody>
          <a:bodyPr>
            <a:normAutofit/>
          </a:bodyPr>
          <a:lstStyle/>
          <a:p>
            <a:endParaRPr lang="en-US" sz="2800" dirty="0">
              <a:solidFill>
                <a:schemeClr val="bg1"/>
              </a:solidFill>
            </a:endParaRPr>
          </a:p>
          <a:p>
            <a:r>
              <a:rPr lang="en-US" sz="2400" dirty="0">
                <a:solidFill>
                  <a:schemeClr val="bg1"/>
                </a:solidFill>
              </a:rPr>
              <a:t>Integrating constant acceleration graph for a fixed time duration yields values for velocity graph during that time.</a:t>
            </a:r>
          </a:p>
          <a:p>
            <a:r>
              <a:rPr lang="en-US" sz="2400" dirty="0">
                <a:solidFill>
                  <a:schemeClr val="bg1"/>
                </a:solidFill>
              </a:rPr>
              <a:t>Similarly, integrating velocity graph will yield values for  position graph.</a:t>
            </a:r>
          </a:p>
        </p:txBody>
      </p:sp>
      <p:sp>
        <p:nvSpPr>
          <p:cNvPr id="5" name="Title 1"/>
          <p:cNvSpPr txBox="1">
            <a:spLocks/>
          </p:cNvSpPr>
          <p:nvPr/>
        </p:nvSpPr>
        <p:spPr>
          <a:xfrm>
            <a:off x="1676400" y="342900"/>
            <a:ext cx="6096000" cy="533400"/>
          </a:xfrm>
          <a:prstGeom prst="rect">
            <a:avLst/>
          </a:prstGeom>
        </p:spPr>
        <p:txBody>
          <a:bodyPr vert="horz" anchor="b">
            <a:noAutofit/>
          </a:bodyPr>
          <a:lstStyle>
            <a:lvl1pPr algn="ctr" rtl="0" eaLnBrk="1" latinLnBrk="0" hangingPunct="1">
              <a:spcBef>
                <a:spcPct val="0"/>
              </a:spcBef>
              <a:buNone/>
              <a:defRPr kumimoji="0" sz="3300" kern="1200">
                <a:solidFill>
                  <a:schemeClr val="accent3">
                    <a:shade val="75000"/>
                  </a:schemeClr>
                </a:solidFill>
                <a:latin typeface="+mj-lt"/>
                <a:ea typeface="+mj-ea"/>
                <a:cs typeface="+mj-cs"/>
              </a:defRPr>
            </a:lvl1pPr>
          </a:lstStyle>
          <a:p>
            <a:r>
              <a:rPr lang="en-US" sz="3200" b="1" i="1" dirty="0">
                <a:solidFill>
                  <a:srgbClr val="C00000"/>
                </a:solidFill>
                <a:latin typeface="Arial" charset="0"/>
                <a:cs typeface="Arial" charset="0"/>
              </a:rPr>
              <a:t>Constant Acceleration</a:t>
            </a:r>
          </a:p>
        </p:txBody>
      </p:sp>
    </p:spTree>
    <p:extLst>
      <p:ext uri="{BB962C8B-B14F-4D97-AF65-F5344CB8AC3E}">
        <p14:creationId xmlns:p14="http://schemas.microsoft.com/office/powerpoint/2010/main" val="221929478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484" name="Title 5"/>
          <p:cNvSpPr>
            <a:spLocks noGrp="1"/>
          </p:cNvSpPr>
          <p:nvPr>
            <p:ph type="title"/>
          </p:nvPr>
        </p:nvSpPr>
        <p:spPr>
          <a:xfrm>
            <a:off x="344800" y="1828800"/>
            <a:ext cx="4705943" cy="3849244"/>
          </a:xfrm>
          <a:noFill/>
        </p:spPr>
        <p:txBody>
          <a:bodyPr vert="horz" lIns="91440" tIns="45720" rIns="91440" bIns="45720" rtlCol="0" anchor="b">
            <a:normAutofit/>
          </a:bodyPr>
          <a:lstStyle/>
          <a:p>
            <a:pPr defTabSz="914400"/>
            <a:r>
              <a:rPr lang="en-US" sz="1900" b="0" dirty="0"/>
              <a:t>In this case objects close to the Earth’s surface fall towards the Earth’s surface with no external forces acting on them except for their weight.</a:t>
            </a:r>
            <a:br>
              <a:rPr lang="en-US" sz="1900" b="0" dirty="0"/>
            </a:br>
            <a:br>
              <a:rPr lang="en-US" sz="1900" b="0" dirty="0"/>
            </a:br>
            <a:r>
              <a:rPr lang="en-US" sz="1900" b="0" dirty="0"/>
              <a:t>Use the constant acceleration model with “a” replaced by “-g”, where g = 9.8 m/s</a:t>
            </a:r>
            <a:r>
              <a:rPr lang="en-US" sz="1900" b="0" baseline="30000" dirty="0"/>
              <a:t>2</a:t>
            </a:r>
            <a:r>
              <a:rPr lang="en-US" sz="1900" b="0" dirty="0"/>
              <a:t> for motion close to the Earth’s surface.</a:t>
            </a:r>
            <a:br>
              <a:rPr lang="en-US" sz="1900" b="0" dirty="0"/>
            </a:br>
            <a:br>
              <a:rPr lang="en-US" sz="1900" b="0" dirty="0"/>
            </a:br>
            <a:r>
              <a:rPr lang="en-US" sz="1900" b="0" dirty="0"/>
              <a:t>In vacuum, a feather and an apple will fall at the same rate.</a:t>
            </a:r>
          </a:p>
        </p:txBody>
      </p:sp>
      <p:sp>
        <p:nvSpPr>
          <p:cNvPr id="73" name="Rectangle 72">
            <a:extLst>
              <a:ext uri="{FF2B5EF4-FFF2-40B4-BE49-F238E27FC236}">
                <a16:creationId xmlns:a16="http://schemas.microsoft.com/office/drawing/2014/main" id="{38D9BEA8-9E08-455E-8A3A-1C32238A8B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571122" y="0"/>
            <a:ext cx="94593"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483" name="Picture 4"/>
          <p:cNvPicPr>
            <a:picLocks noChangeAspect="1" noChangeArrowheads="1"/>
          </p:cNvPicPr>
          <p:nvPr/>
        </p:nvPicPr>
        <p:blipFill rotWithShape="1">
          <a:blip r:embed="rId2">
            <a:extLst>
              <a:ext uri="{28A0092B-C50C-407E-A947-70E740481C1C}">
                <a14:useLocalDpi xmlns:a14="http://schemas.microsoft.com/office/drawing/2010/main" val="0"/>
              </a:ext>
            </a:extLst>
          </a:blip>
          <a:srcRect l="8163" r="19828" b="3"/>
          <a:stretch/>
        </p:blipFill>
        <p:spPr bwMode="auto">
          <a:xfrm>
            <a:off x="5664708" y="10"/>
            <a:ext cx="3477006" cy="685799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itle 1"/>
          <p:cNvSpPr txBox="1">
            <a:spLocks/>
          </p:cNvSpPr>
          <p:nvPr/>
        </p:nvSpPr>
        <p:spPr>
          <a:xfrm>
            <a:off x="37681" y="1190842"/>
            <a:ext cx="5438848" cy="533400"/>
          </a:xfrm>
          <a:prstGeom prst="rect">
            <a:avLst/>
          </a:prstGeom>
        </p:spPr>
        <p:txBody>
          <a:bodyPr vert="horz" anchor="b">
            <a:noAutofit/>
          </a:bodyPr>
          <a:lstStyle>
            <a:lvl1pPr algn="ctr" rtl="0" eaLnBrk="1" latinLnBrk="0" hangingPunct="1">
              <a:spcBef>
                <a:spcPct val="0"/>
              </a:spcBef>
              <a:buNone/>
              <a:defRPr kumimoji="0" sz="3300" kern="1200">
                <a:solidFill>
                  <a:schemeClr val="accent3">
                    <a:shade val="75000"/>
                  </a:schemeClr>
                </a:solidFill>
                <a:latin typeface="+mj-lt"/>
                <a:ea typeface="+mj-ea"/>
                <a:cs typeface="+mj-cs"/>
              </a:defRPr>
            </a:lvl1pPr>
          </a:lstStyle>
          <a:p>
            <a:pPr>
              <a:spcAft>
                <a:spcPts val="600"/>
              </a:spcAft>
            </a:pPr>
            <a:r>
              <a:rPr lang="en-US" sz="3200" b="1" i="1" dirty="0">
                <a:solidFill>
                  <a:srgbClr val="C00000"/>
                </a:solidFill>
                <a:latin typeface="Arial" charset="0"/>
                <a:cs typeface="Arial" charset="0"/>
              </a:rPr>
              <a:t>Free-Fall Acceleration</a:t>
            </a:r>
          </a:p>
        </p:txBody>
      </p:sp>
    </p:spTree>
    <p:extLst>
      <p:ext uri="{BB962C8B-B14F-4D97-AF65-F5344CB8AC3E}">
        <p14:creationId xmlns:p14="http://schemas.microsoft.com/office/powerpoint/2010/main" val="306870540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908250-0394-4AA5-AF03-90B467BB76AE}"/>
              </a:ext>
            </a:extLst>
          </p:cNvPr>
          <p:cNvSpPr>
            <a:spLocks noGrp="1"/>
          </p:cNvSpPr>
          <p:nvPr>
            <p:ph type="title"/>
          </p:nvPr>
        </p:nvSpPr>
        <p:spPr>
          <a:xfrm>
            <a:off x="614059" y="21077"/>
            <a:ext cx="7886700" cy="969523"/>
          </a:xfrm>
        </p:spPr>
        <p:txBody>
          <a:bodyPr>
            <a:normAutofit/>
          </a:bodyPr>
          <a:lstStyle/>
          <a:p>
            <a:pPr algn="ctr"/>
            <a:r>
              <a:rPr lang="en-US" sz="4000" b="1" dirty="0"/>
              <a:t>Example Problem</a:t>
            </a:r>
          </a:p>
        </p:txBody>
      </p:sp>
      <p:sp>
        <p:nvSpPr>
          <p:cNvPr id="3" name="Content Placeholder 2">
            <a:extLst>
              <a:ext uri="{FF2B5EF4-FFF2-40B4-BE49-F238E27FC236}">
                <a16:creationId xmlns:a16="http://schemas.microsoft.com/office/drawing/2014/main" id="{379C2521-9B22-48A2-9D33-D6C7AA386660}"/>
              </a:ext>
            </a:extLst>
          </p:cNvPr>
          <p:cNvSpPr>
            <a:spLocks noGrp="1"/>
          </p:cNvSpPr>
          <p:nvPr>
            <p:ph idx="1"/>
          </p:nvPr>
        </p:nvSpPr>
        <p:spPr>
          <a:xfrm>
            <a:off x="381000" y="762000"/>
            <a:ext cx="8458200" cy="6096000"/>
          </a:xfrm>
        </p:spPr>
        <p:txBody>
          <a:bodyPr>
            <a:normAutofit/>
          </a:bodyPr>
          <a:lstStyle/>
          <a:p>
            <a:pPr marL="0" indent="0">
              <a:lnSpc>
                <a:spcPct val="120000"/>
              </a:lnSpc>
              <a:buNone/>
            </a:pPr>
            <a:r>
              <a:rPr lang="en-US" dirty="0"/>
              <a:t>If an object is in free-fall, what is its average velocity 1s after starting to fall if its initial velocity is 0 m/s? What about 2s after starting to fall?</a:t>
            </a:r>
          </a:p>
          <a:p>
            <a:pPr marL="0" indent="0">
              <a:buNone/>
            </a:pPr>
            <a:endParaRPr lang="en-US" dirty="0"/>
          </a:p>
        </p:txBody>
      </p:sp>
    </p:spTree>
    <p:extLst>
      <p:ext uri="{BB962C8B-B14F-4D97-AF65-F5344CB8AC3E}">
        <p14:creationId xmlns:p14="http://schemas.microsoft.com/office/powerpoint/2010/main" val="270340697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908250-0394-4AA5-AF03-90B467BB76AE}"/>
              </a:ext>
            </a:extLst>
          </p:cNvPr>
          <p:cNvSpPr>
            <a:spLocks noGrp="1"/>
          </p:cNvSpPr>
          <p:nvPr>
            <p:ph type="title"/>
          </p:nvPr>
        </p:nvSpPr>
        <p:spPr>
          <a:xfrm>
            <a:off x="614059" y="21077"/>
            <a:ext cx="7886700" cy="969523"/>
          </a:xfrm>
        </p:spPr>
        <p:txBody>
          <a:bodyPr>
            <a:normAutofit/>
          </a:bodyPr>
          <a:lstStyle/>
          <a:p>
            <a:pPr algn="ctr"/>
            <a:r>
              <a:rPr lang="en-US" sz="4000" b="1" dirty="0"/>
              <a:t>Example Problem</a:t>
            </a:r>
          </a:p>
        </p:txBody>
      </p:sp>
      <p:sp>
        <p:nvSpPr>
          <p:cNvPr id="3" name="Content Placeholder 2">
            <a:extLst>
              <a:ext uri="{FF2B5EF4-FFF2-40B4-BE49-F238E27FC236}">
                <a16:creationId xmlns:a16="http://schemas.microsoft.com/office/drawing/2014/main" id="{379C2521-9B22-48A2-9D33-D6C7AA386660}"/>
              </a:ext>
            </a:extLst>
          </p:cNvPr>
          <p:cNvSpPr>
            <a:spLocks noGrp="1"/>
          </p:cNvSpPr>
          <p:nvPr>
            <p:ph idx="1"/>
          </p:nvPr>
        </p:nvSpPr>
        <p:spPr>
          <a:xfrm>
            <a:off x="381000" y="762000"/>
            <a:ext cx="8458200" cy="6096000"/>
          </a:xfrm>
        </p:spPr>
        <p:txBody>
          <a:bodyPr>
            <a:normAutofit fontScale="92500" lnSpcReduction="20000"/>
          </a:bodyPr>
          <a:lstStyle/>
          <a:p>
            <a:pPr marL="0" indent="0">
              <a:lnSpc>
                <a:spcPct val="120000"/>
              </a:lnSpc>
              <a:buNone/>
            </a:pPr>
            <a:r>
              <a:rPr lang="en-US" dirty="0"/>
              <a:t>If an object is in free-fall, what is its average velocity 1s after starting to fall if it’s initial velocity is 0 m/s? What about 2s after starting to fall?</a:t>
            </a:r>
          </a:p>
          <a:p>
            <a:pPr marL="0" indent="0">
              <a:buNone/>
            </a:pPr>
            <a:endParaRPr lang="en-US" dirty="0"/>
          </a:p>
          <a:p>
            <a:pPr marL="0" indent="0">
              <a:buNone/>
            </a:pPr>
            <a:r>
              <a:rPr lang="en-US" dirty="0"/>
              <a:t>Let’s write down what we are given for the first question:</a:t>
            </a:r>
          </a:p>
          <a:p>
            <a:pPr marL="0" indent="0">
              <a:buNone/>
            </a:pPr>
            <a:r>
              <a:rPr lang="en-US" dirty="0"/>
              <a:t>t</a:t>
            </a:r>
            <a:r>
              <a:rPr lang="en-US" baseline="-25000" dirty="0"/>
              <a:t>2</a:t>
            </a:r>
            <a:r>
              <a:rPr lang="en-US" dirty="0"/>
              <a:t> = 1s</a:t>
            </a:r>
          </a:p>
          <a:p>
            <a:pPr marL="0" indent="0">
              <a:buNone/>
            </a:pPr>
            <a:r>
              <a:rPr lang="en-US" dirty="0"/>
              <a:t>v</a:t>
            </a:r>
            <a:r>
              <a:rPr lang="en-US" baseline="-25000" dirty="0"/>
              <a:t>1</a:t>
            </a:r>
            <a:r>
              <a:rPr lang="en-US" dirty="0"/>
              <a:t> = 0 m/s</a:t>
            </a:r>
          </a:p>
          <a:p>
            <a:pPr marL="0" indent="0">
              <a:buNone/>
            </a:pPr>
            <a:endParaRPr lang="en-US" dirty="0"/>
          </a:p>
          <a:p>
            <a:pPr marL="0" indent="0">
              <a:buNone/>
            </a:pPr>
            <a:r>
              <a:rPr lang="en-US" dirty="0"/>
              <a:t>I’m in free fall so I know that  a = g = 9.81 m/s</a:t>
            </a:r>
            <a:r>
              <a:rPr lang="en-US" baseline="30000" dirty="0"/>
              <a:t>2</a:t>
            </a:r>
          </a:p>
          <a:p>
            <a:pPr marL="0" indent="0">
              <a:buNone/>
            </a:pPr>
            <a:r>
              <a:rPr lang="en-US" dirty="0"/>
              <a:t>And we can assume that t</a:t>
            </a:r>
            <a:r>
              <a:rPr lang="en-US" baseline="-25000" dirty="0"/>
              <a:t>1</a:t>
            </a:r>
            <a:r>
              <a:rPr lang="en-US" dirty="0"/>
              <a:t> = 0s</a:t>
            </a:r>
          </a:p>
          <a:p>
            <a:pPr marL="0" indent="0">
              <a:buNone/>
            </a:pPr>
            <a:endParaRPr lang="en-US" dirty="0"/>
          </a:p>
          <a:p>
            <a:pPr marL="0" indent="0">
              <a:buNone/>
            </a:pPr>
            <a:r>
              <a:rPr lang="en-US" dirty="0"/>
              <a:t>Remember that acceleration is found from:</a:t>
            </a:r>
          </a:p>
          <a:p>
            <a:pPr marL="0" indent="0">
              <a:buNone/>
            </a:pPr>
            <a:endParaRPr lang="en-US" dirty="0"/>
          </a:p>
          <a:p>
            <a:pPr marL="0" indent="0">
              <a:buNone/>
            </a:pPr>
            <a:r>
              <a:rPr lang="en-US" dirty="0"/>
              <a:t>Rearranging this equation to solve for v</a:t>
            </a:r>
            <a:r>
              <a:rPr lang="en-US" baseline="-25000" dirty="0"/>
              <a:t>2</a:t>
            </a:r>
            <a:r>
              <a:rPr lang="en-US" dirty="0"/>
              <a:t> we get:</a:t>
            </a:r>
          </a:p>
          <a:p>
            <a:pPr marL="0" indent="0">
              <a:buNone/>
            </a:pPr>
            <a:r>
              <a:rPr lang="en-US" dirty="0"/>
              <a:t>v</a:t>
            </a:r>
            <a:r>
              <a:rPr lang="en-US" baseline="-25000" dirty="0"/>
              <a:t>2</a:t>
            </a:r>
            <a:r>
              <a:rPr lang="en-US" dirty="0"/>
              <a:t> = </a:t>
            </a:r>
            <a:r>
              <a:rPr lang="en-US" dirty="0" err="1"/>
              <a:t>a</a:t>
            </a:r>
            <a:r>
              <a:rPr lang="en-US" baseline="-25000" dirty="0" err="1"/>
              <a:t>avg</a:t>
            </a:r>
            <a:r>
              <a:rPr lang="en-US" dirty="0"/>
              <a:t>(</a:t>
            </a:r>
            <a:r>
              <a:rPr lang="en-US" dirty="0">
                <a:latin typeface="Calibri" panose="020F0502020204030204" pitchFamily="34" charset="0"/>
                <a:cs typeface="Calibri" panose="020F0502020204030204" pitchFamily="34" charset="0"/>
              </a:rPr>
              <a:t>t</a:t>
            </a:r>
            <a:r>
              <a:rPr lang="en-US" baseline="-25000" dirty="0"/>
              <a:t>2</a:t>
            </a:r>
            <a:r>
              <a:rPr lang="en-US" dirty="0">
                <a:latin typeface="Calibri" panose="020F0502020204030204" pitchFamily="34" charset="0"/>
                <a:cs typeface="Calibri" panose="020F0502020204030204" pitchFamily="34" charset="0"/>
              </a:rPr>
              <a:t> – t</a:t>
            </a:r>
            <a:r>
              <a:rPr lang="en-US" baseline="-25000" dirty="0"/>
              <a:t>1</a:t>
            </a:r>
            <a:r>
              <a:rPr lang="en-US" dirty="0"/>
              <a:t>) + v</a:t>
            </a:r>
            <a:r>
              <a:rPr lang="en-US" baseline="-25000" dirty="0"/>
              <a:t>1</a:t>
            </a:r>
          </a:p>
          <a:p>
            <a:pPr marL="0" indent="0">
              <a:buNone/>
            </a:pPr>
            <a:endParaRPr lang="en-US" baseline="-25000" dirty="0"/>
          </a:p>
          <a:p>
            <a:pPr marL="0" indent="0">
              <a:buNone/>
            </a:pPr>
            <a:r>
              <a:rPr lang="en-US" dirty="0"/>
              <a:t>Plugging in our numbers we get:</a:t>
            </a:r>
          </a:p>
          <a:p>
            <a:pPr marL="0" indent="0">
              <a:buNone/>
            </a:pPr>
            <a:r>
              <a:rPr lang="en-US" dirty="0"/>
              <a:t>v</a:t>
            </a:r>
            <a:r>
              <a:rPr lang="en-US" baseline="-25000" dirty="0"/>
              <a:t>2</a:t>
            </a:r>
            <a:r>
              <a:rPr lang="en-US" dirty="0"/>
              <a:t> = 9.81(1-0)+0 = 9.81 m/s </a:t>
            </a:r>
          </a:p>
          <a:p>
            <a:pPr marL="0" indent="0">
              <a:buNone/>
            </a:pPr>
            <a:endParaRPr lang="en-US" dirty="0"/>
          </a:p>
          <a:p>
            <a:pPr marL="0" indent="0">
              <a:buNone/>
            </a:pPr>
            <a:r>
              <a:rPr lang="en-US" dirty="0"/>
              <a:t>Repeating for t</a:t>
            </a:r>
            <a:r>
              <a:rPr lang="en-US" baseline="-25000" dirty="0"/>
              <a:t>2</a:t>
            </a:r>
            <a:r>
              <a:rPr lang="en-US" dirty="0"/>
              <a:t> = 2s, we get v</a:t>
            </a:r>
            <a:r>
              <a:rPr lang="en-US" baseline="-25000" dirty="0"/>
              <a:t>2</a:t>
            </a:r>
            <a:r>
              <a:rPr lang="en-US" dirty="0"/>
              <a:t> = 19.62 m/s.</a:t>
            </a:r>
          </a:p>
        </p:txBody>
      </p:sp>
      <p:pic>
        <p:nvPicPr>
          <p:cNvPr id="4" name="Picture 9">
            <a:extLst>
              <a:ext uri="{FF2B5EF4-FFF2-40B4-BE49-F238E27FC236}">
                <a16:creationId xmlns:a16="http://schemas.microsoft.com/office/drawing/2014/main" id="{9D143702-4A48-4E38-9B71-727F5A0164F5}"/>
              </a:ext>
            </a:extLst>
          </p:cNvPr>
          <p:cNvPicPr>
            <a:picLocks noChangeAspect="1" noChangeArrowheads="1"/>
          </p:cNvPicPr>
          <p:nvPr/>
        </p:nvPicPr>
        <p:blipFill>
          <a:blip r:embed="rId2" cstate="print">
            <a:duotone>
              <a:prstClr val="black"/>
              <a:schemeClr val="accent5">
                <a:tint val="45000"/>
                <a:satMod val="400000"/>
              </a:schemeClr>
            </a:duotone>
          </a:blip>
          <a:srcRect/>
          <a:stretch>
            <a:fillRect/>
          </a:stretch>
        </p:blipFill>
        <p:spPr bwMode="auto">
          <a:xfrm>
            <a:off x="4800600" y="3679739"/>
            <a:ext cx="1809750" cy="489122"/>
          </a:xfrm>
          <a:prstGeom prst="rect">
            <a:avLst/>
          </a:prstGeom>
          <a:noFill/>
          <a:ln w="9525">
            <a:noFill/>
            <a:miter lim="800000"/>
            <a:headEnd/>
            <a:tailEnd/>
          </a:ln>
        </p:spPr>
      </p:pic>
    </p:spTree>
    <p:extLst>
      <p:ext uri="{BB962C8B-B14F-4D97-AF65-F5344CB8AC3E}">
        <p14:creationId xmlns:p14="http://schemas.microsoft.com/office/powerpoint/2010/main" val="306103438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37" name="Rectangle 136">
            <a:extLst>
              <a:ext uri="{FF2B5EF4-FFF2-40B4-BE49-F238E27FC236}">
                <a16:creationId xmlns:a16="http://schemas.microsoft.com/office/drawing/2014/main" id="{6F40FBDA-CEB1-40F0-9AB9-BD9C402D70F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43" name="Picture 1"/>
          <p:cNvPicPr>
            <a:picLocks noChangeAspect="1" noChangeArrowheads="1"/>
          </p:cNvPicPr>
          <p:nvPr/>
        </p:nvPicPr>
        <p:blipFill rotWithShape="1">
          <a:blip r:embed="rId2">
            <a:alphaModFix amt="45000"/>
            <a:extLst>
              <a:ext uri="{28A0092B-C50C-407E-A947-70E740481C1C}">
                <a14:useLocalDpi xmlns:a14="http://schemas.microsoft.com/office/drawing/2010/main" val="0"/>
              </a:ext>
            </a:extLst>
          </a:blip>
          <a:srcRect b="5015"/>
          <a:stretch/>
        </p:blipFill>
        <p:spPr bwMode="auto">
          <a:xfrm>
            <a:off x="20" y="10"/>
            <a:ext cx="9143980" cy="685799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9" name="Rectangle 138">
            <a:extLst>
              <a:ext uri="{FF2B5EF4-FFF2-40B4-BE49-F238E27FC236}">
                <a16:creationId xmlns:a16="http://schemas.microsoft.com/office/drawing/2014/main" id="{0344D4FE-ABEF-4230-9E4E-AD5782FC78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80902" y="1267730"/>
            <a:ext cx="7182197" cy="4307950"/>
          </a:xfrm>
          <a:prstGeom prst="rect">
            <a:avLst/>
          </a:prstGeom>
          <a:noFill/>
          <a:ln w="9525" cap="sq" cmpd="sng" algn="ctr">
            <a:solidFill>
              <a:schemeClr val="tx1">
                <a:lumMod val="75000"/>
                <a:lumOff val="25000"/>
              </a:schemeClr>
            </a:solidFill>
            <a:prstDash val="solid"/>
            <a:miter lim="800000"/>
          </a:ln>
          <a:effectLst>
            <a:softEdge rad="0"/>
          </a:effectLst>
        </p:spPr>
      </p:sp>
      <p:sp>
        <p:nvSpPr>
          <p:cNvPr id="10244" name="Title 5"/>
          <p:cNvSpPr>
            <a:spLocks noGrp="1"/>
          </p:cNvSpPr>
          <p:nvPr>
            <p:ph type="title"/>
          </p:nvPr>
        </p:nvSpPr>
        <p:spPr>
          <a:xfrm>
            <a:off x="1327148" y="2437194"/>
            <a:ext cx="6489703" cy="2857191"/>
          </a:xfrm>
        </p:spPr>
        <p:txBody>
          <a:bodyPr vert="horz" lIns="91440" tIns="45720" rIns="91440" bIns="45720" rtlCol="0" anchor="ctr">
            <a:normAutofit/>
          </a:bodyPr>
          <a:lstStyle/>
          <a:p>
            <a:pPr algn="ctr" defTabSz="914400">
              <a:buClr>
                <a:srgbClr val="C00000"/>
              </a:buClr>
            </a:pPr>
            <a:r>
              <a:rPr lang="en-US" sz="1800" dirty="0"/>
              <a:t>A particle moves in a vertical plane, with the only acceleration equal to the free fall acceleration, </a:t>
            </a:r>
            <a:r>
              <a:rPr lang="en-US" sz="1800" i="1" dirty="0"/>
              <a:t>g.</a:t>
            </a:r>
            <a:br>
              <a:rPr lang="en-US" sz="1800" i="1" dirty="0"/>
            </a:br>
            <a:br>
              <a:rPr lang="en-US" sz="1800" i="1" dirty="0"/>
            </a:br>
            <a:r>
              <a:rPr lang="en-US" sz="1800" dirty="0"/>
              <a:t>Examples in sports:</a:t>
            </a:r>
            <a:br>
              <a:rPr lang="en-US" sz="1800" dirty="0"/>
            </a:br>
            <a:r>
              <a:rPr lang="en-US" sz="1800" dirty="0"/>
              <a:t>Tennis</a:t>
            </a:r>
            <a:br>
              <a:rPr lang="en-US" sz="1800" dirty="0"/>
            </a:br>
            <a:r>
              <a:rPr lang="en-US" sz="1800" dirty="0"/>
              <a:t>Baseball</a:t>
            </a:r>
            <a:br>
              <a:rPr lang="en-US" sz="1800" dirty="0"/>
            </a:br>
            <a:r>
              <a:rPr lang="en-US" sz="1800" dirty="0"/>
              <a:t>Football</a:t>
            </a:r>
            <a:br>
              <a:rPr lang="en-US" sz="1800" dirty="0"/>
            </a:br>
            <a:r>
              <a:rPr lang="en-US" sz="1800" dirty="0"/>
              <a:t>Lacrosse</a:t>
            </a:r>
            <a:br>
              <a:rPr lang="en-US" sz="1800" dirty="0"/>
            </a:br>
            <a:r>
              <a:rPr lang="en-US" sz="1800" dirty="0"/>
              <a:t>Racquetball</a:t>
            </a:r>
            <a:br>
              <a:rPr lang="en-US" sz="1800" dirty="0"/>
            </a:br>
            <a:r>
              <a:rPr lang="en-US" sz="1800" dirty="0"/>
              <a:t>Soccer</a:t>
            </a:r>
            <a:endParaRPr lang="en-US" sz="1800" i="1" dirty="0"/>
          </a:p>
        </p:txBody>
      </p:sp>
      <p:sp>
        <p:nvSpPr>
          <p:cNvPr id="141" name="Rectangle 140">
            <a:extLst>
              <a:ext uri="{FF2B5EF4-FFF2-40B4-BE49-F238E27FC236}">
                <a16:creationId xmlns:a16="http://schemas.microsoft.com/office/drawing/2014/main" id="{9325F979-D3F9-4926-81B7-7ACCB31A501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85850" y="1411615"/>
            <a:ext cx="6972300" cy="4034770"/>
          </a:xfrm>
          <a:prstGeom prst="rect">
            <a:avLst/>
          </a:prstGeom>
          <a:noFill/>
          <a:ln w="9525" cap="sq" cmpd="sng" algn="ctr">
            <a:solidFill>
              <a:schemeClr val="tx1">
                <a:lumMod val="75000"/>
                <a:lumOff val="25000"/>
                <a:alpha val="80000"/>
              </a:schemeClr>
            </a:solidFill>
            <a:prstDash val="solid"/>
            <a:miter lim="800000"/>
          </a:ln>
          <a:effectLst/>
        </p:spPr>
      </p:sp>
      <p:sp>
        <p:nvSpPr>
          <p:cNvPr id="6" name="Title 1"/>
          <p:cNvSpPr txBox="1">
            <a:spLocks/>
          </p:cNvSpPr>
          <p:nvPr/>
        </p:nvSpPr>
        <p:spPr>
          <a:xfrm>
            <a:off x="2667000" y="1693279"/>
            <a:ext cx="4267200" cy="533400"/>
          </a:xfrm>
          <a:prstGeom prst="rect">
            <a:avLst/>
          </a:prstGeom>
        </p:spPr>
        <p:txBody>
          <a:bodyPr vert="horz" anchor="b">
            <a:noAutofit/>
          </a:bodyPr>
          <a:lstStyle>
            <a:lvl1pPr algn="ctr" rtl="0" eaLnBrk="1" latinLnBrk="0" hangingPunct="1">
              <a:spcBef>
                <a:spcPct val="0"/>
              </a:spcBef>
              <a:buNone/>
              <a:defRPr kumimoji="0" sz="3300" kern="1200">
                <a:solidFill>
                  <a:schemeClr val="accent3">
                    <a:shade val="75000"/>
                  </a:schemeClr>
                </a:solidFill>
                <a:latin typeface="+mj-lt"/>
                <a:ea typeface="+mj-ea"/>
                <a:cs typeface="+mj-cs"/>
              </a:defRPr>
            </a:lvl1pPr>
          </a:lstStyle>
          <a:p>
            <a:pPr>
              <a:spcAft>
                <a:spcPts val="600"/>
              </a:spcAft>
            </a:pPr>
            <a:r>
              <a:rPr lang="en-US" sz="3200" b="1" i="1" dirty="0">
                <a:solidFill>
                  <a:schemeClr val="tx1"/>
                </a:solidFill>
                <a:latin typeface="Arial" charset="0"/>
                <a:cs typeface="Arial" charset="0"/>
              </a:rPr>
              <a:t>Projectile Motion</a:t>
            </a:r>
          </a:p>
        </p:txBody>
      </p:sp>
    </p:spTree>
    <p:extLst>
      <p:ext uri="{BB962C8B-B14F-4D97-AF65-F5344CB8AC3E}">
        <p14:creationId xmlns:p14="http://schemas.microsoft.com/office/powerpoint/2010/main" val="1632917445"/>
      </p:ext>
    </p:extLst>
  </p:cSld>
  <p:clrMapOvr>
    <a:overrideClrMapping bg1="dk1" tx1="lt1" bg2="dk2" tx2="lt2" accent1="accent1" accent2="accent2" accent3="accent3" accent4="accent4" accent5="accent5" accent6="accent6" hlink="hlink" folHlink="folHlink"/>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3"/>
          <p:cNvPicPr>
            <a:picLocks noChangeAspect="1" noChangeArrowheads="1"/>
          </p:cNvPicPr>
          <p:nvPr/>
        </p:nvPicPr>
        <p:blipFill>
          <a:blip r:embed="rId2"/>
          <a:srcRect/>
          <a:stretch>
            <a:fillRect/>
          </a:stretch>
        </p:blipFill>
        <p:spPr bwMode="auto">
          <a:xfrm>
            <a:off x="609600" y="1752600"/>
            <a:ext cx="8018139" cy="685800"/>
          </a:xfrm>
          <a:prstGeom prst="rect">
            <a:avLst/>
          </a:prstGeom>
          <a:ln>
            <a:noFill/>
          </a:ln>
          <a:effectLst>
            <a:outerShdw blurRad="190500" algn="tl" rotWithShape="0">
              <a:srgbClr val="000000">
                <a:alpha val="70000"/>
              </a:srgbClr>
            </a:outerShdw>
          </a:effectLst>
        </p:spPr>
      </p:pic>
      <p:pic>
        <p:nvPicPr>
          <p:cNvPr id="11270" name="Picture 4"/>
          <p:cNvPicPr>
            <a:picLocks noChangeAspect="1" noChangeArrowheads="1"/>
          </p:cNvPicPr>
          <p:nvPr/>
        </p:nvPicPr>
        <p:blipFill>
          <a:blip r:embed="rId3">
            <a:extLst>
              <a:ext uri="{28A0092B-C50C-407E-A947-70E740481C1C}">
                <a14:useLocalDpi xmlns:a14="http://schemas.microsoft.com/office/drawing/2010/main" val="0"/>
              </a:ext>
            </a:extLst>
          </a:blip>
          <a:srcRect r="1942"/>
          <a:stretch>
            <a:fillRect/>
          </a:stretch>
        </p:blipFill>
        <p:spPr bwMode="auto">
          <a:xfrm>
            <a:off x="146277" y="3181303"/>
            <a:ext cx="8851446" cy="2533697"/>
          </a:xfrm>
          <a:prstGeom prst="rect">
            <a:avLst/>
          </a:prstGeom>
          <a:noFill/>
          <a:ln w="9525">
            <a:solidFill>
              <a:srgbClr val="7030A0"/>
            </a:solidFill>
            <a:miter lim="800000"/>
            <a:headEnd/>
            <a:tailEnd/>
          </a:ln>
          <a:extLst>
            <a:ext uri="{909E8E84-426E-40DD-AFC4-6F175D3DCCD1}">
              <a14:hiddenFill xmlns:a14="http://schemas.microsoft.com/office/drawing/2010/main">
                <a:solidFill>
                  <a:srgbClr val="FFFFFF"/>
                </a:solidFill>
              </a14:hiddenFill>
            </a:ext>
          </a:extLst>
        </p:spPr>
      </p:pic>
      <p:sp>
        <p:nvSpPr>
          <p:cNvPr id="8" name="Title 1"/>
          <p:cNvSpPr txBox="1">
            <a:spLocks/>
          </p:cNvSpPr>
          <p:nvPr/>
        </p:nvSpPr>
        <p:spPr>
          <a:xfrm>
            <a:off x="1682523" y="533400"/>
            <a:ext cx="6096000" cy="533400"/>
          </a:xfrm>
          <a:prstGeom prst="rect">
            <a:avLst/>
          </a:prstGeom>
        </p:spPr>
        <p:txBody>
          <a:bodyPr vert="horz" anchor="b">
            <a:noAutofit/>
          </a:bodyPr>
          <a:lstStyle>
            <a:lvl1pPr algn="ctr" rtl="0" eaLnBrk="1" latinLnBrk="0" hangingPunct="1">
              <a:spcBef>
                <a:spcPct val="0"/>
              </a:spcBef>
              <a:buNone/>
              <a:defRPr kumimoji="0" sz="3300" kern="1200">
                <a:solidFill>
                  <a:schemeClr val="accent3">
                    <a:shade val="75000"/>
                  </a:schemeClr>
                </a:solidFill>
                <a:latin typeface="+mj-lt"/>
                <a:ea typeface="+mj-ea"/>
                <a:cs typeface="+mj-cs"/>
              </a:defRPr>
            </a:lvl1pPr>
          </a:lstStyle>
          <a:p>
            <a:r>
              <a:rPr lang="en-US" sz="3200" b="1" i="1" dirty="0">
                <a:solidFill>
                  <a:srgbClr val="C00000"/>
                </a:solidFill>
                <a:latin typeface="Arial" charset="0"/>
                <a:cs typeface="Arial" charset="0"/>
              </a:rPr>
              <a:t>Projectile Motion</a:t>
            </a:r>
          </a:p>
        </p:txBody>
      </p:sp>
    </p:spTree>
    <p:extLst>
      <p:ext uri="{BB962C8B-B14F-4D97-AF65-F5344CB8AC3E}">
        <p14:creationId xmlns:p14="http://schemas.microsoft.com/office/powerpoint/2010/main" val="118929603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5122" name="Title 3"/>
          <p:cNvSpPr>
            <a:spLocks noGrp="1"/>
          </p:cNvSpPr>
          <p:nvPr>
            <p:ph type="ctrTitle"/>
          </p:nvPr>
        </p:nvSpPr>
        <p:spPr>
          <a:xfrm>
            <a:off x="5059971" y="1783959"/>
            <a:ext cx="3483937" cy="2889114"/>
          </a:xfrm>
        </p:spPr>
        <p:txBody>
          <a:bodyPr anchor="b" anchorCtr="0">
            <a:normAutofit/>
          </a:bodyPr>
          <a:lstStyle/>
          <a:p>
            <a:r>
              <a:rPr lang="en-US" sz="6000" b="1" dirty="0">
                <a:cs typeface="Arial" charset="0"/>
              </a:rPr>
              <a:t>How things move</a:t>
            </a:r>
          </a:p>
        </p:txBody>
      </p:sp>
      <p:sp>
        <p:nvSpPr>
          <p:cNvPr id="136" name="Freeform: Shape 135">
            <a:extLst>
              <a:ext uri="{FF2B5EF4-FFF2-40B4-BE49-F238E27FC236}">
                <a16:creationId xmlns:a16="http://schemas.microsoft.com/office/drawing/2014/main" id="{1DB7C82F-AB7E-4F0C-B829-FA1B9C41518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0"/>
            <a:ext cx="4629586" cy="6858000"/>
          </a:xfrm>
          <a:custGeom>
            <a:avLst/>
            <a:gdLst>
              <a:gd name="connsiteX0" fmla="*/ 6172782 w 6172782"/>
              <a:gd name="connsiteY0" fmla="*/ 0 h 6858000"/>
              <a:gd name="connsiteX1" fmla="*/ 69075 w 6172782"/>
              <a:gd name="connsiteY1" fmla="*/ 0 h 6858000"/>
              <a:gd name="connsiteX2" fmla="*/ 35131 w 6172782"/>
              <a:gd name="connsiteY2" fmla="*/ 267128 h 6858000"/>
              <a:gd name="connsiteX3" fmla="*/ 0 w 6172782"/>
              <a:gd name="connsiteY3" fmla="*/ 962845 h 6858000"/>
              <a:gd name="connsiteX4" fmla="*/ 3276103 w 6172782"/>
              <a:gd name="connsiteY4" fmla="*/ 6782205 h 6858000"/>
              <a:gd name="connsiteX5" fmla="*/ 3407923 w 6172782"/>
              <a:gd name="connsiteY5" fmla="*/ 6858000 h 6858000"/>
              <a:gd name="connsiteX6" fmla="*/ 6172782 w 6172782"/>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172782" h="6858000">
                <a:moveTo>
                  <a:pt x="6172782" y="0"/>
                </a:moveTo>
                <a:lnTo>
                  <a:pt x="69075" y="0"/>
                </a:lnTo>
                <a:lnTo>
                  <a:pt x="35131" y="267128"/>
                </a:lnTo>
                <a:cubicBezTo>
                  <a:pt x="11901" y="495874"/>
                  <a:pt x="0" y="727970"/>
                  <a:pt x="0" y="962845"/>
                </a:cubicBezTo>
                <a:cubicBezTo>
                  <a:pt x="0" y="3429034"/>
                  <a:pt x="1312002" y="5588789"/>
                  <a:pt x="3276103" y="6782205"/>
                </a:cubicBezTo>
                <a:lnTo>
                  <a:pt x="3407923" y="6858000"/>
                </a:lnTo>
                <a:lnTo>
                  <a:pt x="6172782" y="6858000"/>
                </a:ln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5124" name="Picture 5123">
            <a:extLst>
              <a:ext uri="{FF2B5EF4-FFF2-40B4-BE49-F238E27FC236}">
                <a16:creationId xmlns:a16="http://schemas.microsoft.com/office/drawing/2014/main" id="{FE52F0BE-4E19-4C24-AA19-27EE0E8F76CC}"/>
              </a:ext>
            </a:extLst>
          </p:cNvPr>
          <p:cNvPicPr>
            <a:picLocks noChangeAspect="1"/>
          </p:cNvPicPr>
          <p:nvPr/>
        </p:nvPicPr>
        <p:blipFill rotWithShape="1">
          <a:blip r:embed="rId2"/>
          <a:srcRect l="28679" r="27511"/>
          <a:stretch/>
        </p:blipFill>
        <p:spPr>
          <a:xfrm>
            <a:off x="20" y="10"/>
            <a:ext cx="4518095" cy="6857990"/>
          </a:xfrm>
          <a:custGeom>
            <a:avLst/>
            <a:gdLst/>
            <a:ahLst/>
            <a:cxnLst/>
            <a:rect l="l" t="t" r="r" b="b"/>
            <a:pathLst>
              <a:path w="6024154" h="6858000">
                <a:moveTo>
                  <a:pt x="0" y="0"/>
                </a:moveTo>
                <a:lnTo>
                  <a:pt x="5953780" y="0"/>
                </a:lnTo>
                <a:lnTo>
                  <a:pt x="5989880" y="284091"/>
                </a:lnTo>
                <a:cubicBezTo>
                  <a:pt x="6012544" y="507260"/>
                  <a:pt x="6024154" y="733696"/>
                  <a:pt x="6024154" y="962844"/>
                </a:cubicBezTo>
                <a:cubicBezTo>
                  <a:pt x="6024154" y="3483472"/>
                  <a:pt x="4619336" y="5675986"/>
                  <a:pt x="2549934" y="6800152"/>
                </a:cubicBezTo>
                <a:lnTo>
                  <a:pt x="2436987" y="6858000"/>
                </a:lnTo>
                <a:lnTo>
                  <a:pt x="0" y="6858000"/>
                </a:lnTo>
                <a:close/>
              </a:path>
            </a:pathLst>
          </a:custGeom>
        </p:spPr>
      </p:pic>
    </p:spTree>
    <p:extLst>
      <p:ext uri="{BB962C8B-B14F-4D97-AF65-F5344CB8AC3E}">
        <p14:creationId xmlns:p14="http://schemas.microsoft.com/office/powerpoint/2010/main" val="484502276"/>
      </p:ext>
    </p:extLst>
  </p:cSld>
  <p:clrMapOvr>
    <a:overrideClrMapping bg1="dk1" tx1="lt1" bg2="dk2" tx2="lt2" accent1="accent1" accent2="accent2" accent3="accent3" accent4="accent4" accent5="accent5" accent6="accent6" hlink="hlink" folHlink="folHlink"/>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TextBox 4"/>
          <p:cNvSpPr txBox="1">
            <a:spLocks noChangeArrowheads="1"/>
          </p:cNvSpPr>
          <p:nvPr/>
        </p:nvSpPr>
        <p:spPr bwMode="auto">
          <a:xfrm>
            <a:off x="304800" y="1295400"/>
            <a:ext cx="8610600" cy="4170372"/>
          </a:xfrm>
          <a:prstGeom prst="rect">
            <a:avLst/>
          </a:prstGeom>
          <a:noFill/>
          <a:ln w="9525">
            <a:noFill/>
            <a:miter lim="800000"/>
            <a:headEnd/>
            <a:tailEnd/>
          </a:ln>
        </p:spPr>
        <p:txBody>
          <a:bodyPr wrap="square">
            <a:spAutoFit/>
          </a:bodyPr>
          <a:lstStyle/>
          <a:p>
            <a:r>
              <a:rPr lang="en-US" sz="2000" dirty="0"/>
              <a:t>Complete the following statement: In two-dimensional motion in the </a:t>
            </a:r>
            <a:r>
              <a:rPr lang="en-US" sz="2000" i="1" dirty="0"/>
              <a:t>x</a:t>
            </a:r>
            <a:r>
              <a:rPr lang="en-US" sz="2000" dirty="0"/>
              <a:t>-</a:t>
            </a:r>
            <a:r>
              <a:rPr lang="en-US" sz="2000" i="1" dirty="0"/>
              <a:t>y</a:t>
            </a:r>
            <a:r>
              <a:rPr lang="en-US" sz="2000" dirty="0"/>
              <a:t> plane, the </a:t>
            </a:r>
            <a:r>
              <a:rPr lang="en-US" sz="2000" i="1" dirty="0"/>
              <a:t>x</a:t>
            </a:r>
            <a:r>
              <a:rPr lang="en-US" sz="2000" dirty="0"/>
              <a:t> part of the motion and the </a:t>
            </a:r>
            <a:r>
              <a:rPr lang="en-US" sz="2000" i="1" dirty="0"/>
              <a:t>y</a:t>
            </a:r>
            <a:r>
              <a:rPr lang="en-US" sz="2000" dirty="0"/>
              <a:t> part of the motion are independent</a:t>
            </a:r>
          </a:p>
          <a:p>
            <a:endParaRPr lang="en-US" sz="2000" dirty="0"/>
          </a:p>
          <a:p>
            <a:r>
              <a:rPr lang="en-US" sz="2000" dirty="0">
                <a:solidFill>
                  <a:srgbClr val="C00000"/>
                </a:solidFill>
              </a:rPr>
              <a:t>a)  </a:t>
            </a:r>
            <a:r>
              <a:rPr lang="en-US" sz="2000" dirty="0"/>
              <a:t>only if there is no acceleration in either direction.</a:t>
            </a:r>
          </a:p>
          <a:p>
            <a:endParaRPr lang="en-US" sz="2000" dirty="0"/>
          </a:p>
          <a:p>
            <a:r>
              <a:rPr lang="en-US" sz="2000" dirty="0">
                <a:solidFill>
                  <a:srgbClr val="C00000"/>
                </a:solidFill>
              </a:rPr>
              <a:t>b)  </a:t>
            </a:r>
            <a:r>
              <a:rPr lang="en-US" sz="2000" dirty="0"/>
              <a:t>only if there is no acceleration in one of the directions.</a:t>
            </a:r>
          </a:p>
          <a:p>
            <a:endParaRPr lang="en-US" sz="2000" dirty="0"/>
          </a:p>
          <a:p>
            <a:r>
              <a:rPr lang="en-US" sz="2000" dirty="0">
                <a:solidFill>
                  <a:srgbClr val="C00000"/>
                </a:solidFill>
              </a:rPr>
              <a:t>c)  </a:t>
            </a:r>
            <a:r>
              <a:rPr lang="en-US" sz="2000" dirty="0"/>
              <a:t>only if there is an acceleration in both directions.</a:t>
            </a:r>
          </a:p>
          <a:p>
            <a:endParaRPr lang="en-US" sz="2000" dirty="0"/>
          </a:p>
          <a:p>
            <a:r>
              <a:rPr lang="en-US" sz="2000" dirty="0">
                <a:solidFill>
                  <a:srgbClr val="C00000"/>
                </a:solidFill>
              </a:rPr>
              <a:t>d)  </a:t>
            </a:r>
            <a:r>
              <a:rPr lang="en-US" sz="2000" dirty="0"/>
              <a:t>whether or not there is an acceleration in any direction.</a:t>
            </a:r>
          </a:p>
          <a:p>
            <a:endParaRPr lang="en-US" sz="2000" dirty="0"/>
          </a:p>
          <a:p>
            <a:r>
              <a:rPr lang="en-US" sz="2000" dirty="0">
                <a:solidFill>
                  <a:srgbClr val="C00000"/>
                </a:solidFill>
              </a:rPr>
              <a:t>e)  </a:t>
            </a:r>
            <a:r>
              <a:rPr lang="en-US" sz="2000" dirty="0"/>
              <a:t>whenever the acceleration is in the </a:t>
            </a:r>
            <a:r>
              <a:rPr lang="en-US" sz="2000" i="1" dirty="0"/>
              <a:t>y</a:t>
            </a:r>
            <a:r>
              <a:rPr lang="en-US" sz="2000" dirty="0"/>
              <a:t> direction only.</a:t>
            </a:r>
          </a:p>
          <a:p>
            <a:pPr indent="-514350">
              <a:defRPr/>
            </a:pPr>
            <a:endParaRPr lang="en-US" sz="2100" dirty="0"/>
          </a:p>
        </p:txBody>
      </p:sp>
      <p:sp>
        <p:nvSpPr>
          <p:cNvPr id="4" name="TextBox 1"/>
          <p:cNvSpPr txBox="1">
            <a:spLocks noChangeArrowheads="1"/>
          </p:cNvSpPr>
          <p:nvPr/>
        </p:nvSpPr>
        <p:spPr bwMode="auto">
          <a:xfrm>
            <a:off x="152400" y="152400"/>
            <a:ext cx="8763000" cy="1015663"/>
          </a:xfrm>
          <a:prstGeom prst="rect">
            <a:avLst/>
          </a:prstGeom>
          <a:noFill/>
          <a:ln w="9525">
            <a:noFill/>
            <a:miter lim="800000"/>
            <a:headEnd/>
            <a:tailEnd/>
          </a:ln>
        </p:spPr>
        <p:txBody>
          <a:bodyPr wrap="square">
            <a:spAutoFit/>
          </a:bodyPr>
          <a:lstStyle/>
          <a:p>
            <a:pPr algn="ctr"/>
            <a:r>
              <a:rPr lang="en-US" sz="3200" b="1" i="1" dirty="0">
                <a:solidFill>
                  <a:schemeClr val="accent1">
                    <a:lumMod val="75000"/>
                  </a:schemeClr>
                </a:solidFill>
                <a:latin typeface="Arial" charset="0"/>
                <a:cs typeface="Arial" charset="0"/>
              </a:rPr>
              <a:t>Projectile Motion</a:t>
            </a:r>
          </a:p>
          <a:p>
            <a:pPr algn="ctr"/>
            <a:r>
              <a:rPr lang="en-US" sz="2800" b="1" i="1" dirty="0">
                <a:solidFill>
                  <a:schemeClr val="accent1">
                    <a:lumMod val="75000"/>
                  </a:schemeClr>
                </a:solidFill>
                <a:latin typeface="Arial" charset="0"/>
                <a:cs typeface="Arial" charset="0"/>
              </a:rPr>
              <a:t>Concept Question</a:t>
            </a:r>
          </a:p>
        </p:txBody>
      </p:sp>
    </p:spTree>
    <p:extLst>
      <p:ext uri="{BB962C8B-B14F-4D97-AF65-F5344CB8AC3E}">
        <p14:creationId xmlns:p14="http://schemas.microsoft.com/office/powerpoint/2010/main" val="396437242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5122" name="Title 3"/>
          <p:cNvSpPr>
            <a:spLocks noGrp="1"/>
          </p:cNvSpPr>
          <p:nvPr>
            <p:ph type="ctrTitle"/>
          </p:nvPr>
        </p:nvSpPr>
        <p:spPr>
          <a:xfrm>
            <a:off x="5598460" y="1783959"/>
            <a:ext cx="3065480" cy="2889114"/>
          </a:xfrm>
        </p:spPr>
        <p:txBody>
          <a:bodyPr anchor="b" anchorCtr="0">
            <a:normAutofit/>
          </a:bodyPr>
          <a:lstStyle/>
          <a:p>
            <a:pPr algn="l"/>
            <a:r>
              <a:rPr lang="en-US" sz="4700" b="1">
                <a:cs typeface="Arial" charset="0"/>
              </a:rPr>
              <a:t>Why things move</a:t>
            </a:r>
          </a:p>
        </p:txBody>
      </p:sp>
      <p:sp>
        <p:nvSpPr>
          <p:cNvPr id="73" name="Freeform: Shape 72">
            <a:extLst>
              <a:ext uri="{FF2B5EF4-FFF2-40B4-BE49-F238E27FC236}">
                <a16:creationId xmlns:a16="http://schemas.microsoft.com/office/drawing/2014/main" id="{E49CC64F-7275-4E33-961B-0C5CDC43987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flipV="1">
            <a:off x="0" y="0"/>
            <a:ext cx="5391039" cy="6858000"/>
          </a:xfrm>
          <a:custGeom>
            <a:avLst/>
            <a:gdLst>
              <a:gd name="connsiteX0" fmla="*/ 7188051 w 7188051"/>
              <a:gd name="connsiteY0" fmla="*/ 6858000 h 6858000"/>
              <a:gd name="connsiteX1" fmla="*/ 108694 w 7188051"/>
              <a:gd name="connsiteY1" fmla="*/ 6858000 h 6858000"/>
              <a:gd name="connsiteX2" fmla="*/ 79127 w 7188051"/>
              <a:gd name="connsiteY2" fmla="*/ 6681235 h 6858000"/>
              <a:gd name="connsiteX3" fmla="*/ 0 w 7188051"/>
              <a:gd name="connsiteY3" fmla="*/ 5565888 h 6858000"/>
              <a:gd name="connsiteX4" fmla="*/ 2190696 w 7188051"/>
              <a:gd name="connsiteY4" fmla="*/ 145339 h 6858000"/>
              <a:gd name="connsiteX5" fmla="*/ 2339431 w 7188051"/>
              <a:gd name="connsiteY5" fmla="*/ 0 h 6858000"/>
              <a:gd name="connsiteX6" fmla="*/ 7188051 w 7188051"/>
              <a:gd name="connsiteY6"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188051" h="6858000">
                <a:moveTo>
                  <a:pt x="7188051" y="6858000"/>
                </a:moveTo>
                <a:lnTo>
                  <a:pt x="108694" y="6858000"/>
                </a:lnTo>
                <a:lnTo>
                  <a:pt x="79127" y="6681235"/>
                </a:lnTo>
                <a:cubicBezTo>
                  <a:pt x="26981" y="6316967"/>
                  <a:pt x="0" y="5944579"/>
                  <a:pt x="0" y="5565888"/>
                </a:cubicBezTo>
                <a:cubicBezTo>
                  <a:pt x="0" y="3459953"/>
                  <a:pt x="834428" y="1548908"/>
                  <a:pt x="2190696" y="145339"/>
                </a:cubicBezTo>
                <a:lnTo>
                  <a:pt x="2339431" y="0"/>
                </a:lnTo>
                <a:lnTo>
                  <a:pt x="7188051" y="0"/>
                </a:lnTo>
                <a:close/>
              </a:path>
            </a:pathLst>
          </a:cu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5124" name="Picture 5123">
            <a:extLst>
              <a:ext uri="{FF2B5EF4-FFF2-40B4-BE49-F238E27FC236}">
                <a16:creationId xmlns:a16="http://schemas.microsoft.com/office/drawing/2014/main" id="{FE52F0BE-4E19-4C24-AA19-27EE0E8F76CC}"/>
              </a:ext>
            </a:extLst>
          </p:cNvPr>
          <p:cNvPicPr>
            <a:picLocks noChangeAspect="1"/>
          </p:cNvPicPr>
          <p:nvPr/>
        </p:nvPicPr>
        <p:blipFill rotWithShape="1">
          <a:blip r:embed="rId2"/>
          <a:srcRect l="24942" r="23943"/>
          <a:stretch/>
        </p:blipFill>
        <p:spPr>
          <a:xfrm>
            <a:off x="20" y="10"/>
            <a:ext cx="5271352" cy="6857990"/>
          </a:xfrm>
          <a:custGeom>
            <a:avLst/>
            <a:gdLst/>
            <a:ahLst/>
            <a:cxnLst/>
            <a:rect l="l" t="t" r="r" b="b"/>
            <a:pathLst>
              <a:path w="7028495" h="6858000">
                <a:moveTo>
                  <a:pt x="0" y="0"/>
                </a:moveTo>
                <a:lnTo>
                  <a:pt x="6915668" y="0"/>
                </a:lnTo>
                <a:lnTo>
                  <a:pt x="6952411" y="219663"/>
                </a:lnTo>
                <a:cubicBezTo>
                  <a:pt x="7002551" y="569921"/>
                  <a:pt x="7028495" y="927986"/>
                  <a:pt x="7028495" y="1292112"/>
                </a:cubicBezTo>
                <a:cubicBezTo>
                  <a:pt x="7028495" y="3343346"/>
                  <a:pt x="6205186" y="5202289"/>
                  <a:pt x="4870994" y="6556512"/>
                </a:cubicBezTo>
                <a:lnTo>
                  <a:pt x="4556185" y="6858000"/>
                </a:lnTo>
                <a:lnTo>
                  <a:pt x="0" y="6858000"/>
                </a:lnTo>
                <a:close/>
              </a:path>
            </a:pathLst>
          </a:custGeom>
        </p:spPr>
      </p:pic>
    </p:spTree>
    <p:extLst>
      <p:ext uri="{BB962C8B-B14F-4D97-AF65-F5344CB8AC3E}">
        <p14:creationId xmlns:p14="http://schemas.microsoft.com/office/powerpoint/2010/main" val="4063971975"/>
      </p:ext>
    </p:extLst>
  </p:cSld>
  <p:clrMapOvr>
    <a:overrideClrMapping bg1="dk1" tx1="lt1" bg2="dk2" tx2="lt2" accent1="accent1" accent2="accent2" accent3="accent3" accent4="accent4" accent5="accent5" accent6="accent6" hlink="hlink" folHlink="folHlink"/>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1" name="Rectangle 70">
            <a:extLst>
              <a:ext uri="{FF2B5EF4-FFF2-40B4-BE49-F238E27FC236}">
                <a16:creationId xmlns:a16="http://schemas.microsoft.com/office/drawing/2014/main" id="{F4C0B10B-D2C4-4A54-AFAD-3D27DF88BB3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1714"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3" name="Group 72">
            <a:extLst>
              <a:ext uri="{FF2B5EF4-FFF2-40B4-BE49-F238E27FC236}">
                <a16:creationId xmlns:a16="http://schemas.microsoft.com/office/drawing/2014/main" id="{B6BADB90-C74B-40D6-86DC-503F65FCE8DC}"/>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307282" y="635715"/>
            <a:ext cx="8356656" cy="2482136"/>
            <a:chOff x="409710" y="635715"/>
            <a:chExt cx="11142208" cy="2482136"/>
          </a:xfrm>
        </p:grpSpPr>
        <p:sp>
          <p:nvSpPr>
            <p:cNvPr id="74" name="Freeform 44">
              <a:extLst>
                <a:ext uri="{FF2B5EF4-FFF2-40B4-BE49-F238E27FC236}">
                  <a16:creationId xmlns:a16="http://schemas.microsoft.com/office/drawing/2014/main" id="{6559431D-1886-4AE0-9B87-9AD2ECAB8439}"/>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1223203" y="635716"/>
              <a:ext cx="328612" cy="1742360"/>
            </a:xfrm>
            <a:custGeom>
              <a:avLst/>
              <a:gdLst>
                <a:gd name="T0" fmla="*/ 207 w 207"/>
                <a:gd name="T1" fmla="*/ 987 h 1114"/>
                <a:gd name="T2" fmla="*/ 0 w 207"/>
                <a:gd name="T3" fmla="*/ 1114 h 1114"/>
                <a:gd name="T4" fmla="*/ 0 w 207"/>
                <a:gd name="T5" fmla="*/ 127 h 1114"/>
                <a:gd name="T6" fmla="*/ 207 w 207"/>
                <a:gd name="T7" fmla="*/ 0 h 1114"/>
                <a:gd name="T8" fmla="*/ 207 w 207"/>
                <a:gd name="T9" fmla="*/ 987 h 1114"/>
              </a:gdLst>
              <a:ahLst/>
              <a:cxnLst>
                <a:cxn ang="0">
                  <a:pos x="T0" y="T1"/>
                </a:cxn>
                <a:cxn ang="0">
                  <a:pos x="T2" y="T3"/>
                </a:cxn>
                <a:cxn ang="0">
                  <a:pos x="T4" y="T5"/>
                </a:cxn>
                <a:cxn ang="0">
                  <a:pos x="T6" y="T7"/>
                </a:cxn>
                <a:cxn ang="0">
                  <a:pos x="T8" y="T9"/>
                </a:cxn>
              </a:cxnLst>
              <a:rect l="0" t="0" r="r" b="b"/>
              <a:pathLst>
                <a:path w="207" h="1114">
                  <a:moveTo>
                    <a:pt x="207" y="987"/>
                  </a:moveTo>
                  <a:lnTo>
                    <a:pt x="0" y="1114"/>
                  </a:lnTo>
                  <a:lnTo>
                    <a:pt x="0" y="127"/>
                  </a:lnTo>
                  <a:lnTo>
                    <a:pt x="207" y="0"/>
                  </a:lnTo>
                  <a:lnTo>
                    <a:pt x="207" y="987"/>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5" name="Freeform 45">
              <a:extLst>
                <a:ext uri="{FF2B5EF4-FFF2-40B4-BE49-F238E27FC236}">
                  <a16:creationId xmlns:a16="http://schemas.microsoft.com/office/drawing/2014/main" id="{373850A5-B04A-4FCD-9E73-EE322167FB31}"/>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409710" y="1022350"/>
              <a:ext cx="709612" cy="2095501"/>
            </a:xfrm>
            <a:custGeom>
              <a:avLst/>
              <a:gdLst>
                <a:gd name="T0" fmla="*/ 447 w 447"/>
                <a:gd name="T1" fmla="*/ 1363 h 1363"/>
                <a:gd name="T2" fmla="*/ 0 w 447"/>
                <a:gd name="T3" fmla="*/ 987 h 1363"/>
                <a:gd name="T4" fmla="*/ 0 w 447"/>
                <a:gd name="T5" fmla="*/ 0 h 1363"/>
                <a:gd name="T6" fmla="*/ 447 w 447"/>
                <a:gd name="T7" fmla="*/ 376 h 1363"/>
                <a:gd name="T8" fmla="*/ 447 w 447"/>
                <a:gd name="T9" fmla="*/ 1363 h 1363"/>
              </a:gdLst>
              <a:ahLst/>
              <a:cxnLst>
                <a:cxn ang="0">
                  <a:pos x="T0" y="T1"/>
                </a:cxn>
                <a:cxn ang="0">
                  <a:pos x="T2" y="T3"/>
                </a:cxn>
                <a:cxn ang="0">
                  <a:pos x="T4" y="T5"/>
                </a:cxn>
                <a:cxn ang="0">
                  <a:pos x="T6" y="T7"/>
                </a:cxn>
                <a:cxn ang="0">
                  <a:pos x="T8" y="T9"/>
                </a:cxn>
              </a:cxnLst>
              <a:rect l="0" t="0" r="r" b="b"/>
              <a:pathLst>
                <a:path w="447" h="1363">
                  <a:moveTo>
                    <a:pt x="447" y="1363"/>
                  </a:moveTo>
                  <a:lnTo>
                    <a:pt x="0" y="987"/>
                  </a:lnTo>
                  <a:lnTo>
                    <a:pt x="0" y="0"/>
                  </a:lnTo>
                  <a:lnTo>
                    <a:pt x="447" y="376"/>
                  </a:lnTo>
                  <a:lnTo>
                    <a:pt x="447" y="1363"/>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6" name="Freeform 46">
              <a:extLst>
                <a:ext uri="{FF2B5EF4-FFF2-40B4-BE49-F238E27FC236}">
                  <a16:creationId xmlns:a16="http://schemas.microsoft.com/office/drawing/2014/main" id="{82C18C67-80FA-4738-AA53-0AF2419F98E0}"/>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409710" y="837744"/>
              <a:ext cx="403225" cy="1705431"/>
            </a:xfrm>
            <a:custGeom>
              <a:avLst/>
              <a:gdLst>
                <a:gd name="T0" fmla="*/ 254 w 254"/>
                <a:gd name="T1" fmla="*/ 987 h 1109"/>
                <a:gd name="T2" fmla="*/ 0 w 254"/>
                <a:gd name="T3" fmla="*/ 1109 h 1109"/>
                <a:gd name="T4" fmla="*/ 0 w 254"/>
                <a:gd name="T5" fmla="*/ 119 h 1109"/>
                <a:gd name="T6" fmla="*/ 254 w 254"/>
                <a:gd name="T7" fmla="*/ 0 h 1109"/>
                <a:gd name="T8" fmla="*/ 254 w 254"/>
                <a:gd name="T9" fmla="*/ 987 h 1109"/>
              </a:gdLst>
              <a:ahLst/>
              <a:cxnLst>
                <a:cxn ang="0">
                  <a:pos x="T0" y="T1"/>
                </a:cxn>
                <a:cxn ang="0">
                  <a:pos x="T2" y="T3"/>
                </a:cxn>
                <a:cxn ang="0">
                  <a:pos x="T4" y="T5"/>
                </a:cxn>
                <a:cxn ang="0">
                  <a:pos x="T6" y="T7"/>
                </a:cxn>
                <a:cxn ang="0">
                  <a:pos x="T8" y="T9"/>
                </a:cxn>
              </a:cxnLst>
              <a:rect l="0" t="0" r="r" b="b"/>
              <a:pathLst>
                <a:path w="254" h="1109">
                  <a:moveTo>
                    <a:pt x="254" y="987"/>
                  </a:moveTo>
                  <a:lnTo>
                    <a:pt x="0" y="1109"/>
                  </a:lnTo>
                  <a:lnTo>
                    <a:pt x="0" y="119"/>
                  </a:lnTo>
                  <a:lnTo>
                    <a:pt x="254" y="0"/>
                  </a:lnTo>
                  <a:lnTo>
                    <a:pt x="254" y="987"/>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7" name="Freeform 47">
              <a:extLst>
                <a:ext uri="{FF2B5EF4-FFF2-40B4-BE49-F238E27FC236}">
                  <a16:creationId xmlns:a16="http://schemas.microsoft.com/office/drawing/2014/main" id="{48543B1A-8BF5-4C63-8404-41B2EA70B33E}"/>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644660" y="640894"/>
              <a:ext cx="168275" cy="1713195"/>
            </a:xfrm>
            <a:custGeom>
              <a:avLst/>
              <a:gdLst>
                <a:gd name="T0" fmla="*/ 106 w 106"/>
                <a:gd name="T1" fmla="*/ 1114 h 1114"/>
                <a:gd name="T2" fmla="*/ 0 w 106"/>
                <a:gd name="T3" fmla="*/ 1005 h 1114"/>
                <a:gd name="T4" fmla="*/ 0 w 106"/>
                <a:gd name="T5" fmla="*/ 0 h 1114"/>
                <a:gd name="T6" fmla="*/ 106 w 106"/>
                <a:gd name="T7" fmla="*/ 110 h 1114"/>
                <a:gd name="T8" fmla="*/ 106 w 106"/>
                <a:gd name="T9" fmla="*/ 1114 h 1114"/>
              </a:gdLst>
              <a:ahLst/>
              <a:cxnLst>
                <a:cxn ang="0">
                  <a:pos x="T0" y="T1"/>
                </a:cxn>
                <a:cxn ang="0">
                  <a:pos x="T2" y="T3"/>
                </a:cxn>
                <a:cxn ang="0">
                  <a:pos x="T4" y="T5"/>
                </a:cxn>
                <a:cxn ang="0">
                  <a:pos x="T6" y="T7"/>
                </a:cxn>
                <a:cxn ang="0">
                  <a:pos x="T8" y="T9"/>
                </a:cxn>
              </a:cxnLst>
              <a:rect l="0" t="0" r="r" b="b"/>
              <a:pathLst>
                <a:path w="106" h="1114">
                  <a:moveTo>
                    <a:pt x="106" y="1114"/>
                  </a:moveTo>
                  <a:lnTo>
                    <a:pt x="0" y="1005"/>
                  </a:lnTo>
                  <a:lnTo>
                    <a:pt x="0" y="0"/>
                  </a:lnTo>
                  <a:lnTo>
                    <a:pt x="106" y="110"/>
                  </a:lnTo>
                  <a:lnTo>
                    <a:pt x="106" y="1114"/>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8" name="Rectangle 77">
              <a:extLst>
                <a:ext uri="{FF2B5EF4-FFF2-40B4-BE49-F238E27FC236}">
                  <a16:creationId xmlns:a16="http://schemas.microsoft.com/office/drawing/2014/main" id="{92DF5096-E051-498C-A3ED-CBA77A813AAC}"/>
                </a:ext>
                <a:ext uri="{C183D7F6-B498-43B3-948B-1728B52AA6E4}">
                  <adec:decorative xmlns:adec="http://schemas.microsoft.com/office/drawing/2017/decorative" val="1"/>
                </a:ext>
              </a:extLst>
            </p:cNvPr>
            <p:cNvSpPr>
              <a:spLocks noChangeArrowheads="1"/>
            </p:cNvSpPr>
            <p:nvPr>
              <p:extLst>
                <p:ext uri="{386F3935-93C4-4BCD-93E2-E3B085C9AB24}">
                  <p16:designElem xmlns:p16="http://schemas.microsoft.com/office/powerpoint/2015/main" val="1"/>
                </p:ext>
              </p:extLst>
            </p:nvPr>
          </p:nvSpPr>
          <p:spPr bwMode="auto">
            <a:xfrm>
              <a:off x="644055" y="635715"/>
              <a:ext cx="10907863" cy="1541457"/>
            </a:xfrm>
            <a:prstGeom prst="rect">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5" name="Title 1"/>
          <p:cNvSpPr txBox="1">
            <a:spLocks/>
          </p:cNvSpPr>
          <p:nvPr/>
        </p:nvSpPr>
        <p:spPr>
          <a:xfrm>
            <a:off x="785460" y="759805"/>
            <a:ext cx="7729890" cy="1325563"/>
          </a:xfrm>
          <a:prstGeom prst="rect">
            <a:avLst/>
          </a:prstGeom>
        </p:spPr>
        <p:txBody>
          <a:bodyPr vert="horz" lIns="91440" tIns="45720" rIns="91440" bIns="45720" rtlCol="0" anchor="ctr">
            <a:normAutofit/>
          </a:bodyPr>
          <a:lstStyle>
            <a:lvl1pPr algn="ctr" rtl="0" eaLnBrk="1" latinLnBrk="0" hangingPunct="1">
              <a:spcBef>
                <a:spcPct val="0"/>
              </a:spcBef>
              <a:buNone/>
              <a:defRPr kumimoji="0" sz="3300" kern="1200">
                <a:solidFill>
                  <a:schemeClr val="accent3">
                    <a:shade val="75000"/>
                  </a:schemeClr>
                </a:solidFill>
                <a:latin typeface="+mj-lt"/>
                <a:ea typeface="+mj-ea"/>
                <a:cs typeface="+mj-cs"/>
              </a:defRPr>
            </a:lvl1pPr>
          </a:lstStyle>
          <a:p>
            <a:pPr>
              <a:lnSpc>
                <a:spcPct val="90000"/>
              </a:lnSpc>
              <a:spcAft>
                <a:spcPts val="600"/>
              </a:spcAft>
            </a:pPr>
            <a:r>
              <a:rPr lang="en-US" sz="4500" b="1" i="1" dirty="0">
                <a:solidFill>
                  <a:srgbClr val="FFFFFF"/>
                </a:solidFill>
              </a:rPr>
              <a:t>Force</a:t>
            </a:r>
          </a:p>
        </p:txBody>
      </p:sp>
      <p:sp>
        <p:nvSpPr>
          <p:cNvPr id="9" name="Content Placeholder 8"/>
          <p:cNvSpPr>
            <a:spLocks noGrp="1"/>
          </p:cNvSpPr>
          <p:nvPr>
            <p:ph sz="half" idx="2"/>
          </p:nvPr>
        </p:nvSpPr>
        <p:spPr>
          <a:xfrm>
            <a:off x="1068678" y="2971800"/>
            <a:ext cx="4036722" cy="2819399"/>
          </a:xfrm>
        </p:spPr>
        <p:txBody>
          <a:bodyPr vert="horz" lIns="91440" tIns="45720" rIns="91440" bIns="45720" rtlCol="0">
            <a:normAutofit/>
          </a:bodyPr>
          <a:lstStyle/>
          <a:p>
            <a:pPr marL="457200" indent="-457200" defTabSz="914400">
              <a:buFont typeface="+mj-lt"/>
              <a:buAutoNum type="arabicPeriod"/>
              <a:defRPr/>
            </a:pPr>
            <a:r>
              <a:rPr lang="en-US" sz="2200" dirty="0"/>
              <a:t>Forces are what causes motion!</a:t>
            </a:r>
          </a:p>
          <a:p>
            <a:pPr marL="457200" indent="-457200" defTabSz="914400">
              <a:buFont typeface="+mj-lt"/>
              <a:buAutoNum type="arabicPeriod"/>
              <a:defRPr/>
            </a:pPr>
            <a:r>
              <a:rPr lang="en-US" sz="2200" dirty="0"/>
              <a:t>The force that is exerted on a standard mass of 1 kg to produce an acceleration of  1 m/s</a:t>
            </a:r>
            <a:r>
              <a:rPr lang="en-US" sz="2200" baseline="30000" dirty="0"/>
              <a:t>2</a:t>
            </a:r>
            <a:r>
              <a:rPr lang="en-US" sz="2200" dirty="0"/>
              <a:t> has a magnitude of 1 Newton.</a:t>
            </a:r>
          </a:p>
          <a:p>
            <a:pPr marL="400050" indent="-457200" defTabSz="914400">
              <a:buFont typeface="+mj-lt"/>
              <a:buAutoNum type="arabicPeriod"/>
              <a:defRPr/>
            </a:pPr>
            <a:endParaRPr lang="en-US" sz="2200" dirty="0"/>
          </a:p>
          <a:p>
            <a:pPr marL="400050" indent="-457200" defTabSz="914400">
              <a:buFont typeface="+mj-lt"/>
              <a:buAutoNum type="arabicPeriod"/>
              <a:defRPr/>
            </a:pPr>
            <a:endParaRPr lang="en-US" sz="2200" dirty="0"/>
          </a:p>
          <a:p>
            <a:pPr marL="400050" indent="-457200" defTabSz="914400">
              <a:buFont typeface="+mj-lt"/>
              <a:buAutoNum type="arabicPeriod"/>
              <a:defRPr/>
            </a:pPr>
            <a:endParaRPr lang="en-US" sz="2200" dirty="0"/>
          </a:p>
        </p:txBody>
      </p:sp>
      <p:pic>
        <p:nvPicPr>
          <p:cNvPr id="8194" name="Picture 1"/>
          <p:cNvPicPr>
            <a:picLocks noChangeAspect="1" noChangeArrowheads="1"/>
          </p:cNvPicPr>
          <p:nvPr/>
        </p:nvPicPr>
        <p:blipFill rotWithShape="1">
          <a:blip r:embed="rId2">
            <a:extLst>
              <a:ext uri="{28A0092B-C50C-407E-A947-70E740481C1C}">
                <a14:useLocalDpi xmlns:a14="http://schemas.microsoft.com/office/drawing/2010/main" val="0"/>
              </a:ext>
            </a:extLst>
          </a:blip>
          <a:srcRect l="20507" t="1" r="12991" b="28810"/>
          <a:stretch/>
        </p:blipFill>
        <p:spPr bwMode="auto">
          <a:xfrm>
            <a:off x="5255850" y="2743200"/>
            <a:ext cx="3146479" cy="2536824"/>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8777048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Content Placeholder 2"/>
          <p:cNvSpPr>
            <a:spLocks noGrp="1"/>
          </p:cNvSpPr>
          <p:nvPr>
            <p:ph idx="4294967295"/>
          </p:nvPr>
        </p:nvSpPr>
        <p:spPr>
          <a:xfrm>
            <a:off x="0" y="685800"/>
            <a:ext cx="8839200" cy="5486400"/>
          </a:xfrm>
        </p:spPr>
        <p:txBody>
          <a:bodyPr/>
          <a:lstStyle/>
          <a:p>
            <a:pPr marL="514350" indent="-514350">
              <a:buFontTx/>
              <a:buNone/>
            </a:pPr>
            <a:endParaRPr lang="en-US" dirty="0">
              <a:solidFill>
                <a:srgbClr val="FF0000"/>
              </a:solidFill>
              <a:latin typeface="Arial" charset="0"/>
              <a:cs typeface="Arial" charset="0"/>
            </a:endParaRPr>
          </a:p>
          <a:p>
            <a:pPr marL="514350" indent="-514350">
              <a:buFontTx/>
              <a:buNone/>
            </a:pPr>
            <a:endParaRPr lang="en-US" dirty="0">
              <a:solidFill>
                <a:srgbClr val="FF0000"/>
              </a:solidFill>
              <a:latin typeface="Arial" charset="0"/>
              <a:cs typeface="Arial" charset="0"/>
            </a:endParaRPr>
          </a:p>
        </p:txBody>
      </p:sp>
      <p:sp>
        <p:nvSpPr>
          <p:cNvPr id="7" name="TextBox 6"/>
          <p:cNvSpPr txBox="1"/>
          <p:nvPr/>
        </p:nvSpPr>
        <p:spPr>
          <a:xfrm>
            <a:off x="167368" y="533400"/>
            <a:ext cx="8809264" cy="1846659"/>
          </a:xfrm>
          <a:prstGeom prst="rect">
            <a:avLst/>
          </a:prstGeom>
          <a:noFill/>
        </p:spPr>
        <p:txBody>
          <a:bodyPr wrap="square">
            <a:spAutoFit/>
          </a:bodyPr>
          <a:lstStyle/>
          <a:p>
            <a:pPr algn="ctr">
              <a:defRPr/>
            </a:pPr>
            <a:endParaRPr lang="en-US" sz="3200" dirty="0"/>
          </a:p>
          <a:p>
            <a:pPr algn="ctr">
              <a:defRPr/>
            </a:pPr>
            <a:r>
              <a:rPr lang="en-US" sz="3200" dirty="0">
                <a:solidFill>
                  <a:srgbClr val="002060">
                    <a:alpha val="53000"/>
                  </a:srgbClr>
                </a:solidFill>
              </a:rPr>
              <a:t>Study of the relationship between force and motion of a body is defined as </a:t>
            </a:r>
            <a:r>
              <a:rPr lang="en-US" sz="3200" b="1" i="1" dirty="0">
                <a:solidFill>
                  <a:srgbClr val="C00000"/>
                </a:solidFill>
              </a:rPr>
              <a:t>Newtonian Mechanics</a:t>
            </a:r>
            <a:r>
              <a:rPr lang="en-US" sz="3200" dirty="0">
                <a:solidFill>
                  <a:srgbClr val="C00000"/>
                </a:solidFill>
              </a:rPr>
              <a:t>.</a:t>
            </a:r>
          </a:p>
          <a:p>
            <a:pPr algn="ctr">
              <a:defRPr/>
            </a:pPr>
            <a:endParaRPr lang="en-US" dirty="0"/>
          </a:p>
        </p:txBody>
      </p:sp>
      <p:pic>
        <p:nvPicPr>
          <p:cNvPr id="3" name="Picture 2" descr="Silver metal newtons cradle">
            <a:extLst>
              <a:ext uri="{FF2B5EF4-FFF2-40B4-BE49-F238E27FC236}">
                <a16:creationId xmlns:a16="http://schemas.microsoft.com/office/drawing/2014/main" id="{3B76A350-A9DB-4171-B2B6-8257088AAB98}"/>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752600" y="2681111"/>
            <a:ext cx="5638800" cy="3986808"/>
          </a:xfrm>
          <a:prstGeom prst="rect">
            <a:avLst/>
          </a:prstGeom>
        </p:spPr>
      </p:pic>
    </p:spTree>
    <p:extLst>
      <p:ext uri="{BB962C8B-B14F-4D97-AF65-F5344CB8AC3E}">
        <p14:creationId xmlns:p14="http://schemas.microsoft.com/office/powerpoint/2010/main" val="303204363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9"/>
          <p:cNvSpPr>
            <a:spLocks noChangeArrowheads="1"/>
          </p:cNvSpPr>
          <p:nvPr/>
        </p:nvSpPr>
        <p:spPr bwMode="auto">
          <a:xfrm>
            <a:off x="152400" y="838200"/>
            <a:ext cx="8839200"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en-US" b="1" dirty="0"/>
              <a:t>Newton’s First Law: If no force acts on a body, the body’s velocity cannot change; that is, the body cannot accelerate.</a:t>
            </a:r>
          </a:p>
        </p:txBody>
      </p:sp>
      <p:sp>
        <p:nvSpPr>
          <p:cNvPr id="7172" name="Rectangle 10"/>
          <p:cNvSpPr>
            <a:spLocks noChangeArrowheads="1"/>
          </p:cNvSpPr>
          <p:nvPr/>
        </p:nvSpPr>
        <p:spPr bwMode="auto">
          <a:xfrm>
            <a:off x="152400" y="2362200"/>
            <a:ext cx="8839200"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en-US" dirty="0">
                <a:solidFill>
                  <a:srgbClr val="0070C0"/>
                </a:solidFill>
              </a:rPr>
              <a:t>If the body is at rest, it stays at rest. If it is moving, it continues to move with the same velocity (same magnitude </a:t>
            </a:r>
            <a:r>
              <a:rPr lang="en-US" i="1" dirty="0">
                <a:solidFill>
                  <a:srgbClr val="0070C0"/>
                </a:solidFill>
              </a:rPr>
              <a:t>and same direction).</a:t>
            </a:r>
            <a:endParaRPr lang="en-US" dirty="0">
              <a:solidFill>
                <a:srgbClr val="0070C0"/>
              </a:solidFill>
            </a:endParaRPr>
          </a:p>
        </p:txBody>
      </p:sp>
      <p:sp>
        <p:nvSpPr>
          <p:cNvPr id="12" name="Down Arrow 11"/>
          <p:cNvSpPr/>
          <p:nvPr/>
        </p:nvSpPr>
        <p:spPr>
          <a:xfrm>
            <a:off x="4398959" y="1669197"/>
            <a:ext cx="350837" cy="5080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6" name="Title 1"/>
          <p:cNvSpPr txBox="1">
            <a:spLocks/>
          </p:cNvSpPr>
          <p:nvPr/>
        </p:nvSpPr>
        <p:spPr>
          <a:xfrm>
            <a:off x="152400" y="152400"/>
            <a:ext cx="8839200" cy="533400"/>
          </a:xfrm>
          <a:prstGeom prst="rect">
            <a:avLst/>
          </a:prstGeom>
        </p:spPr>
        <p:txBody>
          <a:bodyPr vert="horz" anchor="b">
            <a:noAutofit/>
          </a:bodyPr>
          <a:lstStyle>
            <a:lvl1pPr algn="ctr" rtl="0" eaLnBrk="1" latinLnBrk="0" hangingPunct="1">
              <a:spcBef>
                <a:spcPct val="0"/>
              </a:spcBef>
              <a:buNone/>
              <a:defRPr kumimoji="0" sz="3300" kern="1200">
                <a:solidFill>
                  <a:schemeClr val="accent3">
                    <a:shade val="75000"/>
                  </a:schemeClr>
                </a:solidFill>
                <a:latin typeface="+mj-lt"/>
                <a:ea typeface="+mj-ea"/>
                <a:cs typeface="+mj-cs"/>
              </a:defRPr>
            </a:lvl1pPr>
          </a:lstStyle>
          <a:p>
            <a:r>
              <a:rPr lang="en-US" sz="3200" b="1" i="1" dirty="0">
                <a:solidFill>
                  <a:srgbClr val="C00000"/>
                </a:solidFill>
                <a:latin typeface="Arial" charset="0"/>
                <a:cs typeface="Arial" charset="0"/>
              </a:rPr>
              <a:t>Newton’s First Law</a:t>
            </a:r>
          </a:p>
        </p:txBody>
      </p:sp>
      <p:sp>
        <p:nvSpPr>
          <p:cNvPr id="2" name="Rectangle 1"/>
          <p:cNvSpPr/>
          <p:nvPr/>
        </p:nvSpPr>
        <p:spPr>
          <a:xfrm>
            <a:off x="152400" y="3438045"/>
            <a:ext cx="8839200" cy="2031325"/>
          </a:xfrm>
          <a:prstGeom prst="rect">
            <a:avLst/>
          </a:prstGeom>
        </p:spPr>
        <p:txBody>
          <a:bodyPr wrap="square">
            <a:spAutoFit/>
          </a:bodyPr>
          <a:lstStyle/>
          <a:p>
            <a:pPr marL="342900" indent="-342900">
              <a:buClr>
                <a:srgbClr val="C00000"/>
              </a:buClr>
              <a:buFont typeface="Arial" pitchFamily="34" charset="0"/>
              <a:buChar char="•"/>
            </a:pPr>
            <a:r>
              <a:rPr lang="en-US" dirty="0"/>
              <a:t>A force is measured by the acceleration it produces.</a:t>
            </a:r>
          </a:p>
          <a:p>
            <a:pPr marL="342900" indent="-342900">
              <a:buClr>
                <a:srgbClr val="C00000"/>
              </a:buClr>
              <a:buFont typeface="Arial" pitchFamily="34" charset="0"/>
              <a:buChar char="•"/>
            </a:pPr>
            <a:r>
              <a:rPr lang="en-US" dirty="0"/>
              <a:t>Forces have both magnitudes and directions.</a:t>
            </a:r>
          </a:p>
          <a:p>
            <a:pPr marL="342900" indent="-342900">
              <a:buClr>
                <a:srgbClr val="C00000"/>
              </a:buClr>
              <a:buFont typeface="Arial" pitchFamily="34" charset="0"/>
              <a:buChar char="•"/>
            </a:pPr>
            <a:r>
              <a:rPr lang="en-US" dirty="0"/>
              <a:t>When two or more forces act on a body, we can find their net, or resultant force, by adding the individual forces.</a:t>
            </a:r>
          </a:p>
          <a:p>
            <a:pPr marL="342900" indent="-342900">
              <a:buClr>
                <a:srgbClr val="C00000"/>
              </a:buClr>
              <a:buFont typeface="Arial" pitchFamily="34" charset="0"/>
              <a:buChar char="•"/>
            </a:pPr>
            <a:r>
              <a:rPr lang="en-US" dirty="0"/>
              <a:t>The SI unit of force is newton (N).</a:t>
            </a:r>
          </a:p>
          <a:p>
            <a:pPr marL="342900" indent="-342900">
              <a:buClr>
                <a:srgbClr val="C00000"/>
              </a:buClr>
              <a:buFont typeface="Arial" pitchFamily="34" charset="0"/>
              <a:buChar char="•"/>
            </a:pPr>
            <a:endParaRPr lang="en-US" dirty="0"/>
          </a:p>
          <a:p>
            <a:endParaRPr lang="en-US" dirty="0"/>
          </a:p>
        </p:txBody>
      </p:sp>
    </p:spTree>
    <p:extLst>
      <p:ext uri="{BB962C8B-B14F-4D97-AF65-F5344CB8AC3E}">
        <p14:creationId xmlns:p14="http://schemas.microsoft.com/office/powerpoint/2010/main" val="326273027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997CAE-50C8-4365-9B27-E9C466C92B72}"/>
              </a:ext>
            </a:extLst>
          </p:cNvPr>
          <p:cNvSpPr>
            <a:spLocks noGrp="1"/>
          </p:cNvSpPr>
          <p:nvPr>
            <p:ph type="title"/>
          </p:nvPr>
        </p:nvSpPr>
        <p:spPr>
          <a:xfrm>
            <a:off x="628650" y="365127"/>
            <a:ext cx="7886700" cy="854074"/>
          </a:xfrm>
        </p:spPr>
        <p:txBody>
          <a:bodyPr/>
          <a:lstStyle/>
          <a:p>
            <a:pPr algn="ctr"/>
            <a:r>
              <a:rPr lang="en-US" sz="4000" b="1" dirty="0"/>
              <a:t>Example</a:t>
            </a:r>
            <a:r>
              <a:rPr lang="en-US" dirty="0"/>
              <a:t> </a:t>
            </a:r>
            <a:r>
              <a:rPr lang="en-US" sz="4000" b="1" dirty="0"/>
              <a:t>Problem</a:t>
            </a:r>
          </a:p>
        </p:txBody>
      </p:sp>
      <p:pic>
        <p:nvPicPr>
          <p:cNvPr id="4" name="Content Placeholder 3">
            <a:extLst>
              <a:ext uri="{FF2B5EF4-FFF2-40B4-BE49-F238E27FC236}">
                <a16:creationId xmlns:a16="http://schemas.microsoft.com/office/drawing/2014/main" id="{CC56269F-2431-4F36-9693-F45015415A9A}"/>
              </a:ext>
            </a:extLst>
          </p:cNvPr>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bwMode="auto">
          <a:xfrm>
            <a:off x="2648189" y="1905000"/>
            <a:ext cx="3847619" cy="2171428"/>
          </a:xfrm>
          <a:prstGeom prst="rect">
            <a:avLst/>
          </a:prstGeom>
          <a:noFill/>
          <a:ln>
            <a:noFill/>
          </a:ln>
        </p:spPr>
      </p:pic>
      <p:sp>
        <p:nvSpPr>
          <p:cNvPr id="5" name="Text Placeholder 4">
            <a:extLst>
              <a:ext uri="{FF2B5EF4-FFF2-40B4-BE49-F238E27FC236}">
                <a16:creationId xmlns:a16="http://schemas.microsoft.com/office/drawing/2014/main" id="{78C009E4-6D5D-4231-B977-9CC7A728A125}"/>
              </a:ext>
            </a:extLst>
          </p:cNvPr>
          <p:cNvSpPr>
            <a:spLocks noGrp="1"/>
          </p:cNvSpPr>
          <p:nvPr>
            <p:ph type="body" sz="half" idx="4294967295"/>
          </p:nvPr>
        </p:nvSpPr>
        <p:spPr>
          <a:xfrm>
            <a:off x="342899" y="1275420"/>
            <a:ext cx="8458200" cy="5353980"/>
          </a:xfrm>
        </p:spPr>
        <p:txBody>
          <a:bodyPr/>
          <a:lstStyle/>
          <a:p>
            <a:pPr marL="0" indent="0" algn="ctr">
              <a:buNone/>
            </a:pPr>
            <a:r>
              <a:rPr lang="en-US" dirty="0"/>
              <a:t>What is the net Force?</a:t>
            </a:r>
          </a:p>
          <a:p>
            <a:pPr marL="0" indent="0" algn="ctr">
              <a:buNone/>
            </a:pPr>
            <a:endParaRPr lang="en-US" dirty="0"/>
          </a:p>
          <a:p>
            <a:pPr marL="0" indent="0" algn="ctr">
              <a:buNone/>
            </a:pPr>
            <a:endParaRPr lang="en-US" dirty="0"/>
          </a:p>
          <a:p>
            <a:pPr marL="0" indent="0" algn="ctr">
              <a:buNone/>
            </a:pPr>
            <a:endParaRPr lang="en-US" dirty="0"/>
          </a:p>
          <a:p>
            <a:pPr marL="0" indent="0" algn="ctr">
              <a:buNone/>
            </a:pPr>
            <a:endParaRPr lang="en-US" dirty="0"/>
          </a:p>
          <a:p>
            <a:pPr marL="0" indent="0" algn="ctr">
              <a:buNone/>
            </a:pPr>
            <a:endParaRPr lang="en-US" dirty="0"/>
          </a:p>
          <a:p>
            <a:pPr marL="0" indent="0" algn="ctr">
              <a:buNone/>
            </a:pPr>
            <a:endParaRPr lang="en-US" dirty="0"/>
          </a:p>
          <a:p>
            <a:pPr marL="0" indent="0" algn="ctr">
              <a:buNone/>
            </a:pPr>
            <a:endParaRPr lang="en-US" dirty="0"/>
          </a:p>
        </p:txBody>
      </p:sp>
    </p:spTree>
    <p:extLst>
      <p:ext uri="{BB962C8B-B14F-4D97-AF65-F5344CB8AC3E}">
        <p14:creationId xmlns:p14="http://schemas.microsoft.com/office/powerpoint/2010/main" val="44944153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997CAE-50C8-4365-9B27-E9C466C92B72}"/>
              </a:ext>
            </a:extLst>
          </p:cNvPr>
          <p:cNvSpPr>
            <a:spLocks noGrp="1"/>
          </p:cNvSpPr>
          <p:nvPr>
            <p:ph type="title"/>
          </p:nvPr>
        </p:nvSpPr>
        <p:spPr>
          <a:xfrm>
            <a:off x="628650" y="365127"/>
            <a:ext cx="7886700" cy="854074"/>
          </a:xfrm>
        </p:spPr>
        <p:txBody>
          <a:bodyPr/>
          <a:lstStyle/>
          <a:p>
            <a:pPr algn="ctr"/>
            <a:r>
              <a:rPr lang="en-US" sz="4000" b="1" dirty="0"/>
              <a:t>Example</a:t>
            </a:r>
            <a:r>
              <a:rPr lang="en-US" dirty="0"/>
              <a:t> </a:t>
            </a:r>
            <a:r>
              <a:rPr lang="en-US" sz="4000" b="1" dirty="0"/>
              <a:t>Problem</a:t>
            </a:r>
          </a:p>
        </p:txBody>
      </p:sp>
      <p:pic>
        <p:nvPicPr>
          <p:cNvPr id="4" name="Content Placeholder 3">
            <a:extLst>
              <a:ext uri="{FF2B5EF4-FFF2-40B4-BE49-F238E27FC236}">
                <a16:creationId xmlns:a16="http://schemas.microsoft.com/office/drawing/2014/main" id="{CC56269F-2431-4F36-9693-F45015415A9A}"/>
              </a:ext>
            </a:extLst>
          </p:cNvPr>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bwMode="auto">
          <a:xfrm>
            <a:off x="2648189" y="1905000"/>
            <a:ext cx="3847619" cy="2171428"/>
          </a:xfrm>
          <a:prstGeom prst="rect">
            <a:avLst/>
          </a:prstGeom>
          <a:noFill/>
          <a:ln>
            <a:noFill/>
          </a:ln>
        </p:spPr>
      </p:pic>
      <p:sp>
        <p:nvSpPr>
          <p:cNvPr id="5" name="Text Placeholder 4">
            <a:extLst>
              <a:ext uri="{FF2B5EF4-FFF2-40B4-BE49-F238E27FC236}">
                <a16:creationId xmlns:a16="http://schemas.microsoft.com/office/drawing/2014/main" id="{78C009E4-6D5D-4231-B977-9CC7A728A125}"/>
              </a:ext>
            </a:extLst>
          </p:cNvPr>
          <p:cNvSpPr>
            <a:spLocks noGrp="1"/>
          </p:cNvSpPr>
          <p:nvPr>
            <p:ph type="body" sz="half" idx="4294967295"/>
          </p:nvPr>
        </p:nvSpPr>
        <p:spPr>
          <a:xfrm>
            <a:off x="342899" y="1275420"/>
            <a:ext cx="8458200" cy="5353980"/>
          </a:xfrm>
        </p:spPr>
        <p:txBody>
          <a:bodyPr/>
          <a:lstStyle/>
          <a:p>
            <a:pPr marL="0" indent="0" algn="ctr">
              <a:buNone/>
            </a:pPr>
            <a:r>
              <a:rPr lang="en-US" dirty="0"/>
              <a:t>What is the net Force?</a:t>
            </a:r>
          </a:p>
          <a:p>
            <a:pPr marL="0" indent="0" algn="ctr">
              <a:buNone/>
            </a:pPr>
            <a:endParaRPr lang="en-US" dirty="0"/>
          </a:p>
          <a:p>
            <a:pPr marL="0" indent="0" algn="ctr">
              <a:buNone/>
            </a:pPr>
            <a:endParaRPr lang="en-US" dirty="0"/>
          </a:p>
          <a:p>
            <a:pPr marL="0" indent="0" algn="ctr">
              <a:buNone/>
            </a:pPr>
            <a:endParaRPr lang="en-US" dirty="0"/>
          </a:p>
          <a:p>
            <a:pPr marL="0" indent="0" algn="ctr">
              <a:buNone/>
            </a:pPr>
            <a:endParaRPr lang="en-US" dirty="0"/>
          </a:p>
          <a:p>
            <a:pPr marL="0" indent="0" algn="ctr">
              <a:buNone/>
            </a:pPr>
            <a:endParaRPr lang="en-US" dirty="0"/>
          </a:p>
          <a:p>
            <a:pPr marL="0" indent="0" algn="ctr">
              <a:buNone/>
            </a:pPr>
            <a:endParaRPr lang="en-US" dirty="0"/>
          </a:p>
          <a:p>
            <a:pPr marL="0" indent="0" algn="ctr">
              <a:buNone/>
            </a:pPr>
            <a:endParaRPr lang="en-US" dirty="0"/>
          </a:p>
          <a:p>
            <a:pPr marL="0" indent="0">
              <a:buNone/>
            </a:pPr>
            <a:r>
              <a:rPr lang="en-US" dirty="0"/>
              <a:t>For the first one, </a:t>
            </a:r>
            <a:r>
              <a:rPr lang="en-US" dirty="0" err="1"/>
              <a:t>F</a:t>
            </a:r>
            <a:r>
              <a:rPr lang="en-US" baseline="-25000" dirty="0" err="1"/>
              <a:t>net</a:t>
            </a:r>
            <a:r>
              <a:rPr lang="en-US" baseline="-25000" dirty="0"/>
              <a:t> </a:t>
            </a:r>
            <a:r>
              <a:rPr lang="en-US" dirty="0"/>
              <a:t>= 7 N + 4 N = 11 N</a:t>
            </a:r>
          </a:p>
        </p:txBody>
      </p:sp>
    </p:spTree>
    <p:extLst>
      <p:ext uri="{BB962C8B-B14F-4D97-AF65-F5344CB8AC3E}">
        <p14:creationId xmlns:p14="http://schemas.microsoft.com/office/powerpoint/2010/main" val="44218075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997CAE-50C8-4365-9B27-E9C466C92B72}"/>
              </a:ext>
            </a:extLst>
          </p:cNvPr>
          <p:cNvSpPr>
            <a:spLocks noGrp="1"/>
          </p:cNvSpPr>
          <p:nvPr>
            <p:ph type="title"/>
          </p:nvPr>
        </p:nvSpPr>
        <p:spPr>
          <a:xfrm>
            <a:off x="628650" y="365127"/>
            <a:ext cx="7886700" cy="854074"/>
          </a:xfrm>
        </p:spPr>
        <p:txBody>
          <a:bodyPr/>
          <a:lstStyle/>
          <a:p>
            <a:pPr algn="ctr"/>
            <a:r>
              <a:rPr lang="en-US" sz="4000" b="1" dirty="0"/>
              <a:t>Example</a:t>
            </a:r>
            <a:r>
              <a:rPr lang="en-US" dirty="0"/>
              <a:t> </a:t>
            </a:r>
            <a:r>
              <a:rPr lang="en-US" sz="4000" b="1" dirty="0"/>
              <a:t>Problem</a:t>
            </a:r>
          </a:p>
        </p:txBody>
      </p:sp>
      <p:pic>
        <p:nvPicPr>
          <p:cNvPr id="4" name="Content Placeholder 3">
            <a:extLst>
              <a:ext uri="{FF2B5EF4-FFF2-40B4-BE49-F238E27FC236}">
                <a16:creationId xmlns:a16="http://schemas.microsoft.com/office/drawing/2014/main" id="{CC56269F-2431-4F36-9693-F45015415A9A}"/>
              </a:ext>
            </a:extLst>
          </p:cNvPr>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bwMode="auto">
          <a:xfrm>
            <a:off x="2648189" y="1905000"/>
            <a:ext cx="3847619" cy="2171428"/>
          </a:xfrm>
          <a:prstGeom prst="rect">
            <a:avLst/>
          </a:prstGeom>
          <a:noFill/>
          <a:ln>
            <a:noFill/>
          </a:ln>
        </p:spPr>
      </p:pic>
      <p:sp>
        <p:nvSpPr>
          <p:cNvPr id="5" name="Text Placeholder 4">
            <a:extLst>
              <a:ext uri="{FF2B5EF4-FFF2-40B4-BE49-F238E27FC236}">
                <a16:creationId xmlns:a16="http://schemas.microsoft.com/office/drawing/2014/main" id="{78C009E4-6D5D-4231-B977-9CC7A728A125}"/>
              </a:ext>
            </a:extLst>
          </p:cNvPr>
          <p:cNvSpPr>
            <a:spLocks noGrp="1"/>
          </p:cNvSpPr>
          <p:nvPr>
            <p:ph type="body" sz="half" idx="4294967295"/>
          </p:nvPr>
        </p:nvSpPr>
        <p:spPr>
          <a:xfrm>
            <a:off x="342899" y="1275420"/>
            <a:ext cx="8458200" cy="5353980"/>
          </a:xfrm>
        </p:spPr>
        <p:txBody>
          <a:bodyPr/>
          <a:lstStyle/>
          <a:p>
            <a:pPr marL="0" indent="0" algn="ctr">
              <a:buNone/>
            </a:pPr>
            <a:r>
              <a:rPr lang="en-US" dirty="0"/>
              <a:t>What is the net Force?</a:t>
            </a:r>
          </a:p>
          <a:p>
            <a:pPr marL="0" indent="0" algn="ctr">
              <a:buNone/>
            </a:pPr>
            <a:endParaRPr lang="en-US" dirty="0"/>
          </a:p>
          <a:p>
            <a:pPr marL="0" indent="0" algn="ctr">
              <a:buNone/>
            </a:pPr>
            <a:endParaRPr lang="en-US" dirty="0"/>
          </a:p>
          <a:p>
            <a:pPr marL="0" indent="0" algn="ctr">
              <a:buNone/>
            </a:pPr>
            <a:endParaRPr lang="en-US" dirty="0"/>
          </a:p>
          <a:p>
            <a:pPr marL="0" indent="0" algn="ctr">
              <a:buNone/>
            </a:pPr>
            <a:endParaRPr lang="en-US" dirty="0"/>
          </a:p>
          <a:p>
            <a:pPr marL="0" indent="0" algn="ctr">
              <a:buNone/>
            </a:pPr>
            <a:endParaRPr lang="en-US" dirty="0"/>
          </a:p>
          <a:p>
            <a:pPr marL="0" indent="0" algn="ctr">
              <a:buNone/>
            </a:pPr>
            <a:endParaRPr lang="en-US" dirty="0"/>
          </a:p>
          <a:p>
            <a:pPr marL="0" indent="0" algn="ctr">
              <a:buNone/>
            </a:pPr>
            <a:endParaRPr lang="en-US" dirty="0"/>
          </a:p>
          <a:p>
            <a:pPr marL="0" indent="0">
              <a:buNone/>
            </a:pPr>
            <a:r>
              <a:rPr lang="en-US" dirty="0"/>
              <a:t>For the first one, </a:t>
            </a:r>
            <a:r>
              <a:rPr lang="en-US" dirty="0" err="1"/>
              <a:t>F</a:t>
            </a:r>
            <a:r>
              <a:rPr lang="en-US" baseline="-25000" dirty="0" err="1"/>
              <a:t>net</a:t>
            </a:r>
            <a:r>
              <a:rPr lang="en-US" baseline="-25000" dirty="0"/>
              <a:t> </a:t>
            </a:r>
            <a:r>
              <a:rPr lang="en-US" dirty="0"/>
              <a:t>= 7 N + 4 N = 11 N</a:t>
            </a:r>
          </a:p>
          <a:p>
            <a:pPr marL="0" indent="0">
              <a:buNone/>
            </a:pPr>
            <a:r>
              <a:rPr lang="en-US" dirty="0"/>
              <a:t>For the second one, </a:t>
            </a:r>
            <a:r>
              <a:rPr lang="en-US" dirty="0" err="1"/>
              <a:t>F</a:t>
            </a:r>
            <a:r>
              <a:rPr lang="en-US" baseline="-25000" dirty="0" err="1"/>
              <a:t>net</a:t>
            </a:r>
            <a:r>
              <a:rPr lang="en-US" baseline="-25000" dirty="0"/>
              <a:t> </a:t>
            </a:r>
            <a:r>
              <a:rPr lang="en-US" dirty="0"/>
              <a:t> = 6 N – 6 N = 0 N</a:t>
            </a:r>
          </a:p>
        </p:txBody>
      </p:sp>
    </p:spTree>
    <p:extLst>
      <p:ext uri="{BB962C8B-B14F-4D97-AF65-F5344CB8AC3E}">
        <p14:creationId xmlns:p14="http://schemas.microsoft.com/office/powerpoint/2010/main" val="50166187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997CAE-50C8-4365-9B27-E9C466C92B72}"/>
              </a:ext>
            </a:extLst>
          </p:cNvPr>
          <p:cNvSpPr>
            <a:spLocks noGrp="1"/>
          </p:cNvSpPr>
          <p:nvPr>
            <p:ph type="title"/>
          </p:nvPr>
        </p:nvSpPr>
        <p:spPr>
          <a:xfrm>
            <a:off x="628650" y="365127"/>
            <a:ext cx="7886700" cy="854074"/>
          </a:xfrm>
        </p:spPr>
        <p:txBody>
          <a:bodyPr/>
          <a:lstStyle/>
          <a:p>
            <a:pPr algn="ctr"/>
            <a:r>
              <a:rPr lang="en-US" sz="4000" b="1" dirty="0"/>
              <a:t>Example</a:t>
            </a:r>
            <a:r>
              <a:rPr lang="en-US" dirty="0"/>
              <a:t> </a:t>
            </a:r>
            <a:r>
              <a:rPr lang="en-US" sz="4000" b="1" dirty="0"/>
              <a:t>Problem</a:t>
            </a:r>
          </a:p>
        </p:txBody>
      </p:sp>
      <p:pic>
        <p:nvPicPr>
          <p:cNvPr id="4" name="Content Placeholder 3">
            <a:extLst>
              <a:ext uri="{FF2B5EF4-FFF2-40B4-BE49-F238E27FC236}">
                <a16:creationId xmlns:a16="http://schemas.microsoft.com/office/drawing/2014/main" id="{CC56269F-2431-4F36-9693-F45015415A9A}"/>
              </a:ext>
            </a:extLst>
          </p:cNvPr>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bwMode="auto">
          <a:xfrm>
            <a:off x="2648189" y="1905000"/>
            <a:ext cx="3847619" cy="2171428"/>
          </a:xfrm>
          <a:prstGeom prst="rect">
            <a:avLst/>
          </a:prstGeom>
          <a:noFill/>
          <a:ln>
            <a:noFill/>
          </a:ln>
        </p:spPr>
      </p:pic>
      <p:sp>
        <p:nvSpPr>
          <p:cNvPr id="5" name="Text Placeholder 4">
            <a:extLst>
              <a:ext uri="{FF2B5EF4-FFF2-40B4-BE49-F238E27FC236}">
                <a16:creationId xmlns:a16="http://schemas.microsoft.com/office/drawing/2014/main" id="{78C009E4-6D5D-4231-B977-9CC7A728A125}"/>
              </a:ext>
            </a:extLst>
          </p:cNvPr>
          <p:cNvSpPr>
            <a:spLocks noGrp="1"/>
          </p:cNvSpPr>
          <p:nvPr>
            <p:ph type="body" sz="half" idx="4294967295"/>
          </p:nvPr>
        </p:nvSpPr>
        <p:spPr>
          <a:xfrm>
            <a:off x="342899" y="1275420"/>
            <a:ext cx="8458200" cy="5353980"/>
          </a:xfrm>
        </p:spPr>
        <p:txBody>
          <a:bodyPr/>
          <a:lstStyle/>
          <a:p>
            <a:pPr marL="0" indent="0" algn="ctr">
              <a:buNone/>
            </a:pPr>
            <a:r>
              <a:rPr lang="en-US" dirty="0"/>
              <a:t>What is the net Force?</a:t>
            </a:r>
          </a:p>
          <a:p>
            <a:pPr marL="0" indent="0" algn="ctr">
              <a:buNone/>
            </a:pPr>
            <a:endParaRPr lang="en-US" dirty="0"/>
          </a:p>
          <a:p>
            <a:pPr marL="0" indent="0" algn="ctr">
              <a:buNone/>
            </a:pPr>
            <a:endParaRPr lang="en-US" dirty="0"/>
          </a:p>
          <a:p>
            <a:pPr marL="0" indent="0" algn="ctr">
              <a:buNone/>
            </a:pPr>
            <a:endParaRPr lang="en-US" dirty="0"/>
          </a:p>
          <a:p>
            <a:pPr marL="0" indent="0" algn="ctr">
              <a:buNone/>
            </a:pPr>
            <a:endParaRPr lang="en-US" dirty="0"/>
          </a:p>
          <a:p>
            <a:pPr marL="0" indent="0" algn="ctr">
              <a:buNone/>
            </a:pPr>
            <a:endParaRPr lang="en-US" dirty="0"/>
          </a:p>
          <a:p>
            <a:pPr marL="0" indent="0" algn="ctr">
              <a:buNone/>
            </a:pPr>
            <a:endParaRPr lang="en-US" dirty="0"/>
          </a:p>
          <a:p>
            <a:pPr marL="0" indent="0" algn="ctr">
              <a:buNone/>
            </a:pPr>
            <a:endParaRPr lang="en-US" dirty="0"/>
          </a:p>
          <a:p>
            <a:pPr marL="0" indent="0">
              <a:buNone/>
            </a:pPr>
            <a:r>
              <a:rPr lang="en-US" dirty="0"/>
              <a:t>For the first one, </a:t>
            </a:r>
            <a:r>
              <a:rPr lang="en-US" dirty="0" err="1"/>
              <a:t>F</a:t>
            </a:r>
            <a:r>
              <a:rPr lang="en-US" baseline="-25000" dirty="0" err="1"/>
              <a:t>net</a:t>
            </a:r>
            <a:r>
              <a:rPr lang="en-US" baseline="-25000" dirty="0"/>
              <a:t> </a:t>
            </a:r>
            <a:r>
              <a:rPr lang="en-US" dirty="0"/>
              <a:t>= 7 N + 4 N = 11 N</a:t>
            </a:r>
          </a:p>
          <a:p>
            <a:pPr marL="0" indent="0">
              <a:buNone/>
            </a:pPr>
            <a:r>
              <a:rPr lang="en-US" dirty="0"/>
              <a:t>For the second one, </a:t>
            </a:r>
            <a:r>
              <a:rPr lang="en-US" dirty="0" err="1"/>
              <a:t>F</a:t>
            </a:r>
            <a:r>
              <a:rPr lang="en-US" baseline="-25000" dirty="0" err="1"/>
              <a:t>net</a:t>
            </a:r>
            <a:r>
              <a:rPr lang="en-US" baseline="-25000" dirty="0"/>
              <a:t> </a:t>
            </a:r>
            <a:r>
              <a:rPr lang="en-US" dirty="0"/>
              <a:t> = 6 N – 6 N = 0 N</a:t>
            </a:r>
          </a:p>
          <a:p>
            <a:pPr marL="0" indent="0">
              <a:buNone/>
            </a:pPr>
            <a:r>
              <a:rPr lang="en-US" dirty="0"/>
              <a:t>For the third one, </a:t>
            </a:r>
            <a:r>
              <a:rPr lang="en-US" dirty="0" err="1"/>
              <a:t>F</a:t>
            </a:r>
            <a:r>
              <a:rPr lang="en-US" baseline="-25000" dirty="0" err="1"/>
              <a:t>net</a:t>
            </a:r>
            <a:r>
              <a:rPr lang="en-US" baseline="-25000" dirty="0"/>
              <a:t> </a:t>
            </a:r>
            <a:r>
              <a:rPr lang="en-US" dirty="0"/>
              <a:t> = 11N – 25 N = -14 N</a:t>
            </a:r>
          </a:p>
        </p:txBody>
      </p:sp>
    </p:spTree>
    <p:extLst>
      <p:ext uri="{BB962C8B-B14F-4D97-AF65-F5344CB8AC3E}">
        <p14:creationId xmlns:p14="http://schemas.microsoft.com/office/powerpoint/2010/main" val="2509023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8FB2DB-2AC7-4EBC-BA8E-EFE0311A0F32}"/>
              </a:ext>
            </a:extLst>
          </p:cNvPr>
          <p:cNvSpPr>
            <a:spLocks noGrp="1"/>
          </p:cNvSpPr>
          <p:nvPr>
            <p:ph type="title"/>
          </p:nvPr>
        </p:nvSpPr>
        <p:spPr>
          <a:xfrm>
            <a:off x="899923" y="921077"/>
            <a:ext cx="5605629" cy="994172"/>
          </a:xfrm>
        </p:spPr>
        <p:txBody>
          <a:bodyPr>
            <a:normAutofit/>
          </a:bodyPr>
          <a:lstStyle/>
          <a:p>
            <a:r>
              <a:rPr lang="en-US" sz="3000" b="1" i="1" dirty="0">
                <a:latin typeface="Arial" charset="0"/>
                <a:cs typeface="Arial" charset="0"/>
              </a:rPr>
              <a:t>Newton’s Second Law</a:t>
            </a:r>
            <a:br>
              <a:rPr lang="en-US" sz="3000" b="1" i="1" dirty="0">
                <a:latin typeface="Arial" charset="0"/>
                <a:cs typeface="Arial" charset="0"/>
              </a:rPr>
            </a:br>
            <a:endParaRPr lang="en-US" sz="3000" dirty="0"/>
          </a:p>
        </p:txBody>
      </p:sp>
      <p:sp>
        <p:nvSpPr>
          <p:cNvPr id="3" name="Content Placeholder 2">
            <a:extLst>
              <a:ext uri="{FF2B5EF4-FFF2-40B4-BE49-F238E27FC236}">
                <a16:creationId xmlns:a16="http://schemas.microsoft.com/office/drawing/2014/main" id="{F37D3FB9-0DEB-43BA-8FC2-B8F7C0F93F02}"/>
              </a:ext>
            </a:extLst>
          </p:cNvPr>
          <p:cNvSpPr>
            <a:spLocks noGrp="1"/>
          </p:cNvSpPr>
          <p:nvPr>
            <p:ph idx="1"/>
          </p:nvPr>
        </p:nvSpPr>
        <p:spPr>
          <a:xfrm>
            <a:off x="724792" y="1915249"/>
            <a:ext cx="5033221" cy="3788227"/>
          </a:xfrm>
        </p:spPr>
        <p:txBody>
          <a:bodyPr anchor="ctr">
            <a:normAutofit/>
          </a:bodyPr>
          <a:lstStyle/>
          <a:p>
            <a:r>
              <a:rPr lang="en-US" dirty="0"/>
              <a:t>Newton’s 2</a:t>
            </a:r>
            <a:r>
              <a:rPr lang="en-US" baseline="30000" dirty="0"/>
              <a:t>nd</a:t>
            </a:r>
            <a:r>
              <a:rPr lang="en-US" dirty="0"/>
              <a:t> Law states that the net force on a body is equal to the product of the body’s mass and its acceleration.</a:t>
            </a:r>
          </a:p>
          <a:p>
            <a:endParaRPr lang="en-US" dirty="0"/>
          </a:p>
          <a:p>
            <a:r>
              <a:rPr lang="en-US" dirty="0"/>
              <a:t>The acceleration component along a given axis is caused </a:t>
            </a:r>
            <a:r>
              <a:rPr lang="en-US" i="1" dirty="0"/>
              <a:t>only by the sum of the force </a:t>
            </a:r>
            <a:r>
              <a:rPr lang="en-US" dirty="0"/>
              <a:t>components along that </a:t>
            </a:r>
            <a:r>
              <a:rPr lang="en-US" i="1" dirty="0"/>
              <a:t>same axis, and not by force components along any other axis.</a:t>
            </a:r>
            <a:endParaRPr lang="en-US" dirty="0"/>
          </a:p>
          <a:p>
            <a:endParaRPr lang="en-US" dirty="0"/>
          </a:p>
        </p:txBody>
      </p:sp>
      <p:sp>
        <p:nvSpPr>
          <p:cNvPr id="73" name="Rectangle 72">
            <a:extLst>
              <a:ext uri="{FF2B5EF4-FFF2-40B4-BE49-F238E27FC236}">
                <a16:creationId xmlns:a16="http://schemas.microsoft.com/office/drawing/2014/main" id="{59A309A7-1751-4ABE-A3C1-EEC40366AD8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189435" y="0"/>
            <a:ext cx="1954565" cy="6858000"/>
          </a:xfrm>
          <a:prstGeom prst="rect">
            <a:avLst/>
          </a:prstGeom>
          <a:solidFill>
            <a:srgbClr val="5436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75" name="Oval 74">
            <a:extLst>
              <a:ext uri="{FF2B5EF4-FFF2-40B4-BE49-F238E27FC236}">
                <a16:creationId xmlns:a16="http://schemas.microsoft.com/office/drawing/2014/main" id="{967D8EB6-EAE1-4F9C-B398-83321E2872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129567" y="2369132"/>
            <a:ext cx="2119736" cy="2119736"/>
          </a:xfrm>
          <a:prstGeom prst="ellipse">
            <a:avLst/>
          </a:prstGeom>
          <a:solidFill>
            <a:srgbClr val="FFFFFF"/>
          </a:solidFill>
          <a:ln w="22225">
            <a:solidFill>
              <a:srgbClr val="F2AD4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pic>
        <p:nvPicPr>
          <p:cNvPr id="78849" name="Picture 1"/>
          <p:cNvPicPr>
            <a:picLocks noChangeAspect="1" noChangeArrowheads="1"/>
          </p:cNvPicPr>
          <p:nvPr/>
        </p:nvPicPr>
        <p:blipFill>
          <a:blip r:embed="rId2" cstate="print"/>
          <a:srcRect t="5632" r="13100"/>
          <a:stretch>
            <a:fillRect/>
          </a:stretch>
        </p:blipFill>
        <p:spPr bwMode="auto">
          <a:xfrm>
            <a:off x="6465356" y="3064374"/>
            <a:ext cx="1462672" cy="744989"/>
          </a:xfrm>
          <a:prstGeom prst="rect">
            <a:avLst/>
          </a:prstGeom>
          <a:noFill/>
        </p:spPr>
      </p:pic>
      <p:sp>
        <p:nvSpPr>
          <p:cNvPr id="9" name="Title 1"/>
          <p:cNvSpPr txBox="1">
            <a:spLocks/>
          </p:cNvSpPr>
          <p:nvPr/>
        </p:nvSpPr>
        <p:spPr>
          <a:xfrm>
            <a:off x="152400" y="381000"/>
            <a:ext cx="8839200" cy="533400"/>
          </a:xfrm>
          <a:prstGeom prst="rect">
            <a:avLst/>
          </a:prstGeom>
        </p:spPr>
        <p:txBody>
          <a:bodyPr vert="horz" anchor="b">
            <a:noAutofit/>
          </a:bodyPr>
          <a:lstStyle>
            <a:lvl1pPr algn="ctr" rtl="0" eaLnBrk="1" latinLnBrk="0" hangingPunct="1">
              <a:spcBef>
                <a:spcPct val="0"/>
              </a:spcBef>
              <a:buNone/>
              <a:defRPr kumimoji="0" sz="3300" kern="1200">
                <a:solidFill>
                  <a:schemeClr val="accent3">
                    <a:shade val="75000"/>
                  </a:schemeClr>
                </a:solidFill>
                <a:latin typeface="+mj-lt"/>
                <a:ea typeface="+mj-ea"/>
                <a:cs typeface="+mj-cs"/>
              </a:defRPr>
            </a:lvl1pPr>
          </a:lstStyle>
          <a:p>
            <a:endParaRPr lang="en-US" sz="3200" b="1" i="1" dirty="0">
              <a:solidFill>
                <a:srgbClr val="C00000"/>
              </a:solidFill>
              <a:latin typeface="Arial" charset="0"/>
              <a:cs typeface="Arial" charset="0"/>
            </a:endParaRPr>
          </a:p>
        </p:txBody>
      </p:sp>
    </p:spTree>
    <p:extLst>
      <p:ext uri="{BB962C8B-B14F-4D97-AF65-F5344CB8AC3E}">
        <p14:creationId xmlns:p14="http://schemas.microsoft.com/office/powerpoint/2010/main" val="86219802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37E32B78-23DD-4E77-8B9C-7779E3BF20C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4593" cy="6858000"/>
          </a:xfrm>
          <a:prstGeom prst="rect">
            <a:avLst/>
          </a:prstGeom>
          <a:solidFill>
            <a:srgbClr val="4472C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graphicFrame>
        <p:nvGraphicFramePr>
          <p:cNvPr id="5" name="Content Placeholder 2">
            <a:extLst>
              <a:ext uri="{FF2B5EF4-FFF2-40B4-BE49-F238E27FC236}">
                <a16:creationId xmlns:a16="http://schemas.microsoft.com/office/drawing/2014/main" id="{70958C7C-1EE3-41C0-8C3C-322C6EE9DE12}"/>
              </a:ext>
            </a:extLst>
          </p:cNvPr>
          <p:cNvGraphicFramePr>
            <a:graphicFrameLocks noGrp="1"/>
          </p:cNvGraphicFramePr>
          <p:nvPr>
            <p:ph idx="4294967295"/>
            <p:extLst>
              <p:ext uri="{D42A27DB-BD31-4B8C-83A1-F6EECF244321}">
                <p14:modId xmlns:p14="http://schemas.microsoft.com/office/powerpoint/2010/main" val="1405493065"/>
              </p:ext>
            </p:extLst>
          </p:nvPr>
        </p:nvGraphicFramePr>
        <p:xfrm>
          <a:off x="294192" y="1371600"/>
          <a:ext cx="8555615"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88876866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2" name="Rectangle 71">
            <a:extLst>
              <a:ext uri="{FF2B5EF4-FFF2-40B4-BE49-F238E27FC236}">
                <a16:creationId xmlns:a16="http://schemas.microsoft.com/office/drawing/2014/main" id="{53E60C6D-4E85-4E14-BCDF-BF15C241F7C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1714"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itle 1"/>
          <p:cNvSpPr txBox="1">
            <a:spLocks/>
          </p:cNvSpPr>
          <p:nvPr/>
        </p:nvSpPr>
        <p:spPr>
          <a:xfrm>
            <a:off x="4613470" y="486184"/>
            <a:ext cx="4047928" cy="1325563"/>
          </a:xfrm>
          <a:prstGeom prst="rect">
            <a:avLst/>
          </a:prstGeom>
        </p:spPr>
        <p:txBody>
          <a:bodyPr vert="horz" lIns="91440" tIns="45720" rIns="91440" bIns="45720" rtlCol="0" anchor="ctr">
            <a:normAutofit/>
          </a:bodyPr>
          <a:lstStyle>
            <a:lvl1pPr algn="ctr" rtl="0" eaLnBrk="1" latinLnBrk="0" hangingPunct="1">
              <a:spcBef>
                <a:spcPct val="0"/>
              </a:spcBef>
              <a:buNone/>
              <a:defRPr kumimoji="0" sz="3300" kern="1200">
                <a:solidFill>
                  <a:schemeClr val="accent3">
                    <a:shade val="75000"/>
                  </a:schemeClr>
                </a:solidFill>
                <a:latin typeface="+mj-lt"/>
                <a:ea typeface="+mj-ea"/>
                <a:cs typeface="+mj-cs"/>
              </a:defRPr>
            </a:lvl1pPr>
          </a:lstStyle>
          <a:p>
            <a:pPr algn="l">
              <a:lnSpc>
                <a:spcPct val="90000"/>
              </a:lnSpc>
              <a:spcAft>
                <a:spcPts val="600"/>
              </a:spcAft>
            </a:pPr>
            <a:r>
              <a:rPr lang="en-US" sz="4400" b="1" i="1">
                <a:solidFill>
                  <a:schemeClr val="tx1"/>
                </a:solidFill>
              </a:rPr>
              <a:t>Newton’s Third Law</a:t>
            </a:r>
          </a:p>
        </p:txBody>
      </p:sp>
      <p:pic>
        <p:nvPicPr>
          <p:cNvPr id="80899" name="Picture 3" descr="A screenshot of a cell phone&#10;&#10;Description automatically generated"/>
          <p:cNvPicPr>
            <a:picLocks noChangeAspect="1" noChangeArrowheads="1"/>
          </p:cNvPicPr>
          <p:nvPr/>
        </p:nvPicPr>
        <p:blipFill>
          <a:blip r:embed="rId2" cstate="print"/>
          <a:srcRect r="5214"/>
          <a:stretch>
            <a:fillRect/>
          </a:stretch>
        </p:blipFill>
        <p:spPr bwMode="auto">
          <a:xfrm>
            <a:off x="210260" y="1501215"/>
            <a:ext cx="3730279" cy="1013385"/>
          </a:xfrm>
          <a:custGeom>
            <a:avLst/>
            <a:gdLst/>
            <a:ahLst/>
            <a:cxnLst/>
            <a:rect l="l" t="t" r="r" b="b"/>
            <a:pathLst>
              <a:path w="4555700" h="2733294">
                <a:moveTo>
                  <a:pt x="82217" y="0"/>
                </a:moveTo>
                <a:lnTo>
                  <a:pt x="4473483" y="0"/>
                </a:lnTo>
                <a:cubicBezTo>
                  <a:pt x="4518890" y="0"/>
                  <a:pt x="4555700" y="36810"/>
                  <a:pt x="4555700" y="82217"/>
                </a:cubicBezTo>
                <a:lnTo>
                  <a:pt x="4555700" y="2651077"/>
                </a:lnTo>
                <a:cubicBezTo>
                  <a:pt x="4555700" y="2696484"/>
                  <a:pt x="4518890" y="2733294"/>
                  <a:pt x="4473483" y="2733294"/>
                </a:cubicBezTo>
                <a:lnTo>
                  <a:pt x="82217" y="2733294"/>
                </a:lnTo>
                <a:cubicBezTo>
                  <a:pt x="36810" y="2733294"/>
                  <a:pt x="0" y="2696484"/>
                  <a:pt x="0" y="2651077"/>
                </a:cubicBezTo>
                <a:lnTo>
                  <a:pt x="0" y="82217"/>
                </a:lnTo>
                <a:cubicBezTo>
                  <a:pt x="0" y="36810"/>
                  <a:pt x="36810" y="0"/>
                  <a:pt x="82217" y="0"/>
                </a:cubicBezTo>
                <a:close/>
              </a:path>
            </a:pathLst>
          </a:custGeom>
          <a:noFill/>
        </p:spPr>
      </p:pic>
      <p:sp>
        <p:nvSpPr>
          <p:cNvPr id="74" name="Freeform: Shape 73">
            <a:extLst>
              <a:ext uri="{FF2B5EF4-FFF2-40B4-BE49-F238E27FC236}">
                <a16:creationId xmlns:a16="http://schemas.microsoft.com/office/drawing/2014/main" id="{7D42D292-4C48-479B-9E59-E29CD9871C0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5486400"/>
            <a:ext cx="2004647" cy="1371600"/>
          </a:xfrm>
          <a:custGeom>
            <a:avLst/>
            <a:gdLst>
              <a:gd name="connsiteX0" fmla="*/ 1721734 w 2672863"/>
              <a:gd name="connsiteY0" fmla="*/ 0 h 1371600"/>
              <a:gd name="connsiteX1" fmla="*/ 2564444 w 2672863"/>
              <a:gd name="connsiteY1" fmla="*/ 213382 h 1371600"/>
              <a:gd name="connsiteX2" fmla="*/ 2672863 w 2672863"/>
              <a:gd name="connsiteY2" fmla="*/ 279248 h 1371600"/>
              <a:gd name="connsiteX3" fmla="*/ 2672863 w 2672863"/>
              <a:gd name="connsiteY3" fmla="*/ 1371600 h 1371600"/>
              <a:gd name="connsiteX4" fmla="*/ 0 w 2672863"/>
              <a:gd name="connsiteY4" fmla="*/ 1371600 h 1371600"/>
              <a:gd name="connsiteX5" fmla="*/ 33268 w 2672863"/>
              <a:gd name="connsiteY5" fmla="*/ 1242216 h 1371600"/>
              <a:gd name="connsiteX6" fmla="*/ 1721734 w 2672863"/>
              <a:gd name="connsiteY6" fmla="*/ 0 h 1371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72863" h="1371600">
                <a:moveTo>
                  <a:pt x="1721734" y="0"/>
                </a:moveTo>
                <a:cubicBezTo>
                  <a:pt x="2026863" y="0"/>
                  <a:pt x="2313937" y="77299"/>
                  <a:pt x="2564444" y="213382"/>
                </a:cubicBezTo>
                <a:lnTo>
                  <a:pt x="2672863" y="279248"/>
                </a:lnTo>
                <a:lnTo>
                  <a:pt x="2672863" y="1371600"/>
                </a:lnTo>
                <a:lnTo>
                  <a:pt x="0" y="1371600"/>
                </a:lnTo>
                <a:lnTo>
                  <a:pt x="33268" y="1242216"/>
                </a:lnTo>
                <a:cubicBezTo>
                  <a:pt x="257110" y="522539"/>
                  <a:pt x="928399" y="0"/>
                  <a:pt x="1721734"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80898" name="Picture 2" descr="A screenshot of a cell phone screen with text&#10;&#10;Description automatically generated"/>
          <p:cNvPicPr>
            <a:picLocks noGrp="1" noChangeAspect="1" noChangeArrowheads="1"/>
          </p:cNvPicPr>
          <p:nvPr>
            <p:ph sz="half" idx="2"/>
          </p:nvPr>
        </p:nvPicPr>
        <p:blipFill rotWithShape="1">
          <a:blip r:embed="rId3" cstate="print"/>
          <a:srcRect r="4507" b="30868"/>
          <a:stretch/>
        </p:blipFill>
        <p:spPr>
          <a:xfrm>
            <a:off x="457200" y="3124200"/>
            <a:ext cx="3229302" cy="2733293"/>
          </a:xfrm>
          <a:custGeom>
            <a:avLst/>
            <a:gdLst/>
            <a:ahLst/>
            <a:cxnLst/>
            <a:rect l="l" t="t" r="r" b="b"/>
            <a:pathLst>
              <a:path w="4438338" h="2323972">
                <a:moveTo>
                  <a:pt x="69905" y="0"/>
                </a:moveTo>
                <a:lnTo>
                  <a:pt x="4368433" y="0"/>
                </a:lnTo>
                <a:cubicBezTo>
                  <a:pt x="4407040" y="0"/>
                  <a:pt x="4438338" y="31298"/>
                  <a:pt x="4438338" y="69905"/>
                </a:cubicBezTo>
                <a:lnTo>
                  <a:pt x="4438338" y="2254067"/>
                </a:lnTo>
                <a:cubicBezTo>
                  <a:pt x="4438338" y="2292674"/>
                  <a:pt x="4407040" y="2323972"/>
                  <a:pt x="4368433" y="2323972"/>
                </a:cubicBezTo>
                <a:lnTo>
                  <a:pt x="69905" y="2323972"/>
                </a:lnTo>
                <a:cubicBezTo>
                  <a:pt x="31298" y="2323972"/>
                  <a:pt x="0" y="2292674"/>
                  <a:pt x="0" y="2254067"/>
                </a:cubicBezTo>
                <a:lnTo>
                  <a:pt x="0" y="69905"/>
                </a:lnTo>
                <a:cubicBezTo>
                  <a:pt x="0" y="31298"/>
                  <a:pt x="31298" y="0"/>
                  <a:pt x="69905" y="0"/>
                </a:cubicBezTo>
                <a:close/>
              </a:path>
            </a:pathLst>
          </a:custGeom>
        </p:spPr>
      </p:pic>
      <p:sp>
        <p:nvSpPr>
          <p:cNvPr id="3" name="Content Placeholder 2"/>
          <p:cNvSpPr>
            <a:spLocks noGrp="1"/>
          </p:cNvSpPr>
          <p:nvPr>
            <p:ph sz="half" idx="1"/>
          </p:nvPr>
        </p:nvSpPr>
        <p:spPr>
          <a:xfrm>
            <a:off x="4613470" y="1946684"/>
            <a:ext cx="4047928" cy="4351338"/>
          </a:xfrm>
        </p:spPr>
        <p:txBody>
          <a:bodyPr vert="horz" lIns="91440" tIns="45720" rIns="91440" bIns="45720" rtlCol="0">
            <a:normAutofit/>
          </a:bodyPr>
          <a:lstStyle/>
          <a:p>
            <a:pPr marL="228600" indent="-228600" defTabSz="914400">
              <a:defRPr/>
            </a:pPr>
            <a:r>
              <a:rPr lang="en-US" dirty="0"/>
              <a:t>Newton’s 3</a:t>
            </a:r>
            <a:r>
              <a:rPr lang="en-US" baseline="30000" dirty="0"/>
              <a:t>rd</a:t>
            </a:r>
            <a:r>
              <a:rPr lang="en-US" dirty="0"/>
              <a:t> law of motion states that when two bodies interact, the forces on the bodies from each other are always equal in magnitude and opposite in direction.</a:t>
            </a:r>
          </a:p>
          <a:p>
            <a:pPr indent="-228600" defTabSz="914400">
              <a:defRPr/>
            </a:pPr>
            <a:r>
              <a:rPr lang="en-US" dirty="0"/>
              <a:t>The minus sign means that these two forces are in opposite directions</a:t>
            </a:r>
          </a:p>
          <a:p>
            <a:pPr indent="-228600" defTabSz="914400">
              <a:defRPr/>
            </a:pPr>
            <a:r>
              <a:rPr lang="en-US" dirty="0"/>
              <a:t>The forces between two interacting bodies are called a </a:t>
            </a:r>
            <a:r>
              <a:rPr lang="en-US" b="1" dirty="0"/>
              <a:t>third-law force pair.</a:t>
            </a:r>
            <a:endParaRPr lang="en-US" dirty="0"/>
          </a:p>
        </p:txBody>
      </p:sp>
      <p:sp>
        <p:nvSpPr>
          <p:cNvPr id="76" name="Arc 75">
            <a:extLst>
              <a:ext uri="{FF2B5EF4-FFF2-40B4-BE49-F238E27FC236}">
                <a16:creationId xmlns:a16="http://schemas.microsoft.com/office/drawing/2014/main" id="{533DF362-939D-4EEE-8DC4-6B54607E56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95198">
            <a:off x="1154762" y="162676"/>
            <a:ext cx="3062575" cy="4083433"/>
          </a:xfrm>
          <a:prstGeom prst="arc">
            <a:avLst>
              <a:gd name="adj1" fmla="val 17445962"/>
              <a:gd name="adj2" fmla="val 0"/>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Tree>
    <p:extLst>
      <p:ext uri="{BB962C8B-B14F-4D97-AF65-F5344CB8AC3E}">
        <p14:creationId xmlns:p14="http://schemas.microsoft.com/office/powerpoint/2010/main" val="66757748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90" name="Content Placeholder 25"/>
          <p:cNvSpPr>
            <a:spLocks noGrp="1"/>
          </p:cNvSpPr>
          <p:nvPr>
            <p:ph sz="half" idx="1"/>
          </p:nvPr>
        </p:nvSpPr>
        <p:spPr>
          <a:xfrm>
            <a:off x="176213" y="1524000"/>
            <a:ext cx="5381265" cy="5005388"/>
          </a:xfrm>
        </p:spPr>
        <p:txBody>
          <a:bodyPr>
            <a:normAutofit/>
          </a:bodyPr>
          <a:lstStyle/>
          <a:p>
            <a:pPr marL="342900" indent="-342900">
              <a:buFont typeface="Arial" pitchFamily="34" charset="0"/>
              <a:buChar char="•"/>
            </a:pPr>
            <a:r>
              <a:rPr lang="en-US" sz="2400" dirty="0"/>
              <a:t>A gravitational force on a body is a certain type of pull that is directed toward a second body.</a:t>
            </a:r>
          </a:p>
          <a:p>
            <a:pPr marL="342900" indent="-342900"/>
            <a:r>
              <a:rPr lang="en-US" sz="2400" dirty="0"/>
              <a:t>Suppose a body of mass </a:t>
            </a:r>
            <a:r>
              <a:rPr lang="en-US" sz="2400" i="1" dirty="0"/>
              <a:t>m</a:t>
            </a:r>
            <a:r>
              <a:rPr lang="en-US" sz="2400" dirty="0"/>
              <a:t> is in free fall with the free-fall acceleration of magnitude g. The force that the body feels as a result is:  </a:t>
            </a:r>
            <a:r>
              <a:rPr lang="en-US" sz="2400" dirty="0" err="1"/>
              <a:t>F</a:t>
            </a:r>
            <a:r>
              <a:rPr lang="en-US" sz="2400" baseline="-25000" dirty="0" err="1"/>
              <a:t>g</a:t>
            </a:r>
            <a:r>
              <a:rPr lang="en-US" sz="2400" dirty="0"/>
              <a:t> = mg.</a:t>
            </a:r>
          </a:p>
          <a:p>
            <a:pPr marL="342900" indent="-342900"/>
            <a:r>
              <a:rPr lang="en-US" sz="2400" dirty="0"/>
              <a:t>The weight, W, of a body is equal to the magnitude </a:t>
            </a:r>
            <a:r>
              <a:rPr lang="en-US" sz="2400" dirty="0" err="1"/>
              <a:t>F</a:t>
            </a:r>
            <a:r>
              <a:rPr lang="en-US" sz="2400" baseline="-25000" dirty="0" err="1"/>
              <a:t>g</a:t>
            </a:r>
            <a:r>
              <a:rPr lang="en-US" sz="2400" dirty="0"/>
              <a:t> of the gravitational force on the body: W = mg </a:t>
            </a:r>
          </a:p>
          <a:p>
            <a:pPr marL="342900" indent="-342900">
              <a:buFont typeface="Arial" pitchFamily="34" charset="0"/>
              <a:buChar char="•"/>
            </a:pPr>
            <a:endParaRPr lang="en-US" sz="2400" dirty="0"/>
          </a:p>
          <a:p>
            <a:pPr marL="342900" lvl="1" indent="0">
              <a:buNone/>
            </a:pPr>
            <a:endParaRPr lang="en-US" sz="2400" i="1" dirty="0"/>
          </a:p>
          <a:p>
            <a:pPr marL="0">
              <a:buFontTx/>
              <a:buNone/>
            </a:pPr>
            <a:endParaRPr lang="en-US" sz="2400" i="1" dirty="0"/>
          </a:p>
          <a:p>
            <a:pPr marL="0">
              <a:buFontTx/>
              <a:buNone/>
            </a:pPr>
            <a:endParaRPr lang="en-US" sz="2400" dirty="0"/>
          </a:p>
        </p:txBody>
      </p:sp>
      <p:pic>
        <p:nvPicPr>
          <p:cNvPr id="76802" name="Picture 2"/>
          <p:cNvPicPr>
            <a:picLocks noChangeAspect="1" noChangeArrowheads="1"/>
          </p:cNvPicPr>
          <p:nvPr/>
        </p:nvPicPr>
        <p:blipFill>
          <a:blip r:embed="rId2" cstate="print"/>
          <a:srcRect/>
          <a:stretch>
            <a:fillRect/>
          </a:stretch>
        </p:blipFill>
        <p:spPr bwMode="auto">
          <a:xfrm>
            <a:off x="5867400" y="1971675"/>
            <a:ext cx="2971800" cy="2914650"/>
          </a:xfrm>
          <a:prstGeom prst="rect">
            <a:avLst/>
          </a:prstGeom>
          <a:noFill/>
          <a:ln w="9525">
            <a:noFill/>
            <a:miter lim="800000"/>
            <a:headEnd/>
            <a:tailEnd/>
          </a:ln>
        </p:spPr>
      </p:pic>
      <p:sp>
        <p:nvSpPr>
          <p:cNvPr id="10" name="Title 1"/>
          <p:cNvSpPr txBox="1">
            <a:spLocks/>
          </p:cNvSpPr>
          <p:nvPr/>
        </p:nvSpPr>
        <p:spPr>
          <a:xfrm>
            <a:off x="152400" y="381000"/>
            <a:ext cx="8839200" cy="533400"/>
          </a:xfrm>
          <a:prstGeom prst="rect">
            <a:avLst/>
          </a:prstGeom>
        </p:spPr>
        <p:txBody>
          <a:bodyPr vert="horz" anchor="b">
            <a:noAutofit/>
          </a:bodyPr>
          <a:lstStyle>
            <a:lvl1pPr algn="ctr" rtl="0" eaLnBrk="1" latinLnBrk="0" hangingPunct="1">
              <a:spcBef>
                <a:spcPct val="0"/>
              </a:spcBef>
              <a:buNone/>
              <a:defRPr kumimoji="0" sz="3300" kern="1200">
                <a:solidFill>
                  <a:schemeClr val="accent3">
                    <a:shade val="75000"/>
                  </a:schemeClr>
                </a:solidFill>
                <a:latin typeface="+mj-lt"/>
                <a:ea typeface="+mj-ea"/>
                <a:cs typeface="+mj-cs"/>
              </a:defRPr>
            </a:lvl1pPr>
          </a:lstStyle>
          <a:p>
            <a:r>
              <a:rPr lang="en-US" sz="3200" b="1" i="1" dirty="0">
                <a:solidFill>
                  <a:srgbClr val="C00000"/>
                </a:solidFill>
                <a:latin typeface="Arial" charset="0"/>
                <a:cs typeface="Arial" charset="0"/>
              </a:rPr>
              <a:t>Some Particular Forces: Gravitational</a:t>
            </a:r>
          </a:p>
        </p:txBody>
      </p:sp>
    </p:spTree>
    <p:extLst>
      <p:ext uri="{BB962C8B-B14F-4D97-AF65-F5344CB8AC3E}">
        <p14:creationId xmlns:p14="http://schemas.microsoft.com/office/powerpoint/2010/main" val="427539665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Content Placeholder 7"/>
          <p:cNvSpPr>
            <a:spLocks noGrp="1"/>
          </p:cNvSpPr>
          <p:nvPr>
            <p:ph sz="half" idx="1"/>
          </p:nvPr>
        </p:nvSpPr>
        <p:spPr>
          <a:xfrm>
            <a:off x="147637" y="1371600"/>
            <a:ext cx="8839200" cy="4705350"/>
          </a:xfrm>
        </p:spPr>
        <p:txBody>
          <a:bodyPr>
            <a:normAutofit/>
          </a:bodyPr>
          <a:lstStyle/>
          <a:p>
            <a:pPr marL="342900" indent="-342900">
              <a:buFont typeface="Arial" pitchFamily="34" charset="0"/>
              <a:buChar char="•"/>
            </a:pPr>
            <a:r>
              <a:rPr lang="en-US" sz="2200" dirty="0"/>
              <a:t>When a body presses against a surface, the surface (even a  seemingly rigid one) deforms and pushes on the body with a normal force, </a:t>
            </a:r>
            <a:r>
              <a:rPr lang="en-US" sz="2200" b="1" dirty="0"/>
              <a:t>F</a:t>
            </a:r>
            <a:r>
              <a:rPr lang="en-US" sz="2200" baseline="-25000" dirty="0"/>
              <a:t>N</a:t>
            </a:r>
            <a:r>
              <a:rPr lang="en-US" sz="2200" dirty="0"/>
              <a:t>, that is perpendicular to the surface.</a:t>
            </a:r>
          </a:p>
          <a:p>
            <a:pPr marL="342900" indent="-342900">
              <a:buFont typeface="Arial" pitchFamily="34" charset="0"/>
              <a:buChar char="•"/>
            </a:pPr>
            <a:r>
              <a:rPr lang="en-US" sz="2200" dirty="0"/>
              <a:t>Forces </a:t>
            </a:r>
            <a:r>
              <a:rPr lang="en-US" sz="2200" dirty="0" err="1"/>
              <a:t>F</a:t>
            </a:r>
            <a:r>
              <a:rPr lang="en-US" sz="2200" baseline="-25000" dirty="0" err="1"/>
              <a:t>g</a:t>
            </a:r>
            <a:r>
              <a:rPr lang="en-US" sz="2200" dirty="0"/>
              <a:t> and F</a:t>
            </a:r>
            <a:r>
              <a:rPr lang="en-US" sz="2200" baseline="-25000" dirty="0"/>
              <a:t>N</a:t>
            </a:r>
            <a:r>
              <a:rPr lang="en-US" sz="2200" dirty="0"/>
              <a:t> and are the only two forces on the block </a:t>
            </a:r>
          </a:p>
          <a:p>
            <a:pPr marL="0">
              <a:buFontTx/>
              <a:buNone/>
            </a:pPr>
            <a:endParaRPr lang="en-US" sz="2200" dirty="0"/>
          </a:p>
        </p:txBody>
      </p:sp>
      <p:pic>
        <p:nvPicPr>
          <p:cNvPr id="17414" name="Picture 2"/>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a:xfrm>
            <a:off x="2445287" y="3124200"/>
            <a:ext cx="4243900" cy="2658259"/>
          </a:xfrm>
        </p:spPr>
      </p:pic>
      <p:sp>
        <p:nvSpPr>
          <p:cNvPr id="14" name="Title 1"/>
          <p:cNvSpPr txBox="1">
            <a:spLocks/>
          </p:cNvSpPr>
          <p:nvPr/>
        </p:nvSpPr>
        <p:spPr>
          <a:xfrm>
            <a:off x="152400" y="381000"/>
            <a:ext cx="8839200" cy="533400"/>
          </a:xfrm>
          <a:prstGeom prst="rect">
            <a:avLst/>
          </a:prstGeom>
        </p:spPr>
        <p:txBody>
          <a:bodyPr vert="horz" anchor="b">
            <a:noAutofit/>
          </a:bodyPr>
          <a:lstStyle>
            <a:lvl1pPr algn="ctr" rtl="0" eaLnBrk="1" latinLnBrk="0" hangingPunct="1">
              <a:spcBef>
                <a:spcPct val="0"/>
              </a:spcBef>
              <a:buNone/>
              <a:defRPr kumimoji="0" sz="3300" kern="1200">
                <a:solidFill>
                  <a:schemeClr val="accent3">
                    <a:shade val="75000"/>
                  </a:schemeClr>
                </a:solidFill>
                <a:latin typeface="+mj-lt"/>
                <a:ea typeface="+mj-ea"/>
                <a:cs typeface="+mj-cs"/>
              </a:defRPr>
            </a:lvl1pPr>
          </a:lstStyle>
          <a:p>
            <a:r>
              <a:rPr lang="en-US" sz="3200" b="1" i="1" dirty="0">
                <a:solidFill>
                  <a:srgbClr val="C00000"/>
                </a:solidFill>
                <a:latin typeface="Arial" charset="0"/>
                <a:cs typeface="Arial" charset="0"/>
              </a:rPr>
              <a:t>Some Particular Forces: Normal</a:t>
            </a:r>
          </a:p>
        </p:txBody>
      </p:sp>
    </p:spTree>
    <p:extLst>
      <p:ext uri="{BB962C8B-B14F-4D97-AF65-F5344CB8AC3E}">
        <p14:creationId xmlns:p14="http://schemas.microsoft.com/office/powerpoint/2010/main" val="66988823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9" name="Content Placeholder 2"/>
          <p:cNvSpPr>
            <a:spLocks noGrp="1"/>
          </p:cNvSpPr>
          <p:nvPr>
            <p:ph sz="half" idx="1"/>
          </p:nvPr>
        </p:nvSpPr>
        <p:spPr>
          <a:xfrm>
            <a:off x="184378" y="1295400"/>
            <a:ext cx="8668657" cy="1658937"/>
          </a:xfrm>
        </p:spPr>
        <p:txBody>
          <a:bodyPr/>
          <a:lstStyle/>
          <a:p>
            <a:pPr marL="0">
              <a:buFontTx/>
              <a:buNone/>
            </a:pPr>
            <a:r>
              <a:rPr lang="en-US" sz="2000" dirty="0"/>
              <a:t>When a cord is attached to a body and pulled taut, the cord pulls on the body with a force </a:t>
            </a:r>
            <a:r>
              <a:rPr lang="en-US" sz="2000" i="1" dirty="0"/>
              <a:t>T directed away from the </a:t>
            </a:r>
            <a:r>
              <a:rPr lang="en-US" sz="2000" dirty="0"/>
              <a:t>body and along the cord. </a:t>
            </a:r>
            <a:endParaRPr lang="en-US" sz="2000" i="1" dirty="0"/>
          </a:p>
        </p:txBody>
      </p:sp>
      <p:pic>
        <p:nvPicPr>
          <p:cNvPr id="19461" name="Picture 2"/>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a:xfrm>
            <a:off x="889908" y="2743198"/>
            <a:ext cx="4195763" cy="2001837"/>
          </a:xfrm>
        </p:spPr>
      </p:pic>
      <p:pic>
        <p:nvPicPr>
          <p:cNvPr id="19462"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91200" y="2405855"/>
            <a:ext cx="1600200" cy="267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itle 1"/>
          <p:cNvSpPr txBox="1">
            <a:spLocks/>
          </p:cNvSpPr>
          <p:nvPr/>
        </p:nvSpPr>
        <p:spPr>
          <a:xfrm>
            <a:off x="152400" y="381000"/>
            <a:ext cx="8839200" cy="533400"/>
          </a:xfrm>
          <a:prstGeom prst="rect">
            <a:avLst/>
          </a:prstGeom>
        </p:spPr>
        <p:txBody>
          <a:bodyPr vert="horz" anchor="b">
            <a:noAutofit/>
          </a:bodyPr>
          <a:lstStyle>
            <a:lvl1pPr algn="ctr" rtl="0" eaLnBrk="1" latinLnBrk="0" hangingPunct="1">
              <a:spcBef>
                <a:spcPct val="0"/>
              </a:spcBef>
              <a:buNone/>
              <a:defRPr kumimoji="0" sz="3300" kern="1200">
                <a:solidFill>
                  <a:schemeClr val="accent3">
                    <a:shade val="75000"/>
                  </a:schemeClr>
                </a:solidFill>
                <a:latin typeface="+mj-lt"/>
                <a:ea typeface="+mj-ea"/>
                <a:cs typeface="+mj-cs"/>
              </a:defRPr>
            </a:lvl1pPr>
          </a:lstStyle>
          <a:p>
            <a:r>
              <a:rPr lang="en-US" sz="3200" b="1" i="1" dirty="0">
                <a:solidFill>
                  <a:srgbClr val="C00000"/>
                </a:solidFill>
                <a:latin typeface="Arial" charset="0"/>
                <a:cs typeface="Arial" charset="0"/>
              </a:rPr>
              <a:t>Some Particular Forces: Tension</a:t>
            </a:r>
          </a:p>
        </p:txBody>
      </p:sp>
    </p:spTree>
    <p:extLst>
      <p:ext uri="{BB962C8B-B14F-4D97-AF65-F5344CB8AC3E}">
        <p14:creationId xmlns:p14="http://schemas.microsoft.com/office/powerpoint/2010/main" val="203217664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5" name="Content Placeholder 5"/>
          <p:cNvSpPr>
            <a:spLocks noGrp="1"/>
          </p:cNvSpPr>
          <p:nvPr>
            <p:ph sz="half" idx="1"/>
          </p:nvPr>
        </p:nvSpPr>
        <p:spPr>
          <a:xfrm>
            <a:off x="152400" y="2438400"/>
            <a:ext cx="8839200" cy="4267200"/>
          </a:xfrm>
        </p:spPr>
        <p:txBody>
          <a:bodyPr>
            <a:normAutofit/>
          </a:bodyPr>
          <a:lstStyle/>
          <a:p>
            <a:pPr marL="0">
              <a:buFontTx/>
              <a:buNone/>
            </a:pPr>
            <a:r>
              <a:rPr lang="en-US" sz="2000" dirty="0"/>
              <a:t>If we either slide or attempt to slide a body over a surface, the motion is resisted by a bonding between the body and the surface.</a:t>
            </a:r>
          </a:p>
          <a:p>
            <a:pPr marL="0">
              <a:buFontTx/>
              <a:buNone/>
            </a:pPr>
            <a:endParaRPr lang="en-US" sz="2000" dirty="0"/>
          </a:p>
          <a:p>
            <a:pPr marL="0">
              <a:buFontTx/>
              <a:buNone/>
            </a:pPr>
            <a:r>
              <a:rPr lang="en-US" sz="2000" dirty="0"/>
              <a:t>The resistance is considered to be  single force called the frictional force,</a:t>
            </a:r>
            <a:r>
              <a:rPr lang="en-US" sz="2000" b="1" dirty="0"/>
              <a:t> f. </a:t>
            </a:r>
            <a:r>
              <a:rPr lang="en-US" sz="2000" dirty="0"/>
              <a:t>This force is directed along the surface, opposite the direction of the intended motion.</a:t>
            </a:r>
          </a:p>
          <a:p>
            <a:pPr marL="0">
              <a:buFontTx/>
              <a:buNone/>
            </a:pPr>
            <a:r>
              <a:rPr lang="en-US" sz="2000" dirty="0"/>
              <a:t> </a:t>
            </a:r>
          </a:p>
          <a:p>
            <a:pPr marL="0">
              <a:buNone/>
            </a:pPr>
            <a:r>
              <a:rPr lang="en-US" sz="2000" dirty="0"/>
              <a:t>Frictional forces are very common in our everyday lives.</a:t>
            </a:r>
          </a:p>
          <a:p>
            <a:pPr marL="457200" indent="-457200">
              <a:buClr>
                <a:srgbClr val="C00000"/>
              </a:buClr>
              <a:buFontTx/>
              <a:buAutoNum type="arabicPeriod"/>
              <a:defRPr/>
            </a:pPr>
            <a:r>
              <a:rPr lang="en-US" sz="2000" dirty="0"/>
              <a:t>If you send a book sliding down a horizontal surface, the book will finally slow down and stop.</a:t>
            </a:r>
          </a:p>
          <a:p>
            <a:pPr marL="457200" indent="-457200">
              <a:buClr>
                <a:srgbClr val="C00000"/>
              </a:buClr>
              <a:buFontTx/>
              <a:buAutoNum type="arabicPeriod"/>
              <a:defRPr/>
            </a:pPr>
            <a:r>
              <a:rPr lang="en-US" sz="2000" dirty="0"/>
              <a:t>If you push a heavy crate and the crate does not move, then the applied force must be counteracted by frictional forces.</a:t>
            </a:r>
          </a:p>
          <a:p>
            <a:pPr marL="0">
              <a:buFontTx/>
              <a:buNone/>
            </a:pPr>
            <a:endParaRPr lang="en-US" sz="2000" dirty="0"/>
          </a:p>
        </p:txBody>
      </p:sp>
      <p:pic>
        <p:nvPicPr>
          <p:cNvPr id="18437" name="Picture 2"/>
          <p:cNvPicPr>
            <a:picLocks noGrp="1" noChangeAspect="1" noChangeArrowheads="1"/>
          </p:cNvPicPr>
          <p:nvPr>
            <p:ph sz="half" idx="2"/>
          </p:nvPr>
        </p:nvPicPr>
        <p:blipFill rotWithShape="1">
          <a:blip r:embed="rId2">
            <a:extLst>
              <a:ext uri="{28A0092B-C50C-407E-A947-70E740481C1C}">
                <a14:useLocalDpi xmlns:a14="http://schemas.microsoft.com/office/drawing/2010/main" val="0"/>
              </a:ext>
            </a:extLst>
          </a:blip>
          <a:srcRect b="34247"/>
          <a:stretch/>
        </p:blipFill>
        <p:spPr>
          <a:xfrm>
            <a:off x="2486025" y="834753"/>
            <a:ext cx="4171950" cy="1580949"/>
          </a:xfrm>
        </p:spPr>
      </p:pic>
      <p:sp>
        <p:nvSpPr>
          <p:cNvPr id="7" name="Title 1"/>
          <p:cNvSpPr txBox="1">
            <a:spLocks/>
          </p:cNvSpPr>
          <p:nvPr/>
        </p:nvSpPr>
        <p:spPr>
          <a:xfrm>
            <a:off x="152400" y="381000"/>
            <a:ext cx="8839200" cy="533400"/>
          </a:xfrm>
          <a:prstGeom prst="rect">
            <a:avLst/>
          </a:prstGeom>
        </p:spPr>
        <p:txBody>
          <a:bodyPr vert="horz" anchor="b">
            <a:noAutofit/>
          </a:bodyPr>
          <a:lstStyle>
            <a:lvl1pPr algn="ctr" rtl="0" eaLnBrk="1" latinLnBrk="0" hangingPunct="1">
              <a:spcBef>
                <a:spcPct val="0"/>
              </a:spcBef>
              <a:buNone/>
              <a:defRPr kumimoji="0" sz="3300" kern="1200">
                <a:solidFill>
                  <a:schemeClr val="accent3">
                    <a:shade val="75000"/>
                  </a:schemeClr>
                </a:solidFill>
                <a:latin typeface="+mj-lt"/>
                <a:ea typeface="+mj-ea"/>
                <a:cs typeface="+mj-cs"/>
              </a:defRPr>
            </a:lvl1pPr>
          </a:lstStyle>
          <a:p>
            <a:r>
              <a:rPr lang="en-US" sz="3200" b="1" i="1" dirty="0">
                <a:solidFill>
                  <a:srgbClr val="C00000"/>
                </a:solidFill>
                <a:latin typeface="Arial" charset="0"/>
                <a:cs typeface="Arial" charset="0"/>
              </a:rPr>
              <a:t>Some Particular Forces: Friction</a:t>
            </a:r>
          </a:p>
        </p:txBody>
      </p:sp>
    </p:spTree>
    <p:extLst>
      <p:ext uri="{BB962C8B-B14F-4D97-AF65-F5344CB8AC3E}">
        <p14:creationId xmlns:p14="http://schemas.microsoft.com/office/powerpoint/2010/main" val="252012443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2" name="Rectangle 71">
            <a:extLst>
              <a:ext uri="{FF2B5EF4-FFF2-40B4-BE49-F238E27FC236}">
                <a16:creationId xmlns:a16="http://schemas.microsoft.com/office/drawing/2014/main" id="{1BB867FF-FC45-48F7-8104-F89BE54909F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286" y="0"/>
            <a:ext cx="9141714"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Shape 73">
            <a:extLst>
              <a:ext uri="{FF2B5EF4-FFF2-40B4-BE49-F238E27FC236}">
                <a16:creationId xmlns:a16="http://schemas.microsoft.com/office/drawing/2014/main" id="{8BB56887-D0D5-4F0C-9E19-7247EB83C8B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656521" y="1"/>
            <a:ext cx="851299" cy="477997"/>
          </a:xfrm>
          <a:custGeom>
            <a:avLst/>
            <a:gdLst>
              <a:gd name="connsiteX0" fmla="*/ 0 w 1135066"/>
              <a:gd name="connsiteY0" fmla="*/ 0 h 477997"/>
              <a:gd name="connsiteX1" fmla="*/ 1135066 w 1135066"/>
              <a:gd name="connsiteY1" fmla="*/ 0 h 477997"/>
              <a:gd name="connsiteX2" fmla="*/ 1133370 w 1135066"/>
              <a:gd name="connsiteY2" fmla="*/ 16827 h 477997"/>
              <a:gd name="connsiteX3" fmla="*/ 567533 w 1135066"/>
              <a:gd name="connsiteY3" fmla="*/ 477997 h 477997"/>
              <a:gd name="connsiteX4" fmla="*/ 1696 w 1135066"/>
              <a:gd name="connsiteY4" fmla="*/ 16827 h 4779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5066" h="477997">
                <a:moveTo>
                  <a:pt x="0" y="0"/>
                </a:moveTo>
                <a:lnTo>
                  <a:pt x="1135066" y="0"/>
                </a:lnTo>
                <a:lnTo>
                  <a:pt x="1133370" y="16827"/>
                </a:lnTo>
                <a:cubicBezTo>
                  <a:pt x="1079514" y="280016"/>
                  <a:pt x="846644" y="477997"/>
                  <a:pt x="567533" y="477997"/>
                </a:cubicBezTo>
                <a:cubicBezTo>
                  <a:pt x="288422" y="477997"/>
                  <a:pt x="55552" y="280016"/>
                  <a:pt x="1696" y="16827"/>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7" name="Title 1"/>
          <p:cNvSpPr txBox="1">
            <a:spLocks/>
          </p:cNvSpPr>
          <p:nvPr/>
        </p:nvSpPr>
        <p:spPr>
          <a:xfrm>
            <a:off x="628650" y="365125"/>
            <a:ext cx="7886700" cy="1325563"/>
          </a:xfrm>
          <a:prstGeom prst="rect">
            <a:avLst/>
          </a:prstGeom>
        </p:spPr>
        <p:txBody>
          <a:bodyPr vert="horz" lIns="91440" tIns="45720" rIns="91440" bIns="45720" rtlCol="0" anchor="ctr">
            <a:normAutofit/>
          </a:bodyPr>
          <a:lstStyle>
            <a:lvl1pPr algn="ctr" rtl="0" eaLnBrk="1" latinLnBrk="0" hangingPunct="1">
              <a:spcBef>
                <a:spcPct val="0"/>
              </a:spcBef>
              <a:buNone/>
              <a:defRPr kumimoji="0" sz="3300" kern="1200">
                <a:solidFill>
                  <a:schemeClr val="accent3">
                    <a:shade val="75000"/>
                  </a:schemeClr>
                </a:solidFill>
                <a:latin typeface="+mj-lt"/>
                <a:ea typeface="+mj-ea"/>
                <a:cs typeface="+mj-cs"/>
              </a:defRPr>
            </a:lvl1pPr>
          </a:lstStyle>
          <a:p>
            <a:pPr algn="l">
              <a:lnSpc>
                <a:spcPct val="90000"/>
              </a:lnSpc>
              <a:spcAft>
                <a:spcPts val="600"/>
              </a:spcAft>
            </a:pPr>
            <a:r>
              <a:rPr lang="en-US" sz="4400" b="1" i="1" kern="1200" dirty="0">
                <a:solidFill>
                  <a:schemeClr val="tx1"/>
                </a:solidFill>
                <a:latin typeface="+mj-lt"/>
                <a:ea typeface="+mj-ea"/>
                <a:cs typeface="+mj-cs"/>
              </a:rPr>
              <a:t>Friction</a:t>
            </a:r>
          </a:p>
        </p:txBody>
      </p:sp>
      <p:sp>
        <p:nvSpPr>
          <p:cNvPr id="76" name="Arc 75">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V="1">
            <a:off x="-93647" y="2693652"/>
            <a:ext cx="4083433" cy="3062575"/>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6147" name="Rectangle 7"/>
          <p:cNvSpPr>
            <a:spLocks noChangeArrowheads="1"/>
          </p:cNvSpPr>
          <p:nvPr/>
        </p:nvSpPr>
        <p:spPr bwMode="auto">
          <a:xfrm>
            <a:off x="628650" y="1447800"/>
            <a:ext cx="8362950" cy="4572000"/>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lIns="91440" tIns="45720" rIns="91440" bIns="45720" rtlCol="0">
            <a:normAutofit lnSpcReduction="10000"/>
          </a:bodyPr>
          <a:lstStyle/>
          <a:p>
            <a:pPr marL="342900" indent="-228600">
              <a:lnSpc>
                <a:spcPct val="90000"/>
              </a:lnSpc>
              <a:spcAft>
                <a:spcPts val="600"/>
              </a:spcAft>
              <a:buClr>
                <a:srgbClr val="C00000"/>
              </a:buClr>
              <a:buFont typeface="Arial" panose="020B0604020202020204" pitchFamily="34" charset="0"/>
              <a:buChar char="•"/>
            </a:pPr>
            <a:r>
              <a:rPr lang="en-US" sz="2000" dirty="0"/>
              <a:t>Static frictional force acts when there is no relative motion between the body and the contact surface </a:t>
            </a:r>
          </a:p>
          <a:p>
            <a:pPr marL="342900" indent="-228600">
              <a:lnSpc>
                <a:spcPct val="90000"/>
              </a:lnSpc>
              <a:spcAft>
                <a:spcPts val="600"/>
              </a:spcAft>
              <a:buClr>
                <a:srgbClr val="C00000"/>
              </a:buClr>
              <a:buFont typeface="Arial" panose="020B0604020202020204" pitchFamily="34" charset="0"/>
              <a:buChar char="•"/>
            </a:pPr>
            <a:r>
              <a:rPr lang="en-US" sz="2000" dirty="0"/>
              <a:t>The magnitude of the static frictional force increases as the applied force to the body is increased.</a:t>
            </a:r>
          </a:p>
          <a:p>
            <a:pPr marL="342900" indent="-228600">
              <a:lnSpc>
                <a:spcPct val="90000"/>
              </a:lnSpc>
              <a:spcAft>
                <a:spcPts val="600"/>
              </a:spcAft>
              <a:buClr>
                <a:srgbClr val="C00000"/>
              </a:buClr>
              <a:buFont typeface="Arial" panose="020B0604020202020204" pitchFamily="34" charset="0"/>
              <a:buChar char="•"/>
            </a:pPr>
            <a:r>
              <a:rPr lang="en-US" sz="2000" dirty="0"/>
              <a:t>Finally when the there is relative motion between the body and the contact surface, kinetic friction starts to act.</a:t>
            </a:r>
          </a:p>
          <a:p>
            <a:pPr marL="342900" indent="-228600">
              <a:lnSpc>
                <a:spcPct val="90000"/>
              </a:lnSpc>
              <a:spcAft>
                <a:spcPts val="600"/>
              </a:spcAft>
              <a:buClr>
                <a:srgbClr val="C00000"/>
              </a:buClr>
              <a:buFont typeface="Arial" panose="020B0604020202020204" pitchFamily="34" charset="0"/>
              <a:buChar char="•"/>
            </a:pPr>
            <a:r>
              <a:rPr lang="en-US" sz="2000" dirty="0"/>
              <a:t>Usually, the magnitude of the kinetic frictional force, which acts when there is motion, is less than the maximum magnitude of the static frictional force, which acts when there is no motion.</a:t>
            </a:r>
          </a:p>
          <a:p>
            <a:pPr marL="342900" indent="-228600">
              <a:lnSpc>
                <a:spcPct val="90000"/>
              </a:lnSpc>
              <a:spcAft>
                <a:spcPts val="600"/>
              </a:spcAft>
              <a:buClr>
                <a:srgbClr val="C00000"/>
              </a:buClr>
              <a:buFont typeface="Arial" panose="020B0604020202020204" pitchFamily="34" charset="0"/>
              <a:buChar char="•"/>
            </a:pPr>
            <a:r>
              <a:rPr lang="en-US" sz="2000" dirty="0"/>
              <a:t>Often, the sliding motion of one surface over another is “jerky” because the two surfaces alternately stick together and then slip.</a:t>
            </a:r>
          </a:p>
          <a:p>
            <a:pPr marL="800100" lvl="1" indent="-228600">
              <a:lnSpc>
                <a:spcPct val="90000"/>
              </a:lnSpc>
              <a:spcAft>
                <a:spcPts val="600"/>
              </a:spcAft>
              <a:buClr>
                <a:srgbClr val="C00000"/>
              </a:buClr>
              <a:buFont typeface="Arial" panose="020B0604020202020204" pitchFamily="34" charset="0"/>
              <a:buChar char="•"/>
            </a:pPr>
            <a:r>
              <a:rPr lang="en-US" sz="2000" dirty="0"/>
              <a:t>Tires skid on dry pavement</a:t>
            </a:r>
          </a:p>
          <a:p>
            <a:pPr marL="800100" lvl="1" indent="-228600">
              <a:lnSpc>
                <a:spcPct val="90000"/>
              </a:lnSpc>
              <a:spcAft>
                <a:spcPts val="600"/>
              </a:spcAft>
              <a:buClr>
                <a:srgbClr val="C00000"/>
              </a:buClr>
              <a:buFont typeface="Arial" panose="020B0604020202020204" pitchFamily="34" charset="0"/>
              <a:buChar char="•"/>
            </a:pPr>
            <a:r>
              <a:rPr lang="en-US" sz="2000" dirty="0"/>
              <a:t>Fingernails scratch on a chalkboard</a:t>
            </a:r>
          </a:p>
          <a:p>
            <a:pPr marL="800100" lvl="1" indent="-228600">
              <a:lnSpc>
                <a:spcPct val="90000"/>
              </a:lnSpc>
              <a:spcAft>
                <a:spcPts val="600"/>
              </a:spcAft>
              <a:buClr>
                <a:srgbClr val="C00000"/>
              </a:buClr>
              <a:buFont typeface="Arial" panose="020B0604020202020204" pitchFamily="34" charset="0"/>
              <a:buChar char="•"/>
            </a:pPr>
            <a:r>
              <a:rPr lang="en-US" sz="2000" dirty="0"/>
              <a:t>A rusty hinge is forced to open</a:t>
            </a:r>
          </a:p>
          <a:p>
            <a:pPr marL="800100" lvl="1" indent="-228600">
              <a:lnSpc>
                <a:spcPct val="90000"/>
              </a:lnSpc>
              <a:spcAft>
                <a:spcPts val="600"/>
              </a:spcAft>
              <a:buClr>
                <a:srgbClr val="C00000"/>
              </a:buClr>
              <a:buFont typeface="Arial" panose="020B0604020202020204" pitchFamily="34" charset="0"/>
              <a:buChar char="•"/>
            </a:pPr>
            <a:r>
              <a:rPr lang="en-US" sz="2000" dirty="0"/>
              <a:t>A bow is drawn on a violin string</a:t>
            </a:r>
          </a:p>
        </p:txBody>
      </p:sp>
    </p:spTree>
    <p:extLst>
      <p:ext uri="{BB962C8B-B14F-4D97-AF65-F5344CB8AC3E}">
        <p14:creationId xmlns:p14="http://schemas.microsoft.com/office/powerpoint/2010/main" val="816792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7"/>
          <p:cNvSpPr>
            <a:spLocks noChangeArrowheads="1"/>
          </p:cNvSpPr>
          <p:nvPr/>
        </p:nvSpPr>
        <p:spPr bwMode="auto">
          <a:xfrm>
            <a:off x="152400" y="685800"/>
            <a:ext cx="8839200" cy="53245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en-US" sz="2000" b="1" dirty="0">
                <a:solidFill>
                  <a:srgbClr val="FF0000"/>
                </a:solidFill>
              </a:rPr>
              <a:t>Property 1.</a:t>
            </a:r>
            <a:r>
              <a:rPr lang="en-US" sz="2000" dirty="0"/>
              <a:t> If the body does not move, then the static frictional force and the component of </a:t>
            </a:r>
            <a:r>
              <a:rPr lang="en-US" sz="2000" b="1" dirty="0"/>
              <a:t>F</a:t>
            </a:r>
            <a:r>
              <a:rPr lang="en-US" sz="2000" dirty="0"/>
              <a:t> that is parallel to the surface balance each other. They are equal in magnitude, and is </a:t>
            </a:r>
            <a:r>
              <a:rPr lang="en-US" sz="2000" b="1" i="1" dirty="0" err="1"/>
              <a:t>f</a:t>
            </a:r>
            <a:r>
              <a:rPr lang="en-US" sz="2000" i="1" baseline="-25000" dirty="0" err="1"/>
              <a:t>s</a:t>
            </a:r>
            <a:r>
              <a:rPr lang="en-US" sz="2000" baseline="-25000" dirty="0"/>
              <a:t> </a:t>
            </a:r>
            <a:r>
              <a:rPr lang="en-US" sz="2000" dirty="0"/>
              <a:t>directed opposite that component of </a:t>
            </a:r>
            <a:r>
              <a:rPr lang="en-US" sz="2000" b="1" dirty="0"/>
              <a:t>F</a:t>
            </a:r>
            <a:r>
              <a:rPr lang="en-US" sz="2000" dirty="0"/>
              <a:t>.</a:t>
            </a:r>
          </a:p>
          <a:p>
            <a:endParaRPr lang="en-US" sz="2000" dirty="0"/>
          </a:p>
          <a:p>
            <a:r>
              <a:rPr lang="en-US" sz="2000" b="1" dirty="0">
                <a:solidFill>
                  <a:srgbClr val="FF0000"/>
                </a:solidFill>
              </a:rPr>
              <a:t>Property 2.</a:t>
            </a:r>
            <a:r>
              <a:rPr lang="en-US" sz="2000" dirty="0"/>
              <a:t> The magnitude of has a maximum value </a:t>
            </a:r>
            <a:r>
              <a:rPr lang="en-US" sz="2000" b="1" i="1" dirty="0" err="1"/>
              <a:t>f</a:t>
            </a:r>
            <a:r>
              <a:rPr lang="en-US" sz="2000" i="1" baseline="-25000" dirty="0" err="1"/>
              <a:t>s,max</a:t>
            </a:r>
            <a:r>
              <a:rPr lang="en-US" sz="2000" i="1" dirty="0"/>
              <a:t> that is given by </a:t>
            </a:r>
          </a:p>
          <a:p>
            <a:endParaRPr lang="en-US" sz="2000" i="1" dirty="0"/>
          </a:p>
          <a:p>
            <a:endParaRPr lang="en-US" sz="2000" i="1" dirty="0"/>
          </a:p>
          <a:p>
            <a:r>
              <a:rPr lang="en-US" sz="2000" dirty="0"/>
              <a:t>where </a:t>
            </a:r>
            <a:r>
              <a:rPr lang="en-US" sz="2000" dirty="0" err="1">
                <a:latin typeface="Symbol" pitchFamily="18" charset="2"/>
              </a:rPr>
              <a:t>m</a:t>
            </a:r>
            <a:r>
              <a:rPr lang="en-US" sz="2000" i="1" baseline="-25000" dirty="0" err="1"/>
              <a:t>s</a:t>
            </a:r>
            <a:r>
              <a:rPr lang="en-US" sz="2000" i="1" dirty="0"/>
              <a:t> is the </a:t>
            </a:r>
            <a:r>
              <a:rPr lang="en-US" sz="2000" b="1" i="1" dirty="0"/>
              <a:t>coefficient of static friction </a:t>
            </a:r>
            <a:r>
              <a:rPr lang="en-US" sz="2000" dirty="0"/>
              <a:t>and </a:t>
            </a:r>
            <a:r>
              <a:rPr lang="en-US" sz="2000" b="1" i="1" dirty="0"/>
              <a:t>F</a:t>
            </a:r>
            <a:r>
              <a:rPr lang="en-US" sz="2000" b="1" i="1" baseline="-25000" dirty="0"/>
              <a:t>N</a:t>
            </a:r>
            <a:r>
              <a:rPr lang="en-US" sz="2000" b="1" i="1" dirty="0"/>
              <a:t> is the magnitude of the normal force </a:t>
            </a:r>
            <a:r>
              <a:rPr lang="en-US" sz="2000" dirty="0"/>
              <a:t>on the body from the surface. If the magnitude of the component of </a:t>
            </a:r>
            <a:r>
              <a:rPr lang="en-US" sz="2000" b="1" i="1" dirty="0"/>
              <a:t>F</a:t>
            </a:r>
            <a:r>
              <a:rPr lang="en-US" sz="2000" dirty="0"/>
              <a:t> that is parallel to the surface exceeds </a:t>
            </a:r>
            <a:r>
              <a:rPr lang="en-US" sz="2000" b="1" i="1" dirty="0" err="1"/>
              <a:t>f</a:t>
            </a:r>
            <a:r>
              <a:rPr lang="en-US" sz="2000" i="1" baseline="-25000" dirty="0" err="1"/>
              <a:t>s,max</a:t>
            </a:r>
            <a:r>
              <a:rPr lang="en-US" sz="2000" i="1" dirty="0"/>
              <a:t>, </a:t>
            </a:r>
            <a:r>
              <a:rPr lang="en-US" sz="2000" dirty="0"/>
              <a:t>then the body begins to slide along the surface.</a:t>
            </a:r>
          </a:p>
          <a:p>
            <a:endParaRPr lang="en-US" sz="2000" dirty="0"/>
          </a:p>
          <a:p>
            <a:r>
              <a:rPr lang="en-US" sz="2000" b="1" dirty="0">
                <a:solidFill>
                  <a:srgbClr val="FF0000"/>
                </a:solidFill>
              </a:rPr>
              <a:t>Property 3.</a:t>
            </a:r>
            <a:r>
              <a:rPr lang="en-US" sz="2000" dirty="0"/>
              <a:t> If the body begins to slide along the surface, the magnitude of the frictional force rapidly decreases to a value </a:t>
            </a:r>
            <a:r>
              <a:rPr lang="en-US" sz="2000" b="1" i="1" dirty="0" err="1"/>
              <a:t>f</a:t>
            </a:r>
            <a:r>
              <a:rPr lang="en-US" sz="2000" i="1" baseline="-25000" dirty="0" err="1"/>
              <a:t>k</a:t>
            </a:r>
            <a:r>
              <a:rPr lang="en-US" sz="2000" i="1" dirty="0"/>
              <a:t> given by </a:t>
            </a:r>
          </a:p>
          <a:p>
            <a:endParaRPr lang="en-US" sz="2000" i="1" dirty="0"/>
          </a:p>
          <a:p>
            <a:endParaRPr lang="en-US" sz="2000" i="1" dirty="0"/>
          </a:p>
          <a:p>
            <a:r>
              <a:rPr lang="en-US" sz="2000" dirty="0"/>
              <a:t>where </a:t>
            </a:r>
            <a:r>
              <a:rPr lang="en-US" sz="2000" dirty="0" err="1">
                <a:latin typeface="Symbol" pitchFamily="18" charset="2"/>
              </a:rPr>
              <a:t>m</a:t>
            </a:r>
            <a:r>
              <a:rPr lang="en-US" sz="2000" i="1" baseline="-25000" dirty="0" err="1"/>
              <a:t>k</a:t>
            </a:r>
            <a:r>
              <a:rPr lang="en-US" sz="2000" i="1" dirty="0"/>
              <a:t> is the </a:t>
            </a:r>
            <a:r>
              <a:rPr lang="en-US" sz="2000" b="1" i="1" dirty="0"/>
              <a:t>coefficient of kinetic friction. </a:t>
            </a:r>
            <a:r>
              <a:rPr lang="en-US" sz="2000" dirty="0"/>
              <a:t>Thereafter, during the sliding, </a:t>
            </a:r>
            <a:r>
              <a:rPr lang="en-US" sz="2000" b="1" i="1" dirty="0"/>
              <a:t>a kinetic frictional force </a:t>
            </a:r>
            <a:r>
              <a:rPr lang="en-US" sz="2000" b="1" dirty="0" err="1"/>
              <a:t>f</a:t>
            </a:r>
            <a:r>
              <a:rPr lang="en-US" sz="2000" baseline="-25000" dirty="0" err="1"/>
              <a:t>k</a:t>
            </a:r>
            <a:r>
              <a:rPr lang="en-US" sz="2000" dirty="0"/>
              <a:t> opposes the motion.</a:t>
            </a:r>
          </a:p>
        </p:txBody>
      </p:sp>
      <p:sp>
        <p:nvSpPr>
          <p:cNvPr id="7" name="Title 1"/>
          <p:cNvSpPr txBox="1">
            <a:spLocks/>
          </p:cNvSpPr>
          <p:nvPr/>
        </p:nvSpPr>
        <p:spPr>
          <a:xfrm>
            <a:off x="152400" y="152400"/>
            <a:ext cx="8839200" cy="533400"/>
          </a:xfrm>
          <a:prstGeom prst="rect">
            <a:avLst/>
          </a:prstGeom>
        </p:spPr>
        <p:txBody>
          <a:bodyPr vert="horz" anchor="b">
            <a:noAutofit/>
          </a:bodyPr>
          <a:lstStyle>
            <a:lvl1pPr algn="ctr" rtl="0" eaLnBrk="1" latinLnBrk="0" hangingPunct="1">
              <a:spcBef>
                <a:spcPct val="0"/>
              </a:spcBef>
              <a:buNone/>
              <a:defRPr kumimoji="0" sz="3300" kern="1200">
                <a:solidFill>
                  <a:schemeClr val="accent3">
                    <a:shade val="75000"/>
                  </a:schemeClr>
                </a:solidFill>
                <a:latin typeface="+mj-lt"/>
                <a:ea typeface="+mj-ea"/>
                <a:cs typeface="+mj-cs"/>
              </a:defRPr>
            </a:lvl1pPr>
          </a:lstStyle>
          <a:p>
            <a:r>
              <a:rPr lang="en-US" sz="3200" b="1" i="1" dirty="0">
                <a:solidFill>
                  <a:srgbClr val="C00000"/>
                </a:solidFill>
                <a:latin typeface="Arial" charset="0"/>
                <a:cs typeface="Arial" charset="0"/>
              </a:rPr>
              <a:t>Properties Friction</a:t>
            </a:r>
          </a:p>
        </p:txBody>
      </p:sp>
      <p:pic>
        <p:nvPicPr>
          <p:cNvPr id="4" name="Picture 1"/>
          <p:cNvPicPr>
            <a:picLocks noChangeAspect="1" noChangeArrowheads="1"/>
          </p:cNvPicPr>
          <p:nvPr/>
        </p:nvPicPr>
        <p:blipFill>
          <a:blip r:embed="rId2">
            <a:extLst>
              <a:ext uri="{28A0092B-C50C-407E-A947-70E740481C1C}">
                <a14:useLocalDpi xmlns:a14="http://schemas.microsoft.com/office/drawing/2010/main" val="0"/>
              </a:ext>
            </a:extLst>
          </a:blip>
          <a:srcRect t="16896" r="6499"/>
          <a:stretch>
            <a:fillRect/>
          </a:stretch>
        </p:blipFill>
        <p:spPr bwMode="auto">
          <a:xfrm>
            <a:off x="3877469" y="2345192"/>
            <a:ext cx="1389062" cy="434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52887" y="5105400"/>
            <a:ext cx="1038225"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3413357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TextBox 4"/>
          <p:cNvSpPr txBox="1">
            <a:spLocks noChangeArrowheads="1"/>
          </p:cNvSpPr>
          <p:nvPr/>
        </p:nvSpPr>
        <p:spPr bwMode="auto">
          <a:xfrm>
            <a:off x="152400" y="1168063"/>
            <a:ext cx="8839200" cy="4832092"/>
          </a:xfrm>
          <a:prstGeom prst="rect">
            <a:avLst/>
          </a:prstGeom>
          <a:noFill/>
          <a:ln w="9525">
            <a:noFill/>
            <a:miter lim="800000"/>
            <a:headEnd/>
            <a:tailEnd/>
          </a:ln>
        </p:spPr>
        <p:txBody>
          <a:bodyPr wrap="square">
            <a:spAutoFit/>
          </a:bodyPr>
          <a:lstStyle/>
          <a:p>
            <a:pPr lvl="0"/>
            <a:r>
              <a:rPr lang="en-US" dirty="0"/>
              <a:t>Three pine blocks, each with identical mass, are sitting on a rough surface.  If the same horizontal force is applied to each block, which one of the following statements is false?</a:t>
            </a:r>
            <a:endParaRPr lang="en-US" sz="2000" dirty="0"/>
          </a:p>
          <a:p>
            <a:pPr lvl="1" indent="-457200">
              <a:buClr>
                <a:srgbClr val="C00000"/>
              </a:buClr>
              <a:buFont typeface="+mj-lt"/>
              <a:buAutoNum type="alphaLcParenR"/>
            </a:pPr>
            <a:endParaRPr lang="en-US" dirty="0"/>
          </a:p>
          <a:p>
            <a:pPr lvl="1" indent="-457200">
              <a:buClr>
                <a:srgbClr val="C00000"/>
              </a:buClr>
              <a:buFont typeface="+mj-lt"/>
              <a:buAutoNum type="alphaLcParenR"/>
            </a:pPr>
            <a:endParaRPr lang="en-US" dirty="0"/>
          </a:p>
          <a:p>
            <a:pPr lvl="1" indent="-457200">
              <a:buClr>
                <a:srgbClr val="C00000"/>
              </a:buClr>
              <a:buFont typeface="+mj-lt"/>
              <a:buAutoNum type="alphaLcParenR"/>
            </a:pPr>
            <a:endParaRPr lang="en-US" dirty="0"/>
          </a:p>
          <a:p>
            <a:pPr lvl="1" indent="-457200">
              <a:buClr>
                <a:srgbClr val="C00000"/>
              </a:buClr>
              <a:buFont typeface="+mj-lt"/>
              <a:buAutoNum type="alphaLcParenR"/>
            </a:pPr>
            <a:endParaRPr lang="en-US" dirty="0"/>
          </a:p>
          <a:p>
            <a:pPr lvl="1" indent="-457200">
              <a:buClr>
                <a:srgbClr val="C00000"/>
              </a:buClr>
              <a:buFont typeface="+mj-lt"/>
              <a:buAutoNum type="alphaLcParenR"/>
            </a:pPr>
            <a:endParaRPr lang="en-US" dirty="0"/>
          </a:p>
          <a:p>
            <a:pPr lvl="1" indent="-457200">
              <a:buClr>
                <a:srgbClr val="C00000"/>
              </a:buClr>
              <a:buFont typeface="+mj-lt"/>
              <a:buAutoNum type="alphaLcParenR"/>
            </a:pPr>
            <a:endParaRPr lang="en-US" dirty="0"/>
          </a:p>
          <a:p>
            <a:pPr lvl="1" indent="-457200">
              <a:buClr>
                <a:srgbClr val="C00000"/>
              </a:buClr>
              <a:buFont typeface="+mj-lt"/>
              <a:buAutoNum type="alphaLcParenR"/>
            </a:pPr>
            <a:endParaRPr lang="en-US" dirty="0"/>
          </a:p>
          <a:p>
            <a:pPr lvl="1" indent="-457200">
              <a:buClr>
                <a:srgbClr val="C00000"/>
              </a:buClr>
              <a:buFont typeface="+mj-lt"/>
              <a:buAutoNum type="alphaLcParenR"/>
            </a:pPr>
            <a:r>
              <a:rPr lang="en-US" sz="2100" dirty="0"/>
              <a:t>The coefficient of kinetic friction is the same for all three blocks.</a:t>
            </a:r>
          </a:p>
          <a:p>
            <a:pPr lvl="1" indent="-457200">
              <a:buClr>
                <a:srgbClr val="C00000"/>
              </a:buClr>
              <a:buFont typeface="+mj-lt"/>
              <a:buAutoNum type="alphaLcParenR"/>
            </a:pPr>
            <a:r>
              <a:rPr lang="en-US" sz="2100" dirty="0"/>
              <a:t>The magnitude of the force of kinetic friction is greater for block 3.</a:t>
            </a:r>
          </a:p>
          <a:p>
            <a:pPr lvl="1" indent="-457200">
              <a:buClr>
                <a:srgbClr val="C00000"/>
              </a:buClr>
              <a:buFont typeface="+mj-lt"/>
              <a:buAutoNum type="alphaLcParenR"/>
            </a:pPr>
            <a:r>
              <a:rPr lang="en-US" sz="2100" dirty="0"/>
              <a:t>The normal force exerted by the surface is the same for all three blocks. </a:t>
            </a:r>
          </a:p>
          <a:p>
            <a:pPr lvl="1" indent="-457200">
              <a:buClr>
                <a:srgbClr val="C00000"/>
              </a:buClr>
              <a:buFont typeface="+mj-lt"/>
              <a:buAutoNum type="alphaLcParenR"/>
            </a:pPr>
            <a:r>
              <a:rPr lang="en-US" sz="2100" dirty="0"/>
              <a:t>Block 3 has the greatest apparent area in contact with the surface.</a:t>
            </a:r>
          </a:p>
          <a:p>
            <a:pPr lvl="1" indent="-457200">
              <a:buClr>
                <a:srgbClr val="C00000"/>
              </a:buClr>
              <a:buFont typeface="+mj-lt"/>
              <a:buAutoNum type="alphaLcParenR"/>
            </a:pPr>
            <a:r>
              <a:rPr lang="en-US" sz="2100" dirty="0"/>
              <a:t>If the horizontal force is the minimum to start block 1 moving, then that same force could be used to start block 2 or block 3 moving.</a:t>
            </a:r>
          </a:p>
          <a:p>
            <a:pPr indent="-514350">
              <a:defRPr/>
            </a:pPr>
            <a:endParaRPr lang="en-US" sz="2000" dirty="0"/>
          </a:p>
        </p:txBody>
      </p:sp>
      <p:sp>
        <p:nvSpPr>
          <p:cNvPr id="4" name="TextBox 1"/>
          <p:cNvSpPr txBox="1">
            <a:spLocks noChangeArrowheads="1"/>
          </p:cNvSpPr>
          <p:nvPr/>
        </p:nvSpPr>
        <p:spPr bwMode="auto">
          <a:xfrm>
            <a:off x="152400" y="152400"/>
            <a:ext cx="8763000" cy="1015663"/>
          </a:xfrm>
          <a:prstGeom prst="rect">
            <a:avLst/>
          </a:prstGeom>
          <a:noFill/>
          <a:ln w="9525">
            <a:noFill/>
            <a:miter lim="800000"/>
            <a:headEnd/>
            <a:tailEnd/>
          </a:ln>
        </p:spPr>
        <p:txBody>
          <a:bodyPr wrap="square">
            <a:spAutoFit/>
          </a:bodyPr>
          <a:lstStyle/>
          <a:p>
            <a:pPr algn="ctr"/>
            <a:r>
              <a:rPr lang="en-US" sz="3200" b="1" i="1" dirty="0">
                <a:solidFill>
                  <a:schemeClr val="accent1">
                    <a:lumMod val="75000"/>
                  </a:schemeClr>
                </a:solidFill>
                <a:latin typeface="Arial" charset="0"/>
                <a:cs typeface="Arial" charset="0"/>
              </a:rPr>
              <a:t>Friction</a:t>
            </a:r>
          </a:p>
          <a:p>
            <a:pPr algn="ctr"/>
            <a:r>
              <a:rPr lang="en-US" sz="2800" b="1" i="1" dirty="0">
                <a:solidFill>
                  <a:schemeClr val="accent1">
                    <a:lumMod val="75000"/>
                  </a:schemeClr>
                </a:solidFill>
                <a:latin typeface="Arial" charset="0"/>
                <a:cs typeface="Arial" charset="0"/>
              </a:rPr>
              <a:t>Concept Question</a:t>
            </a:r>
          </a:p>
        </p:txBody>
      </p:sp>
      <p:pic>
        <p:nvPicPr>
          <p:cNvPr id="5" name="Picture 4" descr="ilq060302"/>
          <p:cNvPicPr/>
          <p:nvPr/>
        </p:nvPicPr>
        <p:blipFill>
          <a:blip r:embed="rId3">
            <a:extLst>
              <a:ext uri="{28A0092B-C50C-407E-A947-70E740481C1C}">
                <a14:useLocalDpi xmlns:a14="http://schemas.microsoft.com/office/drawing/2010/main" val="0"/>
              </a:ext>
            </a:extLst>
          </a:blip>
          <a:srcRect/>
          <a:stretch>
            <a:fillRect/>
          </a:stretch>
        </p:blipFill>
        <p:spPr bwMode="auto">
          <a:xfrm>
            <a:off x="2133600" y="1828800"/>
            <a:ext cx="4419600" cy="1439636"/>
          </a:xfrm>
          <a:prstGeom prst="rect">
            <a:avLst/>
          </a:prstGeom>
          <a:noFill/>
        </p:spPr>
      </p:pic>
    </p:spTree>
    <p:extLst>
      <p:ext uri="{BB962C8B-B14F-4D97-AF65-F5344CB8AC3E}">
        <p14:creationId xmlns:p14="http://schemas.microsoft.com/office/powerpoint/2010/main" val="264880169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1253E2-641F-49F4-A0DF-581C33A66197}"/>
              </a:ext>
            </a:extLst>
          </p:cNvPr>
          <p:cNvSpPr>
            <a:spLocks noGrp="1"/>
          </p:cNvSpPr>
          <p:nvPr>
            <p:ph type="title"/>
          </p:nvPr>
        </p:nvSpPr>
        <p:spPr>
          <a:xfrm>
            <a:off x="628650" y="-18160"/>
            <a:ext cx="7886700" cy="1325563"/>
          </a:xfrm>
        </p:spPr>
        <p:txBody>
          <a:bodyPr>
            <a:normAutofit/>
          </a:bodyPr>
          <a:lstStyle/>
          <a:p>
            <a:pPr algn="ctr"/>
            <a:r>
              <a:rPr lang="en-US" sz="4000" b="1" dirty="0"/>
              <a:t>Example Problem</a:t>
            </a:r>
          </a:p>
        </p:txBody>
      </p:sp>
      <p:sp>
        <p:nvSpPr>
          <p:cNvPr id="3" name="Content Placeholder 2">
            <a:extLst>
              <a:ext uri="{FF2B5EF4-FFF2-40B4-BE49-F238E27FC236}">
                <a16:creationId xmlns:a16="http://schemas.microsoft.com/office/drawing/2014/main" id="{3E436F3D-9D54-4C90-B517-BB726B086B52}"/>
              </a:ext>
            </a:extLst>
          </p:cNvPr>
          <p:cNvSpPr>
            <a:spLocks noGrp="1"/>
          </p:cNvSpPr>
          <p:nvPr>
            <p:ph idx="1"/>
          </p:nvPr>
        </p:nvSpPr>
        <p:spPr>
          <a:xfrm>
            <a:off x="628650" y="1066800"/>
            <a:ext cx="7886700" cy="5791200"/>
          </a:xfrm>
        </p:spPr>
        <p:txBody>
          <a:bodyPr/>
          <a:lstStyle/>
          <a:p>
            <a:pPr marL="0" indent="0" algn="ctr">
              <a:buNone/>
            </a:pPr>
            <a:r>
              <a:rPr lang="en-US" dirty="0"/>
              <a:t>Fill in the missing information in the table below if the mass is 5 kg:</a:t>
            </a:r>
          </a:p>
          <a:p>
            <a:pPr marL="0" indent="0" algn="ctr">
              <a:buNone/>
            </a:pPr>
            <a:endParaRPr lang="en-US" dirty="0"/>
          </a:p>
          <a:p>
            <a:pPr marL="0" indent="0" algn="ctr">
              <a:buNone/>
            </a:pPr>
            <a:endParaRPr lang="en-US" dirty="0"/>
          </a:p>
          <a:p>
            <a:pPr marL="0" indent="0" algn="ctr">
              <a:buNone/>
            </a:pPr>
            <a:endParaRPr lang="en-US" dirty="0"/>
          </a:p>
          <a:p>
            <a:pPr marL="0" indent="0" algn="ctr">
              <a:buNone/>
            </a:pPr>
            <a:endParaRPr lang="en-US" dirty="0"/>
          </a:p>
          <a:p>
            <a:pPr marL="0" indent="0" algn="ctr">
              <a:buNone/>
            </a:pPr>
            <a:endParaRPr lang="en-US" dirty="0"/>
          </a:p>
          <a:p>
            <a:pPr marL="0" indent="0" algn="ctr">
              <a:buNone/>
            </a:pPr>
            <a:endParaRPr lang="en-US" dirty="0"/>
          </a:p>
          <a:p>
            <a:pPr marL="0" indent="0" algn="ctr">
              <a:buNone/>
            </a:pPr>
            <a:endParaRPr lang="en-US" dirty="0"/>
          </a:p>
          <a:p>
            <a:pPr marL="0" indent="0" algn="ctr">
              <a:buNone/>
            </a:pPr>
            <a:endParaRPr lang="en-US" dirty="0"/>
          </a:p>
          <a:p>
            <a:pPr marL="457200" indent="-457200">
              <a:buAutoNum type="arabicParenBoth"/>
            </a:pPr>
            <a:endParaRPr lang="en-US" dirty="0"/>
          </a:p>
        </p:txBody>
      </p:sp>
      <p:graphicFrame>
        <p:nvGraphicFramePr>
          <p:cNvPr id="6" name="Table 5">
            <a:extLst>
              <a:ext uri="{FF2B5EF4-FFF2-40B4-BE49-F238E27FC236}">
                <a16:creationId xmlns:a16="http://schemas.microsoft.com/office/drawing/2014/main" id="{20A1B3C5-EC81-481A-A47D-E3B451A5BB92}"/>
              </a:ext>
            </a:extLst>
          </p:cNvPr>
          <p:cNvGraphicFramePr>
            <a:graphicFrameLocks noGrp="1"/>
          </p:cNvGraphicFramePr>
          <p:nvPr>
            <p:extLst>
              <p:ext uri="{D42A27DB-BD31-4B8C-83A1-F6EECF244321}">
                <p14:modId xmlns:p14="http://schemas.microsoft.com/office/powerpoint/2010/main" val="3314752306"/>
              </p:ext>
            </p:extLst>
          </p:nvPr>
        </p:nvGraphicFramePr>
        <p:xfrm>
          <a:off x="1905000" y="1600200"/>
          <a:ext cx="5212081" cy="2930018"/>
        </p:xfrm>
        <a:graphic>
          <a:graphicData uri="http://schemas.openxmlformats.org/drawingml/2006/table">
            <a:tbl>
              <a:tblPr>
                <a:tableStyleId>{5C22544A-7EE6-4342-B048-85BDC9FD1C3A}</a:tableStyleId>
              </a:tblPr>
              <a:tblGrid>
                <a:gridCol w="726684">
                  <a:extLst>
                    <a:ext uri="{9D8B030D-6E8A-4147-A177-3AD203B41FA5}">
                      <a16:colId xmlns:a16="http://schemas.microsoft.com/office/drawing/2014/main" val="1407318779"/>
                    </a:ext>
                  </a:extLst>
                </a:gridCol>
                <a:gridCol w="1635516">
                  <a:extLst>
                    <a:ext uri="{9D8B030D-6E8A-4147-A177-3AD203B41FA5}">
                      <a16:colId xmlns:a16="http://schemas.microsoft.com/office/drawing/2014/main" val="3814881201"/>
                    </a:ext>
                  </a:extLst>
                </a:gridCol>
                <a:gridCol w="1143000">
                  <a:extLst>
                    <a:ext uri="{9D8B030D-6E8A-4147-A177-3AD203B41FA5}">
                      <a16:colId xmlns:a16="http://schemas.microsoft.com/office/drawing/2014/main" val="4220393564"/>
                    </a:ext>
                  </a:extLst>
                </a:gridCol>
                <a:gridCol w="1706881">
                  <a:extLst>
                    <a:ext uri="{9D8B030D-6E8A-4147-A177-3AD203B41FA5}">
                      <a16:colId xmlns:a16="http://schemas.microsoft.com/office/drawing/2014/main" val="201797384"/>
                    </a:ext>
                  </a:extLst>
                </a:gridCol>
              </a:tblGrid>
              <a:tr h="0">
                <a:tc>
                  <a:txBody>
                    <a:bodyPr/>
                    <a:lstStyle/>
                    <a:p>
                      <a:pPr marL="0" marR="0" algn="ctr">
                        <a:lnSpc>
                          <a:spcPct val="150000"/>
                        </a:lnSpc>
                        <a:spcBef>
                          <a:spcPts val="0"/>
                        </a:spcBef>
                        <a:spcAft>
                          <a:spcPts val="0"/>
                        </a:spcAft>
                      </a:pPr>
                      <a:r>
                        <a:rPr lang="en-US" sz="1400" b="1">
                          <a:effectLst/>
                        </a:rPr>
                        <a:t>FORCE</a:t>
                      </a:r>
                      <a:endParaRPr lang="en-US" sz="1400" b="1">
                        <a:effectLst/>
                        <a:latin typeface="New York"/>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a:lnSpc>
                          <a:spcPct val="150000"/>
                        </a:lnSpc>
                        <a:spcBef>
                          <a:spcPts val="0"/>
                        </a:spcBef>
                        <a:spcAft>
                          <a:spcPts val="0"/>
                        </a:spcAft>
                      </a:pPr>
                      <a:r>
                        <a:rPr lang="en-US" sz="1400" b="1" dirty="0">
                          <a:effectLst/>
                        </a:rPr>
                        <a:t>FRICTIONAL FORCE</a:t>
                      </a:r>
                      <a:endParaRPr lang="en-US" sz="1400" b="1" dirty="0">
                        <a:effectLst/>
                        <a:latin typeface="New York"/>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a:lnSpc>
                          <a:spcPct val="150000"/>
                        </a:lnSpc>
                        <a:spcBef>
                          <a:spcPts val="0"/>
                        </a:spcBef>
                        <a:spcAft>
                          <a:spcPts val="0"/>
                        </a:spcAft>
                      </a:pPr>
                      <a:r>
                        <a:rPr lang="en-US" sz="1400" b="1" dirty="0">
                          <a:effectLst/>
                        </a:rPr>
                        <a:t>  NET FORCE</a:t>
                      </a:r>
                      <a:endParaRPr lang="en-US" sz="1400" b="1" dirty="0">
                        <a:effectLst/>
                        <a:latin typeface="New York"/>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a:lnSpc>
                          <a:spcPct val="150000"/>
                        </a:lnSpc>
                        <a:spcBef>
                          <a:spcPts val="0"/>
                        </a:spcBef>
                        <a:spcAft>
                          <a:spcPts val="0"/>
                        </a:spcAft>
                      </a:pPr>
                      <a:r>
                        <a:rPr lang="en-US" sz="1400" b="1" dirty="0">
                          <a:effectLst/>
                        </a:rPr>
                        <a:t>ACCELERATION</a:t>
                      </a:r>
                      <a:endParaRPr lang="en-US" sz="1400" b="1" dirty="0">
                        <a:effectLst/>
                        <a:latin typeface="New York"/>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3076723497"/>
                  </a:ext>
                </a:extLst>
              </a:tr>
              <a:tr h="599440">
                <a:tc>
                  <a:txBody>
                    <a:bodyPr/>
                    <a:lstStyle/>
                    <a:p>
                      <a:pPr marL="0" marR="0" algn="ctr">
                        <a:lnSpc>
                          <a:spcPct val="150000"/>
                        </a:lnSpc>
                        <a:spcBef>
                          <a:spcPts val="0"/>
                        </a:spcBef>
                        <a:spcAft>
                          <a:spcPts val="0"/>
                        </a:spcAft>
                      </a:pPr>
                      <a:r>
                        <a:rPr lang="en-US" sz="1400">
                          <a:effectLst/>
                        </a:rPr>
                        <a:t> </a:t>
                      </a:r>
                    </a:p>
                    <a:p>
                      <a:pPr marL="0" marR="0" algn="ctr">
                        <a:lnSpc>
                          <a:spcPct val="150000"/>
                        </a:lnSpc>
                        <a:spcBef>
                          <a:spcPts val="0"/>
                        </a:spcBef>
                        <a:spcAft>
                          <a:spcPts val="0"/>
                        </a:spcAft>
                      </a:pPr>
                      <a:r>
                        <a:rPr lang="en-US" sz="1400">
                          <a:effectLst/>
                        </a:rPr>
                        <a:t>50 N</a:t>
                      </a:r>
                      <a:endParaRPr lang="en-US" sz="1400">
                        <a:effectLst/>
                        <a:latin typeface="New York"/>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a:lnSpc>
                          <a:spcPct val="150000"/>
                        </a:lnSpc>
                        <a:spcBef>
                          <a:spcPts val="0"/>
                        </a:spcBef>
                        <a:spcAft>
                          <a:spcPts val="0"/>
                        </a:spcAft>
                      </a:pPr>
                      <a:r>
                        <a:rPr lang="en-US" sz="1400">
                          <a:effectLst/>
                        </a:rPr>
                        <a:t> </a:t>
                      </a:r>
                    </a:p>
                    <a:p>
                      <a:pPr marL="0" marR="0" algn="ctr">
                        <a:lnSpc>
                          <a:spcPct val="150000"/>
                        </a:lnSpc>
                        <a:spcBef>
                          <a:spcPts val="0"/>
                        </a:spcBef>
                        <a:spcAft>
                          <a:spcPts val="0"/>
                        </a:spcAft>
                      </a:pPr>
                      <a:r>
                        <a:rPr lang="en-US" sz="1400">
                          <a:effectLst/>
                        </a:rPr>
                        <a:t>0 N</a:t>
                      </a:r>
                      <a:endParaRPr lang="en-US" sz="1400">
                        <a:effectLst/>
                        <a:latin typeface="New York"/>
                        <a:ea typeface="Times New Roman" panose="02020603050405020304" pitchFamily="18" charset="0"/>
                        <a:cs typeface="Times New Roman" panose="02020603050405020304" pitchFamily="18" charset="0"/>
                      </a:endParaRPr>
                    </a:p>
                  </a:txBody>
                  <a:tcPr marL="68580" marR="68580" marT="0" marB="0"/>
                </a:tc>
                <a:tc>
                  <a:txBody>
                    <a:bodyPr/>
                    <a:lstStyle/>
                    <a:p>
                      <a:pPr marL="0" marR="0">
                        <a:lnSpc>
                          <a:spcPct val="150000"/>
                        </a:lnSpc>
                        <a:spcBef>
                          <a:spcPts val="0"/>
                        </a:spcBef>
                        <a:spcAft>
                          <a:spcPts val="0"/>
                        </a:spcAft>
                      </a:pPr>
                      <a:r>
                        <a:rPr lang="en-US" sz="1400" dirty="0">
                          <a:effectLst/>
                        </a:rPr>
                        <a:t>    </a:t>
                      </a:r>
                      <a:endParaRPr lang="en-US" sz="1400" dirty="0">
                        <a:effectLst/>
                        <a:latin typeface="New York"/>
                        <a:ea typeface="Times New Roman" panose="02020603050405020304" pitchFamily="18" charset="0"/>
                        <a:cs typeface="Times New Roman" panose="02020603050405020304" pitchFamily="18" charset="0"/>
                      </a:endParaRPr>
                    </a:p>
                  </a:txBody>
                  <a:tcPr marL="68580" marR="68580" marT="0" marB="0"/>
                </a:tc>
                <a:tc>
                  <a:txBody>
                    <a:bodyPr/>
                    <a:lstStyle/>
                    <a:p>
                      <a:pPr marL="0" marR="0">
                        <a:lnSpc>
                          <a:spcPct val="150000"/>
                        </a:lnSpc>
                        <a:spcBef>
                          <a:spcPts val="0"/>
                        </a:spcBef>
                        <a:spcAft>
                          <a:spcPts val="0"/>
                        </a:spcAft>
                      </a:pPr>
                      <a:r>
                        <a:rPr lang="en-US" sz="1400" dirty="0">
                          <a:effectLst/>
                        </a:rPr>
                        <a:t> </a:t>
                      </a:r>
                      <a:endParaRPr lang="en-US" sz="1400" dirty="0">
                        <a:effectLst/>
                        <a:latin typeface="New York"/>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869137011"/>
                  </a:ext>
                </a:extLst>
              </a:tr>
              <a:tr h="622300">
                <a:tc>
                  <a:txBody>
                    <a:bodyPr/>
                    <a:lstStyle/>
                    <a:p>
                      <a:pPr marL="0" marR="0">
                        <a:lnSpc>
                          <a:spcPct val="150000"/>
                        </a:lnSpc>
                        <a:spcBef>
                          <a:spcPts val="0"/>
                        </a:spcBef>
                        <a:spcAft>
                          <a:spcPts val="0"/>
                        </a:spcAft>
                      </a:pPr>
                      <a:r>
                        <a:rPr lang="en-US" sz="1400">
                          <a:effectLst/>
                        </a:rPr>
                        <a:t>  </a:t>
                      </a:r>
                      <a:endParaRPr lang="en-US" sz="1400">
                        <a:effectLst/>
                        <a:latin typeface="New York"/>
                        <a:ea typeface="Times New Roman" panose="02020603050405020304" pitchFamily="18" charset="0"/>
                        <a:cs typeface="Times New Roman" panose="02020603050405020304" pitchFamily="18" charset="0"/>
                      </a:endParaRPr>
                    </a:p>
                  </a:txBody>
                  <a:tcPr marL="68580" marR="68580" marT="0" marB="0"/>
                </a:tc>
                <a:tc>
                  <a:txBody>
                    <a:bodyPr/>
                    <a:lstStyle/>
                    <a:p>
                      <a:pPr marL="0" marR="0">
                        <a:lnSpc>
                          <a:spcPct val="150000"/>
                        </a:lnSpc>
                        <a:spcBef>
                          <a:spcPts val="0"/>
                        </a:spcBef>
                        <a:spcAft>
                          <a:spcPts val="0"/>
                        </a:spcAft>
                      </a:pPr>
                      <a:r>
                        <a:rPr lang="en-US" sz="1400">
                          <a:effectLst/>
                        </a:rPr>
                        <a:t>      </a:t>
                      </a:r>
                    </a:p>
                    <a:p>
                      <a:pPr marL="0" marR="0" algn="ctr">
                        <a:lnSpc>
                          <a:spcPct val="150000"/>
                        </a:lnSpc>
                        <a:spcBef>
                          <a:spcPts val="0"/>
                        </a:spcBef>
                        <a:spcAft>
                          <a:spcPts val="0"/>
                        </a:spcAft>
                      </a:pPr>
                      <a:r>
                        <a:rPr lang="en-US" sz="1400">
                          <a:effectLst/>
                        </a:rPr>
                        <a:t>0 N</a:t>
                      </a:r>
                      <a:endParaRPr lang="en-US" sz="1400">
                        <a:effectLst/>
                        <a:latin typeface="New York"/>
                        <a:ea typeface="Times New Roman" panose="02020603050405020304" pitchFamily="18" charset="0"/>
                        <a:cs typeface="Times New Roman" panose="02020603050405020304" pitchFamily="18" charset="0"/>
                      </a:endParaRPr>
                    </a:p>
                  </a:txBody>
                  <a:tcPr marL="68580" marR="68580" marT="0" marB="0"/>
                </a:tc>
                <a:tc>
                  <a:txBody>
                    <a:bodyPr/>
                    <a:lstStyle/>
                    <a:p>
                      <a:pPr marL="0" marR="0">
                        <a:lnSpc>
                          <a:spcPct val="150000"/>
                        </a:lnSpc>
                        <a:spcBef>
                          <a:spcPts val="0"/>
                        </a:spcBef>
                        <a:spcAft>
                          <a:spcPts val="0"/>
                        </a:spcAft>
                      </a:pPr>
                      <a:r>
                        <a:rPr lang="en-US" sz="1400" dirty="0">
                          <a:effectLst/>
                        </a:rPr>
                        <a:t> </a:t>
                      </a:r>
                      <a:endParaRPr lang="en-US" sz="1400" dirty="0">
                        <a:effectLst/>
                        <a:latin typeface="New York"/>
                        <a:ea typeface="Times New Roman" panose="02020603050405020304" pitchFamily="18" charset="0"/>
                        <a:cs typeface="Times New Roman" panose="02020603050405020304" pitchFamily="18" charset="0"/>
                      </a:endParaRPr>
                    </a:p>
                  </a:txBody>
                  <a:tcPr marL="68580" marR="68580" marT="0" marB="0"/>
                </a:tc>
                <a:tc>
                  <a:txBody>
                    <a:bodyPr/>
                    <a:lstStyle/>
                    <a:p>
                      <a:pPr marL="0" marR="0">
                        <a:lnSpc>
                          <a:spcPct val="150000"/>
                        </a:lnSpc>
                        <a:spcBef>
                          <a:spcPts val="0"/>
                        </a:spcBef>
                        <a:spcAft>
                          <a:spcPts val="0"/>
                        </a:spcAft>
                      </a:pPr>
                      <a:r>
                        <a:rPr lang="en-US" sz="1400">
                          <a:effectLst/>
                        </a:rPr>
                        <a:t>                </a:t>
                      </a:r>
                    </a:p>
                    <a:p>
                      <a:pPr marL="0" marR="0" algn="ctr">
                        <a:lnSpc>
                          <a:spcPct val="150000"/>
                        </a:lnSpc>
                        <a:spcBef>
                          <a:spcPts val="0"/>
                        </a:spcBef>
                        <a:spcAft>
                          <a:spcPts val="0"/>
                        </a:spcAft>
                      </a:pPr>
                      <a:r>
                        <a:rPr lang="en-US" sz="1400">
                          <a:effectLst/>
                        </a:rPr>
                        <a:t>8 m/s</a:t>
                      </a:r>
                      <a:r>
                        <a:rPr lang="en-US" sz="1400" baseline="30000">
                          <a:effectLst/>
                        </a:rPr>
                        <a:t>2</a:t>
                      </a:r>
                      <a:endParaRPr lang="en-US" sz="1400">
                        <a:effectLst/>
                        <a:latin typeface="New York"/>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591808790"/>
                  </a:ext>
                </a:extLst>
              </a:tr>
              <a:tr h="673735">
                <a:tc>
                  <a:txBody>
                    <a:bodyPr/>
                    <a:lstStyle/>
                    <a:p>
                      <a:pPr marL="0" marR="0">
                        <a:lnSpc>
                          <a:spcPct val="150000"/>
                        </a:lnSpc>
                        <a:spcBef>
                          <a:spcPts val="0"/>
                        </a:spcBef>
                        <a:spcAft>
                          <a:spcPts val="0"/>
                        </a:spcAft>
                      </a:pPr>
                      <a:r>
                        <a:rPr lang="en-US" sz="1400">
                          <a:effectLst/>
                        </a:rPr>
                        <a:t>    </a:t>
                      </a:r>
                    </a:p>
                    <a:p>
                      <a:pPr marL="0" marR="0" algn="ctr">
                        <a:lnSpc>
                          <a:spcPct val="150000"/>
                        </a:lnSpc>
                        <a:spcBef>
                          <a:spcPts val="0"/>
                        </a:spcBef>
                        <a:spcAft>
                          <a:spcPts val="0"/>
                        </a:spcAft>
                      </a:pPr>
                      <a:r>
                        <a:rPr lang="en-US" sz="1400">
                          <a:effectLst/>
                        </a:rPr>
                        <a:t>45 N</a:t>
                      </a:r>
                      <a:endParaRPr lang="en-US" sz="1400">
                        <a:effectLst/>
                        <a:latin typeface="New York"/>
                        <a:ea typeface="Times New Roman" panose="02020603050405020304" pitchFamily="18" charset="0"/>
                        <a:cs typeface="Times New Roman" panose="02020603050405020304" pitchFamily="18" charset="0"/>
                      </a:endParaRPr>
                    </a:p>
                  </a:txBody>
                  <a:tcPr marL="68580" marR="68580" marT="0" marB="0"/>
                </a:tc>
                <a:tc>
                  <a:txBody>
                    <a:bodyPr/>
                    <a:lstStyle/>
                    <a:p>
                      <a:pPr marL="0" marR="0">
                        <a:lnSpc>
                          <a:spcPct val="150000"/>
                        </a:lnSpc>
                        <a:spcBef>
                          <a:spcPts val="0"/>
                        </a:spcBef>
                        <a:spcAft>
                          <a:spcPts val="0"/>
                        </a:spcAft>
                      </a:pPr>
                      <a:r>
                        <a:rPr lang="en-US" sz="1400">
                          <a:effectLst/>
                        </a:rPr>
                        <a:t>      </a:t>
                      </a:r>
                    </a:p>
                    <a:p>
                      <a:pPr marL="0" marR="0" algn="ctr">
                        <a:lnSpc>
                          <a:spcPct val="150000"/>
                        </a:lnSpc>
                        <a:spcBef>
                          <a:spcPts val="0"/>
                        </a:spcBef>
                        <a:spcAft>
                          <a:spcPts val="0"/>
                        </a:spcAft>
                      </a:pPr>
                      <a:r>
                        <a:rPr lang="en-US" sz="1400">
                          <a:effectLst/>
                        </a:rPr>
                        <a:t>30 N</a:t>
                      </a:r>
                      <a:endParaRPr lang="en-US" sz="1400">
                        <a:effectLst/>
                        <a:latin typeface="New York"/>
                        <a:ea typeface="Times New Roman" panose="02020603050405020304" pitchFamily="18" charset="0"/>
                        <a:cs typeface="Times New Roman" panose="02020603050405020304" pitchFamily="18" charset="0"/>
                      </a:endParaRPr>
                    </a:p>
                  </a:txBody>
                  <a:tcPr marL="68580" marR="68580" marT="0" marB="0"/>
                </a:tc>
                <a:tc>
                  <a:txBody>
                    <a:bodyPr/>
                    <a:lstStyle/>
                    <a:p>
                      <a:pPr marL="0" marR="0">
                        <a:lnSpc>
                          <a:spcPct val="150000"/>
                        </a:lnSpc>
                        <a:spcBef>
                          <a:spcPts val="0"/>
                        </a:spcBef>
                        <a:spcAft>
                          <a:spcPts val="0"/>
                        </a:spcAft>
                      </a:pPr>
                      <a:r>
                        <a:rPr lang="en-US" sz="1400" dirty="0">
                          <a:effectLst/>
                        </a:rPr>
                        <a:t> </a:t>
                      </a:r>
                      <a:endParaRPr lang="en-US" sz="1400" dirty="0">
                        <a:effectLst/>
                        <a:latin typeface="New York"/>
                        <a:ea typeface="Times New Roman" panose="02020603050405020304" pitchFamily="18" charset="0"/>
                        <a:cs typeface="Times New Roman" panose="02020603050405020304" pitchFamily="18" charset="0"/>
                      </a:endParaRPr>
                    </a:p>
                  </a:txBody>
                  <a:tcPr marL="68580" marR="68580" marT="0" marB="0"/>
                </a:tc>
                <a:tc>
                  <a:txBody>
                    <a:bodyPr/>
                    <a:lstStyle/>
                    <a:p>
                      <a:pPr marL="0" marR="0">
                        <a:lnSpc>
                          <a:spcPct val="150000"/>
                        </a:lnSpc>
                        <a:spcBef>
                          <a:spcPts val="0"/>
                        </a:spcBef>
                        <a:spcAft>
                          <a:spcPts val="0"/>
                        </a:spcAft>
                      </a:pPr>
                      <a:r>
                        <a:rPr lang="en-US" sz="1400">
                          <a:effectLst/>
                        </a:rPr>
                        <a:t> </a:t>
                      </a:r>
                      <a:endParaRPr lang="en-US" sz="1400">
                        <a:effectLst/>
                        <a:latin typeface="New York"/>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4143625043"/>
                  </a:ext>
                </a:extLst>
              </a:tr>
              <a:tr h="742315">
                <a:tc>
                  <a:txBody>
                    <a:bodyPr/>
                    <a:lstStyle/>
                    <a:p>
                      <a:pPr marL="0" marR="0">
                        <a:lnSpc>
                          <a:spcPct val="150000"/>
                        </a:lnSpc>
                        <a:spcBef>
                          <a:spcPts val="0"/>
                        </a:spcBef>
                        <a:spcAft>
                          <a:spcPts val="0"/>
                        </a:spcAft>
                      </a:pPr>
                      <a:r>
                        <a:rPr lang="en-US" sz="1400">
                          <a:effectLst/>
                        </a:rPr>
                        <a:t>    </a:t>
                      </a:r>
                    </a:p>
                    <a:p>
                      <a:pPr marL="0" marR="0" algn="ctr">
                        <a:lnSpc>
                          <a:spcPct val="150000"/>
                        </a:lnSpc>
                        <a:spcBef>
                          <a:spcPts val="0"/>
                        </a:spcBef>
                        <a:spcAft>
                          <a:spcPts val="0"/>
                        </a:spcAft>
                      </a:pPr>
                      <a:r>
                        <a:rPr lang="en-US" sz="1400">
                          <a:effectLst/>
                        </a:rPr>
                        <a:t>30 N</a:t>
                      </a:r>
                      <a:endParaRPr lang="en-US" sz="1400">
                        <a:effectLst/>
                        <a:latin typeface="New York"/>
                        <a:ea typeface="Times New Roman" panose="02020603050405020304" pitchFamily="18" charset="0"/>
                        <a:cs typeface="Times New Roman" panose="02020603050405020304" pitchFamily="18" charset="0"/>
                      </a:endParaRPr>
                    </a:p>
                  </a:txBody>
                  <a:tcPr marL="68580" marR="68580" marT="0" marB="0"/>
                </a:tc>
                <a:tc>
                  <a:txBody>
                    <a:bodyPr/>
                    <a:lstStyle/>
                    <a:p>
                      <a:pPr marL="0" marR="0">
                        <a:lnSpc>
                          <a:spcPct val="150000"/>
                        </a:lnSpc>
                        <a:spcBef>
                          <a:spcPts val="0"/>
                        </a:spcBef>
                        <a:spcAft>
                          <a:spcPts val="0"/>
                        </a:spcAft>
                      </a:pPr>
                      <a:r>
                        <a:rPr lang="en-US" sz="1400">
                          <a:effectLst/>
                        </a:rPr>
                        <a:t>      </a:t>
                      </a:r>
                    </a:p>
                    <a:p>
                      <a:pPr marL="0" marR="0" algn="ctr">
                        <a:lnSpc>
                          <a:spcPct val="150000"/>
                        </a:lnSpc>
                        <a:spcBef>
                          <a:spcPts val="0"/>
                        </a:spcBef>
                        <a:spcAft>
                          <a:spcPts val="0"/>
                        </a:spcAft>
                      </a:pPr>
                      <a:r>
                        <a:rPr lang="en-US" sz="1400">
                          <a:effectLst/>
                        </a:rPr>
                        <a:t>30 N</a:t>
                      </a:r>
                      <a:endParaRPr lang="en-US" sz="1400">
                        <a:effectLst/>
                        <a:latin typeface="New York"/>
                        <a:ea typeface="Times New Roman" panose="02020603050405020304" pitchFamily="18" charset="0"/>
                        <a:cs typeface="Times New Roman" panose="02020603050405020304" pitchFamily="18" charset="0"/>
                      </a:endParaRPr>
                    </a:p>
                  </a:txBody>
                  <a:tcPr marL="68580" marR="68580" marT="0" marB="0"/>
                </a:tc>
                <a:tc>
                  <a:txBody>
                    <a:bodyPr/>
                    <a:lstStyle/>
                    <a:p>
                      <a:pPr marL="0" marR="0">
                        <a:lnSpc>
                          <a:spcPct val="150000"/>
                        </a:lnSpc>
                        <a:spcBef>
                          <a:spcPts val="0"/>
                        </a:spcBef>
                        <a:spcAft>
                          <a:spcPts val="0"/>
                        </a:spcAft>
                      </a:pPr>
                      <a:r>
                        <a:rPr lang="en-US" sz="1400">
                          <a:effectLst/>
                        </a:rPr>
                        <a:t> </a:t>
                      </a:r>
                      <a:endParaRPr lang="en-US" sz="1400">
                        <a:effectLst/>
                        <a:latin typeface="New York"/>
                        <a:ea typeface="Times New Roman" panose="02020603050405020304" pitchFamily="18" charset="0"/>
                        <a:cs typeface="Times New Roman" panose="02020603050405020304" pitchFamily="18" charset="0"/>
                      </a:endParaRPr>
                    </a:p>
                  </a:txBody>
                  <a:tcPr marL="68580" marR="68580" marT="0" marB="0"/>
                </a:tc>
                <a:tc>
                  <a:txBody>
                    <a:bodyPr/>
                    <a:lstStyle/>
                    <a:p>
                      <a:pPr marL="0" marR="0">
                        <a:lnSpc>
                          <a:spcPct val="150000"/>
                        </a:lnSpc>
                        <a:spcBef>
                          <a:spcPts val="0"/>
                        </a:spcBef>
                        <a:spcAft>
                          <a:spcPts val="0"/>
                        </a:spcAft>
                      </a:pPr>
                      <a:r>
                        <a:rPr lang="en-US" sz="1400" dirty="0">
                          <a:effectLst/>
                        </a:rPr>
                        <a:t> </a:t>
                      </a:r>
                      <a:endParaRPr lang="en-US" sz="1400" dirty="0">
                        <a:effectLst/>
                        <a:latin typeface="New York"/>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2161513150"/>
                  </a:ext>
                </a:extLst>
              </a:tr>
            </a:tbl>
          </a:graphicData>
        </a:graphic>
      </p:graphicFrame>
    </p:spTree>
    <p:extLst>
      <p:ext uri="{BB962C8B-B14F-4D97-AF65-F5344CB8AC3E}">
        <p14:creationId xmlns:p14="http://schemas.microsoft.com/office/powerpoint/2010/main" val="150246303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1253E2-641F-49F4-A0DF-581C33A66197}"/>
              </a:ext>
            </a:extLst>
          </p:cNvPr>
          <p:cNvSpPr>
            <a:spLocks noGrp="1"/>
          </p:cNvSpPr>
          <p:nvPr>
            <p:ph type="title"/>
          </p:nvPr>
        </p:nvSpPr>
        <p:spPr>
          <a:xfrm>
            <a:off x="628650" y="-18160"/>
            <a:ext cx="7886700" cy="1325563"/>
          </a:xfrm>
        </p:spPr>
        <p:txBody>
          <a:bodyPr>
            <a:normAutofit/>
          </a:bodyPr>
          <a:lstStyle/>
          <a:p>
            <a:pPr algn="ctr"/>
            <a:r>
              <a:rPr lang="en-US" sz="4000" b="1" dirty="0"/>
              <a:t>Example Problem</a:t>
            </a:r>
          </a:p>
        </p:txBody>
      </p:sp>
      <p:sp>
        <p:nvSpPr>
          <p:cNvPr id="3" name="Content Placeholder 2">
            <a:extLst>
              <a:ext uri="{FF2B5EF4-FFF2-40B4-BE49-F238E27FC236}">
                <a16:creationId xmlns:a16="http://schemas.microsoft.com/office/drawing/2014/main" id="{3E436F3D-9D54-4C90-B517-BB726B086B52}"/>
              </a:ext>
            </a:extLst>
          </p:cNvPr>
          <p:cNvSpPr>
            <a:spLocks noGrp="1"/>
          </p:cNvSpPr>
          <p:nvPr>
            <p:ph idx="1"/>
          </p:nvPr>
        </p:nvSpPr>
        <p:spPr>
          <a:xfrm>
            <a:off x="628650" y="1066800"/>
            <a:ext cx="7886700" cy="5791200"/>
          </a:xfrm>
        </p:spPr>
        <p:txBody>
          <a:bodyPr/>
          <a:lstStyle/>
          <a:p>
            <a:pPr marL="0" indent="0" algn="ctr">
              <a:buNone/>
            </a:pPr>
            <a:r>
              <a:rPr lang="en-US" dirty="0"/>
              <a:t>Fill in the missing information in the table below if the mass is 5 kg:</a:t>
            </a:r>
          </a:p>
          <a:p>
            <a:pPr marL="0" indent="0" algn="ctr">
              <a:buNone/>
            </a:pPr>
            <a:endParaRPr lang="en-US" dirty="0"/>
          </a:p>
          <a:p>
            <a:pPr marL="0" indent="0" algn="ctr">
              <a:buNone/>
            </a:pPr>
            <a:endParaRPr lang="en-US" dirty="0"/>
          </a:p>
          <a:p>
            <a:pPr marL="0" indent="0" algn="ctr">
              <a:buNone/>
            </a:pPr>
            <a:endParaRPr lang="en-US" dirty="0"/>
          </a:p>
          <a:p>
            <a:pPr marL="0" indent="0" algn="ctr">
              <a:buNone/>
            </a:pPr>
            <a:endParaRPr lang="en-US" dirty="0"/>
          </a:p>
          <a:p>
            <a:pPr marL="0" indent="0" algn="ctr">
              <a:buNone/>
            </a:pPr>
            <a:endParaRPr lang="en-US" dirty="0"/>
          </a:p>
          <a:p>
            <a:pPr marL="0" indent="0" algn="ctr">
              <a:buNone/>
            </a:pPr>
            <a:endParaRPr lang="en-US" dirty="0"/>
          </a:p>
          <a:p>
            <a:pPr marL="0" indent="0" algn="ctr">
              <a:buNone/>
            </a:pPr>
            <a:endParaRPr lang="en-US" dirty="0"/>
          </a:p>
          <a:p>
            <a:pPr marL="0" indent="0" algn="ctr">
              <a:buNone/>
            </a:pPr>
            <a:endParaRPr lang="en-US" dirty="0"/>
          </a:p>
          <a:p>
            <a:pPr marL="0" indent="0">
              <a:buNone/>
            </a:pPr>
            <a:endParaRPr lang="en-US" dirty="0"/>
          </a:p>
          <a:p>
            <a:pPr marL="0" indent="0">
              <a:buNone/>
            </a:pPr>
            <a:r>
              <a:rPr lang="en-US" dirty="0"/>
              <a:t>For the first one:</a:t>
            </a:r>
          </a:p>
          <a:p>
            <a:pPr marL="0" indent="0">
              <a:buNone/>
            </a:pPr>
            <a:r>
              <a:rPr lang="en-US" dirty="0" err="1"/>
              <a:t>F</a:t>
            </a:r>
            <a:r>
              <a:rPr lang="en-US" baseline="-25000" dirty="0" err="1"/>
              <a:t>net</a:t>
            </a:r>
            <a:r>
              <a:rPr lang="en-US" baseline="-25000" dirty="0"/>
              <a:t> </a:t>
            </a:r>
            <a:r>
              <a:rPr lang="en-US" dirty="0"/>
              <a:t> = 50 N – 0 N = 50 N</a:t>
            </a:r>
          </a:p>
          <a:p>
            <a:pPr marL="0" indent="0">
              <a:buNone/>
            </a:pPr>
            <a:r>
              <a:rPr lang="en-US" dirty="0"/>
              <a:t>a = </a:t>
            </a:r>
            <a:r>
              <a:rPr lang="en-US" dirty="0" err="1"/>
              <a:t>F</a:t>
            </a:r>
            <a:r>
              <a:rPr lang="en-US" baseline="-25000" dirty="0" err="1"/>
              <a:t>net</a:t>
            </a:r>
            <a:r>
              <a:rPr lang="en-US" baseline="-25000" dirty="0"/>
              <a:t> </a:t>
            </a:r>
            <a:r>
              <a:rPr lang="en-US" dirty="0"/>
              <a:t>/m = 50 N/5 kg = 10 m/s</a:t>
            </a:r>
            <a:r>
              <a:rPr lang="en-US" baseline="30000" dirty="0"/>
              <a:t>2</a:t>
            </a:r>
            <a:endParaRPr lang="en-US" dirty="0"/>
          </a:p>
          <a:p>
            <a:pPr marL="457200" indent="-457200">
              <a:buAutoNum type="arabicParenBoth"/>
            </a:pPr>
            <a:endParaRPr lang="en-US" dirty="0"/>
          </a:p>
        </p:txBody>
      </p:sp>
      <p:graphicFrame>
        <p:nvGraphicFramePr>
          <p:cNvPr id="6" name="Table 5">
            <a:extLst>
              <a:ext uri="{FF2B5EF4-FFF2-40B4-BE49-F238E27FC236}">
                <a16:creationId xmlns:a16="http://schemas.microsoft.com/office/drawing/2014/main" id="{20A1B3C5-EC81-481A-A47D-E3B451A5BB92}"/>
              </a:ext>
            </a:extLst>
          </p:cNvPr>
          <p:cNvGraphicFramePr>
            <a:graphicFrameLocks noGrp="1"/>
          </p:cNvGraphicFramePr>
          <p:nvPr/>
        </p:nvGraphicFramePr>
        <p:xfrm>
          <a:off x="1905000" y="1600200"/>
          <a:ext cx="5212081" cy="2930018"/>
        </p:xfrm>
        <a:graphic>
          <a:graphicData uri="http://schemas.openxmlformats.org/drawingml/2006/table">
            <a:tbl>
              <a:tblPr>
                <a:tableStyleId>{5C22544A-7EE6-4342-B048-85BDC9FD1C3A}</a:tableStyleId>
              </a:tblPr>
              <a:tblGrid>
                <a:gridCol w="726684">
                  <a:extLst>
                    <a:ext uri="{9D8B030D-6E8A-4147-A177-3AD203B41FA5}">
                      <a16:colId xmlns:a16="http://schemas.microsoft.com/office/drawing/2014/main" val="1407318779"/>
                    </a:ext>
                  </a:extLst>
                </a:gridCol>
                <a:gridCol w="1635516">
                  <a:extLst>
                    <a:ext uri="{9D8B030D-6E8A-4147-A177-3AD203B41FA5}">
                      <a16:colId xmlns:a16="http://schemas.microsoft.com/office/drawing/2014/main" val="3814881201"/>
                    </a:ext>
                  </a:extLst>
                </a:gridCol>
                <a:gridCol w="1143000">
                  <a:extLst>
                    <a:ext uri="{9D8B030D-6E8A-4147-A177-3AD203B41FA5}">
                      <a16:colId xmlns:a16="http://schemas.microsoft.com/office/drawing/2014/main" val="4220393564"/>
                    </a:ext>
                  </a:extLst>
                </a:gridCol>
                <a:gridCol w="1706881">
                  <a:extLst>
                    <a:ext uri="{9D8B030D-6E8A-4147-A177-3AD203B41FA5}">
                      <a16:colId xmlns:a16="http://schemas.microsoft.com/office/drawing/2014/main" val="201797384"/>
                    </a:ext>
                  </a:extLst>
                </a:gridCol>
              </a:tblGrid>
              <a:tr h="0">
                <a:tc>
                  <a:txBody>
                    <a:bodyPr/>
                    <a:lstStyle/>
                    <a:p>
                      <a:pPr marL="0" marR="0" algn="ctr">
                        <a:lnSpc>
                          <a:spcPct val="150000"/>
                        </a:lnSpc>
                        <a:spcBef>
                          <a:spcPts val="0"/>
                        </a:spcBef>
                        <a:spcAft>
                          <a:spcPts val="0"/>
                        </a:spcAft>
                      </a:pPr>
                      <a:r>
                        <a:rPr lang="en-US" sz="1400" b="1">
                          <a:effectLst/>
                        </a:rPr>
                        <a:t>FORCE</a:t>
                      </a:r>
                      <a:endParaRPr lang="en-US" sz="1400" b="1">
                        <a:effectLst/>
                        <a:latin typeface="New York"/>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a:lnSpc>
                          <a:spcPct val="150000"/>
                        </a:lnSpc>
                        <a:spcBef>
                          <a:spcPts val="0"/>
                        </a:spcBef>
                        <a:spcAft>
                          <a:spcPts val="0"/>
                        </a:spcAft>
                      </a:pPr>
                      <a:r>
                        <a:rPr lang="en-US" sz="1400" b="1" dirty="0">
                          <a:effectLst/>
                        </a:rPr>
                        <a:t>FRICTIONAL FORCE</a:t>
                      </a:r>
                      <a:endParaRPr lang="en-US" sz="1400" b="1" dirty="0">
                        <a:effectLst/>
                        <a:latin typeface="New York"/>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a:lnSpc>
                          <a:spcPct val="150000"/>
                        </a:lnSpc>
                        <a:spcBef>
                          <a:spcPts val="0"/>
                        </a:spcBef>
                        <a:spcAft>
                          <a:spcPts val="0"/>
                        </a:spcAft>
                      </a:pPr>
                      <a:r>
                        <a:rPr lang="en-US" sz="1400" b="1" dirty="0">
                          <a:effectLst/>
                        </a:rPr>
                        <a:t>  NET FORCE</a:t>
                      </a:r>
                      <a:endParaRPr lang="en-US" sz="1400" b="1" dirty="0">
                        <a:effectLst/>
                        <a:latin typeface="New York"/>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a:lnSpc>
                          <a:spcPct val="150000"/>
                        </a:lnSpc>
                        <a:spcBef>
                          <a:spcPts val="0"/>
                        </a:spcBef>
                        <a:spcAft>
                          <a:spcPts val="0"/>
                        </a:spcAft>
                      </a:pPr>
                      <a:r>
                        <a:rPr lang="en-US" sz="1400" b="1" dirty="0">
                          <a:effectLst/>
                        </a:rPr>
                        <a:t>ACCELERATION</a:t>
                      </a:r>
                      <a:endParaRPr lang="en-US" sz="1400" b="1" dirty="0">
                        <a:effectLst/>
                        <a:latin typeface="New York"/>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3076723497"/>
                  </a:ext>
                </a:extLst>
              </a:tr>
              <a:tr h="599440">
                <a:tc>
                  <a:txBody>
                    <a:bodyPr/>
                    <a:lstStyle/>
                    <a:p>
                      <a:pPr marL="0" marR="0" algn="ctr">
                        <a:lnSpc>
                          <a:spcPct val="150000"/>
                        </a:lnSpc>
                        <a:spcBef>
                          <a:spcPts val="0"/>
                        </a:spcBef>
                        <a:spcAft>
                          <a:spcPts val="0"/>
                        </a:spcAft>
                      </a:pPr>
                      <a:r>
                        <a:rPr lang="en-US" sz="1400">
                          <a:effectLst/>
                        </a:rPr>
                        <a:t> </a:t>
                      </a:r>
                    </a:p>
                    <a:p>
                      <a:pPr marL="0" marR="0" algn="ctr">
                        <a:lnSpc>
                          <a:spcPct val="150000"/>
                        </a:lnSpc>
                        <a:spcBef>
                          <a:spcPts val="0"/>
                        </a:spcBef>
                        <a:spcAft>
                          <a:spcPts val="0"/>
                        </a:spcAft>
                      </a:pPr>
                      <a:r>
                        <a:rPr lang="en-US" sz="1400">
                          <a:effectLst/>
                        </a:rPr>
                        <a:t>50 N</a:t>
                      </a:r>
                      <a:endParaRPr lang="en-US" sz="1400">
                        <a:effectLst/>
                        <a:latin typeface="New York"/>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a:lnSpc>
                          <a:spcPct val="150000"/>
                        </a:lnSpc>
                        <a:spcBef>
                          <a:spcPts val="0"/>
                        </a:spcBef>
                        <a:spcAft>
                          <a:spcPts val="0"/>
                        </a:spcAft>
                      </a:pPr>
                      <a:r>
                        <a:rPr lang="en-US" sz="1400">
                          <a:effectLst/>
                        </a:rPr>
                        <a:t> </a:t>
                      </a:r>
                    </a:p>
                    <a:p>
                      <a:pPr marL="0" marR="0" algn="ctr">
                        <a:lnSpc>
                          <a:spcPct val="150000"/>
                        </a:lnSpc>
                        <a:spcBef>
                          <a:spcPts val="0"/>
                        </a:spcBef>
                        <a:spcAft>
                          <a:spcPts val="0"/>
                        </a:spcAft>
                      </a:pPr>
                      <a:r>
                        <a:rPr lang="en-US" sz="1400">
                          <a:effectLst/>
                        </a:rPr>
                        <a:t>0 N</a:t>
                      </a:r>
                      <a:endParaRPr lang="en-US" sz="1400">
                        <a:effectLst/>
                        <a:latin typeface="New York"/>
                        <a:ea typeface="Times New Roman" panose="02020603050405020304" pitchFamily="18" charset="0"/>
                        <a:cs typeface="Times New Roman" panose="02020603050405020304" pitchFamily="18" charset="0"/>
                      </a:endParaRPr>
                    </a:p>
                  </a:txBody>
                  <a:tcPr marL="68580" marR="68580" marT="0" marB="0"/>
                </a:tc>
                <a:tc>
                  <a:txBody>
                    <a:bodyPr/>
                    <a:lstStyle/>
                    <a:p>
                      <a:pPr marL="0" marR="0">
                        <a:lnSpc>
                          <a:spcPct val="150000"/>
                        </a:lnSpc>
                        <a:spcBef>
                          <a:spcPts val="0"/>
                        </a:spcBef>
                        <a:spcAft>
                          <a:spcPts val="0"/>
                        </a:spcAft>
                      </a:pPr>
                      <a:r>
                        <a:rPr lang="en-US" sz="1400" dirty="0">
                          <a:effectLst/>
                        </a:rPr>
                        <a:t>    </a:t>
                      </a:r>
                      <a:endParaRPr lang="en-US" sz="1400" dirty="0">
                        <a:effectLst/>
                        <a:latin typeface="New York"/>
                        <a:ea typeface="Times New Roman" panose="02020603050405020304" pitchFamily="18" charset="0"/>
                        <a:cs typeface="Times New Roman" panose="02020603050405020304" pitchFamily="18" charset="0"/>
                      </a:endParaRPr>
                    </a:p>
                  </a:txBody>
                  <a:tcPr marL="68580" marR="68580" marT="0" marB="0"/>
                </a:tc>
                <a:tc>
                  <a:txBody>
                    <a:bodyPr/>
                    <a:lstStyle/>
                    <a:p>
                      <a:pPr marL="0" marR="0">
                        <a:lnSpc>
                          <a:spcPct val="150000"/>
                        </a:lnSpc>
                        <a:spcBef>
                          <a:spcPts val="0"/>
                        </a:spcBef>
                        <a:spcAft>
                          <a:spcPts val="0"/>
                        </a:spcAft>
                      </a:pPr>
                      <a:r>
                        <a:rPr lang="en-US" sz="1400" dirty="0">
                          <a:effectLst/>
                        </a:rPr>
                        <a:t> </a:t>
                      </a:r>
                      <a:endParaRPr lang="en-US" sz="1400" dirty="0">
                        <a:effectLst/>
                        <a:latin typeface="New York"/>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869137011"/>
                  </a:ext>
                </a:extLst>
              </a:tr>
              <a:tr h="622300">
                <a:tc>
                  <a:txBody>
                    <a:bodyPr/>
                    <a:lstStyle/>
                    <a:p>
                      <a:pPr marL="0" marR="0">
                        <a:lnSpc>
                          <a:spcPct val="150000"/>
                        </a:lnSpc>
                        <a:spcBef>
                          <a:spcPts val="0"/>
                        </a:spcBef>
                        <a:spcAft>
                          <a:spcPts val="0"/>
                        </a:spcAft>
                      </a:pPr>
                      <a:r>
                        <a:rPr lang="en-US" sz="1400">
                          <a:effectLst/>
                        </a:rPr>
                        <a:t>  </a:t>
                      </a:r>
                      <a:endParaRPr lang="en-US" sz="1400">
                        <a:effectLst/>
                        <a:latin typeface="New York"/>
                        <a:ea typeface="Times New Roman" panose="02020603050405020304" pitchFamily="18" charset="0"/>
                        <a:cs typeface="Times New Roman" panose="02020603050405020304" pitchFamily="18" charset="0"/>
                      </a:endParaRPr>
                    </a:p>
                  </a:txBody>
                  <a:tcPr marL="68580" marR="68580" marT="0" marB="0"/>
                </a:tc>
                <a:tc>
                  <a:txBody>
                    <a:bodyPr/>
                    <a:lstStyle/>
                    <a:p>
                      <a:pPr marL="0" marR="0">
                        <a:lnSpc>
                          <a:spcPct val="150000"/>
                        </a:lnSpc>
                        <a:spcBef>
                          <a:spcPts val="0"/>
                        </a:spcBef>
                        <a:spcAft>
                          <a:spcPts val="0"/>
                        </a:spcAft>
                      </a:pPr>
                      <a:r>
                        <a:rPr lang="en-US" sz="1400">
                          <a:effectLst/>
                        </a:rPr>
                        <a:t>      </a:t>
                      </a:r>
                    </a:p>
                    <a:p>
                      <a:pPr marL="0" marR="0" algn="ctr">
                        <a:lnSpc>
                          <a:spcPct val="150000"/>
                        </a:lnSpc>
                        <a:spcBef>
                          <a:spcPts val="0"/>
                        </a:spcBef>
                        <a:spcAft>
                          <a:spcPts val="0"/>
                        </a:spcAft>
                      </a:pPr>
                      <a:r>
                        <a:rPr lang="en-US" sz="1400">
                          <a:effectLst/>
                        </a:rPr>
                        <a:t>0 N</a:t>
                      </a:r>
                      <a:endParaRPr lang="en-US" sz="1400">
                        <a:effectLst/>
                        <a:latin typeface="New York"/>
                        <a:ea typeface="Times New Roman" panose="02020603050405020304" pitchFamily="18" charset="0"/>
                        <a:cs typeface="Times New Roman" panose="02020603050405020304" pitchFamily="18" charset="0"/>
                      </a:endParaRPr>
                    </a:p>
                  </a:txBody>
                  <a:tcPr marL="68580" marR="68580" marT="0" marB="0"/>
                </a:tc>
                <a:tc>
                  <a:txBody>
                    <a:bodyPr/>
                    <a:lstStyle/>
                    <a:p>
                      <a:pPr marL="0" marR="0">
                        <a:lnSpc>
                          <a:spcPct val="150000"/>
                        </a:lnSpc>
                        <a:spcBef>
                          <a:spcPts val="0"/>
                        </a:spcBef>
                        <a:spcAft>
                          <a:spcPts val="0"/>
                        </a:spcAft>
                      </a:pPr>
                      <a:r>
                        <a:rPr lang="en-US" sz="1400" dirty="0">
                          <a:effectLst/>
                        </a:rPr>
                        <a:t> </a:t>
                      </a:r>
                      <a:endParaRPr lang="en-US" sz="1400" dirty="0">
                        <a:effectLst/>
                        <a:latin typeface="New York"/>
                        <a:ea typeface="Times New Roman" panose="02020603050405020304" pitchFamily="18" charset="0"/>
                        <a:cs typeface="Times New Roman" panose="02020603050405020304" pitchFamily="18" charset="0"/>
                      </a:endParaRPr>
                    </a:p>
                  </a:txBody>
                  <a:tcPr marL="68580" marR="68580" marT="0" marB="0"/>
                </a:tc>
                <a:tc>
                  <a:txBody>
                    <a:bodyPr/>
                    <a:lstStyle/>
                    <a:p>
                      <a:pPr marL="0" marR="0">
                        <a:lnSpc>
                          <a:spcPct val="150000"/>
                        </a:lnSpc>
                        <a:spcBef>
                          <a:spcPts val="0"/>
                        </a:spcBef>
                        <a:spcAft>
                          <a:spcPts val="0"/>
                        </a:spcAft>
                      </a:pPr>
                      <a:r>
                        <a:rPr lang="en-US" sz="1400">
                          <a:effectLst/>
                        </a:rPr>
                        <a:t>                </a:t>
                      </a:r>
                    </a:p>
                    <a:p>
                      <a:pPr marL="0" marR="0" algn="ctr">
                        <a:lnSpc>
                          <a:spcPct val="150000"/>
                        </a:lnSpc>
                        <a:spcBef>
                          <a:spcPts val="0"/>
                        </a:spcBef>
                        <a:spcAft>
                          <a:spcPts val="0"/>
                        </a:spcAft>
                      </a:pPr>
                      <a:r>
                        <a:rPr lang="en-US" sz="1400">
                          <a:effectLst/>
                        </a:rPr>
                        <a:t>8 m/s</a:t>
                      </a:r>
                      <a:r>
                        <a:rPr lang="en-US" sz="1400" baseline="30000">
                          <a:effectLst/>
                        </a:rPr>
                        <a:t>2</a:t>
                      </a:r>
                      <a:endParaRPr lang="en-US" sz="1400">
                        <a:effectLst/>
                        <a:latin typeface="New York"/>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591808790"/>
                  </a:ext>
                </a:extLst>
              </a:tr>
              <a:tr h="673735">
                <a:tc>
                  <a:txBody>
                    <a:bodyPr/>
                    <a:lstStyle/>
                    <a:p>
                      <a:pPr marL="0" marR="0">
                        <a:lnSpc>
                          <a:spcPct val="150000"/>
                        </a:lnSpc>
                        <a:spcBef>
                          <a:spcPts val="0"/>
                        </a:spcBef>
                        <a:spcAft>
                          <a:spcPts val="0"/>
                        </a:spcAft>
                      </a:pPr>
                      <a:r>
                        <a:rPr lang="en-US" sz="1400">
                          <a:effectLst/>
                        </a:rPr>
                        <a:t>    </a:t>
                      </a:r>
                    </a:p>
                    <a:p>
                      <a:pPr marL="0" marR="0" algn="ctr">
                        <a:lnSpc>
                          <a:spcPct val="150000"/>
                        </a:lnSpc>
                        <a:spcBef>
                          <a:spcPts val="0"/>
                        </a:spcBef>
                        <a:spcAft>
                          <a:spcPts val="0"/>
                        </a:spcAft>
                      </a:pPr>
                      <a:r>
                        <a:rPr lang="en-US" sz="1400">
                          <a:effectLst/>
                        </a:rPr>
                        <a:t>45 N</a:t>
                      </a:r>
                      <a:endParaRPr lang="en-US" sz="1400">
                        <a:effectLst/>
                        <a:latin typeface="New York"/>
                        <a:ea typeface="Times New Roman" panose="02020603050405020304" pitchFamily="18" charset="0"/>
                        <a:cs typeface="Times New Roman" panose="02020603050405020304" pitchFamily="18" charset="0"/>
                      </a:endParaRPr>
                    </a:p>
                  </a:txBody>
                  <a:tcPr marL="68580" marR="68580" marT="0" marB="0"/>
                </a:tc>
                <a:tc>
                  <a:txBody>
                    <a:bodyPr/>
                    <a:lstStyle/>
                    <a:p>
                      <a:pPr marL="0" marR="0">
                        <a:lnSpc>
                          <a:spcPct val="150000"/>
                        </a:lnSpc>
                        <a:spcBef>
                          <a:spcPts val="0"/>
                        </a:spcBef>
                        <a:spcAft>
                          <a:spcPts val="0"/>
                        </a:spcAft>
                      </a:pPr>
                      <a:r>
                        <a:rPr lang="en-US" sz="1400">
                          <a:effectLst/>
                        </a:rPr>
                        <a:t>      </a:t>
                      </a:r>
                    </a:p>
                    <a:p>
                      <a:pPr marL="0" marR="0" algn="ctr">
                        <a:lnSpc>
                          <a:spcPct val="150000"/>
                        </a:lnSpc>
                        <a:spcBef>
                          <a:spcPts val="0"/>
                        </a:spcBef>
                        <a:spcAft>
                          <a:spcPts val="0"/>
                        </a:spcAft>
                      </a:pPr>
                      <a:r>
                        <a:rPr lang="en-US" sz="1400">
                          <a:effectLst/>
                        </a:rPr>
                        <a:t>30 N</a:t>
                      </a:r>
                      <a:endParaRPr lang="en-US" sz="1400">
                        <a:effectLst/>
                        <a:latin typeface="New York"/>
                        <a:ea typeface="Times New Roman" panose="02020603050405020304" pitchFamily="18" charset="0"/>
                        <a:cs typeface="Times New Roman" panose="02020603050405020304" pitchFamily="18" charset="0"/>
                      </a:endParaRPr>
                    </a:p>
                  </a:txBody>
                  <a:tcPr marL="68580" marR="68580" marT="0" marB="0"/>
                </a:tc>
                <a:tc>
                  <a:txBody>
                    <a:bodyPr/>
                    <a:lstStyle/>
                    <a:p>
                      <a:pPr marL="0" marR="0">
                        <a:lnSpc>
                          <a:spcPct val="150000"/>
                        </a:lnSpc>
                        <a:spcBef>
                          <a:spcPts val="0"/>
                        </a:spcBef>
                        <a:spcAft>
                          <a:spcPts val="0"/>
                        </a:spcAft>
                      </a:pPr>
                      <a:r>
                        <a:rPr lang="en-US" sz="1400" dirty="0">
                          <a:effectLst/>
                        </a:rPr>
                        <a:t> </a:t>
                      </a:r>
                      <a:endParaRPr lang="en-US" sz="1400" dirty="0">
                        <a:effectLst/>
                        <a:latin typeface="New York"/>
                        <a:ea typeface="Times New Roman" panose="02020603050405020304" pitchFamily="18" charset="0"/>
                        <a:cs typeface="Times New Roman" panose="02020603050405020304" pitchFamily="18" charset="0"/>
                      </a:endParaRPr>
                    </a:p>
                  </a:txBody>
                  <a:tcPr marL="68580" marR="68580" marT="0" marB="0"/>
                </a:tc>
                <a:tc>
                  <a:txBody>
                    <a:bodyPr/>
                    <a:lstStyle/>
                    <a:p>
                      <a:pPr marL="0" marR="0">
                        <a:lnSpc>
                          <a:spcPct val="150000"/>
                        </a:lnSpc>
                        <a:spcBef>
                          <a:spcPts val="0"/>
                        </a:spcBef>
                        <a:spcAft>
                          <a:spcPts val="0"/>
                        </a:spcAft>
                      </a:pPr>
                      <a:r>
                        <a:rPr lang="en-US" sz="1400">
                          <a:effectLst/>
                        </a:rPr>
                        <a:t> </a:t>
                      </a:r>
                      <a:endParaRPr lang="en-US" sz="1400">
                        <a:effectLst/>
                        <a:latin typeface="New York"/>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4143625043"/>
                  </a:ext>
                </a:extLst>
              </a:tr>
              <a:tr h="742315">
                <a:tc>
                  <a:txBody>
                    <a:bodyPr/>
                    <a:lstStyle/>
                    <a:p>
                      <a:pPr marL="0" marR="0">
                        <a:lnSpc>
                          <a:spcPct val="150000"/>
                        </a:lnSpc>
                        <a:spcBef>
                          <a:spcPts val="0"/>
                        </a:spcBef>
                        <a:spcAft>
                          <a:spcPts val="0"/>
                        </a:spcAft>
                      </a:pPr>
                      <a:r>
                        <a:rPr lang="en-US" sz="1400">
                          <a:effectLst/>
                        </a:rPr>
                        <a:t>    </a:t>
                      </a:r>
                    </a:p>
                    <a:p>
                      <a:pPr marL="0" marR="0" algn="ctr">
                        <a:lnSpc>
                          <a:spcPct val="150000"/>
                        </a:lnSpc>
                        <a:spcBef>
                          <a:spcPts val="0"/>
                        </a:spcBef>
                        <a:spcAft>
                          <a:spcPts val="0"/>
                        </a:spcAft>
                      </a:pPr>
                      <a:r>
                        <a:rPr lang="en-US" sz="1400">
                          <a:effectLst/>
                        </a:rPr>
                        <a:t>30 N</a:t>
                      </a:r>
                      <a:endParaRPr lang="en-US" sz="1400">
                        <a:effectLst/>
                        <a:latin typeface="New York"/>
                        <a:ea typeface="Times New Roman" panose="02020603050405020304" pitchFamily="18" charset="0"/>
                        <a:cs typeface="Times New Roman" panose="02020603050405020304" pitchFamily="18" charset="0"/>
                      </a:endParaRPr>
                    </a:p>
                  </a:txBody>
                  <a:tcPr marL="68580" marR="68580" marT="0" marB="0"/>
                </a:tc>
                <a:tc>
                  <a:txBody>
                    <a:bodyPr/>
                    <a:lstStyle/>
                    <a:p>
                      <a:pPr marL="0" marR="0">
                        <a:lnSpc>
                          <a:spcPct val="150000"/>
                        </a:lnSpc>
                        <a:spcBef>
                          <a:spcPts val="0"/>
                        </a:spcBef>
                        <a:spcAft>
                          <a:spcPts val="0"/>
                        </a:spcAft>
                      </a:pPr>
                      <a:r>
                        <a:rPr lang="en-US" sz="1400">
                          <a:effectLst/>
                        </a:rPr>
                        <a:t>      </a:t>
                      </a:r>
                    </a:p>
                    <a:p>
                      <a:pPr marL="0" marR="0" algn="ctr">
                        <a:lnSpc>
                          <a:spcPct val="150000"/>
                        </a:lnSpc>
                        <a:spcBef>
                          <a:spcPts val="0"/>
                        </a:spcBef>
                        <a:spcAft>
                          <a:spcPts val="0"/>
                        </a:spcAft>
                      </a:pPr>
                      <a:r>
                        <a:rPr lang="en-US" sz="1400">
                          <a:effectLst/>
                        </a:rPr>
                        <a:t>30 N</a:t>
                      </a:r>
                      <a:endParaRPr lang="en-US" sz="1400">
                        <a:effectLst/>
                        <a:latin typeface="New York"/>
                        <a:ea typeface="Times New Roman" panose="02020603050405020304" pitchFamily="18" charset="0"/>
                        <a:cs typeface="Times New Roman" panose="02020603050405020304" pitchFamily="18" charset="0"/>
                      </a:endParaRPr>
                    </a:p>
                  </a:txBody>
                  <a:tcPr marL="68580" marR="68580" marT="0" marB="0"/>
                </a:tc>
                <a:tc>
                  <a:txBody>
                    <a:bodyPr/>
                    <a:lstStyle/>
                    <a:p>
                      <a:pPr marL="0" marR="0">
                        <a:lnSpc>
                          <a:spcPct val="150000"/>
                        </a:lnSpc>
                        <a:spcBef>
                          <a:spcPts val="0"/>
                        </a:spcBef>
                        <a:spcAft>
                          <a:spcPts val="0"/>
                        </a:spcAft>
                      </a:pPr>
                      <a:r>
                        <a:rPr lang="en-US" sz="1400">
                          <a:effectLst/>
                        </a:rPr>
                        <a:t> </a:t>
                      </a:r>
                      <a:endParaRPr lang="en-US" sz="1400">
                        <a:effectLst/>
                        <a:latin typeface="New York"/>
                        <a:ea typeface="Times New Roman" panose="02020603050405020304" pitchFamily="18" charset="0"/>
                        <a:cs typeface="Times New Roman" panose="02020603050405020304" pitchFamily="18" charset="0"/>
                      </a:endParaRPr>
                    </a:p>
                  </a:txBody>
                  <a:tcPr marL="68580" marR="68580" marT="0" marB="0"/>
                </a:tc>
                <a:tc>
                  <a:txBody>
                    <a:bodyPr/>
                    <a:lstStyle/>
                    <a:p>
                      <a:pPr marL="0" marR="0">
                        <a:lnSpc>
                          <a:spcPct val="150000"/>
                        </a:lnSpc>
                        <a:spcBef>
                          <a:spcPts val="0"/>
                        </a:spcBef>
                        <a:spcAft>
                          <a:spcPts val="0"/>
                        </a:spcAft>
                      </a:pPr>
                      <a:r>
                        <a:rPr lang="en-US" sz="1400" dirty="0">
                          <a:effectLst/>
                        </a:rPr>
                        <a:t> </a:t>
                      </a:r>
                      <a:endParaRPr lang="en-US" sz="1400" dirty="0">
                        <a:effectLst/>
                        <a:latin typeface="New York"/>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2161513150"/>
                  </a:ext>
                </a:extLst>
              </a:tr>
            </a:tbl>
          </a:graphicData>
        </a:graphic>
      </p:graphicFrame>
    </p:spTree>
    <p:extLst>
      <p:ext uri="{BB962C8B-B14F-4D97-AF65-F5344CB8AC3E}">
        <p14:creationId xmlns:p14="http://schemas.microsoft.com/office/powerpoint/2010/main" val="246702408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Title 1"/>
          <p:cNvSpPr txBox="1">
            <a:spLocks/>
          </p:cNvSpPr>
          <p:nvPr/>
        </p:nvSpPr>
        <p:spPr>
          <a:xfrm>
            <a:off x="628650" y="365125"/>
            <a:ext cx="7886700" cy="1325563"/>
          </a:xfrm>
          <a:prstGeom prst="rect">
            <a:avLst/>
          </a:prstGeom>
        </p:spPr>
        <p:txBody>
          <a:bodyPr vert="horz" lIns="91440" tIns="45720" rIns="91440" bIns="45720" rtlCol="0" anchor="ctr">
            <a:normAutofit/>
          </a:bodyPr>
          <a:lstStyle>
            <a:lvl1pPr algn="ctr" rtl="0" eaLnBrk="1" latinLnBrk="0" hangingPunct="1">
              <a:spcBef>
                <a:spcPct val="0"/>
              </a:spcBef>
              <a:buNone/>
              <a:defRPr kumimoji="0" sz="3300" kern="1200">
                <a:solidFill>
                  <a:schemeClr val="accent3">
                    <a:shade val="75000"/>
                  </a:schemeClr>
                </a:solidFill>
                <a:latin typeface="+mj-lt"/>
                <a:ea typeface="+mj-ea"/>
                <a:cs typeface="+mj-cs"/>
              </a:defRPr>
            </a:lvl1pPr>
          </a:lstStyle>
          <a:p>
            <a:pPr>
              <a:lnSpc>
                <a:spcPct val="90000"/>
              </a:lnSpc>
              <a:spcAft>
                <a:spcPts val="600"/>
              </a:spcAft>
            </a:pPr>
            <a:r>
              <a:rPr lang="en-US" sz="4400" b="1" i="1" kern="1200" dirty="0">
                <a:solidFill>
                  <a:schemeClr val="tx1"/>
                </a:solidFill>
                <a:latin typeface="+mj-lt"/>
                <a:ea typeface="+mj-ea"/>
                <a:cs typeface="+mj-cs"/>
              </a:rPr>
              <a:t>Position and Displacement</a:t>
            </a:r>
          </a:p>
        </p:txBody>
      </p:sp>
      <p:graphicFrame>
        <p:nvGraphicFramePr>
          <p:cNvPr id="5125" name="TextBox 7">
            <a:extLst>
              <a:ext uri="{FF2B5EF4-FFF2-40B4-BE49-F238E27FC236}">
                <a16:creationId xmlns:a16="http://schemas.microsoft.com/office/drawing/2014/main" id="{D9FDBD7B-D257-4DFA-8189-F32ADE4B1C01}"/>
              </a:ext>
            </a:extLst>
          </p:cNvPr>
          <p:cNvGraphicFramePr/>
          <p:nvPr>
            <p:extLst>
              <p:ext uri="{D42A27DB-BD31-4B8C-83A1-F6EECF244321}">
                <p14:modId xmlns:p14="http://schemas.microsoft.com/office/powerpoint/2010/main" val="2235460197"/>
              </p:ext>
            </p:extLst>
          </p:nvPr>
        </p:nvGraphicFramePr>
        <p:xfrm>
          <a:off x="400050" y="1600200"/>
          <a:ext cx="828675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49454136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1253E2-641F-49F4-A0DF-581C33A66197}"/>
              </a:ext>
            </a:extLst>
          </p:cNvPr>
          <p:cNvSpPr>
            <a:spLocks noGrp="1"/>
          </p:cNvSpPr>
          <p:nvPr>
            <p:ph type="title"/>
          </p:nvPr>
        </p:nvSpPr>
        <p:spPr>
          <a:xfrm>
            <a:off x="628650" y="-18160"/>
            <a:ext cx="7886700" cy="1325563"/>
          </a:xfrm>
        </p:spPr>
        <p:txBody>
          <a:bodyPr>
            <a:normAutofit/>
          </a:bodyPr>
          <a:lstStyle/>
          <a:p>
            <a:pPr algn="ctr"/>
            <a:r>
              <a:rPr lang="en-US" sz="4000" b="1" dirty="0"/>
              <a:t>Example Problem</a:t>
            </a:r>
          </a:p>
        </p:txBody>
      </p:sp>
      <p:sp>
        <p:nvSpPr>
          <p:cNvPr id="3" name="Content Placeholder 2">
            <a:extLst>
              <a:ext uri="{FF2B5EF4-FFF2-40B4-BE49-F238E27FC236}">
                <a16:creationId xmlns:a16="http://schemas.microsoft.com/office/drawing/2014/main" id="{3E436F3D-9D54-4C90-B517-BB726B086B52}"/>
              </a:ext>
            </a:extLst>
          </p:cNvPr>
          <p:cNvSpPr>
            <a:spLocks noGrp="1"/>
          </p:cNvSpPr>
          <p:nvPr>
            <p:ph idx="1"/>
          </p:nvPr>
        </p:nvSpPr>
        <p:spPr>
          <a:xfrm>
            <a:off x="628650" y="1066800"/>
            <a:ext cx="7886700" cy="5791200"/>
          </a:xfrm>
        </p:spPr>
        <p:txBody>
          <a:bodyPr/>
          <a:lstStyle/>
          <a:p>
            <a:pPr marL="0" indent="0" algn="ctr">
              <a:buNone/>
            </a:pPr>
            <a:r>
              <a:rPr lang="en-US" dirty="0"/>
              <a:t>Fill in the missing information in the table below if the mass is 5 kg:</a:t>
            </a:r>
          </a:p>
          <a:p>
            <a:pPr marL="0" indent="0" algn="ctr">
              <a:buNone/>
            </a:pPr>
            <a:endParaRPr lang="en-US" dirty="0"/>
          </a:p>
          <a:p>
            <a:pPr marL="0" indent="0" algn="ctr">
              <a:buNone/>
            </a:pPr>
            <a:endParaRPr lang="en-US" dirty="0"/>
          </a:p>
          <a:p>
            <a:pPr marL="0" indent="0" algn="ctr">
              <a:buNone/>
            </a:pPr>
            <a:endParaRPr lang="en-US" dirty="0"/>
          </a:p>
          <a:p>
            <a:pPr marL="0" indent="0" algn="ctr">
              <a:buNone/>
            </a:pPr>
            <a:endParaRPr lang="en-US" dirty="0"/>
          </a:p>
          <a:p>
            <a:pPr marL="0" indent="0" algn="ctr">
              <a:buNone/>
            </a:pPr>
            <a:endParaRPr lang="en-US" dirty="0"/>
          </a:p>
          <a:p>
            <a:pPr marL="0" indent="0" algn="ctr">
              <a:buNone/>
            </a:pPr>
            <a:endParaRPr lang="en-US" dirty="0"/>
          </a:p>
          <a:p>
            <a:pPr marL="0" indent="0" algn="ctr">
              <a:buNone/>
            </a:pPr>
            <a:endParaRPr lang="en-US" dirty="0"/>
          </a:p>
          <a:p>
            <a:pPr marL="0" indent="0">
              <a:buNone/>
            </a:pPr>
            <a:endParaRPr lang="en-US" dirty="0"/>
          </a:p>
          <a:p>
            <a:pPr marL="0" indent="0">
              <a:buNone/>
            </a:pPr>
            <a:endParaRPr lang="en-US" dirty="0"/>
          </a:p>
          <a:p>
            <a:pPr marL="0" indent="0">
              <a:buNone/>
            </a:pPr>
            <a:r>
              <a:rPr lang="en-US" dirty="0"/>
              <a:t>For the second one:</a:t>
            </a:r>
          </a:p>
          <a:p>
            <a:pPr marL="0" indent="0">
              <a:buNone/>
            </a:pPr>
            <a:r>
              <a:rPr lang="en-US" dirty="0" err="1"/>
              <a:t>F</a:t>
            </a:r>
            <a:r>
              <a:rPr lang="en-US" baseline="-25000" dirty="0" err="1"/>
              <a:t>net</a:t>
            </a:r>
            <a:r>
              <a:rPr lang="en-US" baseline="-25000" dirty="0"/>
              <a:t> </a:t>
            </a:r>
            <a:r>
              <a:rPr lang="en-US" dirty="0"/>
              <a:t> = m*a = 5kg * 8 m/s</a:t>
            </a:r>
            <a:r>
              <a:rPr lang="en-US" baseline="30000" dirty="0"/>
              <a:t>2</a:t>
            </a:r>
            <a:r>
              <a:rPr lang="en-US" dirty="0"/>
              <a:t> = 40 N</a:t>
            </a:r>
          </a:p>
          <a:p>
            <a:pPr marL="0" indent="0">
              <a:buNone/>
            </a:pPr>
            <a:r>
              <a:rPr lang="en-US" dirty="0"/>
              <a:t>F = </a:t>
            </a:r>
            <a:r>
              <a:rPr lang="en-US" dirty="0" err="1"/>
              <a:t>F</a:t>
            </a:r>
            <a:r>
              <a:rPr lang="en-US" baseline="-25000" dirty="0" err="1"/>
              <a:t>net</a:t>
            </a:r>
            <a:r>
              <a:rPr lang="en-US" baseline="-25000" dirty="0"/>
              <a:t> </a:t>
            </a:r>
            <a:r>
              <a:rPr lang="en-US" dirty="0"/>
              <a:t> – F</a:t>
            </a:r>
            <a:r>
              <a:rPr lang="en-US" baseline="-25000" dirty="0"/>
              <a:t>f </a:t>
            </a:r>
            <a:r>
              <a:rPr lang="en-US" dirty="0"/>
              <a:t> = 40 N – 0 N = 40 N</a:t>
            </a:r>
          </a:p>
          <a:p>
            <a:pPr marL="457200" indent="-457200">
              <a:buAutoNum type="arabicParenBoth"/>
            </a:pPr>
            <a:endParaRPr lang="en-US" dirty="0"/>
          </a:p>
        </p:txBody>
      </p:sp>
      <p:graphicFrame>
        <p:nvGraphicFramePr>
          <p:cNvPr id="6" name="Table 5">
            <a:extLst>
              <a:ext uri="{FF2B5EF4-FFF2-40B4-BE49-F238E27FC236}">
                <a16:creationId xmlns:a16="http://schemas.microsoft.com/office/drawing/2014/main" id="{20A1B3C5-EC81-481A-A47D-E3B451A5BB92}"/>
              </a:ext>
            </a:extLst>
          </p:cNvPr>
          <p:cNvGraphicFramePr>
            <a:graphicFrameLocks noGrp="1"/>
          </p:cNvGraphicFramePr>
          <p:nvPr/>
        </p:nvGraphicFramePr>
        <p:xfrm>
          <a:off x="1905000" y="1600200"/>
          <a:ext cx="5212081" cy="2930018"/>
        </p:xfrm>
        <a:graphic>
          <a:graphicData uri="http://schemas.openxmlformats.org/drawingml/2006/table">
            <a:tbl>
              <a:tblPr>
                <a:tableStyleId>{5C22544A-7EE6-4342-B048-85BDC9FD1C3A}</a:tableStyleId>
              </a:tblPr>
              <a:tblGrid>
                <a:gridCol w="726684">
                  <a:extLst>
                    <a:ext uri="{9D8B030D-6E8A-4147-A177-3AD203B41FA5}">
                      <a16:colId xmlns:a16="http://schemas.microsoft.com/office/drawing/2014/main" val="1407318779"/>
                    </a:ext>
                  </a:extLst>
                </a:gridCol>
                <a:gridCol w="1635516">
                  <a:extLst>
                    <a:ext uri="{9D8B030D-6E8A-4147-A177-3AD203B41FA5}">
                      <a16:colId xmlns:a16="http://schemas.microsoft.com/office/drawing/2014/main" val="3814881201"/>
                    </a:ext>
                  </a:extLst>
                </a:gridCol>
                <a:gridCol w="1143000">
                  <a:extLst>
                    <a:ext uri="{9D8B030D-6E8A-4147-A177-3AD203B41FA5}">
                      <a16:colId xmlns:a16="http://schemas.microsoft.com/office/drawing/2014/main" val="4220393564"/>
                    </a:ext>
                  </a:extLst>
                </a:gridCol>
                <a:gridCol w="1706881">
                  <a:extLst>
                    <a:ext uri="{9D8B030D-6E8A-4147-A177-3AD203B41FA5}">
                      <a16:colId xmlns:a16="http://schemas.microsoft.com/office/drawing/2014/main" val="201797384"/>
                    </a:ext>
                  </a:extLst>
                </a:gridCol>
              </a:tblGrid>
              <a:tr h="0">
                <a:tc>
                  <a:txBody>
                    <a:bodyPr/>
                    <a:lstStyle/>
                    <a:p>
                      <a:pPr marL="0" marR="0" algn="ctr">
                        <a:lnSpc>
                          <a:spcPct val="150000"/>
                        </a:lnSpc>
                        <a:spcBef>
                          <a:spcPts val="0"/>
                        </a:spcBef>
                        <a:spcAft>
                          <a:spcPts val="0"/>
                        </a:spcAft>
                      </a:pPr>
                      <a:r>
                        <a:rPr lang="en-US" sz="1400" b="1">
                          <a:effectLst/>
                        </a:rPr>
                        <a:t>FORCE</a:t>
                      </a:r>
                      <a:endParaRPr lang="en-US" sz="1400" b="1">
                        <a:effectLst/>
                        <a:latin typeface="New York"/>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a:lnSpc>
                          <a:spcPct val="150000"/>
                        </a:lnSpc>
                        <a:spcBef>
                          <a:spcPts val="0"/>
                        </a:spcBef>
                        <a:spcAft>
                          <a:spcPts val="0"/>
                        </a:spcAft>
                      </a:pPr>
                      <a:r>
                        <a:rPr lang="en-US" sz="1400" b="1" dirty="0">
                          <a:effectLst/>
                        </a:rPr>
                        <a:t>FRICTIONAL FORCE</a:t>
                      </a:r>
                      <a:endParaRPr lang="en-US" sz="1400" b="1" dirty="0">
                        <a:effectLst/>
                        <a:latin typeface="New York"/>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a:lnSpc>
                          <a:spcPct val="150000"/>
                        </a:lnSpc>
                        <a:spcBef>
                          <a:spcPts val="0"/>
                        </a:spcBef>
                        <a:spcAft>
                          <a:spcPts val="0"/>
                        </a:spcAft>
                      </a:pPr>
                      <a:r>
                        <a:rPr lang="en-US" sz="1400" b="1" dirty="0">
                          <a:effectLst/>
                        </a:rPr>
                        <a:t>  NET FORCE</a:t>
                      </a:r>
                      <a:endParaRPr lang="en-US" sz="1400" b="1" dirty="0">
                        <a:effectLst/>
                        <a:latin typeface="New York"/>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a:lnSpc>
                          <a:spcPct val="150000"/>
                        </a:lnSpc>
                        <a:spcBef>
                          <a:spcPts val="0"/>
                        </a:spcBef>
                        <a:spcAft>
                          <a:spcPts val="0"/>
                        </a:spcAft>
                      </a:pPr>
                      <a:r>
                        <a:rPr lang="en-US" sz="1400" b="1" dirty="0">
                          <a:effectLst/>
                        </a:rPr>
                        <a:t>ACCELERATION</a:t>
                      </a:r>
                      <a:endParaRPr lang="en-US" sz="1400" b="1" dirty="0">
                        <a:effectLst/>
                        <a:latin typeface="New York"/>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3076723497"/>
                  </a:ext>
                </a:extLst>
              </a:tr>
              <a:tr h="599440">
                <a:tc>
                  <a:txBody>
                    <a:bodyPr/>
                    <a:lstStyle/>
                    <a:p>
                      <a:pPr marL="0" marR="0" algn="ctr">
                        <a:lnSpc>
                          <a:spcPct val="150000"/>
                        </a:lnSpc>
                        <a:spcBef>
                          <a:spcPts val="0"/>
                        </a:spcBef>
                        <a:spcAft>
                          <a:spcPts val="0"/>
                        </a:spcAft>
                      </a:pPr>
                      <a:r>
                        <a:rPr lang="en-US" sz="1400">
                          <a:effectLst/>
                        </a:rPr>
                        <a:t> </a:t>
                      </a:r>
                    </a:p>
                    <a:p>
                      <a:pPr marL="0" marR="0" algn="ctr">
                        <a:lnSpc>
                          <a:spcPct val="150000"/>
                        </a:lnSpc>
                        <a:spcBef>
                          <a:spcPts val="0"/>
                        </a:spcBef>
                        <a:spcAft>
                          <a:spcPts val="0"/>
                        </a:spcAft>
                      </a:pPr>
                      <a:r>
                        <a:rPr lang="en-US" sz="1400">
                          <a:effectLst/>
                        </a:rPr>
                        <a:t>50 N</a:t>
                      </a:r>
                      <a:endParaRPr lang="en-US" sz="1400">
                        <a:effectLst/>
                        <a:latin typeface="New York"/>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a:lnSpc>
                          <a:spcPct val="150000"/>
                        </a:lnSpc>
                        <a:spcBef>
                          <a:spcPts val="0"/>
                        </a:spcBef>
                        <a:spcAft>
                          <a:spcPts val="0"/>
                        </a:spcAft>
                      </a:pPr>
                      <a:r>
                        <a:rPr lang="en-US" sz="1400">
                          <a:effectLst/>
                        </a:rPr>
                        <a:t> </a:t>
                      </a:r>
                    </a:p>
                    <a:p>
                      <a:pPr marL="0" marR="0" algn="ctr">
                        <a:lnSpc>
                          <a:spcPct val="150000"/>
                        </a:lnSpc>
                        <a:spcBef>
                          <a:spcPts val="0"/>
                        </a:spcBef>
                        <a:spcAft>
                          <a:spcPts val="0"/>
                        </a:spcAft>
                      </a:pPr>
                      <a:r>
                        <a:rPr lang="en-US" sz="1400">
                          <a:effectLst/>
                        </a:rPr>
                        <a:t>0 N</a:t>
                      </a:r>
                      <a:endParaRPr lang="en-US" sz="1400">
                        <a:effectLst/>
                        <a:latin typeface="New York"/>
                        <a:ea typeface="Times New Roman" panose="02020603050405020304" pitchFamily="18" charset="0"/>
                        <a:cs typeface="Times New Roman" panose="02020603050405020304" pitchFamily="18" charset="0"/>
                      </a:endParaRPr>
                    </a:p>
                  </a:txBody>
                  <a:tcPr marL="68580" marR="68580" marT="0" marB="0"/>
                </a:tc>
                <a:tc>
                  <a:txBody>
                    <a:bodyPr/>
                    <a:lstStyle/>
                    <a:p>
                      <a:pPr marL="0" marR="0">
                        <a:lnSpc>
                          <a:spcPct val="150000"/>
                        </a:lnSpc>
                        <a:spcBef>
                          <a:spcPts val="0"/>
                        </a:spcBef>
                        <a:spcAft>
                          <a:spcPts val="0"/>
                        </a:spcAft>
                      </a:pPr>
                      <a:r>
                        <a:rPr lang="en-US" sz="1400" dirty="0">
                          <a:effectLst/>
                        </a:rPr>
                        <a:t>    </a:t>
                      </a:r>
                      <a:endParaRPr lang="en-US" sz="1400" dirty="0">
                        <a:effectLst/>
                        <a:latin typeface="New York"/>
                        <a:ea typeface="Times New Roman" panose="02020603050405020304" pitchFamily="18" charset="0"/>
                        <a:cs typeface="Times New Roman" panose="02020603050405020304" pitchFamily="18" charset="0"/>
                      </a:endParaRPr>
                    </a:p>
                  </a:txBody>
                  <a:tcPr marL="68580" marR="68580" marT="0" marB="0"/>
                </a:tc>
                <a:tc>
                  <a:txBody>
                    <a:bodyPr/>
                    <a:lstStyle/>
                    <a:p>
                      <a:pPr marL="0" marR="0">
                        <a:lnSpc>
                          <a:spcPct val="150000"/>
                        </a:lnSpc>
                        <a:spcBef>
                          <a:spcPts val="0"/>
                        </a:spcBef>
                        <a:spcAft>
                          <a:spcPts val="0"/>
                        </a:spcAft>
                      </a:pPr>
                      <a:r>
                        <a:rPr lang="en-US" sz="1400" dirty="0">
                          <a:effectLst/>
                        </a:rPr>
                        <a:t> </a:t>
                      </a:r>
                      <a:endParaRPr lang="en-US" sz="1400" dirty="0">
                        <a:effectLst/>
                        <a:latin typeface="New York"/>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869137011"/>
                  </a:ext>
                </a:extLst>
              </a:tr>
              <a:tr h="622300">
                <a:tc>
                  <a:txBody>
                    <a:bodyPr/>
                    <a:lstStyle/>
                    <a:p>
                      <a:pPr marL="0" marR="0">
                        <a:lnSpc>
                          <a:spcPct val="150000"/>
                        </a:lnSpc>
                        <a:spcBef>
                          <a:spcPts val="0"/>
                        </a:spcBef>
                        <a:spcAft>
                          <a:spcPts val="0"/>
                        </a:spcAft>
                      </a:pPr>
                      <a:r>
                        <a:rPr lang="en-US" sz="1400">
                          <a:effectLst/>
                        </a:rPr>
                        <a:t>  </a:t>
                      </a:r>
                      <a:endParaRPr lang="en-US" sz="1400">
                        <a:effectLst/>
                        <a:latin typeface="New York"/>
                        <a:ea typeface="Times New Roman" panose="02020603050405020304" pitchFamily="18" charset="0"/>
                        <a:cs typeface="Times New Roman" panose="02020603050405020304" pitchFamily="18" charset="0"/>
                      </a:endParaRPr>
                    </a:p>
                  </a:txBody>
                  <a:tcPr marL="68580" marR="68580" marT="0" marB="0"/>
                </a:tc>
                <a:tc>
                  <a:txBody>
                    <a:bodyPr/>
                    <a:lstStyle/>
                    <a:p>
                      <a:pPr marL="0" marR="0">
                        <a:lnSpc>
                          <a:spcPct val="150000"/>
                        </a:lnSpc>
                        <a:spcBef>
                          <a:spcPts val="0"/>
                        </a:spcBef>
                        <a:spcAft>
                          <a:spcPts val="0"/>
                        </a:spcAft>
                      </a:pPr>
                      <a:r>
                        <a:rPr lang="en-US" sz="1400">
                          <a:effectLst/>
                        </a:rPr>
                        <a:t>      </a:t>
                      </a:r>
                    </a:p>
                    <a:p>
                      <a:pPr marL="0" marR="0" algn="ctr">
                        <a:lnSpc>
                          <a:spcPct val="150000"/>
                        </a:lnSpc>
                        <a:spcBef>
                          <a:spcPts val="0"/>
                        </a:spcBef>
                        <a:spcAft>
                          <a:spcPts val="0"/>
                        </a:spcAft>
                      </a:pPr>
                      <a:r>
                        <a:rPr lang="en-US" sz="1400">
                          <a:effectLst/>
                        </a:rPr>
                        <a:t>0 N</a:t>
                      </a:r>
                      <a:endParaRPr lang="en-US" sz="1400">
                        <a:effectLst/>
                        <a:latin typeface="New York"/>
                        <a:ea typeface="Times New Roman" panose="02020603050405020304" pitchFamily="18" charset="0"/>
                        <a:cs typeface="Times New Roman" panose="02020603050405020304" pitchFamily="18" charset="0"/>
                      </a:endParaRPr>
                    </a:p>
                  </a:txBody>
                  <a:tcPr marL="68580" marR="68580" marT="0" marB="0"/>
                </a:tc>
                <a:tc>
                  <a:txBody>
                    <a:bodyPr/>
                    <a:lstStyle/>
                    <a:p>
                      <a:pPr marL="0" marR="0">
                        <a:lnSpc>
                          <a:spcPct val="150000"/>
                        </a:lnSpc>
                        <a:spcBef>
                          <a:spcPts val="0"/>
                        </a:spcBef>
                        <a:spcAft>
                          <a:spcPts val="0"/>
                        </a:spcAft>
                      </a:pPr>
                      <a:r>
                        <a:rPr lang="en-US" sz="1400" dirty="0">
                          <a:effectLst/>
                        </a:rPr>
                        <a:t> </a:t>
                      </a:r>
                      <a:endParaRPr lang="en-US" sz="1400" dirty="0">
                        <a:effectLst/>
                        <a:latin typeface="New York"/>
                        <a:ea typeface="Times New Roman" panose="02020603050405020304" pitchFamily="18" charset="0"/>
                        <a:cs typeface="Times New Roman" panose="02020603050405020304" pitchFamily="18" charset="0"/>
                      </a:endParaRPr>
                    </a:p>
                  </a:txBody>
                  <a:tcPr marL="68580" marR="68580" marT="0" marB="0"/>
                </a:tc>
                <a:tc>
                  <a:txBody>
                    <a:bodyPr/>
                    <a:lstStyle/>
                    <a:p>
                      <a:pPr marL="0" marR="0">
                        <a:lnSpc>
                          <a:spcPct val="150000"/>
                        </a:lnSpc>
                        <a:spcBef>
                          <a:spcPts val="0"/>
                        </a:spcBef>
                        <a:spcAft>
                          <a:spcPts val="0"/>
                        </a:spcAft>
                      </a:pPr>
                      <a:r>
                        <a:rPr lang="en-US" sz="1400">
                          <a:effectLst/>
                        </a:rPr>
                        <a:t>                </a:t>
                      </a:r>
                    </a:p>
                    <a:p>
                      <a:pPr marL="0" marR="0" algn="ctr">
                        <a:lnSpc>
                          <a:spcPct val="150000"/>
                        </a:lnSpc>
                        <a:spcBef>
                          <a:spcPts val="0"/>
                        </a:spcBef>
                        <a:spcAft>
                          <a:spcPts val="0"/>
                        </a:spcAft>
                      </a:pPr>
                      <a:r>
                        <a:rPr lang="en-US" sz="1400">
                          <a:effectLst/>
                        </a:rPr>
                        <a:t>8 m/s</a:t>
                      </a:r>
                      <a:r>
                        <a:rPr lang="en-US" sz="1400" baseline="30000">
                          <a:effectLst/>
                        </a:rPr>
                        <a:t>2</a:t>
                      </a:r>
                      <a:endParaRPr lang="en-US" sz="1400">
                        <a:effectLst/>
                        <a:latin typeface="New York"/>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591808790"/>
                  </a:ext>
                </a:extLst>
              </a:tr>
              <a:tr h="673735">
                <a:tc>
                  <a:txBody>
                    <a:bodyPr/>
                    <a:lstStyle/>
                    <a:p>
                      <a:pPr marL="0" marR="0">
                        <a:lnSpc>
                          <a:spcPct val="150000"/>
                        </a:lnSpc>
                        <a:spcBef>
                          <a:spcPts val="0"/>
                        </a:spcBef>
                        <a:spcAft>
                          <a:spcPts val="0"/>
                        </a:spcAft>
                      </a:pPr>
                      <a:r>
                        <a:rPr lang="en-US" sz="1400">
                          <a:effectLst/>
                        </a:rPr>
                        <a:t>    </a:t>
                      </a:r>
                    </a:p>
                    <a:p>
                      <a:pPr marL="0" marR="0" algn="ctr">
                        <a:lnSpc>
                          <a:spcPct val="150000"/>
                        </a:lnSpc>
                        <a:spcBef>
                          <a:spcPts val="0"/>
                        </a:spcBef>
                        <a:spcAft>
                          <a:spcPts val="0"/>
                        </a:spcAft>
                      </a:pPr>
                      <a:r>
                        <a:rPr lang="en-US" sz="1400">
                          <a:effectLst/>
                        </a:rPr>
                        <a:t>45 N</a:t>
                      </a:r>
                      <a:endParaRPr lang="en-US" sz="1400">
                        <a:effectLst/>
                        <a:latin typeface="New York"/>
                        <a:ea typeface="Times New Roman" panose="02020603050405020304" pitchFamily="18" charset="0"/>
                        <a:cs typeface="Times New Roman" panose="02020603050405020304" pitchFamily="18" charset="0"/>
                      </a:endParaRPr>
                    </a:p>
                  </a:txBody>
                  <a:tcPr marL="68580" marR="68580" marT="0" marB="0"/>
                </a:tc>
                <a:tc>
                  <a:txBody>
                    <a:bodyPr/>
                    <a:lstStyle/>
                    <a:p>
                      <a:pPr marL="0" marR="0">
                        <a:lnSpc>
                          <a:spcPct val="150000"/>
                        </a:lnSpc>
                        <a:spcBef>
                          <a:spcPts val="0"/>
                        </a:spcBef>
                        <a:spcAft>
                          <a:spcPts val="0"/>
                        </a:spcAft>
                      </a:pPr>
                      <a:r>
                        <a:rPr lang="en-US" sz="1400">
                          <a:effectLst/>
                        </a:rPr>
                        <a:t>      </a:t>
                      </a:r>
                    </a:p>
                    <a:p>
                      <a:pPr marL="0" marR="0" algn="ctr">
                        <a:lnSpc>
                          <a:spcPct val="150000"/>
                        </a:lnSpc>
                        <a:spcBef>
                          <a:spcPts val="0"/>
                        </a:spcBef>
                        <a:spcAft>
                          <a:spcPts val="0"/>
                        </a:spcAft>
                      </a:pPr>
                      <a:r>
                        <a:rPr lang="en-US" sz="1400">
                          <a:effectLst/>
                        </a:rPr>
                        <a:t>30 N</a:t>
                      </a:r>
                      <a:endParaRPr lang="en-US" sz="1400">
                        <a:effectLst/>
                        <a:latin typeface="New York"/>
                        <a:ea typeface="Times New Roman" panose="02020603050405020304" pitchFamily="18" charset="0"/>
                        <a:cs typeface="Times New Roman" panose="02020603050405020304" pitchFamily="18" charset="0"/>
                      </a:endParaRPr>
                    </a:p>
                  </a:txBody>
                  <a:tcPr marL="68580" marR="68580" marT="0" marB="0"/>
                </a:tc>
                <a:tc>
                  <a:txBody>
                    <a:bodyPr/>
                    <a:lstStyle/>
                    <a:p>
                      <a:pPr marL="0" marR="0">
                        <a:lnSpc>
                          <a:spcPct val="150000"/>
                        </a:lnSpc>
                        <a:spcBef>
                          <a:spcPts val="0"/>
                        </a:spcBef>
                        <a:spcAft>
                          <a:spcPts val="0"/>
                        </a:spcAft>
                      </a:pPr>
                      <a:r>
                        <a:rPr lang="en-US" sz="1400" dirty="0">
                          <a:effectLst/>
                        </a:rPr>
                        <a:t> </a:t>
                      </a:r>
                      <a:endParaRPr lang="en-US" sz="1400" dirty="0">
                        <a:effectLst/>
                        <a:latin typeface="New York"/>
                        <a:ea typeface="Times New Roman" panose="02020603050405020304" pitchFamily="18" charset="0"/>
                        <a:cs typeface="Times New Roman" panose="02020603050405020304" pitchFamily="18" charset="0"/>
                      </a:endParaRPr>
                    </a:p>
                  </a:txBody>
                  <a:tcPr marL="68580" marR="68580" marT="0" marB="0"/>
                </a:tc>
                <a:tc>
                  <a:txBody>
                    <a:bodyPr/>
                    <a:lstStyle/>
                    <a:p>
                      <a:pPr marL="0" marR="0">
                        <a:lnSpc>
                          <a:spcPct val="150000"/>
                        </a:lnSpc>
                        <a:spcBef>
                          <a:spcPts val="0"/>
                        </a:spcBef>
                        <a:spcAft>
                          <a:spcPts val="0"/>
                        </a:spcAft>
                      </a:pPr>
                      <a:r>
                        <a:rPr lang="en-US" sz="1400">
                          <a:effectLst/>
                        </a:rPr>
                        <a:t> </a:t>
                      </a:r>
                      <a:endParaRPr lang="en-US" sz="1400">
                        <a:effectLst/>
                        <a:latin typeface="New York"/>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4143625043"/>
                  </a:ext>
                </a:extLst>
              </a:tr>
              <a:tr h="742315">
                <a:tc>
                  <a:txBody>
                    <a:bodyPr/>
                    <a:lstStyle/>
                    <a:p>
                      <a:pPr marL="0" marR="0">
                        <a:lnSpc>
                          <a:spcPct val="150000"/>
                        </a:lnSpc>
                        <a:spcBef>
                          <a:spcPts val="0"/>
                        </a:spcBef>
                        <a:spcAft>
                          <a:spcPts val="0"/>
                        </a:spcAft>
                      </a:pPr>
                      <a:r>
                        <a:rPr lang="en-US" sz="1400">
                          <a:effectLst/>
                        </a:rPr>
                        <a:t>    </a:t>
                      </a:r>
                    </a:p>
                    <a:p>
                      <a:pPr marL="0" marR="0" algn="ctr">
                        <a:lnSpc>
                          <a:spcPct val="150000"/>
                        </a:lnSpc>
                        <a:spcBef>
                          <a:spcPts val="0"/>
                        </a:spcBef>
                        <a:spcAft>
                          <a:spcPts val="0"/>
                        </a:spcAft>
                      </a:pPr>
                      <a:r>
                        <a:rPr lang="en-US" sz="1400">
                          <a:effectLst/>
                        </a:rPr>
                        <a:t>30 N</a:t>
                      </a:r>
                      <a:endParaRPr lang="en-US" sz="1400">
                        <a:effectLst/>
                        <a:latin typeface="New York"/>
                        <a:ea typeface="Times New Roman" panose="02020603050405020304" pitchFamily="18" charset="0"/>
                        <a:cs typeface="Times New Roman" panose="02020603050405020304" pitchFamily="18" charset="0"/>
                      </a:endParaRPr>
                    </a:p>
                  </a:txBody>
                  <a:tcPr marL="68580" marR="68580" marT="0" marB="0"/>
                </a:tc>
                <a:tc>
                  <a:txBody>
                    <a:bodyPr/>
                    <a:lstStyle/>
                    <a:p>
                      <a:pPr marL="0" marR="0">
                        <a:lnSpc>
                          <a:spcPct val="150000"/>
                        </a:lnSpc>
                        <a:spcBef>
                          <a:spcPts val="0"/>
                        </a:spcBef>
                        <a:spcAft>
                          <a:spcPts val="0"/>
                        </a:spcAft>
                      </a:pPr>
                      <a:r>
                        <a:rPr lang="en-US" sz="1400">
                          <a:effectLst/>
                        </a:rPr>
                        <a:t>      </a:t>
                      </a:r>
                    </a:p>
                    <a:p>
                      <a:pPr marL="0" marR="0" algn="ctr">
                        <a:lnSpc>
                          <a:spcPct val="150000"/>
                        </a:lnSpc>
                        <a:spcBef>
                          <a:spcPts val="0"/>
                        </a:spcBef>
                        <a:spcAft>
                          <a:spcPts val="0"/>
                        </a:spcAft>
                      </a:pPr>
                      <a:r>
                        <a:rPr lang="en-US" sz="1400">
                          <a:effectLst/>
                        </a:rPr>
                        <a:t>30 N</a:t>
                      </a:r>
                      <a:endParaRPr lang="en-US" sz="1400">
                        <a:effectLst/>
                        <a:latin typeface="New York"/>
                        <a:ea typeface="Times New Roman" panose="02020603050405020304" pitchFamily="18" charset="0"/>
                        <a:cs typeface="Times New Roman" panose="02020603050405020304" pitchFamily="18" charset="0"/>
                      </a:endParaRPr>
                    </a:p>
                  </a:txBody>
                  <a:tcPr marL="68580" marR="68580" marT="0" marB="0"/>
                </a:tc>
                <a:tc>
                  <a:txBody>
                    <a:bodyPr/>
                    <a:lstStyle/>
                    <a:p>
                      <a:pPr marL="0" marR="0">
                        <a:lnSpc>
                          <a:spcPct val="150000"/>
                        </a:lnSpc>
                        <a:spcBef>
                          <a:spcPts val="0"/>
                        </a:spcBef>
                        <a:spcAft>
                          <a:spcPts val="0"/>
                        </a:spcAft>
                      </a:pPr>
                      <a:r>
                        <a:rPr lang="en-US" sz="1400">
                          <a:effectLst/>
                        </a:rPr>
                        <a:t> </a:t>
                      </a:r>
                      <a:endParaRPr lang="en-US" sz="1400">
                        <a:effectLst/>
                        <a:latin typeface="New York"/>
                        <a:ea typeface="Times New Roman" panose="02020603050405020304" pitchFamily="18" charset="0"/>
                        <a:cs typeface="Times New Roman" panose="02020603050405020304" pitchFamily="18" charset="0"/>
                      </a:endParaRPr>
                    </a:p>
                  </a:txBody>
                  <a:tcPr marL="68580" marR="68580" marT="0" marB="0"/>
                </a:tc>
                <a:tc>
                  <a:txBody>
                    <a:bodyPr/>
                    <a:lstStyle/>
                    <a:p>
                      <a:pPr marL="0" marR="0">
                        <a:lnSpc>
                          <a:spcPct val="150000"/>
                        </a:lnSpc>
                        <a:spcBef>
                          <a:spcPts val="0"/>
                        </a:spcBef>
                        <a:spcAft>
                          <a:spcPts val="0"/>
                        </a:spcAft>
                      </a:pPr>
                      <a:r>
                        <a:rPr lang="en-US" sz="1400" dirty="0">
                          <a:effectLst/>
                        </a:rPr>
                        <a:t> </a:t>
                      </a:r>
                      <a:endParaRPr lang="en-US" sz="1400" dirty="0">
                        <a:effectLst/>
                        <a:latin typeface="New York"/>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2161513150"/>
                  </a:ext>
                </a:extLst>
              </a:tr>
            </a:tbl>
          </a:graphicData>
        </a:graphic>
      </p:graphicFrame>
    </p:spTree>
    <p:extLst>
      <p:ext uri="{BB962C8B-B14F-4D97-AF65-F5344CB8AC3E}">
        <p14:creationId xmlns:p14="http://schemas.microsoft.com/office/powerpoint/2010/main" val="267494827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1253E2-641F-49F4-A0DF-581C33A66197}"/>
              </a:ext>
            </a:extLst>
          </p:cNvPr>
          <p:cNvSpPr>
            <a:spLocks noGrp="1"/>
          </p:cNvSpPr>
          <p:nvPr>
            <p:ph type="title"/>
          </p:nvPr>
        </p:nvSpPr>
        <p:spPr>
          <a:xfrm>
            <a:off x="628650" y="-18160"/>
            <a:ext cx="7886700" cy="1325563"/>
          </a:xfrm>
        </p:spPr>
        <p:txBody>
          <a:bodyPr>
            <a:normAutofit/>
          </a:bodyPr>
          <a:lstStyle/>
          <a:p>
            <a:pPr algn="ctr"/>
            <a:r>
              <a:rPr lang="en-US" sz="4000" b="1" dirty="0"/>
              <a:t>Example Problem</a:t>
            </a:r>
          </a:p>
        </p:txBody>
      </p:sp>
      <p:sp>
        <p:nvSpPr>
          <p:cNvPr id="3" name="Content Placeholder 2">
            <a:extLst>
              <a:ext uri="{FF2B5EF4-FFF2-40B4-BE49-F238E27FC236}">
                <a16:creationId xmlns:a16="http://schemas.microsoft.com/office/drawing/2014/main" id="{3E436F3D-9D54-4C90-B517-BB726B086B52}"/>
              </a:ext>
            </a:extLst>
          </p:cNvPr>
          <p:cNvSpPr>
            <a:spLocks noGrp="1"/>
          </p:cNvSpPr>
          <p:nvPr>
            <p:ph idx="1"/>
          </p:nvPr>
        </p:nvSpPr>
        <p:spPr>
          <a:xfrm>
            <a:off x="628650" y="1066800"/>
            <a:ext cx="7886700" cy="5791200"/>
          </a:xfrm>
        </p:spPr>
        <p:txBody>
          <a:bodyPr/>
          <a:lstStyle/>
          <a:p>
            <a:pPr marL="0" indent="0" algn="ctr">
              <a:buNone/>
            </a:pPr>
            <a:r>
              <a:rPr lang="en-US" dirty="0"/>
              <a:t>Fill in the missing information in the table below if the mass is 5 kg:</a:t>
            </a:r>
          </a:p>
          <a:p>
            <a:pPr marL="0" indent="0" algn="ctr">
              <a:buNone/>
            </a:pPr>
            <a:endParaRPr lang="en-US" dirty="0"/>
          </a:p>
          <a:p>
            <a:pPr marL="0" indent="0" algn="ctr">
              <a:buNone/>
            </a:pPr>
            <a:endParaRPr lang="en-US" dirty="0"/>
          </a:p>
          <a:p>
            <a:pPr marL="0" indent="0" algn="ctr">
              <a:buNone/>
            </a:pPr>
            <a:endParaRPr lang="en-US" dirty="0"/>
          </a:p>
          <a:p>
            <a:pPr marL="0" indent="0" algn="ctr">
              <a:buNone/>
            </a:pPr>
            <a:endParaRPr lang="en-US" dirty="0"/>
          </a:p>
          <a:p>
            <a:pPr marL="0" indent="0" algn="ctr">
              <a:buNone/>
            </a:pPr>
            <a:endParaRPr lang="en-US" dirty="0"/>
          </a:p>
          <a:p>
            <a:pPr marL="0" indent="0" algn="ctr">
              <a:buNone/>
            </a:pPr>
            <a:endParaRPr lang="en-US" dirty="0"/>
          </a:p>
          <a:p>
            <a:pPr marL="0" indent="0" algn="ctr">
              <a:buNone/>
            </a:pPr>
            <a:endParaRPr lang="en-US" dirty="0"/>
          </a:p>
          <a:p>
            <a:pPr marL="0" indent="0" algn="ctr">
              <a:buNone/>
            </a:pPr>
            <a:endParaRPr lang="en-US" dirty="0"/>
          </a:p>
          <a:p>
            <a:pPr marL="0" indent="0">
              <a:buNone/>
            </a:pPr>
            <a:endParaRPr lang="en-US" dirty="0"/>
          </a:p>
          <a:p>
            <a:pPr marL="0" indent="0">
              <a:buNone/>
            </a:pPr>
            <a:r>
              <a:rPr lang="en-US" dirty="0"/>
              <a:t>For the third one:</a:t>
            </a:r>
          </a:p>
          <a:p>
            <a:pPr marL="0" indent="0">
              <a:buNone/>
            </a:pPr>
            <a:r>
              <a:rPr lang="en-US" dirty="0" err="1"/>
              <a:t>F</a:t>
            </a:r>
            <a:r>
              <a:rPr lang="en-US" baseline="-25000" dirty="0" err="1"/>
              <a:t>net</a:t>
            </a:r>
            <a:r>
              <a:rPr lang="en-US" baseline="-25000" dirty="0"/>
              <a:t> </a:t>
            </a:r>
            <a:r>
              <a:rPr lang="en-US" dirty="0"/>
              <a:t> = 45 N – 30 N = 10 N</a:t>
            </a:r>
          </a:p>
          <a:p>
            <a:pPr marL="0" indent="0">
              <a:buNone/>
            </a:pPr>
            <a:r>
              <a:rPr lang="en-US" dirty="0"/>
              <a:t>a = </a:t>
            </a:r>
            <a:r>
              <a:rPr lang="en-US" dirty="0" err="1"/>
              <a:t>F</a:t>
            </a:r>
            <a:r>
              <a:rPr lang="en-US" baseline="-25000" dirty="0" err="1"/>
              <a:t>net</a:t>
            </a:r>
            <a:r>
              <a:rPr lang="en-US" baseline="-25000" dirty="0"/>
              <a:t> </a:t>
            </a:r>
            <a:r>
              <a:rPr lang="en-US" dirty="0"/>
              <a:t>/m = 10 N/5 kg = 2 m/s</a:t>
            </a:r>
            <a:r>
              <a:rPr lang="en-US" baseline="30000" dirty="0"/>
              <a:t>2</a:t>
            </a:r>
            <a:endParaRPr lang="en-US" dirty="0"/>
          </a:p>
          <a:p>
            <a:pPr marL="457200" indent="-457200">
              <a:buAutoNum type="arabicParenBoth"/>
            </a:pPr>
            <a:endParaRPr lang="en-US" dirty="0"/>
          </a:p>
        </p:txBody>
      </p:sp>
      <p:graphicFrame>
        <p:nvGraphicFramePr>
          <p:cNvPr id="6" name="Table 5">
            <a:extLst>
              <a:ext uri="{FF2B5EF4-FFF2-40B4-BE49-F238E27FC236}">
                <a16:creationId xmlns:a16="http://schemas.microsoft.com/office/drawing/2014/main" id="{20A1B3C5-EC81-481A-A47D-E3B451A5BB92}"/>
              </a:ext>
            </a:extLst>
          </p:cNvPr>
          <p:cNvGraphicFramePr>
            <a:graphicFrameLocks noGrp="1"/>
          </p:cNvGraphicFramePr>
          <p:nvPr/>
        </p:nvGraphicFramePr>
        <p:xfrm>
          <a:off x="1905000" y="1600200"/>
          <a:ext cx="5212081" cy="2930018"/>
        </p:xfrm>
        <a:graphic>
          <a:graphicData uri="http://schemas.openxmlformats.org/drawingml/2006/table">
            <a:tbl>
              <a:tblPr>
                <a:tableStyleId>{5C22544A-7EE6-4342-B048-85BDC9FD1C3A}</a:tableStyleId>
              </a:tblPr>
              <a:tblGrid>
                <a:gridCol w="726684">
                  <a:extLst>
                    <a:ext uri="{9D8B030D-6E8A-4147-A177-3AD203B41FA5}">
                      <a16:colId xmlns:a16="http://schemas.microsoft.com/office/drawing/2014/main" val="1407318779"/>
                    </a:ext>
                  </a:extLst>
                </a:gridCol>
                <a:gridCol w="1635516">
                  <a:extLst>
                    <a:ext uri="{9D8B030D-6E8A-4147-A177-3AD203B41FA5}">
                      <a16:colId xmlns:a16="http://schemas.microsoft.com/office/drawing/2014/main" val="3814881201"/>
                    </a:ext>
                  </a:extLst>
                </a:gridCol>
                <a:gridCol w="1143000">
                  <a:extLst>
                    <a:ext uri="{9D8B030D-6E8A-4147-A177-3AD203B41FA5}">
                      <a16:colId xmlns:a16="http://schemas.microsoft.com/office/drawing/2014/main" val="4220393564"/>
                    </a:ext>
                  </a:extLst>
                </a:gridCol>
                <a:gridCol w="1706881">
                  <a:extLst>
                    <a:ext uri="{9D8B030D-6E8A-4147-A177-3AD203B41FA5}">
                      <a16:colId xmlns:a16="http://schemas.microsoft.com/office/drawing/2014/main" val="201797384"/>
                    </a:ext>
                  </a:extLst>
                </a:gridCol>
              </a:tblGrid>
              <a:tr h="0">
                <a:tc>
                  <a:txBody>
                    <a:bodyPr/>
                    <a:lstStyle/>
                    <a:p>
                      <a:pPr marL="0" marR="0" algn="ctr">
                        <a:lnSpc>
                          <a:spcPct val="150000"/>
                        </a:lnSpc>
                        <a:spcBef>
                          <a:spcPts val="0"/>
                        </a:spcBef>
                        <a:spcAft>
                          <a:spcPts val="0"/>
                        </a:spcAft>
                      </a:pPr>
                      <a:r>
                        <a:rPr lang="en-US" sz="1400" b="1">
                          <a:effectLst/>
                        </a:rPr>
                        <a:t>FORCE</a:t>
                      </a:r>
                      <a:endParaRPr lang="en-US" sz="1400" b="1">
                        <a:effectLst/>
                        <a:latin typeface="New York"/>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a:lnSpc>
                          <a:spcPct val="150000"/>
                        </a:lnSpc>
                        <a:spcBef>
                          <a:spcPts val="0"/>
                        </a:spcBef>
                        <a:spcAft>
                          <a:spcPts val="0"/>
                        </a:spcAft>
                      </a:pPr>
                      <a:r>
                        <a:rPr lang="en-US" sz="1400" b="1" dirty="0">
                          <a:effectLst/>
                        </a:rPr>
                        <a:t>FRICTIONAL FORCE</a:t>
                      </a:r>
                      <a:endParaRPr lang="en-US" sz="1400" b="1" dirty="0">
                        <a:effectLst/>
                        <a:latin typeface="New York"/>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a:lnSpc>
                          <a:spcPct val="150000"/>
                        </a:lnSpc>
                        <a:spcBef>
                          <a:spcPts val="0"/>
                        </a:spcBef>
                        <a:spcAft>
                          <a:spcPts val="0"/>
                        </a:spcAft>
                      </a:pPr>
                      <a:r>
                        <a:rPr lang="en-US" sz="1400" b="1" dirty="0">
                          <a:effectLst/>
                        </a:rPr>
                        <a:t>  NET FORCE</a:t>
                      </a:r>
                      <a:endParaRPr lang="en-US" sz="1400" b="1" dirty="0">
                        <a:effectLst/>
                        <a:latin typeface="New York"/>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a:lnSpc>
                          <a:spcPct val="150000"/>
                        </a:lnSpc>
                        <a:spcBef>
                          <a:spcPts val="0"/>
                        </a:spcBef>
                        <a:spcAft>
                          <a:spcPts val="0"/>
                        </a:spcAft>
                      </a:pPr>
                      <a:r>
                        <a:rPr lang="en-US" sz="1400" b="1" dirty="0">
                          <a:effectLst/>
                        </a:rPr>
                        <a:t>ACCELERATION</a:t>
                      </a:r>
                      <a:endParaRPr lang="en-US" sz="1400" b="1" dirty="0">
                        <a:effectLst/>
                        <a:latin typeface="New York"/>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3076723497"/>
                  </a:ext>
                </a:extLst>
              </a:tr>
              <a:tr h="599440">
                <a:tc>
                  <a:txBody>
                    <a:bodyPr/>
                    <a:lstStyle/>
                    <a:p>
                      <a:pPr marL="0" marR="0" algn="ctr">
                        <a:lnSpc>
                          <a:spcPct val="150000"/>
                        </a:lnSpc>
                        <a:spcBef>
                          <a:spcPts val="0"/>
                        </a:spcBef>
                        <a:spcAft>
                          <a:spcPts val="0"/>
                        </a:spcAft>
                      </a:pPr>
                      <a:r>
                        <a:rPr lang="en-US" sz="1400">
                          <a:effectLst/>
                        </a:rPr>
                        <a:t> </a:t>
                      </a:r>
                    </a:p>
                    <a:p>
                      <a:pPr marL="0" marR="0" algn="ctr">
                        <a:lnSpc>
                          <a:spcPct val="150000"/>
                        </a:lnSpc>
                        <a:spcBef>
                          <a:spcPts val="0"/>
                        </a:spcBef>
                        <a:spcAft>
                          <a:spcPts val="0"/>
                        </a:spcAft>
                      </a:pPr>
                      <a:r>
                        <a:rPr lang="en-US" sz="1400">
                          <a:effectLst/>
                        </a:rPr>
                        <a:t>50 N</a:t>
                      </a:r>
                      <a:endParaRPr lang="en-US" sz="1400">
                        <a:effectLst/>
                        <a:latin typeface="New York"/>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a:lnSpc>
                          <a:spcPct val="150000"/>
                        </a:lnSpc>
                        <a:spcBef>
                          <a:spcPts val="0"/>
                        </a:spcBef>
                        <a:spcAft>
                          <a:spcPts val="0"/>
                        </a:spcAft>
                      </a:pPr>
                      <a:r>
                        <a:rPr lang="en-US" sz="1400">
                          <a:effectLst/>
                        </a:rPr>
                        <a:t> </a:t>
                      </a:r>
                    </a:p>
                    <a:p>
                      <a:pPr marL="0" marR="0" algn="ctr">
                        <a:lnSpc>
                          <a:spcPct val="150000"/>
                        </a:lnSpc>
                        <a:spcBef>
                          <a:spcPts val="0"/>
                        </a:spcBef>
                        <a:spcAft>
                          <a:spcPts val="0"/>
                        </a:spcAft>
                      </a:pPr>
                      <a:r>
                        <a:rPr lang="en-US" sz="1400">
                          <a:effectLst/>
                        </a:rPr>
                        <a:t>0 N</a:t>
                      </a:r>
                      <a:endParaRPr lang="en-US" sz="1400">
                        <a:effectLst/>
                        <a:latin typeface="New York"/>
                        <a:ea typeface="Times New Roman" panose="02020603050405020304" pitchFamily="18" charset="0"/>
                        <a:cs typeface="Times New Roman" panose="02020603050405020304" pitchFamily="18" charset="0"/>
                      </a:endParaRPr>
                    </a:p>
                  </a:txBody>
                  <a:tcPr marL="68580" marR="68580" marT="0" marB="0"/>
                </a:tc>
                <a:tc>
                  <a:txBody>
                    <a:bodyPr/>
                    <a:lstStyle/>
                    <a:p>
                      <a:pPr marL="0" marR="0">
                        <a:lnSpc>
                          <a:spcPct val="150000"/>
                        </a:lnSpc>
                        <a:spcBef>
                          <a:spcPts val="0"/>
                        </a:spcBef>
                        <a:spcAft>
                          <a:spcPts val="0"/>
                        </a:spcAft>
                      </a:pPr>
                      <a:r>
                        <a:rPr lang="en-US" sz="1400" dirty="0">
                          <a:effectLst/>
                        </a:rPr>
                        <a:t>    </a:t>
                      </a:r>
                      <a:endParaRPr lang="en-US" sz="1400" dirty="0">
                        <a:effectLst/>
                        <a:latin typeface="New York"/>
                        <a:ea typeface="Times New Roman" panose="02020603050405020304" pitchFamily="18" charset="0"/>
                        <a:cs typeface="Times New Roman" panose="02020603050405020304" pitchFamily="18" charset="0"/>
                      </a:endParaRPr>
                    </a:p>
                  </a:txBody>
                  <a:tcPr marL="68580" marR="68580" marT="0" marB="0"/>
                </a:tc>
                <a:tc>
                  <a:txBody>
                    <a:bodyPr/>
                    <a:lstStyle/>
                    <a:p>
                      <a:pPr marL="0" marR="0">
                        <a:lnSpc>
                          <a:spcPct val="150000"/>
                        </a:lnSpc>
                        <a:spcBef>
                          <a:spcPts val="0"/>
                        </a:spcBef>
                        <a:spcAft>
                          <a:spcPts val="0"/>
                        </a:spcAft>
                      </a:pPr>
                      <a:r>
                        <a:rPr lang="en-US" sz="1400" dirty="0">
                          <a:effectLst/>
                        </a:rPr>
                        <a:t> </a:t>
                      </a:r>
                      <a:endParaRPr lang="en-US" sz="1400" dirty="0">
                        <a:effectLst/>
                        <a:latin typeface="New York"/>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869137011"/>
                  </a:ext>
                </a:extLst>
              </a:tr>
              <a:tr h="622300">
                <a:tc>
                  <a:txBody>
                    <a:bodyPr/>
                    <a:lstStyle/>
                    <a:p>
                      <a:pPr marL="0" marR="0">
                        <a:lnSpc>
                          <a:spcPct val="150000"/>
                        </a:lnSpc>
                        <a:spcBef>
                          <a:spcPts val="0"/>
                        </a:spcBef>
                        <a:spcAft>
                          <a:spcPts val="0"/>
                        </a:spcAft>
                      </a:pPr>
                      <a:r>
                        <a:rPr lang="en-US" sz="1400">
                          <a:effectLst/>
                        </a:rPr>
                        <a:t>  </a:t>
                      </a:r>
                      <a:endParaRPr lang="en-US" sz="1400">
                        <a:effectLst/>
                        <a:latin typeface="New York"/>
                        <a:ea typeface="Times New Roman" panose="02020603050405020304" pitchFamily="18" charset="0"/>
                        <a:cs typeface="Times New Roman" panose="02020603050405020304" pitchFamily="18" charset="0"/>
                      </a:endParaRPr>
                    </a:p>
                  </a:txBody>
                  <a:tcPr marL="68580" marR="68580" marT="0" marB="0"/>
                </a:tc>
                <a:tc>
                  <a:txBody>
                    <a:bodyPr/>
                    <a:lstStyle/>
                    <a:p>
                      <a:pPr marL="0" marR="0">
                        <a:lnSpc>
                          <a:spcPct val="150000"/>
                        </a:lnSpc>
                        <a:spcBef>
                          <a:spcPts val="0"/>
                        </a:spcBef>
                        <a:spcAft>
                          <a:spcPts val="0"/>
                        </a:spcAft>
                      </a:pPr>
                      <a:r>
                        <a:rPr lang="en-US" sz="1400">
                          <a:effectLst/>
                        </a:rPr>
                        <a:t>      </a:t>
                      </a:r>
                    </a:p>
                    <a:p>
                      <a:pPr marL="0" marR="0" algn="ctr">
                        <a:lnSpc>
                          <a:spcPct val="150000"/>
                        </a:lnSpc>
                        <a:spcBef>
                          <a:spcPts val="0"/>
                        </a:spcBef>
                        <a:spcAft>
                          <a:spcPts val="0"/>
                        </a:spcAft>
                      </a:pPr>
                      <a:r>
                        <a:rPr lang="en-US" sz="1400">
                          <a:effectLst/>
                        </a:rPr>
                        <a:t>0 N</a:t>
                      </a:r>
                      <a:endParaRPr lang="en-US" sz="1400">
                        <a:effectLst/>
                        <a:latin typeface="New York"/>
                        <a:ea typeface="Times New Roman" panose="02020603050405020304" pitchFamily="18" charset="0"/>
                        <a:cs typeface="Times New Roman" panose="02020603050405020304" pitchFamily="18" charset="0"/>
                      </a:endParaRPr>
                    </a:p>
                  </a:txBody>
                  <a:tcPr marL="68580" marR="68580" marT="0" marB="0"/>
                </a:tc>
                <a:tc>
                  <a:txBody>
                    <a:bodyPr/>
                    <a:lstStyle/>
                    <a:p>
                      <a:pPr marL="0" marR="0">
                        <a:lnSpc>
                          <a:spcPct val="150000"/>
                        </a:lnSpc>
                        <a:spcBef>
                          <a:spcPts val="0"/>
                        </a:spcBef>
                        <a:spcAft>
                          <a:spcPts val="0"/>
                        </a:spcAft>
                      </a:pPr>
                      <a:r>
                        <a:rPr lang="en-US" sz="1400" dirty="0">
                          <a:effectLst/>
                        </a:rPr>
                        <a:t> </a:t>
                      </a:r>
                      <a:endParaRPr lang="en-US" sz="1400" dirty="0">
                        <a:effectLst/>
                        <a:latin typeface="New York"/>
                        <a:ea typeface="Times New Roman" panose="02020603050405020304" pitchFamily="18" charset="0"/>
                        <a:cs typeface="Times New Roman" panose="02020603050405020304" pitchFamily="18" charset="0"/>
                      </a:endParaRPr>
                    </a:p>
                  </a:txBody>
                  <a:tcPr marL="68580" marR="68580" marT="0" marB="0"/>
                </a:tc>
                <a:tc>
                  <a:txBody>
                    <a:bodyPr/>
                    <a:lstStyle/>
                    <a:p>
                      <a:pPr marL="0" marR="0">
                        <a:lnSpc>
                          <a:spcPct val="150000"/>
                        </a:lnSpc>
                        <a:spcBef>
                          <a:spcPts val="0"/>
                        </a:spcBef>
                        <a:spcAft>
                          <a:spcPts val="0"/>
                        </a:spcAft>
                      </a:pPr>
                      <a:r>
                        <a:rPr lang="en-US" sz="1400">
                          <a:effectLst/>
                        </a:rPr>
                        <a:t>                </a:t>
                      </a:r>
                    </a:p>
                    <a:p>
                      <a:pPr marL="0" marR="0" algn="ctr">
                        <a:lnSpc>
                          <a:spcPct val="150000"/>
                        </a:lnSpc>
                        <a:spcBef>
                          <a:spcPts val="0"/>
                        </a:spcBef>
                        <a:spcAft>
                          <a:spcPts val="0"/>
                        </a:spcAft>
                      </a:pPr>
                      <a:r>
                        <a:rPr lang="en-US" sz="1400">
                          <a:effectLst/>
                        </a:rPr>
                        <a:t>8 m/s</a:t>
                      </a:r>
                      <a:r>
                        <a:rPr lang="en-US" sz="1400" baseline="30000">
                          <a:effectLst/>
                        </a:rPr>
                        <a:t>2</a:t>
                      </a:r>
                      <a:endParaRPr lang="en-US" sz="1400">
                        <a:effectLst/>
                        <a:latin typeface="New York"/>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591808790"/>
                  </a:ext>
                </a:extLst>
              </a:tr>
              <a:tr h="673735">
                <a:tc>
                  <a:txBody>
                    <a:bodyPr/>
                    <a:lstStyle/>
                    <a:p>
                      <a:pPr marL="0" marR="0">
                        <a:lnSpc>
                          <a:spcPct val="150000"/>
                        </a:lnSpc>
                        <a:spcBef>
                          <a:spcPts val="0"/>
                        </a:spcBef>
                        <a:spcAft>
                          <a:spcPts val="0"/>
                        </a:spcAft>
                      </a:pPr>
                      <a:r>
                        <a:rPr lang="en-US" sz="1400">
                          <a:effectLst/>
                        </a:rPr>
                        <a:t>    </a:t>
                      </a:r>
                    </a:p>
                    <a:p>
                      <a:pPr marL="0" marR="0" algn="ctr">
                        <a:lnSpc>
                          <a:spcPct val="150000"/>
                        </a:lnSpc>
                        <a:spcBef>
                          <a:spcPts val="0"/>
                        </a:spcBef>
                        <a:spcAft>
                          <a:spcPts val="0"/>
                        </a:spcAft>
                      </a:pPr>
                      <a:r>
                        <a:rPr lang="en-US" sz="1400">
                          <a:effectLst/>
                        </a:rPr>
                        <a:t>45 N</a:t>
                      </a:r>
                      <a:endParaRPr lang="en-US" sz="1400">
                        <a:effectLst/>
                        <a:latin typeface="New York"/>
                        <a:ea typeface="Times New Roman" panose="02020603050405020304" pitchFamily="18" charset="0"/>
                        <a:cs typeface="Times New Roman" panose="02020603050405020304" pitchFamily="18" charset="0"/>
                      </a:endParaRPr>
                    </a:p>
                  </a:txBody>
                  <a:tcPr marL="68580" marR="68580" marT="0" marB="0"/>
                </a:tc>
                <a:tc>
                  <a:txBody>
                    <a:bodyPr/>
                    <a:lstStyle/>
                    <a:p>
                      <a:pPr marL="0" marR="0">
                        <a:lnSpc>
                          <a:spcPct val="150000"/>
                        </a:lnSpc>
                        <a:spcBef>
                          <a:spcPts val="0"/>
                        </a:spcBef>
                        <a:spcAft>
                          <a:spcPts val="0"/>
                        </a:spcAft>
                      </a:pPr>
                      <a:r>
                        <a:rPr lang="en-US" sz="1400">
                          <a:effectLst/>
                        </a:rPr>
                        <a:t>      </a:t>
                      </a:r>
                    </a:p>
                    <a:p>
                      <a:pPr marL="0" marR="0" algn="ctr">
                        <a:lnSpc>
                          <a:spcPct val="150000"/>
                        </a:lnSpc>
                        <a:spcBef>
                          <a:spcPts val="0"/>
                        </a:spcBef>
                        <a:spcAft>
                          <a:spcPts val="0"/>
                        </a:spcAft>
                      </a:pPr>
                      <a:r>
                        <a:rPr lang="en-US" sz="1400">
                          <a:effectLst/>
                        </a:rPr>
                        <a:t>30 N</a:t>
                      </a:r>
                      <a:endParaRPr lang="en-US" sz="1400">
                        <a:effectLst/>
                        <a:latin typeface="New York"/>
                        <a:ea typeface="Times New Roman" panose="02020603050405020304" pitchFamily="18" charset="0"/>
                        <a:cs typeface="Times New Roman" panose="02020603050405020304" pitchFamily="18" charset="0"/>
                      </a:endParaRPr>
                    </a:p>
                  </a:txBody>
                  <a:tcPr marL="68580" marR="68580" marT="0" marB="0"/>
                </a:tc>
                <a:tc>
                  <a:txBody>
                    <a:bodyPr/>
                    <a:lstStyle/>
                    <a:p>
                      <a:pPr marL="0" marR="0">
                        <a:lnSpc>
                          <a:spcPct val="150000"/>
                        </a:lnSpc>
                        <a:spcBef>
                          <a:spcPts val="0"/>
                        </a:spcBef>
                        <a:spcAft>
                          <a:spcPts val="0"/>
                        </a:spcAft>
                      </a:pPr>
                      <a:r>
                        <a:rPr lang="en-US" sz="1400" dirty="0">
                          <a:effectLst/>
                        </a:rPr>
                        <a:t> </a:t>
                      </a:r>
                      <a:endParaRPr lang="en-US" sz="1400" dirty="0">
                        <a:effectLst/>
                        <a:latin typeface="New York"/>
                        <a:ea typeface="Times New Roman" panose="02020603050405020304" pitchFamily="18" charset="0"/>
                        <a:cs typeface="Times New Roman" panose="02020603050405020304" pitchFamily="18" charset="0"/>
                      </a:endParaRPr>
                    </a:p>
                  </a:txBody>
                  <a:tcPr marL="68580" marR="68580" marT="0" marB="0"/>
                </a:tc>
                <a:tc>
                  <a:txBody>
                    <a:bodyPr/>
                    <a:lstStyle/>
                    <a:p>
                      <a:pPr marL="0" marR="0">
                        <a:lnSpc>
                          <a:spcPct val="150000"/>
                        </a:lnSpc>
                        <a:spcBef>
                          <a:spcPts val="0"/>
                        </a:spcBef>
                        <a:spcAft>
                          <a:spcPts val="0"/>
                        </a:spcAft>
                      </a:pPr>
                      <a:r>
                        <a:rPr lang="en-US" sz="1400">
                          <a:effectLst/>
                        </a:rPr>
                        <a:t> </a:t>
                      </a:r>
                      <a:endParaRPr lang="en-US" sz="1400">
                        <a:effectLst/>
                        <a:latin typeface="New York"/>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4143625043"/>
                  </a:ext>
                </a:extLst>
              </a:tr>
              <a:tr h="742315">
                <a:tc>
                  <a:txBody>
                    <a:bodyPr/>
                    <a:lstStyle/>
                    <a:p>
                      <a:pPr marL="0" marR="0">
                        <a:lnSpc>
                          <a:spcPct val="150000"/>
                        </a:lnSpc>
                        <a:spcBef>
                          <a:spcPts val="0"/>
                        </a:spcBef>
                        <a:spcAft>
                          <a:spcPts val="0"/>
                        </a:spcAft>
                      </a:pPr>
                      <a:r>
                        <a:rPr lang="en-US" sz="1400">
                          <a:effectLst/>
                        </a:rPr>
                        <a:t>    </a:t>
                      </a:r>
                    </a:p>
                    <a:p>
                      <a:pPr marL="0" marR="0" algn="ctr">
                        <a:lnSpc>
                          <a:spcPct val="150000"/>
                        </a:lnSpc>
                        <a:spcBef>
                          <a:spcPts val="0"/>
                        </a:spcBef>
                        <a:spcAft>
                          <a:spcPts val="0"/>
                        </a:spcAft>
                      </a:pPr>
                      <a:r>
                        <a:rPr lang="en-US" sz="1400">
                          <a:effectLst/>
                        </a:rPr>
                        <a:t>30 N</a:t>
                      </a:r>
                      <a:endParaRPr lang="en-US" sz="1400">
                        <a:effectLst/>
                        <a:latin typeface="New York"/>
                        <a:ea typeface="Times New Roman" panose="02020603050405020304" pitchFamily="18" charset="0"/>
                        <a:cs typeface="Times New Roman" panose="02020603050405020304" pitchFamily="18" charset="0"/>
                      </a:endParaRPr>
                    </a:p>
                  </a:txBody>
                  <a:tcPr marL="68580" marR="68580" marT="0" marB="0"/>
                </a:tc>
                <a:tc>
                  <a:txBody>
                    <a:bodyPr/>
                    <a:lstStyle/>
                    <a:p>
                      <a:pPr marL="0" marR="0">
                        <a:lnSpc>
                          <a:spcPct val="150000"/>
                        </a:lnSpc>
                        <a:spcBef>
                          <a:spcPts val="0"/>
                        </a:spcBef>
                        <a:spcAft>
                          <a:spcPts val="0"/>
                        </a:spcAft>
                      </a:pPr>
                      <a:r>
                        <a:rPr lang="en-US" sz="1400">
                          <a:effectLst/>
                        </a:rPr>
                        <a:t>      </a:t>
                      </a:r>
                    </a:p>
                    <a:p>
                      <a:pPr marL="0" marR="0" algn="ctr">
                        <a:lnSpc>
                          <a:spcPct val="150000"/>
                        </a:lnSpc>
                        <a:spcBef>
                          <a:spcPts val="0"/>
                        </a:spcBef>
                        <a:spcAft>
                          <a:spcPts val="0"/>
                        </a:spcAft>
                      </a:pPr>
                      <a:r>
                        <a:rPr lang="en-US" sz="1400">
                          <a:effectLst/>
                        </a:rPr>
                        <a:t>30 N</a:t>
                      </a:r>
                      <a:endParaRPr lang="en-US" sz="1400">
                        <a:effectLst/>
                        <a:latin typeface="New York"/>
                        <a:ea typeface="Times New Roman" panose="02020603050405020304" pitchFamily="18" charset="0"/>
                        <a:cs typeface="Times New Roman" panose="02020603050405020304" pitchFamily="18" charset="0"/>
                      </a:endParaRPr>
                    </a:p>
                  </a:txBody>
                  <a:tcPr marL="68580" marR="68580" marT="0" marB="0"/>
                </a:tc>
                <a:tc>
                  <a:txBody>
                    <a:bodyPr/>
                    <a:lstStyle/>
                    <a:p>
                      <a:pPr marL="0" marR="0">
                        <a:lnSpc>
                          <a:spcPct val="150000"/>
                        </a:lnSpc>
                        <a:spcBef>
                          <a:spcPts val="0"/>
                        </a:spcBef>
                        <a:spcAft>
                          <a:spcPts val="0"/>
                        </a:spcAft>
                      </a:pPr>
                      <a:r>
                        <a:rPr lang="en-US" sz="1400">
                          <a:effectLst/>
                        </a:rPr>
                        <a:t> </a:t>
                      </a:r>
                      <a:endParaRPr lang="en-US" sz="1400">
                        <a:effectLst/>
                        <a:latin typeface="New York"/>
                        <a:ea typeface="Times New Roman" panose="02020603050405020304" pitchFamily="18" charset="0"/>
                        <a:cs typeface="Times New Roman" panose="02020603050405020304" pitchFamily="18" charset="0"/>
                      </a:endParaRPr>
                    </a:p>
                  </a:txBody>
                  <a:tcPr marL="68580" marR="68580" marT="0" marB="0"/>
                </a:tc>
                <a:tc>
                  <a:txBody>
                    <a:bodyPr/>
                    <a:lstStyle/>
                    <a:p>
                      <a:pPr marL="0" marR="0">
                        <a:lnSpc>
                          <a:spcPct val="150000"/>
                        </a:lnSpc>
                        <a:spcBef>
                          <a:spcPts val="0"/>
                        </a:spcBef>
                        <a:spcAft>
                          <a:spcPts val="0"/>
                        </a:spcAft>
                      </a:pPr>
                      <a:r>
                        <a:rPr lang="en-US" sz="1400" dirty="0">
                          <a:effectLst/>
                        </a:rPr>
                        <a:t> </a:t>
                      </a:r>
                      <a:endParaRPr lang="en-US" sz="1400" dirty="0">
                        <a:effectLst/>
                        <a:latin typeface="New York"/>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2161513150"/>
                  </a:ext>
                </a:extLst>
              </a:tr>
            </a:tbl>
          </a:graphicData>
        </a:graphic>
      </p:graphicFrame>
    </p:spTree>
    <p:extLst>
      <p:ext uri="{BB962C8B-B14F-4D97-AF65-F5344CB8AC3E}">
        <p14:creationId xmlns:p14="http://schemas.microsoft.com/office/powerpoint/2010/main" val="126476606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1253E2-641F-49F4-A0DF-581C33A66197}"/>
              </a:ext>
            </a:extLst>
          </p:cNvPr>
          <p:cNvSpPr>
            <a:spLocks noGrp="1"/>
          </p:cNvSpPr>
          <p:nvPr>
            <p:ph type="title"/>
          </p:nvPr>
        </p:nvSpPr>
        <p:spPr>
          <a:xfrm>
            <a:off x="628650" y="-18160"/>
            <a:ext cx="7886700" cy="1325563"/>
          </a:xfrm>
        </p:spPr>
        <p:txBody>
          <a:bodyPr>
            <a:normAutofit/>
          </a:bodyPr>
          <a:lstStyle/>
          <a:p>
            <a:pPr algn="ctr"/>
            <a:r>
              <a:rPr lang="en-US" sz="4000" b="1" dirty="0"/>
              <a:t>Example Problem</a:t>
            </a:r>
          </a:p>
        </p:txBody>
      </p:sp>
      <p:sp>
        <p:nvSpPr>
          <p:cNvPr id="3" name="Content Placeholder 2">
            <a:extLst>
              <a:ext uri="{FF2B5EF4-FFF2-40B4-BE49-F238E27FC236}">
                <a16:creationId xmlns:a16="http://schemas.microsoft.com/office/drawing/2014/main" id="{3E436F3D-9D54-4C90-B517-BB726B086B52}"/>
              </a:ext>
            </a:extLst>
          </p:cNvPr>
          <p:cNvSpPr>
            <a:spLocks noGrp="1"/>
          </p:cNvSpPr>
          <p:nvPr>
            <p:ph idx="1"/>
          </p:nvPr>
        </p:nvSpPr>
        <p:spPr>
          <a:xfrm>
            <a:off x="628650" y="1066800"/>
            <a:ext cx="7886700" cy="5791200"/>
          </a:xfrm>
        </p:spPr>
        <p:txBody>
          <a:bodyPr/>
          <a:lstStyle/>
          <a:p>
            <a:pPr marL="0" indent="0" algn="ctr">
              <a:buNone/>
            </a:pPr>
            <a:r>
              <a:rPr lang="en-US" dirty="0"/>
              <a:t>Fill in the missing information in the table below if the mass is 5 kg:</a:t>
            </a:r>
          </a:p>
          <a:p>
            <a:pPr marL="0" indent="0" algn="ctr">
              <a:buNone/>
            </a:pPr>
            <a:endParaRPr lang="en-US" dirty="0"/>
          </a:p>
          <a:p>
            <a:pPr marL="0" indent="0" algn="ctr">
              <a:buNone/>
            </a:pPr>
            <a:endParaRPr lang="en-US" dirty="0"/>
          </a:p>
          <a:p>
            <a:pPr marL="0" indent="0" algn="ctr">
              <a:buNone/>
            </a:pPr>
            <a:endParaRPr lang="en-US" dirty="0"/>
          </a:p>
          <a:p>
            <a:pPr marL="0" indent="0" algn="ctr">
              <a:buNone/>
            </a:pPr>
            <a:endParaRPr lang="en-US" dirty="0"/>
          </a:p>
          <a:p>
            <a:pPr marL="0" indent="0" algn="ctr">
              <a:buNone/>
            </a:pPr>
            <a:endParaRPr lang="en-US" dirty="0"/>
          </a:p>
          <a:p>
            <a:pPr marL="0" indent="0" algn="ctr">
              <a:buNone/>
            </a:pPr>
            <a:endParaRPr lang="en-US" dirty="0"/>
          </a:p>
          <a:p>
            <a:pPr marL="0" indent="0" algn="ctr">
              <a:buNone/>
            </a:pPr>
            <a:endParaRPr lang="en-US" dirty="0"/>
          </a:p>
          <a:p>
            <a:pPr marL="0" indent="0" algn="ctr">
              <a:buNone/>
            </a:pPr>
            <a:endParaRPr lang="en-US" dirty="0"/>
          </a:p>
          <a:p>
            <a:pPr marL="0" indent="0">
              <a:buNone/>
            </a:pPr>
            <a:endParaRPr lang="en-US" dirty="0"/>
          </a:p>
          <a:p>
            <a:pPr marL="0" indent="0">
              <a:buNone/>
            </a:pPr>
            <a:r>
              <a:rPr lang="en-US" dirty="0"/>
              <a:t>For the fourth one:</a:t>
            </a:r>
          </a:p>
          <a:p>
            <a:pPr marL="0" indent="0">
              <a:buNone/>
            </a:pPr>
            <a:r>
              <a:rPr lang="en-US" dirty="0" err="1"/>
              <a:t>F</a:t>
            </a:r>
            <a:r>
              <a:rPr lang="en-US" baseline="-25000" dirty="0" err="1"/>
              <a:t>net</a:t>
            </a:r>
            <a:r>
              <a:rPr lang="en-US" baseline="-25000" dirty="0"/>
              <a:t> </a:t>
            </a:r>
            <a:r>
              <a:rPr lang="en-US" dirty="0"/>
              <a:t> = 30 N – 30 N = 0 N</a:t>
            </a:r>
          </a:p>
          <a:p>
            <a:pPr marL="0" indent="0">
              <a:buNone/>
            </a:pPr>
            <a:r>
              <a:rPr lang="en-US" dirty="0"/>
              <a:t>a = </a:t>
            </a:r>
            <a:r>
              <a:rPr lang="en-US" dirty="0" err="1"/>
              <a:t>F</a:t>
            </a:r>
            <a:r>
              <a:rPr lang="en-US" baseline="-25000" dirty="0" err="1"/>
              <a:t>net</a:t>
            </a:r>
            <a:r>
              <a:rPr lang="en-US" baseline="-25000" dirty="0"/>
              <a:t> </a:t>
            </a:r>
            <a:r>
              <a:rPr lang="en-US" dirty="0"/>
              <a:t>/m = 0 N/5 kg = 0 m/s</a:t>
            </a:r>
            <a:r>
              <a:rPr lang="en-US" baseline="30000" dirty="0"/>
              <a:t>2</a:t>
            </a:r>
            <a:endParaRPr lang="en-US" dirty="0"/>
          </a:p>
          <a:p>
            <a:pPr marL="457200" indent="-457200">
              <a:buAutoNum type="arabicParenBoth"/>
            </a:pPr>
            <a:endParaRPr lang="en-US" dirty="0"/>
          </a:p>
        </p:txBody>
      </p:sp>
      <p:graphicFrame>
        <p:nvGraphicFramePr>
          <p:cNvPr id="6" name="Table 5">
            <a:extLst>
              <a:ext uri="{FF2B5EF4-FFF2-40B4-BE49-F238E27FC236}">
                <a16:creationId xmlns:a16="http://schemas.microsoft.com/office/drawing/2014/main" id="{20A1B3C5-EC81-481A-A47D-E3B451A5BB92}"/>
              </a:ext>
            </a:extLst>
          </p:cNvPr>
          <p:cNvGraphicFramePr>
            <a:graphicFrameLocks noGrp="1"/>
          </p:cNvGraphicFramePr>
          <p:nvPr/>
        </p:nvGraphicFramePr>
        <p:xfrm>
          <a:off x="1905000" y="1600200"/>
          <a:ext cx="5212081" cy="2930018"/>
        </p:xfrm>
        <a:graphic>
          <a:graphicData uri="http://schemas.openxmlformats.org/drawingml/2006/table">
            <a:tbl>
              <a:tblPr>
                <a:tableStyleId>{5C22544A-7EE6-4342-B048-85BDC9FD1C3A}</a:tableStyleId>
              </a:tblPr>
              <a:tblGrid>
                <a:gridCol w="726684">
                  <a:extLst>
                    <a:ext uri="{9D8B030D-6E8A-4147-A177-3AD203B41FA5}">
                      <a16:colId xmlns:a16="http://schemas.microsoft.com/office/drawing/2014/main" val="1407318779"/>
                    </a:ext>
                  </a:extLst>
                </a:gridCol>
                <a:gridCol w="1635516">
                  <a:extLst>
                    <a:ext uri="{9D8B030D-6E8A-4147-A177-3AD203B41FA5}">
                      <a16:colId xmlns:a16="http://schemas.microsoft.com/office/drawing/2014/main" val="3814881201"/>
                    </a:ext>
                  </a:extLst>
                </a:gridCol>
                <a:gridCol w="1143000">
                  <a:extLst>
                    <a:ext uri="{9D8B030D-6E8A-4147-A177-3AD203B41FA5}">
                      <a16:colId xmlns:a16="http://schemas.microsoft.com/office/drawing/2014/main" val="4220393564"/>
                    </a:ext>
                  </a:extLst>
                </a:gridCol>
                <a:gridCol w="1706881">
                  <a:extLst>
                    <a:ext uri="{9D8B030D-6E8A-4147-A177-3AD203B41FA5}">
                      <a16:colId xmlns:a16="http://schemas.microsoft.com/office/drawing/2014/main" val="201797384"/>
                    </a:ext>
                  </a:extLst>
                </a:gridCol>
              </a:tblGrid>
              <a:tr h="0">
                <a:tc>
                  <a:txBody>
                    <a:bodyPr/>
                    <a:lstStyle/>
                    <a:p>
                      <a:pPr marL="0" marR="0" algn="ctr">
                        <a:lnSpc>
                          <a:spcPct val="150000"/>
                        </a:lnSpc>
                        <a:spcBef>
                          <a:spcPts val="0"/>
                        </a:spcBef>
                        <a:spcAft>
                          <a:spcPts val="0"/>
                        </a:spcAft>
                      </a:pPr>
                      <a:r>
                        <a:rPr lang="en-US" sz="1400" b="1">
                          <a:effectLst/>
                        </a:rPr>
                        <a:t>FORCE</a:t>
                      </a:r>
                      <a:endParaRPr lang="en-US" sz="1400" b="1">
                        <a:effectLst/>
                        <a:latin typeface="New York"/>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a:lnSpc>
                          <a:spcPct val="150000"/>
                        </a:lnSpc>
                        <a:spcBef>
                          <a:spcPts val="0"/>
                        </a:spcBef>
                        <a:spcAft>
                          <a:spcPts val="0"/>
                        </a:spcAft>
                      </a:pPr>
                      <a:r>
                        <a:rPr lang="en-US" sz="1400" b="1" dirty="0">
                          <a:effectLst/>
                        </a:rPr>
                        <a:t>FRICTIONAL FORCE</a:t>
                      </a:r>
                      <a:endParaRPr lang="en-US" sz="1400" b="1" dirty="0">
                        <a:effectLst/>
                        <a:latin typeface="New York"/>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a:lnSpc>
                          <a:spcPct val="150000"/>
                        </a:lnSpc>
                        <a:spcBef>
                          <a:spcPts val="0"/>
                        </a:spcBef>
                        <a:spcAft>
                          <a:spcPts val="0"/>
                        </a:spcAft>
                      </a:pPr>
                      <a:r>
                        <a:rPr lang="en-US" sz="1400" b="1" dirty="0">
                          <a:effectLst/>
                        </a:rPr>
                        <a:t>  NET FORCE</a:t>
                      </a:r>
                      <a:endParaRPr lang="en-US" sz="1400" b="1" dirty="0">
                        <a:effectLst/>
                        <a:latin typeface="New York"/>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a:lnSpc>
                          <a:spcPct val="150000"/>
                        </a:lnSpc>
                        <a:spcBef>
                          <a:spcPts val="0"/>
                        </a:spcBef>
                        <a:spcAft>
                          <a:spcPts val="0"/>
                        </a:spcAft>
                      </a:pPr>
                      <a:r>
                        <a:rPr lang="en-US" sz="1400" b="1" dirty="0">
                          <a:effectLst/>
                        </a:rPr>
                        <a:t>ACCELERATION</a:t>
                      </a:r>
                      <a:endParaRPr lang="en-US" sz="1400" b="1" dirty="0">
                        <a:effectLst/>
                        <a:latin typeface="New York"/>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3076723497"/>
                  </a:ext>
                </a:extLst>
              </a:tr>
              <a:tr h="599440">
                <a:tc>
                  <a:txBody>
                    <a:bodyPr/>
                    <a:lstStyle/>
                    <a:p>
                      <a:pPr marL="0" marR="0" algn="ctr">
                        <a:lnSpc>
                          <a:spcPct val="150000"/>
                        </a:lnSpc>
                        <a:spcBef>
                          <a:spcPts val="0"/>
                        </a:spcBef>
                        <a:spcAft>
                          <a:spcPts val="0"/>
                        </a:spcAft>
                      </a:pPr>
                      <a:r>
                        <a:rPr lang="en-US" sz="1400">
                          <a:effectLst/>
                        </a:rPr>
                        <a:t> </a:t>
                      </a:r>
                    </a:p>
                    <a:p>
                      <a:pPr marL="0" marR="0" algn="ctr">
                        <a:lnSpc>
                          <a:spcPct val="150000"/>
                        </a:lnSpc>
                        <a:spcBef>
                          <a:spcPts val="0"/>
                        </a:spcBef>
                        <a:spcAft>
                          <a:spcPts val="0"/>
                        </a:spcAft>
                      </a:pPr>
                      <a:r>
                        <a:rPr lang="en-US" sz="1400">
                          <a:effectLst/>
                        </a:rPr>
                        <a:t>50 N</a:t>
                      </a:r>
                      <a:endParaRPr lang="en-US" sz="1400">
                        <a:effectLst/>
                        <a:latin typeface="New York"/>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a:lnSpc>
                          <a:spcPct val="150000"/>
                        </a:lnSpc>
                        <a:spcBef>
                          <a:spcPts val="0"/>
                        </a:spcBef>
                        <a:spcAft>
                          <a:spcPts val="0"/>
                        </a:spcAft>
                      </a:pPr>
                      <a:r>
                        <a:rPr lang="en-US" sz="1400">
                          <a:effectLst/>
                        </a:rPr>
                        <a:t> </a:t>
                      </a:r>
                    </a:p>
                    <a:p>
                      <a:pPr marL="0" marR="0" algn="ctr">
                        <a:lnSpc>
                          <a:spcPct val="150000"/>
                        </a:lnSpc>
                        <a:spcBef>
                          <a:spcPts val="0"/>
                        </a:spcBef>
                        <a:spcAft>
                          <a:spcPts val="0"/>
                        </a:spcAft>
                      </a:pPr>
                      <a:r>
                        <a:rPr lang="en-US" sz="1400">
                          <a:effectLst/>
                        </a:rPr>
                        <a:t>0 N</a:t>
                      </a:r>
                      <a:endParaRPr lang="en-US" sz="1400">
                        <a:effectLst/>
                        <a:latin typeface="New York"/>
                        <a:ea typeface="Times New Roman" panose="02020603050405020304" pitchFamily="18" charset="0"/>
                        <a:cs typeface="Times New Roman" panose="02020603050405020304" pitchFamily="18" charset="0"/>
                      </a:endParaRPr>
                    </a:p>
                  </a:txBody>
                  <a:tcPr marL="68580" marR="68580" marT="0" marB="0"/>
                </a:tc>
                <a:tc>
                  <a:txBody>
                    <a:bodyPr/>
                    <a:lstStyle/>
                    <a:p>
                      <a:pPr marL="0" marR="0">
                        <a:lnSpc>
                          <a:spcPct val="150000"/>
                        </a:lnSpc>
                        <a:spcBef>
                          <a:spcPts val="0"/>
                        </a:spcBef>
                        <a:spcAft>
                          <a:spcPts val="0"/>
                        </a:spcAft>
                      </a:pPr>
                      <a:r>
                        <a:rPr lang="en-US" sz="1400" dirty="0">
                          <a:effectLst/>
                        </a:rPr>
                        <a:t>    </a:t>
                      </a:r>
                      <a:endParaRPr lang="en-US" sz="1400" dirty="0">
                        <a:effectLst/>
                        <a:latin typeface="New York"/>
                        <a:ea typeface="Times New Roman" panose="02020603050405020304" pitchFamily="18" charset="0"/>
                        <a:cs typeface="Times New Roman" panose="02020603050405020304" pitchFamily="18" charset="0"/>
                      </a:endParaRPr>
                    </a:p>
                  </a:txBody>
                  <a:tcPr marL="68580" marR="68580" marT="0" marB="0"/>
                </a:tc>
                <a:tc>
                  <a:txBody>
                    <a:bodyPr/>
                    <a:lstStyle/>
                    <a:p>
                      <a:pPr marL="0" marR="0">
                        <a:lnSpc>
                          <a:spcPct val="150000"/>
                        </a:lnSpc>
                        <a:spcBef>
                          <a:spcPts val="0"/>
                        </a:spcBef>
                        <a:spcAft>
                          <a:spcPts val="0"/>
                        </a:spcAft>
                      </a:pPr>
                      <a:r>
                        <a:rPr lang="en-US" sz="1400" dirty="0">
                          <a:effectLst/>
                        </a:rPr>
                        <a:t> </a:t>
                      </a:r>
                      <a:endParaRPr lang="en-US" sz="1400" dirty="0">
                        <a:effectLst/>
                        <a:latin typeface="New York"/>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869137011"/>
                  </a:ext>
                </a:extLst>
              </a:tr>
              <a:tr h="622300">
                <a:tc>
                  <a:txBody>
                    <a:bodyPr/>
                    <a:lstStyle/>
                    <a:p>
                      <a:pPr marL="0" marR="0">
                        <a:lnSpc>
                          <a:spcPct val="150000"/>
                        </a:lnSpc>
                        <a:spcBef>
                          <a:spcPts val="0"/>
                        </a:spcBef>
                        <a:spcAft>
                          <a:spcPts val="0"/>
                        </a:spcAft>
                      </a:pPr>
                      <a:r>
                        <a:rPr lang="en-US" sz="1400">
                          <a:effectLst/>
                        </a:rPr>
                        <a:t>  </a:t>
                      </a:r>
                      <a:endParaRPr lang="en-US" sz="1400">
                        <a:effectLst/>
                        <a:latin typeface="New York"/>
                        <a:ea typeface="Times New Roman" panose="02020603050405020304" pitchFamily="18" charset="0"/>
                        <a:cs typeface="Times New Roman" panose="02020603050405020304" pitchFamily="18" charset="0"/>
                      </a:endParaRPr>
                    </a:p>
                  </a:txBody>
                  <a:tcPr marL="68580" marR="68580" marT="0" marB="0"/>
                </a:tc>
                <a:tc>
                  <a:txBody>
                    <a:bodyPr/>
                    <a:lstStyle/>
                    <a:p>
                      <a:pPr marL="0" marR="0">
                        <a:lnSpc>
                          <a:spcPct val="150000"/>
                        </a:lnSpc>
                        <a:spcBef>
                          <a:spcPts val="0"/>
                        </a:spcBef>
                        <a:spcAft>
                          <a:spcPts val="0"/>
                        </a:spcAft>
                      </a:pPr>
                      <a:r>
                        <a:rPr lang="en-US" sz="1400">
                          <a:effectLst/>
                        </a:rPr>
                        <a:t>      </a:t>
                      </a:r>
                    </a:p>
                    <a:p>
                      <a:pPr marL="0" marR="0" algn="ctr">
                        <a:lnSpc>
                          <a:spcPct val="150000"/>
                        </a:lnSpc>
                        <a:spcBef>
                          <a:spcPts val="0"/>
                        </a:spcBef>
                        <a:spcAft>
                          <a:spcPts val="0"/>
                        </a:spcAft>
                      </a:pPr>
                      <a:r>
                        <a:rPr lang="en-US" sz="1400">
                          <a:effectLst/>
                        </a:rPr>
                        <a:t>0 N</a:t>
                      </a:r>
                      <a:endParaRPr lang="en-US" sz="1400">
                        <a:effectLst/>
                        <a:latin typeface="New York"/>
                        <a:ea typeface="Times New Roman" panose="02020603050405020304" pitchFamily="18" charset="0"/>
                        <a:cs typeface="Times New Roman" panose="02020603050405020304" pitchFamily="18" charset="0"/>
                      </a:endParaRPr>
                    </a:p>
                  </a:txBody>
                  <a:tcPr marL="68580" marR="68580" marT="0" marB="0"/>
                </a:tc>
                <a:tc>
                  <a:txBody>
                    <a:bodyPr/>
                    <a:lstStyle/>
                    <a:p>
                      <a:pPr marL="0" marR="0">
                        <a:lnSpc>
                          <a:spcPct val="150000"/>
                        </a:lnSpc>
                        <a:spcBef>
                          <a:spcPts val="0"/>
                        </a:spcBef>
                        <a:spcAft>
                          <a:spcPts val="0"/>
                        </a:spcAft>
                      </a:pPr>
                      <a:r>
                        <a:rPr lang="en-US" sz="1400" dirty="0">
                          <a:effectLst/>
                        </a:rPr>
                        <a:t> </a:t>
                      </a:r>
                      <a:endParaRPr lang="en-US" sz="1400" dirty="0">
                        <a:effectLst/>
                        <a:latin typeface="New York"/>
                        <a:ea typeface="Times New Roman" panose="02020603050405020304" pitchFamily="18" charset="0"/>
                        <a:cs typeface="Times New Roman" panose="02020603050405020304" pitchFamily="18" charset="0"/>
                      </a:endParaRPr>
                    </a:p>
                  </a:txBody>
                  <a:tcPr marL="68580" marR="68580" marT="0" marB="0"/>
                </a:tc>
                <a:tc>
                  <a:txBody>
                    <a:bodyPr/>
                    <a:lstStyle/>
                    <a:p>
                      <a:pPr marL="0" marR="0">
                        <a:lnSpc>
                          <a:spcPct val="150000"/>
                        </a:lnSpc>
                        <a:spcBef>
                          <a:spcPts val="0"/>
                        </a:spcBef>
                        <a:spcAft>
                          <a:spcPts val="0"/>
                        </a:spcAft>
                      </a:pPr>
                      <a:r>
                        <a:rPr lang="en-US" sz="1400">
                          <a:effectLst/>
                        </a:rPr>
                        <a:t>                </a:t>
                      </a:r>
                    </a:p>
                    <a:p>
                      <a:pPr marL="0" marR="0" algn="ctr">
                        <a:lnSpc>
                          <a:spcPct val="150000"/>
                        </a:lnSpc>
                        <a:spcBef>
                          <a:spcPts val="0"/>
                        </a:spcBef>
                        <a:spcAft>
                          <a:spcPts val="0"/>
                        </a:spcAft>
                      </a:pPr>
                      <a:r>
                        <a:rPr lang="en-US" sz="1400">
                          <a:effectLst/>
                        </a:rPr>
                        <a:t>8 m/s</a:t>
                      </a:r>
                      <a:r>
                        <a:rPr lang="en-US" sz="1400" baseline="30000">
                          <a:effectLst/>
                        </a:rPr>
                        <a:t>2</a:t>
                      </a:r>
                      <a:endParaRPr lang="en-US" sz="1400">
                        <a:effectLst/>
                        <a:latin typeface="New York"/>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591808790"/>
                  </a:ext>
                </a:extLst>
              </a:tr>
              <a:tr h="673735">
                <a:tc>
                  <a:txBody>
                    <a:bodyPr/>
                    <a:lstStyle/>
                    <a:p>
                      <a:pPr marL="0" marR="0">
                        <a:lnSpc>
                          <a:spcPct val="150000"/>
                        </a:lnSpc>
                        <a:spcBef>
                          <a:spcPts val="0"/>
                        </a:spcBef>
                        <a:spcAft>
                          <a:spcPts val="0"/>
                        </a:spcAft>
                      </a:pPr>
                      <a:r>
                        <a:rPr lang="en-US" sz="1400">
                          <a:effectLst/>
                        </a:rPr>
                        <a:t>    </a:t>
                      </a:r>
                    </a:p>
                    <a:p>
                      <a:pPr marL="0" marR="0" algn="ctr">
                        <a:lnSpc>
                          <a:spcPct val="150000"/>
                        </a:lnSpc>
                        <a:spcBef>
                          <a:spcPts val="0"/>
                        </a:spcBef>
                        <a:spcAft>
                          <a:spcPts val="0"/>
                        </a:spcAft>
                      </a:pPr>
                      <a:r>
                        <a:rPr lang="en-US" sz="1400">
                          <a:effectLst/>
                        </a:rPr>
                        <a:t>45 N</a:t>
                      </a:r>
                      <a:endParaRPr lang="en-US" sz="1400">
                        <a:effectLst/>
                        <a:latin typeface="New York"/>
                        <a:ea typeface="Times New Roman" panose="02020603050405020304" pitchFamily="18" charset="0"/>
                        <a:cs typeface="Times New Roman" panose="02020603050405020304" pitchFamily="18" charset="0"/>
                      </a:endParaRPr>
                    </a:p>
                  </a:txBody>
                  <a:tcPr marL="68580" marR="68580" marT="0" marB="0"/>
                </a:tc>
                <a:tc>
                  <a:txBody>
                    <a:bodyPr/>
                    <a:lstStyle/>
                    <a:p>
                      <a:pPr marL="0" marR="0">
                        <a:lnSpc>
                          <a:spcPct val="150000"/>
                        </a:lnSpc>
                        <a:spcBef>
                          <a:spcPts val="0"/>
                        </a:spcBef>
                        <a:spcAft>
                          <a:spcPts val="0"/>
                        </a:spcAft>
                      </a:pPr>
                      <a:r>
                        <a:rPr lang="en-US" sz="1400">
                          <a:effectLst/>
                        </a:rPr>
                        <a:t>      </a:t>
                      </a:r>
                    </a:p>
                    <a:p>
                      <a:pPr marL="0" marR="0" algn="ctr">
                        <a:lnSpc>
                          <a:spcPct val="150000"/>
                        </a:lnSpc>
                        <a:spcBef>
                          <a:spcPts val="0"/>
                        </a:spcBef>
                        <a:spcAft>
                          <a:spcPts val="0"/>
                        </a:spcAft>
                      </a:pPr>
                      <a:r>
                        <a:rPr lang="en-US" sz="1400">
                          <a:effectLst/>
                        </a:rPr>
                        <a:t>30 N</a:t>
                      </a:r>
                      <a:endParaRPr lang="en-US" sz="1400">
                        <a:effectLst/>
                        <a:latin typeface="New York"/>
                        <a:ea typeface="Times New Roman" panose="02020603050405020304" pitchFamily="18" charset="0"/>
                        <a:cs typeface="Times New Roman" panose="02020603050405020304" pitchFamily="18" charset="0"/>
                      </a:endParaRPr>
                    </a:p>
                  </a:txBody>
                  <a:tcPr marL="68580" marR="68580" marT="0" marB="0"/>
                </a:tc>
                <a:tc>
                  <a:txBody>
                    <a:bodyPr/>
                    <a:lstStyle/>
                    <a:p>
                      <a:pPr marL="0" marR="0">
                        <a:lnSpc>
                          <a:spcPct val="150000"/>
                        </a:lnSpc>
                        <a:spcBef>
                          <a:spcPts val="0"/>
                        </a:spcBef>
                        <a:spcAft>
                          <a:spcPts val="0"/>
                        </a:spcAft>
                      </a:pPr>
                      <a:r>
                        <a:rPr lang="en-US" sz="1400" dirty="0">
                          <a:effectLst/>
                        </a:rPr>
                        <a:t> </a:t>
                      </a:r>
                      <a:endParaRPr lang="en-US" sz="1400" dirty="0">
                        <a:effectLst/>
                        <a:latin typeface="New York"/>
                        <a:ea typeface="Times New Roman" panose="02020603050405020304" pitchFamily="18" charset="0"/>
                        <a:cs typeface="Times New Roman" panose="02020603050405020304" pitchFamily="18" charset="0"/>
                      </a:endParaRPr>
                    </a:p>
                  </a:txBody>
                  <a:tcPr marL="68580" marR="68580" marT="0" marB="0"/>
                </a:tc>
                <a:tc>
                  <a:txBody>
                    <a:bodyPr/>
                    <a:lstStyle/>
                    <a:p>
                      <a:pPr marL="0" marR="0">
                        <a:lnSpc>
                          <a:spcPct val="150000"/>
                        </a:lnSpc>
                        <a:spcBef>
                          <a:spcPts val="0"/>
                        </a:spcBef>
                        <a:spcAft>
                          <a:spcPts val="0"/>
                        </a:spcAft>
                      </a:pPr>
                      <a:r>
                        <a:rPr lang="en-US" sz="1400">
                          <a:effectLst/>
                        </a:rPr>
                        <a:t> </a:t>
                      </a:r>
                      <a:endParaRPr lang="en-US" sz="1400">
                        <a:effectLst/>
                        <a:latin typeface="New York"/>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4143625043"/>
                  </a:ext>
                </a:extLst>
              </a:tr>
              <a:tr h="742315">
                <a:tc>
                  <a:txBody>
                    <a:bodyPr/>
                    <a:lstStyle/>
                    <a:p>
                      <a:pPr marL="0" marR="0">
                        <a:lnSpc>
                          <a:spcPct val="150000"/>
                        </a:lnSpc>
                        <a:spcBef>
                          <a:spcPts val="0"/>
                        </a:spcBef>
                        <a:spcAft>
                          <a:spcPts val="0"/>
                        </a:spcAft>
                      </a:pPr>
                      <a:r>
                        <a:rPr lang="en-US" sz="1400">
                          <a:effectLst/>
                        </a:rPr>
                        <a:t>    </a:t>
                      </a:r>
                    </a:p>
                    <a:p>
                      <a:pPr marL="0" marR="0" algn="ctr">
                        <a:lnSpc>
                          <a:spcPct val="150000"/>
                        </a:lnSpc>
                        <a:spcBef>
                          <a:spcPts val="0"/>
                        </a:spcBef>
                        <a:spcAft>
                          <a:spcPts val="0"/>
                        </a:spcAft>
                      </a:pPr>
                      <a:r>
                        <a:rPr lang="en-US" sz="1400">
                          <a:effectLst/>
                        </a:rPr>
                        <a:t>30 N</a:t>
                      </a:r>
                      <a:endParaRPr lang="en-US" sz="1400">
                        <a:effectLst/>
                        <a:latin typeface="New York"/>
                        <a:ea typeface="Times New Roman" panose="02020603050405020304" pitchFamily="18" charset="0"/>
                        <a:cs typeface="Times New Roman" panose="02020603050405020304" pitchFamily="18" charset="0"/>
                      </a:endParaRPr>
                    </a:p>
                  </a:txBody>
                  <a:tcPr marL="68580" marR="68580" marT="0" marB="0"/>
                </a:tc>
                <a:tc>
                  <a:txBody>
                    <a:bodyPr/>
                    <a:lstStyle/>
                    <a:p>
                      <a:pPr marL="0" marR="0">
                        <a:lnSpc>
                          <a:spcPct val="150000"/>
                        </a:lnSpc>
                        <a:spcBef>
                          <a:spcPts val="0"/>
                        </a:spcBef>
                        <a:spcAft>
                          <a:spcPts val="0"/>
                        </a:spcAft>
                      </a:pPr>
                      <a:r>
                        <a:rPr lang="en-US" sz="1400">
                          <a:effectLst/>
                        </a:rPr>
                        <a:t>      </a:t>
                      </a:r>
                    </a:p>
                    <a:p>
                      <a:pPr marL="0" marR="0" algn="ctr">
                        <a:lnSpc>
                          <a:spcPct val="150000"/>
                        </a:lnSpc>
                        <a:spcBef>
                          <a:spcPts val="0"/>
                        </a:spcBef>
                        <a:spcAft>
                          <a:spcPts val="0"/>
                        </a:spcAft>
                      </a:pPr>
                      <a:r>
                        <a:rPr lang="en-US" sz="1400">
                          <a:effectLst/>
                        </a:rPr>
                        <a:t>30 N</a:t>
                      </a:r>
                      <a:endParaRPr lang="en-US" sz="1400">
                        <a:effectLst/>
                        <a:latin typeface="New York"/>
                        <a:ea typeface="Times New Roman" panose="02020603050405020304" pitchFamily="18" charset="0"/>
                        <a:cs typeface="Times New Roman" panose="02020603050405020304" pitchFamily="18" charset="0"/>
                      </a:endParaRPr>
                    </a:p>
                  </a:txBody>
                  <a:tcPr marL="68580" marR="68580" marT="0" marB="0"/>
                </a:tc>
                <a:tc>
                  <a:txBody>
                    <a:bodyPr/>
                    <a:lstStyle/>
                    <a:p>
                      <a:pPr marL="0" marR="0">
                        <a:lnSpc>
                          <a:spcPct val="150000"/>
                        </a:lnSpc>
                        <a:spcBef>
                          <a:spcPts val="0"/>
                        </a:spcBef>
                        <a:spcAft>
                          <a:spcPts val="0"/>
                        </a:spcAft>
                      </a:pPr>
                      <a:r>
                        <a:rPr lang="en-US" sz="1400">
                          <a:effectLst/>
                        </a:rPr>
                        <a:t> </a:t>
                      </a:r>
                      <a:endParaRPr lang="en-US" sz="1400">
                        <a:effectLst/>
                        <a:latin typeface="New York"/>
                        <a:ea typeface="Times New Roman" panose="02020603050405020304" pitchFamily="18" charset="0"/>
                        <a:cs typeface="Times New Roman" panose="02020603050405020304" pitchFamily="18" charset="0"/>
                      </a:endParaRPr>
                    </a:p>
                  </a:txBody>
                  <a:tcPr marL="68580" marR="68580" marT="0" marB="0"/>
                </a:tc>
                <a:tc>
                  <a:txBody>
                    <a:bodyPr/>
                    <a:lstStyle/>
                    <a:p>
                      <a:pPr marL="0" marR="0">
                        <a:lnSpc>
                          <a:spcPct val="150000"/>
                        </a:lnSpc>
                        <a:spcBef>
                          <a:spcPts val="0"/>
                        </a:spcBef>
                        <a:spcAft>
                          <a:spcPts val="0"/>
                        </a:spcAft>
                      </a:pPr>
                      <a:r>
                        <a:rPr lang="en-US" sz="1400" dirty="0">
                          <a:effectLst/>
                        </a:rPr>
                        <a:t> </a:t>
                      </a:r>
                      <a:endParaRPr lang="en-US" sz="1400" dirty="0">
                        <a:effectLst/>
                        <a:latin typeface="New York"/>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2161513150"/>
                  </a:ext>
                </a:extLst>
              </a:tr>
            </a:tbl>
          </a:graphicData>
        </a:graphic>
      </p:graphicFrame>
    </p:spTree>
    <p:extLst>
      <p:ext uri="{BB962C8B-B14F-4D97-AF65-F5344CB8AC3E}">
        <p14:creationId xmlns:p14="http://schemas.microsoft.com/office/powerpoint/2010/main" val="360104676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9" name="Rectangle 33">
            <a:extLst>
              <a:ext uri="{FF2B5EF4-FFF2-40B4-BE49-F238E27FC236}">
                <a16:creationId xmlns:a16="http://schemas.microsoft.com/office/drawing/2014/main" id="{DBC6133C-0615-4CE4-9132-37E609A9BDF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3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itle 1"/>
          <p:cNvSpPr txBox="1">
            <a:spLocks/>
          </p:cNvSpPr>
          <p:nvPr/>
        </p:nvSpPr>
        <p:spPr>
          <a:xfrm>
            <a:off x="483798" y="525982"/>
            <a:ext cx="3212237" cy="1200361"/>
          </a:xfrm>
          <a:prstGeom prst="rect">
            <a:avLst/>
          </a:prstGeom>
        </p:spPr>
        <p:txBody>
          <a:bodyPr vert="horz" lIns="91440" tIns="45720" rIns="91440" bIns="45720" rtlCol="0" anchor="b">
            <a:normAutofit/>
          </a:bodyPr>
          <a:lstStyle>
            <a:lvl1pPr algn="ctr" rtl="0" eaLnBrk="1" latinLnBrk="0" hangingPunct="1">
              <a:spcBef>
                <a:spcPct val="0"/>
              </a:spcBef>
              <a:buNone/>
              <a:defRPr kumimoji="0" sz="3300" kern="1200">
                <a:solidFill>
                  <a:schemeClr val="accent3">
                    <a:shade val="75000"/>
                  </a:schemeClr>
                </a:solidFill>
                <a:latin typeface="+mj-lt"/>
                <a:ea typeface="+mj-ea"/>
                <a:cs typeface="+mj-cs"/>
              </a:defRPr>
            </a:lvl1pPr>
          </a:lstStyle>
          <a:p>
            <a:pPr>
              <a:lnSpc>
                <a:spcPct val="90000"/>
              </a:lnSpc>
              <a:spcAft>
                <a:spcPts val="600"/>
              </a:spcAft>
            </a:pPr>
            <a:r>
              <a:rPr lang="en-US" sz="3100" b="1" i="1" kern="1200" dirty="0">
                <a:solidFill>
                  <a:schemeClr val="tx1"/>
                </a:solidFill>
                <a:latin typeface="+mj-lt"/>
                <a:ea typeface="+mj-ea"/>
                <a:cs typeface="+mj-cs"/>
              </a:rPr>
              <a:t>Drag Force &amp; Terminal Speed</a:t>
            </a:r>
          </a:p>
        </p:txBody>
      </p:sp>
      <p:sp>
        <p:nvSpPr>
          <p:cNvPr id="41" name="Rectangle 35">
            <a:extLst>
              <a:ext uri="{FF2B5EF4-FFF2-40B4-BE49-F238E27FC236}">
                <a16:creationId xmlns:a16="http://schemas.microsoft.com/office/drawing/2014/main" id="{169CC832-2974-4E8D-90ED-3E2941BA733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62399" y="1944913"/>
            <a:ext cx="301752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p:cNvSpPr/>
          <p:nvPr/>
        </p:nvSpPr>
        <p:spPr>
          <a:xfrm>
            <a:off x="483799" y="2031101"/>
            <a:ext cx="3212238" cy="3511943"/>
          </a:xfrm>
          <a:prstGeom prst="rect">
            <a:avLst/>
          </a:prstGeom>
        </p:spPr>
        <p:txBody>
          <a:bodyPr vert="horz" lIns="91440" tIns="45720" rIns="91440" bIns="45720" rtlCol="0" anchor="ctr">
            <a:normAutofit/>
          </a:bodyPr>
          <a:lstStyle/>
          <a:p>
            <a:pPr>
              <a:lnSpc>
                <a:spcPct val="90000"/>
              </a:lnSpc>
              <a:spcAft>
                <a:spcPts val="600"/>
              </a:spcAft>
            </a:pPr>
            <a:r>
              <a:rPr lang="en-US" sz="2000" dirty="0"/>
              <a:t>When there is a relative velocity between a fluid and a body, the body experiences a drag force, D, that opposes the relative motion and points in the direction opposite of the motion of the object.</a:t>
            </a:r>
          </a:p>
        </p:txBody>
      </p:sp>
      <p:sp>
        <p:nvSpPr>
          <p:cNvPr id="38" name="Rectangle 37">
            <a:extLst>
              <a:ext uri="{FF2B5EF4-FFF2-40B4-BE49-F238E27FC236}">
                <a16:creationId xmlns:a16="http://schemas.microsoft.com/office/drawing/2014/main" id="{55222F96-971A-4F90-B841-6BAB416C7AC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261965" y="6072626"/>
            <a:ext cx="740664" cy="11559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08980754-6F4B-43C9-B9BE-127B6BED658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4336109" y="1694387"/>
            <a:ext cx="740664" cy="887511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a:extLst>
              <a:ext uri="{FF2B5EF4-FFF2-40B4-BE49-F238E27FC236}">
                <a16:creationId xmlns:a16="http://schemas.microsoft.com/office/drawing/2014/main" id="{2C1BBA94-3F40-40AA-8BB9-E69E25E537C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72594" y="354959"/>
            <a:ext cx="4638730" cy="5915212"/>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
          <p:cNvPicPr>
            <a:picLocks noChangeAspect="1" noChangeArrowheads="1"/>
          </p:cNvPicPr>
          <p:nvPr/>
        </p:nvPicPr>
        <p:blipFill>
          <a:blip r:embed="rId3">
            <a:extLst>
              <a:ext uri="{28A0092B-C50C-407E-A947-70E740481C1C}">
                <a14:useLocalDpi xmlns:a14="http://schemas.microsoft.com/office/drawing/2010/main" val="0"/>
              </a:ext>
            </a:extLst>
          </a:blip>
          <a:srcRect b="25072"/>
          <a:stretch>
            <a:fillRect/>
          </a:stretch>
        </p:blipFill>
        <p:spPr bwMode="auto">
          <a:xfrm>
            <a:off x="4490803" y="1116231"/>
            <a:ext cx="4221014" cy="4392667"/>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0582068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Text Placeholder 5"/>
          <p:cNvSpPr>
            <a:spLocks noGrp="1"/>
          </p:cNvSpPr>
          <p:nvPr>
            <p:ph type="body" sz="half" idx="2"/>
          </p:nvPr>
        </p:nvSpPr>
        <p:spPr>
          <a:xfrm>
            <a:off x="76200" y="1131094"/>
            <a:ext cx="8991600" cy="4202906"/>
          </a:xfrm>
        </p:spPr>
        <p:txBody>
          <a:bodyPr>
            <a:noAutofit/>
          </a:bodyPr>
          <a:lstStyle/>
          <a:p>
            <a:r>
              <a:rPr lang="en-US" sz="2400" dirty="0"/>
              <a:t>For cases in which air is the fluid, and the body is blunt (like a baseball) rather than slender (like a javelin), and the relative motion is fast enough so that the air becomes turbulent (breaks up into swirls) behind the body,</a:t>
            </a:r>
          </a:p>
          <a:p>
            <a:endParaRPr lang="en-US" sz="2400" dirty="0"/>
          </a:p>
          <a:p>
            <a:endParaRPr lang="en-US" sz="2400" dirty="0"/>
          </a:p>
          <a:p>
            <a:r>
              <a:rPr lang="en-US" sz="2400" dirty="0"/>
              <a:t>When a blunt body falls from rest through air, the drag force is directed upward; its magnitude gradually increases from zero as the speed of the body increases. Eventually, a = 0, and the body then falls at a constant speed, called the terminal speed </a:t>
            </a:r>
            <a:r>
              <a:rPr lang="en-US" sz="2400" dirty="0" err="1"/>
              <a:t>v</a:t>
            </a:r>
            <a:r>
              <a:rPr lang="en-US" sz="2400" baseline="-25000" dirty="0" err="1"/>
              <a:t>t</a:t>
            </a:r>
            <a:r>
              <a:rPr lang="en-US" sz="2400" dirty="0"/>
              <a:t> .</a:t>
            </a:r>
          </a:p>
          <a:p>
            <a:endParaRPr lang="en-US" sz="2400" dirty="0"/>
          </a:p>
          <a:p>
            <a:endParaRPr lang="en-US" sz="2400" dirty="0"/>
          </a:p>
        </p:txBody>
      </p:sp>
      <p:pic>
        <p:nvPicPr>
          <p:cNvPr id="11268" name="Picture 1"/>
          <p:cNvPicPr>
            <a:picLocks noChangeAspect="1" noChangeArrowheads="1"/>
          </p:cNvPicPr>
          <p:nvPr/>
        </p:nvPicPr>
        <p:blipFill>
          <a:blip r:embed="rId3">
            <a:extLst>
              <a:ext uri="{BEBA8EAE-BF5A-486C-A8C5-ECC9F3942E4B}">
                <a14:imgProps xmlns:a14="http://schemas.microsoft.com/office/drawing/2010/main">
                  <a14:imgLayer r:embed="rId4">
                    <a14:imgEffect>
                      <a14:brightnessContrast bright="20000" contrast="-40000"/>
                    </a14:imgEffect>
                  </a14:imgLayer>
                </a14:imgProps>
              </a:ext>
              <a:ext uri="{28A0092B-C50C-407E-A947-70E740481C1C}">
                <a14:useLocalDpi xmlns:a14="http://schemas.microsoft.com/office/drawing/2010/main" val="0"/>
              </a:ext>
            </a:extLst>
          </a:blip>
          <a:srcRect/>
          <a:stretch>
            <a:fillRect/>
          </a:stretch>
        </p:blipFill>
        <p:spPr bwMode="auto">
          <a:xfrm>
            <a:off x="3660741" y="2625447"/>
            <a:ext cx="1724025" cy="552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5716" name="Picture 4"/>
          <p:cNvPicPr>
            <a:picLocks noChangeAspect="1" noChangeArrowheads="1"/>
          </p:cNvPicPr>
          <p:nvPr/>
        </p:nvPicPr>
        <p:blipFill>
          <a:blip r:embed="rId5" cstate="print">
            <a:extLst>
              <a:ext uri="{BEBA8EAE-BF5A-486C-A8C5-ECC9F3942E4B}">
                <a14:imgProps xmlns:a14="http://schemas.microsoft.com/office/drawing/2010/main">
                  <a14:imgLayer r:embed="rId6">
                    <a14:imgEffect>
                      <a14:brightnessContrast bright="20000" contrast="-40000"/>
                    </a14:imgEffect>
                  </a14:imgLayer>
                </a14:imgProps>
              </a:ext>
            </a:extLst>
          </a:blip>
          <a:srcRect/>
          <a:stretch>
            <a:fillRect/>
          </a:stretch>
        </p:blipFill>
        <p:spPr bwMode="auto">
          <a:xfrm>
            <a:off x="3605212" y="5069681"/>
            <a:ext cx="1781175" cy="657225"/>
          </a:xfrm>
          <a:prstGeom prst="rect">
            <a:avLst/>
          </a:prstGeom>
          <a:noFill/>
          <a:ln w="9525">
            <a:noFill/>
            <a:miter lim="800000"/>
            <a:headEnd/>
            <a:tailEnd/>
          </a:ln>
        </p:spPr>
      </p:pic>
      <p:sp>
        <p:nvSpPr>
          <p:cNvPr id="10" name="Title 1"/>
          <p:cNvSpPr txBox="1">
            <a:spLocks/>
          </p:cNvSpPr>
          <p:nvPr/>
        </p:nvSpPr>
        <p:spPr>
          <a:xfrm>
            <a:off x="0" y="155972"/>
            <a:ext cx="8991600" cy="533400"/>
          </a:xfrm>
          <a:prstGeom prst="rect">
            <a:avLst/>
          </a:prstGeom>
        </p:spPr>
        <p:txBody>
          <a:bodyPr vert="horz" anchor="b">
            <a:noAutofit/>
          </a:bodyPr>
          <a:lstStyle>
            <a:lvl1pPr algn="ctr" rtl="0" eaLnBrk="1" latinLnBrk="0" hangingPunct="1">
              <a:spcBef>
                <a:spcPct val="0"/>
              </a:spcBef>
              <a:buNone/>
              <a:defRPr kumimoji="0" sz="3300" kern="1200">
                <a:solidFill>
                  <a:schemeClr val="accent3">
                    <a:shade val="75000"/>
                  </a:schemeClr>
                </a:solidFill>
                <a:latin typeface="+mj-lt"/>
                <a:ea typeface="+mj-ea"/>
                <a:cs typeface="+mj-cs"/>
              </a:defRPr>
            </a:lvl1pPr>
          </a:lstStyle>
          <a:p>
            <a:r>
              <a:rPr lang="en-US" sz="3200" b="1" i="1" dirty="0">
                <a:solidFill>
                  <a:srgbClr val="C00000"/>
                </a:solidFill>
                <a:latin typeface="Arial" charset="0"/>
                <a:cs typeface="Arial" charset="0"/>
              </a:rPr>
              <a:t>Drag Force &amp; Terminal Speed</a:t>
            </a:r>
          </a:p>
        </p:txBody>
      </p:sp>
    </p:spTree>
    <p:extLst>
      <p:ext uri="{BB962C8B-B14F-4D97-AF65-F5344CB8AC3E}">
        <p14:creationId xmlns:p14="http://schemas.microsoft.com/office/powerpoint/2010/main" val="3362858427"/>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3"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5775" y="1752600"/>
            <a:ext cx="8172450" cy="4048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itle 1"/>
          <p:cNvSpPr txBox="1">
            <a:spLocks/>
          </p:cNvSpPr>
          <p:nvPr/>
        </p:nvSpPr>
        <p:spPr>
          <a:xfrm>
            <a:off x="152400" y="416379"/>
            <a:ext cx="8839200" cy="498021"/>
          </a:xfrm>
          <a:prstGeom prst="rect">
            <a:avLst/>
          </a:prstGeom>
        </p:spPr>
        <p:txBody>
          <a:bodyPr vert="horz" anchor="b">
            <a:noAutofit/>
          </a:bodyPr>
          <a:lstStyle>
            <a:lvl1pPr algn="ctr" rtl="0" eaLnBrk="1" latinLnBrk="0" hangingPunct="1">
              <a:spcBef>
                <a:spcPct val="0"/>
              </a:spcBef>
              <a:buNone/>
              <a:defRPr kumimoji="0" sz="3300" kern="1200">
                <a:solidFill>
                  <a:schemeClr val="accent3">
                    <a:shade val="75000"/>
                  </a:schemeClr>
                </a:solidFill>
                <a:latin typeface="+mj-lt"/>
                <a:ea typeface="+mj-ea"/>
                <a:cs typeface="+mj-cs"/>
              </a:defRPr>
            </a:lvl1pPr>
          </a:lstStyle>
          <a:p>
            <a:r>
              <a:rPr lang="en-US" sz="3200" b="1" i="1" dirty="0">
                <a:solidFill>
                  <a:srgbClr val="C00000"/>
                </a:solidFill>
                <a:latin typeface="Arial" charset="0"/>
                <a:cs typeface="Arial" charset="0"/>
              </a:rPr>
              <a:t>Drag Force &amp; Terminal Speed</a:t>
            </a:r>
          </a:p>
        </p:txBody>
      </p:sp>
    </p:spTree>
    <p:extLst>
      <p:ext uri="{BB962C8B-B14F-4D97-AF65-F5344CB8AC3E}">
        <p14:creationId xmlns:p14="http://schemas.microsoft.com/office/powerpoint/2010/main" val="301539104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TextBox 4"/>
          <p:cNvSpPr txBox="1">
            <a:spLocks noChangeArrowheads="1"/>
          </p:cNvSpPr>
          <p:nvPr/>
        </p:nvSpPr>
        <p:spPr bwMode="auto">
          <a:xfrm>
            <a:off x="304800" y="1295400"/>
            <a:ext cx="8610600" cy="4293483"/>
          </a:xfrm>
          <a:prstGeom prst="rect">
            <a:avLst/>
          </a:prstGeom>
          <a:noFill/>
          <a:ln w="9525">
            <a:noFill/>
            <a:miter lim="800000"/>
            <a:headEnd/>
            <a:tailEnd/>
          </a:ln>
        </p:spPr>
        <p:txBody>
          <a:bodyPr wrap="square">
            <a:spAutoFit/>
          </a:bodyPr>
          <a:lstStyle/>
          <a:p>
            <a:pPr algn="just"/>
            <a:r>
              <a:rPr lang="en-US" sz="2100" dirty="0"/>
              <a:t>You drive in your car due north for 30 miles.  Then you turn east and drive for 50 miles.  Finally, you turn south and drive for 30 more miles.  What is your total displacement and distance traveled from for this journey?</a:t>
            </a:r>
          </a:p>
          <a:p>
            <a:pPr marL="457200" indent="-457200"/>
            <a:endParaRPr lang="en-US" sz="2100" dirty="0"/>
          </a:p>
          <a:p>
            <a:pPr marL="457200" indent="-457200">
              <a:buClr>
                <a:srgbClr val="C00000"/>
              </a:buClr>
              <a:buFont typeface="+mj-lt"/>
              <a:buAutoNum type="alphaLcParenR"/>
            </a:pPr>
            <a:r>
              <a:rPr lang="en-US" sz="2100" dirty="0"/>
              <a:t>Displacement and distance traveled is 50 miles.</a:t>
            </a:r>
          </a:p>
          <a:p>
            <a:pPr marL="457200" indent="-457200">
              <a:buClr>
                <a:srgbClr val="C00000"/>
              </a:buClr>
              <a:buFont typeface="+mj-lt"/>
              <a:buAutoNum type="alphaLcParenR"/>
            </a:pPr>
            <a:endParaRPr lang="en-US" sz="2100" dirty="0"/>
          </a:p>
          <a:p>
            <a:pPr marL="457200" indent="-457200">
              <a:buClr>
                <a:srgbClr val="C00000"/>
              </a:buClr>
              <a:buFont typeface="+mj-lt"/>
              <a:buAutoNum type="alphaLcParenR"/>
            </a:pPr>
            <a:r>
              <a:rPr lang="en-US" sz="2100" dirty="0"/>
              <a:t>Displacement and distance traveled is 110 miles.</a:t>
            </a:r>
          </a:p>
          <a:p>
            <a:pPr marL="457200" indent="-457200">
              <a:buClr>
                <a:srgbClr val="C00000"/>
              </a:buClr>
              <a:buFont typeface="+mj-lt"/>
              <a:buAutoNum type="alphaLcParenR"/>
            </a:pPr>
            <a:endParaRPr lang="en-US" sz="2100" dirty="0"/>
          </a:p>
          <a:p>
            <a:pPr marL="457200" indent="-457200">
              <a:buClr>
                <a:srgbClr val="C00000"/>
              </a:buClr>
              <a:buFont typeface="+mj-lt"/>
              <a:buAutoNum type="alphaLcParenR"/>
            </a:pPr>
            <a:r>
              <a:rPr lang="en-US" sz="2100" dirty="0"/>
              <a:t>Displacement is 50 miles and distance traveled is 110 miles.</a:t>
            </a:r>
          </a:p>
          <a:p>
            <a:pPr marL="457200" indent="-457200">
              <a:buClr>
                <a:srgbClr val="C00000"/>
              </a:buClr>
              <a:buFont typeface="+mj-lt"/>
              <a:buAutoNum type="alphaLcParenR"/>
            </a:pPr>
            <a:endParaRPr lang="en-US" sz="2100" dirty="0"/>
          </a:p>
          <a:p>
            <a:pPr marL="457200" indent="-457200">
              <a:buClr>
                <a:srgbClr val="C00000"/>
              </a:buClr>
              <a:buFont typeface="+mj-lt"/>
              <a:buAutoNum type="alphaLcParenR"/>
            </a:pPr>
            <a:r>
              <a:rPr lang="en-US" sz="2100" dirty="0"/>
              <a:t>Displacement is 110 miles and distance traveled is 50 miles.</a:t>
            </a:r>
          </a:p>
          <a:p>
            <a:pPr marL="457200" indent="-457200">
              <a:buClr>
                <a:srgbClr val="C00000"/>
              </a:buClr>
              <a:buFont typeface="+mj-lt"/>
              <a:buAutoNum type="alphaLcParenR"/>
            </a:pPr>
            <a:endParaRPr lang="en-US" sz="2100" dirty="0"/>
          </a:p>
          <a:p>
            <a:pPr indent="-514350">
              <a:defRPr/>
            </a:pPr>
            <a:endParaRPr lang="en-US" sz="2100" dirty="0"/>
          </a:p>
        </p:txBody>
      </p:sp>
      <p:sp>
        <p:nvSpPr>
          <p:cNvPr id="4" name="TextBox 1"/>
          <p:cNvSpPr txBox="1">
            <a:spLocks noChangeArrowheads="1"/>
          </p:cNvSpPr>
          <p:nvPr/>
        </p:nvSpPr>
        <p:spPr bwMode="auto">
          <a:xfrm>
            <a:off x="152400" y="152400"/>
            <a:ext cx="8763000" cy="1015663"/>
          </a:xfrm>
          <a:prstGeom prst="rect">
            <a:avLst/>
          </a:prstGeom>
          <a:noFill/>
          <a:ln w="9525">
            <a:noFill/>
            <a:miter lim="800000"/>
            <a:headEnd/>
            <a:tailEnd/>
          </a:ln>
        </p:spPr>
        <p:txBody>
          <a:bodyPr wrap="square">
            <a:spAutoFit/>
          </a:bodyPr>
          <a:lstStyle/>
          <a:p>
            <a:pPr algn="ctr"/>
            <a:r>
              <a:rPr lang="en-US" sz="3200" b="1" i="1" dirty="0">
                <a:solidFill>
                  <a:schemeClr val="accent1">
                    <a:lumMod val="75000"/>
                  </a:schemeClr>
                </a:solidFill>
                <a:latin typeface="Arial" charset="0"/>
                <a:cs typeface="Arial" charset="0"/>
              </a:rPr>
              <a:t>Position and Displacement</a:t>
            </a:r>
          </a:p>
          <a:p>
            <a:pPr algn="ctr"/>
            <a:r>
              <a:rPr lang="en-US" sz="2800" b="1" i="1" dirty="0">
                <a:solidFill>
                  <a:schemeClr val="accent1">
                    <a:lumMod val="75000"/>
                  </a:schemeClr>
                </a:solidFill>
                <a:latin typeface="Arial" charset="0"/>
                <a:cs typeface="Arial" charset="0"/>
              </a:rPr>
              <a:t>Concept Question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TextBox 1"/>
          <p:cNvSpPr txBox="1">
            <a:spLocks noChangeArrowheads="1"/>
          </p:cNvSpPr>
          <p:nvPr/>
        </p:nvSpPr>
        <p:spPr bwMode="auto">
          <a:xfrm>
            <a:off x="266700" y="3925959"/>
            <a:ext cx="8610600" cy="1754326"/>
          </a:xfrm>
          <a:prstGeom prst="rect">
            <a:avLst/>
          </a:prstGeom>
          <a:noFill/>
          <a:ln w="9525">
            <a:noFill/>
            <a:miter lim="800000"/>
            <a:headEnd/>
            <a:tailEnd/>
          </a:ln>
        </p:spPr>
        <p:txBody>
          <a:bodyPr wrap="square">
            <a:spAutoFit/>
          </a:bodyPr>
          <a:lstStyle/>
          <a:p>
            <a:pPr>
              <a:defRPr/>
            </a:pPr>
            <a:r>
              <a:rPr lang="en-US" dirty="0">
                <a:latin typeface="+mn-lt"/>
                <a:cs typeface="Arial" charset="0"/>
              </a:rPr>
              <a:t>A common way to describe the motion of an object is to show a graph of the position as a function of time.</a:t>
            </a:r>
          </a:p>
          <a:p>
            <a:pPr>
              <a:defRPr/>
            </a:pPr>
            <a:endParaRPr lang="en-US" dirty="0">
              <a:latin typeface="+mn-lt"/>
              <a:cs typeface="Arial" charset="0"/>
            </a:endParaRPr>
          </a:p>
          <a:p>
            <a:pPr>
              <a:defRPr/>
            </a:pPr>
            <a:r>
              <a:rPr lang="en-US" dirty="0">
                <a:latin typeface="+mn-lt"/>
                <a:cs typeface="Arial" charset="0"/>
              </a:rPr>
              <a:t>Average velocity, or </a:t>
            </a:r>
            <a:r>
              <a:rPr lang="en-US" dirty="0" err="1">
                <a:latin typeface="+mn-lt"/>
                <a:cs typeface="Arial" charset="0"/>
              </a:rPr>
              <a:t>v</a:t>
            </a:r>
            <a:r>
              <a:rPr lang="en-US" baseline="-25000" dirty="0" err="1">
                <a:latin typeface="+mn-lt"/>
                <a:cs typeface="Arial" charset="0"/>
              </a:rPr>
              <a:t>avg</a:t>
            </a:r>
            <a:r>
              <a:rPr lang="en-US" dirty="0">
                <a:latin typeface="+mn-lt"/>
                <a:cs typeface="Arial" charset="0"/>
              </a:rPr>
              <a:t>, is defined as the displacement over the time duration.  </a:t>
            </a:r>
          </a:p>
          <a:p>
            <a:pPr>
              <a:defRPr/>
            </a:pPr>
            <a:endParaRPr lang="en-US" dirty="0">
              <a:latin typeface="+mn-lt"/>
              <a:cs typeface="Arial" charset="0"/>
            </a:endParaRPr>
          </a:p>
          <a:p>
            <a:pPr>
              <a:defRPr/>
            </a:pPr>
            <a:r>
              <a:rPr lang="en-US" dirty="0">
                <a:latin typeface="+mn-lt"/>
                <a:cs typeface="Arial" charset="0"/>
              </a:rPr>
              <a:t>The average velocity has the same sign as the displacement.</a:t>
            </a:r>
            <a:endParaRPr lang="en-US" dirty="0">
              <a:latin typeface="+mn-lt"/>
            </a:endParaRPr>
          </a:p>
        </p:txBody>
      </p:sp>
      <p:pic>
        <p:nvPicPr>
          <p:cNvPr id="9220" name="Picture 10"/>
          <p:cNvPicPr>
            <a:picLocks noChangeAspect="1" noChangeArrowheads="1"/>
          </p:cNvPicPr>
          <p:nvPr/>
        </p:nvPicPr>
        <p:blipFill>
          <a:blip r:embed="rId2" cstate="print">
            <a:duotone>
              <a:prstClr val="black"/>
              <a:schemeClr val="accent5">
                <a:tint val="45000"/>
                <a:satMod val="400000"/>
              </a:schemeClr>
            </a:duotone>
          </a:blip>
          <a:srcRect/>
          <a:stretch>
            <a:fillRect/>
          </a:stretch>
        </p:blipFill>
        <p:spPr bwMode="auto">
          <a:xfrm>
            <a:off x="3524250" y="6147179"/>
            <a:ext cx="2324100" cy="552450"/>
          </a:xfrm>
          <a:prstGeom prst="rect">
            <a:avLst/>
          </a:prstGeom>
          <a:noFill/>
          <a:ln w="9525">
            <a:noFill/>
            <a:miter lim="800000"/>
            <a:headEnd/>
            <a:tailEnd/>
          </a:ln>
        </p:spPr>
      </p:pic>
      <p:grpSp>
        <p:nvGrpSpPr>
          <p:cNvPr id="6149" name="Group 19"/>
          <p:cNvGrpSpPr>
            <a:grpSpLocks/>
          </p:cNvGrpSpPr>
          <p:nvPr/>
        </p:nvGrpSpPr>
        <p:grpSpPr bwMode="auto">
          <a:xfrm>
            <a:off x="1371600" y="914400"/>
            <a:ext cx="5710238" cy="2895600"/>
            <a:chOff x="3352800" y="2209800"/>
            <a:chExt cx="5329238" cy="2514599"/>
          </a:xfrm>
        </p:grpSpPr>
        <p:pic>
          <p:nvPicPr>
            <p:cNvPr id="6150" name="Picture 1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76800" y="2209800"/>
              <a:ext cx="2072323" cy="2033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51" name="Picture 1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934200" y="4011976"/>
              <a:ext cx="1676400" cy="6362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52" name="Picture 1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934200" y="2362200"/>
              <a:ext cx="1747838" cy="730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53" name="Picture 1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352800" y="3942260"/>
              <a:ext cx="1579318" cy="7821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0" name="Title 1"/>
          <p:cNvSpPr txBox="1">
            <a:spLocks/>
          </p:cNvSpPr>
          <p:nvPr/>
        </p:nvSpPr>
        <p:spPr>
          <a:xfrm>
            <a:off x="152400" y="152400"/>
            <a:ext cx="8839200" cy="533400"/>
          </a:xfrm>
          <a:prstGeom prst="rect">
            <a:avLst/>
          </a:prstGeom>
        </p:spPr>
        <p:txBody>
          <a:bodyPr vert="horz" anchor="b">
            <a:noAutofit/>
          </a:bodyPr>
          <a:lstStyle>
            <a:lvl1pPr algn="ctr" rtl="0" eaLnBrk="1" latinLnBrk="0" hangingPunct="1">
              <a:spcBef>
                <a:spcPct val="0"/>
              </a:spcBef>
              <a:buNone/>
              <a:defRPr kumimoji="0" sz="3300" kern="1200">
                <a:solidFill>
                  <a:schemeClr val="accent3">
                    <a:shade val="75000"/>
                  </a:schemeClr>
                </a:solidFill>
                <a:latin typeface="+mj-lt"/>
                <a:ea typeface="+mj-ea"/>
                <a:cs typeface="+mj-cs"/>
              </a:defRPr>
            </a:lvl1pPr>
          </a:lstStyle>
          <a:p>
            <a:r>
              <a:rPr lang="en-US" sz="3200" b="1" i="1" dirty="0">
                <a:solidFill>
                  <a:srgbClr val="C00000"/>
                </a:solidFill>
                <a:latin typeface="Arial" charset="0"/>
                <a:cs typeface="Arial" charset="0"/>
              </a:rPr>
              <a:t>Average Velocity and Speed</a:t>
            </a:r>
          </a:p>
        </p:txBody>
      </p:sp>
    </p:spTree>
    <p:extLst>
      <p:ext uri="{BB962C8B-B14F-4D97-AF65-F5344CB8AC3E}">
        <p14:creationId xmlns:p14="http://schemas.microsoft.com/office/powerpoint/2010/main" val="330975848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908250-0394-4AA5-AF03-90B467BB76AE}"/>
              </a:ext>
            </a:extLst>
          </p:cNvPr>
          <p:cNvSpPr>
            <a:spLocks noGrp="1"/>
          </p:cNvSpPr>
          <p:nvPr>
            <p:ph type="title"/>
          </p:nvPr>
        </p:nvSpPr>
        <p:spPr>
          <a:xfrm>
            <a:off x="597846" y="299936"/>
            <a:ext cx="7886700" cy="777874"/>
          </a:xfrm>
        </p:spPr>
        <p:txBody>
          <a:bodyPr>
            <a:normAutofit/>
          </a:bodyPr>
          <a:lstStyle/>
          <a:p>
            <a:pPr algn="ctr"/>
            <a:r>
              <a:rPr lang="en-US" sz="4000" b="1" dirty="0"/>
              <a:t>Example Problem</a:t>
            </a:r>
          </a:p>
        </p:txBody>
      </p:sp>
      <p:sp>
        <p:nvSpPr>
          <p:cNvPr id="3" name="Content Placeholder 2">
            <a:extLst>
              <a:ext uri="{FF2B5EF4-FFF2-40B4-BE49-F238E27FC236}">
                <a16:creationId xmlns:a16="http://schemas.microsoft.com/office/drawing/2014/main" id="{379C2521-9B22-48A2-9D33-D6C7AA386660}"/>
              </a:ext>
            </a:extLst>
          </p:cNvPr>
          <p:cNvSpPr>
            <a:spLocks noGrp="1"/>
          </p:cNvSpPr>
          <p:nvPr>
            <p:ph idx="1"/>
          </p:nvPr>
        </p:nvSpPr>
        <p:spPr>
          <a:xfrm>
            <a:off x="562178" y="1382138"/>
            <a:ext cx="7886700" cy="4727575"/>
          </a:xfrm>
        </p:spPr>
        <p:txBody>
          <a:bodyPr/>
          <a:lstStyle/>
          <a:p>
            <a:pPr marL="0" indent="0">
              <a:buNone/>
            </a:pPr>
            <a:r>
              <a:rPr lang="en-US" dirty="0"/>
              <a:t>At what average velocity are you traveling if you cover 6.5 meters in 5 seconds?</a:t>
            </a:r>
          </a:p>
          <a:p>
            <a:pPr marL="0" indent="0">
              <a:buNone/>
            </a:pPr>
            <a:endParaRPr lang="en-US" dirty="0"/>
          </a:p>
          <a:p>
            <a:pPr marL="0" indent="0">
              <a:buNone/>
            </a:pPr>
            <a:endParaRPr lang="en-US" dirty="0"/>
          </a:p>
          <a:p>
            <a:pPr marL="0" indent="0">
              <a:buNone/>
            </a:pPr>
            <a:endParaRPr lang="en-US" dirty="0"/>
          </a:p>
          <a:p>
            <a:pPr marL="0" indent="0">
              <a:buNone/>
            </a:pPr>
            <a:endParaRPr lang="en-US" dirty="0"/>
          </a:p>
          <a:p>
            <a:pPr marL="0" indent="0">
              <a:buNone/>
            </a:pPr>
            <a:endParaRPr lang="en-US" dirty="0"/>
          </a:p>
        </p:txBody>
      </p:sp>
    </p:spTree>
    <p:extLst>
      <p:ext uri="{BB962C8B-B14F-4D97-AF65-F5344CB8AC3E}">
        <p14:creationId xmlns:p14="http://schemas.microsoft.com/office/powerpoint/2010/main" val="116672474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908250-0394-4AA5-AF03-90B467BB76AE}"/>
              </a:ext>
            </a:extLst>
          </p:cNvPr>
          <p:cNvSpPr>
            <a:spLocks noGrp="1"/>
          </p:cNvSpPr>
          <p:nvPr>
            <p:ph type="title"/>
          </p:nvPr>
        </p:nvSpPr>
        <p:spPr>
          <a:xfrm>
            <a:off x="597846" y="299936"/>
            <a:ext cx="7886700" cy="777874"/>
          </a:xfrm>
        </p:spPr>
        <p:txBody>
          <a:bodyPr>
            <a:normAutofit/>
          </a:bodyPr>
          <a:lstStyle/>
          <a:p>
            <a:pPr algn="ctr"/>
            <a:r>
              <a:rPr lang="en-US" sz="4000" b="1" dirty="0"/>
              <a:t>Example Problem</a:t>
            </a:r>
          </a:p>
        </p:txBody>
      </p:sp>
      <p:sp>
        <p:nvSpPr>
          <p:cNvPr id="3" name="Content Placeholder 2">
            <a:extLst>
              <a:ext uri="{FF2B5EF4-FFF2-40B4-BE49-F238E27FC236}">
                <a16:creationId xmlns:a16="http://schemas.microsoft.com/office/drawing/2014/main" id="{379C2521-9B22-48A2-9D33-D6C7AA386660}"/>
              </a:ext>
            </a:extLst>
          </p:cNvPr>
          <p:cNvSpPr>
            <a:spLocks noGrp="1"/>
          </p:cNvSpPr>
          <p:nvPr>
            <p:ph idx="1"/>
          </p:nvPr>
        </p:nvSpPr>
        <p:spPr>
          <a:xfrm>
            <a:off x="562178" y="1382138"/>
            <a:ext cx="7886700" cy="4727575"/>
          </a:xfrm>
        </p:spPr>
        <p:txBody>
          <a:bodyPr/>
          <a:lstStyle/>
          <a:p>
            <a:pPr marL="0" indent="0">
              <a:buNone/>
            </a:pPr>
            <a:r>
              <a:rPr lang="en-US" dirty="0"/>
              <a:t>At what average velocity are you traveling if you cover 6.5 meters in 5 seconds?</a:t>
            </a:r>
          </a:p>
          <a:p>
            <a:pPr marL="0" indent="0">
              <a:buNone/>
            </a:pPr>
            <a:endParaRPr lang="en-US" dirty="0"/>
          </a:p>
          <a:p>
            <a:pPr marL="0" indent="0">
              <a:buNone/>
            </a:pPr>
            <a:r>
              <a:rPr lang="en-US" dirty="0"/>
              <a:t>Let’s write down what we are given</a:t>
            </a:r>
          </a:p>
          <a:p>
            <a:pPr marL="0" indent="0">
              <a:buNone/>
            </a:pPr>
            <a:r>
              <a:rPr lang="el-GR" dirty="0">
                <a:latin typeface="Calibri" panose="020F0502020204030204" pitchFamily="34" charset="0"/>
                <a:cs typeface="Calibri" panose="020F0502020204030204" pitchFamily="34" charset="0"/>
              </a:rPr>
              <a:t>Δ</a:t>
            </a:r>
            <a:r>
              <a:rPr lang="en-US" dirty="0"/>
              <a:t>x = 6.5 meters</a:t>
            </a:r>
          </a:p>
          <a:p>
            <a:pPr marL="0" indent="0">
              <a:buNone/>
            </a:pPr>
            <a:r>
              <a:rPr lang="el-GR" dirty="0">
                <a:latin typeface="Calibri" panose="020F0502020204030204" pitchFamily="34" charset="0"/>
                <a:cs typeface="Calibri" panose="020F0502020204030204" pitchFamily="34" charset="0"/>
              </a:rPr>
              <a:t>Δ</a:t>
            </a:r>
            <a:r>
              <a:rPr lang="en-US" dirty="0"/>
              <a:t>t = 5 seconds.</a:t>
            </a:r>
          </a:p>
          <a:p>
            <a:pPr marL="0" indent="0">
              <a:buNone/>
            </a:pPr>
            <a:endParaRPr lang="en-US" dirty="0"/>
          </a:p>
          <a:p>
            <a:pPr marL="0" indent="0">
              <a:buNone/>
            </a:pPr>
            <a:r>
              <a:rPr lang="en-US" dirty="0"/>
              <a:t>Remember that average velocity is given by </a:t>
            </a:r>
          </a:p>
          <a:p>
            <a:pPr marL="0" indent="0">
              <a:buNone/>
            </a:pPr>
            <a:endParaRPr lang="en-US" dirty="0"/>
          </a:p>
          <a:p>
            <a:pPr marL="0" indent="0">
              <a:buNone/>
            </a:pPr>
            <a:endParaRPr lang="en-US" dirty="0"/>
          </a:p>
          <a:p>
            <a:pPr marL="0" indent="0">
              <a:buNone/>
            </a:pPr>
            <a:r>
              <a:rPr lang="en-US" dirty="0"/>
              <a:t>Plugging in our numbers: </a:t>
            </a:r>
          </a:p>
          <a:p>
            <a:pPr marL="0" indent="0">
              <a:buNone/>
            </a:pPr>
            <a:r>
              <a:rPr lang="en-US" i="1" dirty="0" err="1"/>
              <a:t>v</a:t>
            </a:r>
            <a:r>
              <a:rPr lang="en-US" baseline="-25000" dirty="0" err="1"/>
              <a:t>avg</a:t>
            </a:r>
            <a:r>
              <a:rPr lang="en-US" dirty="0"/>
              <a:t> = 6.5 meters/5 seconds = 1.3 m/s</a:t>
            </a:r>
          </a:p>
          <a:p>
            <a:pPr marL="0" indent="0">
              <a:buNone/>
            </a:pPr>
            <a:endParaRPr lang="en-US" dirty="0"/>
          </a:p>
          <a:p>
            <a:pPr marL="0" indent="0">
              <a:buNone/>
            </a:pPr>
            <a:endParaRPr lang="en-US" dirty="0"/>
          </a:p>
          <a:p>
            <a:pPr marL="0" indent="0">
              <a:buNone/>
            </a:pPr>
            <a:endParaRPr lang="en-US" dirty="0"/>
          </a:p>
          <a:p>
            <a:pPr marL="0" indent="0">
              <a:buNone/>
            </a:pPr>
            <a:endParaRPr lang="en-US" dirty="0"/>
          </a:p>
        </p:txBody>
      </p:sp>
      <p:pic>
        <p:nvPicPr>
          <p:cNvPr id="4" name="Picture 10">
            <a:extLst>
              <a:ext uri="{FF2B5EF4-FFF2-40B4-BE49-F238E27FC236}">
                <a16:creationId xmlns:a16="http://schemas.microsoft.com/office/drawing/2014/main" id="{A0ECBCCD-519F-409A-9352-587EE629199F}"/>
              </a:ext>
            </a:extLst>
          </p:cNvPr>
          <p:cNvPicPr>
            <a:picLocks noChangeAspect="1" noChangeArrowheads="1"/>
          </p:cNvPicPr>
          <p:nvPr/>
        </p:nvPicPr>
        <p:blipFill>
          <a:blip r:embed="rId2" cstate="print">
            <a:duotone>
              <a:prstClr val="black"/>
              <a:schemeClr val="accent5">
                <a:tint val="45000"/>
                <a:satMod val="400000"/>
              </a:schemeClr>
            </a:duotone>
          </a:blip>
          <a:srcRect/>
          <a:stretch>
            <a:fillRect/>
          </a:stretch>
        </p:blipFill>
        <p:spPr bwMode="auto">
          <a:xfrm>
            <a:off x="3581400" y="4495800"/>
            <a:ext cx="2324100" cy="552450"/>
          </a:xfrm>
          <a:prstGeom prst="rect">
            <a:avLst/>
          </a:prstGeom>
          <a:noFill/>
          <a:ln w="9525">
            <a:noFill/>
            <a:miter lim="800000"/>
            <a:headEnd/>
            <a:tailEnd/>
          </a:ln>
        </p:spPr>
      </p:pic>
    </p:spTree>
    <p:extLst>
      <p:ext uri="{BB962C8B-B14F-4D97-AF65-F5344CB8AC3E}">
        <p14:creationId xmlns:p14="http://schemas.microsoft.com/office/powerpoint/2010/main" val="120386043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7" name="TextBox 2"/>
          <p:cNvSpPr txBox="1">
            <a:spLocks noChangeArrowheads="1"/>
          </p:cNvSpPr>
          <p:nvPr/>
        </p:nvSpPr>
        <p:spPr bwMode="auto">
          <a:xfrm>
            <a:off x="14714" y="609600"/>
            <a:ext cx="6705600" cy="6494085"/>
          </a:xfrm>
          <a:prstGeom prst="rect">
            <a:avLst/>
          </a:prstGeom>
          <a:noFill/>
          <a:ln w="9525">
            <a:noFill/>
            <a:miter lim="800000"/>
            <a:headEnd/>
            <a:tailEnd/>
          </a:ln>
        </p:spPr>
        <p:txBody>
          <a:bodyPr wrap="square">
            <a:spAutoFit/>
          </a:bodyPr>
          <a:lstStyle/>
          <a:p>
            <a:pPr marL="342900" indent="-342900">
              <a:buClr>
                <a:srgbClr val="C00000"/>
              </a:buClr>
              <a:buFont typeface="Arial" pitchFamily="34" charset="0"/>
              <a:buChar char="•"/>
              <a:defRPr/>
            </a:pPr>
            <a:r>
              <a:rPr lang="en-US" sz="2200" dirty="0">
                <a:latin typeface="+mn-lt"/>
                <a:cs typeface="Arial" charset="0"/>
              </a:rPr>
              <a:t>Average acceleration is the change of velocity over the change of time. </a:t>
            </a:r>
          </a:p>
          <a:p>
            <a:pPr marL="342900" indent="-342900">
              <a:buClr>
                <a:srgbClr val="C00000"/>
              </a:buClr>
              <a:buFont typeface="Arial" pitchFamily="34" charset="0"/>
              <a:buChar char="•"/>
              <a:defRPr/>
            </a:pPr>
            <a:endParaRPr lang="en-US" sz="2200" dirty="0">
              <a:latin typeface="+mn-lt"/>
              <a:cs typeface="Arial" charset="0"/>
            </a:endParaRPr>
          </a:p>
          <a:p>
            <a:pPr marL="342900" indent="-342900">
              <a:buClr>
                <a:srgbClr val="C00000"/>
              </a:buClr>
              <a:buFont typeface="Arial" pitchFamily="34" charset="0"/>
              <a:buChar char="•"/>
              <a:defRPr/>
            </a:pPr>
            <a:endParaRPr lang="en-US" sz="2200" dirty="0">
              <a:latin typeface="+mn-lt"/>
              <a:cs typeface="Arial" charset="0"/>
            </a:endParaRPr>
          </a:p>
          <a:p>
            <a:pPr marL="342900" indent="-342900">
              <a:buClr>
                <a:srgbClr val="C00000"/>
              </a:buClr>
              <a:buFont typeface="Arial" pitchFamily="34" charset="0"/>
              <a:buChar char="•"/>
              <a:defRPr/>
            </a:pPr>
            <a:r>
              <a:rPr lang="en-US" sz="2200" dirty="0">
                <a:latin typeface="+mn-lt"/>
                <a:cs typeface="Arial" charset="0"/>
              </a:rPr>
              <a:t>Here the velocity is v</a:t>
            </a:r>
            <a:r>
              <a:rPr lang="en-US" sz="2200" baseline="-25000" dirty="0">
                <a:latin typeface="+mn-lt"/>
                <a:cs typeface="Arial" charset="0"/>
              </a:rPr>
              <a:t>1</a:t>
            </a:r>
            <a:r>
              <a:rPr lang="en-US" sz="2200" dirty="0">
                <a:latin typeface="+mn-lt"/>
                <a:cs typeface="Arial" charset="0"/>
              </a:rPr>
              <a:t> at time t</a:t>
            </a:r>
            <a:r>
              <a:rPr lang="en-US" sz="2200" baseline="-25000" dirty="0">
                <a:latin typeface="+mn-lt"/>
                <a:cs typeface="Arial" charset="0"/>
              </a:rPr>
              <a:t>1</a:t>
            </a:r>
            <a:r>
              <a:rPr lang="en-US" sz="2200" dirty="0">
                <a:latin typeface="+mn-lt"/>
                <a:cs typeface="Arial" charset="0"/>
              </a:rPr>
              <a:t>, and the velocity is v</a:t>
            </a:r>
            <a:r>
              <a:rPr lang="en-US" sz="2200" baseline="-25000" dirty="0">
                <a:latin typeface="+mn-lt"/>
                <a:cs typeface="Arial" charset="0"/>
              </a:rPr>
              <a:t>2</a:t>
            </a:r>
            <a:r>
              <a:rPr lang="en-US" sz="2200" dirty="0">
                <a:latin typeface="+mn-lt"/>
                <a:cs typeface="Arial" charset="0"/>
              </a:rPr>
              <a:t> at time t</a:t>
            </a:r>
            <a:r>
              <a:rPr lang="en-US" sz="2200" baseline="-25000" dirty="0">
                <a:latin typeface="+mn-lt"/>
                <a:cs typeface="Arial" charset="0"/>
              </a:rPr>
              <a:t>2</a:t>
            </a:r>
            <a:r>
              <a:rPr lang="en-US" sz="2200" dirty="0">
                <a:latin typeface="+mn-lt"/>
                <a:cs typeface="Arial" charset="0"/>
              </a:rPr>
              <a:t>. </a:t>
            </a:r>
          </a:p>
          <a:p>
            <a:pPr marL="342900" indent="-342900">
              <a:buClr>
                <a:srgbClr val="C00000"/>
              </a:buClr>
              <a:buFont typeface="Arial" pitchFamily="34" charset="0"/>
              <a:buChar char="•"/>
              <a:defRPr/>
            </a:pPr>
            <a:endParaRPr lang="en-US" sz="2200" dirty="0">
              <a:latin typeface="+mn-lt"/>
              <a:cs typeface="Arial" charset="0"/>
            </a:endParaRPr>
          </a:p>
          <a:p>
            <a:pPr marL="342900" indent="-342900">
              <a:buClr>
                <a:srgbClr val="C00000"/>
              </a:buClr>
              <a:buFont typeface="Arial" pitchFamily="34" charset="0"/>
              <a:buChar char="•"/>
              <a:defRPr/>
            </a:pPr>
            <a:r>
              <a:rPr lang="en-US" sz="2200" dirty="0">
                <a:latin typeface="+mn-lt"/>
                <a:cs typeface="Arial" charset="0"/>
              </a:rPr>
              <a:t>The SI units for acceleration are m/s</a:t>
            </a:r>
            <a:r>
              <a:rPr lang="en-US" sz="2200" baseline="30000" dirty="0">
                <a:latin typeface="+mn-lt"/>
                <a:cs typeface="Arial" charset="0"/>
              </a:rPr>
              <a:t>2</a:t>
            </a:r>
            <a:r>
              <a:rPr lang="en-US" sz="2200" dirty="0">
                <a:latin typeface="+mn-lt"/>
                <a:cs typeface="Arial" charset="0"/>
              </a:rPr>
              <a:t>.</a:t>
            </a:r>
          </a:p>
          <a:p>
            <a:pPr marL="342900" indent="-342900">
              <a:buClr>
                <a:srgbClr val="C00000"/>
              </a:buClr>
              <a:buFont typeface="Arial" pitchFamily="34" charset="0"/>
              <a:buChar char="•"/>
              <a:defRPr/>
            </a:pPr>
            <a:endParaRPr lang="en-US" sz="2200" dirty="0">
              <a:cs typeface="Arial" charset="0"/>
            </a:endParaRPr>
          </a:p>
          <a:p>
            <a:pPr marL="342900" indent="-342900">
              <a:buClr>
                <a:srgbClr val="C00000"/>
              </a:buClr>
              <a:buFont typeface="Arial" pitchFamily="34" charset="0"/>
              <a:buChar char="•"/>
            </a:pPr>
            <a:r>
              <a:rPr lang="en-US" sz="2200" dirty="0"/>
              <a:t>Our bodies often react to accelerations but not to velocities. </a:t>
            </a:r>
          </a:p>
          <a:p>
            <a:pPr marL="1085850" lvl="1" indent="-342900">
              <a:buClr>
                <a:schemeClr val="accent2"/>
              </a:buClr>
              <a:buFont typeface="Courier New" pitchFamily="49" charset="0"/>
              <a:buChar char="o"/>
            </a:pPr>
            <a:r>
              <a:rPr lang="en-US" dirty="0"/>
              <a:t>fast car often does not bother the rider, but a sudden brake is felt strongly by the rider </a:t>
            </a:r>
          </a:p>
          <a:p>
            <a:pPr marL="1085850" lvl="1" indent="-342900">
              <a:buClr>
                <a:schemeClr val="accent2"/>
              </a:buClr>
              <a:buFont typeface="Courier New" pitchFamily="49" charset="0"/>
              <a:buChar char="o"/>
            </a:pPr>
            <a:r>
              <a:rPr lang="en-US" dirty="0"/>
              <a:t>Amusement car rides, where the rides change velocities quickly to thrill the riders.</a:t>
            </a:r>
          </a:p>
          <a:p>
            <a:pPr marL="1085850" lvl="1" indent="-342900">
              <a:buClr>
                <a:schemeClr val="accent2"/>
              </a:buClr>
              <a:buFont typeface="Courier New" pitchFamily="49" charset="0"/>
              <a:buChar char="o"/>
            </a:pPr>
            <a:r>
              <a:rPr lang="en-US" dirty="0"/>
              <a:t>Colonel J. P. Stapp in a rocket sled, which undergoes sudden change in velocities. </a:t>
            </a:r>
          </a:p>
          <a:p>
            <a:pPr marL="342900" indent="-342900">
              <a:buClr>
                <a:srgbClr val="C00000"/>
              </a:buClr>
              <a:buFont typeface="Arial" pitchFamily="34" charset="0"/>
              <a:buChar char="•"/>
            </a:pPr>
            <a:r>
              <a:rPr lang="en-US" sz="2200" dirty="0"/>
              <a:t>The magnitude of acceleration falling near the Earth’s surface is 9.8 m/s</a:t>
            </a:r>
            <a:r>
              <a:rPr lang="en-US" sz="2200" baseline="30000" dirty="0"/>
              <a:t>2</a:t>
            </a:r>
            <a:r>
              <a:rPr lang="en-US" sz="2200" dirty="0"/>
              <a:t>, and is often referred to as </a:t>
            </a:r>
            <a:r>
              <a:rPr lang="en-US" sz="2200" b="1" i="1" dirty="0"/>
              <a:t>g</a:t>
            </a:r>
            <a:r>
              <a:rPr lang="en-US" sz="2200" dirty="0"/>
              <a:t>.</a:t>
            </a:r>
          </a:p>
          <a:p>
            <a:pPr marL="342900" indent="-342900">
              <a:buClr>
                <a:srgbClr val="C00000"/>
              </a:buClr>
              <a:buFont typeface="Arial" pitchFamily="34" charset="0"/>
              <a:buChar char="•"/>
              <a:defRPr/>
            </a:pPr>
            <a:endParaRPr lang="en-US" sz="2200" dirty="0">
              <a:latin typeface="+mn-lt"/>
              <a:cs typeface="Arial" charset="0"/>
            </a:endParaRPr>
          </a:p>
        </p:txBody>
      </p:sp>
      <p:pic>
        <p:nvPicPr>
          <p:cNvPr id="17412" name="Picture 9"/>
          <p:cNvPicPr>
            <a:picLocks noChangeAspect="1" noChangeArrowheads="1"/>
          </p:cNvPicPr>
          <p:nvPr/>
        </p:nvPicPr>
        <p:blipFill>
          <a:blip r:embed="rId2" cstate="print">
            <a:duotone>
              <a:prstClr val="black"/>
              <a:schemeClr val="accent5">
                <a:tint val="45000"/>
                <a:satMod val="400000"/>
              </a:schemeClr>
            </a:duotone>
          </a:blip>
          <a:srcRect/>
          <a:stretch>
            <a:fillRect/>
          </a:stretch>
        </p:blipFill>
        <p:spPr bwMode="auto">
          <a:xfrm>
            <a:off x="2305050" y="1333500"/>
            <a:ext cx="2114550" cy="571500"/>
          </a:xfrm>
          <a:prstGeom prst="rect">
            <a:avLst/>
          </a:prstGeom>
          <a:noFill/>
          <a:ln w="9525">
            <a:noFill/>
            <a:miter lim="800000"/>
            <a:headEnd/>
            <a:tailEnd/>
          </a:ln>
        </p:spPr>
      </p:pic>
      <p:sp>
        <p:nvSpPr>
          <p:cNvPr id="7" name="Title 1"/>
          <p:cNvSpPr txBox="1">
            <a:spLocks/>
          </p:cNvSpPr>
          <p:nvPr/>
        </p:nvSpPr>
        <p:spPr>
          <a:xfrm>
            <a:off x="152400" y="152400"/>
            <a:ext cx="8839200" cy="533400"/>
          </a:xfrm>
          <a:prstGeom prst="rect">
            <a:avLst/>
          </a:prstGeom>
        </p:spPr>
        <p:txBody>
          <a:bodyPr vert="horz" anchor="b">
            <a:noAutofit/>
          </a:bodyPr>
          <a:lstStyle>
            <a:lvl1pPr algn="ctr" rtl="0" eaLnBrk="1" latinLnBrk="0" hangingPunct="1">
              <a:spcBef>
                <a:spcPct val="0"/>
              </a:spcBef>
              <a:buNone/>
              <a:defRPr kumimoji="0" sz="3300" kern="1200">
                <a:solidFill>
                  <a:schemeClr val="accent3">
                    <a:shade val="75000"/>
                  </a:schemeClr>
                </a:solidFill>
                <a:latin typeface="+mj-lt"/>
                <a:ea typeface="+mj-ea"/>
                <a:cs typeface="+mj-cs"/>
              </a:defRPr>
            </a:lvl1pPr>
          </a:lstStyle>
          <a:p>
            <a:r>
              <a:rPr lang="en-US" sz="3200" b="1" i="1" dirty="0">
                <a:solidFill>
                  <a:srgbClr val="C00000"/>
                </a:solidFill>
                <a:latin typeface="Arial" charset="0"/>
                <a:cs typeface="Arial" charset="0"/>
              </a:rPr>
              <a:t>Average Acceleration</a:t>
            </a:r>
          </a:p>
        </p:txBody>
      </p:sp>
      <p:grpSp>
        <p:nvGrpSpPr>
          <p:cNvPr id="8" name="Group 7">
            <a:extLst>
              <a:ext uri="{FF2B5EF4-FFF2-40B4-BE49-F238E27FC236}">
                <a16:creationId xmlns:a16="http://schemas.microsoft.com/office/drawing/2014/main" id="{62D28822-5B02-41F7-B599-A3878493DB9C}"/>
              </a:ext>
            </a:extLst>
          </p:cNvPr>
          <p:cNvGrpSpPr>
            <a:grpSpLocks/>
          </p:cNvGrpSpPr>
          <p:nvPr/>
        </p:nvGrpSpPr>
        <p:grpSpPr bwMode="auto">
          <a:xfrm>
            <a:off x="6781800" y="1017261"/>
            <a:ext cx="2250186" cy="5459739"/>
            <a:chOff x="5791200" y="533400"/>
            <a:chExt cx="2531533" cy="6324600"/>
          </a:xfrm>
        </p:grpSpPr>
        <p:pic>
          <p:nvPicPr>
            <p:cNvPr id="9" name="Picture 2">
              <a:extLst>
                <a:ext uri="{FF2B5EF4-FFF2-40B4-BE49-F238E27FC236}">
                  <a16:creationId xmlns:a16="http://schemas.microsoft.com/office/drawing/2014/main" id="{F7D389CB-6E4F-4EE0-A5C1-2C88632EF07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91200" y="533400"/>
              <a:ext cx="2266950" cy="20027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3">
              <a:extLst>
                <a:ext uri="{FF2B5EF4-FFF2-40B4-BE49-F238E27FC236}">
                  <a16:creationId xmlns:a16="http://schemas.microsoft.com/office/drawing/2014/main" id="{F7A4FF9F-9DC4-412E-9D64-9FFDB32817E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867400" y="2590800"/>
              <a:ext cx="2265390" cy="2050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4">
              <a:extLst>
                <a:ext uri="{FF2B5EF4-FFF2-40B4-BE49-F238E27FC236}">
                  <a16:creationId xmlns:a16="http://schemas.microsoft.com/office/drawing/2014/main" id="{595A6395-1AA8-454E-A264-A568FBB5D18E}"/>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867400" y="4648200"/>
              <a:ext cx="2455333" cy="2209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166840816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79</TotalTime>
  <Words>3049</Words>
  <Application>Microsoft Office PowerPoint</Application>
  <PresentationFormat>On-screen Show (4:3)</PresentationFormat>
  <Paragraphs>483</Paragraphs>
  <Slides>45</Slides>
  <Notes>7</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45</vt:i4>
      </vt:variant>
    </vt:vector>
  </HeadingPairs>
  <TitlesOfParts>
    <vt:vector size="53" baseType="lpstr">
      <vt:lpstr>Arial</vt:lpstr>
      <vt:lpstr>Calibri</vt:lpstr>
      <vt:lpstr>Calibri Light</vt:lpstr>
      <vt:lpstr>Courier New</vt:lpstr>
      <vt:lpstr>New York</vt:lpstr>
      <vt:lpstr>Symbol</vt:lpstr>
      <vt:lpstr>Times New Roman</vt:lpstr>
      <vt:lpstr>Office Theme</vt:lpstr>
      <vt:lpstr>Why things move</vt:lpstr>
      <vt:lpstr>How things move</vt:lpstr>
      <vt:lpstr>PowerPoint Presentation</vt:lpstr>
      <vt:lpstr>PowerPoint Presentation</vt:lpstr>
      <vt:lpstr>PowerPoint Presentation</vt:lpstr>
      <vt:lpstr>PowerPoint Presentation</vt:lpstr>
      <vt:lpstr>Example Problem</vt:lpstr>
      <vt:lpstr>Example Problem</vt:lpstr>
      <vt:lpstr>PowerPoint Presentation</vt:lpstr>
      <vt:lpstr>Average velocity and acceleration can tell you what direction something is moving</vt:lpstr>
      <vt:lpstr>PowerPoint Presentation</vt:lpstr>
      <vt:lpstr>Example Problem</vt:lpstr>
      <vt:lpstr>Example Problem</vt:lpstr>
      <vt:lpstr>PowerPoint Presentation</vt:lpstr>
      <vt:lpstr>In this case objects close to the Earth’s surface fall towards the Earth’s surface with no external forces acting on them except for their weight.  Use the constant acceleration model with “a” replaced by “-g”, where g = 9.8 m/s2 for motion close to the Earth’s surface.  In vacuum, a feather and an apple will fall at the same rate.</vt:lpstr>
      <vt:lpstr>Example Problem</vt:lpstr>
      <vt:lpstr>Example Problem</vt:lpstr>
      <vt:lpstr>A particle moves in a vertical plane, with the only acceleration equal to the free fall acceleration, g.  Examples in sports: Tennis Baseball Football Lacrosse Racquetball Soccer</vt:lpstr>
      <vt:lpstr>PowerPoint Presentation</vt:lpstr>
      <vt:lpstr>PowerPoint Presentation</vt:lpstr>
      <vt:lpstr>Why things move</vt:lpstr>
      <vt:lpstr>PowerPoint Presentation</vt:lpstr>
      <vt:lpstr>PowerPoint Presentation</vt:lpstr>
      <vt:lpstr>PowerPoint Presentation</vt:lpstr>
      <vt:lpstr>Example Problem</vt:lpstr>
      <vt:lpstr>Example Problem</vt:lpstr>
      <vt:lpstr>Example Problem</vt:lpstr>
      <vt:lpstr>Example Problem</vt:lpstr>
      <vt:lpstr>Newton’s Second Law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Example Problem</vt:lpstr>
      <vt:lpstr>Example Problem</vt:lpstr>
      <vt:lpstr>Example Problem</vt:lpstr>
      <vt:lpstr>Example Problem</vt:lpstr>
      <vt:lpstr>Example Problem</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Why things move</dc:title>
  <dc:creator>jan drake</dc:creator>
  <cp:lastModifiedBy>jan drake</cp:lastModifiedBy>
  <cp:revision>9</cp:revision>
  <dcterms:created xsi:type="dcterms:W3CDTF">2020-05-20T15:49:18Z</dcterms:created>
  <dcterms:modified xsi:type="dcterms:W3CDTF">2020-05-20T20:07:40Z</dcterms:modified>
</cp:coreProperties>
</file>