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17"/>
  </p:notesMasterIdLst>
  <p:handoutMasterIdLst>
    <p:handoutMasterId r:id="rId118"/>
  </p:handoutMasterIdLst>
  <p:sldIdLst>
    <p:sldId id="440" r:id="rId2"/>
    <p:sldId id="306" r:id="rId3"/>
    <p:sldId id="317" r:id="rId4"/>
    <p:sldId id="302" r:id="rId5"/>
    <p:sldId id="271" r:id="rId6"/>
    <p:sldId id="270" r:id="rId7"/>
    <p:sldId id="269" r:id="rId8"/>
    <p:sldId id="268" r:id="rId9"/>
    <p:sldId id="267" r:id="rId10"/>
    <p:sldId id="266" r:id="rId11"/>
    <p:sldId id="299" r:id="rId12"/>
    <p:sldId id="298" r:id="rId13"/>
    <p:sldId id="297" r:id="rId14"/>
    <p:sldId id="296" r:id="rId15"/>
    <p:sldId id="295" r:id="rId16"/>
    <p:sldId id="294" r:id="rId17"/>
    <p:sldId id="300" r:id="rId18"/>
    <p:sldId id="292" r:id="rId19"/>
    <p:sldId id="291" r:id="rId20"/>
    <p:sldId id="290" r:id="rId21"/>
    <p:sldId id="289" r:id="rId22"/>
    <p:sldId id="288" r:id="rId23"/>
    <p:sldId id="287" r:id="rId24"/>
    <p:sldId id="286" r:id="rId25"/>
    <p:sldId id="285" r:id="rId26"/>
    <p:sldId id="284" r:id="rId27"/>
    <p:sldId id="283" r:id="rId28"/>
    <p:sldId id="282" r:id="rId29"/>
    <p:sldId id="281" r:id="rId30"/>
    <p:sldId id="372" r:id="rId31"/>
    <p:sldId id="279" r:id="rId32"/>
    <p:sldId id="278" r:id="rId33"/>
    <p:sldId id="277" r:id="rId34"/>
    <p:sldId id="276" r:id="rId35"/>
    <p:sldId id="275" r:id="rId36"/>
    <p:sldId id="274" r:id="rId37"/>
    <p:sldId id="273" r:id="rId38"/>
    <p:sldId id="303" r:id="rId39"/>
    <p:sldId id="265" r:id="rId40"/>
    <p:sldId id="263" r:id="rId41"/>
    <p:sldId id="262" r:id="rId42"/>
    <p:sldId id="261" r:id="rId43"/>
    <p:sldId id="260" r:id="rId44"/>
    <p:sldId id="257" r:id="rId45"/>
    <p:sldId id="301" r:id="rId46"/>
    <p:sldId id="307" r:id="rId47"/>
    <p:sldId id="310" r:id="rId48"/>
    <p:sldId id="308" r:id="rId49"/>
    <p:sldId id="312" r:id="rId50"/>
    <p:sldId id="373" r:id="rId51"/>
    <p:sldId id="374" r:id="rId52"/>
    <p:sldId id="375" r:id="rId53"/>
    <p:sldId id="320" r:id="rId54"/>
    <p:sldId id="324" r:id="rId55"/>
    <p:sldId id="304" r:id="rId56"/>
    <p:sldId id="323" r:id="rId57"/>
    <p:sldId id="376" r:id="rId58"/>
    <p:sldId id="377" r:id="rId59"/>
    <p:sldId id="309" r:id="rId60"/>
    <p:sldId id="378" r:id="rId61"/>
    <p:sldId id="329" r:id="rId62"/>
    <p:sldId id="379" r:id="rId63"/>
    <p:sldId id="380" r:id="rId64"/>
    <p:sldId id="327" r:id="rId65"/>
    <p:sldId id="381" r:id="rId66"/>
    <p:sldId id="382" r:id="rId67"/>
    <p:sldId id="314" r:id="rId68"/>
    <p:sldId id="315" r:id="rId69"/>
    <p:sldId id="316" r:id="rId70"/>
    <p:sldId id="383" r:id="rId71"/>
    <p:sldId id="384" r:id="rId72"/>
    <p:sldId id="385" r:id="rId73"/>
    <p:sldId id="386" r:id="rId74"/>
    <p:sldId id="388" r:id="rId75"/>
    <p:sldId id="389" r:id="rId76"/>
    <p:sldId id="390" r:id="rId77"/>
    <p:sldId id="391" r:id="rId78"/>
    <p:sldId id="392" r:id="rId79"/>
    <p:sldId id="393" r:id="rId80"/>
    <p:sldId id="394" r:id="rId81"/>
    <p:sldId id="395" r:id="rId82"/>
    <p:sldId id="396" r:id="rId83"/>
    <p:sldId id="397" r:id="rId84"/>
    <p:sldId id="398" r:id="rId85"/>
    <p:sldId id="442" r:id="rId86"/>
    <p:sldId id="399" r:id="rId87"/>
    <p:sldId id="400" r:id="rId88"/>
    <p:sldId id="401" r:id="rId89"/>
    <p:sldId id="402" r:id="rId90"/>
    <p:sldId id="403" r:id="rId91"/>
    <p:sldId id="404" r:id="rId92"/>
    <p:sldId id="405" r:id="rId93"/>
    <p:sldId id="406" r:id="rId94"/>
    <p:sldId id="407" r:id="rId95"/>
    <p:sldId id="408" r:id="rId96"/>
    <p:sldId id="441" r:id="rId97"/>
    <p:sldId id="410" r:id="rId98"/>
    <p:sldId id="421" r:id="rId99"/>
    <p:sldId id="422" r:id="rId100"/>
    <p:sldId id="423" r:id="rId101"/>
    <p:sldId id="424" r:id="rId102"/>
    <p:sldId id="425" r:id="rId103"/>
    <p:sldId id="426" r:id="rId104"/>
    <p:sldId id="427" r:id="rId105"/>
    <p:sldId id="428" r:id="rId106"/>
    <p:sldId id="429" r:id="rId107"/>
    <p:sldId id="430" r:id="rId108"/>
    <p:sldId id="431" r:id="rId109"/>
    <p:sldId id="432" r:id="rId110"/>
    <p:sldId id="433" r:id="rId111"/>
    <p:sldId id="434" r:id="rId112"/>
    <p:sldId id="435" r:id="rId113"/>
    <p:sldId id="436" r:id="rId114"/>
    <p:sldId id="437" r:id="rId115"/>
    <p:sldId id="438" r:id="rId116"/>
  </p:sldIdLst>
  <p:sldSz cx="9144000" cy="6858000" type="screen4x3"/>
  <p:notesSz cx="9296400" cy="701040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FF"/>
    <a:srgbClr val="246CFF"/>
    <a:srgbClr val="FF090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155" autoAdjust="0"/>
  </p:normalViewPr>
  <p:slideViewPr>
    <p:cSldViewPr>
      <p:cViewPr varScale="1">
        <p:scale>
          <a:sx n="69" d="100"/>
          <a:sy n="69" d="100"/>
        </p:scale>
        <p:origin x="1786"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1993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notesMaster" Target="notesMasters/notesMaster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29282" cy="35195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265014" y="0"/>
            <a:ext cx="4029282" cy="351957"/>
          </a:xfrm>
          <a:prstGeom prst="rect">
            <a:avLst/>
          </a:prstGeom>
        </p:spPr>
        <p:txBody>
          <a:bodyPr vert="horz" lIns="91440" tIns="45720" rIns="91440" bIns="45720" rtlCol="0"/>
          <a:lstStyle>
            <a:lvl1pPr algn="r">
              <a:defRPr sz="1200"/>
            </a:lvl1pPr>
          </a:lstStyle>
          <a:p>
            <a:fld id="{B057C250-A942-4B76-9BD6-7E51D4F5489D}" type="datetimeFigureOut">
              <a:rPr lang="en-US" smtClean="0"/>
              <a:t>7/14/2020</a:t>
            </a:fld>
            <a:endParaRPr lang="en-US"/>
          </a:p>
        </p:txBody>
      </p:sp>
      <p:sp>
        <p:nvSpPr>
          <p:cNvPr id="4" name="Footer Placeholder 3"/>
          <p:cNvSpPr>
            <a:spLocks noGrp="1"/>
          </p:cNvSpPr>
          <p:nvPr>
            <p:ph type="ftr" sz="quarter" idx="2"/>
          </p:nvPr>
        </p:nvSpPr>
        <p:spPr>
          <a:xfrm>
            <a:off x="1" y="6658444"/>
            <a:ext cx="4029282" cy="35195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265014" y="6658444"/>
            <a:ext cx="4029282" cy="351957"/>
          </a:xfrm>
          <a:prstGeom prst="rect">
            <a:avLst/>
          </a:prstGeom>
        </p:spPr>
        <p:txBody>
          <a:bodyPr vert="horz" lIns="91440" tIns="45720" rIns="91440" bIns="45720" rtlCol="0" anchor="b"/>
          <a:lstStyle>
            <a:lvl1pPr algn="r">
              <a:defRPr sz="1200"/>
            </a:lvl1pPr>
          </a:lstStyle>
          <a:p>
            <a:fld id="{FA2BCFFB-E3BF-417E-9B9D-4D7DCBFC058F}" type="slidenum">
              <a:rPr lang="en-US" smtClean="0"/>
              <a:t>‹#›</a:t>
            </a:fld>
            <a:endParaRPr lang="en-US"/>
          </a:p>
        </p:txBody>
      </p:sp>
    </p:spTree>
    <p:extLst>
      <p:ext uri="{BB962C8B-B14F-4D97-AF65-F5344CB8AC3E}">
        <p14:creationId xmlns:p14="http://schemas.microsoft.com/office/powerpoint/2010/main" val="23406040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A4743EC8-B32C-48FF-AFCA-4C34F51F189E}"/>
              </a:ext>
            </a:extLst>
          </p:cNvPr>
          <p:cNvSpPr>
            <a:spLocks noGrp="1" noChangeArrowheads="1"/>
          </p:cNvSpPr>
          <p:nvPr>
            <p:ph type="hdr" sz="quarter"/>
          </p:nvPr>
        </p:nvSpPr>
        <p:spPr bwMode="auto">
          <a:xfrm>
            <a:off x="0" y="0"/>
            <a:ext cx="4028440" cy="3505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vl1pPr>
          </a:lstStyle>
          <a:p>
            <a:endParaRPr lang="en-US" altLang="en-US"/>
          </a:p>
        </p:txBody>
      </p:sp>
      <p:sp>
        <p:nvSpPr>
          <p:cNvPr id="41987" name="Rectangle 3">
            <a:extLst>
              <a:ext uri="{FF2B5EF4-FFF2-40B4-BE49-F238E27FC236}">
                <a16:creationId xmlns:a16="http://schemas.microsoft.com/office/drawing/2014/main" id="{2D3D0C80-215A-4FDC-938F-99B7B0760E25}"/>
              </a:ext>
            </a:extLst>
          </p:cNvPr>
          <p:cNvSpPr>
            <a:spLocks noGrp="1" noChangeArrowheads="1"/>
          </p:cNvSpPr>
          <p:nvPr>
            <p:ph type="dt" idx="1"/>
          </p:nvPr>
        </p:nvSpPr>
        <p:spPr bwMode="auto">
          <a:xfrm>
            <a:off x="5267960" y="0"/>
            <a:ext cx="4028440" cy="3505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vl1pPr>
          </a:lstStyle>
          <a:p>
            <a:endParaRPr lang="en-US" altLang="en-US"/>
          </a:p>
        </p:txBody>
      </p:sp>
      <p:sp>
        <p:nvSpPr>
          <p:cNvPr id="13316" name="Rectangle 4">
            <a:extLst>
              <a:ext uri="{FF2B5EF4-FFF2-40B4-BE49-F238E27FC236}">
                <a16:creationId xmlns:a16="http://schemas.microsoft.com/office/drawing/2014/main" id="{9B2F9693-32E7-4F82-86C3-B7152C6E70CB}"/>
              </a:ext>
            </a:extLst>
          </p:cNvPr>
          <p:cNvSpPr>
            <a:spLocks noGrp="1" noRot="1" noChangeAspect="1" noChangeArrowheads="1" noTextEdit="1"/>
          </p:cNvSpPr>
          <p:nvPr>
            <p:ph type="sldImg" idx="2"/>
          </p:nvPr>
        </p:nvSpPr>
        <p:spPr bwMode="auto">
          <a:xfrm>
            <a:off x="2895600" y="525463"/>
            <a:ext cx="3505200" cy="26289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9" name="Rectangle 5">
            <a:extLst>
              <a:ext uri="{FF2B5EF4-FFF2-40B4-BE49-F238E27FC236}">
                <a16:creationId xmlns:a16="http://schemas.microsoft.com/office/drawing/2014/main" id="{B1073050-B2A4-4CBA-83C4-DDA545408196}"/>
              </a:ext>
            </a:extLst>
          </p:cNvPr>
          <p:cNvSpPr>
            <a:spLocks noGrp="1" noChangeArrowheads="1"/>
          </p:cNvSpPr>
          <p:nvPr>
            <p:ph type="body" sz="quarter" idx="3"/>
          </p:nvPr>
        </p:nvSpPr>
        <p:spPr bwMode="auto">
          <a:xfrm>
            <a:off x="1239520" y="3329940"/>
            <a:ext cx="6817360" cy="315468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1990" name="Rectangle 6">
            <a:extLst>
              <a:ext uri="{FF2B5EF4-FFF2-40B4-BE49-F238E27FC236}">
                <a16:creationId xmlns:a16="http://schemas.microsoft.com/office/drawing/2014/main" id="{68292FF6-D5C0-4098-9E24-3C4CCD7B2C94}"/>
              </a:ext>
            </a:extLst>
          </p:cNvPr>
          <p:cNvSpPr>
            <a:spLocks noGrp="1" noChangeArrowheads="1"/>
          </p:cNvSpPr>
          <p:nvPr>
            <p:ph type="ftr" sz="quarter" idx="4"/>
          </p:nvPr>
        </p:nvSpPr>
        <p:spPr bwMode="auto">
          <a:xfrm>
            <a:off x="0" y="6659880"/>
            <a:ext cx="4028440" cy="3505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vl1pPr>
          </a:lstStyle>
          <a:p>
            <a:endParaRPr lang="en-US" altLang="en-US"/>
          </a:p>
        </p:txBody>
      </p:sp>
      <p:sp>
        <p:nvSpPr>
          <p:cNvPr id="41991" name="Rectangle 7">
            <a:extLst>
              <a:ext uri="{FF2B5EF4-FFF2-40B4-BE49-F238E27FC236}">
                <a16:creationId xmlns:a16="http://schemas.microsoft.com/office/drawing/2014/main" id="{2E6C8273-ADCE-4974-B072-7C40E388AEE8}"/>
              </a:ext>
            </a:extLst>
          </p:cNvPr>
          <p:cNvSpPr>
            <a:spLocks noGrp="1" noChangeArrowheads="1"/>
          </p:cNvSpPr>
          <p:nvPr>
            <p:ph type="sldNum" sz="quarter" idx="5"/>
          </p:nvPr>
        </p:nvSpPr>
        <p:spPr bwMode="auto">
          <a:xfrm>
            <a:off x="5267960" y="6659880"/>
            <a:ext cx="4028440" cy="3505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vl1pPr>
          </a:lstStyle>
          <a:p>
            <a:fld id="{E704FBF4-8EBA-49AF-8BA0-AD10A1E8E24B}"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s://en.wikipedia.org/wiki/Moon" TargetMode="External"/><Relationship Id="rId13" Type="http://schemas.openxmlformats.org/officeDocument/2006/relationships/hyperlink" Target="https://en.wikipedia.org/wiki/Aristotle" TargetMode="External"/><Relationship Id="rId18" Type="http://schemas.openxmlformats.org/officeDocument/2006/relationships/hyperlink" Target="https://en.wikipedia.org/wiki/Celestial_pole" TargetMode="External"/><Relationship Id="rId3" Type="http://schemas.openxmlformats.org/officeDocument/2006/relationships/hyperlink" Target="https://en.wikipedia.org/wiki/Astronomy" TargetMode="External"/><Relationship Id="rId7" Type="http://schemas.openxmlformats.org/officeDocument/2006/relationships/hyperlink" Target="https://en.wikipedia.org/wiki/Sun" TargetMode="External"/><Relationship Id="rId12" Type="http://schemas.openxmlformats.org/officeDocument/2006/relationships/hyperlink" Target="https://en.wikipedia.org/wiki/Geocentric_model#cite_note-Lawson2004-1" TargetMode="External"/><Relationship Id="rId17" Type="http://schemas.openxmlformats.org/officeDocument/2006/relationships/hyperlink" Target="https://en.wikipedia.org/wiki/Celestial_sphere" TargetMode="External"/><Relationship Id="rId2" Type="http://schemas.openxmlformats.org/officeDocument/2006/relationships/slide" Target="../slides/slide3.xml"/><Relationship Id="rId16" Type="http://schemas.openxmlformats.org/officeDocument/2006/relationships/hyperlink" Target="https://en.wikipedia.org/wiki/Fixed_stars" TargetMode="External"/><Relationship Id="rId20" Type="http://schemas.openxmlformats.org/officeDocument/2006/relationships/hyperlink" Target="https://en.wikipedia.org/wiki/Geocentric_model#cite_note-FOOTNOTEKuhn19575%E2%80%9320-2" TargetMode="External"/><Relationship Id="rId1" Type="http://schemas.openxmlformats.org/officeDocument/2006/relationships/notesMaster" Target="../notesMasters/notesMaster1.xml"/><Relationship Id="rId6" Type="http://schemas.openxmlformats.org/officeDocument/2006/relationships/hyperlink" Target="https://en.wikipedia.org/wiki/Earth" TargetMode="External"/><Relationship Id="rId11" Type="http://schemas.openxmlformats.org/officeDocument/2006/relationships/hyperlink" Target="https://en.wikipedia.org/wiki/Orbit" TargetMode="External"/><Relationship Id="rId5" Type="http://schemas.openxmlformats.org/officeDocument/2006/relationships/hyperlink" Target="https://en.wikipedia.org/wiki/Universe" TargetMode="External"/><Relationship Id="rId15" Type="http://schemas.openxmlformats.org/officeDocument/2006/relationships/hyperlink" Target="https://en.wikipedia.org/wiki/Diurnal_motion" TargetMode="External"/><Relationship Id="rId10" Type="http://schemas.openxmlformats.org/officeDocument/2006/relationships/hyperlink" Target="https://en.wikipedia.org/wiki/Classical_planet" TargetMode="External"/><Relationship Id="rId19" Type="http://schemas.openxmlformats.org/officeDocument/2006/relationships/hyperlink" Target="https://en.wikipedia.org/wiki/Geographic_pole" TargetMode="External"/><Relationship Id="rId4" Type="http://schemas.openxmlformats.org/officeDocument/2006/relationships/hyperlink" Target="https://en.wikipedia.org/wiki/Superseded_scientific_theories" TargetMode="External"/><Relationship Id="rId9" Type="http://schemas.openxmlformats.org/officeDocument/2006/relationships/hyperlink" Target="https://en.wikipedia.org/wiki/Star" TargetMode="External"/><Relationship Id="rId14" Type="http://schemas.openxmlformats.org/officeDocument/2006/relationships/hyperlink" Target="https://en.wikipedia.org/wiki/Ptolemy"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Aristotle</a:t>
            </a:r>
          </a:p>
        </p:txBody>
      </p:sp>
      <p:sp>
        <p:nvSpPr>
          <p:cNvPr id="4" name="Slide Number Placeholder 3"/>
          <p:cNvSpPr>
            <a:spLocks noGrp="1"/>
          </p:cNvSpPr>
          <p:nvPr>
            <p:ph type="sldNum" sz="quarter" idx="10"/>
          </p:nvPr>
        </p:nvSpPr>
        <p:spPr/>
        <p:txBody>
          <a:bodyPr/>
          <a:lstStyle/>
          <a:p>
            <a:fld id="{A8C69EC7-9367-F441-96AB-E06EAE8B38CC}" type="slidenum">
              <a:rPr/>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t>show</a:t>
            </a:r>
            <a:r>
              <a:rPr lang="en-US" baseline="0"/>
              <a:t> animations here</a:t>
            </a:r>
            <a:endParaRPr lang="en-US"/>
          </a:p>
        </p:txBody>
      </p:sp>
      <p:sp>
        <p:nvSpPr>
          <p:cNvPr id="4" name="Slide Number Placeholder 3"/>
          <p:cNvSpPr>
            <a:spLocks noGrp="1"/>
          </p:cNvSpPr>
          <p:nvPr>
            <p:ph type="sldNum" sz="quarter" idx="10"/>
          </p:nvPr>
        </p:nvSpPr>
        <p:spPr/>
        <p:txBody>
          <a:bodyPr/>
          <a:lstStyle/>
          <a:p>
            <a:fld id="{455653AE-096E-1249-87BE-6FCE4636B476}" type="slidenum">
              <a:rPr/>
              <a:pPr/>
              <a:t>86</a:t>
            </a:fld>
            <a:endParaRPr lang="en-US"/>
          </a:p>
        </p:txBody>
      </p:sp>
    </p:spTree>
    <p:extLst>
      <p:ext uri="{BB962C8B-B14F-4D97-AF65-F5344CB8AC3E}">
        <p14:creationId xmlns:p14="http://schemas.microsoft.com/office/powerpoint/2010/main" val="40125415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t>show</a:t>
            </a:r>
            <a:r>
              <a:rPr lang="en-US" baseline="0"/>
              <a:t> animations here</a:t>
            </a:r>
            <a:endParaRPr lang="en-US"/>
          </a:p>
        </p:txBody>
      </p:sp>
      <p:sp>
        <p:nvSpPr>
          <p:cNvPr id="4" name="Slide Number Placeholder 3"/>
          <p:cNvSpPr>
            <a:spLocks noGrp="1"/>
          </p:cNvSpPr>
          <p:nvPr>
            <p:ph type="sldNum" sz="quarter" idx="10"/>
          </p:nvPr>
        </p:nvSpPr>
        <p:spPr/>
        <p:txBody>
          <a:bodyPr/>
          <a:lstStyle/>
          <a:p>
            <a:fld id="{455653AE-096E-1249-87BE-6FCE4636B476}" type="slidenum">
              <a:rPr/>
              <a:pPr/>
              <a:t>87</a:t>
            </a:fld>
            <a:endParaRPr lang="en-US"/>
          </a:p>
        </p:txBody>
      </p:sp>
    </p:spTree>
    <p:extLst>
      <p:ext uri="{BB962C8B-B14F-4D97-AF65-F5344CB8AC3E}">
        <p14:creationId xmlns:p14="http://schemas.microsoft.com/office/powerpoint/2010/main" val="19092151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t>show</a:t>
            </a:r>
            <a:r>
              <a:rPr lang="en-US" baseline="0"/>
              <a:t> animations here</a:t>
            </a:r>
            <a:endParaRPr lang="en-US"/>
          </a:p>
        </p:txBody>
      </p:sp>
      <p:sp>
        <p:nvSpPr>
          <p:cNvPr id="4" name="Slide Number Placeholder 3"/>
          <p:cNvSpPr>
            <a:spLocks noGrp="1"/>
          </p:cNvSpPr>
          <p:nvPr>
            <p:ph type="sldNum" sz="quarter" idx="10"/>
          </p:nvPr>
        </p:nvSpPr>
        <p:spPr/>
        <p:txBody>
          <a:bodyPr/>
          <a:lstStyle/>
          <a:p>
            <a:fld id="{455653AE-096E-1249-87BE-6FCE4636B476}" type="slidenum">
              <a:rPr/>
              <a:pPr/>
              <a:t>88</a:t>
            </a:fld>
            <a:endParaRPr lang="en-US"/>
          </a:p>
        </p:txBody>
      </p:sp>
    </p:spTree>
    <p:extLst>
      <p:ext uri="{BB962C8B-B14F-4D97-AF65-F5344CB8AC3E}">
        <p14:creationId xmlns:p14="http://schemas.microsoft.com/office/powerpoint/2010/main" val="40730924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04FBF4-8EBA-49AF-8BA0-AD10A1E8E24B}" type="slidenum">
              <a:rPr lang="en-US" altLang="en-US" smtClean="0"/>
              <a:pPr/>
              <a:t>96</a:t>
            </a:fld>
            <a:endParaRPr lang="en-US" altLang="en-US"/>
          </a:p>
        </p:txBody>
      </p:sp>
    </p:spTree>
    <p:extLst>
      <p:ext uri="{BB962C8B-B14F-4D97-AF65-F5344CB8AC3E}">
        <p14:creationId xmlns:p14="http://schemas.microsoft.com/office/powerpoint/2010/main" val="390278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b="0" i="0" kern="1200" dirty="0">
              <a:solidFill>
                <a:schemeClr val="tx1"/>
              </a:solidFill>
              <a:effectLst/>
              <a:latin typeface="Times" charset="0"/>
              <a:ea typeface="ＭＳ Ｐゴシック" charset="-128"/>
              <a:cs typeface="ＭＳ Ｐゴシック" charset="-128"/>
            </a:endParaRPr>
          </a:p>
          <a:p>
            <a:r>
              <a:rPr lang="en-US" sz="1200" b="0" i="0" kern="1200" dirty="0">
                <a:solidFill>
                  <a:schemeClr val="tx1"/>
                </a:solidFill>
                <a:effectLst/>
                <a:latin typeface="Times" charset="0"/>
                <a:ea typeface="ＭＳ Ｐゴシック" charset="-128"/>
                <a:cs typeface="ＭＳ Ｐゴシック" charset="-128"/>
              </a:rPr>
              <a:t>In </a:t>
            </a:r>
            <a:r>
              <a:rPr lang="en-US" sz="1200" b="0" i="0" u="none" strike="noStrike" kern="1200" dirty="0">
                <a:solidFill>
                  <a:schemeClr val="tx1"/>
                </a:solidFill>
                <a:effectLst/>
                <a:latin typeface="Times" charset="0"/>
                <a:ea typeface="ＭＳ Ｐゴシック" charset="-128"/>
                <a:cs typeface="ＭＳ Ｐゴシック" charset="-128"/>
                <a:hlinkClick r:id="rId3" tooltip="Astronomy"/>
              </a:rPr>
              <a:t>astronomy</a:t>
            </a:r>
            <a:r>
              <a:rPr lang="en-US" sz="1200" b="0" i="0" kern="1200" dirty="0">
                <a:solidFill>
                  <a:schemeClr val="tx1"/>
                </a:solidFill>
                <a:effectLst/>
                <a:latin typeface="Times" charset="0"/>
                <a:ea typeface="ＭＳ Ｐゴシック" charset="-128"/>
                <a:cs typeface="ＭＳ Ｐゴシック" charset="-128"/>
              </a:rPr>
              <a:t>, the </a:t>
            </a:r>
            <a:r>
              <a:rPr lang="en-US" sz="1200" b="1" i="0" kern="1200" dirty="0">
                <a:solidFill>
                  <a:schemeClr val="tx1"/>
                </a:solidFill>
                <a:effectLst/>
                <a:latin typeface="Times" charset="0"/>
                <a:ea typeface="ＭＳ Ｐゴシック" charset="-128"/>
                <a:cs typeface="ＭＳ Ｐゴシック" charset="-128"/>
              </a:rPr>
              <a:t>geocentric model</a:t>
            </a:r>
            <a:r>
              <a:rPr lang="en-US" sz="1200" b="0" i="0" kern="1200" dirty="0">
                <a:solidFill>
                  <a:schemeClr val="tx1"/>
                </a:solidFill>
                <a:effectLst/>
                <a:latin typeface="Times" charset="0"/>
                <a:ea typeface="ＭＳ Ｐゴシック" charset="-128"/>
                <a:cs typeface="ＭＳ Ｐゴシック" charset="-128"/>
              </a:rPr>
              <a:t> (also known as </a:t>
            </a:r>
            <a:r>
              <a:rPr lang="en-US" sz="1200" b="1" i="0" kern="1200" dirty="0" err="1">
                <a:solidFill>
                  <a:schemeClr val="tx1"/>
                </a:solidFill>
                <a:effectLst/>
                <a:latin typeface="Times" charset="0"/>
                <a:ea typeface="ＭＳ Ｐゴシック" charset="-128"/>
                <a:cs typeface="ＭＳ Ｐゴシック" charset="-128"/>
              </a:rPr>
              <a:t>geocentrism</a:t>
            </a:r>
            <a:r>
              <a:rPr lang="en-US" sz="1200" b="0" i="0" kern="1200" dirty="0">
                <a:solidFill>
                  <a:schemeClr val="tx1"/>
                </a:solidFill>
                <a:effectLst/>
                <a:latin typeface="Times" charset="0"/>
                <a:ea typeface="ＭＳ Ｐゴシック" charset="-128"/>
                <a:cs typeface="ＭＳ Ｐゴシック" charset="-128"/>
              </a:rPr>
              <a:t>, or the </a:t>
            </a:r>
            <a:r>
              <a:rPr lang="en-US" sz="1200" b="1" i="0" kern="1200" dirty="0">
                <a:solidFill>
                  <a:schemeClr val="tx1"/>
                </a:solidFill>
                <a:effectLst/>
                <a:latin typeface="Times" charset="0"/>
                <a:ea typeface="ＭＳ Ｐゴシック" charset="-128"/>
                <a:cs typeface="ＭＳ Ｐゴシック" charset="-128"/>
              </a:rPr>
              <a:t>Ptolemaic system</a:t>
            </a:r>
            <a:r>
              <a:rPr lang="en-US" sz="1200" b="0" i="0" kern="1200" dirty="0">
                <a:solidFill>
                  <a:schemeClr val="tx1"/>
                </a:solidFill>
                <a:effectLst/>
                <a:latin typeface="Times" charset="0"/>
                <a:ea typeface="ＭＳ Ｐゴシック" charset="-128"/>
                <a:cs typeface="ＭＳ Ｐゴシック" charset="-128"/>
              </a:rPr>
              <a:t>) is a </a:t>
            </a:r>
            <a:r>
              <a:rPr lang="en-US" sz="1200" b="0" i="0" u="none" strike="noStrike" kern="1200" dirty="0">
                <a:solidFill>
                  <a:schemeClr val="tx1"/>
                </a:solidFill>
                <a:effectLst/>
                <a:latin typeface="Times" charset="0"/>
                <a:ea typeface="ＭＳ Ｐゴシック" charset="-128"/>
                <a:cs typeface="ＭＳ Ｐゴシック" charset="-128"/>
                <a:hlinkClick r:id="rId4" tooltip="Superseded scientific theories"/>
              </a:rPr>
              <a:t>superseded</a:t>
            </a:r>
            <a:r>
              <a:rPr lang="en-US" sz="1200" b="0" i="0" kern="1200" dirty="0">
                <a:solidFill>
                  <a:schemeClr val="tx1"/>
                </a:solidFill>
                <a:effectLst/>
                <a:latin typeface="Times" charset="0"/>
                <a:ea typeface="ＭＳ Ｐゴシック" charset="-128"/>
                <a:cs typeface="ＭＳ Ｐゴシック" charset="-128"/>
              </a:rPr>
              <a:t> description of the </a:t>
            </a:r>
            <a:r>
              <a:rPr lang="en-US" sz="1200" b="0" i="0" u="none" strike="noStrike" kern="1200" dirty="0">
                <a:solidFill>
                  <a:schemeClr val="tx1"/>
                </a:solidFill>
                <a:effectLst/>
                <a:latin typeface="Times" charset="0"/>
                <a:ea typeface="ＭＳ Ｐゴシック" charset="-128"/>
                <a:cs typeface="ＭＳ Ｐゴシック" charset="-128"/>
                <a:hlinkClick r:id="rId5" tooltip="Universe"/>
              </a:rPr>
              <a:t>Universe</a:t>
            </a:r>
            <a:r>
              <a:rPr lang="en-US" sz="1200" b="0" i="0" kern="1200" dirty="0">
                <a:solidFill>
                  <a:schemeClr val="tx1"/>
                </a:solidFill>
                <a:effectLst/>
                <a:latin typeface="Times" charset="0"/>
                <a:ea typeface="ＭＳ Ｐゴシック" charset="-128"/>
                <a:cs typeface="ＭＳ Ｐゴシック" charset="-128"/>
              </a:rPr>
              <a:t> with </a:t>
            </a:r>
            <a:r>
              <a:rPr lang="en-US" sz="1200" b="0" i="0" u="none" strike="noStrike" kern="1200" dirty="0">
                <a:solidFill>
                  <a:schemeClr val="tx1"/>
                </a:solidFill>
                <a:effectLst/>
                <a:latin typeface="Times" charset="0"/>
                <a:ea typeface="ＭＳ Ｐゴシック" charset="-128"/>
                <a:cs typeface="ＭＳ Ｐゴシック" charset="-128"/>
                <a:hlinkClick r:id="rId6" tooltip="Earth"/>
              </a:rPr>
              <a:t>Earth</a:t>
            </a:r>
            <a:r>
              <a:rPr lang="en-US" sz="1200" b="0" i="0" kern="1200" dirty="0">
                <a:solidFill>
                  <a:schemeClr val="tx1"/>
                </a:solidFill>
                <a:effectLst/>
                <a:latin typeface="Times" charset="0"/>
                <a:ea typeface="ＭＳ Ｐゴシック" charset="-128"/>
                <a:cs typeface="ＭＳ Ｐゴシック" charset="-128"/>
              </a:rPr>
              <a:t> at the center. Under the geocentric model, the </a:t>
            </a:r>
            <a:r>
              <a:rPr lang="en-US" sz="1200" b="0" i="0" u="none" strike="noStrike" kern="1200" dirty="0">
                <a:solidFill>
                  <a:schemeClr val="tx1"/>
                </a:solidFill>
                <a:effectLst/>
                <a:latin typeface="Times" charset="0"/>
                <a:ea typeface="ＭＳ Ｐゴシック" charset="-128"/>
                <a:cs typeface="ＭＳ Ｐゴシック" charset="-128"/>
                <a:hlinkClick r:id="rId7" tooltip="Sun"/>
              </a:rPr>
              <a:t>Sun</a:t>
            </a:r>
            <a:r>
              <a:rPr lang="en-US" sz="1200" b="0" i="0" kern="1200" dirty="0">
                <a:solidFill>
                  <a:schemeClr val="tx1"/>
                </a:solidFill>
                <a:effectLst/>
                <a:latin typeface="Times" charset="0"/>
                <a:ea typeface="ＭＳ Ｐゴシック" charset="-128"/>
                <a:cs typeface="ＭＳ Ｐゴシック" charset="-128"/>
              </a:rPr>
              <a:t>, </a:t>
            </a:r>
            <a:r>
              <a:rPr lang="en-US" sz="1200" b="0" i="0" u="none" strike="noStrike" kern="1200" dirty="0">
                <a:solidFill>
                  <a:schemeClr val="tx1"/>
                </a:solidFill>
                <a:effectLst/>
                <a:latin typeface="Times" charset="0"/>
                <a:ea typeface="ＭＳ Ｐゴシック" charset="-128"/>
                <a:cs typeface="ＭＳ Ｐゴシック" charset="-128"/>
                <a:hlinkClick r:id="rId8" tooltip="Moon"/>
              </a:rPr>
              <a:t>Moon</a:t>
            </a:r>
            <a:r>
              <a:rPr lang="en-US" sz="1200" b="0" i="0" kern="1200" dirty="0">
                <a:solidFill>
                  <a:schemeClr val="tx1"/>
                </a:solidFill>
                <a:effectLst/>
                <a:latin typeface="Times" charset="0"/>
                <a:ea typeface="ＭＳ Ｐゴシック" charset="-128"/>
                <a:cs typeface="ＭＳ Ｐゴシック" charset="-128"/>
              </a:rPr>
              <a:t>, </a:t>
            </a:r>
            <a:r>
              <a:rPr lang="en-US" sz="1200" b="0" i="0" u="none" strike="noStrike" kern="1200" dirty="0">
                <a:solidFill>
                  <a:schemeClr val="tx1"/>
                </a:solidFill>
                <a:effectLst/>
                <a:latin typeface="Times" charset="0"/>
                <a:ea typeface="ＭＳ Ｐゴシック" charset="-128"/>
                <a:cs typeface="ＭＳ Ｐゴシック" charset="-128"/>
                <a:hlinkClick r:id="rId9" tooltip="Star"/>
              </a:rPr>
              <a:t>stars</a:t>
            </a:r>
            <a:r>
              <a:rPr lang="en-US" sz="1200" b="0" i="0" kern="1200" dirty="0">
                <a:solidFill>
                  <a:schemeClr val="tx1"/>
                </a:solidFill>
                <a:effectLst/>
                <a:latin typeface="Times" charset="0"/>
                <a:ea typeface="ＭＳ Ｐゴシック" charset="-128"/>
                <a:cs typeface="ＭＳ Ｐゴシック" charset="-128"/>
              </a:rPr>
              <a:t>, and </a:t>
            </a:r>
            <a:r>
              <a:rPr lang="en-US" sz="1200" b="0" i="0" u="none" strike="noStrike" kern="1200" dirty="0">
                <a:solidFill>
                  <a:schemeClr val="tx1"/>
                </a:solidFill>
                <a:effectLst/>
                <a:latin typeface="Times" charset="0"/>
                <a:ea typeface="ＭＳ Ｐゴシック" charset="-128"/>
                <a:cs typeface="ＭＳ Ｐゴシック" charset="-128"/>
                <a:hlinkClick r:id="rId10" tooltip="Classical planet"/>
              </a:rPr>
              <a:t>planets</a:t>
            </a:r>
            <a:r>
              <a:rPr lang="en-US" sz="1200" b="0" i="0" kern="1200" dirty="0">
                <a:solidFill>
                  <a:schemeClr val="tx1"/>
                </a:solidFill>
                <a:effectLst/>
                <a:latin typeface="Times" charset="0"/>
                <a:ea typeface="ＭＳ Ｐゴシック" charset="-128"/>
                <a:cs typeface="ＭＳ Ｐゴシック" charset="-128"/>
              </a:rPr>
              <a:t> all </a:t>
            </a:r>
            <a:r>
              <a:rPr lang="en-US" sz="1200" b="0" i="0" u="none" strike="noStrike" kern="1200" dirty="0">
                <a:solidFill>
                  <a:schemeClr val="tx1"/>
                </a:solidFill>
                <a:effectLst/>
                <a:latin typeface="Times" charset="0"/>
                <a:ea typeface="ＭＳ Ｐゴシック" charset="-128"/>
                <a:cs typeface="ＭＳ Ｐゴシック" charset="-128"/>
                <a:hlinkClick r:id="rId11" tooltip="Orbit"/>
              </a:rPr>
              <a:t>orbited</a:t>
            </a:r>
            <a:r>
              <a:rPr lang="en-US" sz="1200" b="0" i="0" kern="1200" dirty="0">
                <a:solidFill>
                  <a:schemeClr val="tx1"/>
                </a:solidFill>
                <a:effectLst/>
                <a:latin typeface="Times" charset="0"/>
                <a:ea typeface="ＭＳ Ｐゴシック" charset="-128"/>
                <a:cs typeface="ＭＳ Ｐゴシック" charset="-128"/>
              </a:rPr>
              <a:t> Earth.</a:t>
            </a:r>
            <a:r>
              <a:rPr lang="en-US" sz="1200" b="0" i="0" u="none" strike="noStrike" kern="1200" baseline="30000" dirty="0">
                <a:solidFill>
                  <a:schemeClr val="tx1"/>
                </a:solidFill>
                <a:effectLst/>
                <a:latin typeface="Times" charset="0"/>
                <a:ea typeface="ＭＳ Ｐゴシック" charset="-128"/>
                <a:cs typeface="ＭＳ Ｐゴシック" charset="-128"/>
                <a:hlinkClick r:id="rId12"/>
              </a:rPr>
              <a:t>[1]</a:t>
            </a:r>
            <a:r>
              <a:rPr lang="en-US" sz="1200" b="0" i="0" kern="1200" dirty="0">
                <a:solidFill>
                  <a:schemeClr val="tx1"/>
                </a:solidFill>
                <a:effectLst/>
                <a:latin typeface="Times" charset="0"/>
                <a:ea typeface="ＭＳ Ｐゴシック" charset="-128"/>
                <a:cs typeface="ＭＳ Ｐゴシック" charset="-128"/>
              </a:rPr>
              <a:t> The geocentric model served as the predominant description of the cosmos in many ancient civilizations, such as those of </a:t>
            </a:r>
            <a:r>
              <a:rPr lang="en-US" sz="1200" b="0" i="0" u="none" strike="noStrike" kern="1200" dirty="0">
                <a:solidFill>
                  <a:schemeClr val="tx1"/>
                </a:solidFill>
                <a:effectLst/>
                <a:latin typeface="Times" charset="0"/>
                <a:ea typeface="ＭＳ Ｐゴシック" charset="-128"/>
                <a:cs typeface="ＭＳ Ｐゴシック" charset="-128"/>
                <a:hlinkClick r:id="rId13" tooltip="Aristotle"/>
              </a:rPr>
              <a:t>Aristotle</a:t>
            </a:r>
            <a:r>
              <a:rPr lang="en-US" sz="1200" b="0" i="0" kern="1200" dirty="0">
                <a:solidFill>
                  <a:schemeClr val="tx1"/>
                </a:solidFill>
                <a:effectLst/>
                <a:latin typeface="Times" charset="0"/>
                <a:ea typeface="ＭＳ Ｐゴシック" charset="-128"/>
                <a:cs typeface="ＭＳ Ｐゴシック" charset="-128"/>
              </a:rPr>
              <a:t> and </a:t>
            </a:r>
            <a:r>
              <a:rPr lang="en-US" sz="1200" b="0" i="0" u="none" strike="noStrike" kern="1200" dirty="0">
                <a:solidFill>
                  <a:schemeClr val="tx1"/>
                </a:solidFill>
                <a:effectLst/>
                <a:latin typeface="Times" charset="0"/>
                <a:ea typeface="ＭＳ Ｐゴシック" charset="-128"/>
                <a:cs typeface="ＭＳ Ｐゴシック" charset="-128"/>
                <a:hlinkClick r:id="rId14" tooltip="Ptolemy"/>
              </a:rPr>
              <a:t>Ptolemy</a:t>
            </a:r>
            <a:r>
              <a:rPr lang="en-US" sz="1200" b="0" i="0" kern="1200" dirty="0">
                <a:solidFill>
                  <a:schemeClr val="tx1"/>
                </a:solidFill>
                <a:effectLst/>
                <a:latin typeface="Times" charset="0"/>
                <a:ea typeface="ＭＳ Ｐゴシック" charset="-128"/>
                <a:cs typeface="ＭＳ Ｐゴシック" charset="-128"/>
              </a:rPr>
              <a:t>.</a:t>
            </a:r>
          </a:p>
          <a:p>
            <a:r>
              <a:rPr lang="en-US" sz="1200" b="0" i="0" kern="1200" dirty="0">
                <a:solidFill>
                  <a:schemeClr val="tx1"/>
                </a:solidFill>
                <a:effectLst/>
                <a:latin typeface="Times" charset="0"/>
                <a:ea typeface="ＭＳ Ｐゴシック" charset="-128"/>
                <a:cs typeface="ＭＳ Ｐゴシック" charset="-128"/>
              </a:rPr>
              <a:t>Two observations supported the idea that Earth was the center of the Universe. First, from anywhere on Earth, the Sun appears to revolve around Earth </a:t>
            </a:r>
            <a:r>
              <a:rPr lang="en-US" sz="1200" b="0" i="0" u="none" strike="noStrike" kern="1200" dirty="0">
                <a:solidFill>
                  <a:schemeClr val="tx1"/>
                </a:solidFill>
                <a:effectLst/>
                <a:latin typeface="Times" charset="0"/>
                <a:ea typeface="ＭＳ Ｐゴシック" charset="-128"/>
                <a:cs typeface="ＭＳ Ｐゴシック" charset="-128"/>
                <a:hlinkClick r:id="rId15" tooltip="Diurnal motion"/>
              </a:rPr>
              <a:t>once per day</a:t>
            </a:r>
            <a:r>
              <a:rPr lang="en-US" sz="1200" b="0" i="0" kern="1200" dirty="0">
                <a:solidFill>
                  <a:schemeClr val="tx1"/>
                </a:solidFill>
                <a:effectLst/>
                <a:latin typeface="Times" charset="0"/>
                <a:ea typeface="ＭＳ Ｐゴシック" charset="-128"/>
                <a:cs typeface="ＭＳ Ｐゴシック" charset="-128"/>
              </a:rPr>
              <a:t>. While the Moon and the planets have their own motions, they also appear to revolve around Earth about once per day. The stars appeared to be </a:t>
            </a:r>
            <a:r>
              <a:rPr lang="en-US" sz="1200" b="0" i="0" u="none" strike="noStrike" kern="1200" dirty="0">
                <a:solidFill>
                  <a:schemeClr val="tx1"/>
                </a:solidFill>
                <a:effectLst/>
                <a:latin typeface="Times" charset="0"/>
                <a:ea typeface="ＭＳ Ｐゴシック" charset="-128"/>
                <a:cs typeface="ＭＳ Ｐゴシック" charset="-128"/>
                <a:hlinkClick r:id="rId16" tooltip="Fixed stars"/>
              </a:rPr>
              <a:t>fixed</a:t>
            </a:r>
            <a:r>
              <a:rPr lang="en-US" sz="1200" b="0" i="0" kern="1200" dirty="0">
                <a:solidFill>
                  <a:schemeClr val="tx1"/>
                </a:solidFill>
                <a:effectLst/>
                <a:latin typeface="Times" charset="0"/>
                <a:ea typeface="ＭＳ Ｐゴシック" charset="-128"/>
                <a:cs typeface="ＭＳ Ｐゴシック" charset="-128"/>
              </a:rPr>
              <a:t> on a </a:t>
            </a:r>
            <a:r>
              <a:rPr lang="en-US" sz="1200" b="0" i="0" u="none" strike="noStrike" kern="1200" dirty="0">
                <a:solidFill>
                  <a:schemeClr val="tx1"/>
                </a:solidFill>
                <a:effectLst/>
                <a:latin typeface="Times" charset="0"/>
                <a:ea typeface="ＭＳ Ｐゴシック" charset="-128"/>
                <a:cs typeface="ＭＳ Ｐゴシック" charset="-128"/>
                <a:hlinkClick r:id="rId17" tooltip="Celestial sphere"/>
              </a:rPr>
              <a:t>celestial sphere</a:t>
            </a:r>
            <a:r>
              <a:rPr lang="en-US" sz="1200" b="0" i="0" kern="1200" dirty="0">
                <a:solidFill>
                  <a:schemeClr val="tx1"/>
                </a:solidFill>
                <a:effectLst/>
                <a:latin typeface="Times" charset="0"/>
                <a:ea typeface="ＭＳ Ｐゴシック" charset="-128"/>
                <a:cs typeface="ＭＳ Ｐゴシック" charset="-128"/>
              </a:rPr>
              <a:t> rotating once each day about </a:t>
            </a:r>
            <a:r>
              <a:rPr lang="en-US" sz="1200" b="0" i="0" u="none" strike="noStrike" kern="1200" dirty="0">
                <a:solidFill>
                  <a:schemeClr val="tx1"/>
                </a:solidFill>
                <a:effectLst/>
                <a:latin typeface="Times" charset="0"/>
                <a:ea typeface="ＭＳ Ｐゴシック" charset="-128"/>
                <a:cs typeface="ＭＳ Ｐゴシック" charset="-128"/>
                <a:hlinkClick r:id="rId18" tooltip="Celestial pole"/>
              </a:rPr>
              <a:t>an axis</a:t>
            </a:r>
            <a:r>
              <a:rPr lang="en-US" sz="1200" b="0" i="0" kern="1200" dirty="0">
                <a:solidFill>
                  <a:schemeClr val="tx1"/>
                </a:solidFill>
                <a:effectLst/>
                <a:latin typeface="Times" charset="0"/>
                <a:ea typeface="ＭＳ Ｐゴシック" charset="-128"/>
                <a:cs typeface="ＭＳ Ｐゴシック" charset="-128"/>
              </a:rPr>
              <a:t> through the </a:t>
            </a:r>
            <a:r>
              <a:rPr lang="en-US" sz="1200" b="0" i="0" u="none" strike="noStrike" kern="1200" dirty="0">
                <a:solidFill>
                  <a:schemeClr val="tx1"/>
                </a:solidFill>
                <a:effectLst/>
                <a:latin typeface="Times" charset="0"/>
                <a:ea typeface="ＭＳ Ｐゴシック" charset="-128"/>
                <a:cs typeface="ＭＳ Ｐゴシック" charset="-128"/>
                <a:hlinkClick r:id="rId19" tooltip="Geographic pole"/>
              </a:rPr>
              <a:t>geographic poles</a:t>
            </a:r>
            <a:r>
              <a:rPr lang="en-US" sz="1200" b="0" i="0" kern="1200" dirty="0">
                <a:solidFill>
                  <a:schemeClr val="tx1"/>
                </a:solidFill>
                <a:effectLst/>
                <a:latin typeface="Times" charset="0"/>
                <a:ea typeface="ＭＳ Ｐゴシック" charset="-128"/>
                <a:cs typeface="ＭＳ Ｐゴシック" charset="-128"/>
              </a:rPr>
              <a:t> of Earth.</a:t>
            </a:r>
            <a:r>
              <a:rPr lang="en-US" sz="1200" b="0" i="0" u="none" strike="noStrike" kern="1200" baseline="30000" dirty="0">
                <a:solidFill>
                  <a:schemeClr val="tx1"/>
                </a:solidFill>
                <a:effectLst/>
                <a:latin typeface="Times" charset="0"/>
                <a:ea typeface="ＭＳ Ｐゴシック" charset="-128"/>
                <a:cs typeface="ＭＳ Ｐゴシック" charset="-128"/>
                <a:hlinkClick r:id="rId20"/>
              </a:rPr>
              <a:t>[2]</a:t>
            </a:r>
            <a:r>
              <a:rPr lang="en-US" sz="1200" b="0" i="0" kern="1200" dirty="0">
                <a:solidFill>
                  <a:schemeClr val="tx1"/>
                </a:solidFill>
                <a:effectLst/>
                <a:latin typeface="Times" charset="0"/>
                <a:ea typeface="ＭＳ Ｐゴシック" charset="-128"/>
                <a:cs typeface="ＭＳ Ｐゴシック" charset="-128"/>
              </a:rPr>
              <a:t> Second, Earth seems to be unmoving from the perspective of an earthbound observer; it feels solid, stable, and stationary.</a:t>
            </a:r>
          </a:p>
          <a:p>
            <a:endParaRPr lang="en-US" dirty="0"/>
          </a:p>
        </p:txBody>
      </p:sp>
      <p:sp>
        <p:nvSpPr>
          <p:cNvPr id="4" name="Slide Number Placeholder 3"/>
          <p:cNvSpPr>
            <a:spLocks noGrp="1"/>
          </p:cNvSpPr>
          <p:nvPr>
            <p:ph type="sldNum" sz="quarter" idx="10"/>
          </p:nvPr>
        </p:nvSpPr>
        <p:spPr/>
        <p:txBody>
          <a:bodyPr/>
          <a:lstStyle/>
          <a:p>
            <a:fld id="{A8C69EC7-9367-F441-96AB-E06EAE8B38CC}" type="slidenum">
              <a:rPr/>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Ptolomy</a:t>
            </a:r>
            <a:r>
              <a:rPr lang="en-US" dirty="0"/>
              <a:t> (100-170 AD)</a:t>
            </a:r>
          </a:p>
        </p:txBody>
      </p:sp>
      <p:sp>
        <p:nvSpPr>
          <p:cNvPr id="4" name="Slide Number Placeholder 3"/>
          <p:cNvSpPr>
            <a:spLocks noGrp="1"/>
          </p:cNvSpPr>
          <p:nvPr>
            <p:ph type="sldNum" sz="quarter" idx="10"/>
          </p:nvPr>
        </p:nvSpPr>
        <p:spPr/>
        <p:txBody>
          <a:bodyPr/>
          <a:lstStyle/>
          <a:p>
            <a:fld id="{E704FBF4-8EBA-49AF-8BA0-AD10A1E8E24B}" type="slidenum">
              <a:rPr lang="en-US" altLang="en-US" smtClean="0"/>
              <a:pPr/>
              <a:t>46</a:t>
            </a:fld>
            <a:endParaRPr lang="en-US" altLang="en-US"/>
          </a:p>
        </p:txBody>
      </p:sp>
    </p:spTree>
    <p:extLst>
      <p:ext uri="{BB962C8B-B14F-4D97-AF65-F5344CB8AC3E}">
        <p14:creationId xmlns:p14="http://schemas.microsoft.com/office/powerpoint/2010/main" val="1945791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Times" charset="0"/>
                <a:ea typeface="ＭＳ Ｐゴシック" charset="-128"/>
                <a:cs typeface="ＭＳ Ｐゴシック" charset="-128"/>
              </a:rPr>
              <a:t>Aristarchus of Samos (</a:t>
            </a:r>
            <a:r>
              <a:rPr lang="en-US" sz="1200" b="0" i="0" kern="1200" dirty="0">
                <a:solidFill>
                  <a:schemeClr val="tx1"/>
                </a:solidFill>
                <a:effectLst/>
                <a:latin typeface="Times" charset="0"/>
                <a:ea typeface="ＭＳ Ｐゴシック" charset="-128"/>
                <a:cs typeface="ＭＳ Ｐゴシック" charset="-128"/>
              </a:rPr>
              <a:t>310 – c. 230 BC</a:t>
            </a:r>
            <a:r>
              <a:rPr lang="en-US" sz="1200" b="1" i="0" kern="1200" dirty="0">
                <a:solidFill>
                  <a:schemeClr val="tx1"/>
                </a:solidFill>
                <a:effectLst/>
                <a:latin typeface="Times" charset="0"/>
                <a:ea typeface="ＭＳ Ｐゴシック" charset="-128"/>
                <a:cs typeface="ＭＳ Ｐゴシック" charset="-128"/>
              </a:rPr>
              <a:t>)</a:t>
            </a:r>
            <a:endParaRPr lang="en-US" dirty="0"/>
          </a:p>
        </p:txBody>
      </p:sp>
      <p:sp>
        <p:nvSpPr>
          <p:cNvPr id="4" name="Slide Number Placeholder 3"/>
          <p:cNvSpPr>
            <a:spLocks noGrp="1"/>
          </p:cNvSpPr>
          <p:nvPr>
            <p:ph type="sldNum" sz="quarter" idx="10"/>
          </p:nvPr>
        </p:nvSpPr>
        <p:spPr/>
        <p:txBody>
          <a:bodyPr/>
          <a:lstStyle/>
          <a:p>
            <a:fld id="{E704FBF4-8EBA-49AF-8BA0-AD10A1E8E24B}" type="slidenum">
              <a:rPr lang="en-US" altLang="en-US" smtClean="0"/>
              <a:pPr/>
              <a:t>48</a:t>
            </a:fld>
            <a:endParaRPr lang="en-US" altLang="en-US"/>
          </a:p>
        </p:txBody>
      </p:sp>
    </p:spTree>
    <p:extLst>
      <p:ext uri="{BB962C8B-B14F-4D97-AF65-F5344CB8AC3E}">
        <p14:creationId xmlns:p14="http://schemas.microsoft.com/office/powerpoint/2010/main" val="19504694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t>do parallax amination I here</a:t>
            </a:r>
          </a:p>
        </p:txBody>
      </p:sp>
      <p:sp>
        <p:nvSpPr>
          <p:cNvPr id="4" name="Slide Number Placeholder 3"/>
          <p:cNvSpPr>
            <a:spLocks noGrp="1"/>
          </p:cNvSpPr>
          <p:nvPr>
            <p:ph type="sldNum" sz="quarter" idx="10"/>
          </p:nvPr>
        </p:nvSpPr>
        <p:spPr/>
        <p:txBody>
          <a:bodyPr/>
          <a:lstStyle/>
          <a:p>
            <a:fld id="{42147458-7322-D742-8D75-0CAEC3727A2E}" type="slidenum">
              <a:rPr/>
              <a:pPr/>
              <a:t>73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55653AE-096E-1249-87BE-6FCE4636B476}" type="slidenum">
              <a:rPr/>
              <a:pPr/>
              <a:t>82</a:t>
            </a:fld>
            <a:endParaRPr lang="en-US"/>
          </a:p>
        </p:txBody>
      </p:sp>
    </p:spTree>
    <p:extLst>
      <p:ext uri="{BB962C8B-B14F-4D97-AF65-F5344CB8AC3E}">
        <p14:creationId xmlns:p14="http://schemas.microsoft.com/office/powerpoint/2010/main" val="8336227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55653AE-096E-1249-87BE-6FCE4636B476}" type="slidenum">
              <a:rPr/>
              <a:pPr/>
              <a:t>83</a:t>
            </a:fld>
            <a:endParaRPr lang="en-US"/>
          </a:p>
        </p:txBody>
      </p:sp>
    </p:spTree>
    <p:extLst>
      <p:ext uri="{BB962C8B-B14F-4D97-AF65-F5344CB8AC3E}">
        <p14:creationId xmlns:p14="http://schemas.microsoft.com/office/powerpoint/2010/main" val="3872838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55653AE-096E-1249-87BE-6FCE4636B476}" type="slidenum">
              <a:rPr/>
              <a:pPr/>
              <a:t>84</a:t>
            </a:fld>
            <a:endParaRPr lang="en-US"/>
          </a:p>
        </p:txBody>
      </p:sp>
    </p:spTree>
    <p:extLst>
      <p:ext uri="{BB962C8B-B14F-4D97-AF65-F5344CB8AC3E}">
        <p14:creationId xmlns:p14="http://schemas.microsoft.com/office/powerpoint/2010/main" val="34227035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55653AE-096E-1249-87BE-6FCE4636B476}" type="slidenum">
              <a:rPr/>
              <a:pPr/>
              <a:t>85</a:t>
            </a:fld>
            <a:endParaRPr lang="en-US"/>
          </a:p>
        </p:txBody>
      </p:sp>
    </p:spTree>
    <p:extLst>
      <p:ext uri="{BB962C8B-B14F-4D97-AF65-F5344CB8AC3E}">
        <p14:creationId xmlns:p14="http://schemas.microsoft.com/office/powerpoint/2010/main" val="4143716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DE447752-02AD-4C25-A642-6C0D8E3440EE}"/>
              </a:ext>
            </a:extLst>
          </p:cNvPr>
          <p:cNvSpPr>
            <a:spLocks noGrp="1" noChangeArrowheads="1"/>
          </p:cNvSpPr>
          <p:nvPr>
            <p:ph type="dt" sz="half" idx="10"/>
          </p:nvPr>
        </p:nvSpPr>
        <p:spPr>
          <a:ln/>
        </p:spPr>
        <p:txBody>
          <a:bodyPr/>
          <a:lstStyle>
            <a:lvl1pPr>
              <a:defRPr/>
            </a:lvl1pPr>
          </a:lstStyle>
          <a:p>
            <a:endParaRPr lang="en-US" altLang="en-US"/>
          </a:p>
        </p:txBody>
      </p:sp>
      <p:sp>
        <p:nvSpPr>
          <p:cNvPr id="5" name="Rectangle 5">
            <a:extLst>
              <a:ext uri="{FF2B5EF4-FFF2-40B4-BE49-F238E27FC236}">
                <a16:creationId xmlns:a16="http://schemas.microsoft.com/office/drawing/2014/main" id="{FA08A050-CCEC-4554-984D-5B91B3E1678F}"/>
              </a:ext>
            </a:extLst>
          </p:cNvPr>
          <p:cNvSpPr>
            <a:spLocks noGrp="1" noChangeArrowheads="1"/>
          </p:cNvSpPr>
          <p:nvPr>
            <p:ph type="ftr" sz="quarter" idx="11"/>
          </p:nvPr>
        </p:nvSpPr>
        <p:spPr>
          <a:ln/>
        </p:spPr>
        <p:txBody>
          <a:bodyPr/>
          <a:lstStyle>
            <a:lvl1pPr>
              <a:defRPr/>
            </a:lvl1pPr>
          </a:lstStyle>
          <a:p>
            <a:endParaRPr lang="en-US" altLang="en-US"/>
          </a:p>
        </p:txBody>
      </p:sp>
      <p:sp>
        <p:nvSpPr>
          <p:cNvPr id="6" name="Rectangle 6">
            <a:extLst>
              <a:ext uri="{FF2B5EF4-FFF2-40B4-BE49-F238E27FC236}">
                <a16:creationId xmlns:a16="http://schemas.microsoft.com/office/drawing/2014/main" id="{E89C2EEF-510F-4215-9D34-F64D4E2B4FA4}"/>
              </a:ext>
            </a:extLst>
          </p:cNvPr>
          <p:cNvSpPr>
            <a:spLocks noGrp="1" noChangeArrowheads="1"/>
          </p:cNvSpPr>
          <p:nvPr>
            <p:ph type="sldNum" sz="quarter" idx="12"/>
          </p:nvPr>
        </p:nvSpPr>
        <p:spPr>
          <a:ln/>
        </p:spPr>
        <p:txBody>
          <a:bodyPr/>
          <a:lstStyle>
            <a:lvl1pPr>
              <a:defRPr/>
            </a:lvl1pPr>
          </a:lstStyle>
          <a:p>
            <a:fld id="{D2CED780-E69A-4144-9027-0D47E1A6447F}" type="slidenum">
              <a:rPr lang="en-US" altLang="en-US"/>
              <a:pPr/>
              <a:t>‹#›</a:t>
            </a:fld>
            <a:endParaRPr lang="en-US" altLang="en-US"/>
          </a:p>
        </p:txBody>
      </p:sp>
    </p:spTree>
    <p:extLst>
      <p:ext uri="{BB962C8B-B14F-4D97-AF65-F5344CB8AC3E}">
        <p14:creationId xmlns:p14="http://schemas.microsoft.com/office/powerpoint/2010/main" val="13931886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211D7618-D0DA-46A7-B0DF-352366F4207A}"/>
              </a:ext>
            </a:extLst>
          </p:cNvPr>
          <p:cNvSpPr>
            <a:spLocks noGrp="1" noChangeArrowheads="1"/>
          </p:cNvSpPr>
          <p:nvPr>
            <p:ph type="dt" sz="half" idx="10"/>
          </p:nvPr>
        </p:nvSpPr>
        <p:spPr>
          <a:ln/>
        </p:spPr>
        <p:txBody>
          <a:bodyPr/>
          <a:lstStyle>
            <a:lvl1pPr>
              <a:defRPr/>
            </a:lvl1pPr>
          </a:lstStyle>
          <a:p>
            <a:endParaRPr lang="en-US" altLang="en-US"/>
          </a:p>
        </p:txBody>
      </p:sp>
      <p:sp>
        <p:nvSpPr>
          <p:cNvPr id="5" name="Rectangle 5">
            <a:extLst>
              <a:ext uri="{FF2B5EF4-FFF2-40B4-BE49-F238E27FC236}">
                <a16:creationId xmlns:a16="http://schemas.microsoft.com/office/drawing/2014/main" id="{70C1F530-41A0-4784-85E1-C081A7C51584}"/>
              </a:ext>
            </a:extLst>
          </p:cNvPr>
          <p:cNvSpPr>
            <a:spLocks noGrp="1" noChangeArrowheads="1"/>
          </p:cNvSpPr>
          <p:nvPr>
            <p:ph type="ftr" sz="quarter" idx="11"/>
          </p:nvPr>
        </p:nvSpPr>
        <p:spPr>
          <a:ln/>
        </p:spPr>
        <p:txBody>
          <a:bodyPr/>
          <a:lstStyle>
            <a:lvl1pPr>
              <a:defRPr/>
            </a:lvl1pPr>
          </a:lstStyle>
          <a:p>
            <a:endParaRPr lang="en-US" altLang="en-US"/>
          </a:p>
        </p:txBody>
      </p:sp>
      <p:sp>
        <p:nvSpPr>
          <p:cNvPr id="6" name="Rectangle 6">
            <a:extLst>
              <a:ext uri="{FF2B5EF4-FFF2-40B4-BE49-F238E27FC236}">
                <a16:creationId xmlns:a16="http://schemas.microsoft.com/office/drawing/2014/main" id="{69A1BCBD-603F-4B5C-BB65-7D550D2A3A86}"/>
              </a:ext>
            </a:extLst>
          </p:cNvPr>
          <p:cNvSpPr>
            <a:spLocks noGrp="1" noChangeArrowheads="1"/>
          </p:cNvSpPr>
          <p:nvPr>
            <p:ph type="sldNum" sz="quarter" idx="12"/>
          </p:nvPr>
        </p:nvSpPr>
        <p:spPr>
          <a:ln/>
        </p:spPr>
        <p:txBody>
          <a:bodyPr/>
          <a:lstStyle>
            <a:lvl1pPr>
              <a:defRPr/>
            </a:lvl1pPr>
          </a:lstStyle>
          <a:p>
            <a:fld id="{BE0F48D7-8103-49F0-9301-2D5AAF255A0F}" type="slidenum">
              <a:rPr lang="en-US" altLang="en-US"/>
              <a:pPr/>
              <a:t>‹#›</a:t>
            </a:fld>
            <a:endParaRPr lang="en-US" altLang="en-US"/>
          </a:p>
        </p:txBody>
      </p:sp>
    </p:spTree>
    <p:extLst>
      <p:ext uri="{BB962C8B-B14F-4D97-AF65-F5344CB8AC3E}">
        <p14:creationId xmlns:p14="http://schemas.microsoft.com/office/powerpoint/2010/main" val="3480561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74FAE715-1A0C-4133-A390-E4EBE6451B66}"/>
              </a:ext>
            </a:extLst>
          </p:cNvPr>
          <p:cNvSpPr>
            <a:spLocks noGrp="1" noChangeArrowheads="1"/>
          </p:cNvSpPr>
          <p:nvPr>
            <p:ph type="dt" sz="half" idx="10"/>
          </p:nvPr>
        </p:nvSpPr>
        <p:spPr>
          <a:ln/>
        </p:spPr>
        <p:txBody>
          <a:bodyPr/>
          <a:lstStyle>
            <a:lvl1pPr>
              <a:defRPr/>
            </a:lvl1pPr>
          </a:lstStyle>
          <a:p>
            <a:endParaRPr lang="en-US" altLang="en-US"/>
          </a:p>
        </p:txBody>
      </p:sp>
      <p:sp>
        <p:nvSpPr>
          <p:cNvPr id="5" name="Rectangle 5">
            <a:extLst>
              <a:ext uri="{FF2B5EF4-FFF2-40B4-BE49-F238E27FC236}">
                <a16:creationId xmlns:a16="http://schemas.microsoft.com/office/drawing/2014/main" id="{6F9CF366-074C-4827-AD02-4E9E12539C6E}"/>
              </a:ext>
            </a:extLst>
          </p:cNvPr>
          <p:cNvSpPr>
            <a:spLocks noGrp="1" noChangeArrowheads="1"/>
          </p:cNvSpPr>
          <p:nvPr>
            <p:ph type="ftr" sz="quarter" idx="11"/>
          </p:nvPr>
        </p:nvSpPr>
        <p:spPr>
          <a:ln/>
        </p:spPr>
        <p:txBody>
          <a:bodyPr/>
          <a:lstStyle>
            <a:lvl1pPr>
              <a:defRPr/>
            </a:lvl1pPr>
          </a:lstStyle>
          <a:p>
            <a:endParaRPr lang="en-US" altLang="en-US"/>
          </a:p>
        </p:txBody>
      </p:sp>
      <p:sp>
        <p:nvSpPr>
          <p:cNvPr id="6" name="Rectangle 6">
            <a:extLst>
              <a:ext uri="{FF2B5EF4-FFF2-40B4-BE49-F238E27FC236}">
                <a16:creationId xmlns:a16="http://schemas.microsoft.com/office/drawing/2014/main" id="{94A3AC6B-ED41-4E02-A0F6-732F20072394}"/>
              </a:ext>
            </a:extLst>
          </p:cNvPr>
          <p:cNvSpPr>
            <a:spLocks noGrp="1" noChangeArrowheads="1"/>
          </p:cNvSpPr>
          <p:nvPr>
            <p:ph type="sldNum" sz="quarter" idx="12"/>
          </p:nvPr>
        </p:nvSpPr>
        <p:spPr>
          <a:ln/>
        </p:spPr>
        <p:txBody>
          <a:bodyPr/>
          <a:lstStyle>
            <a:lvl1pPr>
              <a:defRPr/>
            </a:lvl1pPr>
          </a:lstStyle>
          <a:p>
            <a:fld id="{FC34AD63-29B7-4D5B-A47A-E9D4E054487A}" type="slidenum">
              <a:rPr lang="en-US" altLang="en-US"/>
              <a:pPr/>
              <a:t>‹#›</a:t>
            </a:fld>
            <a:endParaRPr lang="en-US" altLang="en-US"/>
          </a:p>
        </p:txBody>
      </p:sp>
    </p:spTree>
    <p:extLst>
      <p:ext uri="{BB962C8B-B14F-4D97-AF65-F5344CB8AC3E}">
        <p14:creationId xmlns:p14="http://schemas.microsoft.com/office/powerpoint/2010/main" val="3766577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105CBA45-1179-4F19-972B-18154D277EF0}"/>
              </a:ext>
            </a:extLst>
          </p:cNvPr>
          <p:cNvSpPr>
            <a:spLocks noGrp="1" noChangeArrowheads="1"/>
          </p:cNvSpPr>
          <p:nvPr>
            <p:ph type="dt" sz="half" idx="10"/>
          </p:nvPr>
        </p:nvSpPr>
        <p:spPr>
          <a:ln/>
        </p:spPr>
        <p:txBody>
          <a:bodyPr/>
          <a:lstStyle>
            <a:lvl1pPr>
              <a:defRPr/>
            </a:lvl1pPr>
          </a:lstStyle>
          <a:p>
            <a:endParaRPr lang="en-US" altLang="en-US"/>
          </a:p>
        </p:txBody>
      </p:sp>
      <p:sp>
        <p:nvSpPr>
          <p:cNvPr id="5" name="Rectangle 5">
            <a:extLst>
              <a:ext uri="{FF2B5EF4-FFF2-40B4-BE49-F238E27FC236}">
                <a16:creationId xmlns:a16="http://schemas.microsoft.com/office/drawing/2014/main" id="{0D6E04F6-A9C4-4B38-8400-8019523A741A}"/>
              </a:ext>
            </a:extLst>
          </p:cNvPr>
          <p:cNvSpPr>
            <a:spLocks noGrp="1" noChangeArrowheads="1"/>
          </p:cNvSpPr>
          <p:nvPr>
            <p:ph type="ftr" sz="quarter" idx="11"/>
          </p:nvPr>
        </p:nvSpPr>
        <p:spPr>
          <a:ln/>
        </p:spPr>
        <p:txBody>
          <a:bodyPr/>
          <a:lstStyle>
            <a:lvl1pPr>
              <a:defRPr/>
            </a:lvl1pPr>
          </a:lstStyle>
          <a:p>
            <a:endParaRPr lang="en-US" altLang="en-US"/>
          </a:p>
        </p:txBody>
      </p:sp>
      <p:sp>
        <p:nvSpPr>
          <p:cNvPr id="6" name="Rectangle 6">
            <a:extLst>
              <a:ext uri="{FF2B5EF4-FFF2-40B4-BE49-F238E27FC236}">
                <a16:creationId xmlns:a16="http://schemas.microsoft.com/office/drawing/2014/main" id="{33AB11FB-FE88-4CFE-978A-7E6B16F39286}"/>
              </a:ext>
            </a:extLst>
          </p:cNvPr>
          <p:cNvSpPr>
            <a:spLocks noGrp="1" noChangeArrowheads="1"/>
          </p:cNvSpPr>
          <p:nvPr>
            <p:ph type="sldNum" sz="quarter" idx="12"/>
          </p:nvPr>
        </p:nvSpPr>
        <p:spPr>
          <a:ln/>
        </p:spPr>
        <p:txBody>
          <a:bodyPr/>
          <a:lstStyle>
            <a:lvl1pPr>
              <a:defRPr/>
            </a:lvl1pPr>
          </a:lstStyle>
          <a:p>
            <a:fld id="{5108DA58-3C4F-4B15-BBA5-42A6C7ECE773}" type="slidenum">
              <a:rPr lang="en-US" altLang="en-US"/>
              <a:pPr/>
              <a:t>‹#›</a:t>
            </a:fld>
            <a:endParaRPr lang="en-US" altLang="en-US"/>
          </a:p>
        </p:txBody>
      </p:sp>
    </p:spTree>
    <p:extLst>
      <p:ext uri="{BB962C8B-B14F-4D97-AF65-F5344CB8AC3E}">
        <p14:creationId xmlns:p14="http://schemas.microsoft.com/office/powerpoint/2010/main" val="1465362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AC4BCF84-C808-4FE0-8D65-B16761975C4F}"/>
              </a:ext>
            </a:extLst>
          </p:cNvPr>
          <p:cNvSpPr>
            <a:spLocks noGrp="1" noChangeArrowheads="1"/>
          </p:cNvSpPr>
          <p:nvPr>
            <p:ph type="dt" sz="half" idx="10"/>
          </p:nvPr>
        </p:nvSpPr>
        <p:spPr>
          <a:ln/>
        </p:spPr>
        <p:txBody>
          <a:bodyPr/>
          <a:lstStyle>
            <a:lvl1pPr>
              <a:defRPr/>
            </a:lvl1pPr>
          </a:lstStyle>
          <a:p>
            <a:endParaRPr lang="en-US" altLang="en-US"/>
          </a:p>
        </p:txBody>
      </p:sp>
      <p:sp>
        <p:nvSpPr>
          <p:cNvPr id="5" name="Rectangle 5">
            <a:extLst>
              <a:ext uri="{FF2B5EF4-FFF2-40B4-BE49-F238E27FC236}">
                <a16:creationId xmlns:a16="http://schemas.microsoft.com/office/drawing/2014/main" id="{455D3DFC-A544-4D0F-96A4-CCF06A065E97}"/>
              </a:ext>
            </a:extLst>
          </p:cNvPr>
          <p:cNvSpPr>
            <a:spLocks noGrp="1" noChangeArrowheads="1"/>
          </p:cNvSpPr>
          <p:nvPr>
            <p:ph type="ftr" sz="quarter" idx="11"/>
          </p:nvPr>
        </p:nvSpPr>
        <p:spPr>
          <a:ln/>
        </p:spPr>
        <p:txBody>
          <a:bodyPr/>
          <a:lstStyle>
            <a:lvl1pPr>
              <a:defRPr/>
            </a:lvl1pPr>
          </a:lstStyle>
          <a:p>
            <a:endParaRPr lang="en-US" altLang="en-US"/>
          </a:p>
        </p:txBody>
      </p:sp>
      <p:sp>
        <p:nvSpPr>
          <p:cNvPr id="6" name="Rectangle 6">
            <a:extLst>
              <a:ext uri="{FF2B5EF4-FFF2-40B4-BE49-F238E27FC236}">
                <a16:creationId xmlns:a16="http://schemas.microsoft.com/office/drawing/2014/main" id="{097A8FF3-8AA5-4735-8BBF-0E0846212883}"/>
              </a:ext>
            </a:extLst>
          </p:cNvPr>
          <p:cNvSpPr>
            <a:spLocks noGrp="1" noChangeArrowheads="1"/>
          </p:cNvSpPr>
          <p:nvPr>
            <p:ph type="sldNum" sz="quarter" idx="12"/>
          </p:nvPr>
        </p:nvSpPr>
        <p:spPr>
          <a:ln/>
        </p:spPr>
        <p:txBody>
          <a:bodyPr/>
          <a:lstStyle>
            <a:lvl1pPr>
              <a:defRPr/>
            </a:lvl1pPr>
          </a:lstStyle>
          <a:p>
            <a:fld id="{65DF6793-3928-4442-9FC7-FBFBCB782089}" type="slidenum">
              <a:rPr lang="en-US" altLang="en-US"/>
              <a:pPr/>
              <a:t>‹#›</a:t>
            </a:fld>
            <a:endParaRPr lang="en-US" altLang="en-US"/>
          </a:p>
        </p:txBody>
      </p:sp>
    </p:spTree>
    <p:extLst>
      <p:ext uri="{BB962C8B-B14F-4D97-AF65-F5344CB8AC3E}">
        <p14:creationId xmlns:p14="http://schemas.microsoft.com/office/powerpoint/2010/main" val="2361183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3F4F7532-9D3C-4B95-8EA3-9B7CC6C7030F}"/>
              </a:ext>
            </a:extLst>
          </p:cNvPr>
          <p:cNvSpPr>
            <a:spLocks noGrp="1" noChangeArrowheads="1"/>
          </p:cNvSpPr>
          <p:nvPr>
            <p:ph type="dt" sz="half" idx="10"/>
          </p:nvPr>
        </p:nvSpPr>
        <p:spPr>
          <a:ln/>
        </p:spPr>
        <p:txBody>
          <a:bodyPr/>
          <a:lstStyle>
            <a:lvl1pPr>
              <a:defRPr/>
            </a:lvl1pPr>
          </a:lstStyle>
          <a:p>
            <a:endParaRPr lang="en-US" altLang="en-US"/>
          </a:p>
        </p:txBody>
      </p:sp>
      <p:sp>
        <p:nvSpPr>
          <p:cNvPr id="6" name="Rectangle 5">
            <a:extLst>
              <a:ext uri="{FF2B5EF4-FFF2-40B4-BE49-F238E27FC236}">
                <a16:creationId xmlns:a16="http://schemas.microsoft.com/office/drawing/2014/main" id="{AAF51190-C84B-45DD-BE6E-C45E961D7BF4}"/>
              </a:ext>
            </a:extLst>
          </p:cNvPr>
          <p:cNvSpPr>
            <a:spLocks noGrp="1" noChangeArrowheads="1"/>
          </p:cNvSpPr>
          <p:nvPr>
            <p:ph type="ftr" sz="quarter" idx="11"/>
          </p:nvPr>
        </p:nvSpPr>
        <p:spPr>
          <a:ln/>
        </p:spPr>
        <p:txBody>
          <a:bodyPr/>
          <a:lstStyle>
            <a:lvl1pPr>
              <a:defRPr/>
            </a:lvl1pPr>
          </a:lstStyle>
          <a:p>
            <a:endParaRPr lang="en-US" altLang="en-US"/>
          </a:p>
        </p:txBody>
      </p:sp>
      <p:sp>
        <p:nvSpPr>
          <p:cNvPr id="7" name="Rectangle 6">
            <a:extLst>
              <a:ext uri="{FF2B5EF4-FFF2-40B4-BE49-F238E27FC236}">
                <a16:creationId xmlns:a16="http://schemas.microsoft.com/office/drawing/2014/main" id="{C36D3693-F036-48B3-A56E-D1518431A421}"/>
              </a:ext>
            </a:extLst>
          </p:cNvPr>
          <p:cNvSpPr>
            <a:spLocks noGrp="1" noChangeArrowheads="1"/>
          </p:cNvSpPr>
          <p:nvPr>
            <p:ph type="sldNum" sz="quarter" idx="12"/>
          </p:nvPr>
        </p:nvSpPr>
        <p:spPr>
          <a:ln/>
        </p:spPr>
        <p:txBody>
          <a:bodyPr/>
          <a:lstStyle>
            <a:lvl1pPr>
              <a:defRPr/>
            </a:lvl1pPr>
          </a:lstStyle>
          <a:p>
            <a:fld id="{A7F6D77F-1AB4-4879-A344-6453EFDC99AE}" type="slidenum">
              <a:rPr lang="en-US" altLang="en-US"/>
              <a:pPr/>
              <a:t>‹#›</a:t>
            </a:fld>
            <a:endParaRPr lang="en-US" altLang="en-US"/>
          </a:p>
        </p:txBody>
      </p:sp>
    </p:spTree>
    <p:extLst>
      <p:ext uri="{BB962C8B-B14F-4D97-AF65-F5344CB8AC3E}">
        <p14:creationId xmlns:p14="http://schemas.microsoft.com/office/powerpoint/2010/main" val="304762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F3B4288E-D7AE-4608-A9AB-46DF9E4877F3}"/>
              </a:ext>
            </a:extLst>
          </p:cNvPr>
          <p:cNvSpPr>
            <a:spLocks noGrp="1" noChangeArrowheads="1"/>
          </p:cNvSpPr>
          <p:nvPr>
            <p:ph type="dt" sz="half" idx="10"/>
          </p:nvPr>
        </p:nvSpPr>
        <p:spPr>
          <a:ln/>
        </p:spPr>
        <p:txBody>
          <a:bodyPr/>
          <a:lstStyle>
            <a:lvl1pPr>
              <a:defRPr/>
            </a:lvl1pPr>
          </a:lstStyle>
          <a:p>
            <a:endParaRPr lang="en-US" altLang="en-US"/>
          </a:p>
        </p:txBody>
      </p:sp>
      <p:sp>
        <p:nvSpPr>
          <p:cNvPr id="8" name="Rectangle 5">
            <a:extLst>
              <a:ext uri="{FF2B5EF4-FFF2-40B4-BE49-F238E27FC236}">
                <a16:creationId xmlns:a16="http://schemas.microsoft.com/office/drawing/2014/main" id="{529AEA9C-76A8-4961-A469-543B29AC49B1}"/>
              </a:ext>
            </a:extLst>
          </p:cNvPr>
          <p:cNvSpPr>
            <a:spLocks noGrp="1" noChangeArrowheads="1"/>
          </p:cNvSpPr>
          <p:nvPr>
            <p:ph type="ftr" sz="quarter" idx="11"/>
          </p:nvPr>
        </p:nvSpPr>
        <p:spPr>
          <a:ln/>
        </p:spPr>
        <p:txBody>
          <a:bodyPr/>
          <a:lstStyle>
            <a:lvl1pPr>
              <a:defRPr/>
            </a:lvl1pPr>
          </a:lstStyle>
          <a:p>
            <a:endParaRPr lang="en-US" altLang="en-US"/>
          </a:p>
        </p:txBody>
      </p:sp>
      <p:sp>
        <p:nvSpPr>
          <p:cNvPr id="9" name="Rectangle 6">
            <a:extLst>
              <a:ext uri="{FF2B5EF4-FFF2-40B4-BE49-F238E27FC236}">
                <a16:creationId xmlns:a16="http://schemas.microsoft.com/office/drawing/2014/main" id="{E9E6EF12-EFB8-4D93-BE14-89900F32266E}"/>
              </a:ext>
            </a:extLst>
          </p:cNvPr>
          <p:cNvSpPr>
            <a:spLocks noGrp="1" noChangeArrowheads="1"/>
          </p:cNvSpPr>
          <p:nvPr>
            <p:ph type="sldNum" sz="quarter" idx="12"/>
          </p:nvPr>
        </p:nvSpPr>
        <p:spPr>
          <a:ln/>
        </p:spPr>
        <p:txBody>
          <a:bodyPr/>
          <a:lstStyle>
            <a:lvl1pPr>
              <a:defRPr/>
            </a:lvl1pPr>
          </a:lstStyle>
          <a:p>
            <a:fld id="{C5B2273C-7A9F-4452-A13F-B9E26112A96E}" type="slidenum">
              <a:rPr lang="en-US" altLang="en-US"/>
              <a:pPr/>
              <a:t>‹#›</a:t>
            </a:fld>
            <a:endParaRPr lang="en-US" altLang="en-US"/>
          </a:p>
        </p:txBody>
      </p:sp>
    </p:spTree>
    <p:extLst>
      <p:ext uri="{BB962C8B-B14F-4D97-AF65-F5344CB8AC3E}">
        <p14:creationId xmlns:p14="http://schemas.microsoft.com/office/powerpoint/2010/main" val="3575992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CC3B64FC-B3E3-40BF-92A5-824878AB9C13}"/>
              </a:ext>
            </a:extLst>
          </p:cNvPr>
          <p:cNvSpPr>
            <a:spLocks noGrp="1" noChangeArrowheads="1"/>
          </p:cNvSpPr>
          <p:nvPr>
            <p:ph type="dt" sz="half" idx="10"/>
          </p:nvPr>
        </p:nvSpPr>
        <p:spPr>
          <a:ln/>
        </p:spPr>
        <p:txBody>
          <a:bodyPr/>
          <a:lstStyle>
            <a:lvl1pPr>
              <a:defRPr/>
            </a:lvl1pPr>
          </a:lstStyle>
          <a:p>
            <a:endParaRPr lang="en-US" altLang="en-US"/>
          </a:p>
        </p:txBody>
      </p:sp>
      <p:sp>
        <p:nvSpPr>
          <p:cNvPr id="4" name="Rectangle 5">
            <a:extLst>
              <a:ext uri="{FF2B5EF4-FFF2-40B4-BE49-F238E27FC236}">
                <a16:creationId xmlns:a16="http://schemas.microsoft.com/office/drawing/2014/main" id="{3398B575-B595-4621-A54B-B57AEBFA453A}"/>
              </a:ext>
            </a:extLst>
          </p:cNvPr>
          <p:cNvSpPr>
            <a:spLocks noGrp="1" noChangeArrowheads="1"/>
          </p:cNvSpPr>
          <p:nvPr>
            <p:ph type="ftr" sz="quarter" idx="11"/>
          </p:nvPr>
        </p:nvSpPr>
        <p:spPr>
          <a:ln/>
        </p:spPr>
        <p:txBody>
          <a:bodyPr/>
          <a:lstStyle>
            <a:lvl1pPr>
              <a:defRPr/>
            </a:lvl1pPr>
          </a:lstStyle>
          <a:p>
            <a:endParaRPr lang="en-US" altLang="en-US"/>
          </a:p>
        </p:txBody>
      </p:sp>
      <p:sp>
        <p:nvSpPr>
          <p:cNvPr id="5" name="Rectangle 6">
            <a:extLst>
              <a:ext uri="{FF2B5EF4-FFF2-40B4-BE49-F238E27FC236}">
                <a16:creationId xmlns:a16="http://schemas.microsoft.com/office/drawing/2014/main" id="{8D618843-7247-4FD9-B003-74B558EF6F18}"/>
              </a:ext>
            </a:extLst>
          </p:cNvPr>
          <p:cNvSpPr>
            <a:spLocks noGrp="1" noChangeArrowheads="1"/>
          </p:cNvSpPr>
          <p:nvPr>
            <p:ph type="sldNum" sz="quarter" idx="12"/>
          </p:nvPr>
        </p:nvSpPr>
        <p:spPr>
          <a:ln/>
        </p:spPr>
        <p:txBody>
          <a:bodyPr/>
          <a:lstStyle>
            <a:lvl1pPr>
              <a:defRPr/>
            </a:lvl1pPr>
          </a:lstStyle>
          <a:p>
            <a:fld id="{1E650D87-142D-436B-9B20-CFDBE26AAC4D}" type="slidenum">
              <a:rPr lang="en-US" altLang="en-US"/>
              <a:pPr/>
              <a:t>‹#›</a:t>
            </a:fld>
            <a:endParaRPr lang="en-US" altLang="en-US"/>
          </a:p>
        </p:txBody>
      </p:sp>
    </p:spTree>
    <p:extLst>
      <p:ext uri="{BB962C8B-B14F-4D97-AF65-F5344CB8AC3E}">
        <p14:creationId xmlns:p14="http://schemas.microsoft.com/office/powerpoint/2010/main" val="25573704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65CD121-1E52-46CA-BA7F-1BF5FF027F22}"/>
              </a:ext>
            </a:extLst>
          </p:cNvPr>
          <p:cNvSpPr>
            <a:spLocks noGrp="1" noChangeArrowheads="1"/>
          </p:cNvSpPr>
          <p:nvPr>
            <p:ph type="dt" sz="half" idx="10"/>
          </p:nvPr>
        </p:nvSpPr>
        <p:spPr>
          <a:ln/>
        </p:spPr>
        <p:txBody>
          <a:bodyPr/>
          <a:lstStyle>
            <a:lvl1pPr>
              <a:defRPr/>
            </a:lvl1pPr>
          </a:lstStyle>
          <a:p>
            <a:endParaRPr lang="en-US" altLang="en-US"/>
          </a:p>
        </p:txBody>
      </p:sp>
      <p:sp>
        <p:nvSpPr>
          <p:cNvPr id="3" name="Rectangle 5">
            <a:extLst>
              <a:ext uri="{FF2B5EF4-FFF2-40B4-BE49-F238E27FC236}">
                <a16:creationId xmlns:a16="http://schemas.microsoft.com/office/drawing/2014/main" id="{BFB6EF18-DAC9-4EA7-8976-232417F978E4}"/>
              </a:ext>
            </a:extLst>
          </p:cNvPr>
          <p:cNvSpPr>
            <a:spLocks noGrp="1" noChangeArrowheads="1"/>
          </p:cNvSpPr>
          <p:nvPr>
            <p:ph type="ftr" sz="quarter" idx="11"/>
          </p:nvPr>
        </p:nvSpPr>
        <p:spPr>
          <a:ln/>
        </p:spPr>
        <p:txBody>
          <a:bodyPr/>
          <a:lstStyle>
            <a:lvl1pPr>
              <a:defRPr/>
            </a:lvl1pPr>
          </a:lstStyle>
          <a:p>
            <a:endParaRPr lang="en-US" altLang="en-US"/>
          </a:p>
        </p:txBody>
      </p:sp>
      <p:sp>
        <p:nvSpPr>
          <p:cNvPr id="4" name="Rectangle 6">
            <a:extLst>
              <a:ext uri="{FF2B5EF4-FFF2-40B4-BE49-F238E27FC236}">
                <a16:creationId xmlns:a16="http://schemas.microsoft.com/office/drawing/2014/main" id="{35CA5121-51AD-4F60-B33E-247EB58BE7DC}"/>
              </a:ext>
            </a:extLst>
          </p:cNvPr>
          <p:cNvSpPr>
            <a:spLocks noGrp="1" noChangeArrowheads="1"/>
          </p:cNvSpPr>
          <p:nvPr>
            <p:ph type="sldNum" sz="quarter" idx="12"/>
          </p:nvPr>
        </p:nvSpPr>
        <p:spPr>
          <a:ln/>
        </p:spPr>
        <p:txBody>
          <a:bodyPr/>
          <a:lstStyle>
            <a:lvl1pPr>
              <a:defRPr/>
            </a:lvl1pPr>
          </a:lstStyle>
          <a:p>
            <a:fld id="{D9C78F9A-D138-4004-BBE3-6BFB5F20E102}" type="slidenum">
              <a:rPr lang="en-US" altLang="en-US"/>
              <a:pPr/>
              <a:t>‹#›</a:t>
            </a:fld>
            <a:endParaRPr lang="en-US" altLang="en-US"/>
          </a:p>
        </p:txBody>
      </p:sp>
    </p:spTree>
    <p:extLst>
      <p:ext uri="{BB962C8B-B14F-4D97-AF65-F5344CB8AC3E}">
        <p14:creationId xmlns:p14="http://schemas.microsoft.com/office/powerpoint/2010/main" val="1562427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B30530CD-BCEB-47DD-BBF7-0BB775C6A4CE}"/>
              </a:ext>
            </a:extLst>
          </p:cNvPr>
          <p:cNvSpPr>
            <a:spLocks noGrp="1" noChangeArrowheads="1"/>
          </p:cNvSpPr>
          <p:nvPr>
            <p:ph type="dt" sz="half" idx="10"/>
          </p:nvPr>
        </p:nvSpPr>
        <p:spPr>
          <a:ln/>
        </p:spPr>
        <p:txBody>
          <a:bodyPr/>
          <a:lstStyle>
            <a:lvl1pPr>
              <a:defRPr/>
            </a:lvl1pPr>
          </a:lstStyle>
          <a:p>
            <a:endParaRPr lang="en-US" altLang="en-US"/>
          </a:p>
        </p:txBody>
      </p:sp>
      <p:sp>
        <p:nvSpPr>
          <p:cNvPr id="6" name="Rectangle 5">
            <a:extLst>
              <a:ext uri="{FF2B5EF4-FFF2-40B4-BE49-F238E27FC236}">
                <a16:creationId xmlns:a16="http://schemas.microsoft.com/office/drawing/2014/main" id="{07E15A37-A769-440D-A28C-DCCBD5888E39}"/>
              </a:ext>
            </a:extLst>
          </p:cNvPr>
          <p:cNvSpPr>
            <a:spLocks noGrp="1" noChangeArrowheads="1"/>
          </p:cNvSpPr>
          <p:nvPr>
            <p:ph type="ftr" sz="quarter" idx="11"/>
          </p:nvPr>
        </p:nvSpPr>
        <p:spPr>
          <a:ln/>
        </p:spPr>
        <p:txBody>
          <a:bodyPr/>
          <a:lstStyle>
            <a:lvl1pPr>
              <a:defRPr/>
            </a:lvl1pPr>
          </a:lstStyle>
          <a:p>
            <a:endParaRPr lang="en-US" altLang="en-US"/>
          </a:p>
        </p:txBody>
      </p:sp>
      <p:sp>
        <p:nvSpPr>
          <p:cNvPr id="7" name="Rectangle 6">
            <a:extLst>
              <a:ext uri="{FF2B5EF4-FFF2-40B4-BE49-F238E27FC236}">
                <a16:creationId xmlns:a16="http://schemas.microsoft.com/office/drawing/2014/main" id="{65EB9E21-3BD6-4D55-BA75-566C233A223F}"/>
              </a:ext>
            </a:extLst>
          </p:cNvPr>
          <p:cNvSpPr>
            <a:spLocks noGrp="1" noChangeArrowheads="1"/>
          </p:cNvSpPr>
          <p:nvPr>
            <p:ph type="sldNum" sz="quarter" idx="12"/>
          </p:nvPr>
        </p:nvSpPr>
        <p:spPr>
          <a:ln/>
        </p:spPr>
        <p:txBody>
          <a:bodyPr/>
          <a:lstStyle>
            <a:lvl1pPr>
              <a:defRPr/>
            </a:lvl1pPr>
          </a:lstStyle>
          <a:p>
            <a:fld id="{8CE0A1E2-9258-4686-969E-34AD0026D9FE}" type="slidenum">
              <a:rPr lang="en-US" altLang="en-US"/>
              <a:pPr/>
              <a:t>‹#›</a:t>
            </a:fld>
            <a:endParaRPr lang="en-US" altLang="en-US"/>
          </a:p>
        </p:txBody>
      </p:sp>
    </p:spTree>
    <p:extLst>
      <p:ext uri="{BB962C8B-B14F-4D97-AF65-F5344CB8AC3E}">
        <p14:creationId xmlns:p14="http://schemas.microsoft.com/office/powerpoint/2010/main" val="1088330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F8C737C5-4E11-4DE9-8AA2-E87EF20EF924}"/>
              </a:ext>
            </a:extLst>
          </p:cNvPr>
          <p:cNvSpPr>
            <a:spLocks noGrp="1" noChangeArrowheads="1"/>
          </p:cNvSpPr>
          <p:nvPr>
            <p:ph type="dt" sz="half" idx="10"/>
          </p:nvPr>
        </p:nvSpPr>
        <p:spPr>
          <a:ln/>
        </p:spPr>
        <p:txBody>
          <a:bodyPr/>
          <a:lstStyle>
            <a:lvl1pPr>
              <a:defRPr/>
            </a:lvl1pPr>
          </a:lstStyle>
          <a:p>
            <a:endParaRPr lang="en-US" altLang="en-US"/>
          </a:p>
        </p:txBody>
      </p:sp>
      <p:sp>
        <p:nvSpPr>
          <p:cNvPr id="6" name="Rectangle 5">
            <a:extLst>
              <a:ext uri="{FF2B5EF4-FFF2-40B4-BE49-F238E27FC236}">
                <a16:creationId xmlns:a16="http://schemas.microsoft.com/office/drawing/2014/main" id="{3C3D5F89-A38B-402E-9C31-A22F6C20735D}"/>
              </a:ext>
            </a:extLst>
          </p:cNvPr>
          <p:cNvSpPr>
            <a:spLocks noGrp="1" noChangeArrowheads="1"/>
          </p:cNvSpPr>
          <p:nvPr>
            <p:ph type="ftr" sz="quarter" idx="11"/>
          </p:nvPr>
        </p:nvSpPr>
        <p:spPr>
          <a:ln/>
        </p:spPr>
        <p:txBody>
          <a:bodyPr/>
          <a:lstStyle>
            <a:lvl1pPr>
              <a:defRPr/>
            </a:lvl1pPr>
          </a:lstStyle>
          <a:p>
            <a:endParaRPr lang="en-US" altLang="en-US"/>
          </a:p>
        </p:txBody>
      </p:sp>
      <p:sp>
        <p:nvSpPr>
          <p:cNvPr id="7" name="Rectangle 6">
            <a:extLst>
              <a:ext uri="{FF2B5EF4-FFF2-40B4-BE49-F238E27FC236}">
                <a16:creationId xmlns:a16="http://schemas.microsoft.com/office/drawing/2014/main" id="{8B5C3396-1521-4291-BDBD-DD84681CA722}"/>
              </a:ext>
            </a:extLst>
          </p:cNvPr>
          <p:cNvSpPr>
            <a:spLocks noGrp="1" noChangeArrowheads="1"/>
          </p:cNvSpPr>
          <p:nvPr>
            <p:ph type="sldNum" sz="quarter" idx="12"/>
          </p:nvPr>
        </p:nvSpPr>
        <p:spPr>
          <a:ln/>
        </p:spPr>
        <p:txBody>
          <a:bodyPr/>
          <a:lstStyle>
            <a:lvl1pPr>
              <a:defRPr/>
            </a:lvl1pPr>
          </a:lstStyle>
          <a:p>
            <a:fld id="{B757DD22-3189-4B6C-AA14-CC99BD0E7F32}" type="slidenum">
              <a:rPr lang="en-US" altLang="en-US"/>
              <a:pPr/>
              <a:t>‹#›</a:t>
            </a:fld>
            <a:endParaRPr lang="en-US" altLang="en-US"/>
          </a:p>
        </p:txBody>
      </p:sp>
    </p:spTree>
    <p:extLst>
      <p:ext uri="{BB962C8B-B14F-4D97-AF65-F5344CB8AC3E}">
        <p14:creationId xmlns:p14="http://schemas.microsoft.com/office/powerpoint/2010/main" val="4123238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FE080580-2F38-43DC-AF8B-C2CC07B2CED6}"/>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A370B479-8753-4799-96B1-CB659BC4BA60}"/>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FD92F313-11A5-48D2-BBCD-922190C4F831}"/>
              </a:ext>
            </a:extLst>
          </p:cNvPr>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59FE97D9-F07B-4405-AD83-9EF0E51C5014}"/>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D7905759-1F4A-4FB6-A29B-B32320086317}"/>
              </a:ext>
            </a:extLst>
          </p:cNvPr>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E90B5DB-9323-4C7C-AED1-DE1218D72BEA}"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charset="0"/>
        </a:defRPr>
      </a:lvl6pPr>
      <a:lvl7pPr marL="914400" algn="ctr" rtl="0" fontAlgn="base">
        <a:spcBef>
          <a:spcPct val="0"/>
        </a:spcBef>
        <a:spcAft>
          <a:spcPct val="0"/>
        </a:spcAft>
        <a:defRPr sz="4400">
          <a:solidFill>
            <a:schemeClr val="tx2"/>
          </a:solidFill>
          <a:latin typeface="Times" charset="0"/>
        </a:defRPr>
      </a:lvl7pPr>
      <a:lvl8pPr marL="1371600" algn="ctr" rtl="0" fontAlgn="base">
        <a:spcBef>
          <a:spcPct val="0"/>
        </a:spcBef>
        <a:spcAft>
          <a:spcPct val="0"/>
        </a:spcAft>
        <a:defRPr sz="4400">
          <a:solidFill>
            <a:schemeClr val="tx2"/>
          </a:solidFill>
          <a:latin typeface="Times" charset="0"/>
        </a:defRPr>
      </a:lvl8pPr>
      <a:lvl9pPr marL="1828800" algn="ctr" rtl="0" fontAlgn="base">
        <a:spcBef>
          <a:spcPct val="0"/>
        </a:spcBef>
        <a:spcAft>
          <a:spcPct val="0"/>
        </a:spcAft>
        <a:defRPr sz="4400">
          <a:solidFill>
            <a:schemeClr val="tx2"/>
          </a:solidFill>
          <a:latin typeface="Times"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0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hyperlink" Target="https://vimeo.com/298439756"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hyperlink" Target="https://youtu.be/TK9ozJYELR8" TargetMode="External"/><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5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hyperlink" Target="https://youtu.be/iwlMmJs1f5o" TargetMode="Externa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solidFill>
                  <a:srgbClr val="FF0000"/>
                </a:solidFill>
                <a:latin typeface="Arial" panose="020B0604020202020204" pitchFamily="34" charset="0"/>
                <a:cs typeface="Arial" panose="020B0604020202020204" pitchFamily="34" charset="0"/>
              </a:rPr>
              <a:t>Our Changing view of </a:t>
            </a:r>
            <a:br>
              <a:rPr lang="en-US" b="1" dirty="0">
                <a:solidFill>
                  <a:srgbClr val="FF0000"/>
                </a:solidFill>
                <a:latin typeface="Arial" panose="020B0604020202020204" pitchFamily="34" charset="0"/>
                <a:cs typeface="Arial" panose="020B0604020202020204" pitchFamily="34" charset="0"/>
              </a:rPr>
            </a:br>
            <a:r>
              <a:rPr lang="en-US" b="1" dirty="0">
                <a:solidFill>
                  <a:srgbClr val="FF0000"/>
                </a:solidFill>
                <a:latin typeface="Arial" panose="020B0604020202020204" pitchFamily="34" charset="0"/>
                <a:cs typeface="Arial" panose="020B0604020202020204" pitchFamily="34" charset="0"/>
              </a:rPr>
              <a:t>the Universe</a:t>
            </a:r>
          </a:p>
        </p:txBody>
      </p:sp>
    </p:spTree>
    <p:extLst>
      <p:ext uri="{BB962C8B-B14F-4D97-AF65-F5344CB8AC3E}">
        <p14:creationId xmlns:p14="http://schemas.microsoft.com/office/powerpoint/2010/main" val="337323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561323" y="4228673"/>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18837" y="4369154"/>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2" name="Picture 1" descr="Screen shot 2010-06-24 at 8.46.14 AM.png"/>
          <p:cNvPicPr>
            <a:picLocks noChangeAspect="1"/>
          </p:cNvPicPr>
          <p:nvPr/>
        </p:nvPicPr>
        <p:blipFill>
          <a:blip r:embed="rId2">
            <a:lum contrast="34000"/>
          </a:blip>
          <a:srcRect l="90556" t="52142" r="6627" b="44961"/>
          <a:stretch>
            <a:fillRect/>
          </a:stretch>
        </p:blipFill>
        <p:spPr bwMode="auto">
          <a:xfrm>
            <a:off x="4580288" y="4306428"/>
            <a:ext cx="257629" cy="171245"/>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2" name="Picture 1" descr="14.png"/>
          <p:cNvPicPr>
            <a:picLocks noChangeAspect="1"/>
          </p:cNvPicPr>
          <p:nvPr/>
        </p:nvPicPr>
        <p:blipFill>
          <a:blip r:embed="rId2"/>
          <a:stretch>
            <a:fillRect/>
          </a:stretch>
        </p:blipFill>
        <p:spPr>
          <a:xfrm>
            <a:off x="0" y="233039"/>
            <a:ext cx="9144000" cy="6391922"/>
          </a:xfrm>
          <a:prstGeom prst="rect">
            <a:avLst/>
          </a:prstGeom>
        </p:spPr>
      </p:pic>
      <p:cxnSp>
        <p:nvCxnSpPr>
          <p:cNvPr id="3" name="Straight Connector 2"/>
          <p:cNvCxnSpPr/>
          <p:nvPr/>
        </p:nvCxnSpPr>
        <p:spPr>
          <a:xfrm>
            <a:off x="1663700" y="4483100"/>
            <a:ext cx="1270000" cy="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pic>
        <p:nvPicPr>
          <p:cNvPr id="4" name="Picture 3" descr="14.png"/>
          <p:cNvPicPr>
            <a:picLocks noChangeAspect="1"/>
          </p:cNvPicPr>
          <p:nvPr/>
        </p:nvPicPr>
        <p:blipFill>
          <a:blip r:embed="rId2"/>
          <a:srcRect t="51100" b="13434"/>
          <a:stretch>
            <a:fillRect/>
          </a:stretch>
        </p:blipFill>
        <p:spPr>
          <a:xfrm>
            <a:off x="0" y="2513865"/>
            <a:ext cx="9144000" cy="2266889"/>
          </a:xfrm>
          <a:prstGeom prst="rect">
            <a:avLst/>
          </a:prstGeom>
        </p:spPr>
      </p:pic>
      <p:cxnSp>
        <p:nvCxnSpPr>
          <p:cNvPr id="5" name="Straight Connector 4"/>
          <p:cNvCxnSpPr/>
          <p:nvPr/>
        </p:nvCxnSpPr>
        <p:spPr>
          <a:xfrm>
            <a:off x="1663700" y="3517900"/>
            <a:ext cx="1270000" cy="1588"/>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928521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2" name="Picture 1" descr="14.png"/>
          <p:cNvPicPr>
            <a:picLocks noChangeAspect="1"/>
          </p:cNvPicPr>
          <p:nvPr/>
        </p:nvPicPr>
        <p:blipFill>
          <a:blip r:embed="rId2"/>
          <a:stretch>
            <a:fillRect/>
          </a:stretch>
        </p:blipFill>
        <p:spPr>
          <a:xfrm>
            <a:off x="0" y="233039"/>
            <a:ext cx="9144000" cy="6391922"/>
          </a:xfrm>
          <a:prstGeom prst="rect">
            <a:avLst/>
          </a:prstGeom>
        </p:spPr>
      </p:pic>
      <p:cxnSp>
        <p:nvCxnSpPr>
          <p:cNvPr id="3" name="Straight Connector 2"/>
          <p:cNvCxnSpPr/>
          <p:nvPr/>
        </p:nvCxnSpPr>
        <p:spPr>
          <a:xfrm>
            <a:off x="1663700" y="4483100"/>
            <a:ext cx="1270000" cy="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pic>
        <p:nvPicPr>
          <p:cNvPr id="4" name="Picture 3" descr="14.png"/>
          <p:cNvPicPr>
            <a:picLocks noChangeAspect="1"/>
          </p:cNvPicPr>
          <p:nvPr/>
        </p:nvPicPr>
        <p:blipFill>
          <a:blip r:embed="rId2"/>
          <a:srcRect t="51100" b="13434"/>
          <a:stretch>
            <a:fillRect/>
          </a:stretch>
        </p:blipFill>
        <p:spPr>
          <a:xfrm>
            <a:off x="0" y="2513865"/>
            <a:ext cx="9144000" cy="2266889"/>
          </a:xfrm>
          <a:prstGeom prst="rect">
            <a:avLst/>
          </a:prstGeom>
        </p:spPr>
      </p:pic>
      <p:cxnSp>
        <p:nvCxnSpPr>
          <p:cNvPr id="5" name="Straight Connector 4"/>
          <p:cNvCxnSpPr/>
          <p:nvPr/>
        </p:nvCxnSpPr>
        <p:spPr>
          <a:xfrm>
            <a:off x="1663700" y="3517900"/>
            <a:ext cx="1270000" cy="1588"/>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a:off x="2247900" y="4762424"/>
            <a:ext cx="1701800" cy="0"/>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flipH="1" flipV="1">
            <a:off x="1626432" y="4140956"/>
            <a:ext cx="1242936" cy="1588"/>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987800" y="4349158"/>
            <a:ext cx="4978400" cy="1200329"/>
          </a:xfrm>
          <a:prstGeom prst="rect">
            <a:avLst/>
          </a:prstGeom>
          <a:noFill/>
          <a:effectLst>
            <a:outerShdw blurRad="50800" dist="38100" algn="l" rotWithShape="0">
              <a:prstClr val="black">
                <a:alpha val="40000"/>
              </a:prstClr>
            </a:outerShdw>
          </a:effectLst>
        </p:spPr>
        <p:txBody>
          <a:bodyPr wrap="square" rtlCol="0">
            <a:spAutoFit/>
          </a:bodyPr>
          <a:lstStyle/>
          <a:p>
            <a:r>
              <a:rPr lang="en-US" sz="3600" dirty="0">
                <a:solidFill>
                  <a:srgbClr val="FF0000"/>
                </a:solidFill>
              </a:rPr>
              <a:t>ability of MASS to resist a change in its motion</a:t>
            </a:r>
          </a:p>
        </p:txBody>
      </p:sp>
    </p:spTree>
    <p:extLst>
      <p:ext uri="{BB962C8B-B14F-4D97-AF65-F5344CB8AC3E}">
        <p14:creationId xmlns:p14="http://schemas.microsoft.com/office/powerpoint/2010/main" val="42127420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2" name="Picture 1" descr="12.png"/>
          <p:cNvPicPr>
            <a:picLocks noChangeAspect="1"/>
          </p:cNvPicPr>
          <p:nvPr/>
        </p:nvPicPr>
        <p:blipFill>
          <a:blip r:embed="rId2"/>
          <a:stretch>
            <a:fillRect/>
          </a:stretch>
        </p:blipFill>
        <p:spPr>
          <a:xfrm>
            <a:off x="0" y="233039"/>
            <a:ext cx="9144000" cy="6391922"/>
          </a:xfrm>
          <a:prstGeom prst="rect">
            <a:avLst/>
          </a:prstGeom>
        </p:spPr>
      </p:pic>
      <p:sp>
        <p:nvSpPr>
          <p:cNvPr id="3" name="TextBox 2"/>
          <p:cNvSpPr txBox="1"/>
          <p:nvPr/>
        </p:nvSpPr>
        <p:spPr>
          <a:xfrm>
            <a:off x="1600200" y="5046127"/>
            <a:ext cx="7340600" cy="954107"/>
          </a:xfrm>
          <a:prstGeom prst="rect">
            <a:avLst/>
          </a:prstGeom>
          <a:noFill/>
          <a:effectLst>
            <a:outerShdw blurRad="50800" dist="38100" algn="l" rotWithShape="0">
              <a:prstClr val="black">
                <a:alpha val="40000"/>
              </a:prstClr>
            </a:outerShdw>
          </a:effectLst>
        </p:spPr>
        <p:txBody>
          <a:bodyPr wrap="square" rtlCol="0">
            <a:spAutoFit/>
          </a:bodyPr>
          <a:lstStyle/>
          <a:p>
            <a:r>
              <a:rPr lang="en-US" sz="2800" dirty="0">
                <a:solidFill>
                  <a:srgbClr val="0000FF"/>
                </a:solidFill>
              </a:rPr>
              <a:t>What is the kind of PATH an object with CONSTANT velocity takes?</a:t>
            </a:r>
          </a:p>
        </p:txBody>
      </p:sp>
      <p:cxnSp>
        <p:nvCxnSpPr>
          <p:cNvPr id="5" name="Straight Arrow Connector 4"/>
          <p:cNvCxnSpPr/>
          <p:nvPr/>
        </p:nvCxnSpPr>
        <p:spPr>
          <a:xfrm>
            <a:off x="6375400" y="3467100"/>
            <a:ext cx="1028700" cy="0"/>
          </a:xfrm>
          <a:prstGeom prst="straightConnector1">
            <a:avLst/>
          </a:prstGeom>
          <a:ln w="5715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2425700" y="444500"/>
            <a:ext cx="3949700" cy="622300"/>
          </a:xfrm>
          <a:prstGeom prst="rect">
            <a:avLst/>
          </a:prstGeom>
          <a:noFill/>
          <a:ln w="38100" cap="flat" cmpd="sng" algn="ctr">
            <a:solidFill>
              <a:srgbClr val="0000FF"/>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632421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2" name="Picture 1" descr="12.png"/>
          <p:cNvPicPr>
            <a:picLocks noChangeAspect="1"/>
          </p:cNvPicPr>
          <p:nvPr/>
        </p:nvPicPr>
        <p:blipFill>
          <a:blip r:embed="rId2"/>
          <a:stretch>
            <a:fillRect/>
          </a:stretch>
        </p:blipFill>
        <p:spPr>
          <a:xfrm>
            <a:off x="0" y="233039"/>
            <a:ext cx="9144000" cy="6391922"/>
          </a:xfrm>
          <a:prstGeom prst="rect">
            <a:avLst/>
          </a:prstGeom>
        </p:spPr>
      </p:pic>
      <p:sp>
        <p:nvSpPr>
          <p:cNvPr id="3" name="TextBox 2"/>
          <p:cNvSpPr txBox="1"/>
          <p:nvPr/>
        </p:nvSpPr>
        <p:spPr>
          <a:xfrm>
            <a:off x="1600200" y="5046127"/>
            <a:ext cx="7340600" cy="1815882"/>
          </a:xfrm>
          <a:prstGeom prst="rect">
            <a:avLst/>
          </a:prstGeom>
          <a:noFill/>
          <a:effectLst>
            <a:outerShdw blurRad="50800" dist="38100" algn="l" rotWithShape="0">
              <a:prstClr val="black">
                <a:alpha val="40000"/>
              </a:prstClr>
            </a:outerShdw>
          </a:effectLst>
        </p:spPr>
        <p:txBody>
          <a:bodyPr wrap="square" rtlCol="0">
            <a:spAutoFit/>
          </a:bodyPr>
          <a:lstStyle/>
          <a:p>
            <a:r>
              <a:rPr lang="en-US" sz="2800" dirty="0">
                <a:solidFill>
                  <a:srgbClr val="0000FF"/>
                </a:solidFill>
              </a:rPr>
              <a:t>What is the kind of PATH an object with CONSTANT velocity takes?</a:t>
            </a:r>
          </a:p>
          <a:p>
            <a:r>
              <a:rPr lang="en-US" sz="2800" dirty="0">
                <a:solidFill>
                  <a:srgbClr val="0000FF"/>
                </a:solidFill>
              </a:rPr>
              <a:t>  </a:t>
            </a:r>
          </a:p>
          <a:p>
            <a:pPr algn="ctr"/>
            <a:r>
              <a:rPr lang="en-US" sz="2800" dirty="0">
                <a:solidFill>
                  <a:srgbClr val="FF0000"/>
                </a:solidFill>
              </a:rPr>
              <a:t>STRAIGHT LINE!!</a:t>
            </a:r>
          </a:p>
        </p:txBody>
      </p:sp>
      <p:pic>
        <p:nvPicPr>
          <p:cNvPr id="8" name="Picture 7" descr="12.png"/>
          <p:cNvPicPr>
            <a:picLocks noChangeAspect="1"/>
          </p:cNvPicPr>
          <p:nvPr/>
        </p:nvPicPr>
        <p:blipFill rotWithShape="1">
          <a:blip r:embed="rId2"/>
          <a:srcRect t="33111" r="75972" b="33708"/>
          <a:stretch/>
        </p:blipFill>
        <p:spPr>
          <a:xfrm>
            <a:off x="4178300" y="2457449"/>
            <a:ext cx="2197100" cy="2120901"/>
          </a:xfrm>
          <a:prstGeom prst="rect">
            <a:avLst/>
          </a:prstGeom>
        </p:spPr>
      </p:pic>
      <p:grpSp>
        <p:nvGrpSpPr>
          <p:cNvPr id="4" name="Group 3"/>
          <p:cNvGrpSpPr/>
          <p:nvPr/>
        </p:nvGrpSpPr>
        <p:grpSpPr>
          <a:xfrm>
            <a:off x="-3162300" y="2381249"/>
            <a:ext cx="3162300" cy="2197101"/>
            <a:chOff x="4241800" y="2381249"/>
            <a:chExt cx="3162300" cy="2197101"/>
          </a:xfrm>
        </p:grpSpPr>
        <p:pic>
          <p:nvPicPr>
            <p:cNvPr id="6" name="Picture 5" descr="12.png"/>
            <p:cNvPicPr>
              <a:picLocks noChangeAspect="1"/>
            </p:cNvPicPr>
            <p:nvPr/>
          </p:nvPicPr>
          <p:blipFill rotWithShape="1">
            <a:blip r:embed="rId2"/>
            <a:srcRect l="46389" t="33111" r="27639" b="32515"/>
            <a:stretch/>
          </p:blipFill>
          <p:spPr>
            <a:xfrm>
              <a:off x="4241800" y="2381249"/>
              <a:ext cx="2374900" cy="2197101"/>
            </a:xfrm>
            <a:prstGeom prst="rect">
              <a:avLst/>
            </a:prstGeom>
          </p:spPr>
        </p:pic>
        <p:cxnSp>
          <p:nvCxnSpPr>
            <p:cNvPr id="5" name="Straight Arrow Connector 4"/>
            <p:cNvCxnSpPr/>
            <p:nvPr/>
          </p:nvCxnSpPr>
          <p:spPr>
            <a:xfrm>
              <a:off x="6375400" y="3467100"/>
              <a:ext cx="1028700" cy="0"/>
            </a:xfrm>
            <a:prstGeom prst="straightConnector1">
              <a:avLst/>
            </a:prstGeom>
            <a:ln w="5715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grpSp>
      <p:sp>
        <p:nvSpPr>
          <p:cNvPr id="9" name="Rectangle 8"/>
          <p:cNvSpPr/>
          <p:nvPr/>
        </p:nvSpPr>
        <p:spPr>
          <a:xfrm>
            <a:off x="2425700" y="444500"/>
            <a:ext cx="3949700" cy="622300"/>
          </a:xfrm>
          <a:prstGeom prst="rect">
            <a:avLst/>
          </a:prstGeom>
          <a:noFill/>
          <a:ln w="38100" cap="flat" cmpd="sng" algn="ctr">
            <a:solidFill>
              <a:srgbClr val="0000FF"/>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78199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nodeType="clickEffect">
                                  <p:stCondLst>
                                    <p:cond delay="0"/>
                                  </p:stCondLst>
                                  <p:childTnLst>
                                    <p:animMotion origin="layout" path="M 3.16887E-6 -6.97895E-6 L 1.33773 0.00508 " pathEditMode="relative" ptsTypes="AA">
                                      <p:cBhvr>
                                        <p:cTn id="6" dur="2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2" name="Picture 1" descr="14.png"/>
          <p:cNvPicPr>
            <a:picLocks noChangeAspect="1"/>
          </p:cNvPicPr>
          <p:nvPr/>
        </p:nvPicPr>
        <p:blipFill rotWithShape="1">
          <a:blip r:embed="rId2"/>
          <a:srcRect b="46622"/>
          <a:stretch/>
        </p:blipFill>
        <p:spPr>
          <a:xfrm>
            <a:off x="0" y="233039"/>
            <a:ext cx="9144000" cy="3411861"/>
          </a:xfrm>
          <a:prstGeom prst="rect">
            <a:avLst/>
          </a:prstGeom>
        </p:spPr>
      </p:pic>
      <p:cxnSp>
        <p:nvCxnSpPr>
          <p:cNvPr id="3" name="Straight Connector 2"/>
          <p:cNvCxnSpPr/>
          <p:nvPr/>
        </p:nvCxnSpPr>
        <p:spPr>
          <a:xfrm>
            <a:off x="1663700" y="3517900"/>
            <a:ext cx="2489200" cy="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680267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7" name="Picture 6" descr="2.png"/>
          <p:cNvPicPr>
            <a:picLocks noChangeAspect="1"/>
          </p:cNvPicPr>
          <p:nvPr/>
        </p:nvPicPr>
        <p:blipFill>
          <a:blip r:embed="rId2"/>
          <a:srcRect l="19159" t="66076" b="27196"/>
          <a:stretch>
            <a:fillRect/>
          </a:stretch>
        </p:blipFill>
        <p:spPr>
          <a:xfrm>
            <a:off x="1719350" y="6400429"/>
            <a:ext cx="7392100" cy="430009"/>
          </a:xfrm>
          <a:prstGeom prst="rect">
            <a:avLst/>
          </a:prstGeom>
        </p:spPr>
      </p:pic>
      <p:pic>
        <p:nvPicPr>
          <p:cNvPr id="2" name="Picture 1" descr="14.png"/>
          <p:cNvPicPr>
            <a:picLocks noChangeAspect="1"/>
          </p:cNvPicPr>
          <p:nvPr/>
        </p:nvPicPr>
        <p:blipFill rotWithShape="1">
          <a:blip r:embed="rId3"/>
          <a:srcRect b="46622"/>
          <a:stretch/>
        </p:blipFill>
        <p:spPr>
          <a:xfrm>
            <a:off x="0" y="233039"/>
            <a:ext cx="9144000" cy="3411861"/>
          </a:xfrm>
          <a:prstGeom prst="rect">
            <a:avLst/>
          </a:prstGeom>
        </p:spPr>
      </p:pic>
      <p:cxnSp>
        <p:nvCxnSpPr>
          <p:cNvPr id="3" name="Straight Connector 2"/>
          <p:cNvCxnSpPr/>
          <p:nvPr/>
        </p:nvCxnSpPr>
        <p:spPr>
          <a:xfrm>
            <a:off x="1751900" y="4392650"/>
            <a:ext cx="1176297" cy="1588"/>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pic>
        <p:nvPicPr>
          <p:cNvPr id="5" name="Picture 4" descr="4.png"/>
          <p:cNvPicPr>
            <a:picLocks noChangeAspect="1"/>
          </p:cNvPicPr>
          <p:nvPr/>
        </p:nvPicPr>
        <p:blipFill>
          <a:blip r:embed="rId4"/>
          <a:srcRect t="34162" r="67060" b="30439"/>
          <a:stretch>
            <a:fillRect/>
          </a:stretch>
        </p:blipFill>
        <p:spPr>
          <a:xfrm>
            <a:off x="0" y="4352786"/>
            <a:ext cx="3012009" cy="2262648"/>
          </a:xfrm>
          <a:prstGeom prst="rect">
            <a:avLst/>
          </a:prstGeom>
        </p:spPr>
      </p:pic>
      <p:grpSp>
        <p:nvGrpSpPr>
          <p:cNvPr id="10" name="Group 9"/>
          <p:cNvGrpSpPr/>
          <p:nvPr/>
        </p:nvGrpSpPr>
        <p:grpSpPr>
          <a:xfrm>
            <a:off x="2994369" y="4361180"/>
            <a:ext cx="3013408" cy="2262648"/>
            <a:chOff x="2994369" y="4361180"/>
            <a:chExt cx="3013408" cy="2262648"/>
          </a:xfrm>
        </p:grpSpPr>
        <p:pic>
          <p:nvPicPr>
            <p:cNvPr id="8" name="Picture 7" descr="4.png"/>
            <p:cNvPicPr>
              <a:picLocks noChangeAspect="1"/>
            </p:cNvPicPr>
            <p:nvPr/>
          </p:nvPicPr>
          <p:blipFill>
            <a:blip r:embed="rId4"/>
            <a:srcRect l="33370" t="34162" r="44540" b="30439"/>
            <a:stretch>
              <a:fillRect/>
            </a:stretch>
          </p:blipFill>
          <p:spPr>
            <a:xfrm>
              <a:off x="2994369" y="4361180"/>
              <a:ext cx="2019988" cy="2262648"/>
            </a:xfrm>
            <a:prstGeom prst="rect">
              <a:avLst/>
            </a:prstGeom>
          </p:spPr>
        </p:pic>
        <p:cxnSp>
          <p:nvCxnSpPr>
            <p:cNvPr id="9" name="Straight Arrow Connector 8"/>
            <p:cNvCxnSpPr/>
            <p:nvPr/>
          </p:nvCxnSpPr>
          <p:spPr>
            <a:xfrm>
              <a:off x="4979077" y="5365730"/>
              <a:ext cx="1028700" cy="0"/>
            </a:xfrm>
            <a:prstGeom prst="straightConnector1">
              <a:avLst/>
            </a:prstGeom>
            <a:ln w="5715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grpSp>
      <p:pic>
        <p:nvPicPr>
          <p:cNvPr id="11" name="Picture 10" descr="4.png"/>
          <p:cNvPicPr>
            <a:picLocks noChangeAspect="1"/>
          </p:cNvPicPr>
          <p:nvPr/>
        </p:nvPicPr>
        <p:blipFill>
          <a:blip r:embed="rId4"/>
          <a:srcRect t="34162" r="83032" b="54759"/>
          <a:stretch>
            <a:fillRect/>
          </a:stretch>
        </p:blipFill>
        <p:spPr>
          <a:xfrm>
            <a:off x="4978654" y="5011658"/>
            <a:ext cx="1551509" cy="708144"/>
          </a:xfrm>
          <a:prstGeom prst="rect">
            <a:avLst/>
          </a:prstGeom>
        </p:spPr>
      </p:pic>
      <p:cxnSp>
        <p:nvCxnSpPr>
          <p:cNvPr id="12" name="Straight Connector 11"/>
          <p:cNvCxnSpPr/>
          <p:nvPr/>
        </p:nvCxnSpPr>
        <p:spPr>
          <a:xfrm>
            <a:off x="1751900" y="4392650"/>
            <a:ext cx="1176297" cy="1588"/>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1663700" y="3644900"/>
            <a:ext cx="6838654" cy="707886"/>
          </a:xfrm>
          <a:prstGeom prst="rect">
            <a:avLst/>
          </a:prstGeom>
          <a:noFill/>
          <a:effectLst>
            <a:outerShdw blurRad="50800" dist="38100" dir="2700000">
              <a:srgbClr val="000000">
                <a:alpha val="43000"/>
              </a:srgbClr>
            </a:outerShdw>
          </a:effectLst>
        </p:spPr>
        <p:txBody>
          <a:bodyPr wrap="square" rtlCol="0">
            <a:spAutoFit/>
          </a:bodyPr>
          <a:lstStyle/>
          <a:p>
            <a:r>
              <a:rPr lang="en-US" sz="4000" b="1" i="1">
                <a:solidFill>
                  <a:srgbClr val="0000FF"/>
                </a:solidFill>
              </a:rPr>
              <a:t>Force provides acceleration</a:t>
            </a:r>
          </a:p>
        </p:txBody>
      </p:sp>
    </p:spTree>
    <p:extLst>
      <p:ext uri="{BB962C8B-B14F-4D97-AF65-F5344CB8AC3E}">
        <p14:creationId xmlns:p14="http://schemas.microsoft.com/office/powerpoint/2010/main" val="2830372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par>
                          <p:cTn id="7" fill="hold">
                            <p:stCondLst>
                              <p:cond delay="0"/>
                            </p:stCondLst>
                            <p:childTnLst>
                              <p:par>
                                <p:cTn id="8" presetID="0" presetClass="path" presetSubtype="0" fill="hold" nodeType="afterEffect">
                                  <p:stCondLst>
                                    <p:cond delay="0"/>
                                  </p:stCondLst>
                                  <p:childTnLst>
                                    <p:animMotion origin="layout" path="M -2.5E-6 9.25926E-6 L 0.74722 9.25926E-6 " pathEditMode="relative" ptsTypes="AA">
                                      <p:cBhvr>
                                        <p:cTn id="9" dur="2000" fill="hold"/>
                                        <p:tgtEl>
                                          <p:spTgt spid="1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2" name="Picture 1" descr="15.png"/>
          <p:cNvPicPr>
            <a:picLocks noChangeAspect="1"/>
          </p:cNvPicPr>
          <p:nvPr/>
        </p:nvPicPr>
        <p:blipFill>
          <a:blip r:embed="rId2"/>
          <a:stretch>
            <a:fillRect/>
          </a:stretch>
        </p:blipFill>
        <p:spPr>
          <a:xfrm>
            <a:off x="0" y="233039"/>
            <a:ext cx="9144000" cy="6391922"/>
          </a:xfrm>
          <a:prstGeom prst="rect">
            <a:avLst/>
          </a:prstGeom>
        </p:spPr>
      </p:pic>
      <p:sp>
        <p:nvSpPr>
          <p:cNvPr id="3" name="Rectangle 2"/>
          <p:cNvSpPr/>
          <p:nvPr/>
        </p:nvSpPr>
        <p:spPr>
          <a:xfrm>
            <a:off x="3048000" y="4165600"/>
            <a:ext cx="2870200" cy="1320800"/>
          </a:xfrm>
          <a:prstGeom prst="rect">
            <a:avLst/>
          </a:prstGeom>
          <a:noFill/>
          <a:ln w="28575" cmpd="sng">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1625600" y="781050"/>
            <a:ext cx="3949700" cy="622300"/>
          </a:xfrm>
          <a:prstGeom prst="rect">
            <a:avLst/>
          </a:prstGeom>
          <a:noFill/>
          <a:ln w="38100" cap="flat" cmpd="sng" algn="ctr">
            <a:solidFill>
              <a:srgbClr val="0000FF"/>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119509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2" name="Picture 1" descr="16.png"/>
          <p:cNvPicPr>
            <a:picLocks noChangeAspect="1"/>
          </p:cNvPicPr>
          <p:nvPr/>
        </p:nvPicPr>
        <p:blipFill>
          <a:blip r:embed="rId2"/>
          <a:stretch>
            <a:fillRect/>
          </a:stretch>
        </p:blipFill>
        <p:spPr>
          <a:xfrm>
            <a:off x="0" y="233039"/>
            <a:ext cx="9144000" cy="6391922"/>
          </a:xfrm>
          <a:prstGeom prst="rect">
            <a:avLst/>
          </a:prstGeom>
        </p:spPr>
      </p:pic>
      <p:cxnSp>
        <p:nvCxnSpPr>
          <p:cNvPr id="4" name="Straight Arrow Connector 3"/>
          <p:cNvCxnSpPr/>
          <p:nvPr/>
        </p:nvCxnSpPr>
        <p:spPr>
          <a:xfrm>
            <a:off x="622300" y="1625600"/>
            <a:ext cx="635000" cy="0"/>
          </a:xfrm>
          <a:prstGeom prst="straightConnector1">
            <a:avLst/>
          </a:prstGeom>
          <a:ln w="3810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5" name="Straight Arrow Connector 4"/>
          <p:cNvCxnSpPr/>
          <p:nvPr/>
        </p:nvCxnSpPr>
        <p:spPr>
          <a:xfrm>
            <a:off x="622300" y="3695700"/>
            <a:ext cx="635000" cy="0"/>
          </a:xfrm>
          <a:prstGeom prst="straightConnector1">
            <a:avLst/>
          </a:prstGeom>
          <a:ln w="3810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a:off x="635000" y="6223000"/>
            <a:ext cx="635000" cy="0"/>
          </a:xfrm>
          <a:prstGeom prst="straightConnector1">
            <a:avLst/>
          </a:prstGeom>
          <a:ln w="3810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1397000" y="309239"/>
            <a:ext cx="3949700" cy="622300"/>
          </a:xfrm>
          <a:prstGeom prst="rect">
            <a:avLst/>
          </a:prstGeom>
          <a:noFill/>
          <a:ln w="38100" cap="flat" cmpd="sng" algn="ctr">
            <a:solidFill>
              <a:srgbClr val="0000FF"/>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16.png"/>
          <p:cNvPicPr>
            <a:picLocks noChangeAspect="1"/>
          </p:cNvPicPr>
          <p:nvPr/>
        </p:nvPicPr>
        <p:blipFill>
          <a:blip r:embed="rId2"/>
          <a:srcRect t="25959" b="64107"/>
          <a:stretch>
            <a:fillRect/>
          </a:stretch>
        </p:blipFill>
        <p:spPr>
          <a:xfrm>
            <a:off x="0" y="2044700"/>
            <a:ext cx="9144000" cy="2514600"/>
          </a:xfrm>
          <a:prstGeom prst="rect">
            <a:avLst/>
          </a:prstGeom>
        </p:spPr>
      </p:pic>
      <p:pic>
        <p:nvPicPr>
          <p:cNvPr id="9" name="Picture 8" descr="16.png"/>
          <p:cNvPicPr>
            <a:picLocks noChangeAspect="1"/>
          </p:cNvPicPr>
          <p:nvPr/>
        </p:nvPicPr>
        <p:blipFill>
          <a:blip r:embed="rId2"/>
          <a:srcRect t="25959" b="64107"/>
          <a:stretch>
            <a:fillRect/>
          </a:stretch>
        </p:blipFill>
        <p:spPr>
          <a:xfrm>
            <a:off x="12700" y="4965700"/>
            <a:ext cx="9144000" cy="1659261"/>
          </a:xfrm>
          <a:prstGeom prst="rect">
            <a:avLst/>
          </a:prstGeom>
        </p:spPr>
      </p:pic>
    </p:spTree>
    <p:extLst>
      <p:ext uri="{BB962C8B-B14F-4D97-AF65-F5344CB8AC3E}">
        <p14:creationId xmlns:p14="http://schemas.microsoft.com/office/powerpoint/2010/main" val="10773088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cxnSp>
        <p:nvCxnSpPr>
          <p:cNvPr id="3" name="Straight Connector 2"/>
          <p:cNvCxnSpPr/>
          <p:nvPr/>
        </p:nvCxnSpPr>
        <p:spPr>
          <a:xfrm flipV="1">
            <a:off x="0" y="4961467"/>
            <a:ext cx="9144000" cy="110066"/>
          </a:xfrm>
          <a:prstGeom prst="line">
            <a:avLst/>
          </a:prstGeom>
        </p:spPr>
        <p:style>
          <a:lnRef idx="2">
            <a:schemeClr val="accent1"/>
          </a:lnRef>
          <a:fillRef idx="0">
            <a:schemeClr val="accent1"/>
          </a:fillRef>
          <a:effectRef idx="1">
            <a:schemeClr val="accent1"/>
          </a:effectRef>
          <a:fontRef idx="minor">
            <a:schemeClr val="tx1"/>
          </a:fontRef>
        </p:style>
      </p:cxnSp>
      <p:grpSp>
        <p:nvGrpSpPr>
          <p:cNvPr id="30" name="Group 29"/>
          <p:cNvGrpSpPr/>
          <p:nvPr/>
        </p:nvGrpSpPr>
        <p:grpSpPr>
          <a:xfrm>
            <a:off x="592667" y="2616200"/>
            <a:ext cx="2091261" cy="2345260"/>
            <a:chOff x="821267" y="2616200"/>
            <a:chExt cx="2091261" cy="2345260"/>
          </a:xfrm>
        </p:grpSpPr>
        <p:grpSp>
          <p:nvGrpSpPr>
            <p:cNvPr id="31" name="Group 12"/>
            <p:cNvGrpSpPr/>
            <p:nvPr/>
          </p:nvGrpSpPr>
          <p:grpSpPr>
            <a:xfrm rot="20879030">
              <a:off x="1727197" y="3293531"/>
              <a:ext cx="1024464" cy="279400"/>
              <a:chOff x="1888064" y="3572931"/>
              <a:chExt cx="1024464" cy="279400"/>
            </a:xfrm>
          </p:grpSpPr>
          <p:sp>
            <p:nvSpPr>
              <p:cNvPr id="44" name="Rounded Rectangle 43"/>
              <p:cNvSpPr/>
              <p:nvPr/>
            </p:nvSpPr>
            <p:spPr>
              <a:xfrm>
                <a:off x="1888064" y="3632200"/>
                <a:ext cx="736599" cy="177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Oval 44"/>
              <p:cNvSpPr/>
              <p:nvPr/>
            </p:nvSpPr>
            <p:spPr>
              <a:xfrm>
                <a:off x="2599261" y="3572931"/>
                <a:ext cx="313267" cy="279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6" name="Oval 35"/>
            <p:cNvSpPr/>
            <p:nvPr/>
          </p:nvSpPr>
          <p:spPr>
            <a:xfrm>
              <a:off x="1032933" y="2616200"/>
              <a:ext cx="660400" cy="660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821267" y="3276600"/>
              <a:ext cx="1151467" cy="1244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Elbow Connector 37"/>
            <p:cNvCxnSpPr/>
            <p:nvPr/>
          </p:nvCxnSpPr>
          <p:spPr>
            <a:xfrm rot="16200000" flipH="1">
              <a:off x="1130300" y="4567765"/>
              <a:ext cx="440267" cy="279400"/>
            </a:xfrm>
            <a:prstGeom prst="bentConnector3">
              <a:avLst>
                <a:gd name="adj1" fmla="val 98077"/>
              </a:avLst>
            </a:prstGeom>
          </p:spPr>
          <p:style>
            <a:lnRef idx="2">
              <a:schemeClr val="accent1"/>
            </a:lnRef>
            <a:fillRef idx="0">
              <a:schemeClr val="accent1"/>
            </a:fillRef>
            <a:effectRef idx="1">
              <a:schemeClr val="accent1"/>
            </a:effectRef>
            <a:fontRef idx="minor">
              <a:schemeClr val="tx1"/>
            </a:fontRef>
          </p:style>
        </p:cxnSp>
        <p:cxnSp>
          <p:nvCxnSpPr>
            <p:cNvPr id="39" name="Elbow Connector 38"/>
            <p:cNvCxnSpPr/>
            <p:nvPr/>
          </p:nvCxnSpPr>
          <p:spPr>
            <a:xfrm rot="16200000" flipH="1">
              <a:off x="1477441" y="4601627"/>
              <a:ext cx="440267" cy="279400"/>
            </a:xfrm>
            <a:prstGeom prst="bentConnector3">
              <a:avLst>
                <a:gd name="adj1" fmla="val 98077"/>
              </a:avLst>
            </a:prstGeom>
          </p:spPr>
          <p:style>
            <a:lnRef idx="2">
              <a:schemeClr val="accent1"/>
            </a:lnRef>
            <a:fillRef idx="0">
              <a:schemeClr val="accent1"/>
            </a:fillRef>
            <a:effectRef idx="1">
              <a:schemeClr val="accent1"/>
            </a:effectRef>
            <a:fontRef idx="minor">
              <a:schemeClr val="tx1"/>
            </a:fontRef>
          </p:style>
        </p:cxnSp>
        <p:grpSp>
          <p:nvGrpSpPr>
            <p:cNvPr id="41" name="Group 11"/>
            <p:cNvGrpSpPr/>
            <p:nvPr/>
          </p:nvGrpSpPr>
          <p:grpSpPr>
            <a:xfrm>
              <a:off x="1888064" y="3572931"/>
              <a:ext cx="1024464" cy="279400"/>
              <a:chOff x="1888064" y="3572931"/>
              <a:chExt cx="1024464" cy="279400"/>
            </a:xfrm>
          </p:grpSpPr>
          <p:sp>
            <p:nvSpPr>
              <p:cNvPr id="42" name="Rounded Rectangle 41"/>
              <p:cNvSpPr/>
              <p:nvPr/>
            </p:nvSpPr>
            <p:spPr>
              <a:xfrm>
                <a:off x="1888064" y="3632200"/>
                <a:ext cx="736599" cy="177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Oval 42"/>
              <p:cNvSpPr/>
              <p:nvPr/>
            </p:nvSpPr>
            <p:spPr>
              <a:xfrm>
                <a:off x="2599261" y="3572931"/>
                <a:ext cx="313267" cy="279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nvGrpSpPr>
          <p:cNvPr id="46" name="Group 45"/>
          <p:cNvGrpSpPr/>
          <p:nvPr/>
        </p:nvGrpSpPr>
        <p:grpSpPr>
          <a:xfrm>
            <a:off x="7378701" y="2904067"/>
            <a:ext cx="1117599" cy="2057400"/>
            <a:chOff x="6070601" y="2904067"/>
            <a:chExt cx="1117599" cy="2057400"/>
          </a:xfrm>
        </p:grpSpPr>
        <p:grpSp>
          <p:nvGrpSpPr>
            <p:cNvPr id="47" name="Group 40"/>
            <p:cNvGrpSpPr/>
            <p:nvPr/>
          </p:nvGrpSpPr>
          <p:grpSpPr>
            <a:xfrm>
              <a:off x="6409252" y="2904067"/>
              <a:ext cx="778948" cy="2057400"/>
              <a:chOff x="6409252" y="2904067"/>
              <a:chExt cx="778948" cy="2057400"/>
            </a:xfrm>
          </p:grpSpPr>
          <p:sp>
            <p:nvSpPr>
              <p:cNvPr id="52" name="Oval 51"/>
              <p:cNvSpPr/>
              <p:nvPr/>
            </p:nvSpPr>
            <p:spPr>
              <a:xfrm>
                <a:off x="6680200" y="2904067"/>
                <a:ext cx="270933" cy="37253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3" name="Straight Connector 52"/>
              <p:cNvCxnSpPr/>
              <p:nvPr/>
            </p:nvCxnSpPr>
            <p:spPr>
              <a:xfrm rot="16200000" flipH="1">
                <a:off x="6492625" y="3647825"/>
                <a:ext cx="688416" cy="8467"/>
              </a:xfrm>
              <a:prstGeom prst="line">
                <a:avLst/>
              </a:prstGeom>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rot="5400000">
                <a:off x="6426202" y="4072466"/>
                <a:ext cx="491064" cy="338667"/>
              </a:xfrm>
              <a:prstGeom prst="line">
                <a:avLst/>
              </a:prstGeom>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flipV="1">
                <a:off x="6502400" y="4487331"/>
                <a:ext cx="685800"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rot="16200000" flipH="1">
                <a:off x="6769102" y="4068233"/>
                <a:ext cx="491064" cy="347132"/>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Elbow Connector 56"/>
              <p:cNvCxnSpPr/>
              <p:nvPr/>
            </p:nvCxnSpPr>
            <p:spPr>
              <a:xfrm rot="5400000">
                <a:off x="6328818" y="4567772"/>
                <a:ext cx="440267" cy="279400"/>
              </a:xfrm>
              <a:prstGeom prst="bentConnector3">
                <a:avLst>
                  <a:gd name="adj1" fmla="val 98077"/>
                </a:avLst>
              </a:prstGeom>
            </p:spPr>
            <p:style>
              <a:lnRef idx="2">
                <a:schemeClr val="accent1"/>
              </a:lnRef>
              <a:fillRef idx="0">
                <a:schemeClr val="accent1"/>
              </a:fillRef>
              <a:effectRef idx="1">
                <a:schemeClr val="accent1"/>
              </a:effectRef>
              <a:fontRef idx="minor">
                <a:schemeClr val="tx1"/>
              </a:fontRef>
            </p:style>
          </p:cxnSp>
          <p:cxnSp>
            <p:nvCxnSpPr>
              <p:cNvPr id="58" name="Elbow Connector 57"/>
              <p:cNvCxnSpPr/>
              <p:nvPr/>
            </p:nvCxnSpPr>
            <p:spPr>
              <a:xfrm rot="5400000">
                <a:off x="6675959" y="4601634"/>
                <a:ext cx="440267" cy="279400"/>
              </a:xfrm>
              <a:prstGeom prst="bentConnector3">
                <a:avLst>
                  <a:gd name="adj1" fmla="val 98077"/>
                </a:avLst>
              </a:prstGeom>
            </p:spPr>
            <p:style>
              <a:lnRef idx="2">
                <a:schemeClr val="accent1"/>
              </a:lnRef>
              <a:fillRef idx="0">
                <a:schemeClr val="accent1"/>
              </a:fillRef>
              <a:effectRef idx="1">
                <a:schemeClr val="accent1"/>
              </a:effectRef>
              <a:fontRef idx="minor">
                <a:schemeClr val="tx1"/>
              </a:fontRef>
            </p:style>
          </p:cxnSp>
        </p:grpSp>
        <p:cxnSp>
          <p:nvCxnSpPr>
            <p:cNvPr id="48" name="Straight Connector 47"/>
            <p:cNvCxnSpPr/>
            <p:nvPr/>
          </p:nvCxnSpPr>
          <p:spPr>
            <a:xfrm rot="10800000" flipV="1">
              <a:off x="6189133" y="3635104"/>
              <a:ext cx="643469" cy="174893"/>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rot="10800000">
              <a:off x="6189133" y="3528449"/>
              <a:ext cx="643467" cy="44482"/>
            </a:xfrm>
            <a:prstGeom prst="line">
              <a:avLst/>
            </a:prstGeom>
          </p:spPr>
          <p:style>
            <a:lnRef idx="2">
              <a:schemeClr val="accent1"/>
            </a:lnRef>
            <a:fillRef idx="0">
              <a:schemeClr val="accent1"/>
            </a:fillRef>
            <a:effectRef idx="1">
              <a:schemeClr val="accent1"/>
            </a:effectRef>
            <a:fontRef idx="minor">
              <a:schemeClr val="tx1"/>
            </a:fontRef>
          </p:style>
        </p:cxnSp>
        <p:sp>
          <p:nvSpPr>
            <p:cNvPr id="50" name="Oval 49"/>
            <p:cNvSpPr/>
            <p:nvPr/>
          </p:nvSpPr>
          <p:spPr>
            <a:xfrm>
              <a:off x="6096008" y="3471335"/>
              <a:ext cx="127000" cy="1079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Oval 50"/>
            <p:cNvSpPr/>
            <p:nvPr/>
          </p:nvSpPr>
          <p:spPr>
            <a:xfrm>
              <a:off x="6070601" y="3767674"/>
              <a:ext cx="127000" cy="1079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59" name="TextBox 58"/>
          <p:cNvSpPr txBox="1"/>
          <p:nvPr/>
        </p:nvSpPr>
        <p:spPr>
          <a:xfrm>
            <a:off x="891124" y="5295900"/>
            <a:ext cx="8036976" cy="461665"/>
          </a:xfrm>
          <a:prstGeom prst="rect">
            <a:avLst/>
          </a:prstGeom>
          <a:noFill/>
        </p:spPr>
        <p:txBody>
          <a:bodyPr wrap="square" rtlCol="0">
            <a:spAutoFit/>
          </a:bodyPr>
          <a:lstStyle/>
          <a:p>
            <a:r>
              <a:rPr lang="en-US" sz="2400"/>
              <a:t>Bob 														 Sue</a:t>
            </a:r>
          </a:p>
        </p:txBody>
      </p:sp>
    </p:spTree>
    <p:extLst>
      <p:ext uri="{BB962C8B-B14F-4D97-AF65-F5344CB8AC3E}">
        <p14:creationId xmlns:p14="http://schemas.microsoft.com/office/powerpoint/2010/main" val="12709960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cxnSp>
        <p:nvCxnSpPr>
          <p:cNvPr id="3" name="Straight Connector 2"/>
          <p:cNvCxnSpPr/>
          <p:nvPr/>
        </p:nvCxnSpPr>
        <p:spPr>
          <a:xfrm flipV="1">
            <a:off x="0" y="4961467"/>
            <a:ext cx="9144000" cy="110066"/>
          </a:xfrm>
          <a:prstGeom prst="line">
            <a:avLst/>
          </a:prstGeom>
        </p:spPr>
        <p:style>
          <a:lnRef idx="2">
            <a:schemeClr val="accent1"/>
          </a:lnRef>
          <a:fillRef idx="0">
            <a:schemeClr val="accent1"/>
          </a:fillRef>
          <a:effectRef idx="1">
            <a:schemeClr val="accent1"/>
          </a:effectRef>
          <a:fontRef idx="minor">
            <a:schemeClr val="tx1"/>
          </a:fontRef>
        </p:style>
      </p:cxnSp>
      <p:grpSp>
        <p:nvGrpSpPr>
          <p:cNvPr id="30" name="Group 29"/>
          <p:cNvGrpSpPr/>
          <p:nvPr/>
        </p:nvGrpSpPr>
        <p:grpSpPr>
          <a:xfrm>
            <a:off x="3619573" y="3996267"/>
            <a:ext cx="3124130" cy="2600530"/>
            <a:chOff x="3467173" y="3996267"/>
            <a:chExt cx="3124130" cy="2600530"/>
          </a:xfrm>
          <a:effectLst/>
        </p:grpSpPr>
        <p:cxnSp>
          <p:nvCxnSpPr>
            <p:cNvPr id="32" name="Straight Arrow Connector 31"/>
            <p:cNvCxnSpPr/>
            <p:nvPr/>
          </p:nvCxnSpPr>
          <p:spPr>
            <a:xfrm rot="16200000" flipV="1">
              <a:off x="3599982" y="4974166"/>
              <a:ext cx="1955800" cy="2"/>
            </a:xfrm>
            <a:prstGeom prst="straightConnector1">
              <a:avLst/>
            </a:prstGeom>
            <a:ln w="57150"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3467173" y="5765800"/>
              <a:ext cx="3124130" cy="830997"/>
            </a:xfrm>
            <a:prstGeom prst="rect">
              <a:avLst/>
            </a:prstGeom>
            <a:noFill/>
          </p:spPr>
          <p:txBody>
            <a:bodyPr wrap="square" rtlCol="0">
              <a:spAutoFit/>
            </a:bodyPr>
            <a:lstStyle/>
            <a:p>
              <a:r>
                <a:rPr lang="en-US" sz="4800" dirty="0">
                  <a:solidFill>
                    <a:srgbClr val="FF0000"/>
                  </a:solidFill>
                  <a:latin typeface="Tekton Pro BoldExt"/>
                  <a:cs typeface="Tekton Pro BoldExt"/>
                </a:rPr>
                <a:t>crash!</a:t>
              </a:r>
            </a:p>
          </p:txBody>
        </p:sp>
      </p:grpSp>
      <p:grpSp>
        <p:nvGrpSpPr>
          <p:cNvPr id="2" name="Group 29"/>
          <p:cNvGrpSpPr/>
          <p:nvPr/>
        </p:nvGrpSpPr>
        <p:grpSpPr>
          <a:xfrm>
            <a:off x="592667" y="2616200"/>
            <a:ext cx="2091261" cy="2345260"/>
            <a:chOff x="821267" y="2616200"/>
            <a:chExt cx="2091261" cy="2345260"/>
          </a:xfrm>
        </p:grpSpPr>
        <p:grpSp>
          <p:nvGrpSpPr>
            <p:cNvPr id="4" name="Group 12"/>
            <p:cNvGrpSpPr/>
            <p:nvPr/>
          </p:nvGrpSpPr>
          <p:grpSpPr>
            <a:xfrm rot="20879030">
              <a:off x="1727197" y="3293531"/>
              <a:ext cx="1024464" cy="279400"/>
              <a:chOff x="1888064" y="3572931"/>
              <a:chExt cx="1024464" cy="279400"/>
            </a:xfrm>
          </p:grpSpPr>
          <p:sp>
            <p:nvSpPr>
              <p:cNvPr id="44" name="Rounded Rectangle 43"/>
              <p:cNvSpPr/>
              <p:nvPr/>
            </p:nvSpPr>
            <p:spPr>
              <a:xfrm>
                <a:off x="1888064" y="3632200"/>
                <a:ext cx="736599" cy="177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Oval 44"/>
              <p:cNvSpPr/>
              <p:nvPr/>
            </p:nvSpPr>
            <p:spPr>
              <a:xfrm>
                <a:off x="2599261" y="3572931"/>
                <a:ext cx="313267" cy="279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6" name="Oval 35"/>
            <p:cNvSpPr/>
            <p:nvPr/>
          </p:nvSpPr>
          <p:spPr>
            <a:xfrm>
              <a:off x="1032933" y="2616200"/>
              <a:ext cx="660400" cy="660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821267" y="3276600"/>
              <a:ext cx="1151467" cy="1244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Elbow Connector 37"/>
            <p:cNvCxnSpPr/>
            <p:nvPr/>
          </p:nvCxnSpPr>
          <p:spPr>
            <a:xfrm rot="16200000" flipH="1">
              <a:off x="1130300" y="4567765"/>
              <a:ext cx="440267" cy="279400"/>
            </a:xfrm>
            <a:prstGeom prst="bentConnector3">
              <a:avLst>
                <a:gd name="adj1" fmla="val 98077"/>
              </a:avLst>
            </a:prstGeom>
          </p:spPr>
          <p:style>
            <a:lnRef idx="2">
              <a:schemeClr val="accent1"/>
            </a:lnRef>
            <a:fillRef idx="0">
              <a:schemeClr val="accent1"/>
            </a:fillRef>
            <a:effectRef idx="1">
              <a:schemeClr val="accent1"/>
            </a:effectRef>
            <a:fontRef idx="minor">
              <a:schemeClr val="tx1"/>
            </a:fontRef>
          </p:style>
        </p:cxnSp>
        <p:cxnSp>
          <p:nvCxnSpPr>
            <p:cNvPr id="39" name="Elbow Connector 38"/>
            <p:cNvCxnSpPr/>
            <p:nvPr/>
          </p:nvCxnSpPr>
          <p:spPr>
            <a:xfrm rot="16200000" flipH="1">
              <a:off x="1477441" y="4601627"/>
              <a:ext cx="440267" cy="279400"/>
            </a:xfrm>
            <a:prstGeom prst="bentConnector3">
              <a:avLst>
                <a:gd name="adj1" fmla="val 98077"/>
              </a:avLst>
            </a:prstGeom>
          </p:spPr>
          <p:style>
            <a:lnRef idx="2">
              <a:schemeClr val="accent1"/>
            </a:lnRef>
            <a:fillRef idx="0">
              <a:schemeClr val="accent1"/>
            </a:fillRef>
            <a:effectRef idx="1">
              <a:schemeClr val="accent1"/>
            </a:effectRef>
            <a:fontRef idx="minor">
              <a:schemeClr val="tx1"/>
            </a:fontRef>
          </p:style>
        </p:cxnSp>
        <p:grpSp>
          <p:nvGrpSpPr>
            <p:cNvPr id="5" name="Group 11"/>
            <p:cNvGrpSpPr/>
            <p:nvPr/>
          </p:nvGrpSpPr>
          <p:grpSpPr>
            <a:xfrm>
              <a:off x="1888064" y="3572931"/>
              <a:ext cx="1024464" cy="279400"/>
              <a:chOff x="1888064" y="3572931"/>
              <a:chExt cx="1024464" cy="279400"/>
            </a:xfrm>
          </p:grpSpPr>
          <p:sp>
            <p:nvSpPr>
              <p:cNvPr id="42" name="Rounded Rectangle 41"/>
              <p:cNvSpPr/>
              <p:nvPr/>
            </p:nvSpPr>
            <p:spPr>
              <a:xfrm>
                <a:off x="1888064" y="3632200"/>
                <a:ext cx="736599" cy="177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Oval 42"/>
              <p:cNvSpPr/>
              <p:nvPr/>
            </p:nvSpPr>
            <p:spPr>
              <a:xfrm>
                <a:off x="2599261" y="3572931"/>
                <a:ext cx="313267" cy="279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nvGrpSpPr>
          <p:cNvPr id="6" name="Group 45"/>
          <p:cNvGrpSpPr/>
          <p:nvPr/>
        </p:nvGrpSpPr>
        <p:grpSpPr>
          <a:xfrm>
            <a:off x="7378701" y="2904067"/>
            <a:ext cx="1117599" cy="2057400"/>
            <a:chOff x="6070601" y="2904067"/>
            <a:chExt cx="1117599" cy="2057400"/>
          </a:xfrm>
        </p:grpSpPr>
        <p:grpSp>
          <p:nvGrpSpPr>
            <p:cNvPr id="7" name="Group 40"/>
            <p:cNvGrpSpPr/>
            <p:nvPr/>
          </p:nvGrpSpPr>
          <p:grpSpPr>
            <a:xfrm>
              <a:off x="6409252" y="2904067"/>
              <a:ext cx="778948" cy="2057400"/>
              <a:chOff x="6409252" y="2904067"/>
              <a:chExt cx="778948" cy="2057400"/>
            </a:xfrm>
          </p:grpSpPr>
          <p:sp>
            <p:nvSpPr>
              <p:cNvPr id="52" name="Oval 51"/>
              <p:cNvSpPr/>
              <p:nvPr/>
            </p:nvSpPr>
            <p:spPr>
              <a:xfrm>
                <a:off x="6680200" y="2904067"/>
                <a:ext cx="270933" cy="37253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3" name="Straight Connector 52"/>
              <p:cNvCxnSpPr/>
              <p:nvPr/>
            </p:nvCxnSpPr>
            <p:spPr>
              <a:xfrm rot="16200000" flipH="1">
                <a:off x="6492625" y="3647825"/>
                <a:ext cx="688416" cy="8467"/>
              </a:xfrm>
              <a:prstGeom prst="line">
                <a:avLst/>
              </a:prstGeom>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rot="5400000">
                <a:off x="6426202" y="4072466"/>
                <a:ext cx="491064" cy="338667"/>
              </a:xfrm>
              <a:prstGeom prst="line">
                <a:avLst/>
              </a:prstGeom>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flipV="1">
                <a:off x="6502400" y="4487331"/>
                <a:ext cx="685800"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rot="16200000" flipH="1">
                <a:off x="6769102" y="4068233"/>
                <a:ext cx="491064" cy="347132"/>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Elbow Connector 56"/>
              <p:cNvCxnSpPr/>
              <p:nvPr/>
            </p:nvCxnSpPr>
            <p:spPr>
              <a:xfrm rot="5400000">
                <a:off x="6328818" y="4567772"/>
                <a:ext cx="440267" cy="279400"/>
              </a:xfrm>
              <a:prstGeom prst="bentConnector3">
                <a:avLst>
                  <a:gd name="adj1" fmla="val 98077"/>
                </a:avLst>
              </a:prstGeom>
            </p:spPr>
            <p:style>
              <a:lnRef idx="2">
                <a:schemeClr val="accent1"/>
              </a:lnRef>
              <a:fillRef idx="0">
                <a:schemeClr val="accent1"/>
              </a:fillRef>
              <a:effectRef idx="1">
                <a:schemeClr val="accent1"/>
              </a:effectRef>
              <a:fontRef idx="minor">
                <a:schemeClr val="tx1"/>
              </a:fontRef>
            </p:style>
          </p:cxnSp>
          <p:cxnSp>
            <p:nvCxnSpPr>
              <p:cNvPr id="58" name="Elbow Connector 57"/>
              <p:cNvCxnSpPr/>
              <p:nvPr/>
            </p:nvCxnSpPr>
            <p:spPr>
              <a:xfrm rot="5400000">
                <a:off x="6675959" y="4601634"/>
                <a:ext cx="440267" cy="279400"/>
              </a:xfrm>
              <a:prstGeom prst="bentConnector3">
                <a:avLst>
                  <a:gd name="adj1" fmla="val 98077"/>
                </a:avLst>
              </a:prstGeom>
            </p:spPr>
            <p:style>
              <a:lnRef idx="2">
                <a:schemeClr val="accent1"/>
              </a:lnRef>
              <a:fillRef idx="0">
                <a:schemeClr val="accent1"/>
              </a:fillRef>
              <a:effectRef idx="1">
                <a:schemeClr val="accent1"/>
              </a:effectRef>
              <a:fontRef idx="minor">
                <a:schemeClr val="tx1"/>
              </a:fontRef>
            </p:style>
          </p:cxnSp>
        </p:grpSp>
        <p:cxnSp>
          <p:nvCxnSpPr>
            <p:cNvPr id="48" name="Straight Connector 47"/>
            <p:cNvCxnSpPr/>
            <p:nvPr/>
          </p:nvCxnSpPr>
          <p:spPr>
            <a:xfrm rot="10800000" flipV="1">
              <a:off x="6189133" y="3635104"/>
              <a:ext cx="643469" cy="174893"/>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rot="10800000">
              <a:off x="6189133" y="3528449"/>
              <a:ext cx="643467" cy="44482"/>
            </a:xfrm>
            <a:prstGeom prst="line">
              <a:avLst/>
            </a:prstGeom>
          </p:spPr>
          <p:style>
            <a:lnRef idx="2">
              <a:schemeClr val="accent1"/>
            </a:lnRef>
            <a:fillRef idx="0">
              <a:schemeClr val="accent1"/>
            </a:fillRef>
            <a:effectRef idx="1">
              <a:schemeClr val="accent1"/>
            </a:effectRef>
            <a:fontRef idx="minor">
              <a:schemeClr val="tx1"/>
            </a:fontRef>
          </p:style>
        </p:cxnSp>
        <p:sp>
          <p:nvSpPr>
            <p:cNvPr id="50" name="Oval 49"/>
            <p:cNvSpPr/>
            <p:nvPr/>
          </p:nvSpPr>
          <p:spPr>
            <a:xfrm>
              <a:off x="6096008" y="3471335"/>
              <a:ext cx="127000" cy="1079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Oval 50"/>
            <p:cNvSpPr/>
            <p:nvPr/>
          </p:nvSpPr>
          <p:spPr>
            <a:xfrm>
              <a:off x="6070601" y="3767674"/>
              <a:ext cx="127000" cy="1079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9" name="TextBox 28"/>
          <p:cNvSpPr txBox="1"/>
          <p:nvPr/>
        </p:nvSpPr>
        <p:spPr>
          <a:xfrm>
            <a:off x="2809352" y="622300"/>
            <a:ext cx="4963056" cy="461665"/>
          </a:xfrm>
          <a:prstGeom prst="rect">
            <a:avLst/>
          </a:prstGeom>
          <a:noFill/>
        </p:spPr>
        <p:txBody>
          <a:bodyPr wrap="square" rtlCol="0">
            <a:spAutoFit/>
          </a:bodyPr>
          <a:lstStyle/>
          <a:p>
            <a:r>
              <a:rPr lang="en-US" sz="2400"/>
              <a:t>Force on Bob 	</a:t>
            </a:r>
            <a:r>
              <a:rPr lang="en-US" sz="2400">
                <a:solidFill>
                  <a:srgbClr val="FF0000"/>
                </a:solidFill>
              </a:rPr>
              <a:t>=</a:t>
            </a:r>
            <a:r>
              <a:rPr lang="en-US" sz="2400"/>
              <a:t>    Force on Sue</a:t>
            </a:r>
          </a:p>
        </p:txBody>
      </p:sp>
      <p:grpSp>
        <p:nvGrpSpPr>
          <p:cNvPr id="59" name="Group 58"/>
          <p:cNvGrpSpPr/>
          <p:nvPr/>
        </p:nvGrpSpPr>
        <p:grpSpPr>
          <a:xfrm>
            <a:off x="1811875" y="1349236"/>
            <a:ext cx="3018366" cy="1182251"/>
            <a:chOff x="-2425700" y="431800"/>
            <a:chExt cx="3018366" cy="1182251"/>
          </a:xfrm>
        </p:grpSpPr>
        <p:sp>
          <p:nvSpPr>
            <p:cNvPr id="31" name="TextBox 30"/>
            <p:cNvSpPr txBox="1">
              <a:spLocks noChangeAspect="1"/>
            </p:cNvSpPr>
            <p:nvPr/>
          </p:nvSpPr>
          <p:spPr>
            <a:xfrm>
              <a:off x="-2425700" y="431800"/>
              <a:ext cx="2616200" cy="830997"/>
            </a:xfrm>
            <a:prstGeom prst="rect">
              <a:avLst/>
            </a:prstGeom>
            <a:noFill/>
          </p:spPr>
          <p:txBody>
            <a:bodyPr wrap="square" rtlCol="0">
              <a:spAutoFit/>
            </a:bodyPr>
            <a:lstStyle/>
            <a:p>
              <a:r>
                <a:rPr lang="en-US" sz="4800" dirty="0">
                  <a:solidFill>
                    <a:srgbClr val="0000FF"/>
                  </a:solidFill>
                  <a:effectLst>
                    <a:outerShdw blurRad="50800" dist="38100" dir="2700000">
                      <a:srgbClr val="000000">
                        <a:alpha val="43000"/>
                      </a:srgbClr>
                    </a:outerShdw>
                  </a:effectLst>
                </a:rPr>
                <a:t>F = M   a</a:t>
              </a:r>
            </a:p>
          </p:txBody>
        </p:sp>
        <p:sp>
          <p:nvSpPr>
            <p:cNvPr id="33" name="TextBox 32"/>
            <p:cNvSpPr txBox="1">
              <a:spLocks noChangeAspect="1"/>
            </p:cNvSpPr>
            <p:nvPr/>
          </p:nvSpPr>
          <p:spPr>
            <a:xfrm>
              <a:off x="-2286000" y="906165"/>
              <a:ext cx="800100" cy="707886"/>
            </a:xfrm>
            <a:prstGeom prst="rect">
              <a:avLst/>
            </a:prstGeom>
            <a:noFill/>
          </p:spPr>
          <p:txBody>
            <a:bodyPr wrap="square" rtlCol="0">
              <a:spAutoFit/>
            </a:bodyPr>
            <a:lstStyle/>
            <a:p>
              <a:r>
                <a:rPr lang="en-US" sz="2000">
                  <a:solidFill>
                    <a:srgbClr val="0000FF"/>
                  </a:solidFill>
                  <a:effectLst>
                    <a:outerShdw blurRad="50800" dist="38100" dir="2700000">
                      <a:srgbClr val="000000">
                        <a:alpha val="43000"/>
                      </a:srgbClr>
                    </a:outerShdw>
                  </a:effectLst>
                </a:rPr>
                <a:t>on</a:t>
              </a:r>
            </a:p>
            <a:p>
              <a:r>
                <a:rPr lang="en-US" sz="2000">
                  <a:solidFill>
                    <a:srgbClr val="0000FF"/>
                  </a:solidFill>
                  <a:effectLst>
                    <a:outerShdw blurRad="50800" dist="38100" dir="2700000">
                      <a:srgbClr val="000000">
                        <a:alpha val="43000"/>
                      </a:srgbClr>
                    </a:outerShdw>
                  </a:effectLst>
                </a:rPr>
                <a:t>Bob</a:t>
              </a:r>
            </a:p>
          </p:txBody>
        </p:sp>
        <p:sp>
          <p:nvSpPr>
            <p:cNvPr id="34" name="TextBox 33"/>
            <p:cNvSpPr txBox="1">
              <a:spLocks noChangeAspect="1"/>
            </p:cNvSpPr>
            <p:nvPr/>
          </p:nvSpPr>
          <p:spPr>
            <a:xfrm>
              <a:off x="-1104901" y="982365"/>
              <a:ext cx="1697567" cy="400110"/>
            </a:xfrm>
            <a:prstGeom prst="rect">
              <a:avLst/>
            </a:prstGeom>
            <a:noFill/>
          </p:spPr>
          <p:txBody>
            <a:bodyPr wrap="square" rtlCol="0">
              <a:spAutoFit/>
            </a:bodyPr>
            <a:lstStyle/>
            <a:p>
              <a:r>
                <a:rPr lang="en-US" sz="2000" dirty="0">
                  <a:solidFill>
                    <a:srgbClr val="0000FF"/>
                  </a:solidFill>
                  <a:effectLst>
                    <a:outerShdw blurRad="50800" dist="38100" dir="2700000">
                      <a:srgbClr val="000000">
                        <a:alpha val="43000"/>
                      </a:srgbClr>
                    </a:outerShdw>
                  </a:effectLst>
                </a:rPr>
                <a:t>Bob      </a:t>
              </a:r>
              <a:r>
                <a:rPr lang="en-US" sz="2000" dirty="0" err="1">
                  <a:solidFill>
                    <a:srgbClr val="0000FF"/>
                  </a:solidFill>
                  <a:effectLst>
                    <a:outerShdw blurRad="50800" dist="38100" dir="2700000">
                      <a:srgbClr val="000000">
                        <a:alpha val="43000"/>
                      </a:srgbClr>
                    </a:outerShdw>
                  </a:effectLst>
                </a:rPr>
                <a:t>Bob</a:t>
              </a:r>
              <a:endParaRPr lang="en-US" sz="2000" dirty="0">
                <a:solidFill>
                  <a:srgbClr val="0000FF"/>
                </a:solidFill>
                <a:effectLst>
                  <a:outerShdw blurRad="50800" dist="38100" dir="2700000">
                    <a:srgbClr val="000000">
                      <a:alpha val="43000"/>
                    </a:srgbClr>
                  </a:outerShdw>
                </a:effectLst>
              </a:endParaRPr>
            </a:p>
          </p:txBody>
        </p:sp>
      </p:grpSp>
      <p:grpSp>
        <p:nvGrpSpPr>
          <p:cNvPr id="47" name="Group 46"/>
          <p:cNvGrpSpPr/>
          <p:nvPr/>
        </p:nvGrpSpPr>
        <p:grpSpPr>
          <a:xfrm>
            <a:off x="4495800" y="1346200"/>
            <a:ext cx="2971800" cy="1194951"/>
            <a:chOff x="5384800" y="1016000"/>
            <a:chExt cx="2971800" cy="1194951"/>
          </a:xfrm>
        </p:grpSpPr>
        <p:sp>
          <p:nvSpPr>
            <p:cNvPr id="35" name="TextBox 34"/>
            <p:cNvSpPr txBox="1"/>
            <p:nvPr/>
          </p:nvSpPr>
          <p:spPr>
            <a:xfrm>
              <a:off x="5384800" y="1016000"/>
              <a:ext cx="2616200" cy="830997"/>
            </a:xfrm>
            <a:prstGeom prst="rect">
              <a:avLst/>
            </a:prstGeom>
            <a:noFill/>
          </p:spPr>
          <p:txBody>
            <a:bodyPr wrap="square" rtlCol="0">
              <a:spAutoFit/>
            </a:bodyPr>
            <a:lstStyle/>
            <a:p>
              <a:r>
                <a:rPr lang="en-US" sz="4800" dirty="0">
                  <a:solidFill>
                    <a:srgbClr val="0000FF"/>
                  </a:solidFill>
                  <a:effectLst>
                    <a:outerShdw blurRad="50800" dist="38100" dir="2700000">
                      <a:srgbClr val="000000">
                        <a:alpha val="43000"/>
                      </a:srgbClr>
                    </a:outerShdw>
                  </a:effectLst>
                </a:rPr>
                <a:t>F = m   a</a:t>
              </a:r>
            </a:p>
          </p:txBody>
        </p:sp>
        <p:sp>
          <p:nvSpPr>
            <p:cNvPr id="41" name="TextBox 40"/>
            <p:cNvSpPr txBox="1"/>
            <p:nvPr/>
          </p:nvSpPr>
          <p:spPr>
            <a:xfrm>
              <a:off x="5525421" y="1503065"/>
              <a:ext cx="800100" cy="707886"/>
            </a:xfrm>
            <a:prstGeom prst="rect">
              <a:avLst/>
            </a:prstGeom>
            <a:noFill/>
          </p:spPr>
          <p:txBody>
            <a:bodyPr wrap="square" rtlCol="0">
              <a:spAutoFit/>
            </a:bodyPr>
            <a:lstStyle/>
            <a:p>
              <a:r>
                <a:rPr lang="en-US" sz="2000">
                  <a:solidFill>
                    <a:srgbClr val="0000FF"/>
                  </a:solidFill>
                  <a:effectLst>
                    <a:outerShdw blurRad="50800" dist="38100" dir="2700000">
                      <a:srgbClr val="000000">
                        <a:alpha val="43000"/>
                      </a:srgbClr>
                    </a:outerShdw>
                  </a:effectLst>
                </a:rPr>
                <a:t>on</a:t>
              </a:r>
            </a:p>
            <a:p>
              <a:r>
                <a:rPr lang="en-US" sz="2000">
                  <a:solidFill>
                    <a:srgbClr val="0000FF"/>
                  </a:solidFill>
                  <a:effectLst>
                    <a:outerShdw blurRad="50800" dist="38100" dir="2700000">
                      <a:srgbClr val="000000">
                        <a:alpha val="43000"/>
                      </a:srgbClr>
                    </a:outerShdw>
                  </a:effectLst>
                </a:rPr>
                <a:t>Sue</a:t>
              </a:r>
            </a:p>
          </p:txBody>
        </p:sp>
        <p:sp>
          <p:nvSpPr>
            <p:cNvPr id="46" name="TextBox 45"/>
            <p:cNvSpPr txBox="1"/>
            <p:nvPr/>
          </p:nvSpPr>
          <p:spPr>
            <a:xfrm>
              <a:off x="6659032" y="1566565"/>
              <a:ext cx="1697568" cy="400110"/>
            </a:xfrm>
            <a:prstGeom prst="rect">
              <a:avLst/>
            </a:prstGeom>
            <a:noFill/>
          </p:spPr>
          <p:txBody>
            <a:bodyPr wrap="square" rtlCol="0">
              <a:spAutoFit/>
            </a:bodyPr>
            <a:lstStyle/>
            <a:p>
              <a:r>
                <a:rPr lang="en-US" sz="2000">
                  <a:solidFill>
                    <a:srgbClr val="0000FF"/>
                  </a:solidFill>
                  <a:effectLst>
                    <a:outerShdw blurRad="50800" dist="38100" dir="2700000">
                      <a:srgbClr val="000000">
                        <a:alpha val="43000"/>
                      </a:srgbClr>
                    </a:outerShdw>
                  </a:effectLst>
                </a:rPr>
                <a:t>Sue      Sue</a:t>
              </a:r>
            </a:p>
          </p:txBody>
        </p:sp>
      </p:grpSp>
      <p:pic>
        <p:nvPicPr>
          <p:cNvPr id="62" name="Picture 61" descr="16.png"/>
          <p:cNvPicPr>
            <a:picLocks noChangeAspect="1"/>
          </p:cNvPicPr>
          <p:nvPr/>
        </p:nvPicPr>
        <p:blipFill>
          <a:blip r:embed="rId2"/>
          <a:srcRect t="25959" b="64107"/>
          <a:stretch>
            <a:fillRect/>
          </a:stretch>
        </p:blipFill>
        <p:spPr>
          <a:xfrm>
            <a:off x="1849967" y="1499811"/>
            <a:ext cx="969433" cy="1041340"/>
          </a:xfrm>
          <a:prstGeom prst="rect">
            <a:avLst/>
          </a:prstGeom>
        </p:spPr>
      </p:pic>
      <p:pic>
        <p:nvPicPr>
          <p:cNvPr id="63" name="Picture 62" descr="16.png"/>
          <p:cNvPicPr>
            <a:picLocks noChangeAspect="1"/>
          </p:cNvPicPr>
          <p:nvPr/>
        </p:nvPicPr>
        <p:blipFill>
          <a:blip r:embed="rId2"/>
          <a:srcRect t="25959" b="64107"/>
          <a:stretch>
            <a:fillRect/>
          </a:stretch>
        </p:blipFill>
        <p:spPr>
          <a:xfrm>
            <a:off x="4516967" y="1473260"/>
            <a:ext cx="969433" cy="1041340"/>
          </a:xfrm>
          <a:prstGeom prst="rect">
            <a:avLst/>
          </a:prstGeom>
        </p:spPr>
      </p:pic>
      <p:sp>
        <p:nvSpPr>
          <p:cNvPr id="61" name="TextBox 60"/>
          <p:cNvSpPr txBox="1"/>
          <p:nvPr/>
        </p:nvSpPr>
        <p:spPr>
          <a:xfrm>
            <a:off x="4547521" y="1325433"/>
            <a:ext cx="837279" cy="1015663"/>
          </a:xfrm>
          <a:prstGeom prst="rect">
            <a:avLst/>
          </a:prstGeom>
          <a:noFill/>
          <a:effectLst>
            <a:outerShdw blurRad="50800" dist="38100" dir="2700000">
              <a:srgbClr val="000000">
                <a:alpha val="43000"/>
              </a:srgbClr>
            </a:outerShdw>
          </a:effectLst>
        </p:spPr>
        <p:txBody>
          <a:bodyPr wrap="square" rtlCol="0">
            <a:spAutoFit/>
          </a:bodyPr>
          <a:lstStyle/>
          <a:p>
            <a:r>
              <a:rPr lang="en-US" sz="6000" dirty="0">
                <a:solidFill>
                  <a:srgbClr val="FF0000"/>
                </a:solidFill>
              </a:rPr>
              <a:t>=</a:t>
            </a:r>
          </a:p>
        </p:txBody>
      </p:sp>
    </p:spTree>
    <p:extLst>
      <p:ext uri="{BB962C8B-B14F-4D97-AF65-F5344CB8AC3E}">
        <p14:creationId xmlns:p14="http://schemas.microsoft.com/office/powerpoint/2010/main" val="7718167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fill="hold" nodeType="withEffect">
                                  <p:stCondLst>
                                    <p:cond delay="0"/>
                                  </p:stCondLst>
                                  <p:childTnLst>
                                    <p:animMotion origin="layout" path="M 3.33333E-6 -4.81481E-6 L 0.2875 -0.003 " pathEditMode="relative" rAng="0" ptsTypes="AA">
                                      <p:cBhvr>
                                        <p:cTn id="6" dur="2000" fill="hold"/>
                                        <p:tgtEl>
                                          <p:spTgt spid="2"/>
                                        </p:tgtEl>
                                        <p:attrNameLst>
                                          <p:attrName>ppt_x</p:attrName>
                                          <p:attrName>ppt_y</p:attrName>
                                        </p:attrNameLst>
                                      </p:cBhvr>
                                      <p:rCtr x="144" y="-2"/>
                                    </p:animMotion>
                                  </p:childTnLst>
                                </p:cTn>
                              </p:par>
                              <p:par>
                                <p:cTn id="7" presetID="0" presetClass="path" presetSubtype="0" fill="hold" nodeType="withEffect">
                                  <p:stCondLst>
                                    <p:cond delay="0"/>
                                  </p:stCondLst>
                                  <p:childTnLst>
                                    <p:animMotion origin="layout" path="M 4.44444E-6 3.7037E-7 L -0.3 3.7037E-7 " pathEditMode="relative" rAng="0" ptsTypes="AA">
                                      <p:cBhvr>
                                        <p:cTn id="8" dur="2000" fill="hold"/>
                                        <p:tgtEl>
                                          <p:spTgt spid="6"/>
                                        </p:tgtEl>
                                        <p:attrNameLst>
                                          <p:attrName>ppt_x</p:attrName>
                                          <p:attrName>ppt_y</p:attrName>
                                        </p:attrNameLst>
                                      </p:cBhvr>
                                      <p:rCtr x="-150" y="0"/>
                                    </p:animMotion>
                                  </p:childTnLst>
                                </p:cTn>
                              </p:par>
                            </p:childTnLst>
                          </p:cTn>
                        </p:par>
                        <p:par>
                          <p:cTn id="9" fill="hold">
                            <p:stCondLst>
                              <p:cond delay="2000"/>
                            </p:stCondLst>
                            <p:childTnLst>
                              <p:par>
                                <p:cTn id="10" presetID="1" presetClass="entr" presetSubtype="0"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childTnLst>
                                </p:cTn>
                              </p:par>
                            </p:childTnLst>
                          </p:cTn>
                        </p:par>
                        <p:par>
                          <p:cTn id="12" fill="hold">
                            <p:stCondLst>
                              <p:cond delay="2000"/>
                            </p:stCondLst>
                            <p:childTnLst>
                              <p:par>
                                <p:cTn id="13" presetID="1" presetClass="entr" presetSubtype="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2000"/>
                                        <p:tgtEl>
                                          <p:spTgt spid="5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fade">
                                      <p:cBhvr>
                                        <p:cTn id="24" dur="2000"/>
                                        <p:tgtEl>
                                          <p:spTgt spid="47"/>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nodeType="clickEffect">
                                  <p:stCondLst>
                                    <p:cond delay="0"/>
                                  </p:stCondLst>
                                  <p:childTnLst>
                                    <p:set>
                                      <p:cBhvr>
                                        <p:cTn id="32" dur="1" fill="hold">
                                          <p:stCondLst>
                                            <p:cond delay="0"/>
                                          </p:stCondLst>
                                        </p:cTn>
                                        <p:tgtEl>
                                          <p:spTgt spid="62"/>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nodeType="clickEffect">
                                  <p:stCondLst>
                                    <p:cond delay="0"/>
                                  </p:stCondLst>
                                  <p:childTnLst>
                                    <p:set>
                                      <p:cBhvr>
                                        <p:cTn id="36" dur="1" fill="hold">
                                          <p:stCondLst>
                                            <p:cond delay="0"/>
                                          </p:stCondLst>
                                        </p:cTn>
                                        <p:tgtEl>
                                          <p:spTgt spid="63"/>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6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61" grpId="0"/>
      <p:bldP spid="61"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79173" y="4592037"/>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3703954" y="4436890"/>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333647" y="4472664"/>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064923" y="4482677"/>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2790681"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698652" y="439997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836158" y="4303324"/>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3088134" y="419480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488279" y="4043951"/>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843701" y="391927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152910" y="38192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587847" y="3714937"/>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10.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cxnSp>
        <p:nvCxnSpPr>
          <p:cNvPr id="3" name="Straight Connector 2"/>
          <p:cNvCxnSpPr/>
          <p:nvPr/>
        </p:nvCxnSpPr>
        <p:spPr>
          <a:xfrm flipV="1">
            <a:off x="0" y="4961467"/>
            <a:ext cx="9144000" cy="110066"/>
          </a:xfrm>
          <a:prstGeom prst="line">
            <a:avLst/>
          </a:prstGeom>
        </p:spPr>
        <p:style>
          <a:lnRef idx="2">
            <a:schemeClr val="accent1"/>
          </a:lnRef>
          <a:fillRef idx="0">
            <a:schemeClr val="accent1"/>
          </a:fillRef>
          <a:effectRef idx="1">
            <a:schemeClr val="accent1"/>
          </a:effectRef>
          <a:fontRef idx="minor">
            <a:schemeClr val="tx1"/>
          </a:fontRef>
        </p:style>
      </p:cxnSp>
      <p:grpSp>
        <p:nvGrpSpPr>
          <p:cNvPr id="2" name="Group 39"/>
          <p:cNvGrpSpPr/>
          <p:nvPr/>
        </p:nvGrpSpPr>
        <p:grpSpPr>
          <a:xfrm>
            <a:off x="3005716" y="2616200"/>
            <a:ext cx="2091261" cy="2345260"/>
            <a:chOff x="821267" y="2616200"/>
            <a:chExt cx="2091261" cy="2345260"/>
          </a:xfrm>
        </p:grpSpPr>
        <p:grpSp>
          <p:nvGrpSpPr>
            <p:cNvPr id="6" name="Group 12"/>
            <p:cNvGrpSpPr/>
            <p:nvPr/>
          </p:nvGrpSpPr>
          <p:grpSpPr>
            <a:xfrm rot="20879030">
              <a:off x="1727197" y="3293531"/>
              <a:ext cx="1024464" cy="279400"/>
              <a:chOff x="1888064" y="3572931"/>
              <a:chExt cx="1024464" cy="279400"/>
            </a:xfrm>
          </p:grpSpPr>
          <p:sp>
            <p:nvSpPr>
              <p:cNvPr id="14" name="Rounded Rectangle 13"/>
              <p:cNvSpPr/>
              <p:nvPr/>
            </p:nvSpPr>
            <p:spPr>
              <a:xfrm>
                <a:off x="1888064" y="3632200"/>
                <a:ext cx="736599" cy="177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2599261" y="3572931"/>
                <a:ext cx="313267" cy="279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 name="Oval 3"/>
            <p:cNvSpPr/>
            <p:nvPr/>
          </p:nvSpPr>
          <p:spPr>
            <a:xfrm>
              <a:off x="1032933" y="2616200"/>
              <a:ext cx="660400" cy="660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821267" y="3276600"/>
              <a:ext cx="1151467" cy="1244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Elbow Connector 6"/>
            <p:cNvCxnSpPr/>
            <p:nvPr/>
          </p:nvCxnSpPr>
          <p:spPr>
            <a:xfrm rot="16200000" flipH="1">
              <a:off x="1130300" y="4567765"/>
              <a:ext cx="440267" cy="279400"/>
            </a:xfrm>
            <a:prstGeom prst="bentConnector3">
              <a:avLst>
                <a:gd name="adj1" fmla="val 98077"/>
              </a:avLst>
            </a:prstGeom>
          </p:spPr>
          <p:style>
            <a:lnRef idx="2">
              <a:schemeClr val="accent1"/>
            </a:lnRef>
            <a:fillRef idx="0">
              <a:schemeClr val="accent1"/>
            </a:fillRef>
            <a:effectRef idx="1">
              <a:schemeClr val="accent1"/>
            </a:effectRef>
            <a:fontRef idx="minor">
              <a:schemeClr val="tx1"/>
            </a:fontRef>
          </p:style>
        </p:cxnSp>
        <p:cxnSp>
          <p:nvCxnSpPr>
            <p:cNvPr id="9" name="Elbow Connector 8"/>
            <p:cNvCxnSpPr/>
            <p:nvPr/>
          </p:nvCxnSpPr>
          <p:spPr>
            <a:xfrm rot="16200000" flipH="1">
              <a:off x="1477441" y="4601627"/>
              <a:ext cx="440267" cy="279400"/>
            </a:xfrm>
            <a:prstGeom prst="bentConnector3">
              <a:avLst>
                <a:gd name="adj1" fmla="val 98077"/>
              </a:avLst>
            </a:prstGeom>
          </p:spPr>
          <p:style>
            <a:lnRef idx="2">
              <a:schemeClr val="accent1"/>
            </a:lnRef>
            <a:fillRef idx="0">
              <a:schemeClr val="accent1"/>
            </a:fillRef>
            <a:effectRef idx="1">
              <a:schemeClr val="accent1"/>
            </a:effectRef>
            <a:fontRef idx="minor">
              <a:schemeClr val="tx1"/>
            </a:fontRef>
          </p:style>
        </p:cxnSp>
        <p:grpSp>
          <p:nvGrpSpPr>
            <p:cNvPr id="8" name="Group 11"/>
            <p:cNvGrpSpPr/>
            <p:nvPr/>
          </p:nvGrpSpPr>
          <p:grpSpPr>
            <a:xfrm>
              <a:off x="1888064" y="3572931"/>
              <a:ext cx="1024464" cy="279400"/>
              <a:chOff x="1888064" y="3572931"/>
              <a:chExt cx="1024464" cy="279400"/>
            </a:xfrm>
          </p:grpSpPr>
          <p:sp>
            <p:nvSpPr>
              <p:cNvPr id="10" name="Rounded Rectangle 9"/>
              <p:cNvSpPr/>
              <p:nvPr/>
            </p:nvSpPr>
            <p:spPr>
              <a:xfrm>
                <a:off x="1888064" y="3632200"/>
                <a:ext cx="736599" cy="177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2599261" y="3572931"/>
                <a:ext cx="313267" cy="279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nvGrpSpPr>
          <p:cNvPr id="31" name="Group 30"/>
          <p:cNvGrpSpPr/>
          <p:nvPr/>
        </p:nvGrpSpPr>
        <p:grpSpPr>
          <a:xfrm rot="900120">
            <a:off x="4445043" y="2861732"/>
            <a:ext cx="1202263" cy="2057400"/>
            <a:chOff x="4317938" y="2904067"/>
            <a:chExt cx="1202263" cy="2057400"/>
          </a:xfrm>
        </p:grpSpPr>
        <p:grpSp>
          <p:nvGrpSpPr>
            <p:cNvPr id="12" name="Group 40"/>
            <p:cNvGrpSpPr/>
            <p:nvPr/>
          </p:nvGrpSpPr>
          <p:grpSpPr>
            <a:xfrm>
              <a:off x="4741253" y="2904067"/>
              <a:ext cx="778948" cy="2057400"/>
              <a:chOff x="6409252" y="2904067"/>
              <a:chExt cx="778948" cy="2057400"/>
            </a:xfrm>
          </p:grpSpPr>
          <p:sp>
            <p:nvSpPr>
              <p:cNvPr id="16" name="Oval 15"/>
              <p:cNvSpPr/>
              <p:nvPr/>
            </p:nvSpPr>
            <p:spPr>
              <a:xfrm>
                <a:off x="6680200" y="2904067"/>
                <a:ext cx="270933" cy="37253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p:nvCxnSpPr>
            <p:spPr>
              <a:xfrm rot="16200000" flipH="1">
                <a:off x="6492625" y="3647825"/>
                <a:ext cx="688416" cy="8467"/>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5400000">
                <a:off x="6426202" y="4072466"/>
                <a:ext cx="491064" cy="338667"/>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V="1">
                <a:off x="6502400" y="4487331"/>
                <a:ext cx="685800"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16200000" flipH="1">
                <a:off x="6769102" y="4068233"/>
                <a:ext cx="491064" cy="347132"/>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Elbow Connector 24"/>
              <p:cNvCxnSpPr/>
              <p:nvPr/>
            </p:nvCxnSpPr>
            <p:spPr>
              <a:xfrm rot="5400000">
                <a:off x="6328818" y="4567772"/>
                <a:ext cx="440267" cy="279400"/>
              </a:xfrm>
              <a:prstGeom prst="bentConnector3">
                <a:avLst>
                  <a:gd name="adj1" fmla="val 98077"/>
                </a:avLst>
              </a:prstGeom>
            </p:spPr>
            <p:style>
              <a:lnRef idx="2">
                <a:schemeClr val="accent1"/>
              </a:lnRef>
              <a:fillRef idx="0">
                <a:schemeClr val="accent1"/>
              </a:fillRef>
              <a:effectRef idx="1">
                <a:schemeClr val="accent1"/>
              </a:effectRef>
              <a:fontRef idx="minor">
                <a:schemeClr val="tx1"/>
              </a:fontRef>
            </p:style>
          </p:cxnSp>
          <p:cxnSp>
            <p:nvCxnSpPr>
              <p:cNvPr id="26" name="Elbow Connector 25"/>
              <p:cNvCxnSpPr/>
              <p:nvPr/>
            </p:nvCxnSpPr>
            <p:spPr>
              <a:xfrm rot="5400000">
                <a:off x="6675959" y="4601634"/>
                <a:ext cx="440267" cy="279400"/>
              </a:xfrm>
              <a:prstGeom prst="bentConnector3">
                <a:avLst>
                  <a:gd name="adj1" fmla="val 98077"/>
                </a:avLst>
              </a:prstGeom>
            </p:spPr>
            <p:style>
              <a:lnRef idx="2">
                <a:schemeClr val="accent1"/>
              </a:lnRef>
              <a:fillRef idx="0">
                <a:schemeClr val="accent1"/>
              </a:fillRef>
              <a:effectRef idx="1">
                <a:schemeClr val="accent1"/>
              </a:effectRef>
              <a:fontRef idx="minor">
                <a:schemeClr val="tx1"/>
              </a:fontRef>
            </p:style>
          </p:cxnSp>
        </p:grpSp>
        <p:cxnSp>
          <p:nvCxnSpPr>
            <p:cNvPr id="29" name="Straight Connector 28"/>
            <p:cNvCxnSpPr/>
            <p:nvPr/>
          </p:nvCxnSpPr>
          <p:spPr>
            <a:xfrm rot="10800000" flipV="1">
              <a:off x="4521134" y="3635104"/>
              <a:ext cx="643469" cy="174893"/>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Straight Connector 32"/>
            <p:cNvCxnSpPr>
              <a:endCxn id="34" idx="5"/>
            </p:cNvCxnSpPr>
            <p:nvPr/>
          </p:nvCxnSpPr>
          <p:spPr>
            <a:xfrm rot="10800000">
              <a:off x="4426340" y="3394107"/>
              <a:ext cx="738263" cy="178824"/>
            </a:xfrm>
            <a:prstGeom prst="line">
              <a:avLst/>
            </a:prstGeom>
          </p:spPr>
          <p:style>
            <a:lnRef idx="2">
              <a:schemeClr val="accent1"/>
            </a:lnRef>
            <a:fillRef idx="0">
              <a:schemeClr val="accent1"/>
            </a:fillRef>
            <a:effectRef idx="1">
              <a:schemeClr val="accent1"/>
            </a:effectRef>
            <a:fontRef idx="minor">
              <a:schemeClr val="tx1"/>
            </a:fontRef>
          </p:style>
        </p:cxnSp>
        <p:sp>
          <p:nvSpPr>
            <p:cNvPr id="34" name="Oval 33"/>
            <p:cNvSpPr/>
            <p:nvPr/>
          </p:nvSpPr>
          <p:spPr>
            <a:xfrm>
              <a:off x="4317938" y="3301995"/>
              <a:ext cx="127000" cy="1079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4402602" y="3767674"/>
              <a:ext cx="127000" cy="1079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30" name="Straight Arrow Connector 29"/>
          <p:cNvCxnSpPr/>
          <p:nvPr/>
        </p:nvCxnSpPr>
        <p:spPr>
          <a:xfrm>
            <a:off x="7615769" y="3632200"/>
            <a:ext cx="1142927" cy="1588"/>
          </a:xfrm>
          <a:prstGeom prst="straightConnector1">
            <a:avLst/>
          </a:prstGeom>
          <a:ln w="57150"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rot="16200000" flipV="1">
            <a:off x="3765082" y="4974166"/>
            <a:ext cx="1955800" cy="2"/>
          </a:xfrm>
          <a:prstGeom prst="straightConnector1">
            <a:avLst/>
          </a:prstGeom>
          <a:ln w="57150"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rot="10800000" flipV="1">
            <a:off x="2448403" y="3629287"/>
            <a:ext cx="295704" cy="2913"/>
          </a:xfrm>
          <a:prstGeom prst="straightConnector1">
            <a:avLst/>
          </a:prstGeom>
          <a:ln w="57150"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622466" y="1651000"/>
            <a:ext cx="2383250" cy="830997"/>
          </a:xfrm>
          <a:prstGeom prst="rect">
            <a:avLst/>
          </a:prstGeom>
          <a:noFill/>
          <a:effectLst>
            <a:outerShdw blurRad="50800" dist="38100" dir="2700000">
              <a:srgbClr val="000000">
                <a:alpha val="43000"/>
              </a:srgbClr>
            </a:outerShdw>
          </a:effectLst>
        </p:spPr>
        <p:txBody>
          <a:bodyPr wrap="square" rtlCol="0">
            <a:spAutoFit/>
          </a:bodyPr>
          <a:lstStyle/>
          <a:p>
            <a:r>
              <a:rPr lang="en-US" sz="2400">
                <a:solidFill>
                  <a:srgbClr val="FF0000"/>
                </a:solidFill>
                <a:effectLst>
                  <a:outerShdw blurRad="50800" dist="38100" dir="2700000">
                    <a:srgbClr val="000000">
                      <a:alpha val="43000"/>
                    </a:srgbClr>
                  </a:outerShdw>
                </a:effectLst>
              </a:rPr>
              <a:t>large MASS; </a:t>
            </a:r>
          </a:p>
          <a:p>
            <a:r>
              <a:rPr lang="en-US" sz="2400">
                <a:solidFill>
                  <a:srgbClr val="FF0000"/>
                </a:solidFill>
                <a:effectLst>
                  <a:outerShdw blurRad="50800" dist="38100" dir="2700000">
                    <a:srgbClr val="000000">
                      <a:alpha val="43000"/>
                    </a:srgbClr>
                  </a:outerShdw>
                </a:effectLst>
              </a:rPr>
              <a:t>low acceleration</a:t>
            </a:r>
          </a:p>
        </p:txBody>
      </p:sp>
      <p:sp>
        <p:nvSpPr>
          <p:cNvPr id="40" name="TextBox 39"/>
          <p:cNvSpPr txBox="1"/>
          <p:nvPr/>
        </p:nvSpPr>
        <p:spPr>
          <a:xfrm>
            <a:off x="5867401" y="1651000"/>
            <a:ext cx="3170768" cy="830997"/>
          </a:xfrm>
          <a:prstGeom prst="rect">
            <a:avLst/>
          </a:prstGeom>
          <a:noFill/>
          <a:effectLst>
            <a:outerShdw blurRad="50800" dist="38100" dir="2700000">
              <a:srgbClr val="000000">
                <a:alpha val="43000"/>
              </a:srgbClr>
            </a:outerShdw>
          </a:effectLst>
        </p:spPr>
        <p:txBody>
          <a:bodyPr wrap="square" rtlCol="0">
            <a:spAutoFit/>
          </a:bodyPr>
          <a:lstStyle/>
          <a:p>
            <a:r>
              <a:rPr lang="en-US" sz="2400" dirty="0">
                <a:solidFill>
                  <a:srgbClr val="FF0000"/>
                </a:solidFill>
                <a:effectLst>
                  <a:outerShdw blurRad="50800" dist="38100" dir="2700000">
                    <a:srgbClr val="000000">
                      <a:alpha val="43000"/>
                    </a:srgbClr>
                  </a:outerShdw>
                </a:effectLst>
              </a:rPr>
              <a:t>small mass; </a:t>
            </a:r>
          </a:p>
          <a:p>
            <a:r>
              <a:rPr lang="en-US" sz="2400" dirty="0">
                <a:solidFill>
                  <a:srgbClr val="FF0000"/>
                </a:solidFill>
                <a:effectLst>
                  <a:outerShdw blurRad="50800" dist="38100" dir="2700000">
                    <a:srgbClr val="000000">
                      <a:alpha val="43000"/>
                    </a:srgbClr>
                  </a:outerShdw>
                </a:effectLst>
              </a:rPr>
              <a:t>high ACCELERATION</a:t>
            </a:r>
          </a:p>
        </p:txBody>
      </p:sp>
      <p:sp>
        <p:nvSpPr>
          <p:cNvPr id="36" name="TextBox 35"/>
          <p:cNvSpPr txBox="1"/>
          <p:nvPr/>
        </p:nvSpPr>
        <p:spPr>
          <a:xfrm>
            <a:off x="4178373" y="5816600"/>
            <a:ext cx="1346127" cy="954107"/>
          </a:xfrm>
          <a:prstGeom prst="rect">
            <a:avLst/>
          </a:prstGeom>
          <a:noFill/>
        </p:spPr>
        <p:txBody>
          <a:bodyPr wrap="square" rtlCol="0">
            <a:spAutoFit/>
          </a:bodyPr>
          <a:lstStyle/>
          <a:p>
            <a:r>
              <a:rPr lang="en-US" sz="2800" dirty="0">
                <a:solidFill>
                  <a:srgbClr val="FF0000"/>
                </a:solidFill>
                <a:latin typeface="Tekton Pro BoldExt"/>
                <a:cs typeface="Tekton Pro BoldExt"/>
              </a:rPr>
              <a:t>crash </a:t>
            </a:r>
          </a:p>
          <a:p>
            <a:r>
              <a:rPr lang="en-US" sz="2800" dirty="0">
                <a:solidFill>
                  <a:srgbClr val="FF0000"/>
                </a:solidFill>
                <a:latin typeface="Tekton Pro BoldExt"/>
                <a:cs typeface="Tekton Pro BoldExt"/>
              </a:rPr>
              <a:t>point</a:t>
            </a:r>
            <a:endParaRPr lang="en-US" sz="4800" dirty="0">
              <a:solidFill>
                <a:srgbClr val="FF0000"/>
              </a:solidFill>
              <a:latin typeface="Tekton Pro BoldExt"/>
              <a:cs typeface="Tekton Pro BoldExt"/>
            </a:endParaRPr>
          </a:p>
        </p:txBody>
      </p:sp>
    </p:spTree>
    <p:extLst>
      <p:ext uri="{BB962C8B-B14F-4D97-AF65-F5344CB8AC3E}">
        <p14:creationId xmlns:p14="http://schemas.microsoft.com/office/powerpoint/2010/main" val="25457218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fill="hold" nodeType="withEffect">
                                  <p:stCondLst>
                                    <p:cond delay="0"/>
                                  </p:stCondLst>
                                  <p:childTnLst>
                                    <p:animMotion origin="layout" path="M 4.44444E-6 -4.81481E-6 L -0.03334 -4.81481E-6 " pathEditMode="relative" rAng="0" ptsTypes="AA">
                                      <p:cBhvr>
                                        <p:cTn id="6" dur="1000" fill="hold"/>
                                        <p:tgtEl>
                                          <p:spTgt spid="2"/>
                                        </p:tgtEl>
                                        <p:attrNameLst>
                                          <p:attrName>ppt_x</p:attrName>
                                          <p:attrName>ppt_y</p:attrName>
                                        </p:attrNameLst>
                                      </p:cBhvr>
                                      <p:rCtr x="-17" y="0"/>
                                    </p:animMotion>
                                  </p:childTnLst>
                                </p:cTn>
                              </p:par>
                              <p:par>
                                <p:cTn id="7" presetID="0" presetClass="path" presetSubtype="0" fill="hold" nodeType="withEffect">
                                  <p:stCondLst>
                                    <p:cond delay="0"/>
                                  </p:stCondLst>
                                  <p:childTnLst>
                                    <p:animMotion origin="layout" path="M 3.88889E-6 -1.11111E-6 L 0.24722 -1.11111E-6 " pathEditMode="relative" rAng="0" ptsTypes="AA">
                                      <p:cBhvr>
                                        <p:cTn id="8" dur="1000" fill="hold"/>
                                        <p:tgtEl>
                                          <p:spTgt spid="31"/>
                                        </p:tgtEl>
                                        <p:attrNameLst>
                                          <p:attrName>ppt_x</p:attrName>
                                          <p:attrName>ppt_y</p:attrName>
                                        </p:attrNameLst>
                                      </p:cBhvr>
                                      <p:rCtr x="124" y="0"/>
                                    </p:animMotion>
                                  </p:childTnLst>
                                </p:cTn>
                              </p:par>
                            </p:childTnLst>
                          </p:cTn>
                        </p:par>
                        <p:par>
                          <p:cTn id="9" fill="hold">
                            <p:stCondLst>
                              <p:cond delay="1000"/>
                            </p:stCondLst>
                            <p:childTnLst>
                              <p:par>
                                <p:cTn id="10" presetID="1" presetClass="entr" presetSubtype="0"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8"/>
                                        </p:tgtEl>
                                        <p:attrNameLst>
                                          <p:attrName>style.visibility</p:attrName>
                                        </p:attrNameLst>
                                      </p:cBhvr>
                                      <p:to>
                                        <p:strVal val="visible"/>
                                      </p:to>
                                    </p:se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2000"/>
                                        <p:tgtEl>
                                          <p:spTgt spid="32"/>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fade">
                                      <p:cBhvr>
                                        <p:cTn id="21"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40" grpId="0"/>
    </p:bldLst>
  </p:timing>
</p:sld>
</file>

<file path=ppt/slides/slide111.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2" name="Picture 1" descr="18.png"/>
          <p:cNvPicPr>
            <a:picLocks noChangeAspect="1"/>
          </p:cNvPicPr>
          <p:nvPr/>
        </p:nvPicPr>
        <p:blipFill>
          <a:blip r:embed="rId2"/>
          <a:stretch>
            <a:fillRect/>
          </a:stretch>
        </p:blipFill>
        <p:spPr>
          <a:xfrm>
            <a:off x="0" y="233039"/>
            <a:ext cx="9144000" cy="6391922"/>
          </a:xfrm>
          <a:prstGeom prst="rect">
            <a:avLst/>
          </a:prstGeom>
        </p:spPr>
      </p:pic>
      <p:pic>
        <p:nvPicPr>
          <p:cNvPr id="3" name="Picture 2" descr="18.png"/>
          <p:cNvPicPr>
            <a:picLocks noChangeAspect="1"/>
          </p:cNvPicPr>
          <p:nvPr/>
        </p:nvPicPr>
        <p:blipFill rotWithShape="1">
          <a:blip r:embed="rId2"/>
          <a:srcRect t="55365" r="58611" b="7481"/>
          <a:stretch/>
        </p:blipFill>
        <p:spPr>
          <a:xfrm>
            <a:off x="5359400" y="101599"/>
            <a:ext cx="3784600" cy="2565401"/>
          </a:xfrm>
          <a:prstGeom prst="rect">
            <a:avLst/>
          </a:prstGeom>
        </p:spPr>
      </p:pic>
      <p:pic>
        <p:nvPicPr>
          <p:cNvPr id="4" name="Picture 3" descr="18.png"/>
          <p:cNvPicPr>
            <a:picLocks noChangeAspect="1"/>
          </p:cNvPicPr>
          <p:nvPr/>
        </p:nvPicPr>
        <p:blipFill rotWithShape="1">
          <a:blip r:embed="rId2"/>
          <a:srcRect t="55365" r="58611" b="7481"/>
          <a:stretch/>
        </p:blipFill>
        <p:spPr>
          <a:xfrm>
            <a:off x="4572000" y="101599"/>
            <a:ext cx="3784600" cy="1917701"/>
          </a:xfrm>
          <a:prstGeom prst="rect">
            <a:avLst/>
          </a:prstGeom>
        </p:spPr>
      </p:pic>
      <p:pic>
        <p:nvPicPr>
          <p:cNvPr id="5" name="Picture 4" descr="16.png"/>
          <p:cNvPicPr>
            <a:picLocks noChangeAspect="1"/>
          </p:cNvPicPr>
          <p:nvPr/>
        </p:nvPicPr>
        <p:blipFill>
          <a:blip r:embed="rId3"/>
          <a:srcRect t="25959" b="64107"/>
          <a:stretch>
            <a:fillRect/>
          </a:stretch>
        </p:blipFill>
        <p:spPr>
          <a:xfrm>
            <a:off x="1744134" y="830690"/>
            <a:ext cx="2827866" cy="1836310"/>
          </a:xfrm>
          <a:prstGeom prst="rect">
            <a:avLst/>
          </a:prstGeom>
        </p:spPr>
      </p:pic>
      <p:sp>
        <p:nvSpPr>
          <p:cNvPr id="6" name="TextBox 5"/>
          <p:cNvSpPr txBox="1"/>
          <p:nvPr/>
        </p:nvSpPr>
        <p:spPr>
          <a:xfrm>
            <a:off x="3202520" y="80308"/>
            <a:ext cx="3578748" cy="1938992"/>
          </a:xfrm>
          <a:prstGeom prst="rect">
            <a:avLst/>
          </a:prstGeom>
          <a:noFill/>
        </p:spPr>
        <p:txBody>
          <a:bodyPr wrap="square" rtlCol="0">
            <a:spAutoFit/>
          </a:bodyPr>
          <a:lstStyle/>
          <a:p>
            <a:pPr algn="ctr"/>
            <a:r>
              <a:rPr lang="en-US" sz="3200"/>
              <a:t>Force of </a:t>
            </a:r>
            <a:r>
              <a:rPr lang="en-US" sz="3200">
                <a:solidFill>
                  <a:srgbClr val="FF0000"/>
                </a:solidFill>
              </a:rPr>
              <a:t>Gravity </a:t>
            </a:r>
            <a:r>
              <a:rPr lang="en-US" sz="3200"/>
              <a:t>between</a:t>
            </a:r>
          </a:p>
          <a:p>
            <a:pPr algn="ctr"/>
            <a:endParaRPr lang="en-US" sz="2400"/>
          </a:p>
          <a:p>
            <a:pPr algn="ctr"/>
            <a:r>
              <a:rPr lang="en-US" sz="3200"/>
              <a:t>the Earth and Sue</a:t>
            </a:r>
          </a:p>
        </p:txBody>
      </p:sp>
      <p:grpSp>
        <p:nvGrpSpPr>
          <p:cNvPr id="15" name="Group 14"/>
          <p:cNvGrpSpPr/>
          <p:nvPr/>
        </p:nvGrpSpPr>
        <p:grpSpPr>
          <a:xfrm>
            <a:off x="3876145" y="3862388"/>
            <a:ext cx="2481528" cy="2995612"/>
            <a:chOff x="3876145" y="3862388"/>
            <a:chExt cx="2481528" cy="2995612"/>
          </a:xfrm>
        </p:grpSpPr>
        <p:sp>
          <p:nvSpPr>
            <p:cNvPr id="8" name="TextBox 7"/>
            <p:cNvSpPr txBox="1"/>
            <p:nvPr/>
          </p:nvSpPr>
          <p:spPr>
            <a:xfrm>
              <a:off x="3876145" y="6027003"/>
              <a:ext cx="2481528" cy="830997"/>
            </a:xfrm>
            <a:prstGeom prst="rect">
              <a:avLst/>
            </a:prstGeom>
            <a:noFill/>
            <a:effectLst>
              <a:outerShdw blurRad="50800" dist="38100" dir="2700000">
                <a:srgbClr val="000000">
                  <a:alpha val="43000"/>
                </a:srgbClr>
              </a:outerShdw>
            </a:effectLst>
          </p:spPr>
          <p:txBody>
            <a:bodyPr wrap="square" rtlCol="0">
              <a:spAutoFit/>
            </a:bodyPr>
            <a:lstStyle/>
            <a:p>
              <a:pPr algn="ctr"/>
              <a:r>
                <a:rPr lang="en-US" sz="2400">
                  <a:ln w="0" cap="flat" cmpd="sng" algn="ctr">
                    <a:noFill/>
                    <a:prstDash val="solid"/>
                    <a:round/>
                    <a:headEnd type="none" w="med" len="med"/>
                    <a:tailEnd type="none" w="med" len="med"/>
                  </a:ln>
                  <a:solidFill>
                    <a:srgbClr val="FFFF00"/>
                  </a:solidFill>
                  <a:effectLst>
                    <a:outerShdw blurRad="50800" dist="38100" dir="2700000">
                      <a:srgbClr val="000000">
                        <a:alpha val="43000"/>
                      </a:srgbClr>
                    </a:outerShdw>
                  </a:effectLst>
                </a:rPr>
                <a:t>Force of the Earth on Sue</a:t>
              </a:r>
            </a:p>
          </p:txBody>
        </p:sp>
        <p:cxnSp>
          <p:nvCxnSpPr>
            <p:cNvPr id="12" name="Straight Arrow Connector 11"/>
            <p:cNvCxnSpPr/>
            <p:nvPr/>
          </p:nvCxnSpPr>
          <p:spPr>
            <a:xfrm rot="5400000">
              <a:off x="4584700" y="4394597"/>
              <a:ext cx="1066006" cy="1588"/>
            </a:xfrm>
            <a:prstGeom prst="straightConnector1">
              <a:avLst/>
            </a:prstGeom>
            <a:ln w="63500" cap="flat" cmpd="sng" algn="ctr">
              <a:solidFill>
                <a:srgbClr val="FFFF00"/>
              </a:solidFill>
              <a:prstDash val="solid"/>
              <a:round/>
              <a:headEnd type="none" w="med" len="med"/>
              <a:tailEnd type="arrow" w="med" len="med"/>
            </a:ln>
            <a:effectLst>
              <a:outerShdw blurRad="50800" dist="38100" dir="2700000"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grpSp>
      <p:grpSp>
        <p:nvGrpSpPr>
          <p:cNvPr id="16" name="Group 15"/>
          <p:cNvGrpSpPr/>
          <p:nvPr/>
        </p:nvGrpSpPr>
        <p:grpSpPr>
          <a:xfrm>
            <a:off x="2061374" y="2598003"/>
            <a:ext cx="3046408" cy="1187391"/>
            <a:chOff x="2061374" y="2598003"/>
            <a:chExt cx="3046408" cy="1187391"/>
          </a:xfrm>
        </p:grpSpPr>
        <p:sp>
          <p:nvSpPr>
            <p:cNvPr id="7" name="TextBox 6"/>
            <p:cNvSpPr txBox="1"/>
            <p:nvPr/>
          </p:nvSpPr>
          <p:spPr>
            <a:xfrm>
              <a:off x="2061374" y="2598003"/>
              <a:ext cx="2359556" cy="830997"/>
            </a:xfrm>
            <a:prstGeom prst="rect">
              <a:avLst/>
            </a:prstGeom>
            <a:noFill/>
            <a:effectLst>
              <a:outerShdw blurRad="50800" dist="38100" dir="2700000">
                <a:srgbClr val="000000">
                  <a:alpha val="43000"/>
                </a:srgbClr>
              </a:outerShdw>
            </a:effectLst>
          </p:spPr>
          <p:txBody>
            <a:bodyPr wrap="square" rtlCol="0">
              <a:spAutoFit/>
            </a:bodyPr>
            <a:lstStyle/>
            <a:p>
              <a:pPr algn="ctr"/>
              <a:r>
                <a:rPr lang="en-US" sz="2400">
                  <a:solidFill>
                    <a:srgbClr val="FF0000"/>
                  </a:solidFill>
                  <a:effectLst>
                    <a:outerShdw blurRad="50800" dist="38100" dir="2700000">
                      <a:srgbClr val="000000">
                        <a:alpha val="43000"/>
                      </a:srgbClr>
                    </a:outerShdw>
                  </a:effectLst>
                </a:rPr>
                <a:t>Force of Sue on </a:t>
              </a:r>
            </a:p>
            <a:p>
              <a:pPr algn="ctr"/>
              <a:r>
                <a:rPr lang="en-US" sz="2400">
                  <a:solidFill>
                    <a:srgbClr val="FF0000"/>
                  </a:solidFill>
                  <a:effectLst>
                    <a:outerShdw blurRad="50800" dist="38100" dir="2700000">
                      <a:srgbClr val="000000">
                        <a:alpha val="43000"/>
                      </a:srgbClr>
                    </a:outerShdw>
                  </a:effectLst>
                </a:rPr>
                <a:t>the Earth</a:t>
              </a:r>
            </a:p>
          </p:txBody>
        </p:sp>
        <p:cxnSp>
          <p:nvCxnSpPr>
            <p:cNvPr id="14" name="Straight Arrow Connector 13"/>
            <p:cNvCxnSpPr/>
            <p:nvPr/>
          </p:nvCxnSpPr>
          <p:spPr>
            <a:xfrm rot="5400000" flipH="1" flipV="1">
              <a:off x="4573985" y="3251597"/>
              <a:ext cx="1066006" cy="1588"/>
            </a:xfrm>
            <a:prstGeom prst="straightConnector1">
              <a:avLst/>
            </a:prstGeom>
            <a:ln w="63500"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32025640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2.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2" name="Picture 1" descr="18.png"/>
          <p:cNvPicPr>
            <a:picLocks noChangeAspect="1"/>
          </p:cNvPicPr>
          <p:nvPr/>
        </p:nvPicPr>
        <p:blipFill>
          <a:blip r:embed="rId2"/>
          <a:stretch>
            <a:fillRect/>
          </a:stretch>
        </p:blipFill>
        <p:spPr>
          <a:xfrm>
            <a:off x="0" y="233039"/>
            <a:ext cx="9144000" cy="6391922"/>
          </a:xfrm>
          <a:prstGeom prst="rect">
            <a:avLst/>
          </a:prstGeom>
        </p:spPr>
      </p:pic>
      <p:pic>
        <p:nvPicPr>
          <p:cNvPr id="3" name="Picture 2" descr="18.png"/>
          <p:cNvPicPr>
            <a:picLocks noChangeAspect="1"/>
          </p:cNvPicPr>
          <p:nvPr/>
        </p:nvPicPr>
        <p:blipFill rotWithShape="1">
          <a:blip r:embed="rId2"/>
          <a:srcRect t="55365" r="58611" b="7481"/>
          <a:stretch/>
        </p:blipFill>
        <p:spPr>
          <a:xfrm>
            <a:off x="5359400" y="101599"/>
            <a:ext cx="3784600" cy="2565401"/>
          </a:xfrm>
          <a:prstGeom prst="rect">
            <a:avLst/>
          </a:prstGeom>
        </p:spPr>
      </p:pic>
      <p:pic>
        <p:nvPicPr>
          <p:cNvPr id="4" name="Picture 3" descr="18.png"/>
          <p:cNvPicPr>
            <a:picLocks noChangeAspect="1"/>
          </p:cNvPicPr>
          <p:nvPr/>
        </p:nvPicPr>
        <p:blipFill rotWithShape="1">
          <a:blip r:embed="rId2"/>
          <a:srcRect t="55365" r="58611" b="7481"/>
          <a:stretch/>
        </p:blipFill>
        <p:spPr>
          <a:xfrm>
            <a:off x="4572000" y="101599"/>
            <a:ext cx="3784600" cy="1917701"/>
          </a:xfrm>
          <a:prstGeom prst="rect">
            <a:avLst/>
          </a:prstGeom>
        </p:spPr>
      </p:pic>
    </p:spTree>
    <p:extLst>
      <p:ext uri="{BB962C8B-B14F-4D97-AF65-F5344CB8AC3E}">
        <p14:creationId xmlns:p14="http://schemas.microsoft.com/office/powerpoint/2010/main" val="30564813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2" name="Picture 1" descr="18.png"/>
          <p:cNvPicPr>
            <a:picLocks noChangeAspect="1"/>
          </p:cNvPicPr>
          <p:nvPr/>
        </p:nvPicPr>
        <p:blipFill>
          <a:blip r:embed="rId2"/>
          <a:stretch>
            <a:fillRect/>
          </a:stretch>
        </p:blipFill>
        <p:spPr>
          <a:xfrm>
            <a:off x="0" y="233039"/>
            <a:ext cx="9144000" cy="6391922"/>
          </a:xfrm>
          <a:prstGeom prst="rect">
            <a:avLst/>
          </a:prstGeom>
        </p:spPr>
      </p:pic>
    </p:spTree>
    <p:extLst>
      <p:ext uri="{BB962C8B-B14F-4D97-AF65-F5344CB8AC3E}">
        <p14:creationId xmlns:p14="http://schemas.microsoft.com/office/powerpoint/2010/main" val="9813974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2" name="Picture 1" descr="19.png"/>
          <p:cNvPicPr>
            <a:picLocks noChangeAspect="1"/>
          </p:cNvPicPr>
          <p:nvPr/>
        </p:nvPicPr>
        <p:blipFill>
          <a:blip r:embed="rId2"/>
          <a:stretch>
            <a:fillRect/>
          </a:stretch>
        </p:blipFill>
        <p:spPr>
          <a:xfrm>
            <a:off x="0" y="233039"/>
            <a:ext cx="9144000" cy="6391922"/>
          </a:xfrm>
          <a:prstGeom prst="rect">
            <a:avLst/>
          </a:prstGeom>
        </p:spPr>
      </p:pic>
      <p:sp>
        <p:nvSpPr>
          <p:cNvPr id="3" name="Rectangle 2"/>
          <p:cNvSpPr/>
          <p:nvPr/>
        </p:nvSpPr>
        <p:spPr>
          <a:xfrm>
            <a:off x="3251200" y="1117600"/>
            <a:ext cx="719667" cy="762000"/>
          </a:xfrm>
          <a:prstGeom prst="rect">
            <a:avLst/>
          </a:prstGeom>
          <a:noFill/>
          <a:ln w="28575" cmpd="sng">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5926766" y="1117594"/>
            <a:ext cx="719667" cy="762000"/>
          </a:xfrm>
          <a:prstGeom prst="rect">
            <a:avLst/>
          </a:prstGeom>
          <a:noFill/>
          <a:ln w="28575" cmpd="sng">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851379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2" name="Picture 1" descr="19.png"/>
          <p:cNvPicPr>
            <a:picLocks noChangeAspect="1"/>
          </p:cNvPicPr>
          <p:nvPr/>
        </p:nvPicPr>
        <p:blipFill>
          <a:blip r:embed="rId2"/>
          <a:stretch>
            <a:fillRect/>
          </a:stretch>
        </p:blipFill>
        <p:spPr>
          <a:xfrm>
            <a:off x="0" y="223311"/>
            <a:ext cx="9144000" cy="6391922"/>
          </a:xfrm>
          <a:prstGeom prst="rect">
            <a:avLst/>
          </a:prstGeom>
        </p:spPr>
      </p:pic>
      <p:sp>
        <p:nvSpPr>
          <p:cNvPr id="3" name="Rectangle 2"/>
          <p:cNvSpPr/>
          <p:nvPr/>
        </p:nvSpPr>
        <p:spPr>
          <a:xfrm>
            <a:off x="3251200" y="1117600"/>
            <a:ext cx="719667" cy="762000"/>
          </a:xfrm>
          <a:prstGeom prst="rect">
            <a:avLst/>
          </a:prstGeom>
          <a:noFill/>
          <a:ln w="28575" cmpd="sng">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5926766" y="1117600"/>
            <a:ext cx="719667" cy="771723"/>
          </a:xfrm>
          <a:prstGeom prst="rect">
            <a:avLst/>
          </a:prstGeom>
          <a:noFill/>
          <a:ln w="28575" cmpd="sng">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3996290" y="1117600"/>
            <a:ext cx="558777" cy="761994"/>
          </a:xfrm>
          <a:prstGeom prst="rect">
            <a:avLst/>
          </a:prstGeom>
          <a:noFill/>
          <a:ln w="28575" cmpd="sng">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6654922" y="1117600"/>
            <a:ext cx="567145" cy="761988"/>
          </a:xfrm>
          <a:prstGeom prst="rect">
            <a:avLst/>
          </a:prstGeom>
          <a:noFill/>
          <a:ln w="28575" cmpd="sng">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67543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79173" y="4592037"/>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333647" y="4472664"/>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064923" y="4482677"/>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2790681"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698652" y="439997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836158" y="4303324"/>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3088134" y="419480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488279" y="4043951"/>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843701" y="391927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152910" y="38192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587847" y="3714937"/>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064923" y="4482677"/>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2790681"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698652" y="439997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836158" y="4303324"/>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3088134" y="419480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488279" y="4043951"/>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843701" y="391927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152910" y="38192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587847" y="3714937"/>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2790681"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698652" y="439997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836158" y="4303324"/>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3088134" y="419480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488279" y="4043951"/>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843701" y="391927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152910" y="38192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587847" y="3714937"/>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698652" y="439997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836158" y="4303324"/>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3088134" y="419480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488279" y="4043951"/>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843701" y="391927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152910" y="38192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587847" y="3714937"/>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2" name="Picture 1" descr="Screen shot 2010-06-24 at 8.46.14 AM.png"/>
          <p:cNvPicPr>
            <a:picLocks noChangeAspect="1"/>
          </p:cNvPicPr>
          <p:nvPr/>
        </p:nvPicPr>
        <p:blipFill>
          <a:blip r:embed="rId2">
            <a:lum contrast="34000"/>
          </a:blip>
          <a:srcRect l="90556" t="52142" r="6627" b="44961"/>
          <a:stretch>
            <a:fillRect/>
          </a:stretch>
        </p:blipFill>
        <p:spPr bwMode="auto">
          <a:xfrm>
            <a:off x="2720042" y="4430329"/>
            <a:ext cx="257629" cy="171245"/>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34124"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836158" y="4303324"/>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3088134" y="419480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488279" y="4043951"/>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843701" y="391927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152910" y="38192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587847" y="3714937"/>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2" name="Picture 1" descr="Screen shot 2010-06-24 at 8.46.14 AM.png"/>
          <p:cNvPicPr>
            <a:picLocks noChangeAspect="1"/>
          </p:cNvPicPr>
          <p:nvPr/>
        </p:nvPicPr>
        <p:blipFill>
          <a:blip r:embed="rId2">
            <a:lum contrast="34000"/>
          </a:blip>
          <a:srcRect l="90556" t="52142" r="6627" b="44961"/>
          <a:stretch>
            <a:fillRect/>
          </a:stretch>
        </p:blipFill>
        <p:spPr bwMode="auto">
          <a:xfrm>
            <a:off x="2680301" y="4395391"/>
            <a:ext cx="257629" cy="171245"/>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3088134" y="4203271"/>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488279" y="4043951"/>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843701" y="391927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152910" y="38192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587847" y="3714937"/>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488279" y="4043951"/>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843701" y="391927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152910" y="38192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587847" y="3714937"/>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843701" y="391927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152910" y="38192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587847" y="3714937"/>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jpeg"/>
          <p:cNvPicPr>
            <a:picLocks noChangeAspect="1"/>
          </p:cNvPicPr>
          <p:nvPr/>
        </p:nvPicPr>
        <p:blipFill>
          <a:blip r:embed="rId3"/>
          <a:stretch>
            <a:fillRect/>
          </a:stretch>
        </p:blipFill>
        <p:spPr>
          <a:xfrm>
            <a:off x="3270250" y="1866900"/>
            <a:ext cx="2603500" cy="3124200"/>
          </a:xfrm>
          <a:prstGeom prst="rect">
            <a:avLst/>
          </a:prstGeom>
        </p:spPr>
      </p:pic>
      <p:sp>
        <p:nvSpPr>
          <p:cNvPr id="3" name="TextBox 2"/>
          <p:cNvSpPr txBox="1"/>
          <p:nvPr/>
        </p:nvSpPr>
        <p:spPr>
          <a:xfrm>
            <a:off x="3744383" y="5454134"/>
            <a:ext cx="1855609" cy="369332"/>
          </a:xfrm>
          <a:prstGeom prst="rect">
            <a:avLst/>
          </a:prstGeom>
          <a:noFill/>
        </p:spPr>
        <p:txBody>
          <a:bodyPr wrap="none" rtlCol="0">
            <a:spAutoFit/>
          </a:bodyPr>
          <a:lstStyle/>
          <a:p>
            <a:r>
              <a:rPr lang="en-US"/>
              <a:t>Aristotle, 350 BCE</a:t>
            </a:r>
          </a:p>
        </p:txBody>
      </p:sp>
      <p:sp>
        <p:nvSpPr>
          <p:cNvPr id="4" name="TextBox 3"/>
          <p:cNvSpPr txBox="1"/>
          <p:nvPr/>
        </p:nvSpPr>
        <p:spPr>
          <a:xfrm>
            <a:off x="1955800" y="457200"/>
            <a:ext cx="5727700" cy="707886"/>
          </a:xfrm>
          <a:prstGeom prst="rect">
            <a:avLst/>
          </a:prstGeom>
          <a:noFill/>
        </p:spPr>
        <p:txBody>
          <a:bodyPr wrap="square" rtlCol="0">
            <a:spAutoFit/>
          </a:bodyPr>
          <a:lstStyle/>
          <a:p>
            <a:pPr algn="ctr"/>
            <a:r>
              <a:rPr lang="en-US" sz="4000" dirty="0">
                <a:solidFill>
                  <a:srgbClr val="FF0000"/>
                </a:solidFill>
                <a:effectLst>
                  <a:outerShdw blurRad="50800" dist="38100" dir="2700000">
                    <a:srgbClr val="000000">
                      <a:alpha val="43000"/>
                    </a:srgbClr>
                  </a:outerShdw>
                </a:effectLst>
              </a:rPr>
              <a:t>Geocentric Universe</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152910" y="38192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587847" y="3714937"/>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587847" y="3714937"/>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2" name="Picture 1" descr="Screen shot 2010-06-24 at 8.46.14 AM.png"/>
          <p:cNvPicPr>
            <a:picLocks noChangeAspect="1"/>
          </p:cNvPicPr>
          <p:nvPr/>
        </p:nvPicPr>
        <p:blipFill>
          <a:blip r:embed="rId2">
            <a:lum contrast="34000"/>
          </a:blip>
          <a:srcRect l="90556" t="52142" r="6627" b="44961"/>
          <a:stretch>
            <a:fillRect/>
          </a:stretch>
        </p:blipFill>
        <p:spPr bwMode="auto">
          <a:xfrm>
            <a:off x="6784611" y="3221416"/>
            <a:ext cx="257629" cy="171245"/>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2" name="Picture 1" descr="Screen shot 2010-06-24 at 8.46.14 AM.png"/>
          <p:cNvPicPr>
            <a:picLocks noChangeAspect="1"/>
          </p:cNvPicPr>
          <p:nvPr/>
        </p:nvPicPr>
        <p:blipFill>
          <a:blip r:embed="rId2">
            <a:lum contrast="34000"/>
          </a:blip>
          <a:srcRect l="90556" t="52142" r="6627" b="44961"/>
          <a:stretch>
            <a:fillRect/>
          </a:stretch>
        </p:blipFill>
        <p:spPr bwMode="auto">
          <a:xfrm>
            <a:off x="6929967" y="3238350"/>
            <a:ext cx="257629" cy="171245"/>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0" y="457200"/>
            <a:ext cx="9144000" cy="6247864"/>
          </a:xfrm>
          <a:prstGeom prst="rect">
            <a:avLst/>
          </a:prstGeom>
          <a:noFill/>
        </p:spPr>
        <p:txBody>
          <a:bodyPr wrap="square" rtlCol="0">
            <a:spAutoFit/>
          </a:bodyPr>
          <a:lstStyle/>
          <a:p>
            <a:pPr algn="ctr"/>
            <a:r>
              <a:rPr lang="en-US" sz="4000" dirty="0">
                <a:solidFill>
                  <a:srgbClr val="FF0000"/>
                </a:solidFill>
                <a:effectLst>
                  <a:outerShdw blurRad="50800" dist="38100" dir="2700000">
                    <a:srgbClr val="000000">
                      <a:alpha val="43000"/>
                    </a:srgbClr>
                  </a:outerShdw>
                </a:effectLst>
              </a:rPr>
              <a:t>Geocentric Universe</a:t>
            </a: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r>
              <a:rPr lang="en-US" sz="4000" dirty="0">
                <a:solidFill>
                  <a:srgbClr val="FF0000"/>
                </a:solidFill>
                <a:effectLst>
                  <a:outerShdw blurRad="50800" dist="38100" dir="2700000">
                    <a:srgbClr val="000000">
                      <a:alpha val="43000"/>
                    </a:srgbClr>
                  </a:outerShdw>
                </a:effectLst>
              </a:rPr>
              <a:t>sun and planets move around Earth</a:t>
            </a:r>
          </a:p>
        </p:txBody>
      </p:sp>
      <p:sp>
        <p:nvSpPr>
          <p:cNvPr id="3" name="Oval 2"/>
          <p:cNvSpPr/>
          <p:nvPr/>
        </p:nvSpPr>
        <p:spPr>
          <a:xfrm>
            <a:off x="4279900" y="3073400"/>
            <a:ext cx="673100" cy="673100"/>
          </a:xfrm>
          <a:prstGeom prst="ellipse">
            <a:avLst/>
          </a:prstGeom>
          <a:solidFill>
            <a:srgbClr val="3366FF">
              <a:alpha val="22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4432300" y="3170535"/>
            <a:ext cx="469900" cy="461665"/>
          </a:xfrm>
          <a:prstGeom prst="rect">
            <a:avLst/>
          </a:prstGeom>
          <a:noFill/>
        </p:spPr>
        <p:txBody>
          <a:bodyPr wrap="square" rtlCol="0">
            <a:spAutoFit/>
          </a:bodyPr>
          <a:lstStyle/>
          <a:p>
            <a:r>
              <a:rPr lang="en-US" sz="2400">
                <a:solidFill>
                  <a:schemeClr val="bg1"/>
                </a:solidFill>
              </a:rPr>
              <a:t>E</a:t>
            </a:r>
          </a:p>
        </p:txBody>
      </p:sp>
      <p:sp>
        <p:nvSpPr>
          <p:cNvPr id="5" name="Oval 4"/>
          <p:cNvSpPr/>
          <p:nvPr/>
        </p:nvSpPr>
        <p:spPr>
          <a:xfrm>
            <a:off x="3759200" y="2565400"/>
            <a:ext cx="1714500" cy="171450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2921000" y="1727200"/>
            <a:ext cx="3390900" cy="339090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5151735" y="3322935"/>
            <a:ext cx="478830" cy="478830"/>
          </a:xfrm>
          <a:prstGeom prst="ellipse">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5245100" y="3322935"/>
            <a:ext cx="469900" cy="461665"/>
          </a:xfrm>
          <a:prstGeom prst="rect">
            <a:avLst/>
          </a:prstGeom>
          <a:noFill/>
        </p:spPr>
        <p:txBody>
          <a:bodyPr wrap="square" rtlCol="0">
            <a:spAutoFit/>
          </a:bodyPr>
          <a:lstStyle/>
          <a:p>
            <a:r>
              <a:rPr lang="en-US" sz="2400"/>
              <a:t>S</a:t>
            </a:r>
          </a:p>
        </p:txBody>
      </p:sp>
      <p:sp>
        <p:nvSpPr>
          <p:cNvPr id="9" name="Oval 8"/>
          <p:cNvSpPr/>
          <p:nvPr/>
        </p:nvSpPr>
        <p:spPr>
          <a:xfrm>
            <a:off x="3519785" y="4613870"/>
            <a:ext cx="478830" cy="47883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3630315" y="4613870"/>
            <a:ext cx="469900" cy="461665"/>
          </a:xfrm>
          <a:prstGeom prst="rect">
            <a:avLst/>
          </a:prstGeom>
          <a:noFill/>
        </p:spPr>
        <p:txBody>
          <a:bodyPr wrap="square" rtlCol="0">
            <a:spAutoFit/>
          </a:bodyPr>
          <a:lstStyle/>
          <a:p>
            <a:r>
              <a:rPr lang="en-US" sz="2400"/>
              <a:t>J</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2" name="Picture 1" descr="Screen shot 2010-06-24 at 8.46.14 AM.png"/>
          <p:cNvPicPr>
            <a:picLocks noChangeAspect="1"/>
          </p:cNvPicPr>
          <p:nvPr/>
        </p:nvPicPr>
        <p:blipFill>
          <a:blip r:embed="rId2">
            <a:lum contrast="34000"/>
          </a:blip>
          <a:srcRect l="90556" t="52142" r="6627" b="44961"/>
          <a:stretch>
            <a:fillRect/>
          </a:stretch>
        </p:blipFill>
        <p:spPr bwMode="auto">
          <a:xfrm>
            <a:off x="6902359" y="3343377"/>
            <a:ext cx="257629" cy="171245"/>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2" name="Picture 1" descr="Screen shot 2010-06-24 at 8.46.14 AM.png"/>
          <p:cNvPicPr>
            <a:picLocks noChangeAspect="1"/>
          </p:cNvPicPr>
          <p:nvPr/>
        </p:nvPicPr>
        <p:blipFill>
          <a:blip r:embed="rId2">
            <a:lum contrast="34000"/>
          </a:blip>
          <a:srcRect l="90556" t="52142" r="6627" b="44961"/>
          <a:stretch>
            <a:fillRect/>
          </a:stretch>
        </p:blipFill>
        <p:spPr bwMode="auto">
          <a:xfrm>
            <a:off x="4542972" y="4227720"/>
            <a:ext cx="257629" cy="171245"/>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576055" y="4242149"/>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Oval 41"/>
          <p:cNvSpPr/>
          <p:nvPr/>
        </p:nvSpPr>
        <p:spPr>
          <a:xfrm>
            <a:off x="3994237" y="4369779"/>
            <a:ext cx="103806" cy="108519"/>
          </a:xfrm>
          <a:prstGeom prst="ellipse">
            <a:avLst/>
          </a:prstGeom>
          <a:solidFill>
            <a:schemeClr val="tx1"/>
          </a:solidFill>
          <a:ln w="889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3" name="Picture 1" descr="Screen shot 2010-06-24 at 8.46.14 AM.png"/>
          <p:cNvPicPr>
            <a:picLocks noChangeAspect="1"/>
          </p:cNvPicPr>
          <p:nvPr/>
        </p:nvPicPr>
        <p:blipFill>
          <a:blip r:embed="rId2">
            <a:lum contrast="34000"/>
          </a:blip>
          <a:srcRect l="90556" t="52142" r="6627" b="44961"/>
          <a:stretch>
            <a:fillRect/>
          </a:stretch>
        </p:blipFill>
        <p:spPr bwMode="auto">
          <a:xfrm>
            <a:off x="4035682" y="4378457"/>
            <a:ext cx="257629" cy="171245"/>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53102"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570726" y="456817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4112594" y="439729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79861" y="4321810"/>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576055" y="4267550"/>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561323" y="4228673"/>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4677813" y="4314895"/>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183604" y="423177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5778476" y="41232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396546" y="4014740"/>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18837" y="4369154"/>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6934171" y="386811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7634700" y="371804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2" name="Straight Arrow Connector 41"/>
          <p:cNvCxnSpPr/>
          <p:nvPr/>
        </p:nvCxnSpPr>
        <p:spPr>
          <a:xfrm rot="5400000" flipH="1" flipV="1">
            <a:off x="8244439" y="3998087"/>
            <a:ext cx="327513" cy="1588"/>
          </a:xfrm>
          <a:prstGeom prst="straightConnector1">
            <a:avLst/>
          </a:prstGeom>
          <a:ln w="22225" cap="flat" cmpd="sng" algn="ctr">
            <a:solidFill>
              <a:srgbClr val="FFFF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7854956" y="4249235"/>
            <a:ext cx="975780" cy="461665"/>
          </a:xfrm>
          <a:prstGeom prst="rect">
            <a:avLst/>
          </a:prstGeom>
          <a:noFill/>
        </p:spPr>
        <p:txBody>
          <a:bodyPr wrap="square" rtlCol="0">
            <a:spAutoFit/>
          </a:bodyPr>
          <a:lstStyle/>
          <a:p>
            <a:r>
              <a:rPr lang="en-US" b="1" dirty="0">
                <a:solidFill>
                  <a:srgbClr val="FFFF00"/>
                </a:solidFill>
                <a:latin typeface="Arial"/>
                <a:cs typeface="Arial"/>
              </a:rPr>
              <a:t>Mars</a:t>
            </a:r>
          </a:p>
        </p:txBody>
      </p:sp>
      <p:sp>
        <p:nvSpPr>
          <p:cNvPr id="44" name="TextBox 43"/>
          <p:cNvSpPr txBox="1"/>
          <p:nvPr/>
        </p:nvSpPr>
        <p:spPr>
          <a:xfrm>
            <a:off x="2158693" y="192896"/>
            <a:ext cx="4835876" cy="523220"/>
          </a:xfrm>
          <a:prstGeom prst="rect">
            <a:avLst/>
          </a:prstGeom>
          <a:noFill/>
        </p:spPr>
        <p:txBody>
          <a:bodyPr wrap="square" rtlCol="0">
            <a:spAutoFit/>
          </a:bodyPr>
          <a:lstStyle/>
          <a:p>
            <a:pPr algn="ctr"/>
            <a:r>
              <a:rPr lang="en-US" sz="2800">
                <a:solidFill>
                  <a:srgbClr val="FFFF00"/>
                </a:solidFill>
                <a:latin typeface="Arial"/>
                <a:cs typeface="Arial"/>
              </a:rPr>
              <a:t>Retrograde Motion of Mars</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3105061" y="4689396"/>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570726" y="456817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4112594" y="439729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79861" y="4321810"/>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576055" y="4267550"/>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3105061" y="4689396"/>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570726" y="456817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4112594" y="439729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79861" y="4321810"/>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576055" y="4267550"/>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2457598" y="492222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820333" y="5034981"/>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3105061" y="4689396"/>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570726" y="456817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4112594" y="439729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79861" y="4321810"/>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576055" y="4267550"/>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2457598" y="492222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1228524" y="5233946"/>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820333" y="5034981"/>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3105061" y="4689396"/>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570726" y="456817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4112594" y="439729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79861" y="4321810"/>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576055" y="4267550"/>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2457598" y="492222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27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3" name="TextBox 2"/>
          <p:cNvSpPr txBox="1"/>
          <p:nvPr/>
        </p:nvSpPr>
        <p:spPr>
          <a:xfrm>
            <a:off x="3791658" y="6444194"/>
            <a:ext cx="2185808" cy="369332"/>
          </a:xfrm>
          <a:prstGeom prst="rect">
            <a:avLst/>
          </a:prstGeom>
          <a:noFill/>
        </p:spPr>
        <p:txBody>
          <a:bodyPr wrap="square" rtlCol="0">
            <a:spAutoFit/>
          </a:bodyPr>
          <a:lstStyle/>
          <a:p>
            <a:r>
              <a:rPr lang="en-US" b="1">
                <a:solidFill>
                  <a:srgbClr val="FFFF00"/>
                </a:solidFill>
                <a:latin typeface="Arial"/>
                <a:cs typeface="Arial"/>
              </a:rPr>
              <a:t>Time-lapse photo</a:t>
            </a:r>
          </a:p>
        </p:txBody>
      </p:sp>
      <p:sp>
        <p:nvSpPr>
          <p:cNvPr id="2" name="Rectangle 1"/>
          <p:cNvSpPr/>
          <p:nvPr/>
        </p:nvSpPr>
        <p:spPr>
          <a:xfrm>
            <a:off x="2413468" y="254451"/>
            <a:ext cx="4942187" cy="461665"/>
          </a:xfrm>
          <a:prstGeom prst="rect">
            <a:avLst/>
          </a:prstGeom>
        </p:spPr>
        <p:txBody>
          <a:bodyPr wrap="none">
            <a:spAutoFit/>
          </a:bodyPr>
          <a:lstStyle/>
          <a:p>
            <a:r>
              <a:rPr lang="en-US" b="1" dirty="0" smtClean="0">
                <a:solidFill>
                  <a:schemeClr val="bg1"/>
                </a:solidFill>
                <a:hlinkClick r:id="rId3"/>
              </a:rPr>
              <a:t>Video: https</a:t>
            </a:r>
            <a:r>
              <a:rPr lang="en-US" b="1" dirty="0">
                <a:solidFill>
                  <a:schemeClr val="bg1"/>
                </a:solidFill>
                <a:hlinkClick r:id="rId3"/>
              </a:rPr>
              <a:t>://vimeo.com/298439756</a:t>
            </a:r>
            <a:endParaRPr lang="en-US" b="1"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27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3" name="Freeform 2"/>
          <p:cNvSpPr/>
          <p:nvPr/>
        </p:nvSpPr>
        <p:spPr>
          <a:xfrm>
            <a:off x="448733" y="3244145"/>
            <a:ext cx="8153400" cy="2309988"/>
          </a:xfrm>
          <a:custGeom>
            <a:avLst/>
            <a:gdLst>
              <a:gd name="connsiteX0" fmla="*/ 0 w 8153400"/>
              <a:gd name="connsiteY0" fmla="*/ 2309988 h 2309988"/>
              <a:gd name="connsiteX1" fmla="*/ 5985934 w 8153400"/>
              <a:gd name="connsiteY1" fmla="*/ 447322 h 2309988"/>
              <a:gd name="connsiteX2" fmla="*/ 6129867 w 8153400"/>
              <a:gd name="connsiteY2" fmla="*/ 91722 h 2309988"/>
              <a:gd name="connsiteX3" fmla="*/ 2667000 w 8153400"/>
              <a:gd name="connsiteY3" fmla="*/ 997655 h 2309988"/>
              <a:gd name="connsiteX4" fmla="*/ 2607734 w 8153400"/>
              <a:gd name="connsiteY4" fmla="*/ 1319388 h 2309988"/>
              <a:gd name="connsiteX5" fmla="*/ 6028267 w 8153400"/>
              <a:gd name="connsiteY5" fmla="*/ 819855 h 2309988"/>
              <a:gd name="connsiteX6" fmla="*/ 8153400 w 8153400"/>
              <a:gd name="connsiteY6" fmla="*/ 362655 h 2309988"/>
              <a:gd name="connsiteX7" fmla="*/ 8153400 w 8153400"/>
              <a:gd name="connsiteY7" fmla="*/ 362655 h 230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53400" h="2309988">
                <a:moveTo>
                  <a:pt x="0" y="2309988"/>
                </a:moveTo>
                <a:cubicBezTo>
                  <a:pt x="2482145" y="1563510"/>
                  <a:pt x="4964290" y="817033"/>
                  <a:pt x="5985934" y="447322"/>
                </a:cubicBezTo>
                <a:cubicBezTo>
                  <a:pt x="7007578" y="77611"/>
                  <a:pt x="6683023" y="0"/>
                  <a:pt x="6129867" y="91722"/>
                </a:cubicBezTo>
                <a:cubicBezTo>
                  <a:pt x="5576711" y="183444"/>
                  <a:pt x="3254022" y="793044"/>
                  <a:pt x="2667000" y="997655"/>
                </a:cubicBezTo>
                <a:cubicBezTo>
                  <a:pt x="2079978" y="1202266"/>
                  <a:pt x="2047523" y="1349021"/>
                  <a:pt x="2607734" y="1319388"/>
                </a:cubicBezTo>
                <a:cubicBezTo>
                  <a:pt x="3167945" y="1289755"/>
                  <a:pt x="5103989" y="979310"/>
                  <a:pt x="6028267" y="819855"/>
                </a:cubicBezTo>
                <a:cubicBezTo>
                  <a:pt x="6952545" y="660400"/>
                  <a:pt x="8153400" y="362655"/>
                  <a:pt x="8153400" y="362655"/>
                </a:cubicBezTo>
                <a:lnTo>
                  <a:pt x="8153400" y="362655"/>
                </a:lnTo>
              </a:path>
            </a:pathLst>
          </a:custGeom>
          <a:ln w="9525" cap="flat" cmpd="sng" algn="ctr">
            <a:solidFill>
              <a:srgbClr val="FFFF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 name="TextBox 3"/>
          <p:cNvSpPr txBox="1"/>
          <p:nvPr/>
        </p:nvSpPr>
        <p:spPr>
          <a:xfrm>
            <a:off x="3690054" y="6444194"/>
            <a:ext cx="2185808" cy="369332"/>
          </a:xfrm>
          <a:prstGeom prst="rect">
            <a:avLst/>
          </a:prstGeom>
          <a:noFill/>
        </p:spPr>
        <p:txBody>
          <a:bodyPr wrap="square" rtlCol="0">
            <a:spAutoFit/>
          </a:bodyPr>
          <a:lstStyle/>
          <a:p>
            <a:r>
              <a:rPr lang="en-US" b="1">
                <a:solidFill>
                  <a:srgbClr val="FFFF00"/>
                </a:solidFill>
                <a:latin typeface="Arial"/>
                <a:cs typeface="Arial"/>
              </a:rPr>
              <a:t>retrograde motion</a:t>
            </a:r>
          </a:p>
        </p:txBody>
      </p:sp>
      <p:cxnSp>
        <p:nvCxnSpPr>
          <p:cNvPr id="6" name="Straight Arrow Connector 5"/>
          <p:cNvCxnSpPr>
            <a:stCxn id="3" idx="0"/>
          </p:cNvCxnSpPr>
          <p:nvPr/>
        </p:nvCxnSpPr>
        <p:spPr>
          <a:xfrm flipH="1">
            <a:off x="152400" y="5554133"/>
            <a:ext cx="296333" cy="101600"/>
          </a:xfrm>
          <a:prstGeom prst="straightConnector1">
            <a:avLst/>
          </a:prstGeom>
          <a:ln w="9525" cap="flat" cmpd="sng" algn="ctr">
            <a:solidFill>
              <a:srgbClr val="FFFF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tolemy.jpg"/>
          <p:cNvPicPr>
            <a:picLocks noChangeAspect="1"/>
          </p:cNvPicPr>
          <p:nvPr/>
        </p:nvPicPr>
        <p:blipFill>
          <a:blip r:embed="rId3"/>
          <a:stretch>
            <a:fillRect/>
          </a:stretch>
        </p:blipFill>
        <p:spPr>
          <a:xfrm>
            <a:off x="2457450" y="889000"/>
            <a:ext cx="4229100" cy="5080000"/>
          </a:xfrm>
          <a:prstGeom prst="rect">
            <a:avLst/>
          </a:prstGeom>
        </p:spPr>
      </p:pic>
      <p:sp>
        <p:nvSpPr>
          <p:cNvPr id="3" name="TextBox 2"/>
          <p:cNvSpPr txBox="1"/>
          <p:nvPr/>
        </p:nvSpPr>
        <p:spPr>
          <a:xfrm>
            <a:off x="3981459" y="6165362"/>
            <a:ext cx="954483" cy="369332"/>
          </a:xfrm>
          <a:prstGeom prst="rect">
            <a:avLst/>
          </a:prstGeom>
          <a:noFill/>
        </p:spPr>
        <p:txBody>
          <a:bodyPr wrap="none" rtlCol="0">
            <a:spAutoFit/>
          </a:bodyPr>
          <a:lstStyle/>
          <a:p>
            <a:r>
              <a:rPr lang="en-US"/>
              <a:t>Ptolemy</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03400" y="520700"/>
            <a:ext cx="5727700" cy="707886"/>
          </a:xfrm>
          <a:prstGeom prst="rect">
            <a:avLst/>
          </a:prstGeom>
          <a:noFill/>
        </p:spPr>
        <p:txBody>
          <a:bodyPr wrap="square" rtlCol="0">
            <a:spAutoFit/>
          </a:bodyPr>
          <a:lstStyle/>
          <a:p>
            <a:pPr algn="ctr"/>
            <a:r>
              <a:rPr lang="en-US" sz="4000">
                <a:solidFill>
                  <a:srgbClr val="FF0000"/>
                </a:solidFill>
                <a:effectLst>
                  <a:outerShdw blurRad="50800" dist="38100" dir="2700000">
                    <a:srgbClr val="000000">
                      <a:alpha val="43000"/>
                    </a:srgbClr>
                  </a:outerShdw>
                </a:effectLst>
              </a:rPr>
              <a:t>Geocentric Universe</a:t>
            </a:r>
          </a:p>
        </p:txBody>
      </p:sp>
      <p:sp>
        <p:nvSpPr>
          <p:cNvPr id="3" name="Oval 2"/>
          <p:cNvSpPr/>
          <p:nvPr/>
        </p:nvSpPr>
        <p:spPr>
          <a:xfrm>
            <a:off x="4279900" y="3924300"/>
            <a:ext cx="673100" cy="673100"/>
          </a:xfrm>
          <a:prstGeom prst="ellipse">
            <a:avLst/>
          </a:prstGeom>
          <a:solidFill>
            <a:srgbClr val="3366FF">
              <a:alpha val="22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4432300" y="4021435"/>
            <a:ext cx="469900" cy="461665"/>
          </a:xfrm>
          <a:prstGeom prst="rect">
            <a:avLst/>
          </a:prstGeom>
          <a:noFill/>
        </p:spPr>
        <p:txBody>
          <a:bodyPr wrap="square" rtlCol="0">
            <a:spAutoFit/>
          </a:bodyPr>
          <a:lstStyle/>
          <a:p>
            <a:r>
              <a:rPr lang="en-US" sz="2400" dirty="0">
                <a:solidFill>
                  <a:schemeClr val="bg1"/>
                </a:solidFill>
              </a:rPr>
              <a:t>E</a:t>
            </a:r>
          </a:p>
        </p:txBody>
      </p:sp>
      <p:sp>
        <p:nvSpPr>
          <p:cNvPr id="5" name="Freeform 4"/>
          <p:cNvSpPr/>
          <p:nvPr/>
        </p:nvSpPr>
        <p:spPr>
          <a:xfrm>
            <a:off x="2492590" y="2008820"/>
            <a:ext cx="4329125" cy="4025230"/>
          </a:xfrm>
          <a:custGeom>
            <a:avLst/>
            <a:gdLst>
              <a:gd name="connsiteX0" fmla="*/ 1526054 w 4329125"/>
              <a:gd name="connsiteY0" fmla="*/ 108857 h 4025230"/>
              <a:gd name="connsiteX1" fmla="*/ 1426268 w 4329125"/>
              <a:gd name="connsiteY1" fmla="*/ 117928 h 4025230"/>
              <a:gd name="connsiteX2" fmla="*/ 1389982 w 4329125"/>
              <a:gd name="connsiteY2" fmla="*/ 136071 h 4025230"/>
              <a:gd name="connsiteX3" fmla="*/ 1299268 w 4329125"/>
              <a:gd name="connsiteY3" fmla="*/ 154214 h 4025230"/>
              <a:gd name="connsiteX4" fmla="*/ 1235768 w 4329125"/>
              <a:gd name="connsiteY4" fmla="*/ 181428 h 4025230"/>
              <a:gd name="connsiteX5" fmla="*/ 1199482 w 4329125"/>
              <a:gd name="connsiteY5" fmla="*/ 190500 h 4025230"/>
              <a:gd name="connsiteX6" fmla="*/ 1135982 w 4329125"/>
              <a:gd name="connsiteY6" fmla="*/ 208642 h 4025230"/>
              <a:gd name="connsiteX7" fmla="*/ 1099696 w 4329125"/>
              <a:gd name="connsiteY7" fmla="*/ 226785 h 4025230"/>
              <a:gd name="connsiteX8" fmla="*/ 1072482 w 4329125"/>
              <a:gd name="connsiteY8" fmla="*/ 235857 h 4025230"/>
              <a:gd name="connsiteX9" fmla="*/ 1027125 w 4329125"/>
              <a:gd name="connsiteY9" fmla="*/ 254000 h 4025230"/>
              <a:gd name="connsiteX10" fmla="*/ 990839 w 4329125"/>
              <a:gd name="connsiteY10" fmla="*/ 272142 h 4025230"/>
              <a:gd name="connsiteX11" fmla="*/ 936411 w 4329125"/>
              <a:gd name="connsiteY11" fmla="*/ 281214 h 4025230"/>
              <a:gd name="connsiteX12" fmla="*/ 872911 w 4329125"/>
              <a:gd name="connsiteY12" fmla="*/ 326571 h 4025230"/>
              <a:gd name="connsiteX13" fmla="*/ 845696 w 4329125"/>
              <a:gd name="connsiteY13" fmla="*/ 335642 h 4025230"/>
              <a:gd name="connsiteX14" fmla="*/ 754982 w 4329125"/>
              <a:gd name="connsiteY14" fmla="*/ 417285 h 4025230"/>
              <a:gd name="connsiteX15" fmla="*/ 718696 w 4329125"/>
              <a:gd name="connsiteY15" fmla="*/ 453571 h 4025230"/>
              <a:gd name="connsiteX16" fmla="*/ 682411 w 4329125"/>
              <a:gd name="connsiteY16" fmla="*/ 480785 h 4025230"/>
              <a:gd name="connsiteX17" fmla="*/ 618911 w 4329125"/>
              <a:gd name="connsiteY17" fmla="*/ 562428 h 4025230"/>
              <a:gd name="connsiteX18" fmla="*/ 627982 w 4329125"/>
              <a:gd name="connsiteY18" fmla="*/ 807357 h 4025230"/>
              <a:gd name="connsiteX19" fmla="*/ 773125 w 4329125"/>
              <a:gd name="connsiteY19" fmla="*/ 798285 h 4025230"/>
              <a:gd name="connsiteX20" fmla="*/ 854768 w 4329125"/>
              <a:gd name="connsiteY20" fmla="*/ 762000 h 4025230"/>
              <a:gd name="connsiteX21" fmla="*/ 900125 w 4329125"/>
              <a:gd name="connsiteY21" fmla="*/ 725714 h 4025230"/>
              <a:gd name="connsiteX22" fmla="*/ 918268 w 4329125"/>
              <a:gd name="connsiteY22" fmla="*/ 698500 h 4025230"/>
              <a:gd name="connsiteX23" fmla="*/ 972696 w 4329125"/>
              <a:gd name="connsiteY23" fmla="*/ 644071 h 4025230"/>
              <a:gd name="connsiteX24" fmla="*/ 1036196 w 4329125"/>
              <a:gd name="connsiteY24" fmla="*/ 553357 h 4025230"/>
              <a:gd name="connsiteX25" fmla="*/ 1027125 w 4329125"/>
              <a:gd name="connsiteY25" fmla="*/ 408214 h 4025230"/>
              <a:gd name="connsiteX26" fmla="*/ 963625 w 4329125"/>
              <a:gd name="connsiteY26" fmla="*/ 371928 h 4025230"/>
              <a:gd name="connsiteX27" fmla="*/ 909196 w 4329125"/>
              <a:gd name="connsiteY27" fmla="*/ 353785 h 4025230"/>
              <a:gd name="connsiteX28" fmla="*/ 637054 w 4329125"/>
              <a:gd name="connsiteY28" fmla="*/ 371928 h 4025230"/>
              <a:gd name="connsiteX29" fmla="*/ 582625 w 4329125"/>
              <a:gd name="connsiteY29" fmla="*/ 390071 h 4025230"/>
              <a:gd name="connsiteX30" fmla="*/ 546339 w 4329125"/>
              <a:gd name="connsiteY30" fmla="*/ 399142 h 4025230"/>
              <a:gd name="connsiteX31" fmla="*/ 500982 w 4329125"/>
              <a:gd name="connsiteY31" fmla="*/ 444500 h 4025230"/>
              <a:gd name="connsiteX32" fmla="*/ 464696 w 4329125"/>
              <a:gd name="connsiteY32" fmla="*/ 498928 h 4025230"/>
              <a:gd name="connsiteX33" fmla="*/ 446554 w 4329125"/>
              <a:gd name="connsiteY33" fmla="*/ 526142 h 4025230"/>
              <a:gd name="connsiteX34" fmla="*/ 419339 w 4329125"/>
              <a:gd name="connsiteY34" fmla="*/ 553357 h 4025230"/>
              <a:gd name="connsiteX35" fmla="*/ 383054 w 4329125"/>
              <a:gd name="connsiteY35" fmla="*/ 635000 h 4025230"/>
              <a:gd name="connsiteX36" fmla="*/ 346768 w 4329125"/>
              <a:gd name="connsiteY36" fmla="*/ 762000 h 4025230"/>
              <a:gd name="connsiteX37" fmla="*/ 337696 w 4329125"/>
              <a:gd name="connsiteY37" fmla="*/ 789214 h 4025230"/>
              <a:gd name="connsiteX38" fmla="*/ 310482 w 4329125"/>
              <a:gd name="connsiteY38" fmla="*/ 816428 h 4025230"/>
              <a:gd name="connsiteX39" fmla="*/ 256054 w 4329125"/>
              <a:gd name="connsiteY39" fmla="*/ 952500 h 4025230"/>
              <a:gd name="connsiteX40" fmla="*/ 237911 w 4329125"/>
              <a:gd name="connsiteY40" fmla="*/ 997857 h 4025230"/>
              <a:gd name="connsiteX41" fmla="*/ 219768 w 4329125"/>
              <a:gd name="connsiteY41" fmla="*/ 1070428 h 4025230"/>
              <a:gd name="connsiteX42" fmla="*/ 210696 w 4329125"/>
              <a:gd name="connsiteY42" fmla="*/ 1106714 h 4025230"/>
              <a:gd name="connsiteX43" fmla="*/ 201625 w 4329125"/>
              <a:gd name="connsiteY43" fmla="*/ 1143000 h 4025230"/>
              <a:gd name="connsiteX44" fmla="*/ 183482 w 4329125"/>
              <a:gd name="connsiteY44" fmla="*/ 1170214 h 4025230"/>
              <a:gd name="connsiteX45" fmla="*/ 165339 w 4329125"/>
              <a:gd name="connsiteY45" fmla="*/ 1251857 h 4025230"/>
              <a:gd name="connsiteX46" fmla="*/ 147196 w 4329125"/>
              <a:gd name="connsiteY46" fmla="*/ 1342571 h 4025230"/>
              <a:gd name="connsiteX47" fmla="*/ 129054 w 4329125"/>
              <a:gd name="connsiteY47" fmla="*/ 1478642 h 4025230"/>
              <a:gd name="connsiteX48" fmla="*/ 119982 w 4329125"/>
              <a:gd name="connsiteY48" fmla="*/ 1605642 h 4025230"/>
              <a:gd name="connsiteX49" fmla="*/ 119982 w 4329125"/>
              <a:gd name="connsiteY49" fmla="*/ 1796142 h 4025230"/>
              <a:gd name="connsiteX50" fmla="*/ 129054 w 4329125"/>
              <a:gd name="connsiteY50" fmla="*/ 1823357 h 4025230"/>
              <a:gd name="connsiteX51" fmla="*/ 156268 w 4329125"/>
              <a:gd name="connsiteY51" fmla="*/ 1841500 h 4025230"/>
              <a:gd name="connsiteX52" fmla="*/ 237911 w 4329125"/>
              <a:gd name="connsiteY52" fmla="*/ 1823357 h 4025230"/>
              <a:gd name="connsiteX53" fmla="*/ 328625 w 4329125"/>
              <a:gd name="connsiteY53" fmla="*/ 1787071 h 4025230"/>
              <a:gd name="connsiteX54" fmla="*/ 364911 w 4329125"/>
              <a:gd name="connsiteY54" fmla="*/ 1768928 h 4025230"/>
              <a:gd name="connsiteX55" fmla="*/ 392125 w 4329125"/>
              <a:gd name="connsiteY55" fmla="*/ 1750785 h 4025230"/>
              <a:gd name="connsiteX56" fmla="*/ 419339 w 4329125"/>
              <a:gd name="connsiteY56" fmla="*/ 1696357 h 4025230"/>
              <a:gd name="connsiteX57" fmla="*/ 437482 w 4329125"/>
              <a:gd name="connsiteY57" fmla="*/ 1651000 h 4025230"/>
              <a:gd name="connsiteX58" fmla="*/ 428411 w 4329125"/>
              <a:gd name="connsiteY58" fmla="*/ 1587500 h 4025230"/>
              <a:gd name="connsiteX59" fmla="*/ 419339 w 4329125"/>
              <a:gd name="connsiteY59" fmla="*/ 1560285 h 4025230"/>
              <a:gd name="connsiteX60" fmla="*/ 373982 w 4329125"/>
              <a:gd name="connsiteY60" fmla="*/ 1378857 h 4025230"/>
              <a:gd name="connsiteX61" fmla="*/ 274196 w 4329125"/>
              <a:gd name="connsiteY61" fmla="*/ 1397000 h 4025230"/>
              <a:gd name="connsiteX62" fmla="*/ 210696 w 4329125"/>
              <a:gd name="connsiteY62" fmla="*/ 1442357 h 4025230"/>
              <a:gd name="connsiteX63" fmla="*/ 183482 w 4329125"/>
              <a:gd name="connsiteY63" fmla="*/ 1478642 h 4025230"/>
              <a:gd name="connsiteX64" fmla="*/ 147196 w 4329125"/>
              <a:gd name="connsiteY64" fmla="*/ 1514928 h 4025230"/>
              <a:gd name="connsiteX65" fmla="*/ 101839 w 4329125"/>
              <a:gd name="connsiteY65" fmla="*/ 1578428 h 4025230"/>
              <a:gd name="connsiteX66" fmla="*/ 92768 w 4329125"/>
              <a:gd name="connsiteY66" fmla="*/ 1605642 h 4025230"/>
              <a:gd name="connsiteX67" fmla="*/ 56482 w 4329125"/>
              <a:gd name="connsiteY67" fmla="*/ 1678214 h 4025230"/>
              <a:gd name="connsiteX68" fmla="*/ 11125 w 4329125"/>
              <a:gd name="connsiteY68" fmla="*/ 1768928 h 4025230"/>
              <a:gd name="connsiteX69" fmla="*/ 11125 w 4329125"/>
              <a:gd name="connsiteY69" fmla="*/ 2249714 h 4025230"/>
              <a:gd name="connsiteX70" fmla="*/ 29268 w 4329125"/>
              <a:gd name="connsiteY70" fmla="*/ 2349500 h 4025230"/>
              <a:gd name="connsiteX71" fmla="*/ 47411 w 4329125"/>
              <a:gd name="connsiteY71" fmla="*/ 2385785 h 4025230"/>
              <a:gd name="connsiteX72" fmla="*/ 83696 w 4329125"/>
              <a:gd name="connsiteY72" fmla="*/ 2503714 h 4025230"/>
              <a:gd name="connsiteX73" fmla="*/ 110911 w 4329125"/>
              <a:gd name="connsiteY73" fmla="*/ 2612571 h 4025230"/>
              <a:gd name="connsiteX74" fmla="*/ 138125 w 4329125"/>
              <a:gd name="connsiteY74" fmla="*/ 2667000 h 4025230"/>
              <a:gd name="connsiteX75" fmla="*/ 165339 w 4329125"/>
              <a:gd name="connsiteY75" fmla="*/ 2739571 h 4025230"/>
              <a:gd name="connsiteX76" fmla="*/ 219768 w 4329125"/>
              <a:gd name="connsiteY76" fmla="*/ 2857500 h 4025230"/>
              <a:gd name="connsiteX77" fmla="*/ 246982 w 4329125"/>
              <a:gd name="connsiteY77" fmla="*/ 2902857 h 4025230"/>
              <a:gd name="connsiteX78" fmla="*/ 328625 w 4329125"/>
              <a:gd name="connsiteY78" fmla="*/ 2975428 h 4025230"/>
              <a:gd name="connsiteX79" fmla="*/ 355839 w 4329125"/>
              <a:gd name="connsiteY79" fmla="*/ 3002642 h 4025230"/>
              <a:gd name="connsiteX80" fmla="*/ 364911 w 4329125"/>
              <a:gd name="connsiteY80" fmla="*/ 3066142 h 4025230"/>
              <a:gd name="connsiteX81" fmla="*/ 437482 w 4329125"/>
              <a:gd name="connsiteY81" fmla="*/ 3120571 h 4025230"/>
              <a:gd name="connsiteX82" fmla="*/ 500982 w 4329125"/>
              <a:gd name="connsiteY82" fmla="*/ 3175000 h 4025230"/>
              <a:gd name="connsiteX83" fmla="*/ 528196 w 4329125"/>
              <a:gd name="connsiteY83" fmla="*/ 3193142 h 4025230"/>
              <a:gd name="connsiteX84" fmla="*/ 564482 w 4329125"/>
              <a:gd name="connsiteY84" fmla="*/ 3220357 h 4025230"/>
              <a:gd name="connsiteX85" fmla="*/ 618911 w 4329125"/>
              <a:gd name="connsiteY85" fmla="*/ 3202214 h 4025230"/>
              <a:gd name="connsiteX86" fmla="*/ 627982 w 4329125"/>
              <a:gd name="connsiteY86" fmla="*/ 3175000 h 4025230"/>
              <a:gd name="connsiteX87" fmla="*/ 618911 w 4329125"/>
              <a:gd name="connsiteY87" fmla="*/ 2993571 h 4025230"/>
              <a:gd name="connsiteX88" fmla="*/ 600768 w 4329125"/>
              <a:gd name="connsiteY88" fmla="*/ 2939142 h 4025230"/>
              <a:gd name="connsiteX89" fmla="*/ 591696 w 4329125"/>
              <a:gd name="connsiteY89" fmla="*/ 2902857 h 4025230"/>
              <a:gd name="connsiteX90" fmla="*/ 573554 w 4329125"/>
              <a:gd name="connsiteY90" fmla="*/ 2875642 h 4025230"/>
              <a:gd name="connsiteX91" fmla="*/ 555411 w 4329125"/>
              <a:gd name="connsiteY91" fmla="*/ 2830285 h 4025230"/>
              <a:gd name="connsiteX92" fmla="*/ 519125 w 4329125"/>
              <a:gd name="connsiteY92" fmla="*/ 2712357 h 4025230"/>
              <a:gd name="connsiteX93" fmla="*/ 500982 w 4329125"/>
              <a:gd name="connsiteY93" fmla="*/ 2657928 h 4025230"/>
              <a:gd name="connsiteX94" fmla="*/ 473768 w 4329125"/>
              <a:gd name="connsiteY94" fmla="*/ 2621642 h 4025230"/>
              <a:gd name="connsiteX95" fmla="*/ 455625 w 4329125"/>
              <a:gd name="connsiteY95" fmla="*/ 2576285 h 4025230"/>
              <a:gd name="connsiteX96" fmla="*/ 437482 w 4329125"/>
              <a:gd name="connsiteY96" fmla="*/ 2521857 h 4025230"/>
              <a:gd name="connsiteX97" fmla="*/ 383054 w 4329125"/>
              <a:gd name="connsiteY97" fmla="*/ 2494642 h 4025230"/>
              <a:gd name="connsiteX98" fmla="*/ 337696 w 4329125"/>
              <a:gd name="connsiteY98" fmla="*/ 2503714 h 4025230"/>
              <a:gd name="connsiteX99" fmla="*/ 301411 w 4329125"/>
              <a:gd name="connsiteY99" fmla="*/ 2558142 h 4025230"/>
              <a:gd name="connsiteX100" fmla="*/ 310482 w 4329125"/>
              <a:gd name="connsiteY100" fmla="*/ 2657928 h 4025230"/>
              <a:gd name="connsiteX101" fmla="*/ 328625 w 4329125"/>
              <a:gd name="connsiteY101" fmla="*/ 2730500 h 4025230"/>
              <a:gd name="connsiteX102" fmla="*/ 337696 w 4329125"/>
              <a:gd name="connsiteY102" fmla="*/ 2766785 h 4025230"/>
              <a:gd name="connsiteX103" fmla="*/ 346768 w 4329125"/>
              <a:gd name="connsiteY103" fmla="*/ 2821214 h 4025230"/>
              <a:gd name="connsiteX104" fmla="*/ 373982 w 4329125"/>
              <a:gd name="connsiteY104" fmla="*/ 2884714 h 4025230"/>
              <a:gd name="connsiteX105" fmla="*/ 383054 w 4329125"/>
              <a:gd name="connsiteY105" fmla="*/ 2930071 h 4025230"/>
              <a:gd name="connsiteX106" fmla="*/ 419339 w 4329125"/>
              <a:gd name="connsiteY106" fmla="*/ 3002642 h 4025230"/>
              <a:gd name="connsiteX107" fmla="*/ 428411 w 4329125"/>
              <a:gd name="connsiteY107" fmla="*/ 3029857 h 4025230"/>
              <a:gd name="connsiteX108" fmla="*/ 437482 w 4329125"/>
              <a:gd name="connsiteY108" fmla="*/ 3102428 h 4025230"/>
              <a:gd name="connsiteX109" fmla="*/ 464696 w 4329125"/>
              <a:gd name="connsiteY109" fmla="*/ 3138714 h 4025230"/>
              <a:gd name="connsiteX110" fmla="*/ 482839 w 4329125"/>
              <a:gd name="connsiteY110" fmla="*/ 3175000 h 4025230"/>
              <a:gd name="connsiteX111" fmla="*/ 491911 w 4329125"/>
              <a:gd name="connsiteY111" fmla="*/ 3202214 h 4025230"/>
              <a:gd name="connsiteX112" fmla="*/ 555411 w 4329125"/>
              <a:gd name="connsiteY112" fmla="*/ 3256642 h 4025230"/>
              <a:gd name="connsiteX113" fmla="*/ 627982 w 4329125"/>
              <a:gd name="connsiteY113" fmla="*/ 3329214 h 4025230"/>
              <a:gd name="connsiteX114" fmla="*/ 655196 w 4329125"/>
              <a:gd name="connsiteY114" fmla="*/ 3365500 h 4025230"/>
              <a:gd name="connsiteX115" fmla="*/ 800339 w 4329125"/>
              <a:gd name="connsiteY115" fmla="*/ 3456214 h 4025230"/>
              <a:gd name="connsiteX116" fmla="*/ 827554 w 4329125"/>
              <a:gd name="connsiteY116" fmla="*/ 3474357 h 4025230"/>
              <a:gd name="connsiteX117" fmla="*/ 854768 w 4329125"/>
              <a:gd name="connsiteY117" fmla="*/ 3501571 h 4025230"/>
              <a:gd name="connsiteX118" fmla="*/ 918268 w 4329125"/>
              <a:gd name="connsiteY118" fmla="*/ 3537857 h 4025230"/>
              <a:gd name="connsiteX119" fmla="*/ 999911 w 4329125"/>
              <a:gd name="connsiteY119" fmla="*/ 3610428 h 4025230"/>
              <a:gd name="connsiteX120" fmla="*/ 1072482 w 4329125"/>
              <a:gd name="connsiteY120" fmla="*/ 3637642 h 4025230"/>
              <a:gd name="connsiteX121" fmla="*/ 1126911 w 4329125"/>
              <a:gd name="connsiteY121" fmla="*/ 3673928 h 4025230"/>
              <a:gd name="connsiteX122" fmla="*/ 1172268 w 4329125"/>
              <a:gd name="connsiteY122" fmla="*/ 3701142 h 4025230"/>
              <a:gd name="connsiteX123" fmla="*/ 1190411 w 4329125"/>
              <a:gd name="connsiteY123" fmla="*/ 3728357 h 4025230"/>
              <a:gd name="connsiteX124" fmla="*/ 1226696 w 4329125"/>
              <a:gd name="connsiteY124" fmla="*/ 3737428 h 4025230"/>
              <a:gd name="connsiteX125" fmla="*/ 1299268 w 4329125"/>
              <a:gd name="connsiteY125" fmla="*/ 3764642 h 4025230"/>
              <a:gd name="connsiteX126" fmla="*/ 1326482 w 4329125"/>
              <a:gd name="connsiteY126" fmla="*/ 3782785 h 4025230"/>
              <a:gd name="connsiteX127" fmla="*/ 1362768 w 4329125"/>
              <a:gd name="connsiteY127" fmla="*/ 3800928 h 4025230"/>
              <a:gd name="connsiteX128" fmla="*/ 1426268 w 4329125"/>
              <a:gd name="connsiteY128" fmla="*/ 3846285 h 4025230"/>
              <a:gd name="connsiteX129" fmla="*/ 1480696 w 4329125"/>
              <a:gd name="connsiteY129" fmla="*/ 3855357 h 4025230"/>
              <a:gd name="connsiteX130" fmla="*/ 1516982 w 4329125"/>
              <a:gd name="connsiteY130" fmla="*/ 3873500 h 4025230"/>
              <a:gd name="connsiteX131" fmla="*/ 1580482 w 4329125"/>
              <a:gd name="connsiteY131" fmla="*/ 3891642 h 4025230"/>
              <a:gd name="connsiteX132" fmla="*/ 1680268 w 4329125"/>
              <a:gd name="connsiteY132" fmla="*/ 3900714 h 4025230"/>
              <a:gd name="connsiteX133" fmla="*/ 1716554 w 4329125"/>
              <a:gd name="connsiteY133" fmla="*/ 3909785 h 4025230"/>
              <a:gd name="connsiteX134" fmla="*/ 1843554 w 4329125"/>
              <a:gd name="connsiteY134" fmla="*/ 3937000 h 4025230"/>
              <a:gd name="connsiteX135" fmla="*/ 1879839 w 4329125"/>
              <a:gd name="connsiteY135" fmla="*/ 3946071 h 4025230"/>
              <a:gd name="connsiteX136" fmla="*/ 2079411 w 4329125"/>
              <a:gd name="connsiteY136" fmla="*/ 3927928 h 4025230"/>
              <a:gd name="connsiteX137" fmla="*/ 2170125 w 4329125"/>
              <a:gd name="connsiteY137" fmla="*/ 3909785 h 4025230"/>
              <a:gd name="connsiteX138" fmla="*/ 2197339 w 4329125"/>
              <a:gd name="connsiteY138" fmla="*/ 3891642 h 4025230"/>
              <a:gd name="connsiteX139" fmla="*/ 2215482 w 4329125"/>
              <a:gd name="connsiteY139" fmla="*/ 3828142 h 4025230"/>
              <a:gd name="connsiteX140" fmla="*/ 2206411 w 4329125"/>
              <a:gd name="connsiteY140" fmla="*/ 3737428 h 4025230"/>
              <a:gd name="connsiteX141" fmla="*/ 2197339 w 4329125"/>
              <a:gd name="connsiteY141" fmla="*/ 3710214 h 4025230"/>
              <a:gd name="connsiteX142" fmla="*/ 2161054 w 4329125"/>
              <a:gd name="connsiteY142" fmla="*/ 3692071 h 4025230"/>
              <a:gd name="connsiteX143" fmla="*/ 2133839 w 4329125"/>
              <a:gd name="connsiteY143" fmla="*/ 3673928 h 4025230"/>
              <a:gd name="connsiteX144" fmla="*/ 2097554 w 4329125"/>
              <a:gd name="connsiteY144" fmla="*/ 3646714 h 4025230"/>
              <a:gd name="connsiteX145" fmla="*/ 2070339 w 4329125"/>
              <a:gd name="connsiteY145" fmla="*/ 3637642 h 4025230"/>
              <a:gd name="connsiteX146" fmla="*/ 1997768 w 4329125"/>
              <a:gd name="connsiteY146" fmla="*/ 3646714 h 4025230"/>
              <a:gd name="connsiteX147" fmla="*/ 1979625 w 4329125"/>
              <a:gd name="connsiteY147" fmla="*/ 3673928 h 4025230"/>
              <a:gd name="connsiteX148" fmla="*/ 1952411 w 4329125"/>
              <a:gd name="connsiteY148" fmla="*/ 3701142 h 4025230"/>
              <a:gd name="connsiteX149" fmla="*/ 1952411 w 4329125"/>
              <a:gd name="connsiteY149" fmla="*/ 3800928 h 4025230"/>
              <a:gd name="connsiteX150" fmla="*/ 1979625 w 4329125"/>
              <a:gd name="connsiteY150" fmla="*/ 3828142 h 4025230"/>
              <a:gd name="connsiteX151" fmla="*/ 1997768 w 4329125"/>
              <a:gd name="connsiteY151" fmla="*/ 3855357 h 4025230"/>
              <a:gd name="connsiteX152" fmla="*/ 2052196 w 4329125"/>
              <a:gd name="connsiteY152" fmla="*/ 3900714 h 4025230"/>
              <a:gd name="connsiteX153" fmla="*/ 2124768 w 4329125"/>
              <a:gd name="connsiteY153" fmla="*/ 3955142 h 4025230"/>
              <a:gd name="connsiteX154" fmla="*/ 2151982 w 4329125"/>
              <a:gd name="connsiteY154" fmla="*/ 3973285 h 4025230"/>
              <a:gd name="connsiteX155" fmla="*/ 2206411 w 4329125"/>
              <a:gd name="connsiteY155" fmla="*/ 3991428 h 4025230"/>
              <a:gd name="connsiteX156" fmla="*/ 2469482 w 4329125"/>
              <a:gd name="connsiteY156" fmla="*/ 4000500 h 4025230"/>
              <a:gd name="connsiteX157" fmla="*/ 2569268 w 4329125"/>
              <a:gd name="connsiteY157" fmla="*/ 3982357 h 4025230"/>
              <a:gd name="connsiteX158" fmla="*/ 2650911 w 4329125"/>
              <a:gd name="connsiteY158" fmla="*/ 3964214 h 4025230"/>
              <a:gd name="connsiteX159" fmla="*/ 2705339 w 4329125"/>
              <a:gd name="connsiteY159" fmla="*/ 3946071 h 4025230"/>
              <a:gd name="connsiteX160" fmla="*/ 2741625 w 4329125"/>
              <a:gd name="connsiteY160" fmla="*/ 3927928 h 4025230"/>
              <a:gd name="connsiteX161" fmla="*/ 2786982 w 4329125"/>
              <a:gd name="connsiteY161" fmla="*/ 3909785 h 4025230"/>
              <a:gd name="connsiteX162" fmla="*/ 2814196 w 4329125"/>
              <a:gd name="connsiteY162" fmla="*/ 3900714 h 4025230"/>
              <a:gd name="connsiteX163" fmla="*/ 2886768 w 4329125"/>
              <a:gd name="connsiteY163" fmla="*/ 3855357 h 4025230"/>
              <a:gd name="connsiteX164" fmla="*/ 2923054 w 4329125"/>
              <a:gd name="connsiteY164" fmla="*/ 3828142 h 4025230"/>
              <a:gd name="connsiteX165" fmla="*/ 2950268 w 4329125"/>
              <a:gd name="connsiteY165" fmla="*/ 3819071 h 4025230"/>
              <a:gd name="connsiteX166" fmla="*/ 3022839 w 4329125"/>
              <a:gd name="connsiteY166" fmla="*/ 3773714 h 4025230"/>
              <a:gd name="connsiteX167" fmla="*/ 3131696 w 4329125"/>
              <a:gd name="connsiteY167" fmla="*/ 3719285 h 4025230"/>
              <a:gd name="connsiteX168" fmla="*/ 3222411 w 4329125"/>
              <a:gd name="connsiteY168" fmla="*/ 3664857 h 4025230"/>
              <a:gd name="connsiteX169" fmla="*/ 3285911 w 4329125"/>
              <a:gd name="connsiteY169" fmla="*/ 3628571 h 4025230"/>
              <a:gd name="connsiteX170" fmla="*/ 3358482 w 4329125"/>
              <a:gd name="connsiteY170" fmla="*/ 3556000 h 4025230"/>
              <a:gd name="connsiteX171" fmla="*/ 3376625 w 4329125"/>
              <a:gd name="connsiteY171" fmla="*/ 3528785 h 4025230"/>
              <a:gd name="connsiteX172" fmla="*/ 3440125 w 4329125"/>
              <a:gd name="connsiteY172" fmla="*/ 3465285 h 4025230"/>
              <a:gd name="connsiteX173" fmla="*/ 3440125 w 4329125"/>
              <a:gd name="connsiteY173" fmla="*/ 3401785 h 4025230"/>
              <a:gd name="connsiteX174" fmla="*/ 3403839 w 4329125"/>
              <a:gd name="connsiteY174" fmla="*/ 3392714 h 4025230"/>
              <a:gd name="connsiteX175" fmla="*/ 3367554 w 4329125"/>
              <a:gd name="connsiteY175" fmla="*/ 3419928 h 4025230"/>
              <a:gd name="connsiteX176" fmla="*/ 3340339 w 4329125"/>
              <a:gd name="connsiteY176" fmla="*/ 3429000 h 4025230"/>
              <a:gd name="connsiteX177" fmla="*/ 3313125 w 4329125"/>
              <a:gd name="connsiteY177" fmla="*/ 3456214 h 4025230"/>
              <a:gd name="connsiteX178" fmla="*/ 3258696 w 4329125"/>
              <a:gd name="connsiteY178" fmla="*/ 3492500 h 4025230"/>
              <a:gd name="connsiteX179" fmla="*/ 3240554 w 4329125"/>
              <a:gd name="connsiteY179" fmla="*/ 3519714 h 4025230"/>
              <a:gd name="connsiteX180" fmla="*/ 3213339 w 4329125"/>
              <a:gd name="connsiteY180" fmla="*/ 3556000 h 4025230"/>
              <a:gd name="connsiteX181" fmla="*/ 3204268 w 4329125"/>
              <a:gd name="connsiteY181" fmla="*/ 3583214 h 4025230"/>
              <a:gd name="connsiteX182" fmla="*/ 3186125 w 4329125"/>
              <a:gd name="connsiteY182" fmla="*/ 3610428 h 4025230"/>
              <a:gd name="connsiteX183" fmla="*/ 3195196 w 4329125"/>
              <a:gd name="connsiteY183" fmla="*/ 3664857 h 4025230"/>
              <a:gd name="connsiteX184" fmla="*/ 3385696 w 4329125"/>
              <a:gd name="connsiteY184" fmla="*/ 3701142 h 4025230"/>
              <a:gd name="connsiteX185" fmla="*/ 3639696 w 4329125"/>
              <a:gd name="connsiteY185" fmla="*/ 3683000 h 4025230"/>
              <a:gd name="connsiteX186" fmla="*/ 3703196 w 4329125"/>
              <a:gd name="connsiteY186" fmla="*/ 3655785 h 4025230"/>
              <a:gd name="connsiteX187" fmla="*/ 3757625 w 4329125"/>
              <a:gd name="connsiteY187" fmla="*/ 3619500 h 4025230"/>
              <a:gd name="connsiteX188" fmla="*/ 3848339 w 4329125"/>
              <a:gd name="connsiteY188" fmla="*/ 3528785 h 4025230"/>
              <a:gd name="connsiteX189" fmla="*/ 3920911 w 4329125"/>
              <a:gd name="connsiteY189" fmla="*/ 3419928 h 4025230"/>
              <a:gd name="connsiteX190" fmla="*/ 3957196 w 4329125"/>
              <a:gd name="connsiteY190" fmla="*/ 3365500 h 4025230"/>
              <a:gd name="connsiteX191" fmla="*/ 3984411 w 4329125"/>
              <a:gd name="connsiteY191" fmla="*/ 3311071 h 4025230"/>
              <a:gd name="connsiteX192" fmla="*/ 4111411 w 4329125"/>
              <a:gd name="connsiteY192" fmla="*/ 3120571 h 4025230"/>
              <a:gd name="connsiteX193" fmla="*/ 4129554 w 4329125"/>
              <a:gd name="connsiteY193" fmla="*/ 3075214 h 4025230"/>
              <a:gd name="connsiteX194" fmla="*/ 4183982 w 4329125"/>
              <a:gd name="connsiteY194" fmla="*/ 2957285 h 4025230"/>
              <a:gd name="connsiteX195" fmla="*/ 4202125 w 4329125"/>
              <a:gd name="connsiteY195" fmla="*/ 2893785 h 4025230"/>
              <a:gd name="connsiteX196" fmla="*/ 4274696 w 4329125"/>
              <a:gd name="connsiteY196" fmla="*/ 2757714 h 4025230"/>
              <a:gd name="connsiteX197" fmla="*/ 4310982 w 4329125"/>
              <a:gd name="connsiteY197" fmla="*/ 2630714 h 4025230"/>
              <a:gd name="connsiteX198" fmla="*/ 4329125 w 4329125"/>
              <a:gd name="connsiteY198" fmla="*/ 2540000 h 4025230"/>
              <a:gd name="connsiteX199" fmla="*/ 4310982 w 4329125"/>
              <a:gd name="connsiteY199" fmla="*/ 2376714 h 4025230"/>
              <a:gd name="connsiteX200" fmla="*/ 4292839 w 4329125"/>
              <a:gd name="connsiteY200" fmla="*/ 2349500 h 4025230"/>
              <a:gd name="connsiteX201" fmla="*/ 4229339 w 4329125"/>
              <a:gd name="connsiteY201" fmla="*/ 2286000 h 4025230"/>
              <a:gd name="connsiteX202" fmla="*/ 4174911 w 4329125"/>
              <a:gd name="connsiteY202" fmla="*/ 2213428 h 4025230"/>
              <a:gd name="connsiteX203" fmla="*/ 4093268 w 4329125"/>
              <a:gd name="connsiteY203" fmla="*/ 2140857 h 4025230"/>
              <a:gd name="connsiteX204" fmla="*/ 3929982 w 4329125"/>
              <a:gd name="connsiteY204" fmla="*/ 2177142 h 4025230"/>
              <a:gd name="connsiteX205" fmla="*/ 3902768 w 4329125"/>
              <a:gd name="connsiteY205" fmla="*/ 2213428 h 4025230"/>
              <a:gd name="connsiteX206" fmla="*/ 3884625 w 4329125"/>
              <a:gd name="connsiteY206" fmla="*/ 2267857 h 4025230"/>
              <a:gd name="connsiteX207" fmla="*/ 3902768 w 4329125"/>
              <a:gd name="connsiteY207" fmla="*/ 2431142 h 4025230"/>
              <a:gd name="connsiteX208" fmla="*/ 3957196 w 4329125"/>
              <a:gd name="connsiteY208" fmla="*/ 2476500 h 4025230"/>
              <a:gd name="connsiteX209" fmla="*/ 4066054 w 4329125"/>
              <a:gd name="connsiteY209" fmla="*/ 2558142 h 4025230"/>
              <a:gd name="connsiteX210" fmla="*/ 4129554 w 4329125"/>
              <a:gd name="connsiteY210" fmla="*/ 2567214 h 4025230"/>
              <a:gd name="connsiteX211" fmla="*/ 4310982 w 4329125"/>
              <a:gd name="connsiteY211" fmla="*/ 2449285 h 4025230"/>
              <a:gd name="connsiteX212" fmla="*/ 4320054 w 4329125"/>
              <a:gd name="connsiteY212" fmla="*/ 2322285 h 4025230"/>
              <a:gd name="connsiteX213" fmla="*/ 4292839 w 4329125"/>
              <a:gd name="connsiteY213" fmla="*/ 2068285 h 4025230"/>
              <a:gd name="connsiteX214" fmla="*/ 4283768 w 4329125"/>
              <a:gd name="connsiteY214" fmla="*/ 2032000 h 4025230"/>
              <a:gd name="connsiteX215" fmla="*/ 4265625 w 4329125"/>
              <a:gd name="connsiteY215" fmla="*/ 1995714 h 4025230"/>
              <a:gd name="connsiteX216" fmla="*/ 4247482 w 4329125"/>
              <a:gd name="connsiteY216" fmla="*/ 1950357 h 4025230"/>
              <a:gd name="connsiteX217" fmla="*/ 4238411 w 4329125"/>
              <a:gd name="connsiteY217" fmla="*/ 1905000 h 4025230"/>
              <a:gd name="connsiteX218" fmla="*/ 4211196 w 4329125"/>
              <a:gd name="connsiteY218" fmla="*/ 1796142 h 4025230"/>
              <a:gd name="connsiteX219" fmla="*/ 4202125 w 4329125"/>
              <a:gd name="connsiteY219" fmla="*/ 1741714 h 4025230"/>
              <a:gd name="connsiteX220" fmla="*/ 4165839 w 4329125"/>
              <a:gd name="connsiteY220" fmla="*/ 1660071 h 4025230"/>
              <a:gd name="connsiteX221" fmla="*/ 4129554 w 4329125"/>
              <a:gd name="connsiteY221" fmla="*/ 1524000 h 4025230"/>
              <a:gd name="connsiteX222" fmla="*/ 4093268 w 4329125"/>
              <a:gd name="connsiteY222" fmla="*/ 1460500 h 4025230"/>
              <a:gd name="connsiteX223" fmla="*/ 4066054 w 4329125"/>
              <a:gd name="connsiteY223" fmla="*/ 1387928 h 4025230"/>
              <a:gd name="connsiteX224" fmla="*/ 4002554 w 4329125"/>
              <a:gd name="connsiteY224" fmla="*/ 1242785 h 4025230"/>
              <a:gd name="connsiteX225" fmla="*/ 3957196 w 4329125"/>
              <a:gd name="connsiteY225" fmla="*/ 1179285 h 4025230"/>
              <a:gd name="connsiteX226" fmla="*/ 3911839 w 4329125"/>
              <a:gd name="connsiteY226" fmla="*/ 1115785 h 4025230"/>
              <a:gd name="connsiteX227" fmla="*/ 3884625 w 4329125"/>
              <a:gd name="connsiteY227" fmla="*/ 1097642 h 4025230"/>
              <a:gd name="connsiteX228" fmla="*/ 3766696 w 4329125"/>
              <a:gd name="connsiteY228" fmla="*/ 1043214 h 4025230"/>
              <a:gd name="connsiteX229" fmla="*/ 3748554 w 4329125"/>
              <a:gd name="connsiteY229" fmla="*/ 1016000 h 4025230"/>
              <a:gd name="connsiteX230" fmla="*/ 3703196 w 4329125"/>
              <a:gd name="connsiteY230" fmla="*/ 1006928 h 4025230"/>
              <a:gd name="connsiteX231" fmla="*/ 3612482 w 4329125"/>
              <a:gd name="connsiteY231" fmla="*/ 988785 h 4025230"/>
              <a:gd name="connsiteX232" fmla="*/ 3548982 w 4329125"/>
              <a:gd name="connsiteY232" fmla="*/ 997857 h 4025230"/>
              <a:gd name="connsiteX233" fmla="*/ 3521768 w 4329125"/>
              <a:gd name="connsiteY233" fmla="*/ 1006928 h 4025230"/>
              <a:gd name="connsiteX234" fmla="*/ 3503625 w 4329125"/>
              <a:gd name="connsiteY234" fmla="*/ 1061357 h 4025230"/>
              <a:gd name="connsiteX235" fmla="*/ 3476411 w 4329125"/>
              <a:gd name="connsiteY235" fmla="*/ 1124857 h 4025230"/>
              <a:gd name="connsiteX236" fmla="*/ 3494554 w 4329125"/>
              <a:gd name="connsiteY236" fmla="*/ 1251857 h 4025230"/>
              <a:gd name="connsiteX237" fmla="*/ 3576196 w 4329125"/>
              <a:gd name="connsiteY237" fmla="*/ 1369785 h 4025230"/>
              <a:gd name="connsiteX238" fmla="*/ 3603411 w 4329125"/>
              <a:gd name="connsiteY238" fmla="*/ 1378857 h 4025230"/>
              <a:gd name="connsiteX239" fmla="*/ 3630625 w 4329125"/>
              <a:gd name="connsiteY239" fmla="*/ 1406071 h 4025230"/>
              <a:gd name="connsiteX240" fmla="*/ 3757625 w 4329125"/>
              <a:gd name="connsiteY240" fmla="*/ 1387928 h 4025230"/>
              <a:gd name="connsiteX241" fmla="*/ 3784839 w 4329125"/>
              <a:gd name="connsiteY241" fmla="*/ 1369785 h 4025230"/>
              <a:gd name="connsiteX242" fmla="*/ 3821125 w 4329125"/>
              <a:gd name="connsiteY242" fmla="*/ 1288142 h 4025230"/>
              <a:gd name="connsiteX243" fmla="*/ 3812054 w 4329125"/>
              <a:gd name="connsiteY243" fmla="*/ 1106714 h 4025230"/>
              <a:gd name="connsiteX244" fmla="*/ 3766696 w 4329125"/>
              <a:gd name="connsiteY244" fmla="*/ 988785 h 4025230"/>
              <a:gd name="connsiteX245" fmla="*/ 3748554 w 4329125"/>
              <a:gd name="connsiteY245" fmla="*/ 961571 h 4025230"/>
              <a:gd name="connsiteX246" fmla="*/ 3703196 w 4329125"/>
              <a:gd name="connsiteY246" fmla="*/ 889000 h 4025230"/>
              <a:gd name="connsiteX247" fmla="*/ 3648768 w 4329125"/>
              <a:gd name="connsiteY247" fmla="*/ 780142 h 4025230"/>
              <a:gd name="connsiteX248" fmla="*/ 3621554 w 4329125"/>
              <a:gd name="connsiteY248" fmla="*/ 762000 h 4025230"/>
              <a:gd name="connsiteX249" fmla="*/ 3585268 w 4329125"/>
              <a:gd name="connsiteY249" fmla="*/ 707571 h 4025230"/>
              <a:gd name="connsiteX250" fmla="*/ 3521768 w 4329125"/>
              <a:gd name="connsiteY250" fmla="*/ 644071 h 4025230"/>
              <a:gd name="connsiteX251" fmla="*/ 3485482 w 4329125"/>
              <a:gd name="connsiteY251" fmla="*/ 616857 h 4025230"/>
              <a:gd name="connsiteX252" fmla="*/ 3412911 w 4329125"/>
              <a:gd name="connsiteY252" fmla="*/ 544285 h 4025230"/>
              <a:gd name="connsiteX253" fmla="*/ 3376625 w 4329125"/>
              <a:gd name="connsiteY253" fmla="*/ 526142 h 4025230"/>
              <a:gd name="connsiteX254" fmla="*/ 3304054 w 4329125"/>
              <a:gd name="connsiteY254" fmla="*/ 471714 h 4025230"/>
              <a:gd name="connsiteX255" fmla="*/ 3258696 w 4329125"/>
              <a:gd name="connsiteY255" fmla="*/ 453571 h 4025230"/>
              <a:gd name="connsiteX256" fmla="*/ 3222411 w 4329125"/>
              <a:gd name="connsiteY256" fmla="*/ 435428 h 4025230"/>
              <a:gd name="connsiteX257" fmla="*/ 3158911 w 4329125"/>
              <a:gd name="connsiteY257" fmla="*/ 417285 h 4025230"/>
              <a:gd name="connsiteX258" fmla="*/ 3068196 w 4329125"/>
              <a:gd name="connsiteY258" fmla="*/ 408214 h 4025230"/>
              <a:gd name="connsiteX259" fmla="*/ 2977482 w 4329125"/>
              <a:gd name="connsiteY259" fmla="*/ 390071 h 4025230"/>
              <a:gd name="connsiteX260" fmla="*/ 2923054 w 4329125"/>
              <a:gd name="connsiteY260" fmla="*/ 381000 h 4025230"/>
              <a:gd name="connsiteX261" fmla="*/ 2750696 w 4329125"/>
              <a:gd name="connsiteY261" fmla="*/ 362857 h 4025230"/>
              <a:gd name="connsiteX262" fmla="*/ 2714411 w 4329125"/>
              <a:gd name="connsiteY262" fmla="*/ 353785 h 4025230"/>
              <a:gd name="connsiteX263" fmla="*/ 2687196 w 4329125"/>
              <a:gd name="connsiteY263" fmla="*/ 344714 h 4025230"/>
              <a:gd name="connsiteX264" fmla="*/ 2605554 w 4329125"/>
              <a:gd name="connsiteY264" fmla="*/ 326571 h 4025230"/>
              <a:gd name="connsiteX265" fmla="*/ 2433196 w 4329125"/>
              <a:gd name="connsiteY265" fmla="*/ 344714 h 4025230"/>
              <a:gd name="connsiteX266" fmla="*/ 2396911 w 4329125"/>
              <a:gd name="connsiteY266" fmla="*/ 353785 h 4025230"/>
              <a:gd name="connsiteX267" fmla="*/ 2342482 w 4329125"/>
              <a:gd name="connsiteY267" fmla="*/ 390071 h 4025230"/>
              <a:gd name="connsiteX268" fmla="*/ 2387839 w 4329125"/>
              <a:gd name="connsiteY268" fmla="*/ 535214 h 4025230"/>
              <a:gd name="connsiteX269" fmla="*/ 2487625 w 4329125"/>
              <a:gd name="connsiteY269" fmla="*/ 616857 h 4025230"/>
              <a:gd name="connsiteX270" fmla="*/ 2823268 w 4329125"/>
              <a:gd name="connsiteY270" fmla="*/ 789214 h 4025230"/>
              <a:gd name="connsiteX271" fmla="*/ 2868625 w 4329125"/>
              <a:gd name="connsiteY271" fmla="*/ 798285 h 4025230"/>
              <a:gd name="connsiteX272" fmla="*/ 2968411 w 4329125"/>
              <a:gd name="connsiteY272" fmla="*/ 816428 h 4025230"/>
              <a:gd name="connsiteX273" fmla="*/ 3004696 w 4329125"/>
              <a:gd name="connsiteY273" fmla="*/ 825500 h 4025230"/>
              <a:gd name="connsiteX274" fmla="*/ 3050054 w 4329125"/>
              <a:gd name="connsiteY274" fmla="*/ 807357 h 4025230"/>
              <a:gd name="connsiteX275" fmla="*/ 3086339 w 4329125"/>
              <a:gd name="connsiteY275" fmla="*/ 780142 h 4025230"/>
              <a:gd name="connsiteX276" fmla="*/ 3140768 w 4329125"/>
              <a:gd name="connsiteY276" fmla="*/ 707571 h 4025230"/>
              <a:gd name="connsiteX277" fmla="*/ 3104482 w 4329125"/>
              <a:gd name="connsiteY277" fmla="*/ 635000 h 4025230"/>
              <a:gd name="connsiteX278" fmla="*/ 3050054 w 4329125"/>
              <a:gd name="connsiteY278" fmla="*/ 580571 h 4025230"/>
              <a:gd name="connsiteX279" fmla="*/ 3004696 w 4329125"/>
              <a:gd name="connsiteY279" fmla="*/ 498928 h 4025230"/>
              <a:gd name="connsiteX280" fmla="*/ 2986554 w 4329125"/>
              <a:gd name="connsiteY280" fmla="*/ 462642 h 4025230"/>
              <a:gd name="connsiteX281" fmla="*/ 2932125 w 4329125"/>
              <a:gd name="connsiteY281" fmla="*/ 390071 h 4025230"/>
              <a:gd name="connsiteX282" fmla="*/ 2904911 w 4329125"/>
              <a:gd name="connsiteY282" fmla="*/ 344714 h 4025230"/>
              <a:gd name="connsiteX283" fmla="*/ 2877696 w 4329125"/>
              <a:gd name="connsiteY283" fmla="*/ 317500 h 4025230"/>
              <a:gd name="connsiteX284" fmla="*/ 2841411 w 4329125"/>
              <a:gd name="connsiteY284" fmla="*/ 272142 h 4025230"/>
              <a:gd name="connsiteX285" fmla="*/ 2814196 w 4329125"/>
              <a:gd name="connsiteY285" fmla="*/ 226785 h 4025230"/>
              <a:gd name="connsiteX286" fmla="*/ 2796054 w 4329125"/>
              <a:gd name="connsiteY286" fmla="*/ 190500 h 4025230"/>
              <a:gd name="connsiteX287" fmla="*/ 2759768 w 4329125"/>
              <a:gd name="connsiteY287" fmla="*/ 145142 h 4025230"/>
              <a:gd name="connsiteX288" fmla="*/ 2732554 w 4329125"/>
              <a:gd name="connsiteY288" fmla="*/ 117928 h 4025230"/>
              <a:gd name="connsiteX289" fmla="*/ 2678125 w 4329125"/>
              <a:gd name="connsiteY289" fmla="*/ 90714 h 4025230"/>
              <a:gd name="connsiteX290" fmla="*/ 2605554 w 4329125"/>
              <a:gd name="connsiteY290" fmla="*/ 45357 h 4025230"/>
              <a:gd name="connsiteX291" fmla="*/ 2578339 w 4329125"/>
              <a:gd name="connsiteY291" fmla="*/ 27214 h 4025230"/>
              <a:gd name="connsiteX292" fmla="*/ 2496696 w 4329125"/>
              <a:gd name="connsiteY292" fmla="*/ 0 h 4025230"/>
              <a:gd name="connsiteX293" fmla="*/ 1843554 w 4329125"/>
              <a:gd name="connsiteY293" fmla="*/ 9071 h 4025230"/>
              <a:gd name="connsiteX294" fmla="*/ 1707482 w 4329125"/>
              <a:gd name="connsiteY294" fmla="*/ 18142 h 4025230"/>
              <a:gd name="connsiteX295" fmla="*/ 1671196 w 4329125"/>
              <a:gd name="connsiteY295" fmla="*/ 27214 h 4025230"/>
              <a:gd name="connsiteX296" fmla="*/ 1598625 w 4329125"/>
              <a:gd name="connsiteY296" fmla="*/ 36285 h 4025230"/>
              <a:gd name="connsiteX297" fmla="*/ 1544196 w 4329125"/>
              <a:gd name="connsiteY297" fmla="*/ 63500 h 4025230"/>
              <a:gd name="connsiteX298" fmla="*/ 1516982 w 4329125"/>
              <a:gd name="connsiteY298" fmla="*/ 72571 h 4025230"/>
              <a:gd name="connsiteX299" fmla="*/ 1489768 w 4329125"/>
              <a:gd name="connsiteY299" fmla="*/ 90714 h 4025230"/>
              <a:gd name="connsiteX300" fmla="*/ 1417196 w 4329125"/>
              <a:gd name="connsiteY300" fmla="*/ 108857 h 4025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Lst>
            <a:rect l="l" t="t" r="r" b="b"/>
            <a:pathLst>
              <a:path w="4329125" h="4025230">
                <a:moveTo>
                  <a:pt x="1526054" y="108857"/>
                </a:moveTo>
                <a:cubicBezTo>
                  <a:pt x="1492792" y="111881"/>
                  <a:pt x="1459019" y="111378"/>
                  <a:pt x="1426268" y="117928"/>
                </a:cubicBezTo>
                <a:cubicBezTo>
                  <a:pt x="1413008" y="120580"/>
                  <a:pt x="1402644" y="131323"/>
                  <a:pt x="1389982" y="136071"/>
                </a:cubicBezTo>
                <a:cubicBezTo>
                  <a:pt x="1363700" y="145927"/>
                  <a:pt x="1324911" y="148515"/>
                  <a:pt x="1299268" y="154214"/>
                </a:cubicBezTo>
                <a:cubicBezTo>
                  <a:pt x="1262404" y="162406"/>
                  <a:pt x="1276111" y="166299"/>
                  <a:pt x="1235768" y="181428"/>
                </a:cubicBezTo>
                <a:cubicBezTo>
                  <a:pt x="1224094" y="185806"/>
                  <a:pt x="1211510" y="187220"/>
                  <a:pt x="1199482" y="190500"/>
                </a:cubicBezTo>
                <a:cubicBezTo>
                  <a:pt x="1178244" y="196292"/>
                  <a:pt x="1156670" y="201119"/>
                  <a:pt x="1135982" y="208642"/>
                </a:cubicBezTo>
                <a:cubicBezTo>
                  <a:pt x="1123273" y="213263"/>
                  <a:pt x="1112126" y="221458"/>
                  <a:pt x="1099696" y="226785"/>
                </a:cubicBezTo>
                <a:cubicBezTo>
                  <a:pt x="1090907" y="230552"/>
                  <a:pt x="1081435" y="232499"/>
                  <a:pt x="1072482" y="235857"/>
                </a:cubicBezTo>
                <a:cubicBezTo>
                  <a:pt x="1057235" y="241575"/>
                  <a:pt x="1042005" y="247387"/>
                  <a:pt x="1027125" y="254000"/>
                </a:cubicBezTo>
                <a:cubicBezTo>
                  <a:pt x="1014768" y="259492"/>
                  <a:pt x="1003792" y="268256"/>
                  <a:pt x="990839" y="272142"/>
                </a:cubicBezTo>
                <a:cubicBezTo>
                  <a:pt x="973222" y="277427"/>
                  <a:pt x="954554" y="278190"/>
                  <a:pt x="936411" y="281214"/>
                </a:cubicBezTo>
                <a:cubicBezTo>
                  <a:pt x="928198" y="287374"/>
                  <a:pt x="886172" y="319941"/>
                  <a:pt x="872911" y="326571"/>
                </a:cubicBezTo>
                <a:cubicBezTo>
                  <a:pt x="864358" y="330847"/>
                  <a:pt x="854768" y="332618"/>
                  <a:pt x="845696" y="335642"/>
                </a:cubicBezTo>
                <a:cubicBezTo>
                  <a:pt x="793575" y="370390"/>
                  <a:pt x="826191" y="346076"/>
                  <a:pt x="754982" y="417285"/>
                </a:cubicBezTo>
                <a:cubicBezTo>
                  <a:pt x="742887" y="429380"/>
                  <a:pt x="732380" y="443308"/>
                  <a:pt x="718696" y="453571"/>
                </a:cubicBezTo>
                <a:lnTo>
                  <a:pt x="682411" y="480785"/>
                </a:lnTo>
                <a:cubicBezTo>
                  <a:pt x="639009" y="545888"/>
                  <a:pt x="661544" y="519795"/>
                  <a:pt x="618911" y="562428"/>
                </a:cubicBezTo>
                <a:cubicBezTo>
                  <a:pt x="621935" y="644071"/>
                  <a:pt x="583272" y="738977"/>
                  <a:pt x="627982" y="807357"/>
                </a:cubicBezTo>
                <a:cubicBezTo>
                  <a:pt x="654510" y="847929"/>
                  <a:pt x="725094" y="804835"/>
                  <a:pt x="773125" y="798285"/>
                </a:cubicBezTo>
                <a:cubicBezTo>
                  <a:pt x="806830" y="793689"/>
                  <a:pt x="829352" y="781062"/>
                  <a:pt x="854768" y="762000"/>
                </a:cubicBezTo>
                <a:cubicBezTo>
                  <a:pt x="870258" y="750383"/>
                  <a:pt x="886434" y="739405"/>
                  <a:pt x="900125" y="725714"/>
                </a:cubicBezTo>
                <a:cubicBezTo>
                  <a:pt x="907834" y="718005"/>
                  <a:pt x="911025" y="706649"/>
                  <a:pt x="918268" y="698500"/>
                </a:cubicBezTo>
                <a:cubicBezTo>
                  <a:pt x="935314" y="679323"/>
                  <a:pt x="958464" y="665420"/>
                  <a:pt x="972696" y="644071"/>
                </a:cubicBezTo>
                <a:cubicBezTo>
                  <a:pt x="1017368" y="577062"/>
                  <a:pt x="995899" y="607086"/>
                  <a:pt x="1036196" y="553357"/>
                </a:cubicBezTo>
                <a:cubicBezTo>
                  <a:pt x="1048261" y="493035"/>
                  <a:pt x="1056002" y="483294"/>
                  <a:pt x="1027125" y="408214"/>
                </a:cubicBezTo>
                <a:cubicBezTo>
                  <a:pt x="1024149" y="400477"/>
                  <a:pt x="965642" y="372735"/>
                  <a:pt x="963625" y="371928"/>
                </a:cubicBezTo>
                <a:cubicBezTo>
                  <a:pt x="945868" y="364825"/>
                  <a:pt x="909196" y="353785"/>
                  <a:pt x="909196" y="353785"/>
                </a:cubicBezTo>
                <a:cubicBezTo>
                  <a:pt x="818482" y="359833"/>
                  <a:pt x="727413" y="361888"/>
                  <a:pt x="637054" y="371928"/>
                </a:cubicBezTo>
                <a:cubicBezTo>
                  <a:pt x="618047" y="374040"/>
                  <a:pt x="601178" y="385433"/>
                  <a:pt x="582625" y="390071"/>
                </a:cubicBezTo>
                <a:lnTo>
                  <a:pt x="546339" y="399142"/>
                </a:lnTo>
                <a:cubicBezTo>
                  <a:pt x="531220" y="414261"/>
                  <a:pt x="514522" y="427951"/>
                  <a:pt x="500982" y="444500"/>
                </a:cubicBezTo>
                <a:cubicBezTo>
                  <a:pt x="487174" y="461376"/>
                  <a:pt x="476791" y="480785"/>
                  <a:pt x="464696" y="498928"/>
                </a:cubicBezTo>
                <a:cubicBezTo>
                  <a:pt x="458649" y="507999"/>
                  <a:pt x="454263" y="518433"/>
                  <a:pt x="446554" y="526142"/>
                </a:cubicBezTo>
                <a:lnTo>
                  <a:pt x="419339" y="553357"/>
                </a:lnTo>
                <a:cubicBezTo>
                  <a:pt x="397748" y="618128"/>
                  <a:pt x="411804" y="591872"/>
                  <a:pt x="383054" y="635000"/>
                </a:cubicBezTo>
                <a:cubicBezTo>
                  <a:pt x="360275" y="726114"/>
                  <a:pt x="372794" y="683923"/>
                  <a:pt x="346768" y="762000"/>
                </a:cubicBezTo>
                <a:cubicBezTo>
                  <a:pt x="343744" y="771071"/>
                  <a:pt x="344457" y="782453"/>
                  <a:pt x="337696" y="789214"/>
                </a:cubicBezTo>
                <a:lnTo>
                  <a:pt x="310482" y="816428"/>
                </a:lnTo>
                <a:cubicBezTo>
                  <a:pt x="246654" y="944086"/>
                  <a:pt x="323320" y="784338"/>
                  <a:pt x="256054" y="952500"/>
                </a:cubicBezTo>
                <a:cubicBezTo>
                  <a:pt x="250006" y="967619"/>
                  <a:pt x="242700" y="982293"/>
                  <a:pt x="237911" y="997857"/>
                </a:cubicBezTo>
                <a:cubicBezTo>
                  <a:pt x="230578" y="1021689"/>
                  <a:pt x="225816" y="1046238"/>
                  <a:pt x="219768" y="1070428"/>
                </a:cubicBezTo>
                <a:lnTo>
                  <a:pt x="210696" y="1106714"/>
                </a:lnTo>
                <a:cubicBezTo>
                  <a:pt x="207672" y="1118809"/>
                  <a:pt x="208541" y="1132626"/>
                  <a:pt x="201625" y="1143000"/>
                </a:cubicBezTo>
                <a:lnTo>
                  <a:pt x="183482" y="1170214"/>
                </a:lnTo>
                <a:cubicBezTo>
                  <a:pt x="167014" y="1219620"/>
                  <a:pt x="179024" y="1178874"/>
                  <a:pt x="165339" y="1251857"/>
                </a:cubicBezTo>
                <a:cubicBezTo>
                  <a:pt x="159656" y="1282166"/>
                  <a:pt x="150601" y="1311923"/>
                  <a:pt x="147196" y="1342571"/>
                </a:cubicBezTo>
                <a:cubicBezTo>
                  <a:pt x="136094" y="1442494"/>
                  <a:pt x="142626" y="1397205"/>
                  <a:pt x="129054" y="1478642"/>
                </a:cubicBezTo>
                <a:cubicBezTo>
                  <a:pt x="126030" y="1520975"/>
                  <a:pt x="124425" y="1563434"/>
                  <a:pt x="119982" y="1605642"/>
                </a:cubicBezTo>
                <a:cubicBezTo>
                  <a:pt x="106896" y="1729956"/>
                  <a:pt x="92685" y="1536822"/>
                  <a:pt x="119982" y="1796142"/>
                </a:cubicBezTo>
                <a:cubicBezTo>
                  <a:pt x="120983" y="1805652"/>
                  <a:pt x="123080" y="1815890"/>
                  <a:pt x="129054" y="1823357"/>
                </a:cubicBezTo>
                <a:cubicBezTo>
                  <a:pt x="135865" y="1831870"/>
                  <a:pt x="147197" y="1835452"/>
                  <a:pt x="156268" y="1841500"/>
                </a:cubicBezTo>
                <a:cubicBezTo>
                  <a:pt x="187430" y="1835267"/>
                  <a:pt x="208031" y="1831894"/>
                  <a:pt x="237911" y="1823357"/>
                </a:cubicBezTo>
                <a:cubicBezTo>
                  <a:pt x="268509" y="1814615"/>
                  <a:pt x="300801" y="1799718"/>
                  <a:pt x="328625" y="1787071"/>
                </a:cubicBezTo>
                <a:cubicBezTo>
                  <a:pt x="340936" y="1781475"/>
                  <a:pt x="353170" y="1775637"/>
                  <a:pt x="364911" y="1768928"/>
                </a:cubicBezTo>
                <a:cubicBezTo>
                  <a:pt x="374377" y="1763519"/>
                  <a:pt x="383054" y="1756833"/>
                  <a:pt x="392125" y="1750785"/>
                </a:cubicBezTo>
                <a:cubicBezTo>
                  <a:pt x="414924" y="1682385"/>
                  <a:pt x="384170" y="1766694"/>
                  <a:pt x="419339" y="1696357"/>
                </a:cubicBezTo>
                <a:cubicBezTo>
                  <a:pt x="426621" y="1681792"/>
                  <a:pt x="431434" y="1666119"/>
                  <a:pt x="437482" y="1651000"/>
                </a:cubicBezTo>
                <a:cubicBezTo>
                  <a:pt x="434458" y="1629833"/>
                  <a:pt x="432604" y="1608466"/>
                  <a:pt x="428411" y="1587500"/>
                </a:cubicBezTo>
                <a:cubicBezTo>
                  <a:pt x="426536" y="1578123"/>
                  <a:pt x="420291" y="1569800"/>
                  <a:pt x="419339" y="1560285"/>
                </a:cubicBezTo>
                <a:cubicBezTo>
                  <a:pt x="401843" y="1385325"/>
                  <a:pt x="453676" y="1438626"/>
                  <a:pt x="373982" y="1378857"/>
                </a:cubicBezTo>
                <a:cubicBezTo>
                  <a:pt x="348957" y="1381985"/>
                  <a:pt x="302167" y="1383015"/>
                  <a:pt x="274196" y="1397000"/>
                </a:cubicBezTo>
                <a:cubicBezTo>
                  <a:pt x="263891" y="1402152"/>
                  <a:pt x="214808" y="1438245"/>
                  <a:pt x="210696" y="1442357"/>
                </a:cubicBezTo>
                <a:cubicBezTo>
                  <a:pt x="200005" y="1453048"/>
                  <a:pt x="193438" y="1467264"/>
                  <a:pt x="183482" y="1478642"/>
                </a:cubicBezTo>
                <a:cubicBezTo>
                  <a:pt x="172218" y="1491515"/>
                  <a:pt x="158460" y="1502055"/>
                  <a:pt x="147196" y="1514928"/>
                </a:cubicBezTo>
                <a:cubicBezTo>
                  <a:pt x="131447" y="1532927"/>
                  <a:pt x="115384" y="1558110"/>
                  <a:pt x="101839" y="1578428"/>
                </a:cubicBezTo>
                <a:cubicBezTo>
                  <a:pt x="98815" y="1587499"/>
                  <a:pt x="96725" y="1596937"/>
                  <a:pt x="92768" y="1605642"/>
                </a:cubicBezTo>
                <a:cubicBezTo>
                  <a:pt x="81576" y="1630264"/>
                  <a:pt x="66527" y="1653102"/>
                  <a:pt x="56482" y="1678214"/>
                </a:cubicBezTo>
                <a:cubicBezTo>
                  <a:pt x="31791" y="1739942"/>
                  <a:pt x="46717" y="1709608"/>
                  <a:pt x="11125" y="1768928"/>
                </a:cubicBezTo>
                <a:cubicBezTo>
                  <a:pt x="-3836" y="1993351"/>
                  <a:pt x="-3581" y="1926157"/>
                  <a:pt x="11125" y="2249714"/>
                </a:cubicBezTo>
                <a:cubicBezTo>
                  <a:pt x="11366" y="2255009"/>
                  <a:pt x="26116" y="2340044"/>
                  <a:pt x="29268" y="2349500"/>
                </a:cubicBezTo>
                <a:cubicBezTo>
                  <a:pt x="33544" y="2362329"/>
                  <a:pt x="41363" y="2373690"/>
                  <a:pt x="47411" y="2385785"/>
                </a:cubicBezTo>
                <a:cubicBezTo>
                  <a:pt x="69503" y="2474154"/>
                  <a:pt x="56294" y="2435205"/>
                  <a:pt x="83696" y="2503714"/>
                </a:cubicBezTo>
                <a:cubicBezTo>
                  <a:pt x="92071" y="2553963"/>
                  <a:pt x="90945" y="2564653"/>
                  <a:pt x="110911" y="2612571"/>
                </a:cubicBezTo>
                <a:cubicBezTo>
                  <a:pt x="118713" y="2631295"/>
                  <a:pt x="130135" y="2648356"/>
                  <a:pt x="138125" y="2667000"/>
                </a:cubicBezTo>
                <a:cubicBezTo>
                  <a:pt x="148302" y="2690746"/>
                  <a:pt x="155744" y="2715584"/>
                  <a:pt x="165339" y="2739571"/>
                </a:cubicBezTo>
                <a:cubicBezTo>
                  <a:pt x="181092" y="2778954"/>
                  <a:pt x="199390" y="2820139"/>
                  <a:pt x="219768" y="2857500"/>
                </a:cubicBezTo>
                <a:cubicBezTo>
                  <a:pt x="228211" y="2872979"/>
                  <a:pt x="236157" y="2888940"/>
                  <a:pt x="246982" y="2902857"/>
                </a:cubicBezTo>
                <a:cubicBezTo>
                  <a:pt x="271661" y="2934587"/>
                  <a:pt x="298547" y="2949109"/>
                  <a:pt x="328625" y="2975428"/>
                </a:cubicBezTo>
                <a:cubicBezTo>
                  <a:pt x="338280" y="2983876"/>
                  <a:pt x="346768" y="2993571"/>
                  <a:pt x="355839" y="3002642"/>
                </a:cubicBezTo>
                <a:cubicBezTo>
                  <a:pt x="358863" y="3023809"/>
                  <a:pt x="356970" y="3046290"/>
                  <a:pt x="364911" y="3066142"/>
                </a:cubicBezTo>
                <a:cubicBezTo>
                  <a:pt x="373618" y="3087909"/>
                  <a:pt x="423694" y="3111379"/>
                  <a:pt x="437482" y="3120571"/>
                </a:cubicBezTo>
                <a:cubicBezTo>
                  <a:pt x="505435" y="3165873"/>
                  <a:pt x="444915" y="3128277"/>
                  <a:pt x="500982" y="3175000"/>
                </a:cubicBezTo>
                <a:cubicBezTo>
                  <a:pt x="509357" y="3181979"/>
                  <a:pt x="519324" y="3186805"/>
                  <a:pt x="528196" y="3193142"/>
                </a:cubicBezTo>
                <a:cubicBezTo>
                  <a:pt x="540499" y="3201930"/>
                  <a:pt x="552387" y="3211285"/>
                  <a:pt x="564482" y="3220357"/>
                </a:cubicBezTo>
                <a:cubicBezTo>
                  <a:pt x="582625" y="3214309"/>
                  <a:pt x="603349" y="3213330"/>
                  <a:pt x="618911" y="3202214"/>
                </a:cubicBezTo>
                <a:cubicBezTo>
                  <a:pt x="626692" y="3196656"/>
                  <a:pt x="627982" y="3184562"/>
                  <a:pt x="627982" y="3175000"/>
                </a:cubicBezTo>
                <a:cubicBezTo>
                  <a:pt x="627982" y="3114448"/>
                  <a:pt x="625852" y="3053724"/>
                  <a:pt x="618911" y="2993571"/>
                </a:cubicBezTo>
                <a:cubicBezTo>
                  <a:pt x="616719" y="2974573"/>
                  <a:pt x="606264" y="2957460"/>
                  <a:pt x="600768" y="2939142"/>
                </a:cubicBezTo>
                <a:cubicBezTo>
                  <a:pt x="597185" y="2927201"/>
                  <a:pt x="596607" y="2914316"/>
                  <a:pt x="591696" y="2902857"/>
                </a:cubicBezTo>
                <a:cubicBezTo>
                  <a:pt x="587401" y="2892836"/>
                  <a:pt x="578430" y="2885394"/>
                  <a:pt x="573554" y="2875642"/>
                </a:cubicBezTo>
                <a:cubicBezTo>
                  <a:pt x="566272" y="2861077"/>
                  <a:pt x="561459" y="2845404"/>
                  <a:pt x="555411" y="2830285"/>
                </a:cubicBezTo>
                <a:cubicBezTo>
                  <a:pt x="540394" y="2740189"/>
                  <a:pt x="556287" y="2808980"/>
                  <a:pt x="519125" y="2712357"/>
                </a:cubicBezTo>
                <a:cubicBezTo>
                  <a:pt x="512260" y="2694507"/>
                  <a:pt x="509535" y="2675033"/>
                  <a:pt x="500982" y="2657928"/>
                </a:cubicBezTo>
                <a:cubicBezTo>
                  <a:pt x="494221" y="2644405"/>
                  <a:pt x="481110" y="2634858"/>
                  <a:pt x="473768" y="2621642"/>
                </a:cubicBezTo>
                <a:cubicBezTo>
                  <a:pt x="465860" y="2607407"/>
                  <a:pt x="461190" y="2591588"/>
                  <a:pt x="455625" y="2576285"/>
                </a:cubicBezTo>
                <a:cubicBezTo>
                  <a:pt x="449089" y="2558312"/>
                  <a:pt x="453394" y="2532465"/>
                  <a:pt x="437482" y="2521857"/>
                </a:cubicBezTo>
                <a:cubicBezTo>
                  <a:pt x="402312" y="2498410"/>
                  <a:pt x="420611" y="2507162"/>
                  <a:pt x="383054" y="2494642"/>
                </a:cubicBezTo>
                <a:cubicBezTo>
                  <a:pt x="367935" y="2497666"/>
                  <a:pt x="349867" y="2494248"/>
                  <a:pt x="337696" y="2503714"/>
                </a:cubicBezTo>
                <a:cubicBezTo>
                  <a:pt x="320484" y="2517101"/>
                  <a:pt x="301411" y="2558142"/>
                  <a:pt x="301411" y="2558142"/>
                </a:cubicBezTo>
                <a:cubicBezTo>
                  <a:pt x="304435" y="2591404"/>
                  <a:pt x="305273" y="2624938"/>
                  <a:pt x="310482" y="2657928"/>
                </a:cubicBezTo>
                <a:cubicBezTo>
                  <a:pt x="314371" y="2682558"/>
                  <a:pt x="322577" y="2706309"/>
                  <a:pt x="328625" y="2730500"/>
                </a:cubicBezTo>
                <a:cubicBezTo>
                  <a:pt x="331649" y="2742595"/>
                  <a:pt x="335646" y="2754487"/>
                  <a:pt x="337696" y="2766785"/>
                </a:cubicBezTo>
                <a:cubicBezTo>
                  <a:pt x="340720" y="2784928"/>
                  <a:pt x="341483" y="2803596"/>
                  <a:pt x="346768" y="2821214"/>
                </a:cubicBezTo>
                <a:cubicBezTo>
                  <a:pt x="385714" y="2951031"/>
                  <a:pt x="348949" y="2784583"/>
                  <a:pt x="373982" y="2884714"/>
                </a:cubicBezTo>
                <a:cubicBezTo>
                  <a:pt x="377722" y="2899672"/>
                  <a:pt x="377519" y="2915680"/>
                  <a:pt x="383054" y="2930071"/>
                </a:cubicBezTo>
                <a:cubicBezTo>
                  <a:pt x="392763" y="2955314"/>
                  <a:pt x="410786" y="2976984"/>
                  <a:pt x="419339" y="3002642"/>
                </a:cubicBezTo>
                <a:lnTo>
                  <a:pt x="428411" y="3029857"/>
                </a:lnTo>
                <a:cubicBezTo>
                  <a:pt x="431435" y="3054047"/>
                  <a:pt x="429773" y="3079300"/>
                  <a:pt x="437482" y="3102428"/>
                </a:cubicBezTo>
                <a:cubicBezTo>
                  <a:pt x="442263" y="3116771"/>
                  <a:pt x="456683" y="3125893"/>
                  <a:pt x="464696" y="3138714"/>
                </a:cubicBezTo>
                <a:cubicBezTo>
                  <a:pt x="471863" y="3150182"/>
                  <a:pt x="477512" y="3162570"/>
                  <a:pt x="482839" y="3175000"/>
                </a:cubicBezTo>
                <a:cubicBezTo>
                  <a:pt x="486606" y="3183789"/>
                  <a:pt x="486607" y="3194258"/>
                  <a:pt x="491911" y="3202214"/>
                </a:cubicBezTo>
                <a:cubicBezTo>
                  <a:pt x="508613" y="3227266"/>
                  <a:pt x="533850" y="3236878"/>
                  <a:pt x="555411" y="3256642"/>
                </a:cubicBezTo>
                <a:cubicBezTo>
                  <a:pt x="580629" y="3279759"/>
                  <a:pt x="607456" y="3301845"/>
                  <a:pt x="627982" y="3329214"/>
                </a:cubicBezTo>
                <a:cubicBezTo>
                  <a:pt x="637053" y="3341309"/>
                  <a:pt x="643308" y="3356159"/>
                  <a:pt x="655196" y="3365500"/>
                </a:cubicBezTo>
                <a:cubicBezTo>
                  <a:pt x="725130" y="3420448"/>
                  <a:pt x="741177" y="3416774"/>
                  <a:pt x="800339" y="3456214"/>
                </a:cubicBezTo>
                <a:cubicBezTo>
                  <a:pt x="809411" y="3462262"/>
                  <a:pt x="819178" y="3467377"/>
                  <a:pt x="827554" y="3474357"/>
                </a:cubicBezTo>
                <a:cubicBezTo>
                  <a:pt x="837409" y="3482570"/>
                  <a:pt x="844329" y="3494114"/>
                  <a:pt x="854768" y="3501571"/>
                </a:cubicBezTo>
                <a:cubicBezTo>
                  <a:pt x="896584" y="3531439"/>
                  <a:pt x="883206" y="3506690"/>
                  <a:pt x="918268" y="3537857"/>
                </a:cubicBezTo>
                <a:cubicBezTo>
                  <a:pt x="949185" y="3565339"/>
                  <a:pt x="964614" y="3592779"/>
                  <a:pt x="999911" y="3610428"/>
                </a:cubicBezTo>
                <a:cubicBezTo>
                  <a:pt x="1097083" y="3659015"/>
                  <a:pt x="925419" y="3557427"/>
                  <a:pt x="1072482" y="3637642"/>
                </a:cubicBezTo>
                <a:cubicBezTo>
                  <a:pt x="1091625" y="3648083"/>
                  <a:pt x="1108515" y="3662221"/>
                  <a:pt x="1126911" y="3673928"/>
                </a:cubicBezTo>
                <a:cubicBezTo>
                  <a:pt x="1141786" y="3683394"/>
                  <a:pt x="1172268" y="3701142"/>
                  <a:pt x="1172268" y="3701142"/>
                </a:cubicBezTo>
                <a:cubicBezTo>
                  <a:pt x="1178316" y="3710214"/>
                  <a:pt x="1181339" y="3722309"/>
                  <a:pt x="1190411" y="3728357"/>
                </a:cubicBezTo>
                <a:cubicBezTo>
                  <a:pt x="1200784" y="3735273"/>
                  <a:pt x="1215023" y="3733050"/>
                  <a:pt x="1226696" y="3737428"/>
                </a:cubicBezTo>
                <a:cubicBezTo>
                  <a:pt x="1321567" y="3773004"/>
                  <a:pt x="1206131" y="3741359"/>
                  <a:pt x="1299268" y="3764642"/>
                </a:cubicBezTo>
                <a:cubicBezTo>
                  <a:pt x="1308339" y="3770690"/>
                  <a:pt x="1317016" y="3777376"/>
                  <a:pt x="1326482" y="3782785"/>
                </a:cubicBezTo>
                <a:cubicBezTo>
                  <a:pt x="1338223" y="3789494"/>
                  <a:pt x="1351300" y="3793761"/>
                  <a:pt x="1362768" y="3800928"/>
                </a:cubicBezTo>
                <a:cubicBezTo>
                  <a:pt x="1363993" y="3801694"/>
                  <a:pt x="1418046" y="3843544"/>
                  <a:pt x="1426268" y="3846285"/>
                </a:cubicBezTo>
                <a:cubicBezTo>
                  <a:pt x="1443717" y="3852102"/>
                  <a:pt x="1462553" y="3852333"/>
                  <a:pt x="1480696" y="3855357"/>
                </a:cubicBezTo>
                <a:cubicBezTo>
                  <a:pt x="1492791" y="3861405"/>
                  <a:pt x="1504552" y="3868173"/>
                  <a:pt x="1516982" y="3873500"/>
                </a:cubicBezTo>
                <a:cubicBezTo>
                  <a:pt x="1529621" y="3878917"/>
                  <a:pt x="1569345" y="3890157"/>
                  <a:pt x="1580482" y="3891642"/>
                </a:cubicBezTo>
                <a:cubicBezTo>
                  <a:pt x="1613588" y="3896056"/>
                  <a:pt x="1647006" y="3897690"/>
                  <a:pt x="1680268" y="3900714"/>
                </a:cubicBezTo>
                <a:cubicBezTo>
                  <a:pt x="1692363" y="3903738"/>
                  <a:pt x="1704383" y="3907080"/>
                  <a:pt x="1716554" y="3909785"/>
                </a:cubicBezTo>
                <a:cubicBezTo>
                  <a:pt x="1758817" y="3919177"/>
                  <a:pt x="1801552" y="3926500"/>
                  <a:pt x="1843554" y="3937000"/>
                </a:cubicBezTo>
                <a:lnTo>
                  <a:pt x="1879839" y="3946071"/>
                </a:lnTo>
                <a:lnTo>
                  <a:pt x="2079411" y="3927928"/>
                </a:lnTo>
                <a:cubicBezTo>
                  <a:pt x="2100492" y="3925747"/>
                  <a:pt x="2145830" y="3921933"/>
                  <a:pt x="2170125" y="3909785"/>
                </a:cubicBezTo>
                <a:cubicBezTo>
                  <a:pt x="2179876" y="3904909"/>
                  <a:pt x="2188268" y="3897690"/>
                  <a:pt x="2197339" y="3891642"/>
                </a:cubicBezTo>
                <a:cubicBezTo>
                  <a:pt x="2201618" y="3878805"/>
                  <a:pt x="2215482" y="3839537"/>
                  <a:pt x="2215482" y="3828142"/>
                </a:cubicBezTo>
                <a:cubicBezTo>
                  <a:pt x="2215482" y="3797753"/>
                  <a:pt x="2211032" y="3767463"/>
                  <a:pt x="2206411" y="3737428"/>
                </a:cubicBezTo>
                <a:cubicBezTo>
                  <a:pt x="2204957" y="3727977"/>
                  <a:pt x="2204100" y="3716975"/>
                  <a:pt x="2197339" y="3710214"/>
                </a:cubicBezTo>
                <a:cubicBezTo>
                  <a:pt x="2187777" y="3700652"/>
                  <a:pt x="2172795" y="3698780"/>
                  <a:pt x="2161054" y="3692071"/>
                </a:cubicBezTo>
                <a:cubicBezTo>
                  <a:pt x="2151588" y="3686662"/>
                  <a:pt x="2142711" y="3680265"/>
                  <a:pt x="2133839" y="3673928"/>
                </a:cubicBezTo>
                <a:cubicBezTo>
                  <a:pt x="2121536" y="3665140"/>
                  <a:pt x="2110681" y="3654215"/>
                  <a:pt x="2097554" y="3646714"/>
                </a:cubicBezTo>
                <a:cubicBezTo>
                  <a:pt x="2089252" y="3641970"/>
                  <a:pt x="2079411" y="3640666"/>
                  <a:pt x="2070339" y="3637642"/>
                </a:cubicBezTo>
                <a:cubicBezTo>
                  <a:pt x="2046149" y="3640666"/>
                  <a:pt x="2020403" y="3637660"/>
                  <a:pt x="1997768" y="3646714"/>
                </a:cubicBezTo>
                <a:cubicBezTo>
                  <a:pt x="1987645" y="3650763"/>
                  <a:pt x="1986605" y="3665553"/>
                  <a:pt x="1979625" y="3673928"/>
                </a:cubicBezTo>
                <a:cubicBezTo>
                  <a:pt x="1971412" y="3683783"/>
                  <a:pt x="1961482" y="3692071"/>
                  <a:pt x="1952411" y="3701142"/>
                </a:cubicBezTo>
                <a:cubicBezTo>
                  <a:pt x="1939303" y="3740464"/>
                  <a:pt x="1932787" y="3746964"/>
                  <a:pt x="1952411" y="3800928"/>
                </a:cubicBezTo>
                <a:cubicBezTo>
                  <a:pt x="1956795" y="3812984"/>
                  <a:pt x="1971412" y="3818287"/>
                  <a:pt x="1979625" y="3828142"/>
                </a:cubicBezTo>
                <a:cubicBezTo>
                  <a:pt x="1986605" y="3836518"/>
                  <a:pt x="1990788" y="3846981"/>
                  <a:pt x="1997768" y="3855357"/>
                </a:cubicBezTo>
                <a:cubicBezTo>
                  <a:pt x="2023629" y="3886391"/>
                  <a:pt x="2022009" y="3878760"/>
                  <a:pt x="2052196" y="3900714"/>
                </a:cubicBezTo>
                <a:cubicBezTo>
                  <a:pt x="2076651" y="3918499"/>
                  <a:pt x="2099608" y="3938369"/>
                  <a:pt x="2124768" y="3955142"/>
                </a:cubicBezTo>
                <a:cubicBezTo>
                  <a:pt x="2133839" y="3961190"/>
                  <a:pt x="2142019" y="3968857"/>
                  <a:pt x="2151982" y="3973285"/>
                </a:cubicBezTo>
                <a:cubicBezTo>
                  <a:pt x="2169458" y="3981052"/>
                  <a:pt x="2206411" y="3991428"/>
                  <a:pt x="2206411" y="3991428"/>
                </a:cubicBezTo>
                <a:cubicBezTo>
                  <a:pt x="2298047" y="4052520"/>
                  <a:pt x="2230245" y="4014999"/>
                  <a:pt x="2469482" y="4000500"/>
                </a:cubicBezTo>
                <a:cubicBezTo>
                  <a:pt x="2523523" y="3997225"/>
                  <a:pt x="2524951" y="3992205"/>
                  <a:pt x="2569268" y="3982357"/>
                </a:cubicBezTo>
                <a:cubicBezTo>
                  <a:pt x="2602543" y="3974962"/>
                  <a:pt x="2619322" y="3973691"/>
                  <a:pt x="2650911" y="3964214"/>
                </a:cubicBezTo>
                <a:cubicBezTo>
                  <a:pt x="2669229" y="3958719"/>
                  <a:pt x="2688234" y="3954624"/>
                  <a:pt x="2705339" y="3946071"/>
                </a:cubicBezTo>
                <a:cubicBezTo>
                  <a:pt x="2717434" y="3940023"/>
                  <a:pt x="2729268" y="3933420"/>
                  <a:pt x="2741625" y="3927928"/>
                </a:cubicBezTo>
                <a:cubicBezTo>
                  <a:pt x="2756505" y="3921315"/>
                  <a:pt x="2771735" y="3915503"/>
                  <a:pt x="2786982" y="3909785"/>
                </a:cubicBezTo>
                <a:cubicBezTo>
                  <a:pt x="2795935" y="3906428"/>
                  <a:pt x="2805643" y="3904990"/>
                  <a:pt x="2814196" y="3900714"/>
                </a:cubicBezTo>
                <a:cubicBezTo>
                  <a:pt x="2828326" y="3893649"/>
                  <a:pt x="2869974" y="3867353"/>
                  <a:pt x="2886768" y="3855357"/>
                </a:cubicBezTo>
                <a:cubicBezTo>
                  <a:pt x="2899071" y="3846569"/>
                  <a:pt x="2909927" y="3835643"/>
                  <a:pt x="2923054" y="3828142"/>
                </a:cubicBezTo>
                <a:cubicBezTo>
                  <a:pt x="2931356" y="3823398"/>
                  <a:pt x="2941197" y="3822095"/>
                  <a:pt x="2950268" y="3819071"/>
                </a:cubicBezTo>
                <a:cubicBezTo>
                  <a:pt x="2974758" y="3802744"/>
                  <a:pt x="2996263" y="3787784"/>
                  <a:pt x="3022839" y="3773714"/>
                </a:cubicBezTo>
                <a:cubicBezTo>
                  <a:pt x="3058693" y="3754732"/>
                  <a:pt x="3097941" y="3741788"/>
                  <a:pt x="3131696" y="3719285"/>
                </a:cubicBezTo>
                <a:cubicBezTo>
                  <a:pt x="3264865" y="3630508"/>
                  <a:pt x="3124768" y="3720654"/>
                  <a:pt x="3222411" y="3664857"/>
                </a:cubicBezTo>
                <a:cubicBezTo>
                  <a:pt x="3312165" y="3613568"/>
                  <a:pt x="3176257" y="3683398"/>
                  <a:pt x="3285911" y="3628571"/>
                </a:cubicBezTo>
                <a:cubicBezTo>
                  <a:pt x="3310101" y="3604381"/>
                  <a:pt x="3339506" y="3584465"/>
                  <a:pt x="3358482" y="3556000"/>
                </a:cubicBezTo>
                <a:cubicBezTo>
                  <a:pt x="3364530" y="3546928"/>
                  <a:pt x="3369331" y="3536889"/>
                  <a:pt x="3376625" y="3528785"/>
                </a:cubicBezTo>
                <a:cubicBezTo>
                  <a:pt x="3396650" y="3506535"/>
                  <a:pt x="3440125" y="3465285"/>
                  <a:pt x="3440125" y="3465285"/>
                </a:cubicBezTo>
                <a:cubicBezTo>
                  <a:pt x="3446586" y="3445900"/>
                  <a:pt x="3460058" y="3421718"/>
                  <a:pt x="3440125" y="3401785"/>
                </a:cubicBezTo>
                <a:cubicBezTo>
                  <a:pt x="3431309" y="3392969"/>
                  <a:pt x="3415934" y="3395738"/>
                  <a:pt x="3403839" y="3392714"/>
                </a:cubicBezTo>
                <a:cubicBezTo>
                  <a:pt x="3391744" y="3401785"/>
                  <a:pt x="3380681" y="3412427"/>
                  <a:pt x="3367554" y="3419928"/>
                </a:cubicBezTo>
                <a:cubicBezTo>
                  <a:pt x="3359252" y="3424672"/>
                  <a:pt x="3348295" y="3423696"/>
                  <a:pt x="3340339" y="3429000"/>
                </a:cubicBezTo>
                <a:cubicBezTo>
                  <a:pt x="3329665" y="3436116"/>
                  <a:pt x="3323251" y="3448338"/>
                  <a:pt x="3313125" y="3456214"/>
                </a:cubicBezTo>
                <a:cubicBezTo>
                  <a:pt x="3295913" y="3469601"/>
                  <a:pt x="3258696" y="3492500"/>
                  <a:pt x="3258696" y="3492500"/>
                </a:cubicBezTo>
                <a:cubicBezTo>
                  <a:pt x="3252649" y="3501571"/>
                  <a:pt x="3246891" y="3510842"/>
                  <a:pt x="3240554" y="3519714"/>
                </a:cubicBezTo>
                <a:cubicBezTo>
                  <a:pt x="3231766" y="3532017"/>
                  <a:pt x="3220840" y="3542873"/>
                  <a:pt x="3213339" y="3556000"/>
                </a:cubicBezTo>
                <a:cubicBezTo>
                  <a:pt x="3208595" y="3564302"/>
                  <a:pt x="3208544" y="3574661"/>
                  <a:pt x="3204268" y="3583214"/>
                </a:cubicBezTo>
                <a:cubicBezTo>
                  <a:pt x="3199392" y="3592965"/>
                  <a:pt x="3192173" y="3601357"/>
                  <a:pt x="3186125" y="3610428"/>
                </a:cubicBezTo>
                <a:cubicBezTo>
                  <a:pt x="3189149" y="3628571"/>
                  <a:pt x="3189380" y="3647408"/>
                  <a:pt x="3195196" y="3664857"/>
                </a:cubicBezTo>
                <a:cubicBezTo>
                  <a:pt x="3219776" y="3738599"/>
                  <a:pt x="3336887" y="3698573"/>
                  <a:pt x="3385696" y="3701142"/>
                </a:cubicBezTo>
                <a:cubicBezTo>
                  <a:pt x="3495085" y="3719374"/>
                  <a:pt x="3463023" y="3719553"/>
                  <a:pt x="3639696" y="3683000"/>
                </a:cubicBezTo>
                <a:cubicBezTo>
                  <a:pt x="3662247" y="3678334"/>
                  <a:pt x="3682029" y="3664857"/>
                  <a:pt x="3703196" y="3655785"/>
                </a:cubicBezTo>
                <a:cubicBezTo>
                  <a:pt x="3758992" y="3572092"/>
                  <a:pt x="3675612" y="3683939"/>
                  <a:pt x="3757625" y="3619500"/>
                </a:cubicBezTo>
                <a:cubicBezTo>
                  <a:pt x="3791250" y="3593080"/>
                  <a:pt x="3824618" y="3564366"/>
                  <a:pt x="3848339" y="3528785"/>
                </a:cubicBezTo>
                <a:lnTo>
                  <a:pt x="3920911" y="3419928"/>
                </a:lnTo>
                <a:cubicBezTo>
                  <a:pt x="3933006" y="3401785"/>
                  <a:pt x="3947444" y="3385003"/>
                  <a:pt x="3957196" y="3365500"/>
                </a:cubicBezTo>
                <a:cubicBezTo>
                  <a:pt x="3966268" y="3347357"/>
                  <a:pt x="3973159" y="3327949"/>
                  <a:pt x="3984411" y="3311071"/>
                </a:cubicBezTo>
                <a:cubicBezTo>
                  <a:pt x="4052498" y="3208941"/>
                  <a:pt x="4042551" y="3292719"/>
                  <a:pt x="4111411" y="3120571"/>
                </a:cubicBezTo>
                <a:cubicBezTo>
                  <a:pt x="4117459" y="3105452"/>
                  <a:pt x="4122816" y="3090038"/>
                  <a:pt x="4129554" y="3075214"/>
                </a:cubicBezTo>
                <a:cubicBezTo>
                  <a:pt x="4155452" y="3018239"/>
                  <a:pt x="4161964" y="3018936"/>
                  <a:pt x="4183982" y="2957285"/>
                </a:cubicBezTo>
                <a:cubicBezTo>
                  <a:pt x="4191386" y="2936554"/>
                  <a:pt x="4193453" y="2914019"/>
                  <a:pt x="4202125" y="2893785"/>
                </a:cubicBezTo>
                <a:cubicBezTo>
                  <a:pt x="4244855" y="2794082"/>
                  <a:pt x="4235246" y="2866202"/>
                  <a:pt x="4274696" y="2757714"/>
                </a:cubicBezTo>
                <a:cubicBezTo>
                  <a:pt x="4289742" y="2716337"/>
                  <a:pt x="4303744" y="2674142"/>
                  <a:pt x="4310982" y="2630714"/>
                </a:cubicBezTo>
                <a:cubicBezTo>
                  <a:pt x="4322104" y="2563987"/>
                  <a:pt x="4315593" y="2594129"/>
                  <a:pt x="4329125" y="2540000"/>
                </a:cubicBezTo>
                <a:cubicBezTo>
                  <a:pt x="4323077" y="2485571"/>
                  <a:pt x="4321229" y="2430510"/>
                  <a:pt x="4310982" y="2376714"/>
                </a:cubicBezTo>
                <a:cubicBezTo>
                  <a:pt x="4308942" y="2366004"/>
                  <a:pt x="4299176" y="2358372"/>
                  <a:pt x="4292839" y="2349500"/>
                </a:cubicBezTo>
                <a:cubicBezTo>
                  <a:pt x="4208166" y="2230958"/>
                  <a:pt x="4326108" y="2392446"/>
                  <a:pt x="4229339" y="2286000"/>
                </a:cubicBezTo>
                <a:cubicBezTo>
                  <a:pt x="4208999" y="2263626"/>
                  <a:pt x="4196293" y="2234809"/>
                  <a:pt x="4174911" y="2213428"/>
                </a:cubicBezTo>
                <a:cubicBezTo>
                  <a:pt x="4112773" y="2151291"/>
                  <a:pt x="4141830" y="2173233"/>
                  <a:pt x="4093268" y="2140857"/>
                </a:cubicBezTo>
                <a:cubicBezTo>
                  <a:pt x="4051792" y="2146387"/>
                  <a:pt x="3970157" y="2136967"/>
                  <a:pt x="3929982" y="2177142"/>
                </a:cubicBezTo>
                <a:cubicBezTo>
                  <a:pt x="3919291" y="2187833"/>
                  <a:pt x="3911839" y="2201333"/>
                  <a:pt x="3902768" y="2213428"/>
                </a:cubicBezTo>
                <a:cubicBezTo>
                  <a:pt x="3896720" y="2231571"/>
                  <a:pt x="3885686" y="2248762"/>
                  <a:pt x="3884625" y="2267857"/>
                </a:cubicBezTo>
                <a:cubicBezTo>
                  <a:pt x="3884341" y="2272976"/>
                  <a:pt x="3893207" y="2402459"/>
                  <a:pt x="3902768" y="2431142"/>
                </a:cubicBezTo>
                <a:cubicBezTo>
                  <a:pt x="3915063" y="2468027"/>
                  <a:pt x="3927716" y="2455443"/>
                  <a:pt x="3957196" y="2476500"/>
                </a:cubicBezTo>
                <a:cubicBezTo>
                  <a:pt x="4029520" y="2528160"/>
                  <a:pt x="3917695" y="2493235"/>
                  <a:pt x="4066054" y="2558142"/>
                </a:cubicBezTo>
                <a:cubicBezTo>
                  <a:pt x="4085643" y="2566712"/>
                  <a:pt x="4108387" y="2564190"/>
                  <a:pt x="4129554" y="2567214"/>
                </a:cubicBezTo>
                <a:cubicBezTo>
                  <a:pt x="4151760" y="2556111"/>
                  <a:pt x="4292337" y="2502557"/>
                  <a:pt x="4310982" y="2449285"/>
                </a:cubicBezTo>
                <a:cubicBezTo>
                  <a:pt x="4325002" y="2409227"/>
                  <a:pt x="4317030" y="2364618"/>
                  <a:pt x="4320054" y="2322285"/>
                </a:cubicBezTo>
                <a:cubicBezTo>
                  <a:pt x="4310982" y="2237618"/>
                  <a:pt x="4303401" y="2152779"/>
                  <a:pt x="4292839" y="2068285"/>
                </a:cubicBezTo>
                <a:cubicBezTo>
                  <a:pt x="4291293" y="2055914"/>
                  <a:pt x="4288146" y="2043673"/>
                  <a:pt x="4283768" y="2032000"/>
                </a:cubicBezTo>
                <a:cubicBezTo>
                  <a:pt x="4279020" y="2019338"/>
                  <a:pt x="4271117" y="2008071"/>
                  <a:pt x="4265625" y="1995714"/>
                </a:cubicBezTo>
                <a:cubicBezTo>
                  <a:pt x="4259012" y="1980834"/>
                  <a:pt x="4253530" y="1965476"/>
                  <a:pt x="4247482" y="1950357"/>
                </a:cubicBezTo>
                <a:cubicBezTo>
                  <a:pt x="4244458" y="1935238"/>
                  <a:pt x="4241942" y="1920009"/>
                  <a:pt x="4238411" y="1905000"/>
                </a:cubicBezTo>
                <a:cubicBezTo>
                  <a:pt x="4229844" y="1868591"/>
                  <a:pt x="4217345" y="1833036"/>
                  <a:pt x="4211196" y="1796142"/>
                </a:cubicBezTo>
                <a:cubicBezTo>
                  <a:pt x="4208172" y="1777999"/>
                  <a:pt x="4206964" y="1759459"/>
                  <a:pt x="4202125" y="1741714"/>
                </a:cubicBezTo>
                <a:cubicBezTo>
                  <a:pt x="4195176" y="1716234"/>
                  <a:pt x="4177797" y="1683988"/>
                  <a:pt x="4165839" y="1660071"/>
                </a:cubicBezTo>
                <a:cubicBezTo>
                  <a:pt x="4159346" y="1634098"/>
                  <a:pt x="4139547" y="1551482"/>
                  <a:pt x="4129554" y="1524000"/>
                </a:cubicBezTo>
                <a:cubicBezTo>
                  <a:pt x="4120347" y="1498679"/>
                  <a:pt x="4107777" y="1482264"/>
                  <a:pt x="4093268" y="1460500"/>
                </a:cubicBezTo>
                <a:cubicBezTo>
                  <a:pt x="4077273" y="1396522"/>
                  <a:pt x="4093723" y="1451172"/>
                  <a:pt x="4066054" y="1387928"/>
                </a:cubicBezTo>
                <a:cubicBezTo>
                  <a:pt x="4053188" y="1358520"/>
                  <a:pt x="4025308" y="1282606"/>
                  <a:pt x="4002554" y="1242785"/>
                </a:cubicBezTo>
                <a:cubicBezTo>
                  <a:pt x="3976974" y="1198019"/>
                  <a:pt x="3989636" y="1231188"/>
                  <a:pt x="3957196" y="1179285"/>
                </a:cubicBezTo>
                <a:cubicBezTo>
                  <a:pt x="3929283" y="1134624"/>
                  <a:pt x="3952443" y="1149622"/>
                  <a:pt x="3911839" y="1115785"/>
                </a:cubicBezTo>
                <a:cubicBezTo>
                  <a:pt x="3903464" y="1108805"/>
                  <a:pt x="3894196" y="1102863"/>
                  <a:pt x="3884625" y="1097642"/>
                </a:cubicBezTo>
                <a:cubicBezTo>
                  <a:pt x="3824722" y="1064968"/>
                  <a:pt x="3820769" y="1064843"/>
                  <a:pt x="3766696" y="1043214"/>
                </a:cubicBezTo>
                <a:cubicBezTo>
                  <a:pt x="3760649" y="1034143"/>
                  <a:pt x="3758020" y="1021409"/>
                  <a:pt x="3748554" y="1016000"/>
                </a:cubicBezTo>
                <a:cubicBezTo>
                  <a:pt x="3735167" y="1008350"/>
                  <a:pt x="3718366" y="1009686"/>
                  <a:pt x="3703196" y="1006928"/>
                </a:cubicBezTo>
                <a:cubicBezTo>
                  <a:pt x="3621638" y="992099"/>
                  <a:pt x="3676666" y="1004832"/>
                  <a:pt x="3612482" y="988785"/>
                </a:cubicBezTo>
                <a:cubicBezTo>
                  <a:pt x="3591315" y="991809"/>
                  <a:pt x="3569948" y="993664"/>
                  <a:pt x="3548982" y="997857"/>
                </a:cubicBezTo>
                <a:cubicBezTo>
                  <a:pt x="3539606" y="999732"/>
                  <a:pt x="3527326" y="999147"/>
                  <a:pt x="3521768" y="1006928"/>
                </a:cubicBezTo>
                <a:cubicBezTo>
                  <a:pt x="3510652" y="1022490"/>
                  <a:pt x="3512178" y="1044252"/>
                  <a:pt x="3503625" y="1061357"/>
                </a:cubicBezTo>
                <a:cubicBezTo>
                  <a:pt x="3481206" y="1106195"/>
                  <a:pt x="3489758" y="1084813"/>
                  <a:pt x="3476411" y="1124857"/>
                </a:cubicBezTo>
                <a:cubicBezTo>
                  <a:pt x="3482459" y="1167190"/>
                  <a:pt x="3486168" y="1209924"/>
                  <a:pt x="3494554" y="1251857"/>
                </a:cubicBezTo>
                <a:cubicBezTo>
                  <a:pt x="3503301" y="1295592"/>
                  <a:pt x="3528696" y="1353951"/>
                  <a:pt x="3576196" y="1369785"/>
                </a:cubicBezTo>
                <a:lnTo>
                  <a:pt x="3603411" y="1378857"/>
                </a:lnTo>
                <a:cubicBezTo>
                  <a:pt x="3612482" y="1387928"/>
                  <a:pt x="3617925" y="1404257"/>
                  <a:pt x="3630625" y="1406071"/>
                </a:cubicBezTo>
                <a:cubicBezTo>
                  <a:pt x="3646854" y="1408389"/>
                  <a:pt x="3725375" y="1404054"/>
                  <a:pt x="3757625" y="1387928"/>
                </a:cubicBezTo>
                <a:cubicBezTo>
                  <a:pt x="3767376" y="1383052"/>
                  <a:pt x="3775768" y="1375833"/>
                  <a:pt x="3784839" y="1369785"/>
                </a:cubicBezTo>
                <a:cubicBezTo>
                  <a:pt x="3806430" y="1305014"/>
                  <a:pt x="3792374" y="1331269"/>
                  <a:pt x="3821125" y="1288142"/>
                </a:cubicBezTo>
                <a:cubicBezTo>
                  <a:pt x="3818101" y="1227666"/>
                  <a:pt x="3820328" y="1166698"/>
                  <a:pt x="3812054" y="1106714"/>
                </a:cubicBezTo>
                <a:cubicBezTo>
                  <a:pt x="3807883" y="1076477"/>
                  <a:pt x="3784789" y="1020448"/>
                  <a:pt x="3766696" y="988785"/>
                </a:cubicBezTo>
                <a:cubicBezTo>
                  <a:pt x="3761287" y="979319"/>
                  <a:pt x="3753430" y="971322"/>
                  <a:pt x="3748554" y="961571"/>
                </a:cubicBezTo>
                <a:cubicBezTo>
                  <a:pt x="3713103" y="890670"/>
                  <a:pt x="3786470" y="993091"/>
                  <a:pt x="3703196" y="889000"/>
                </a:cubicBezTo>
                <a:cubicBezTo>
                  <a:pt x="3686068" y="837612"/>
                  <a:pt x="3686645" y="823430"/>
                  <a:pt x="3648768" y="780142"/>
                </a:cubicBezTo>
                <a:cubicBezTo>
                  <a:pt x="3641589" y="771937"/>
                  <a:pt x="3630625" y="768047"/>
                  <a:pt x="3621554" y="762000"/>
                </a:cubicBezTo>
                <a:cubicBezTo>
                  <a:pt x="3609459" y="743857"/>
                  <a:pt x="3600687" y="722990"/>
                  <a:pt x="3585268" y="707571"/>
                </a:cubicBezTo>
                <a:cubicBezTo>
                  <a:pt x="3564101" y="686404"/>
                  <a:pt x="3545716" y="662031"/>
                  <a:pt x="3521768" y="644071"/>
                </a:cubicBezTo>
                <a:cubicBezTo>
                  <a:pt x="3509673" y="635000"/>
                  <a:pt x="3496627" y="627073"/>
                  <a:pt x="3485482" y="616857"/>
                </a:cubicBezTo>
                <a:cubicBezTo>
                  <a:pt x="3460264" y="593740"/>
                  <a:pt x="3443510" y="559584"/>
                  <a:pt x="3412911" y="544285"/>
                </a:cubicBezTo>
                <a:cubicBezTo>
                  <a:pt x="3400816" y="538237"/>
                  <a:pt x="3387877" y="533643"/>
                  <a:pt x="3376625" y="526142"/>
                </a:cubicBezTo>
                <a:cubicBezTo>
                  <a:pt x="3356606" y="512796"/>
                  <a:pt x="3328316" y="483845"/>
                  <a:pt x="3304054" y="471714"/>
                </a:cubicBezTo>
                <a:cubicBezTo>
                  <a:pt x="3289489" y="464432"/>
                  <a:pt x="3273576" y="460185"/>
                  <a:pt x="3258696" y="453571"/>
                </a:cubicBezTo>
                <a:cubicBezTo>
                  <a:pt x="3246339" y="448079"/>
                  <a:pt x="3234840" y="440755"/>
                  <a:pt x="3222411" y="435428"/>
                </a:cubicBezTo>
                <a:cubicBezTo>
                  <a:pt x="3209493" y="429892"/>
                  <a:pt x="3170412" y="418928"/>
                  <a:pt x="3158911" y="417285"/>
                </a:cubicBezTo>
                <a:cubicBezTo>
                  <a:pt x="3128827" y="412987"/>
                  <a:pt x="3098350" y="411983"/>
                  <a:pt x="3068196" y="408214"/>
                </a:cubicBezTo>
                <a:cubicBezTo>
                  <a:pt x="2985316" y="397854"/>
                  <a:pt x="3042562" y="403086"/>
                  <a:pt x="2977482" y="390071"/>
                </a:cubicBezTo>
                <a:cubicBezTo>
                  <a:pt x="2959446" y="386464"/>
                  <a:pt x="2941233" y="383797"/>
                  <a:pt x="2923054" y="381000"/>
                </a:cubicBezTo>
                <a:cubicBezTo>
                  <a:pt x="2839010" y="368070"/>
                  <a:pt x="2854462" y="371504"/>
                  <a:pt x="2750696" y="362857"/>
                </a:cubicBezTo>
                <a:cubicBezTo>
                  <a:pt x="2738601" y="359833"/>
                  <a:pt x="2726399" y="357210"/>
                  <a:pt x="2714411" y="353785"/>
                </a:cubicBezTo>
                <a:cubicBezTo>
                  <a:pt x="2705217" y="351158"/>
                  <a:pt x="2696473" y="347033"/>
                  <a:pt x="2687196" y="344714"/>
                </a:cubicBezTo>
                <a:cubicBezTo>
                  <a:pt x="2660150" y="337953"/>
                  <a:pt x="2632768" y="332619"/>
                  <a:pt x="2605554" y="326571"/>
                </a:cubicBezTo>
                <a:cubicBezTo>
                  <a:pt x="2548101" y="332619"/>
                  <a:pt x="2490481" y="337242"/>
                  <a:pt x="2433196" y="344714"/>
                </a:cubicBezTo>
                <a:cubicBezTo>
                  <a:pt x="2420833" y="346326"/>
                  <a:pt x="2408062" y="348209"/>
                  <a:pt x="2396911" y="353785"/>
                </a:cubicBezTo>
                <a:cubicBezTo>
                  <a:pt x="2377408" y="363537"/>
                  <a:pt x="2342482" y="390071"/>
                  <a:pt x="2342482" y="390071"/>
                </a:cubicBezTo>
                <a:cubicBezTo>
                  <a:pt x="2357601" y="438452"/>
                  <a:pt x="2360515" y="492521"/>
                  <a:pt x="2387839" y="535214"/>
                </a:cubicBezTo>
                <a:cubicBezTo>
                  <a:pt x="2411006" y="571412"/>
                  <a:pt x="2450128" y="595859"/>
                  <a:pt x="2487625" y="616857"/>
                </a:cubicBezTo>
                <a:cubicBezTo>
                  <a:pt x="2498210" y="622785"/>
                  <a:pt x="2748086" y="774178"/>
                  <a:pt x="2823268" y="789214"/>
                </a:cubicBezTo>
                <a:lnTo>
                  <a:pt x="2868625" y="798285"/>
                </a:lnTo>
                <a:cubicBezTo>
                  <a:pt x="2922746" y="808125"/>
                  <a:pt x="2918025" y="805231"/>
                  <a:pt x="2968411" y="816428"/>
                </a:cubicBezTo>
                <a:cubicBezTo>
                  <a:pt x="2980581" y="819133"/>
                  <a:pt x="2992601" y="822476"/>
                  <a:pt x="3004696" y="825500"/>
                </a:cubicBezTo>
                <a:cubicBezTo>
                  <a:pt x="3019815" y="819452"/>
                  <a:pt x="3035819" y="815265"/>
                  <a:pt x="3050054" y="807357"/>
                </a:cubicBezTo>
                <a:cubicBezTo>
                  <a:pt x="3063270" y="800014"/>
                  <a:pt x="3075648" y="790833"/>
                  <a:pt x="3086339" y="780142"/>
                </a:cubicBezTo>
                <a:cubicBezTo>
                  <a:pt x="3107888" y="758593"/>
                  <a:pt x="3124018" y="732695"/>
                  <a:pt x="3140768" y="707571"/>
                </a:cubicBezTo>
                <a:cubicBezTo>
                  <a:pt x="3130477" y="676701"/>
                  <a:pt x="3128581" y="664455"/>
                  <a:pt x="3104482" y="635000"/>
                </a:cubicBezTo>
                <a:cubicBezTo>
                  <a:pt x="3088235" y="615142"/>
                  <a:pt x="3061529" y="603520"/>
                  <a:pt x="3050054" y="580571"/>
                </a:cubicBezTo>
                <a:cubicBezTo>
                  <a:pt x="3006545" y="493552"/>
                  <a:pt x="3061661" y="601466"/>
                  <a:pt x="3004696" y="498928"/>
                </a:cubicBezTo>
                <a:cubicBezTo>
                  <a:pt x="2998129" y="487107"/>
                  <a:pt x="2994055" y="473894"/>
                  <a:pt x="2986554" y="462642"/>
                </a:cubicBezTo>
                <a:cubicBezTo>
                  <a:pt x="2969781" y="437482"/>
                  <a:pt x="2947682" y="416000"/>
                  <a:pt x="2932125" y="390071"/>
                </a:cubicBezTo>
                <a:cubicBezTo>
                  <a:pt x="2923054" y="374952"/>
                  <a:pt x="2915490" y="358819"/>
                  <a:pt x="2904911" y="344714"/>
                </a:cubicBezTo>
                <a:cubicBezTo>
                  <a:pt x="2897214" y="334451"/>
                  <a:pt x="2886144" y="327155"/>
                  <a:pt x="2877696" y="317500"/>
                </a:cubicBezTo>
                <a:cubicBezTo>
                  <a:pt x="2864946" y="302929"/>
                  <a:pt x="2852514" y="288004"/>
                  <a:pt x="2841411" y="272142"/>
                </a:cubicBezTo>
                <a:cubicBezTo>
                  <a:pt x="2831300" y="257697"/>
                  <a:pt x="2822759" y="242198"/>
                  <a:pt x="2814196" y="226785"/>
                </a:cubicBezTo>
                <a:cubicBezTo>
                  <a:pt x="2807629" y="214964"/>
                  <a:pt x="2803555" y="201751"/>
                  <a:pt x="2796054" y="190500"/>
                </a:cubicBezTo>
                <a:cubicBezTo>
                  <a:pt x="2785314" y="174390"/>
                  <a:pt x="2772518" y="159714"/>
                  <a:pt x="2759768" y="145142"/>
                </a:cubicBezTo>
                <a:cubicBezTo>
                  <a:pt x="2751320" y="135487"/>
                  <a:pt x="2743228" y="125044"/>
                  <a:pt x="2732554" y="117928"/>
                </a:cubicBezTo>
                <a:cubicBezTo>
                  <a:pt x="2715676" y="106676"/>
                  <a:pt x="2695238" y="101604"/>
                  <a:pt x="2678125" y="90714"/>
                </a:cubicBezTo>
                <a:cubicBezTo>
                  <a:pt x="2596776" y="38946"/>
                  <a:pt x="2665224" y="65246"/>
                  <a:pt x="2605554" y="45357"/>
                </a:cubicBezTo>
                <a:cubicBezTo>
                  <a:pt x="2596482" y="39309"/>
                  <a:pt x="2588091" y="32090"/>
                  <a:pt x="2578339" y="27214"/>
                </a:cubicBezTo>
                <a:cubicBezTo>
                  <a:pt x="2544177" y="10133"/>
                  <a:pt x="2531345" y="8662"/>
                  <a:pt x="2496696" y="0"/>
                </a:cubicBezTo>
                <a:lnTo>
                  <a:pt x="1843554" y="9071"/>
                </a:lnTo>
                <a:cubicBezTo>
                  <a:pt x="1798108" y="10116"/>
                  <a:pt x="1752690" y="13383"/>
                  <a:pt x="1707482" y="18142"/>
                </a:cubicBezTo>
                <a:cubicBezTo>
                  <a:pt x="1695083" y="19447"/>
                  <a:pt x="1683494" y="25164"/>
                  <a:pt x="1671196" y="27214"/>
                </a:cubicBezTo>
                <a:cubicBezTo>
                  <a:pt x="1647149" y="31222"/>
                  <a:pt x="1622815" y="33261"/>
                  <a:pt x="1598625" y="36285"/>
                </a:cubicBezTo>
                <a:cubicBezTo>
                  <a:pt x="1530216" y="59090"/>
                  <a:pt x="1614545" y="28326"/>
                  <a:pt x="1544196" y="63500"/>
                </a:cubicBezTo>
                <a:cubicBezTo>
                  <a:pt x="1535643" y="67776"/>
                  <a:pt x="1526053" y="69547"/>
                  <a:pt x="1516982" y="72571"/>
                </a:cubicBezTo>
                <a:cubicBezTo>
                  <a:pt x="1507911" y="78619"/>
                  <a:pt x="1499731" y="86286"/>
                  <a:pt x="1489768" y="90714"/>
                </a:cubicBezTo>
                <a:cubicBezTo>
                  <a:pt x="1444644" y="110769"/>
                  <a:pt x="1449707" y="108857"/>
                  <a:pt x="1417196" y="108857"/>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 name="Oval 5"/>
          <p:cNvSpPr/>
          <p:nvPr/>
        </p:nvSpPr>
        <p:spPr>
          <a:xfrm>
            <a:off x="3519785" y="5464770"/>
            <a:ext cx="478830" cy="47883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3630315" y="5464770"/>
            <a:ext cx="469900" cy="461665"/>
          </a:xfrm>
          <a:prstGeom prst="rect">
            <a:avLst/>
          </a:prstGeom>
          <a:noFill/>
        </p:spPr>
        <p:txBody>
          <a:bodyPr wrap="square" rtlCol="0">
            <a:spAutoFit/>
          </a:bodyPr>
          <a:lstStyle/>
          <a:p>
            <a:r>
              <a:rPr lang="en-US" sz="2400" dirty="0"/>
              <a:t>J</a:t>
            </a:r>
          </a:p>
        </p:txBody>
      </p:sp>
      <p:sp>
        <p:nvSpPr>
          <p:cNvPr id="12" name="Oval 11"/>
          <p:cNvSpPr/>
          <p:nvPr/>
        </p:nvSpPr>
        <p:spPr>
          <a:xfrm>
            <a:off x="3759200" y="3354614"/>
            <a:ext cx="1714500" cy="171450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9" name="Group 8"/>
          <p:cNvGrpSpPr/>
          <p:nvPr/>
        </p:nvGrpSpPr>
        <p:grpSpPr>
          <a:xfrm>
            <a:off x="3600450" y="3684885"/>
            <a:ext cx="563265" cy="478830"/>
            <a:chOff x="5151735" y="4173835"/>
            <a:chExt cx="563265" cy="478830"/>
          </a:xfrm>
        </p:grpSpPr>
        <p:sp>
          <p:nvSpPr>
            <p:cNvPr id="10" name="Oval 9"/>
            <p:cNvSpPr/>
            <p:nvPr/>
          </p:nvSpPr>
          <p:spPr>
            <a:xfrm>
              <a:off x="5151735" y="4173835"/>
              <a:ext cx="478830" cy="478830"/>
            </a:xfrm>
            <a:prstGeom prst="ellipse">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5245100" y="4173835"/>
              <a:ext cx="469900" cy="461665"/>
            </a:xfrm>
            <a:prstGeom prst="rect">
              <a:avLst/>
            </a:prstGeom>
            <a:noFill/>
          </p:spPr>
          <p:txBody>
            <a:bodyPr wrap="square" rtlCol="0">
              <a:spAutoFit/>
            </a:bodyPr>
            <a:lstStyle/>
            <a:p>
              <a:r>
                <a:rPr lang="en-US" sz="2400" dirty="0"/>
                <a:t>S</a:t>
              </a:r>
            </a:p>
          </p:txBody>
        </p:sp>
      </p:grpSp>
      <p:sp>
        <p:nvSpPr>
          <p:cNvPr id="8" name="TextBox 7"/>
          <p:cNvSpPr txBox="1"/>
          <p:nvPr/>
        </p:nvSpPr>
        <p:spPr>
          <a:xfrm>
            <a:off x="457200" y="1145934"/>
            <a:ext cx="8208010" cy="5447645"/>
          </a:xfrm>
          <a:prstGeom prst="rect">
            <a:avLst/>
          </a:prstGeom>
          <a:noFill/>
        </p:spPr>
        <p:txBody>
          <a:bodyPr wrap="square" rtlCol="0">
            <a:spAutoFit/>
          </a:bodyPr>
          <a:lstStyle/>
          <a:p>
            <a:pPr algn="ctr"/>
            <a:r>
              <a:rPr lang="en-US" sz="2000" dirty="0" smtClean="0">
                <a:solidFill>
                  <a:schemeClr val="bg1"/>
                </a:solidFill>
              </a:rPr>
              <a:t>In a geocentric universe, retrograde motion of a planet implies that the orbit of the planet follows the irregular path below: </a:t>
            </a:r>
          </a:p>
          <a:p>
            <a:endParaRPr lang="en-US" dirty="0">
              <a:solidFill>
                <a:schemeClr val="bg1"/>
              </a:solidFill>
            </a:endParaRPr>
          </a:p>
          <a:p>
            <a:endParaRPr lang="en-US" dirty="0" smtClean="0">
              <a:solidFill>
                <a:schemeClr val="bg1"/>
              </a:solidFill>
            </a:endParaRPr>
          </a:p>
          <a:p>
            <a:endParaRPr lang="en-US" dirty="0">
              <a:solidFill>
                <a:schemeClr val="bg1"/>
              </a:solidFill>
            </a:endParaRPr>
          </a:p>
          <a:p>
            <a:endParaRPr lang="en-US" dirty="0" smtClean="0">
              <a:solidFill>
                <a:schemeClr val="bg1"/>
              </a:solidFill>
            </a:endParaRPr>
          </a:p>
          <a:p>
            <a:endParaRPr lang="en-US" dirty="0">
              <a:solidFill>
                <a:schemeClr val="bg1"/>
              </a:solidFill>
            </a:endParaRPr>
          </a:p>
          <a:p>
            <a:endParaRPr lang="en-US" dirty="0" smtClean="0">
              <a:solidFill>
                <a:schemeClr val="bg1"/>
              </a:solidFill>
            </a:endParaRPr>
          </a:p>
          <a:p>
            <a:endParaRPr lang="en-US" dirty="0">
              <a:solidFill>
                <a:schemeClr val="bg1"/>
              </a:solidFill>
            </a:endParaRPr>
          </a:p>
          <a:p>
            <a:endParaRPr lang="en-US" dirty="0" smtClean="0">
              <a:solidFill>
                <a:schemeClr val="bg1"/>
              </a:solidFill>
            </a:endParaRPr>
          </a:p>
          <a:p>
            <a:endParaRPr lang="en-US" dirty="0">
              <a:solidFill>
                <a:schemeClr val="bg1"/>
              </a:solidFill>
            </a:endParaRPr>
          </a:p>
          <a:p>
            <a:endParaRPr lang="en-US" dirty="0" smtClean="0">
              <a:solidFill>
                <a:schemeClr val="bg1"/>
              </a:solidFill>
            </a:endParaRPr>
          </a:p>
          <a:p>
            <a:endParaRPr lang="en-US" dirty="0">
              <a:solidFill>
                <a:schemeClr val="bg1"/>
              </a:solidFill>
            </a:endParaRPr>
          </a:p>
          <a:p>
            <a:endParaRPr lang="en-US" dirty="0" smtClean="0">
              <a:solidFill>
                <a:schemeClr val="bg1"/>
              </a:solidFill>
            </a:endParaRPr>
          </a:p>
          <a:p>
            <a:pPr algn="ctr"/>
            <a:r>
              <a:rPr lang="en-US" sz="2000" dirty="0" smtClean="0">
                <a:solidFill>
                  <a:schemeClr val="bg1"/>
                </a:solidFill>
              </a:rPr>
              <a:t>This deduction is inconsistent with the concepts of motion in orbiting paths</a:t>
            </a:r>
            <a:endParaRPr lang="en-US" sz="20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ristarchus.gif"/>
          <p:cNvPicPr>
            <a:picLocks noChangeAspect="1"/>
          </p:cNvPicPr>
          <p:nvPr/>
        </p:nvPicPr>
        <p:blipFill>
          <a:blip r:embed="rId3"/>
          <a:stretch>
            <a:fillRect/>
          </a:stretch>
        </p:blipFill>
        <p:spPr>
          <a:xfrm>
            <a:off x="0" y="0"/>
            <a:ext cx="9144000" cy="6858000"/>
          </a:xfrm>
          <a:prstGeom prst="rect">
            <a:avLst/>
          </a:prstGeom>
        </p:spPr>
      </p:pic>
      <p:sp>
        <p:nvSpPr>
          <p:cNvPr id="3" name="TextBox 2"/>
          <p:cNvSpPr txBox="1"/>
          <p:nvPr/>
        </p:nvSpPr>
        <p:spPr>
          <a:xfrm>
            <a:off x="3744383" y="5716611"/>
            <a:ext cx="2106278" cy="369332"/>
          </a:xfrm>
          <a:prstGeom prst="rect">
            <a:avLst/>
          </a:prstGeom>
          <a:noFill/>
        </p:spPr>
        <p:txBody>
          <a:bodyPr wrap="none" rtlCol="0">
            <a:spAutoFit/>
          </a:bodyPr>
          <a:lstStyle/>
          <a:p>
            <a:r>
              <a:rPr lang="en-US"/>
              <a:t>Aristarchus, 250 BCE</a:t>
            </a:r>
          </a:p>
        </p:txBody>
      </p:sp>
      <p:sp>
        <p:nvSpPr>
          <p:cNvPr id="4" name="TextBox 3"/>
          <p:cNvSpPr txBox="1"/>
          <p:nvPr/>
        </p:nvSpPr>
        <p:spPr>
          <a:xfrm>
            <a:off x="1803400" y="520700"/>
            <a:ext cx="5727700" cy="707886"/>
          </a:xfrm>
          <a:prstGeom prst="rect">
            <a:avLst/>
          </a:prstGeom>
          <a:noFill/>
        </p:spPr>
        <p:txBody>
          <a:bodyPr wrap="square" rtlCol="0">
            <a:spAutoFit/>
          </a:bodyPr>
          <a:lstStyle/>
          <a:p>
            <a:pPr algn="ctr"/>
            <a:r>
              <a:rPr lang="en-US" sz="4000">
                <a:solidFill>
                  <a:srgbClr val="FF0000"/>
                </a:solidFill>
                <a:effectLst>
                  <a:outerShdw blurRad="50800" dist="38100" dir="2700000">
                    <a:srgbClr val="000000">
                      <a:alpha val="43000"/>
                    </a:srgbClr>
                  </a:outerShdw>
                </a:effectLst>
              </a:rPr>
              <a:t>Heliocentric Universe</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3759200" y="2933700"/>
            <a:ext cx="1714500" cy="171450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381000" y="520700"/>
            <a:ext cx="8382000" cy="6247864"/>
          </a:xfrm>
          <a:prstGeom prst="rect">
            <a:avLst/>
          </a:prstGeom>
          <a:noFill/>
        </p:spPr>
        <p:txBody>
          <a:bodyPr wrap="square" rtlCol="0">
            <a:spAutoFit/>
          </a:bodyPr>
          <a:lstStyle/>
          <a:p>
            <a:pPr algn="ctr"/>
            <a:r>
              <a:rPr lang="en-US" sz="4000" dirty="0">
                <a:solidFill>
                  <a:srgbClr val="FF0000"/>
                </a:solidFill>
                <a:effectLst>
                  <a:outerShdw blurRad="50800" dist="38100" dir="2700000">
                    <a:srgbClr val="000000">
                      <a:alpha val="43000"/>
                    </a:srgbClr>
                  </a:outerShdw>
                </a:effectLst>
              </a:rPr>
              <a:t>Heliocentric </a:t>
            </a:r>
            <a:r>
              <a:rPr lang="en-US" sz="4000" dirty="0" smtClean="0">
                <a:solidFill>
                  <a:srgbClr val="FF0000"/>
                </a:solidFill>
                <a:effectLst>
                  <a:outerShdw blurRad="50800" dist="38100" dir="2700000">
                    <a:srgbClr val="000000">
                      <a:alpha val="43000"/>
                    </a:srgbClr>
                  </a:outerShdw>
                </a:effectLst>
              </a:rPr>
              <a:t>Universe</a:t>
            </a:r>
          </a:p>
          <a:p>
            <a:pPr algn="ctr"/>
            <a:r>
              <a:rPr lang="en-US" sz="2000" dirty="0">
                <a:solidFill>
                  <a:schemeClr val="bg1"/>
                </a:solidFill>
              </a:rPr>
              <a:t>In a </a:t>
            </a:r>
            <a:r>
              <a:rPr lang="en-US" sz="2000" dirty="0" smtClean="0">
                <a:solidFill>
                  <a:schemeClr val="bg1"/>
                </a:solidFill>
              </a:rPr>
              <a:t>heliocentric </a:t>
            </a:r>
            <a:r>
              <a:rPr lang="en-US" sz="2000" dirty="0">
                <a:solidFill>
                  <a:schemeClr val="bg1"/>
                </a:solidFill>
              </a:rPr>
              <a:t>universe, retrograde motion of a planet </a:t>
            </a:r>
            <a:r>
              <a:rPr lang="en-US" sz="2000" dirty="0" smtClean="0">
                <a:solidFill>
                  <a:schemeClr val="bg1"/>
                </a:solidFill>
              </a:rPr>
              <a:t>can be explained by using circular planetary orbits and the concept of earth revolving around the sun: </a:t>
            </a: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r>
              <a:rPr lang="en-US" sz="4000" dirty="0">
                <a:solidFill>
                  <a:srgbClr val="FF0000"/>
                </a:solidFill>
                <a:effectLst>
                  <a:outerShdw blurRad="50800" dist="38100" dir="2700000">
                    <a:srgbClr val="000000">
                      <a:alpha val="43000"/>
                    </a:srgbClr>
                  </a:outerShdw>
                </a:effectLst>
              </a:rPr>
              <a:t>Planets move around sun</a:t>
            </a:r>
          </a:p>
        </p:txBody>
      </p:sp>
      <p:sp>
        <p:nvSpPr>
          <p:cNvPr id="5" name="Oval 4"/>
          <p:cNvSpPr/>
          <p:nvPr/>
        </p:nvSpPr>
        <p:spPr>
          <a:xfrm>
            <a:off x="2921000" y="2095500"/>
            <a:ext cx="3390900" cy="339090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 name="Group 10"/>
          <p:cNvGrpSpPr/>
          <p:nvPr/>
        </p:nvGrpSpPr>
        <p:grpSpPr>
          <a:xfrm>
            <a:off x="4415135" y="3566120"/>
            <a:ext cx="563265" cy="478830"/>
            <a:chOff x="5151735" y="4173835"/>
            <a:chExt cx="563265" cy="478830"/>
          </a:xfrm>
        </p:grpSpPr>
        <p:sp>
          <p:nvSpPr>
            <p:cNvPr id="6" name="Oval 5"/>
            <p:cNvSpPr/>
            <p:nvPr/>
          </p:nvSpPr>
          <p:spPr>
            <a:xfrm>
              <a:off x="5151735" y="4173835"/>
              <a:ext cx="478830" cy="478830"/>
            </a:xfrm>
            <a:prstGeom prst="ellipse">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5245100" y="4173835"/>
              <a:ext cx="469900" cy="461665"/>
            </a:xfrm>
            <a:prstGeom prst="rect">
              <a:avLst/>
            </a:prstGeom>
            <a:noFill/>
          </p:spPr>
          <p:txBody>
            <a:bodyPr wrap="square" rtlCol="0">
              <a:spAutoFit/>
            </a:bodyPr>
            <a:lstStyle/>
            <a:p>
              <a:r>
                <a:rPr lang="en-US" sz="2400" dirty="0"/>
                <a:t>S</a:t>
              </a:r>
            </a:p>
          </p:txBody>
        </p:sp>
      </p:grpSp>
      <p:grpSp>
        <p:nvGrpSpPr>
          <p:cNvPr id="12" name="Group 11"/>
          <p:cNvGrpSpPr/>
          <p:nvPr/>
        </p:nvGrpSpPr>
        <p:grpSpPr>
          <a:xfrm>
            <a:off x="3519785" y="4982170"/>
            <a:ext cx="580430" cy="478830"/>
            <a:chOff x="3519785" y="5464770"/>
            <a:chExt cx="580430" cy="478830"/>
          </a:xfrm>
        </p:grpSpPr>
        <p:sp>
          <p:nvSpPr>
            <p:cNvPr id="8" name="Oval 7"/>
            <p:cNvSpPr/>
            <p:nvPr/>
          </p:nvSpPr>
          <p:spPr>
            <a:xfrm>
              <a:off x="3519785" y="5464770"/>
              <a:ext cx="478830" cy="47883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3630315" y="5464770"/>
              <a:ext cx="469900" cy="461665"/>
            </a:xfrm>
            <a:prstGeom prst="rect">
              <a:avLst/>
            </a:prstGeom>
            <a:noFill/>
          </p:spPr>
          <p:txBody>
            <a:bodyPr wrap="square" rtlCol="0">
              <a:spAutoFit/>
            </a:bodyPr>
            <a:lstStyle/>
            <a:p>
              <a:r>
                <a:rPr lang="en-US" sz="2400"/>
                <a:t>J</a:t>
              </a:r>
            </a:p>
          </p:txBody>
        </p:sp>
      </p:grpSp>
      <p:grpSp>
        <p:nvGrpSpPr>
          <p:cNvPr id="15" name="Group 14"/>
          <p:cNvGrpSpPr/>
          <p:nvPr/>
        </p:nvGrpSpPr>
        <p:grpSpPr>
          <a:xfrm>
            <a:off x="4965700" y="4178300"/>
            <a:ext cx="526142" cy="461665"/>
            <a:chOff x="5156200" y="4267200"/>
            <a:chExt cx="526142" cy="461665"/>
          </a:xfrm>
        </p:grpSpPr>
        <p:sp>
          <p:nvSpPr>
            <p:cNvPr id="16" name="Oval 15"/>
            <p:cNvSpPr/>
            <p:nvPr/>
          </p:nvSpPr>
          <p:spPr>
            <a:xfrm>
              <a:off x="5156200" y="4284365"/>
              <a:ext cx="444500" cy="444500"/>
            </a:xfrm>
            <a:prstGeom prst="ellipse">
              <a:avLst/>
            </a:prstGeom>
            <a:solidFill>
              <a:srgbClr val="3366FF">
                <a:alpha val="22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5212442" y="4267200"/>
              <a:ext cx="469900" cy="461665"/>
            </a:xfrm>
            <a:prstGeom prst="rect">
              <a:avLst/>
            </a:prstGeom>
            <a:noFill/>
          </p:spPr>
          <p:txBody>
            <a:bodyPr wrap="square" rtlCol="0">
              <a:spAutoFit/>
            </a:bodyPr>
            <a:lstStyle/>
            <a:p>
              <a:r>
                <a:rPr lang="en-US" sz="2400" dirty="0"/>
                <a:t>E</a:t>
              </a: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561323" y="4228673"/>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4677813" y="4314895"/>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183604" y="423177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5778476" y="41232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396546" y="4014740"/>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18837" y="4369154"/>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6934171" y="386811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etrograde Mars.jpg"/>
          <p:cNvPicPr>
            <a:picLocks noChangeAspect="1"/>
          </p:cNvPicPr>
          <p:nvPr/>
        </p:nvPicPr>
        <p:blipFill>
          <a:blip r:embed="rId2"/>
          <a:stretch>
            <a:fillRect/>
          </a:stretch>
        </p:blipFill>
        <p:spPr>
          <a:xfrm>
            <a:off x="283535" y="0"/>
            <a:ext cx="8576930" cy="6858000"/>
          </a:xfrm>
          <a:prstGeom prst="rect">
            <a:avLst/>
          </a:prstGeom>
        </p:spPr>
      </p:pic>
      <p:cxnSp>
        <p:nvCxnSpPr>
          <p:cNvPr id="4" name="Straight Arrow Connector 3"/>
          <p:cNvCxnSpPr/>
          <p:nvPr/>
        </p:nvCxnSpPr>
        <p:spPr>
          <a:xfrm flipH="1" flipV="1">
            <a:off x="3962400" y="304800"/>
            <a:ext cx="1562102" cy="2062844"/>
          </a:xfrm>
          <a:prstGeom prst="straightConnector1">
            <a:avLst/>
          </a:prstGeom>
          <a:ln w="38100" cap="flat" cmpd="sng" algn="ctr">
            <a:solidFill>
              <a:srgbClr val="CCFFFF"/>
            </a:solidFill>
            <a:prstDash val="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0" name="Oval 9"/>
          <p:cNvSpPr/>
          <p:nvPr/>
        </p:nvSpPr>
        <p:spPr>
          <a:xfrm>
            <a:off x="4425648" y="1993295"/>
            <a:ext cx="281214" cy="334435"/>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3435653" y="2312912"/>
            <a:ext cx="281214" cy="334435"/>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reeform 12"/>
          <p:cNvSpPr/>
          <p:nvPr/>
        </p:nvSpPr>
        <p:spPr>
          <a:xfrm>
            <a:off x="3458633" y="2400300"/>
            <a:ext cx="237067" cy="190500"/>
          </a:xfrm>
          <a:custGeom>
            <a:avLst/>
            <a:gdLst>
              <a:gd name="connsiteX0" fmla="*/ 0 w 237067"/>
              <a:gd name="connsiteY0" fmla="*/ 190500 h 190500"/>
              <a:gd name="connsiteX1" fmla="*/ 46567 w 237067"/>
              <a:gd name="connsiteY1" fmla="*/ 135467 h 190500"/>
              <a:gd name="connsiteX2" fmla="*/ 237067 w 237067"/>
              <a:gd name="connsiteY2" fmla="*/ 0 h 190500"/>
            </a:gdLst>
            <a:ahLst/>
            <a:cxnLst>
              <a:cxn ang="0">
                <a:pos x="connsiteX0" y="connsiteY0"/>
              </a:cxn>
              <a:cxn ang="0">
                <a:pos x="connsiteX1" y="connsiteY1"/>
              </a:cxn>
              <a:cxn ang="0">
                <a:pos x="connsiteX2" y="connsiteY2"/>
              </a:cxn>
            </a:cxnLst>
            <a:rect l="l" t="t" r="r" b="b"/>
            <a:pathLst>
              <a:path w="237067" h="190500">
                <a:moveTo>
                  <a:pt x="0" y="190500"/>
                </a:moveTo>
                <a:cubicBezTo>
                  <a:pt x="3528" y="178858"/>
                  <a:pt x="7056" y="167217"/>
                  <a:pt x="46567" y="135467"/>
                </a:cubicBezTo>
                <a:cubicBezTo>
                  <a:pt x="86078" y="103717"/>
                  <a:pt x="237067" y="0"/>
                  <a:pt x="237067" y="0"/>
                </a:cubicBezTo>
              </a:path>
            </a:pathLst>
          </a:custGeom>
          <a:ln w="12700" cap="flat" cmpd="sng" algn="ctr">
            <a:solidFill>
              <a:srgbClr val="FFFF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 name="Freeform 13"/>
          <p:cNvSpPr/>
          <p:nvPr/>
        </p:nvSpPr>
        <p:spPr>
          <a:xfrm rot="2219963">
            <a:off x="4469795" y="2041985"/>
            <a:ext cx="237067" cy="190500"/>
          </a:xfrm>
          <a:custGeom>
            <a:avLst/>
            <a:gdLst>
              <a:gd name="connsiteX0" fmla="*/ 0 w 237067"/>
              <a:gd name="connsiteY0" fmla="*/ 190500 h 190500"/>
              <a:gd name="connsiteX1" fmla="*/ 46567 w 237067"/>
              <a:gd name="connsiteY1" fmla="*/ 135467 h 190500"/>
              <a:gd name="connsiteX2" fmla="*/ 237067 w 237067"/>
              <a:gd name="connsiteY2" fmla="*/ 0 h 190500"/>
            </a:gdLst>
            <a:ahLst/>
            <a:cxnLst>
              <a:cxn ang="0">
                <a:pos x="connsiteX0" y="connsiteY0"/>
              </a:cxn>
              <a:cxn ang="0">
                <a:pos x="connsiteX1" y="connsiteY1"/>
              </a:cxn>
              <a:cxn ang="0">
                <a:pos x="connsiteX2" y="connsiteY2"/>
              </a:cxn>
            </a:cxnLst>
            <a:rect l="l" t="t" r="r" b="b"/>
            <a:pathLst>
              <a:path w="237067" h="190500">
                <a:moveTo>
                  <a:pt x="0" y="190500"/>
                </a:moveTo>
                <a:cubicBezTo>
                  <a:pt x="3528" y="178858"/>
                  <a:pt x="7056" y="167217"/>
                  <a:pt x="46567" y="135467"/>
                </a:cubicBezTo>
                <a:cubicBezTo>
                  <a:pt x="86078" y="103717"/>
                  <a:pt x="237067" y="0"/>
                  <a:pt x="237067" y="0"/>
                </a:cubicBezTo>
              </a:path>
            </a:pathLst>
          </a:custGeom>
          <a:ln w="12700" cap="flat" cmpd="sng" algn="ctr">
            <a:solidFill>
              <a:srgbClr val="FFFF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 name="Rectangle 2"/>
          <p:cNvSpPr/>
          <p:nvPr/>
        </p:nvSpPr>
        <p:spPr>
          <a:xfrm>
            <a:off x="200733" y="121859"/>
            <a:ext cx="2694867" cy="3170099"/>
          </a:xfrm>
          <a:prstGeom prst="rect">
            <a:avLst/>
          </a:prstGeom>
        </p:spPr>
        <p:txBody>
          <a:bodyPr wrap="square">
            <a:spAutoFit/>
          </a:bodyPr>
          <a:lstStyle/>
          <a:p>
            <a:r>
              <a:rPr lang="en-US" sz="2000" dirty="0" smtClean="0">
                <a:solidFill>
                  <a:schemeClr val="bg1"/>
                </a:solidFill>
                <a:latin typeface="Calibri" panose="020F0502020204030204" pitchFamily="34" charset="0"/>
                <a:cs typeface="Calibri" panose="020F0502020204030204" pitchFamily="34" charset="0"/>
              </a:rPr>
              <a:t>An observer on earth tracks the path of Mars:</a:t>
            </a:r>
          </a:p>
          <a:p>
            <a:endParaRPr lang="en-US" sz="2000" dirty="0">
              <a:solidFill>
                <a:schemeClr val="bg1"/>
              </a:solidFill>
              <a:latin typeface="Calibri" panose="020F0502020204030204" pitchFamily="34" charset="0"/>
              <a:cs typeface="Calibri" panose="020F0502020204030204" pitchFamily="34" charset="0"/>
            </a:endParaRPr>
          </a:p>
          <a:p>
            <a:r>
              <a:rPr lang="en-US" sz="2000" dirty="0" smtClean="0">
                <a:solidFill>
                  <a:schemeClr val="bg1"/>
                </a:solidFill>
                <a:latin typeface="Calibri" panose="020F0502020204030204" pitchFamily="34" charset="0"/>
                <a:cs typeface="Calibri" panose="020F0502020204030204" pitchFamily="34" charset="0"/>
              </a:rPr>
              <a:t>Both the earth and Mars revolve around the sun, while the stars in the background are stationary</a:t>
            </a:r>
          </a:p>
          <a:p>
            <a:pPr marL="342900" indent="-342900">
              <a:buFont typeface="Arial" panose="020B0604020202020204" pitchFamily="34" charset="0"/>
              <a:buChar char="•"/>
            </a:pPr>
            <a:endParaRPr lang="en-US" sz="2000" dirty="0">
              <a:solidFill>
                <a:schemeClr val="bg1"/>
              </a:solidFill>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endParaRPr lang="en-US" sz="2000" dirty="0">
              <a:solidFill>
                <a:schemeClr val="bg1"/>
              </a:solidFill>
              <a:latin typeface="Calibri" panose="020F0502020204030204" pitchFamily="34" charset="0"/>
              <a:cs typeface="Calibri" panose="020F0502020204030204" pitchFamily="34" charset="0"/>
            </a:endParaRPr>
          </a:p>
        </p:txBody>
      </p:sp>
      <p:grpSp>
        <p:nvGrpSpPr>
          <p:cNvPr id="19" name="Group 18"/>
          <p:cNvGrpSpPr/>
          <p:nvPr/>
        </p:nvGrpSpPr>
        <p:grpSpPr>
          <a:xfrm>
            <a:off x="318847" y="4819590"/>
            <a:ext cx="6539153" cy="1688426"/>
            <a:chOff x="318847" y="4819590"/>
            <a:chExt cx="6539153" cy="1688426"/>
          </a:xfrm>
        </p:grpSpPr>
        <p:sp>
          <p:nvSpPr>
            <p:cNvPr id="6" name="Rectangle 5"/>
            <p:cNvSpPr/>
            <p:nvPr/>
          </p:nvSpPr>
          <p:spPr>
            <a:xfrm>
              <a:off x="318847" y="4876800"/>
              <a:ext cx="2907149" cy="1631216"/>
            </a:xfrm>
            <a:prstGeom prst="rect">
              <a:avLst/>
            </a:prstGeom>
            <a:solidFill>
              <a:schemeClr val="bg1"/>
            </a:solidFill>
            <a:ln>
              <a:solidFill>
                <a:schemeClr val="tx1"/>
              </a:solidFill>
            </a:ln>
          </p:spPr>
          <p:txBody>
            <a:bodyPr wrap="square">
              <a:spAutoFit/>
            </a:bodyPr>
            <a:lstStyle/>
            <a:p>
              <a:r>
                <a:rPr lang="en-US" sz="2000" dirty="0" smtClean="0">
                  <a:latin typeface="Calibri" panose="020F0502020204030204" pitchFamily="34" charset="0"/>
                  <a:cs typeface="Calibri" panose="020F0502020204030204" pitchFamily="34" charset="0"/>
                </a:rPr>
                <a:t>In this snapshot, the observer locates Mars at a certain point in the sky with respect to the stars in the background</a:t>
              </a:r>
              <a:endParaRPr lang="en-US" sz="2000" dirty="0">
                <a:latin typeface="Calibri" panose="020F0502020204030204" pitchFamily="34" charset="0"/>
                <a:cs typeface="Calibri" panose="020F0502020204030204" pitchFamily="34" charset="0"/>
              </a:endParaRPr>
            </a:p>
          </p:txBody>
        </p:sp>
        <p:grpSp>
          <p:nvGrpSpPr>
            <p:cNvPr id="18" name="Group 17"/>
            <p:cNvGrpSpPr/>
            <p:nvPr/>
          </p:nvGrpSpPr>
          <p:grpSpPr>
            <a:xfrm>
              <a:off x="3695700" y="4819590"/>
              <a:ext cx="3162300" cy="1657410"/>
              <a:chOff x="3695700" y="4819590"/>
              <a:chExt cx="3162300" cy="1657410"/>
            </a:xfrm>
          </p:grpSpPr>
          <p:sp>
            <p:nvSpPr>
              <p:cNvPr id="7" name="Rectangle 6"/>
              <p:cNvSpPr/>
              <p:nvPr/>
            </p:nvSpPr>
            <p:spPr bwMode="auto">
              <a:xfrm>
                <a:off x="3695700" y="5181600"/>
                <a:ext cx="3162300" cy="1295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8" name="5-Point Star 7"/>
              <p:cNvSpPr/>
              <p:nvPr/>
            </p:nvSpPr>
            <p:spPr bwMode="auto">
              <a:xfrm>
                <a:off x="4191000" y="5638800"/>
                <a:ext cx="274320" cy="274320"/>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5" name="5-Point Star 14"/>
              <p:cNvSpPr/>
              <p:nvPr/>
            </p:nvSpPr>
            <p:spPr bwMode="auto">
              <a:xfrm>
                <a:off x="5105400" y="5638800"/>
                <a:ext cx="274320" cy="274320"/>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6" name="5-Point Star 15"/>
              <p:cNvSpPr/>
              <p:nvPr/>
            </p:nvSpPr>
            <p:spPr bwMode="auto">
              <a:xfrm>
                <a:off x="5943600" y="5638800"/>
                <a:ext cx="274320" cy="274320"/>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2" name="Oval 11"/>
              <p:cNvSpPr/>
              <p:nvPr/>
            </p:nvSpPr>
            <p:spPr bwMode="auto">
              <a:xfrm>
                <a:off x="4740317" y="6019800"/>
                <a:ext cx="212683" cy="212683"/>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7" name="TextBox 16"/>
              <p:cNvSpPr txBox="1"/>
              <p:nvPr/>
            </p:nvSpPr>
            <p:spPr>
              <a:xfrm>
                <a:off x="3695700" y="4819590"/>
                <a:ext cx="2150533" cy="400110"/>
              </a:xfrm>
              <a:prstGeom prst="rect">
                <a:avLst/>
              </a:prstGeom>
              <a:solidFill>
                <a:schemeClr val="bg1"/>
              </a:solidFill>
              <a:ln>
                <a:solidFill>
                  <a:schemeClr val="tx1"/>
                </a:solidFill>
              </a:ln>
            </p:spPr>
            <p:txBody>
              <a:bodyPr wrap="square" rtlCol="0">
                <a:spAutoFit/>
              </a:bodyPr>
              <a:lstStyle/>
              <a:p>
                <a:r>
                  <a:rPr lang="en-US" sz="2000" dirty="0" smtClean="0">
                    <a:latin typeface="Calibri" panose="020F0502020204030204" pitchFamily="34" charset="0"/>
                    <a:cs typeface="Calibri" panose="020F0502020204030204" pitchFamily="34" charset="0"/>
                  </a:rPr>
                  <a:t>Observer’s View:</a:t>
                </a:r>
                <a:endParaRPr lang="en-US" sz="2000" dirty="0">
                  <a:latin typeface="Calibri" panose="020F0502020204030204" pitchFamily="34" charset="0"/>
                  <a:cs typeface="Calibri" panose="020F0502020204030204" pitchFamily="34" charset="0"/>
                </a:endParaRPr>
              </a:p>
            </p:txBody>
          </p: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etrograde Mars.jpg"/>
          <p:cNvPicPr>
            <a:picLocks noChangeAspect="1"/>
          </p:cNvPicPr>
          <p:nvPr/>
        </p:nvPicPr>
        <p:blipFill>
          <a:blip r:embed="rId2"/>
          <a:stretch>
            <a:fillRect/>
          </a:stretch>
        </p:blipFill>
        <p:spPr>
          <a:xfrm>
            <a:off x="283535" y="0"/>
            <a:ext cx="8576930" cy="6858000"/>
          </a:xfrm>
          <a:prstGeom prst="rect">
            <a:avLst/>
          </a:prstGeom>
        </p:spPr>
      </p:pic>
      <p:cxnSp>
        <p:nvCxnSpPr>
          <p:cNvPr id="5" name="Straight Arrow Connector 4"/>
          <p:cNvCxnSpPr/>
          <p:nvPr/>
        </p:nvCxnSpPr>
        <p:spPr>
          <a:xfrm flipV="1">
            <a:off x="4561119" y="228600"/>
            <a:ext cx="10881" cy="1729016"/>
          </a:xfrm>
          <a:prstGeom prst="straightConnector1">
            <a:avLst/>
          </a:prstGeom>
          <a:ln w="38100" cap="flat" cmpd="sng" algn="ctr">
            <a:solidFill>
              <a:srgbClr val="CCFFFF"/>
            </a:solidFill>
            <a:prstDash val="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8" name="Oval 7"/>
          <p:cNvSpPr/>
          <p:nvPr/>
        </p:nvSpPr>
        <p:spPr>
          <a:xfrm>
            <a:off x="3435653" y="2312912"/>
            <a:ext cx="281214" cy="334435"/>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Freeform 8"/>
          <p:cNvSpPr/>
          <p:nvPr/>
        </p:nvSpPr>
        <p:spPr>
          <a:xfrm>
            <a:off x="3458633" y="2400300"/>
            <a:ext cx="237067" cy="190500"/>
          </a:xfrm>
          <a:custGeom>
            <a:avLst/>
            <a:gdLst>
              <a:gd name="connsiteX0" fmla="*/ 0 w 237067"/>
              <a:gd name="connsiteY0" fmla="*/ 190500 h 190500"/>
              <a:gd name="connsiteX1" fmla="*/ 46567 w 237067"/>
              <a:gd name="connsiteY1" fmla="*/ 135467 h 190500"/>
              <a:gd name="connsiteX2" fmla="*/ 237067 w 237067"/>
              <a:gd name="connsiteY2" fmla="*/ 0 h 190500"/>
            </a:gdLst>
            <a:ahLst/>
            <a:cxnLst>
              <a:cxn ang="0">
                <a:pos x="connsiteX0" y="connsiteY0"/>
              </a:cxn>
              <a:cxn ang="0">
                <a:pos x="connsiteX1" y="connsiteY1"/>
              </a:cxn>
              <a:cxn ang="0">
                <a:pos x="connsiteX2" y="connsiteY2"/>
              </a:cxn>
            </a:cxnLst>
            <a:rect l="l" t="t" r="r" b="b"/>
            <a:pathLst>
              <a:path w="237067" h="190500">
                <a:moveTo>
                  <a:pt x="0" y="190500"/>
                </a:moveTo>
                <a:cubicBezTo>
                  <a:pt x="3528" y="178858"/>
                  <a:pt x="7056" y="167217"/>
                  <a:pt x="46567" y="135467"/>
                </a:cubicBezTo>
                <a:cubicBezTo>
                  <a:pt x="86078" y="103717"/>
                  <a:pt x="237067" y="0"/>
                  <a:pt x="237067" y="0"/>
                </a:cubicBezTo>
              </a:path>
            </a:pathLst>
          </a:custGeom>
          <a:ln w="12700" cap="flat" cmpd="sng" algn="ctr">
            <a:solidFill>
              <a:srgbClr val="FFFF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12" name="Group 11"/>
          <p:cNvGrpSpPr/>
          <p:nvPr/>
        </p:nvGrpSpPr>
        <p:grpSpPr>
          <a:xfrm>
            <a:off x="5401728" y="2286005"/>
            <a:ext cx="304800" cy="334871"/>
            <a:chOff x="5545667" y="2159000"/>
            <a:chExt cx="304800" cy="334871"/>
          </a:xfrm>
        </p:grpSpPr>
        <p:sp>
          <p:nvSpPr>
            <p:cNvPr id="13" name="Oval 12"/>
            <p:cNvSpPr/>
            <p:nvPr/>
          </p:nvSpPr>
          <p:spPr>
            <a:xfrm>
              <a:off x="5545667" y="2159000"/>
              <a:ext cx="304800" cy="330200"/>
            </a:xfrm>
            <a:prstGeom prst="ellipse">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Freeform 13"/>
            <p:cNvSpPr/>
            <p:nvPr/>
          </p:nvSpPr>
          <p:spPr>
            <a:xfrm rot="4620209">
              <a:off x="5557554" y="2203734"/>
              <a:ext cx="309596" cy="270678"/>
            </a:xfrm>
            <a:custGeom>
              <a:avLst/>
              <a:gdLst>
                <a:gd name="connsiteX0" fmla="*/ 0 w 237067"/>
                <a:gd name="connsiteY0" fmla="*/ 190500 h 190500"/>
                <a:gd name="connsiteX1" fmla="*/ 46567 w 237067"/>
                <a:gd name="connsiteY1" fmla="*/ 135467 h 190500"/>
                <a:gd name="connsiteX2" fmla="*/ 237067 w 237067"/>
                <a:gd name="connsiteY2" fmla="*/ 0 h 190500"/>
              </a:gdLst>
              <a:ahLst/>
              <a:cxnLst>
                <a:cxn ang="0">
                  <a:pos x="connsiteX0" y="connsiteY0"/>
                </a:cxn>
                <a:cxn ang="0">
                  <a:pos x="connsiteX1" y="connsiteY1"/>
                </a:cxn>
                <a:cxn ang="0">
                  <a:pos x="connsiteX2" y="connsiteY2"/>
                </a:cxn>
              </a:cxnLst>
              <a:rect l="l" t="t" r="r" b="b"/>
              <a:pathLst>
                <a:path w="237067" h="190500">
                  <a:moveTo>
                    <a:pt x="0" y="190500"/>
                  </a:moveTo>
                  <a:cubicBezTo>
                    <a:pt x="3528" y="178858"/>
                    <a:pt x="7056" y="167217"/>
                    <a:pt x="46567" y="135467"/>
                  </a:cubicBezTo>
                  <a:cubicBezTo>
                    <a:pt x="86078" y="103717"/>
                    <a:pt x="237067" y="0"/>
                    <a:pt x="237067" y="0"/>
                  </a:cubicBezTo>
                </a:path>
              </a:pathLst>
            </a:custGeom>
            <a:ln w="12700" cap="flat" cmpd="sng" algn="ctr">
              <a:solidFill>
                <a:srgbClr val="FFFF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nvGrpSpPr>
          <p:cNvPr id="10" name="Group 9"/>
          <p:cNvGrpSpPr/>
          <p:nvPr/>
        </p:nvGrpSpPr>
        <p:grpSpPr>
          <a:xfrm>
            <a:off x="152401" y="4819590"/>
            <a:ext cx="6705599" cy="1657410"/>
            <a:chOff x="152401" y="4819590"/>
            <a:chExt cx="6705599" cy="1657410"/>
          </a:xfrm>
        </p:grpSpPr>
        <p:sp>
          <p:nvSpPr>
            <p:cNvPr id="11" name="Rectangle 10"/>
            <p:cNvSpPr/>
            <p:nvPr/>
          </p:nvSpPr>
          <p:spPr>
            <a:xfrm>
              <a:off x="152401" y="4845784"/>
              <a:ext cx="3474718" cy="1631216"/>
            </a:xfrm>
            <a:prstGeom prst="rect">
              <a:avLst/>
            </a:prstGeom>
            <a:solidFill>
              <a:schemeClr val="bg1"/>
            </a:solidFill>
            <a:ln>
              <a:solidFill>
                <a:schemeClr val="tx1"/>
              </a:solidFill>
            </a:ln>
          </p:spPr>
          <p:txBody>
            <a:bodyPr wrap="square">
              <a:spAutoFit/>
            </a:bodyPr>
            <a:lstStyle/>
            <a:p>
              <a:r>
                <a:rPr lang="en-US" sz="2000" dirty="0" smtClean="0">
                  <a:latin typeface="Calibri" panose="020F0502020204030204" pitchFamily="34" charset="0"/>
                  <a:cs typeface="Calibri" panose="020F0502020204030204" pitchFamily="34" charset="0"/>
                </a:rPr>
                <a:t>Here, the earth has moved closer to Mars and the observer locates Mars at a different point in the sky aligned closer to the middle star</a:t>
              </a:r>
              <a:endParaRPr lang="en-US" sz="2000" dirty="0">
                <a:latin typeface="Calibri" panose="020F0502020204030204" pitchFamily="34" charset="0"/>
                <a:cs typeface="Calibri" panose="020F0502020204030204" pitchFamily="34" charset="0"/>
              </a:endParaRPr>
            </a:p>
          </p:txBody>
        </p:sp>
        <p:grpSp>
          <p:nvGrpSpPr>
            <p:cNvPr id="15" name="Group 14"/>
            <p:cNvGrpSpPr/>
            <p:nvPr/>
          </p:nvGrpSpPr>
          <p:grpSpPr>
            <a:xfrm>
              <a:off x="3695700" y="4819590"/>
              <a:ext cx="3162300" cy="1657410"/>
              <a:chOff x="3695700" y="4819590"/>
              <a:chExt cx="3162300" cy="1657410"/>
            </a:xfrm>
          </p:grpSpPr>
          <p:sp>
            <p:nvSpPr>
              <p:cNvPr id="16" name="Rectangle 15"/>
              <p:cNvSpPr/>
              <p:nvPr/>
            </p:nvSpPr>
            <p:spPr bwMode="auto">
              <a:xfrm>
                <a:off x="3695700" y="5181600"/>
                <a:ext cx="3162300" cy="1295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7" name="5-Point Star 16"/>
              <p:cNvSpPr/>
              <p:nvPr/>
            </p:nvSpPr>
            <p:spPr bwMode="auto">
              <a:xfrm>
                <a:off x="4191000" y="5638800"/>
                <a:ext cx="274320" cy="274320"/>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8" name="5-Point Star 17"/>
              <p:cNvSpPr/>
              <p:nvPr/>
            </p:nvSpPr>
            <p:spPr bwMode="auto">
              <a:xfrm>
                <a:off x="5105400" y="5638800"/>
                <a:ext cx="274320" cy="274320"/>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9" name="5-Point Star 18"/>
              <p:cNvSpPr/>
              <p:nvPr/>
            </p:nvSpPr>
            <p:spPr bwMode="auto">
              <a:xfrm>
                <a:off x="5943600" y="5638800"/>
                <a:ext cx="274320" cy="274320"/>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0" name="Oval 19"/>
              <p:cNvSpPr/>
              <p:nvPr/>
            </p:nvSpPr>
            <p:spPr bwMode="auto">
              <a:xfrm>
                <a:off x="5136218" y="6055603"/>
                <a:ext cx="212683" cy="212683"/>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1" name="TextBox 20"/>
              <p:cNvSpPr txBox="1"/>
              <p:nvPr/>
            </p:nvSpPr>
            <p:spPr>
              <a:xfrm>
                <a:off x="3695700" y="4819590"/>
                <a:ext cx="2150533" cy="400110"/>
              </a:xfrm>
              <a:prstGeom prst="rect">
                <a:avLst/>
              </a:prstGeom>
              <a:solidFill>
                <a:schemeClr val="bg1"/>
              </a:solidFill>
              <a:ln>
                <a:solidFill>
                  <a:schemeClr val="tx1"/>
                </a:solidFill>
              </a:ln>
            </p:spPr>
            <p:txBody>
              <a:bodyPr wrap="square" rtlCol="0">
                <a:spAutoFit/>
              </a:bodyPr>
              <a:lstStyle/>
              <a:p>
                <a:r>
                  <a:rPr lang="en-US" sz="2000" dirty="0" smtClean="0">
                    <a:latin typeface="Calibri" panose="020F0502020204030204" pitchFamily="34" charset="0"/>
                    <a:cs typeface="Calibri" panose="020F0502020204030204" pitchFamily="34" charset="0"/>
                  </a:rPr>
                  <a:t>Observer’s View:</a:t>
                </a:r>
                <a:endParaRPr lang="en-US" sz="2000" dirty="0">
                  <a:latin typeface="Calibri" panose="020F0502020204030204" pitchFamily="34" charset="0"/>
                  <a:cs typeface="Calibri" panose="020F0502020204030204" pitchFamily="34" charset="0"/>
                </a:endParaRPr>
              </a:p>
            </p:txBody>
          </p: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etrograde Mars.jpg"/>
          <p:cNvPicPr>
            <a:picLocks noChangeAspect="1"/>
          </p:cNvPicPr>
          <p:nvPr/>
        </p:nvPicPr>
        <p:blipFill>
          <a:blip r:embed="rId2"/>
          <a:stretch>
            <a:fillRect/>
          </a:stretch>
        </p:blipFill>
        <p:spPr>
          <a:xfrm>
            <a:off x="283535" y="0"/>
            <a:ext cx="8576930" cy="6858000"/>
          </a:xfrm>
          <a:prstGeom prst="rect">
            <a:avLst/>
          </a:prstGeom>
        </p:spPr>
      </p:pic>
      <p:cxnSp>
        <p:nvCxnSpPr>
          <p:cNvPr id="7" name="Straight Arrow Connector 6"/>
          <p:cNvCxnSpPr/>
          <p:nvPr/>
        </p:nvCxnSpPr>
        <p:spPr>
          <a:xfrm flipV="1">
            <a:off x="3563259" y="381000"/>
            <a:ext cx="1542141" cy="1986644"/>
          </a:xfrm>
          <a:prstGeom prst="straightConnector1">
            <a:avLst/>
          </a:prstGeom>
          <a:ln w="38100" cap="flat" cmpd="sng" algn="ctr">
            <a:solidFill>
              <a:schemeClr val="bg1"/>
            </a:solidFill>
            <a:prstDash val="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6" name="Oval 5"/>
          <p:cNvSpPr/>
          <p:nvPr/>
        </p:nvSpPr>
        <p:spPr>
          <a:xfrm>
            <a:off x="4429881" y="1972130"/>
            <a:ext cx="281214" cy="334435"/>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Freeform 7"/>
          <p:cNvSpPr/>
          <p:nvPr/>
        </p:nvSpPr>
        <p:spPr>
          <a:xfrm rot="2219963">
            <a:off x="4469795" y="2041985"/>
            <a:ext cx="237067" cy="190500"/>
          </a:xfrm>
          <a:custGeom>
            <a:avLst/>
            <a:gdLst>
              <a:gd name="connsiteX0" fmla="*/ 0 w 237067"/>
              <a:gd name="connsiteY0" fmla="*/ 190500 h 190500"/>
              <a:gd name="connsiteX1" fmla="*/ 46567 w 237067"/>
              <a:gd name="connsiteY1" fmla="*/ 135467 h 190500"/>
              <a:gd name="connsiteX2" fmla="*/ 237067 w 237067"/>
              <a:gd name="connsiteY2" fmla="*/ 0 h 190500"/>
            </a:gdLst>
            <a:ahLst/>
            <a:cxnLst>
              <a:cxn ang="0">
                <a:pos x="connsiteX0" y="connsiteY0"/>
              </a:cxn>
              <a:cxn ang="0">
                <a:pos x="connsiteX1" y="connsiteY1"/>
              </a:cxn>
              <a:cxn ang="0">
                <a:pos x="connsiteX2" y="connsiteY2"/>
              </a:cxn>
            </a:cxnLst>
            <a:rect l="l" t="t" r="r" b="b"/>
            <a:pathLst>
              <a:path w="237067" h="190500">
                <a:moveTo>
                  <a:pt x="0" y="190500"/>
                </a:moveTo>
                <a:cubicBezTo>
                  <a:pt x="3528" y="178858"/>
                  <a:pt x="7056" y="167217"/>
                  <a:pt x="46567" y="135467"/>
                </a:cubicBezTo>
                <a:cubicBezTo>
                  <a:pt x="86078" y="103717"/>
                  <a:pt x="237067" y="0"/>
                  <a:pt x="237067" y="0"/>
                </a:cubicBezTo>
              </a:path>
            </a:pathLst>
          </a:custGeom>
          <a:ln w="12700" cap="flat" cmpd="sng" algn="ctr">
            <a:solidFill>
              <a:srgbClr val="FFFF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Oval 8"/>
          <p:cNvSpPr/>
          <p:nvPr/>
        </p:nvSpPr>
        <p:spPr>
          <a:xfrm>
            <a:off x="5398690" y="2284640"/>
            <a:ext cx="341584" cy="334435"/>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C</a:t>
            </a:r>
          </a:p>
        </p:txBody>
      </p:sp>
      <p:grpSp>
        <p:nvGrpSpPr>
          <p:cNvPr id="12" name="Group 11"/>
          <p:cNvGrpSpPr/>
          <p:nvPr/>
        </p:nvGrpSpPr>
        <p:grpSpPr>
          <a:xfrm>
            <a:off x="5387569" y="2133599"/>
            <a:ext cx="437497" cy="473513"/>
            <a:chOff x="5412970" y="2159000"/>
            <a:chExt cx="437497" cy="473513"/>
          </a:xfrm>
        </p:grpSpPr>
        <p:sp>
          <p:nvSpPr>
            <p:cNvPr id="11" name="Oval 10"/>
            <p:cNvSpPr/>
            <p:nvPr/>
          </p:nvSpPr>
          <p:spPr>
            <a:xfrm>
              <a:off x="5545667" y="2159000"/>
              <a:ext cx="304800" cy="330200"/>
            </a:xfrm>
            <a:prstGeom prst="ellipse">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Freeform 9"/>
            <p:cNvSpPr/>
            <p:nvPr/>
          </p:nvSpPr>
          <p:spPr>
            <a:xfrm rot="4620209">
              <a:off x="5393511" y="2342376"/>
              <a:ext cx="309596" cy="270678"/>
            </a:xfrm>
            <a:custGeom>
              <a:avLst/>
              <a:gdLst>
                <a:gd name="connsiteX0" fmla="*/ 0 w 237067"/>
                <a:gd name="connsiteY0" fmla="*/ 190500 h 190500"/>
                <a:gd name="connsiteX1" fmla="*/ 46567 w 237067"/>
                <a:gd name="connsiteY1" fmla="*/ 135467 h 190500"/>
                <a:gd name="connsiteX2" fmla="*/ 237067 w 237067"/>
                <a:gd name="connsiteY2" fmla="*/ 0 h 190500"/>
              </a:gdLst>
              <a:ahLst/>
              <a:cxnLst>
                <a:cxn ang="0">
                  <a:pos x="connsiteX0" y="connsiteY0"/>
                </a:cxn>
                <a:cxn ang="0">
                  <a:pos x="connsiteX1" y="connsiteY1"/>
                </a:cxn>
                <a:cxn ang="0">
                  <a:pos x="connsiteX2" y="connsiteY2"/>
                </a:cxn>
              </a:cxnLst>
              <a:rect l="l" t="t" r="r" b="b"/>
              <a:pathLst>
                <a:path w="237067" h="190500">
                  <a:moveTo>
                    <a:pt x="0" y="190500"/>
                  </a:moveTo>
                  <a:cubicBezTo>
                    <a:pt x="3528" y="178858"/>
                    <a:pt x="7056" y="167217"/>
                    <a:pt x="46567" y="135467"/>
                  </a:cubicBezTo>
                  <a:cubicBezTo>
                    <a:pt x="86078" y="103717"/>
                    <a:pt x="237067" y="0"/>
                    <a:pt x="237067" y="0"/>
                  </a:cubicBezTo>
                </a:path>
              </a:pathLst>
            </a:custGeom>
            <a:ln w="12700" cap="flat" cmpd="sng" algn="ctr">
              <a:solidFill>
                <a:srgbClr val="FFFF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nvGrpSpPr>
          <p:cNvPr id="13" name="Group 12"/>
          <p:cNvGrpSpPr/>
          <p:nvPr/>
        </p:nvGrpSpPr>
        <p:grpSpPr>
          <a:xfrm>
            <a:off x="424637" y="4800600"/>
            <a:ext cx="6433363" cy="1676400"/>
            <a:chOff x="424637" y="4800600"/>
            <a:chExt cx="6433363" cy="1676400"/>
          </a:xfrm>
        </p:grpSpPr>
        <p:sp>
          <p:nvSpPr>
            <p:cNvPr id="14" name="Rectangle 13"/>
            <p:cNvSpPr/>
            <p:nvPr/>
          </p:nvSpPr>
          <p:spPr>
            <a:xfrm>
              <a:off x="424637" y="4800600"/>
              <a:ext cx="2907149" cy="1631216"/>
            </a:xfrm>
            <a:prstGeom prst="rect">
              <a:avLst/>
            </a:prstGeom>
            <a:solidFill>
              <a:schemeClr val="bg1"/>
            </a:solidFill>
            <a:ln>
              <a:solidFill>
                <a:schemeClr val="tx1"/>
              </a:solidFill>
            </a:ln>
          </p:spPr>
          <p:txBody>
            <a:bodyPr wrap="square">
              <a:spAutoFit/>
            </a:bodyPr>
            <a:lstStyle/>
            <a:p>
              <a:r>
                <a:rPr lang="en-US" sz="2000" dirty="0" smtClean="0">
                  <a:latin typeface="Calibri" panose="020F0502020204030204" pitchFamily="34" charset="0"/>
                  <a:cs typeface="Calibri" panose="020F0502020204030204" pitchFamily="34" charset="0"/>
                </a:rPr>
                <a:t>Now, the earth and Mars have moved farther apart, and the observer locates Mars closer to the star on the right.</a:t>
              </a:r>
              <a:endParaRPr lang="en-US" sz="2000" dirty="0">
                <a:latin typeface="Calibri" panose="020F0502020204030204" pitchFamily="34" charset="0"/>
                <a:cs typeface="Calibri" panose="020F0502020204030204" pitchFamily="34" charset="0"/>
              </a:endParaRPr>
            </a:p>
          </p:txBody>
        </p:sp>
        <p:grpSp>
          <p:nvGrpSpPr>
            <p:cNvPr id="15" name="Group 14"/>
            <p:cNvGrpSpPr/>
            <p:nvPr/>
          </p:nvGrpSpPr>
          <p:grpSpPr>
            <a:xfrm>
              <a:off x="3695700" y="4819590"/>
              <a:ext cx="3162300" cy="1657410"/>
              <a:chOff x="3695700" y="4819590"/>
              <a:chExt cx="3162300" cy="1657410"/>
            </a:xfrm>
          </p:grpSpPr>
          <p:sp>
            <p:nvSpPr>
              <p:cNvPr id="16" name="Rectangle 15"/>
              <p:cNvSpPr/>
              <p:nvPr/>
            </p:nvSpPr>
            <p:spPr bwMode="auto">
              <a:xfrm>
                <a:off x="3695700" y="5181600"/>
                <a:ext cx="3162300" cy="1295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7" name="5-Point Star 16"/>
              <p:cNvSpPr/>
              <p:nvPr/>
            </p:nvSpPr>
            <p:spPr bwMode="auto">
              <a:xfrm>
                <a:off x="4191000" y="5638800"/>
                <a:ext cx="274320" cy="274320"/>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8" name="5-Point Star 17"/>
              <p:cNvSpPr/>
              <p:nvPr/>
            </p:nvSpPr>
            <p:spPr bwMode="auto">
              <a:xfrm>
                <a:off x="5105400" y="5638800"/>
                <a:ext cx="274320" cy="274320"/>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9" name="5-Point Star 18"/>
              <p:cNvSpPr/>
              <p:nvPr/>
            </p:nvSpPr>
            <p:spPr bwMode="auto">
              <a:xfrm>
                <a:off x="5943600" y="5638800"/>
                <a:ext cx="274320" cy="274320"/>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0" name="Oval 19"/>
              <p:cNvSpPr/>
              <p:nvPr/>
            </p:nvSpPr>
            <p:spPr bwMode="auto">
              <a:xfrm>
                <a:off x="5638800" y="6035717"/>
                <a:ext cx="212683" cy="212683"/>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1" name="TextBox 20"/>
              <p:cNvSpPr txBox="1"/>
              <p:nvPr/>
            </p:nvSpPr>
            <p:spPr>
              <a:xfrm>
                <a:off x="3695700" y="4819590"/>
                <a:ext cx="2150533" cy="400110"/>
              </a:xfrm>
              <a:prstGeom prst="rect">
                <a:avLst/>
              </a:prstGeom>
              <a:solidFill>
                <a:schemeClr val="bg1"/>
              </a:solidFill>
              <a:ln>
                <a:solidFill>
                  <a:schemeClr val="tx1"/>
                </a:solidFill>
              </a:ln>
            </p:spPr>
            <p:txBody>
              <a:bodyPr wrap="square" rtlCol="0">
                <a:spAutoFit/>
              </a:bodyPr>
              <a:lstStyle/>
              <a:p>
                <a:r>
                  <a:rPr lang="en-US" sz="2000" dirty="0" smtClean="0">
                    <a:latin typeface="Calibri" panose="020F0502020204030204" pitchFamily="34" charset="0"/>
                    <a:cs typeface="Calibri" panose="020F0502020204030204" pitchFamily="34" charset="0"/>
                  </a:rPr>
                  <a:t>Observer’s View:</a:t>
                </a:r>
                <a:endParaRPr lang="en-US" sz="2000" dirty="0">
                  <a:latin typeface="Calibri" panose="020F0502020204030204" pitchFamily="34" charset="0"/>
                  <a:cs typeface="Calibri" panose="020F0502020204030204" pitchFamily="34" charset="0"/>
                </a:endParaRPr>
              </a:p>
            </p:txBody>
          </p:sp>
        </p:grpSp>
      </p:grpSp>
      <p:sp>
        <p:nvSpPr>
          <p:cNvPr id="22" name="Rectangle 21"/>
          <p:cNvSpPr/>
          <p:nvPr/>
        </p:nvSpPr>
        <p:spPr>
          <a:xfrm>
            <a:off x="7108822" y="874426"/>
            <a:ext cx="1915783" cy="5632311"/>
          </a:xfrm>
          <a:prstGeom prst="rect">
            <a:avLst/>
          </a:prstGeom>
          <a:solidFill>
            <a:schemeClr val="accent6">
              <a:lumMod val="20000"/>
              <a:lumOff val="80000"/>
            </a:schemeClr>
          </a:solidFill>
          <a:ln w="19050">
            <a:solidFill>
              <a:srgbClr val="FF0000"/>
            </a:solidFill>
          </a:ln>
        </p:spPr>
        <p:txBody>
          <a:bodyPr wrap="square">
            <a:spAutoFit/>
          </a:bodyPr>
          <a:lstStyle/>
          <a:p>
            <a:pPr algn="ctr"/>
            <a:r>
              <a:rPr lang="en-US" sz="2000" dirty="0" smtClean="0">
                <a:latin typeface="Calibri" panose="020F0502020204030204" pitchFamily="34" charset="0"/>
                <a:cs typeface="Calibri" panose="020F0502020204030204" pitchFamily="34" charset="0"/>
              </a:rPr>
              <a:t>These three images of Mars indicate that it is moving to the </a:t>
            </a:r>
            <a:r>
              <a:rPr lang="en-US" sz="2000" b="1" dirty="0" smtClean="0">
                <a:latin typeface="Calibri" panose="020F0502020204030204" pitchFamily="34" charset="0"/>
                <a:cs typeface="Calibri" panose="020F0502020204030204" pitchFamily="34" charset="0"/>
              </a:rPr>
              <a:t>right</a:t>
            </a:r>
            <a:r>
              <a:rPr lang="en-US" sz="2000" dirty="0" smtClean="0">
                <a:latin typeface="Calibri" panose="020F0502020204030204" pitchFamily="34" charset="0"/>
                <a:cs typeface="Calibri" panose="020F0502020204030204" pitchFamily="34" charset="0"/>
              </a:rPr>
              <a:t>.</a:t>
            </a:r>
          </a:p>
          <a:p>
            <a:endParaRPr lang="en-US" sz="2000" b="1" dirty="0">
              <a:latin typeface="Calibri" panose="020F0502020204030204" pitchFamily="34" charset="0"/>
              <a:cs typeface="Calibri" panose="020F0502020204030204" pitchFamily="34" charset="0"/>
            </a:endParaRPr>
          </a:p>
          <a:p>
            <a:pPr algn="ctr"/>
            <a:r>
              <a:rPr lang="en-US" sz="2000" dirty="0" smtClean="0">
                <a:latin typeface="Calibri" panose="020F0502020204030204" pitchFamily="34" charset="0"/>
                <a:cs typeface="Calibri" panose="020F0502020204030204" pitchFamily="34" charset="0"/>
              </a:rPr>
              <a:t>However, in the next snapshot, earth and Mars will get even farther apart, and Mars will appear to be located closer to the middle star, i.e. it will appear to have moved to the </a:t>
            </a:r>
            <a:r>
              <a:rPr lang="en-US" sz="2000" b="1" dirty="0" smtClean="0">
                <a:latin typeface="Calibri" panose="020F0502020204030204" pitchFamily="34" charset="0"/>
                <a:cs typeface="Calibri" panose="020F0502020204030204" pitchFamily="34" charset="0"/>
              </a:rPr>
              <a:t>left</a:t>
            </a:r>
            <a:endParaRPr lang="en-US" sz="2000"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adBinary.aspx.gif"/>
          <p:cNvPicPr>
            <a:picLocks noChangeAspect="1"/>
          </p:cNvPicPr>
          <p:nvPr/>
        </p:nvPicPr>
        <p:blipFill>
          <a:blip r:embed="rId2">
            <a:lum contrast="17000"/>
          </a:blip>
          <a:stretch>
            <a:fillRect/>
          </a:stretch>
        </p:blipFill>
        <p:spPr>
          <a:xfrm>
            <a:off x="658451" y="63500"/>
            <a:ext cx="8025060" cy="6692900"/>
          </a:xfrm>
          <a:prstGeom prst="rect">
            <a:avLst/>
          </a:prstGeom>
        </p:spPr>
      </p:pic>
      <p:sp>
        <p:nvSpPr>
          <p:cNvPr id="3" name="Rectangle 2"/>
          <p:cNvSpPr/>
          <p:nvPr/>
        </p:nvSpPr>
        <p:spPr>
          <a:xfrm>
            <a:off x="5638800" y="342900"/>
            <a:ext cx="1460500" cy="660400"/>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Straight Connector 4"/>
          <p:cNvCxnSpPr/>
          <p:nvPr/>
        </p:nvCxnSpPr>
        <p:spPr>
          <a:xfrm>
            <a:off x="7086600" y="1003300"/>
            <a:ext cx="508000" cy="393700"/>
          </a:xfrm>
          <a:prstGeom prst="line">
            <a:avLst/>
          </a:prstGeom>
          <a:ln w="381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 name="Straight Connector 6"/>
          <p:cNvCxnSpPr>
            <a:endCxn id="3" idx="3"/>
          </p:cNvCxnSpPr>
          <p:nvPr/>
        </p:nvCxnSpPr>
        <p:spPr>
          <a:xfrm rot="5400000" flipH="1" flipV="1">
            <a:off x="7099300" y="673100"/>
            <a:ext cx="1588" cy="1588"/>
          </a:xfrm>
          <a:prstGeom prst="line">
            <a:avLst/>
          </a:prstGeom>
          <a:ln w="28575" cap="flat" cmpd="sng" algn="ctr">
            <a:solidFill>
              <a:srgbClr val="00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a:off x="7099301" y="673100"/>
            <a:ext cx="122767" cy="1588"/>
          </a:xfrm>
          <a:prstGeom prst="line">
            <a:avLst/>
          </a:prstGeom>
          <a:ln w="38100" cap="flat" cmpd="sng" algn="ctr">
            <a:solidFill>
              <a:srgbClr val="00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6746421" y="18145"/>
            <a:ext cx="2080079" cy="584776"/>
          </a:xfrm>
          <a:prstGeom prst="rect">
            <a:avLst/>
          </a:prstGeom>
          <a:solidFill>
            <a:schemeClr val="tx1"/>
          </a:solidFill>
        </p:spPr>
        <p:txBody>
          <a:bodyPr wrap="square" rtlCol="0">
            <a:spAutoFit/>
          </a:bodyPr>
          <a:lstStyle/>
          <a:p>
            <a:r>
              <a:rPr lang="en-US" sz="1600">
                <a:solidFill>
                  <a:schemeClr val="bg1"/>
                </a:solidFill>
                <a:latin typeface="Arial"/>
                <a:cs typeface="Arial"/>
              </a:rPr>
              <a:t>retrograde motion</a:t>
            </a:r>
          </a:p>
          <a:p>
            <a:endParaRPr lang="en-US" sz="1600">
              <a:solidFill>
                <a:schemeClr val="bg1"/>
              </a:solidFill>
              <a:latin typeface="Arial"/>
              <a:cs typeface="Arial"/>
            </a:endParaRPr>
          </a:p>
        </p:txBody>
      </p:sp>
      <p:sp>
        <p:nvSpPr>
          <p:cNvPr id="11" name="TextBox 10"/>
          <p:cNvSpPr txBox="1"/>
          <p:nvPr/>
        </p:nvSpPr>
        <p:spPr>
          <a:xfrm>
            <a:off x="2580821" y="673099"/>
            <a:ext cx="2080079" cy="1077218"/>
          </a:xfrm>
          <a:prstGeom prst="rect">
            <a:avLst/>
          </a:prstGeom>
          <a:solidFill>
            <a:schemeClr val="tx1"/>
          </a:solidFill>
        </p:spPr>
        <p:txBody>
          <a:bodyPr wrap="square" rtlCol="0">
            <a:spAutoFit/>
          </a:bodyPr>
          <a:lstStyle/>
          <a:p>
            <a:r>
              <a:rPr lang="en-US" sz="1600" dirty="0">
                <a:solidFill>
                  <a:schemeClr val="bg1"/>
                </a:solidFill>
                <a:latin typeface="Arial"/>
                <a:cs typeface="Arial"/>
              </a:rPr>
              <a:t>direction of Mars with respect to background stars</a:t>
            </a:r>
          </a:p>
          <a:p>
            <a:endParaRPr lang="en-US" sz="1600" dirty="0">
              <a:solidFill>
                <a:schemeClr val="bg1"/>
              </a:solidFill>
              <a:latin typeface="Arial"/>
              <a:cs typeface="Arial"/>
            </a:endParaRPr>
          </a:p>
        </p:txBody>
      </p:sp>
      <p:sp>
        <p:nvSpPr>
          <p:cNvPr id="12" name="TextBox 11"/>
          <p:cNvSpPr txBox="1"/>
          <p:nvPr/>
        </p:nvSpPr>
        <p:spPr>
          <a:xfrm>
            <a:off x="899866" y="2366354"/>
            <a:ext cx="1233734" cy="369332"/>
          </a:xfrm>
          <a:prstGeom prst="rect">
            <a:avLst/>
          </a:prstGeom>
          <a:solidFill>
            <a:schemeClr val="tx1"/>
          </a:solidFill>
        </p:spPr>
        <p:txBody>
          <a:bodyPr wrap="square" rtlCol="0">
            <a:spAutoFit/>
          </a:bodyPr>
          <a:lstStyle/>
          <a:p>
            <a:r>
              <a:rPr lang="en-US" sz="1800" dirty="0">
                <a:solidFill>
                  <a:schemeClr val="bg1"/>
                </a:solidFill>
                <a:latin typeface="Arial"/>
                <a:cs typeface="Arial"/>
              </a:rPr>
              <a:t>Mars orbit</a:t>
            </a:r>
          </a:p>
        </p:txBody>
      </p:sp>
      <p:sp>
        <p:nvSpPr>
          <p:cNvPr id="13" name="TextBox 12"/>
          <p:cNvSpPr txBox="1"/>
          <p:nvPr/>
        </p:nvSpPr>
        <p:spPr>
          <a:xfrm>
            <a:off x="1977568" y="5530660"/>
            <a:ext cx="1514949" cy="369332"/>
          </a:xfrm>
          <a:prstGeom prst="rect">
            <a:avLst/>
          </a:prstGeom>
          <a:solidFill>
            <a:schemeClr val="tx1"/>
          </a:solidFill>
        </p:spPr>
        <p:txBody>
          <a:bodyPr wrap="square" rtlCol="0">
            <a:spAutoFit/>
          </a:bodyPr>
          <a:lstStyle/>
          <a:p>
            <a:pPr algn="r"/>
            <a:r>
              <a:rPr lang="en-US" sz="1800" dirty="0">
                <a:solidFill>
                  <a:schemeClr val="bg1"/>
                </a:solidFill>
                <a:latin typeface="Arial"/>
                <a:cs typeface="Arial"/>
              </a:rPr>
              <a:t>Earth's orbit</a:t>
            </a:r>
          </a:p>
        </p:txBody>
      </p:sp>
      <p:sp>
        <p:nvSpPr>
          <p:cNvPr id="4" name="Rectangle 3"/>
          <p:cNvSpPr/>
          <p:nvPr/>
        </p:nvSpPr>
        <p:spPr>
          <a:xfrm>
            <a:off x="76200" y="79700"/>
            <a:ext cx="5016886" cy="461665"/>
          </a:xfrm>
          <a:prstGeom prst="rect">
            <a:avLst/>
          </a:prstGeom>
          <a:ln>
            <a:solidFill>
              <a:srgbClr val="246CFF"/>
            </a:solidFill>
          </a:ln>
        </p:spPr>
        <p:txBody>
          <a:bodyPr wrap="none">
            <a:spAutoFit/>
          </a:bodyPr>
          <a:lstStyle/>
          <a:p>
            <a:r>
              <a:rPr lang="en-US" b="1" dirty="0" smtClean="0">
                <a:solidFill>
                  <a:schemeClr val="bg1"/>
                </a:solidFill>
                <a:hlinkClick r:id="rId3"/>
              </a:rPr>
              <a:t>Video</a:t>
            </a:r>
            <a:r>
              <a:rPr lang="en-US" dirty="0" smtClean="0">
                <a:solidFill>
                  <a:schemeClr val="bg1"/>
                </a:solidFill>
                <a:hlinkClick r:id="rId3"/>
              </a:rPr>
              <a:t>: https</a:t>
            </a:r>
            <a:r>
              <a:rPr lang="en-US" dirty="0">
                <a:solidFill>
                  <a:schemeClr val="bg1"/>
                </a:solidFill>
                <a:hlinkClick r:id="rId3"/>
              </a:rPr>
              <a:t>://</a:t>
            </a:r>
            <a:r>
              <a:rPr lang="en-US" dirty="0" smtClean="0">
                <a:solidFill>
                  <a:schemeClr val="bg1"/>
                </a:solidFill>
                <a:hlinkClick r:id="rId3"/>
              </a:rPr>
              <a:t>youtu.be/TK9ozJYELR8</a:t>
            </a:r>
            <a:endParaRPr lang="en-US" dirty="0">
              <a:solidFill>
                <a:schemeClr val="bg1"/>
              </a:solidFill>
            </a:endParaRPr>
          </a:p>
        </p:txBody>
      </p:sp>
      <p:sp>
        <p:nvSpPr>
          <p:cNvPr id="14" name="Rectangle 13"/>
          <p:cNvSpPr/>
          <p:nvPr/>
        </p:nvSpPr>
        <p:spPr>
          <a:xfrm>
            <a:off x="6172200" y="4487119"/>
            <a:ext cx="2875974" cy="1938992"/>
          </a:xfrm>
          <a:prstGeom prst="rect">
            <a:avLst/>
          </a:prstGeom>
          <a:solidFill>
            <a:schemeClr val="accent6">
              <a:lumMod val="20000"/>
              <a:lumOff val="80000"/>
            </a:schemeClr>
          </a:solidFill>
          <a:ln>
            <a:solidFill>
              <a:srgbClr val="FF0000"/>
            </a:solidFill>
          </a:ln>
        </p:spPr>
        <p:txBody>
          <a:bodyPr wrap="square">
            <a:spAutoFit/>
          </a:bodyPr>
          <a:lstStyle/>
          <a:p>
            <a:pPr algn="ctr"/>
            <a:r>
              <a:rPr lang="en-US" sz="2000" dirty="0" smtClean="0">
                <a:latin typeface="Calibri" panose="020F0502020204030204" pitchFamily="34" charset="0"/>
                <a:cs typeface="Calibri" panose="020F0502020204030204" pitchFamily="34" charset="0"/>
              </a:rPr>
              <a:t>Recording more observations in the same manner, Mars is observed to switch its direction twice and generate </a:t>
            </a:r>
            <a:r>
              <a:rPr lang="en-US" sz="2000" b="1" dirty="0" smtClean="0">
                <a:latin typeface="Calibri" panose="020F0502020204030204" pitchFamily="34" charset="0"/>
                <a:cs typeface="Calibri" panose="020F0502020204030204" pitchFamily="34" charset="0"/>
              </a:rPr>
              <a:t>retrograde motion</a:t>
            </a:r>
            <a:endParaRPr lang="en-US" sz="2000"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igure_04_05_nb.jpg"/>
          <p:cNvPicPr>
            <a:picLocks noChangeAspect="1"/>
          </p:cNvPicPr>
          <p:nvPr/>
        </p:nvPicPr>
        <p:blipFill rotWithShape="1">
          <a:blip r:embed="rId2">
            <a:extLst>
              <a:ext uri="{BEBA8EAE-BF5A-486C-A8C5-ECC9F3942E4B}">
                <a14:imgProps xmlns:a14="http://schemas.microsoft.com/office/drawing/2010/main">
                  <a14:imgLayer r:embed="rId3">
                    <a14:imgEffect>
                      <a14:brightnessContrast contrast="11000"/>
                    </a14:imgEffect>
                  </a14:imgLayer>
                </a14:imgProps>
              </a:ext>
              <a:ext uri="{28A0092B-C50C-407E-A947-70E740481C1C}">
                <a14:useLocalDpi xmlns:a14="http://schemas.microsoft.com/office/drawing/2010/main" val="0"/>
              </a:ext>
            </a:extLst>
          </a:blip>
          <a:srcRect l="1189" t="1702" r="953" b="8743"/>
          <a:stretch/>
        </p:blipFill>
        <p:spPr>
          <a:xfrm>
            <a:off x="71120" y="254000"/>
            <a:ext cx="9032240" cy="6010506"/>
          </a:xfrm>
          <a:prstGeom prst="rect">
            <a:avLst/>
          </a:prstGeom>
        </p:spPr>
      </p:pic>
      <p:sp>
        <p:nvSpPr>
          <p:cNvPr id="5" name="Rectangle 4"/>
          <p:cNvSpPr/>
          <p:nvPr/>
        </p:nvSpPr>
        <p:spPr>
          <a:xfrm>
            <a:off x="0" y="2052320"/>
            <a:ext cx="1452880" cy="751840"/>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7691120" y="2052320"/>
            <a:ext cx="1452880" cy="751840"/>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Retrograde Mars.jpg"/>
          <p:cNvPicPr>
            <a:picLocks noChangeAspect="1"/>
          </p:cNvPicPr>
          <p:nvPr/>
        </p:nvPicPr>
        <p:blipFill rotWithShape="1">
          <a:blip r:embed="rId4">
            <a:clrChange>
              <a:clrFrom>
                <a:srgbClr val="000000"/>
              </a:clrFrom>
              <a:clrTo>
                <a:srgbClr val="000000">
                  <a:alpha val="0"/>
                </a:srgbClr>
              </a:clrTo>
            </a:clrChange>
          </a:blip>
          <a:srcRect l="43129" t="45925" r="43485" b="36741"/>
          <a:stretch/>
        </p:blipFill>
        <p:spPr>
          <a:xfrm>
            <a:off x="4368799" y="4709654"/>
            <a:ext cx="485250" cy="502426"/>
          </a:xfrm>
          <a:prstGeom prst="rect">
            <a:avLst/>
          </a:prstGeom>
        </p:spPr>
      </p:pic>
    </p:spTree>
    <p:extLst>
      <p:ext uri="{BB962C8B-B14F-4D97-AF65-F5344CB8AC3E}">
        <p14:creationId xmlns:p14="http://schemas.microsoft.com/office/powerpoint/2010/main" val="17065392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e7bf4d5ac9cee9fdc491d0167130632_1M.png.jpeg"/>
          <p:cNvPicPr>
            <a:picLocks noChangeAspect="1"/>
          </p:cNvPicPr>
          <p:nvPr/>
        </p:nvPicPr>
        <p:blipFill>
          <a:blip r:embed="rId2"/>
          <a:stretch>
            <a:fillRect/>
          </a:stretch>
        </p:blipFill>
        <p:spPr>
          <a:xfrm>
            <a:off x="3200400" y="1828800"/>
            <a:ext cx="2743200" cy="3200400"/>
          </a:xfrm>
          <a:prstGeom prst="rect">
            <a:avLst/>
          </a:prstGeom>
        </p:spPr>
      </p:pic>
      <p:sp>
        <p:nvSpPr>
          <p:cNvPr id="3" name="TextBox 2"/>
          <p:cNvSpPr txBox="1"/>
          <p:nvPr/>
        </p:nvSpPr>
        <p:spPr>
          <a:xfrm>
            <a:off x="3431105" y="5149334"/>
            <a:ext cx="2360893" cy="369332"/>
          </a:xfrm>
          <a:prstGeom prst="rect">
            <a:avLst/>
          </a:prstGeom>
          <a:noFill/>
        </p:spPr>
        <p:txBody>
          <a:bodyPr wrap="none" rtlCol="0">
            <a:spAutoFit/>
          </a:bodyPr>
          <a:lstStyle/>
          <a:p>
            <a:r>
              <a:rPr lang="en-US"/>
              <a:t>Copernicus, 1500’s ACE</a:t>
            </a:r>
          </a:p>
        </p:txBody>
      </p:sp>
      <p:sp>
        <p:nvSpPr>
          <p:cNvPr id="4" name="TextBox 3"/>
          <p:cNvSpPr txBox="1"/>
          <p:nvPr/>
        </p:nvSpPr>
        <p:spPr>
          <a:xfrm>
            <a:off x="1803400" y="520700"/>
            <a:ext cx="5727700" cy="5632311"/>
          </a:xfrm>
          <a:prstGeom prst="rect">
            <a:avLst/>
          </a:prstGeom>
          <a:noFill/>
        </p:spPr>
        <p:txBody>
          <a:bodyPr wrap="square" rtlCol="0">
            <a:spAutoFit/>
          </a:bodyPr>
          <a:lstStyle/>
          <a:p>
            <a:pPr algn="ctr"/>
            <a:r>
              <a:rPr lang="en-US" sz="4000" dirty="0">
                <a:solidFill>
                  <a:srgbClr val="FF0000"/>
                </a:solidFill>
                <a:effectLst>
                  <a:outerShdw blurRad="50800" dist="38100" dir="2700000">
                    <a:srgbClr val="000000">
                      <a:alpha val="43000"/>
                    </a:srgbClr>
                  </a:outerShdw>
                </a:effectLst>
              </a:rPr>
              <a:t>Heliocentric Universe</a:t>
            </a: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r>
              <a:rPr lang="en-US" sz="4000" dirty="0">
                <a:solidFill>
                  <a:srgbClr val="FF0000"/>
                </a:solidFill>
                <a:effectLst>
                  <a:outerShdw blurRad="50800" dist="38100" dir="2700000">
                    <a:srgbClr val="000000">
                      <a:alpha val="43000"/>
                    </a:srgbClr>
                  </a:outerShdw>
                </a:effectLst>
              </a:rPr>
              <a:t>Mathematical basis</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0707solarsystem.jpg"/>
          <p:cNvPicPr>
            <a:picLocks noChangeAspect="1"/>
          </p:cNvPicPr>
          <p:nvPr/>
        </p:nvPicPr>
        <p:blipFill>
          <a:blip r:embed="rId2"/>
          <a:srcRect/>
          <a:stretch>
            <a:fillRect/>
          </a:stretch>
        </p:blipFill>
        <p:spPr bwMode="auto">
          <a:xfrm>
            <a:off x="399143" y="166585"/>
            <a:ext cx="8345714" cy="6524830"/>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mars-in-gemini-2007.jpg"/>
          <p:cNvPicPr>
            <a:picLocks noChangeAspect="1"/>
          </p:cNvPicPr>
          <p:nvPr/>
        </p:nvPicPr>
        <p:blipFill>
          <a:blip r:embed="rId2"/>
          <a:srcRect b="7901"/>
          <a:stretch>
            <a:fillRect/>
          </a:stretch>
        </p:blipFill>
        <p:spPr>
          <a:xfrm>
            <a:off x="578997" y="211675"/>
            <a:ext cx="7986006" cy="6316133"/>
          </a:xfrm>
          <a:prstGeom prst="rect">
            <a:avLst/>
          </a:prstGeom>
        </p:spPr>
      </p:pic>
      <p:sp>
        <p:nvSpPr>
          <p:cNvPr id="2" name="Title 1">
            <a:extLst>
              <a:ext uri="{FF2B5EF4-FFF2-40B4-BE49-F238E27FC236}">
                <a16:creationId xmlns:a16="http://schemas.microsoft.com/office/drawing/2014/main" id="{887752AC-C502-46FF-87E1-D2FF3A972EF5}"/>
              </a:ext>
            </a:extLst>
          </p:cNvPr>
          <p:cNvSpPr>
            <a:spLocks noGrp="1"/>
          </p:cNvSpPr>
          <p:nvPr>
            <p:ph type="title"/>
          </p:nvPr>
        </p:nvSpPr>
        <p:spPr>
          <a:xfrm>
            <a:off x="457199" y="211675"/>
            <a:ext cx="8229600" cy="1143000"/>
          </a:xfrm>
        </p:spPr>
        <p:txBody>
          <a:bodyPr/>
          <a:lstStyle/>
          <a:p>
            <a:r>
              <a:rPr lang="en-US" dirty="0">
                <a:solidFill>
                  <a:srgbClr val="FF0000"/>
                </a:solidFill>
              </a:rPr>
              <a:t>Tycho Brahe</a:t>
            </a:r>
          </a:p>
        </p:txBody>
      </p:sp>
      <p:pic>
        <p:nvPicPr>
          <p:cNvPr id="4" name="Picture 3" descr="brahe.gif">
            <a:extLst>
              <a:ext uri="{FF2B5EF4-FFF2-40B4-BE49-F238E27FC236}">
                <a16:creationId xmlns:a16="http://schemas.microsoft.com/office/drawing/2014/main" id="{7023E088-63EF-4A04-8E23-EE301E0B47CB}"/>
              </a:ext>
            </a:extLst>
          </p:cNvPr>
          <p:cNvPicPr>
            <a:picLocks noChangeAspect="1"/>
          </p:cNvPicPr>
          <p:nvPr/>
        </p:nvPicPr>
        <p:blipFill rotWithShape="1">
          <a:blip r:embed="rId3">
            <a:lum contrast="17000"/>
          </a:blip>
          <a:srcRect l="28132" t="14124" r="25927" b="18551"/>
          <a:stretch/>
        </p:blipFill>
        <p:spPr>
          <a:xfrm>
            <a:off x="2730939" y="1354675"/>
            <a:ext cx="3929975" cy="431943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2" name="Freeform 1"/>
          <p:cNvSpPr/>
          <p:nvPr/>
        </p:nvSpPr>
        <p:spPr>
          <a:xfrm>
            <a:off x="2624701" y="5626100"/>
            <a:ext cx="4398434" cy="1365956"/>
          </a:xfrm>
          <a:custGeom>
            <a:avLst/>
            <a:gdLst>
              <a:gd name="connsiteX0" fmla="*/ 0 w 4398434"/>
              <a:gd name="connsiteY0" fmla="*/ 1198033 h 1365956"/>
              <a:gd name="connsiteX1" fmla="*/ 465667 w 4398434"/>
              <a:gd name="connsiteY1" fmla="*/ 376767 h 1365956"/>
              <a:gd name="connsiteX2" fmla="*/ 1778000 w 4398434"/>
              <a:gd name="connsiteY2" fmla="*/ 12700 h 1365956"/>
              <a:gd name="connsiteX3" fmla="*/ 3598334 w 4398434"/>
              <a:gd name="connsiteY3" fmla="*/ 300567 h 1365956"/>
              <a:gd name="connsiteX4" fmla="*/ 4284134 w 4398434"/>
              <a:gd name="connsiteY4" fmla="*/ 1214967 h 1365956"/>
              <a:gd name="connsiteX5" fmla="*/ 4284134 w 4398434"/>
              <a:gd name="connsiteY5" fmla="*/ 1206500 h 1365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8434" h="1365956">
                <a:moveTo>
                  <a:pt x="0" y="1198033"/>
                </a:moveTo>
                <a:cubicBezTo>
                  <a:pt x="84667" y="886177"/>
                  <a:pt x="169334" y="574322"/>
                  <a:pt x="465667" y="376767"/>
                </a:cubicBezTo>
                <a:cubicBezTo>
                  <a:pt x="762000" y="179212"/>
                  <a:pt x="1255889" y="25400"/>
                  <a:pt x="1778000" y="12700"/>
                </a:cubicBezTo>
                <a:cubicBezTo>
                  <a:pt x="2300111" y="0"/>
                  <a:pt x="3180645" y="100189"/>
                  <a:pt x="3598334" y="300567"/>
                </a:cubicBezTo>
                <a:cubicBezTo>
                  <a:pt x="4016023" y="500945"/>
                  <a:pt x="4169834" y="1063978"/>
                  <a:pt x="4284134" y="1214967"/>
                </a:cubicBezTo>
                <a:cubicBezTo>
                  <a:pt x="4398434" y="1365956"/>
                  <a:pt x="4284134" y="1206500"/>
                  <a:pt x="4284134" y="1206500"/>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 name="Freeform 2"/>
          <p:cNvSpPr/>
          <p:nvPr/>
        </p:nvSpPr>
        <p:spPr>
          <a:xfrm>
            <a:off x="4301067" y="4985456"/>
            <a:ext cx="620888" cy="746478"/>
          </a:xfrm>
          <a:custGeom>
            <a:avLst/>
            <a:gdLst>
              <a:gd name="connsiteX0" fmla="*/ 0 w 620888"/>
              <a:gd name="connsiteY0" fmla="*/ 627944 h 746478"/>
              <a:gd name="connsiteX1" fmla="*/ 245533 w 620888"/>
              <a:gd name="connsiteY1" fmla="*/ 1411 h 746478"/>
              <a:gd name="connsiteX2" fmla="*/ 567266 w 620888"/>
              <a:gd name="connsiteY2" fmla="*/ 636411 h 746478"/>
              <a:gd name="connsiteX3" fmla="*/ 567266 w 620888"/>
              <a:gd name="connsiteY3" fmla="*/ 661811 h 746478"/>
            </a:gdLst>
            <a:ahLst/>
            <a:cxnLst>
              <a:cxn ang="0">
                <a:pos x="connsiteX0" y="connsiteY0"/>
              </a:cxn>
              <a:cxn ang="0">
                <a:pos x="connsiteX1" y="connsiteY1"/>
              </a:cxn>
              <a:cxn ang="0">
                <a:pos x="connsiteX2" y="connsiteY2"/>
              </a:cxn>
              <a:cxn ang="0">
                <a:pos x="connsiteX3" y="connsiteY3"/>
              </a:cxn>
            </a:cxnLst>
            <a:rect l="l" t="t" r="r" b="b"/>
            <a:pathLst>
              <a:path w="620888" h="746478">
                <a:moveTo>
                  <a:pt x="0" y="627944"/>
                </a:moveTo>
                <a:cubicBezTo>
                  <a:pt x="75494" y="313972"/>
                  <a:pt x="150989" y="0"/>
                  <a:pt x="245533" y="1411"/>
                </a:cubicBezTo>
                <a:cubicBezTo>
                  <a:pt x="340077" y="2822"/>
                  <a:pt x="513644" y="526344"/>
                  <a:pt x="567266" y="636411"/>
                </a:cubicBezTo>
                <a:cubicBezTo>
                  <a:pt x="620888" y="746478"/>
                  <a:pt x="567266" y="661811"/>
                  <a:pt x="567266" y="661811"/>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7" name="Group 6"/>
          <p:cNvGrpSpPr/>
          <p:nvPr/>
        </p:nvGrpSpPr>
        <p:grpSpPr>
          <a:xfrm>
            <a:off x="3471339" y="6324594"/>
            <a:ext cx="643466" cy="440273"/>
            <a:chOff x="3327400" y="6324594"/>
            <a:chExt cx="643466" cy="440273"/>
          </a:xfrm>
        </p:grpSpPr>
        <p:sp>
          <p:nvSpPr>
            <p:cNvPr id="4" name="Freeform 3"/>
            <p:cNvSpPr/>
            <p:nvPr/>
          </p:nvSpPr>
          <p:spPr>
            <a:xfrm>
              <a:off x="3327400" y="6324600"/>
              <a:ext cx="311856" cy="440267"/>
            </a:xfrm>
            <a:custGeom>
              <a:avLst/>
              <a:gdLst>
                <a:gd name="connsiteX0" fmla="*/ 0 w 311856"/>
                <a:gd name="connsiteY0" fmla="*/ 0 h 440267"/>
                <a:gd name="connsiteX1" fmla="*/ 262467 w 311856"/>
                <a:gd name="connsiteY1" fmla="*/ 211667 h 440267"/>
                <a:gd name="connsiteX2" fmla="*/ 296333 w 311856"/>
                <a:gd name="connsiteY2" fmla="*/ 440267 h 440267"/>
              </a:gdLst>
              <a:ahLst/>
              <a:cxnLst>
                <a:cxn ang="0">
                  <a:pos x="connsiteX0" y="connsiteY0"/>
                </a:cxn>
                <a:cxn ang="0">
                  <a:pos x="connsiteX1" y="connsiteY1"/>
                </a:cxn>
                <a:cxn ang="0">
                  <a:pos x="connsiteX2" y="connsiteY2"/>
                </a:cxn>
              </a:cxnLst>
              <a:rect l="l" t="t" r="r" b="b"/>
              <a:pathLst>
                <a:path w="311856" h="440267">
                  <a:moveTo>
                    <a:pt x="0" y="0"/>
                  </a:moveTo>
                  <a:cubicBezTo>
                    <a:pt x="106539" y="69144"/>
                    <a:pt x="213078" y="138289"/>
                    <a:pt x="262467" y="211667"/>
                  </a:cubicBezTo>
                  <a:cubicBezTo>
                    <a:pt x="311856" y="285045"/>
                    <a:pt x="296333" y="440267"/>
                    <a:pt x="296333" y="440267"/>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 name="Freeform 4"/>
            <p:cNvSpPr/>
            <p:nvPr/>
          </p:nvSpPr>
          <p:spPr>
            <a:xfrm flipH="1">
              <a:off x="3622316" y="6324594"/>
              <a:ext cx="348550" cy="440267"/>
            </a:xfrm>
            <a:custGeom>
              <a:avLst/>
              <a:gdLst>
                <a:gd name="connsiteX0" fmla="*/ 0 w 311856"/>
                <a:gd name="connsiteY0" fmla="*/ 0 h 440267"/>
                <a:gd name="connsiteX1" fmla="*/ 262467 w 311856"/>
                <a:gd name="connsiteY1" fmla="*/ 211667 h 440267"/>
                <a:gd name="connsiteX2" fmla="*/ 296333 w 311856"/>
                <a:gd name="connsiteY2" fmla="*/ 440267 h 440267"/>
              </a:gdLst>
              <a:ahLst/>
              <a:cxnLst>
                <a:cxn ang="0">
                  <a:pos x="connsiteX0" y="connsiteY0"/>
                </a:cxn>
                <a:cxn ang="0">
                  <a:pos x="connsiteX1" y="connsiteY1"/>
                </a:cxn>
                <a:cxn ang="0">
                  <a:pos x="connsiteX2" y="connsiteY2"/>
                </a:cxn>
              </a:cxnLst>
              <a:rect l="l" t="t" r="r" b="b"/>
              <a:pathLst>
                <a:path w="311856" h="440267">
                  <a:moveTo>
                    <a:pt x="0" y="0"/>
                  </a:moveTo>
                  <a:cubicBezTo>
                    <a:pt x="106539" y="69144"/>
                    <a:pt x="213078" y="138289"/>
                    <a:pt x="262467" y="211667"/>
                  </a:cubicBezTo>
                  <a:cubicBezTo>
                    <a:pt x="311856" y="285045"/>
                    <a:pt x="296333" y="440267"/>
                    <a:pt x="296333" y="440267"/>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 name="Oval 5"/>
            <p:cNvSpPr/>
            <p:nvPr/>
          </p:nvSpPr>
          <p:spPr>
            <a:xfrm>
              <a:off x="3537649" y="6375396"/>
              <a:ext cx="169333" cy="16933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 name="Group 7"/>
          <p:cNvGrpSpPr/>
          <p:nvPr/>
        </p:nvGrpSpPr>
        <p:grpSpPr>
          <a:xfrm>
            <a:off x="4969992" y="6316121"/>
            <a:ext cx="643466" cy="440273"/>
            <a:chOff x="3327400" y="6324594"/>
            <a:chExt cx="643466" cy="440273"/>
          </a:xfrm>
        </p:grpSpPr>
        <p:sp>
          <p:nvSpPr>
            <p:cNvPr id="9" name="Freeform 8"/>
            <p:cNvSpPr/>
            <p:nvPr/>
          </p:nvSpPr>
          <p:spPr>
            <a:xfrm>
              <a:off x="3327400" y="6324600"/>
              <a:ext cx="311856" cy="440267"/>
            </a:xfrm>
            <a:custGeom>
              <a:avLst/>
              <a:gdLst>
                <a:gd name="connsiteX0" fmla="*/ 0 w 311856"/>
                <a:gd name="connsiteY0" fmla="*/ 0 h 440267"/>
                <a:gd name="connsiteX1" fmla="*/ 262467 w 311856"/>
                <a:gd name="connsiteY1" fmla="*/ 211667 h 440267"/>
                <a:gd name="connsiteX2" fmla="*/ 296333 w 311856"/>
                <a:gd name="connsiteY2" fmla="*/ 440267 h 440267"/>
              </a:gdLst>
              <a:ahLst/>
              <a:cxnLst>
                <a:cxn ang="0">
                  <a:pos x="connsiteX0" y="connsiteY0"/>
                </a:cxn>
                <a:cxn ang="0">
                  <a:pos x="connsiteX1" y="connsiteY1"/>
                </a:cxn>
                <a:cxn ang="0">
                  <a:pos x="connsiteX2" y="connsiteY2"/>
                </a:cxn>
              </a:cxnLst>
              <a:rect l="l" t="t" r="r" b="b"/>
              <a:pathLst>
                <a:path w="311856" h="440267">
                  <a:moveTo>
                    <a:pt x="0" y="0"/>
                  </a:moveTo>
                  <a:cubicBezTo>
                    <a:pt x="106539" y="69144"/>
                    <a:pt x="213078" y="138289"/>
                    <a:pt x="262467" y="211667"/>
                  </a:cubicBezTo>
                  <a:cubicBezTo>
                    <a:pt x="311856" y="285045"/>
                    <a:pt x="296333" y="440267"/>
                    <a:pt x="296333" y="440267"/>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 name="Freeform 9"/>
            <p:cNvSpPr/>
            <p:nvPr/>
          </p:nvSpPr>
          <p:spPr>
            <a:xfrm flipH="1">
              <a:off x="3622316" y="6324594"/>
              <a:ext cx="348550" cy="440267"/>
            </a:xfrm>
            <a:custGeom>
              <a:avLst/>
              <a:gdLst>
                <a:gd name="connsiteX0" fmla="*/ 0 w 311856"/>
                <a:gd name="connsiteY0" fmla="*/ 0 h 440267"/>
                <a:gd name="connsiteX1" fmla="*/ 262467 w 311856"/>
                <a:gd name="connsiteY1" fmla="*/ 211667 h 440267"/>
                <a:gd name="connsiteX2" fmla="*/ 296333 w 311856"/>
                <a:gd name="connsiteY2" fmla="*/ 440267 h 440267"/>
              </a:gdLst>
              <a:ahLst/>
              <a:cxnLst>
                <a:cxn ang="0">
                  <a:pos x="connsiteX0" y="connsiteY0"/>
                </a:cxn>
                <a:cxn ang="0">
                  <a:pos x="connsiteX1" y="connsiteY1"/>
                </a:cxn>
                <a:cxn ang="0">
                  <a:pos x="connsiteX2" y="connsiteY2"/>
                </a:cxn>
              </a:cxnLst>
              <a:rect l="l" t="t" r="r" b="b"/>
              <a:pathLst>
                <a:path w="311856" h="440267">
                  <a:moveTo>
                    <a:pt x="0" y="0"/>
                  </a:moveTo>
                  <a:cubicBezTo>
                    <a:pt x="106539" y="69144"/>
                    <a:pt x="213078" y="138289"/>
                    <a:pt x="262467" y="211667"/>
                  </a:cubicBezTo>
                  <a:cubicBezTo>
                    <a:pt x="311856" y="285045"/>
                    <a:pt x="296333" y="440267"/>
                    <a:pt x="296333" y="440267"/>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Oval 10"/>
            <p:cNvSpPr/>
            <p:nvPr/>
          </p:nvSpPr>
          <p:spPr>
            <a:xfrm>
              <a:off x="3537649" y="6375396"/>
              <a:ext cx="169333" cy="16933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2" name="Freeform 11"/>
          <p:cNvSpPr/>
          <p:nvPr/>
        </p:nvSpPr>
        <p:spPr>
          <a:xfrm>
            <a:off x="3787625" y="254000"/>
            <a:ext cx="1130139" cy="1210733"/>
          </a:xfrm>
          <a:custGeom>
            <a:avLst/>
            <a:gdLst>
              <a:gd name="connsiteX0" fmla="*/ 111712 w 1130139"/>
              <a:gd name="connsiteY0" fmla="*/ 355600 h 1210733"/>
              <a:gd name="connsiteX1" fmla="*/ 86312 w 1130139"/>
              <a:gd name="connsiteY1" fmla="*/ 364066 h 1210733"/>
              <a:gd name="connsiteX2" fmla="*/ 18579 w 1130139"/>
              <a:gd name="connsiteY2" fmla="*/ 482600 h 1210733"/>
              <a:gd name="connsiteX3" fmla="*/ 10112 w 1130139"/>
              <a:gd name="connsiteY3" fmla="*/ 524933 h 1210733"/>
              <a:gd name="connsiteX4" fmla="*/ 1646 w 1130139"/>
              <a:gd name="connsiteY4" fmla="*/ 558800 h 1210733"/>
              <a:gd name="connsiteX5" fmla="*/ 27046 w 1130139"/>
              <a:gd name="connsiteY5" fmla="*/ 643466 h 1210733"/>
              <a:gd name="connsiteX6" fmla="*/ 69379 w 1130139"/>
              <a:gd name="connsiteY6" fmla="*/ 660400 h 1210733"/>
              <a:gd name="connsiteX7" fmla="*/ 137112 w 1130139"/>
              <a:gd name="connsiteY7" fmla="*/ 677333 h 1210733"/>
              <a:gd name="connsiteX8" fmla="*/ 187912 w 1130139"/>
              <a:gd name="connsiteY8" fmla="*/ 694266 h 1210733"/>
              <a:gd name="connsiteX9" fmla="*/ 213312 w 1130139"/>
              <a:gd name="connsiteY9" fmla="*/ 702733 h 1210733"/>
              <a:gd name="connsiteX10" fmla="*/ 323379 w 1130139"/>
              <a:gd name="connsiteY10" fmla="*/ 719666 h 1210733"/>
              <a:gd name="connsiteX11" fmla="*/ 399579 w 1130139"/>
              <a:gd name="connsiteY11" fmla="*/ 821266 h 1210733"/>
              <a:gd name="connsiteX12" fmla="*/ 424979 w 1130139"/>
              <a:gd name="connsiteY12" fmla="*/ 863600 h 1210733"/>
              <a:gd name="connsiteX13" fmla="*/ 475779 w 1130139"/>
              <a:gd name="connsiteY13" fmla="*/ 956733 h 1210733"/>
              <a:gd name="connsiteX14" fmla="*/ 501179 w 1130139"/>
              <a:gd name="connsiteY14" fmla="*/ 1016000 h 1210733"/>
              <a:gd name="connsiteX15" fmla="*/ 535046 w 1130139"/>
              <a:gd name="connsiteY15" fmla="*/ 1066800 h 1210733"/>
              <a:gd name="connsiteX16" fmla="*/ 577379 w 1130139"/>
              <a:gd name="connsiteY16" fmla="*/ 1159933 h 1210733"/>
              <a:gd name="connsiteX17" fmla="*/ 602779 w 1130139"/>
              <a:gd name="connsiteY17" fmla="*/ 1193800 h 1210733"/>
              <a:gd name="connsiteX18" fmla="*/ 670512 w 1130139"/>
              <a:gd name="connsiteY18" fmla="*/ 1210733 h 1210733"/>
              <a:gd name="connsiteX19" fmla="*/ 822912 w 1130139"/>
              <a:gd name="connsiteY19" fmla="*/ 1185333 h 1210733"/>
              <a:gd name="connsiteX20" fmla="*/ 865246 w 1130139"/>
              <a:gd name="connsiteY20" fmla="*/ 1151466 h 1210733"/>
              <a:gd name="connsiteX21" fmla="*/ 924512 w 1130139"/>
              <a:gd name="connsiteY21" fmla="*/ 1117600 h 1210733"/>
              <a:gd name="connsiteX22" fmla="*/ 1000712 w 1130139"/>
              <a:gd name="connsiteY22" fmla="*/ 1049866 h 1210733"/>
              <a:gd name="connsiteX23" fmla="*/ 1068446 w 1130139"/>
              <a:gd name="connsiteY23" fmla="*/ 990600 h 1210733"/>
              <a:gd name="connsiteX24" fmla="*/ 1102312 w 1130139"/>
              <a:gd name="connsiteY24" fmla="*/ 770466 h 1210733"/>
              <a:gd name="connsiteX25" fmla="*/ 1076912 w 1130139"/>
              <a:gd name="connsiteY25" fmla="*/ 745066 h 1210733"/>
              <a:gd name="connsiteX26" fmla="*/ 1051512 w 1130139"/>
              <a:gd name="connsiteY26" fmla="*/ 711200 h 1210733"/>
              <a:gd name="connsiteX27" fmla="*/ 1034579 w 1130139"/>
              <a:gd name="connsiteY27" fmla="*/ 685800 h 1210733"/>
              <a:gd name="connsiteX28" fmla="*/ 1009179 w 1130139"/>
              <a:gd name="connsiteY28" fmla="*/ 660400 h 1210733"/>
              <a:gd name="connsiteX29" fmla="*/ 983779 w 1130139"/>
              <a:gd name="connsiteY29" fmla="*/ 609600 h 1210733"/>
              <a:gd name="connsiteX30" fmla="*/ 1000712 w 1130139"/>
              <a:gd name="connsiteY30" fmla="*/ 330200 h 1210733"/>
              <a:gd name="connsiteX31" fmla="*/ 1009179 w 1130139"/>
              <a:gd name="connsiteY31" fmla="*/ 304800 h 1210733"/>
              <a:gd name="connsiteX32" fmla="*/ 1000712 w 1130139"/>
              <a:gd name="connsiteY32" fmla="*/ 270933 h 1210733"/>
              <a:gd name="connsiteX33" fmla="*/ 966846 w 1130139"/>
              <a:gd name="connsiteY33" fmla="*/ 262466 h 1210733"/>
              <a:gd name="connsiteX34" fmla="*/ 729779 w 1130139"/>
              <a:gd name="connsiteY34" fmla="*/ 245533 h 1210733"/>
              <a:gd name="connsiteX35" fmla="*/ 687446 w 1130139"/>
              <a:gd name="connsiteY35" fmla="*/ 237066 h 1210733"/>
              <a:gd name="connsiteX36" fmla="*/ 619712 w 1130139"/>
              <a:gd name="connsiteY36" fmla="*/ 118533 h 1210733"/>
              <a:gd name="connsiteX37" fmla="*/ 551979 w 1130139"/>
              <a:gd name="connsiteY37" fmla="*/ 33866 h 1210733"/>
              <a:gd name="connsiteX38" fmla="*/ 518112 w 1130139"/>
              <a:gd name="connsiteY38" fmla="*/ 8466 h 1210733"/>
              <a:gd name="connsiteX39" fmla="*/ 475779 w 1130139"/>
              <a:gd name="connsiteY39" fmla="*/ 0 h 1210733"/>
              <a:gd name="connsiteX40" fmla="*/ 331846 w 1130139"/>
              <a:gd name="connsiteY40" fmla="*/ 8466 h 1210733"/>
              <a:gd name="connsiteX41" fmla="*/ 247179 w 1130139"/>
              <a:gd name="connsiteY41" fmla="*/ 42333 h 1210733"/>
              <a:gd name="connsiteX42" fmla="*/ 162512 w 1130139"/>
              <a:gd name="connsiteY42" fmla="*/ 76200 h 1210733"/>
              <a:gd name="connsiteX43" fmla="*/ 137112 w 1130139"/>
              <a:gd name="connsiteY43" fmla="*/ 101600 h 1210733"/>
              <a:gd name="connsiteX44" fmla="*/ 128646 w 1130139"/>
              <a:gd name="connsiteY44" fmla="*/ 135466 h 1210733"/>
              <a:gd name="connsiteX45" fmla="*/ 111712 w 1130139"/>
              <a:gd name="connsiteY45" fmla="*/ 194733 h 1210733"/>
              <a:gd name="connsiteX46" fmla="*/ 120179 w 1130139"/>
              <a:gd name="connsiteY46" fmla="*/ 245533 h 1210733"/>
              <a:gd name="connsiteX47" fmla="*/ 128646 w 1130139"/>
              <a:gd name="connsiteY47" fmla="*/ 270933 h 1210733"/>
              <a:gd name="connsiteX48" fmla="*/ 120179 w 1130139"/>
              <a:gd name="connsiteY48" fmla="*/ 355600 h 1210733"/>
              <a:gd name="connsiteX49" fmla="*/ 103246 w 1130139"/>
              <a:gd name="connsiteY49" fmla="*/ 338666 h 1210733"/>
              <a:gd name="connsiteX50" fmla="*/ 94779 w 1130139"/>
              <a:gd name="connsiteY50" fmla="*/ 304800 h 1210733"/>
              <a:gd name="connsiteX51" fmla="*/ 111712 w 1130139"/>
              <a:gd name="connsiteY51" fmla="*/ 355600 h 1210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130139" h="1210733">
                <a:moveTo>
                  <a:pt x="111712" y="355600"/>
                </a:moveTo>
                <a:cubicBezTo>
                  <a:pt x="103245" y="358422"/>
                  <a:pt x="92623" y="357755"/>
                  <a:pt x="86312" y="364066"/>
                </a:cubicBezTo>
                <a:cubicBezTo>
                  <a:pt x="47935" y="402443"/>
                  <a:pt x="38980" y="434996"/>
                  <a:pt x="18579" y="482600"/>
                </a:cubicBezTo>
                <a:cubicBezTo>
                  <a:pt x="15757" y="496711"/>
                  <a:pt x="13234" y="510885"/>
                  <a:pt x="10112" y="524933"/>
                </a:cubicBezTo>
                <a:cubicBezTo>
                  <a:pt x="7588" y="536292"/>
                  <a:pt x="0" y="547281"/>
                  <a:pt x="1646" y="558800"/>
                </a:cubicBezTo>
                <a:cubicBezTo>
                  <a:pt x="5813" y="587968"/>
                  <a:pt x="10702" y="618950"/>
                  <a:pt x="27046" y="643466"/>
                </a:cubicBezTo>
                <a:cubicBezTo>
                  <a:pt x="35476" y="656112"/>
                  <a:pt x="54853" y="655930"/>
                  <a:pt x="69379" y="660400"/>
                </a:cubicBezTo>
                <a:cubicBezTo>
                  <a:pt x="91622" y="667244"/>
                  <a:pt x="115034" y="669974"/>
                  <a:pt x="137112" y="677333"/>
                </a:cubicBezTo>
                <a:lnTo>
                  <a:pt x="187912" y="694266"/>
                </a:lnTo>
                <a:cubicBezTo>
                  <a:pt x="196379" y="697088"/>
                  <a:pt x="204491" y="701376"/>
                  <a:pt x="213312" y="702733"/>
                </a:cubicBezTo>
                <a:lnTo>
                  <a:pt x="323379" y="719666"/>
                </a:lnTo>
                <a:cubicBezTo>
                  <a:pt x="441055" y="896178"/>
                  <a:pt x="266689" y="638539"/>
                  <a:pt x="399579" y="821266"/>
                </a:cubicBezTo>
                <a:cubicBezTo>
                  <a:pt x="409258" y="834575"/>
                  <a:pt x="416144" y="849716"/>
                  <a:pt x="424979" y="863600"/>
                </a:cubicBezTo>
                <a:cubicBezTo>
                  <a:pt x="465046" y="926563"/>
                  <a:pt x="452953" y="895865"/>
                  <a:pt x="475779" y="956733"/>
                </a:cubicBezTo>
                <a:cubicBezTo>
                  <a:pt x="487456" y="987872"/>
                  <a:pt x="481360" y="982968"/>
                  <a:pt x="501179" y="1016000"/>
                </a:cubicBezTo>
                <a:cubicBezTo>
                  <a:pt x="511650" y="1033451"/>
                  <a:pt x="535046" y="1066800"/>
                  <a:pt x="535046" y="1066800"/>
                </a:cubicBezTo>
                <a:cubicBezTo>
                  <a:pt x="546141" y="1100088"/>
                  <a:pt x="554661" y="1129642"/>
                  <a:pt x="577379" y="1159933"/>
                </a:cubicBezTo>
                <a:cubicBezTo>
                  <a:pt x="585846" y="1171222"/>
                  <a:pt x="591938" y="1184766"/>
                  <a:pt x="602779" y="1193800"/>
                </a:cubicBezTo>
                <a:cubicBezTo>
                  <a:pt x="610999" y="1200650"/>
                  <a:pt x="669144" y="1210459"/>
                  <a:pt x="670512" y="1210733"/>
                </a:cubicBezTo>
                <a:cubicBezTo>
                  <a:pt x="721312" y="1202266"/>
                  <a:pt x="773643" y="1200328"/>
                  <a:pt x="822912" y="1185333"/>
                </a:cubicBezTo>
                <a:cubicBezTo>
                  <a:pt x="840200" y="1180071"/>
                  <a:pt x="850210" y="1161490"/>
                  <a:pt x="865246" y="1151466"/>
                </a:cubicBezTo>
                <a:cubicBezTo>
                  <a:pt x="884178" y="1138845"/>
                  <a:pt x="906309" y="1131252"/>
                  <a:pt x="924512" y="1117600"/>
                </a:cubicBezTo>
                <a:cubicBezTo>
                  <a:pt x="951699" y="1097209"/>
                  <a:pt x="974769" y="1071818"/>
                  <a:pt x="1000712" y="1049866"/>
                </a:cubicBezTo>
                <a:cubicBezTo>
                  <a:pt x="1076510" y="985729"/>
                  <a:pt x="991612" y="1067432"/>
                  <a:pt x="1068446" y="990600"/>
                </a:cubicBezTo>
                <a:cubicBezTo>
                  <a:pt x="1118884" y="889724"/>
                  <a:pt x="1130139" y="902642"/>
                  <a:pt x="1102312" y="770466"/>
                </a:cubicBezTo>
                <a:cubicBezTo>
                  <a:pt x="1099845" y="758749"/>
                  <a:pt x="1084704" y="754157"/>
                  <a:pt x="1076912" y="745066"/>
                </a:cubicBezTo>
                <a:cubicBezTo>
                  <a:pt x="1067729" y="734352"/>
                  <a:pt x="1059714" y="722683"/>
                  <a:pt x="1051512" y="711200"/>
                </a:cubicBezTo>
                <a:cubicBezTo>
                  <a:pt x="1045598" y="702920"/>
                  <a:pt x="1041093" y="693617"/>
                  <a:pt x="1034579" y="685800"/>
                </a:cubicBezTo>
                <a:cubicBezTo>
                  <a:pt x="1026914" y="676602"/>
                  <a:pt x="1016844" y="669598"/>
                  <a:pt x="1009179" y="660400"/>
                </a:cubicBezTo>
                <a:cubicBezTo>
                  <a:pt x="990943" y="638517"/>
                  <a:pt x="992265" y="635056"/>
                  <a:pt x="983779" y="609600"/>
                </a:cubicBezTo>
                <a:cubicBezTo>
                  <a:pt x="987269" y="511876"/>
                  <a:pt x="977739" y="422094"/>
                  <a:pt x="1000712" y="330200"/>
                </a:cubicBezTo>
                <a:cubicBezTo>
                  <a:pt x="1002877" y="321542"/>
                  <a:pt x="1006357" y="313267"/>
                  <a:pt x="1009179" y="304800"/>
                </a:cubicBezTo>
                <a:cubicBezTo>
                  <a:pt x="1006357" y="293511"/>
                  <a:pt x="1008940" y="279161"/>
                  <a:pt x="1000712" y="270933"/>
                </a:cubicBezTo>
                <a:cubicBezTo>
                  <a:pt x="992484" y="262705"/>
                  <a:pt x="978431" y="263552"/>
                  <a:pt x="966846" y="262466"/>
                </a:cubicBezTo>
                <a:cubicBezTo>
                  <a:pt x="887968" y="255071"/>
                  <a:pt x="808801" y="251177"/>
                  <a:pt x="729779" y="245533"/>
                </a:cubicBezTo>
                <a:cubicBezTo>
                  <a:pt x="715668" y="242711"/>
                  <a:pt x="698805" y="245901"/>
                  <a:pt x="687446" y="237066"/>
                </a:cubicBezTo>
                <a:cubicBezTo>
                  <a:pt x="663463" y="218413"/>
                  <a:pt x="633053" y="138545"/>
                  <a:pt x="619712" y="118533"/>
                </a:cubicBezTo>
                <a:cubicBezTo>
                  <a:pt x="597495" y="85207"/>
                  <a:pt x="584151" y="57995"/>
                  <a:pt x="551979" y="33866"/>
                </a:cubicBezTo>
                <a:cubicBezTo>
                  <a:pt x="540690" y="25399"/>
                  <a:pt x="531007" y="14197"/>
                  <a:pt x="518112" y="8466"/>
                </a:cubicBezTo>
                <a:cubicBezTo>
                  <a:pt x="504962" y="2622"/>
                  <a:pt x="489890" y="2822"/>
                  <a:pt x="475779" y="0"/>
                </a:cubicBezTo>
                <a:cubicBezTo>
                  <a:pt x="427801" y="2822"/>
                  <a:pt x="379690" y="3910"/>
                  <a:pt x="331846" y="8466"/>
                </a:cubicBezTo>
                <a:cubicBezTo>
                  <a:pt x="297732" y="11715"/>
                  <a:pt x="278907" y="27689"/>
                  <a:pt x="247179" y="42333"/>
                </a:cubicBezTo>
                <a:cubicBezTo>
                  <a:pt x="197061" y="65464"/>
                  <a:pt x="201097" y="63338"/>
                  <a:pt x="162512" y="76200"/>
                </a:cubicBezTo>
                <a:cubicBezTo>
                  <a:pt x="154045" y="84667"/>
                  <a:pt x="143053" y="91204"/>
                  <a:pt x="137112" y="101600"/>
                </a:cubicBezTo>
                <a:cubicBezTo>
                  <a:pt x="131339" y="111703"/>
                  <a:pt x="131843" y="124278"/>
                  <a:pt x="128646" y="135466"/>
                </a:cubicBezTo>
                <a:cubicBezTo>
                  <a:pt x="104345" y="220520"/>
                  <a:pt x="138191" y="88821"/>
                  <a:pt x="111712" y="194733"/>
                </a:cubicBezTo>
                <a:cubicBezTo>
                  <a:pt x="114534" y="211666"/>
                  <a:pt x="116455" y="228775"/>
                  <a:pt x="120179" y="245533"/>
                </a:cubicBezTo>
                <a:cubicBezTo>
                  <a:pt x="122115" y="254245"/>
                  <a:pt x="128646" y="262008"/>
                  <a:pt x="128646" y="270933"/>
                </a:cubicBezTo>
                <a:cubicBezTo>
                  <a:pt x="128646" y="299296"/>
                  <a:pt x="123001" y="327378"/>
                  <a:pt x="120179" y="355600"/>
                </a:cubicBezTo>
                <a:cubicBezTo>
                  <a:pt x="114535" y="349955"/>
                  <a:pt x="106816" y="345806"/>
                  <a:pt x="103246" y="338666"/>
                </a:cubicBezTo>
                <a:cubicBezTo>
                  <a:pt x="98042" y="328258"/>
                  <a:pt x="94779" y="304800"/>
                  <a:pt x="94779" y="304800"/>
                </a:cubicBezTo>
                <a:lnTo>
                  <a:pt x="111712" y="355600"/>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p:nvCxnSpPr>
        <p:spPr>
          <a:xfrm rot="5400000" flipH="1" flipV="1">
            <a:off x="1468264" y="3551059"/>
            <a:ext cx="4944533" cy="348550"/>
          </a:xfrm>
          <a:prstGeom prst="line">
            <a:avLst/>
          </a:prstGeom>
          <a:ln w="25400" cap="flat" cmpd="sng" algn="ctr">
            <a:solidFill>
              <a:srgbClr val="FF0000"/>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2608384" y="3541077"/>
            <a:ext cx="4944534" cy="368514"/>
          </a:xfrm>
          <a:prstGeom prst="line">
            <a:avLst/>
          </a:prstGeom>
          <a:ln w="25400" cap="flat" cmpd="sng" algn="ctr">
            <a:solidFill>
              <a:srgbClr val="FF0000"/>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1938906" y="2274900"/>
            <a:ext cx="1371589" cy="523220"/>
          </a:xfrm>
          <a:prstGeom prst="rect">
            <a:avLst/>
          </a:prstGeom>
          <a:noFill/>
          <a:ln>
            <a:noFill/>
          </a:ln>
        </p:spPr>
        <p:txBody>
          <a:bodyPr wrap="square" rtlCol="0">
            <a:spAutoFit/>
          </a:bodyPr>
          <a:lstStyle/>
          <a:p>
            <a:pPr algn="ctr"/>
            <a:r>
              <a:rPr lang="en-US" sz="2800" dirty="0">
                <a:solidFill>
                  <a:srgbClr val="0000FF"/>
                </a:solidFill>
              </a:rPr>
              <a:t>parallax</a:t>
            </a:r>
          </a:p>
        </p:txBody>
      </p:sp>
      <p:sp>
        <p:nvSpPr>
          <p:cNvPr id="13" name="Arc 12"/>
          <p:cNvSpPr/>
          <p:nvPr/>
        </p:nvSpPr>
        <p:spPr>
          <a:xfrm rot="8622127">
            <a:off x="3886205" y="2274900"/>
            <a:ext cx="1498653" cy="1077900"/>
          </a:xfrm>
          <a:prstGeom prst="arc">
            <a:avLst/>
          </a:prstGeom>
          <a:ln w="38100" cmpd="sng">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TextBox 16"/>
          <p:cNvSpPr txBox="1"/>
          <p:nvPr/>
        </p:nvSpPr>
        <p:spPr>
          <a:xfrm>
            <a:off x="5061708" y="3007606"/>
            <a:ext cx="1371589" cy="523220"/>
          </a:xfrm>
          <a:prstGeom prst="rect">
            <a:avLst/>
          </a:prstGeom>
          <a:noFill/>
          <a:ln>
            <a:noFill/>
          </a:ln>
        </p:spPr>
        <p:txBody>
          <a:bodyPr wrap="square" rtlCol="0">
            <a:spAutoFit/>
          </a:bodyPr>
          <a:lstStyle/>
          <a:p>
            <a:pPr algn="ctr"/>
            <a:r>
              <a:rPr lang="en-US" sz="2800" dirty="0">
                <a:solidFill>
                  <a:srgbClr val="0000FF"/>
                </a:solidFill>
              </a:rPr>
              <a:t>angle</a:t>
            </a:r>
          </a:p>
        </p:txBody>
      </p:sp>
      <p:cxnSp>
        <p:nvCxnSpPr>
          <p:cNvPr id="19" name="Straight Arrow Connector 18"/>
          <p:cNvCxnSpPr/>
          <p:nvPr/>
        </p:nvCxnSpPr>
        <p:spPr>
          <a:xfrm>
            <a:off x="3850921" y="6197601"/>
            <a:ext cx="1329320" cy="0"/>
          </a:xfrm>
          <a:prstGeom prst="straightConnector1">
            <a:avLst/>
          </a:prstGeom>
          <a:ln w="38100" cmpd="sng">
            <a:solidFill>
              <a:srgbClr val="0000FF"/>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5557008" y="4684693"/>
            <a:ext cx="3586992" cy="954107"/>
          </a:xfrm>
          <a:prstGeom prst="rect">
            <a:avLst/>
          </a:prstGeom>
          <a:noFill/>
          <a:ln>
            <a:noFill/>
          </a:ln>
        </p:spPr>
        <p:txBody>
          <a:bodyPr wrap="square" rtlCol="0">
            <a:spAutoFit/>
          </a:bodyPr>
          <a:lstStyle/>
          <a:p>
            <a:pPr algn="ctr"/>
            <a:r>
              <a:rPr lang="en-US" sz="2800" dirty="0">
                <a:solidFill>
                  <a:srgbClr val="0000FF"/>
                </a:solidFill>
              </a:rPr>
              <a:t>distance between observations</a:t>
            </a:r>
          </a:p>
        </p:txBody>
      </p:sp>
      <p:sp>
        <p:nvSpPr>
          <p:cNvPr id="18" name="Rectangle 17"/>
          <p:cNvSpPr/>
          <p:nvPr/>
        </p:nvSpPr>
        <p:spPr>
          <a:xfrm>
            <a:off x="5375594" y="69334"/>
            <a:ext cx="3646126" cy="369332"/>
          </a:xfrm>
          <a:prstGeom prst="rect">
            <a:avLst/>
          </a:prstGeom>
          <a:solidFill>
            <a:schemeClr val="bg1"/>
          </a:solidFill>
          <a:ln>
            <a:solidFill>
              <a:schemeClr val="tx1"/>
            </a:solidFill>
          </a:ln>
        </p:spPr>
        <p:txBody>
          <a:bodyPr wrap="none">
            <a:spAutoFit/>
          </a:bodyPr>
          <a:lstStyle/>
          <a:p>
            <a:r>
              <a:rPr lang="en-US" sz="1800" dirty="0" smtClean="0">
                <a:hlinkClick r:id="rId2"/>
              </a:rPr>
              <a:t>Video: https</a:t>
            </a:r>
            <a:r>
              <a:rPr lang="en-US" sz="1800" dirty="0">
                <a:hlinkClick r:id="rId2"/>
              </a:rPr>
              <a:t>://youtu.be/iwlMmJs1f5o</a:t>
            </a:r>
            <a:endParaRPr lang="en-US" sz="1800" dirty="0"/>
          </a:p>
        </p:txBody>
      </p:sp>
    </p:spTree>
    <p:extLst>
      <p:ext uri="{BB962C8B-B14F-4D97-AF65-F5344CB8AC3E}">
        <p14:creationId xmlns:p14="http://schemas.microsoft.com/office/powerpoint/2010/main" val="7635827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027003"/>
            <a:ext cx="9144000" cy="830997"/>
          </a:xfrm>
          <a:prstGeom prst="rect">
            <a:avLst/>
          </a:prstGeom>
          <a:noFill/>
        </p:spPr>
        <p:txBody>
          <a:bodyPr wrap="square" rtlCol="0">
            <a:spAutoFit/>
          </a:bodyPr>
          <a:lstStyle/>
          <a:p>
            <a:pPr algn="ctr"/>
            <a:r>
              <a:rPr lang="en-US" dirty="0">
                <a:solidFill>
                  <a:srgbClr val="FFFF00"/>
                </a:solidFill>
                <a:latin typeface="Arial" panose="020B0604020202020204" pitchFamily="34" charset="0"/>
                <a:cs typeface="Arial" panose="020B0604020202020204" pitchFamily="34" charset="0"/>
              </a:rPr>
              <a:t>Each eye see’s a slightly different image, due to parallax, since there is about 2 inches separating your eyes</a:t>
            </a:r>
          </a:p>
        </p:txBody>
      </p:sp>
      <p:grpSp>
        <p:nvGrpSpPr>
          <p:cNvPr id="6" name="Group 5"/>
          <p:cNvGrpSpPr/>
          <p:nvPr/>
        </p:nvGrpSpPr>
        <p:grpSpPr>
          <a:xfrm>
            <a:off x="3145365" y="971550"/>
            <a:ext cx="3615267" cy="4914900"/>
            <a:chOff x="5257824" y="971550"/>
            <a:chExt cx="3615267" cy="4914900"/>
          </a:xfrm>
        </p:grpSpPr>
        <p:pic>
          <p:nvPicPr>
            <p:cNvPr id="7" name="Picture 6" descr="p155870534-3.jpg"/>
            <p:cNvPicPr>
              <a:picLocks noChangeAspect="1"/>
            </p:cNvPicPr>
            <p:nvPr/>
          </p:nvPicPr>
          <p:blipFill>
            <a:blip r:embed="rId2"/>
            <a:srcRect l="50920"/>
            <a:stretch>
              <a:fillRect/>
            </a:stretch>
          </p:blipFill>
          <p:spPr>
            <a:xfrm>
              <a:off x="5257824" y="971550"/>
              <a:ext cx="3615267" cy="4914900"/>
            </a:xfrm>
            <a:prstGeom prst="rect">
              <a:avLst/>
            </a:prstGeom>
          </p:spPr>
        </p:pic>
        <p:pic>
          <p:nvPicPr>
            <p:cNvPr id="8" name="Picture 7" descr="p155870534-3.jpg"/>
            <p:cNvPicPr>
              <a:picLocks noChangeAspect="1"/>
            </p:cNvPicPr>
            <p:nvPr/>
          </p:nvPicPr>
          <p:blipFill>
            <a:blip r:embed="rId2"/>
            <a:srcRect l="37012" t="88760" r="49080"/>
            <a:stretch>
              <a:fillRect/>
            </a:stretch>
          </p:blipFill>
          <p:spPr>
            <a:xfrm>
              <a:off x="7670799" y="5334000"/>
              <a:ext cx="1202291" cy="552450"/>
            </a:xfrm>
            <a:prstGeom prst="rect">
              <a:avLst/>
            </a:prstGeom>
          </p:spPr>
        </p:pic>
      </p:grpSp>
      <p:sp>
        <p:nvSpPr>
          <p:cNvPr id="9" name="TextBox 8"/>
          <p:cNvSpPr txBox="1"/>
          <p:nvPr/>
        </p:nvSpPr>
        <p:spPr>
          <a:xfrm>
            <a:off x="6773332" y="3429000"/>
            <a:ext cx="1219200" cy="646331"/>
          </a:xfrm>
          <a:prstGeom prst="rect">
            <a:avLst/>
          </a:prstGeom>
          <a:noFill/>
        </p:spPr>
        <p:txBody>
          <a:bodyPr wrap="square" rtlCol="0">
            <a:spAutoFit/>
          </a:bodyPr>
          <a:lstStyle/>
          <a:p>
            <a:r>
              <a:rPr lang="en-US">
                <a:solidFill>
                  <a:srgbClr val="FF0000"/>
                </a:solidFill>
              </a:rPr>
              <a:t>LEFT </a:t>
            </a:r>
          </a:p>
          <a:p>
            <a:r>
              <a:rPr lang="en-US">
                <a:solidFill>
                  <a:srgbClr val="FF0000"/>
                </a:solidFill>
              </a:rPr>
              <a:t>eye</a:t>
            </a:r>
          </a:p>
        </p:txBody>
      </p:sp>
      <p:sp>
        <p:nvSpPr>
          <p:cNvPr id="10" name="TextBox 9"/>
          <p:cNvSpPr txBox="1"/>
          <p:nvPr/>
        </p:nvSpPr>
        <p:spPr>
          <a:xfrm>
            <a:off x="4610100" y="147935"/>
            <a:ext cx="2163232" cy="461665"/>
          </a:xfrm>
          <a:prstGeom prst="rect">
            <a:avLst/>
          </a:prstGeom>
          <a:noFill/>
        </p:spPr>
        <p:txBody>
          <a:bodyPr wrap="square" rtlCol="0">
            <a:spAutoFit/>
          </a:bodyPr>
          <a:lstStyle/>
          <a:p>
            <a:pPr algn="ctr"/>
            <a:r>
              <a:rPr lang="en-US">
                <a:solidFill>
                  <a:srgbClr val="FF0000"/>
                </a:solidFill>
              </a:rPr>
              <a:t>faraway ship</a:t>
            </a:r>
          </a:p>
        </p:txBody>
      </p:sp>
      <p:cxnSp>
        <p:nvCxnSpPr>
          <p:cNvPr id="14" name="Straight Arrow Connector 13"/>
          <p:cNvCxnSpPr>
            <a:cxnSpLocks/>
            <a:stCxn id="10" idx="2"/>
          </p:cNvCxnSpPr>
          <p:nvPr/>
        </p:nvCxnSpPr>
        <p:spPr>
          <a:xfrm flipH="1">
            <a:off x="5232402" y="609600"/>
            <a:ext cx="459314" cy="643234"/>
          </a:xfrm>
          <a:prstGeom prst="straightConnector1">
            <a:avLst/>
          </a:prstGeom>
          <a:ln w="28575"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561323" y="4228673"/>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4677813" y="4314895"/>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183604" y="423177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5778476" y="41232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396546" y="4014740"/>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18837" y="4369154"/>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155870534-3.jpg"/>
          <p:cNvPicPr>
            <a:picLocks noChangeAspect="1"/>
          </p:cNvPicPr>
          <p:nvPr/>
        </p:nvPicPr>
        <p:blipFill>
          <a:blip r:embed="rId2"/>
          <a:srcRect r="49080"/>
          <a:stretch>
            <a:fillRect/>
          </a:stretch>
        </p:blipFill>
        <p:spPr>
          <a:xfrm>
            <a:off x="2781300" y="971550"/>
            <a:ext cx="3750733" cy="4914900"/>
          </a:xfrm>
          <a:prstGeom prst="rect">
            <a:avLst/>
          </a:prstGeom>
        </p:spPr>
      </p:pic>
      <p:sp>
        <p:nvSpPr>
          <p:cNvPr id="4" name="TextBox 3"/>
          <p:cNvSpPr txBox="1"/>
          <p:nvPr/>
        </p:nvSpPr>
        <p:spPr>
          <a:xfrm>
            <a:off x="0" y="6027003"/>
            <a:ext cx="9144000" cy="830997"/>
          </a:xfrm>
          <a:prstGeom prst="rect">
            <a:avLst/>
          </a:prstGeom>
          <a:noFill/>
        </p:spPr>
        <p:txBody>
          <a:bodyPr wrap="square" rtlCol="0">
            <a:spAutoFit/>
          </a:bodyPr>
          <a:lstStyle/>
          <a:p>
            <a:pPr algn="ctr"/>
            <a:r>
              <a:rPr lang="en-US" dirty="0">
                <a:solidFill>
                  <a:srgbClr val="FFFF00"/>
                </a:solidFill>
                <a:latin typeface="Arial" panose="020B0604020202020204" pitchFamily="34" charset="0"/>
                <a:cs typeface="Arial" panose="020B0604020202020204" pitchFamily="34" charset="0"/>
              </a:rPr>
              <a:t>Each eye see’s a slightly different image, due to parallax, since there is about 2 inches separating your eyes</a:t>
            </a:r>
          </a:p>
        </p:txBody>
      </p:sp>
      <p:sp>
        <p:nvSpPr>
          <p:cNvPr id="9" name="TextBox 8"/>
          <p:cNvSpPr txBox="1"/>
          <p:nvPr/>
        </p:nvSpPr>
        <p:spPr>
          <a:xfrm>
            <a:off x="6773332" y="3429000"/>
            <a:ext cx="1219200" cy="646331"/>
          </a:xfrm>
          <a:prstGeom prst="rect">
            <a:avLst/>
          </a:prstGeom>
          <a:noFill/>
        </p:spPr>
        <p:txBody>
          <a:bodyPr wrap="square" rtlCol="0">
            <a:spAutoFit/>
          </a:bodyPr>
          <a:lstStyle/>
          <a:p>
            <a:r>
              <a:rPr lang="en-US">
                <a:solidFill>
                  <a:srgbClr val="FF0000"/>
                </a:solidFill>
              </a:rPr>
              <a:t>RIGHT</a:t>
            </a:r>
          </a:p>
          <a:p>
            <a:r>
              <a:rPr lang="en-US">
                <a:solidFill>
                  <a:srgbClr val="FF0000"/>
                </a:solidFill>
              </a:rPr>
              <a:t>eye</a:t>
            </a:r>
          </a:p>
        </p:txBody>
      </p:sp>
      <p:sp>
        <p:nvSpPr>
          <p:cNvPr id="10" name="TextBox 9"/>
          <p:cNvSpPr txBox="1"/>
          <p:nvPr/>
        </p:nvSpPr>
        <p:spPr>
          <a:xfrm>
            <a:off x="3810000" y="152400"/>
            <a:ext cx="2095500" cy="461665"/>
          </a:xfrm>
          <a:prstGeom prst="rect">
            <a:avLst/>
          </a:prstGeom>
          <a:noFill/>
        </p:spPr>
        <p:txBody>
          <a:bodyPr wrap="square" rtlCol="0">
            <a:spAutoFit/>
          </a:bodyPr>
          <a:lstStyle/>
          <a:p>
            <a:pPr algn="ctr"/>
            <a:r>
              <a:rPr lang="en-US" dirty="0">
                <a:solidFill>
                  <a:srgbClr val="FF0000"/>
                </a:solidFill>
              </a:rPr>
              <a:t>faraway ship</a:t>
            </a:r>
          </a:p>
        </p:txBody>
      </p:sp>
      <p:cxnSp>
        <p:nvCxnSpPr>
          <p:cNvPr id="11" name="Straight Arrow Connector 10"/>
          <p:cNvCxnSpPr>
            <a:cxnSpLocks/>
            <a:stCxn id="10" idx="2"/>
          </p:cNvCxnSpPr>
          <p:nvPr/>
        </p:nvCxnSpPr>
        <p:spPr>
          <a:xfrm>
            <a:off x="4857750" y="614065"/>
            <a:ext cx="450851" cy="643234"/>
          </a:xfrm>
          <a:prstGeom prst="straightConnector1">
            <a:avLst/>
          </a:prstGeom>
          <a:ln w="28575"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155870534-3.jpg"/>
          <p:cNvPicPr>
            <a:picLocks noChangeAspect="1"/>
          </p:cNvPicPr>
          <p:nvPr/>
        </p:nvPicPr>
        <p:blipFill>
          <a:blip r:embed="rId2"/>
          <a:srcRect r="49080"/>
          <a:stretch>
            <a:fillRect/>
          </a:stretch>
        </p:blipFill>
        <p:spPr>
          <a:xfrm>
            <a:off x="270909" y="971550"/>
            <a:ext cx="3750733" cy="4914900"/>
          </a:xfrm>
          <a:prstGeom prst="rect">
            <a:avLst/>
          </a:prstGeom>
        </p:spPr>
      </p:pic>
      <p:sp>
        <p:nvSpPr>
          <p:cNvPr id="4" name="TextBox 3"/>
          <p:cNvSpPr txBox="1"/>
          <p:nvPr/>
        </p:nvSpPr>
        <p:spPr>
          <a:xfrm>
            <a:off x="0" y="6027003"/>
            <a:ext cx="9144000" cy="830997"/>
          </a:xfrm>
          <a:prstGeom prst="rect">
            <a:avLst/>
          </a:prstGeom>
          <a:noFill/>
        </p:spPr>
        <p:txBody>
          <a:bodyPr wrap="square" rtlCol="0">
            <a:spAutoFit/>
          </a:bodyPr>
          <a:lstStyle/>
          <a:p>
            <a:pPr algn="ctr"/>
            <a:r>
              <a:rPr lang="en-US" dirty="0">
                <a:solidFill>
                  <a:srgbClr val="FFFF00"/>
                </a:solidFill>
                <a:latin typeface="Arial" panose="020B0604020202020204" pitchFamily="34" charset="0"/>
                <a:cs typeface="Arial" panose="020B0604020202020204" pitchFamily="34" charset="0"/>
              </a:rPr>
              <a:t>Each eye see’s a slightly different image, due to parallax, since there is about 2 inches separating your eyes</a:t>
            </a:r>
          </a:p>
        </p:txBody>
      </p:sp>
      <p:grpSp>
        <p:nvGrpSpPr>
          <p:cNvPr id="6" name="Group 5"/>
          <p:cNvGrpSpPr/>
          <p:nvPr/>
        </p:nvGrpSpPr>
        <p:grpSpPr>
          <a:xfrm>
            <a:off x="5257824" y="971550"/>
            <a:ext cx="3615267" cy="4914900"/>
            <a:chOff x="5257824" y="971550"/>
            <a:chExt cx="3615267" cy="4914900"/>
          </a:xfrm>
        </p:grpSpPr>
        <p:pic>
          <p:nvPicPr>
            <p:cNvPr id="2" name="Picture 1" descr="p155870534-3.jpg"/>
            <p:cNvPicPr>
              <a:picLocks noChangeAspect="1"/>
            </p:cNvPicPr>
            <p:nvPr/>
          </p:nvPicPr>
          <p:blipFill>
            <a:blip r:embed="rId2"/>
            <a:srcRect l="50920"/>
            <a:stretch>
              <a:fillRect/>
            </a:stretch>
          </p:blipFill>
          <p:spPr>
            <a:xfrm>
              <a:off x="5257824" y="971550"/>
              <a:ext cx="3615267" cy="4914900"/>
            </a:xfrm>
            <a:prstGeom prst="rect">
              <a:avLst/>
            </a:prstGeom>
          </p:spPr>
        </p:pic>
        <p:pic>
          <p:nvPicPr>
            <p:cNvPr id="5" name="Picture 4" descr="p155870534-3.jpg"/>
            <p:cNvPicPr>
              <a:picLocks noChangeAspect="1"/>
            </p:cNvPicPr>
            <p:nvPr/>
          </p:nvPicPr>
          <p:blipFill>
            <a:blip r:embed="rId2"/>
            <a:srcRect l="37012" t="88760" r="49080"/>
            <a:stretch>
              <a:fillRect/>
            </a:stretch>
          </p:blipFill>
          <p:spPr>
            <a:xfrm>
              <a:off x="7670799" y="5334000"/>
              <a:ext cx="1202291" cy="552450"/>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155870534-3.jpg"/>
          <p:cNvPicPr>
            <a:picLocks noChangeAspect="1"/>
          </p:cNvPicPr>
          <p:nvPr/>
        </p:nvPicPr>
        <p:blipFill>
          <a:blip r:embed="rId2"/>
          <a:srcRect l="50920"/>
          <a:stretch>
            <a:fillRect/>
          </a:stretch>
        </p:blipFill>
        <p:spPr>
          <a:xfrm>
            <a:off x="5257824" y="971550"/>
            <a:ext cx="3615267" cy="4914900"/>
          </a:xfrm>
          <a:prstGeom prst="rect">
            <a:avLst/>
          </a:prstGeom>
        </p:spPr>
      </p:pic>
      <p:pic>
        <p:nvPicPr>
          <p:cNvPr id="3" name="Picture 2" descr="p155870534-3.jpg"/>
          <p:cNvPicPr>
            <a:picLocks noChangeAspect="1"/>
          </p:cNvPicPr>
          <p:nvPr/>
        </p:nvPicPr>
        <p:blipFill>
          <a:blip r:embed="rId2"/>
          <a:srcRect r="49080"/>
          <a:stretch>
            <a:fillRect/>
          </a:stretch>
        </p:blipFill>
        <p:spPr>
          <a:xfrm>
            <a:off x="270909" y="971550"/>
            <a:ext cx="3750733" cy="4914900"/>
          </a:xfrm>
          <a:prstGeom prst="rect">
            <a:avLst/>
          </a:prstGeom>
        </p:spPr>
      </p:pic>
      <p:sp>
        <p:nvSpPr>
          <p:cNvPr id="5" name="TextBox 4"/>
          <p:cNvSpPr txBox="1"/>
          <p:nvPr/>
        </p:nvSpPr>
        <p:spPr>
          <a:xfrm>
            <a:off x="0" y="5907575"/>
            <a:ext cx="9144000" cy="1015663"/>
          </a:xfrm>
          <a:prstGeom prst="rect">
            <a:avLst/>
          </a:prstGeom>
          <a:noFill/>
        </p:spPr>
        <p:txBody>
          <a:bodyPr wrap="square" rtlCol="0">
            <a:spAutoFit/>
          </a:bodyPr>
          <a:lstStyle/>
          <a:p>
            <a:pPr algn="ctr"/>
            <a:r>
              <a:rPr lang="en-US" sz="2000" dirty="0">
                <a:solidFill>
                  <a:srgbClr val="FFFF00"/>
                </a:solidFill>
                <a:latin typeface="Arial" panose="020B0604020202020204" pitchFamily="34" charset="0"/>
                <a:cs typeface="Arial" panose="020B0604020202020204" pitchFamily="34" charset="0"/>
              </a:rPr>
              <a:t>Your brain does the math and makes the images come together so that you see depth within about 20 ft.  Stare at this picture on the next page and let your eyes relax and you’ll see 3-D.</a:t>
            </a:r>
          </a:p>
        </p:txBody>
      </p:sp>
      <p:pic>
        <p:nvPicPr>
          <p:cNvPr id="6" name="Picture 5" descr="p155870534-3.jpg"/>
          <p:cNvPicPr>
            <a:picLocks noChangeAspect="1"/>
          </p:cNvPicPr>
          <p:nvPr/>
        </p:nvPicPr>
        <p:blipFill rotWithShape="1">
          <a:blip r:embed="rId2"/>
          <a:srcRect l="36666" t="88932" r="49885"/>
          <a:stretch/>
        </p:blipFill>
        <p:spPr>
          <a:xfrm>
            <a:off x="7247464" y="5329767"/>
            <a:ext cx="990601" cy="543983"/>
          </a:xfrm>
          <a:prstGeom prst="rect">
            <a:avLst/>
          </a:prstGeom>
        </p:spPr>
      </p:pic>
      <p:pic>
        <p:nvPicPr>
          <p:cNvPr id="7" name="Picture 6" descr="p155870534-3.jpg"/>
          <p:cNvPicPr>
            <a:picLocks noChangeAspect="1"/>
          </p:cNvPicPr>
          <p:nvPr/>
        </p:nvPicPr>
        <p:blipFill rotWithShape="1">
          <a:blip r:embed="rId2"/>
          <a:srcRect l="39540" t="88932" r="51839"/>
          <a:stretch/>
        </p:blipFill>
        <p:spPr>
          <a:xfrm rot="10800000">
            <a:off x="8204196" y="5329766"/>
            <a:ext cx="635003" cy="54398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155870534-3.jpg"/>
          <p:cNvPicPr>
            <a:picLocks noChangeAspect="1"/>
          </p:cNvPicPr>
          <p:nvPr/>
        </p:nvPicPr>
        <p:blipFill>
          <a:blip r:embed="rId2"/>
          <a:stretch>
            <a:fillRect/>
          </a:stretch>
        </p:blipFill>
        <p:spPr>
          <a:xfrm>
            <a:off x="889000" y="971550"/>
            <a:ext cx="7366000" cy="4914900"/>
          </a:xfrm>
          <a:prstGeom prst="rect">
            <a:avLst/>
          </a:prstGeom>
        </p:spPr>
      </p:pic>
      <p:pic>
        <p:nvPicPr>
          <p:cNvPr id="3" name="Picture 2" descr="p155870534-3.jpg"/>
          <p:cNvPicPr>
            <a:picLocks noChangeAspect="1"/>
          </p:cNvPicPr>
          <p:nvPr/>
        </p:nvPicPr>
        <p:blipFill rotWithShape="1">
          <a:blip r:embed="rId2"/>
          <a:srcRect l="36666" t="88932" r="49885"/>
          <a:stretch/>
        </p:blipFill>
        <p:spPr>
          <a:xfrm>
            <a:off x="6663264" y="5342467"/>
            <a:ext cx="990601" cy="543983"/>
          </a:xfrm>
          <a:prstGeom prst="rect">
            <a:avLst/>
          </a:prstGeom>
        </p:spPr>
      </p:pic>
      <p:pic>
        <p:nvPicPr>
          <p:cNvPr id="4" name="Picture 3" descr="p155870534-3.jpg"/>
          <p:cNvPicPr>
            <a:picLocks noChangeAspect="1"/>
          </p:cNvPicPr>
          <p:nvPr/>
        </p:nvPicPr>
        <p:blipFill rotWithShape="1">
          <a:blip r:embed="rId2"/>
          <a:srcRect l="39540" t="88932" r="51839"/>
          <a:stretch/>
        </p:blipFill>
        <p:spPr>
          <a:xfrm rot="10800000">
            <a:off x="7619996" y="5342466"/>
            <a:ext cx="635003" cy="54398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2" name="Freeform 1"/>
          <p:cNvSpPr/>
          <p:nvPr/>
        </p:nvSpPr>
        <p:spPr>
          <a:xfrm>
            <a:off x="2624701" y="5626100"/>
            <a:ext cx="4398434" cy="1365956"/>
          </a:xfrm>
          <a:custGeom>
            <a:avLst/>
            <a:gdLst>
              <a:gd name="connsiteX0" fmla="*/ 0 w 4398434"/>
              <a:gd name="connsiteY0" fmla="*/ 1198033 h 1365956"/>
              <a:gd name="connsiteX1" fmla="*/ 465667 w 4398434"/>
              <a:gd name="connsiteY1" fmla="*/ 376767 h 1365956"/>
              <a:gd name="connsiteX2" fmla="*/ 1778000 w 4398434"/>
              <a:gd name="connsiteY2" fmla="*/ 12700 h 1365956"/>
              <a:gd name="connsiteX3" fmla="*/ 3598334 w 4398434"/>
              <a:gd name="connsiteY3" fmla="*/ 300567 h 1365956"/>
              <a:gd name="connsiteX4" fmla="*/ 4284134 w 4398434"/>
              <a:gd name="connsiteY4" fmla="*/ 1214967 h 1365956"/>
              <a:gd name="connsiteX5" fmla="*/ 4284134 w 4398434"/>
              <a:gd name="connsiteY5" fmla="*/ 1206500 h 1365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8434" h="1365956">
                <a:moveTo>
                  <a:pt x="0" y="1198033"/>
                </a:moveTo>
                <a:cubicBezTo>
                  <a:pt x="84667" y="886177"/>
                  <a:pt x="169334" y="574322"/>
                  <a:pt x="465667" y="376767"/>
                </a:cubicBezTo>
                <a:cubicBezTo>
                  <a:pt x="762000" y="179212"/>
                  <a:pt x="1255889" y="25400"/>
                  <a:pt x="1778000" y="12700"/>
                </a:cubicBezTo>
                <a:cubicBezTo>
                  <a:pt x="2300111" y="0"/>
                  <a:pt x="3180645" y="100189"/>
                  <a:pt x="3598334" y="300567"/>
                </a:cubicBezTo>
                <a:cubicBezTo>
                  <a:pt x="4016023" y="500945"/>
                  <a:pt x="4169834" y="1063978"/>
                  <a:pt x="4284134" y="1214967"/>
                </a:cubicBezTo>
                <a:cubicBezTo>
                  <a:pt x="4398434" y="1365956"/>
                  <a:pt x="4284134" y="1206500"/>
                  <a:pt x="4284134" y="1206500"/>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 name="Freeform 2"/>
          <p:cNvSpPr/>
          <p:nvPr/>
        </p:nvSpPr>
        <p:spPr>
          <a:xfrm>
            <a:off x="4301067" y="4985456"/>
            <a:ext cx="620888" cy="746478"/>
          </a:xfrm>
          <a:custGeom>
            <a:avLst/>
            <a:gdLst>
              <a:gd name="connsiteX0" fmla="*/ 0 w 620888"/>
              <a:gd name="connsiteY0" fmla="*/ 627944 h 746478"/>
              <a:gd name="connsiteX1" fmla="*/ 245533 w 620888"/>
              <a:gd name="connsiteY1" fmla="*/ 1411 h 746478"/>
              <a:gd name="connsiteX2" fmla="*/ 567266 w 620888"/>
              <a:gd name="connsiteY2" fmla="*/ 636411 h 746478"/>
              <a:gd name="connsiteX3" fmla="*/ 567266 w 620888"/>
              <a:gd name="connsiteY3" fmla="*/ 661811 h 746478"/>
            </a:gdLst>
            <a:ahLst/>
            <a:cxnLst>
              <a:cxn ang="0">
                <a:pos x="connsiteX0" y="connsiteY0"/>
              </a:cxn>
              <a:cxn ang="0">
                <a:pos x="connsiteX1" y="connsiteY1"/>
              </a:cxn>
              <a:cxn ang="0">
                <a:pos x="connsiteX2" y="connsiteY2"/>
              </a:cxn>
              <a:cxn ang="0">
                <a:pos x="connsiteX3" y="connsiteY3"/>
              </a:cxn>
            </a:cxnLst>
            <a:rect l="l" t="t" r="r" b="b"/>
            <a:pathLst>
              <a:path w="620888" h="746478">
                <a:moveTo>
                  <a:pt x="0" y="627944"/>
                </a:moveTo>
                <a:cubicBezTo>
                  <a:pt x="75494" y="313972"/>
                  <a:pt x="150989" y="0"/>
                  <a:pt x="245533" y="1411"/>
                </a:cubicBezTo>
                <a:cubicBezTo>
                  <a:pt x="340077" y="2822"/>
                  <a:pt x="513644" y="526344"/>
                  <a:pt x="567266" y="636411"/>
                </a:cubicBezTo>
                <a:cubicBezTo>
                  <a:pt x="620888" y="746478"/>
                  <a:pt x="567266" y="661811"/>
                  <a:pt x="567266" y="661811"/>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7" name="Group 6"/>
          <p:cNvGrpSpPr/>
          <p:nvPr/>
        </p:nvGrpSpPr>
        <p:grpSpPr>
          <a:xfrm>
            <a:off x="3471339" y="6324594"/>
            <a:ext cx="643466" cy="440273"/>
            <a:chOff x="3327400" y="6324594"/>
            <a:chExt cx="643466" cy="440273"/>
          </a:xfrm>
        </p:grpSpPr>
        <p:sp>
          <p:nvSpPr>
            <p:cNvPr id="4" name="Freeform 3"/>
            <p:cNvSpPr/>
            <p:nvPr/>
          </p:nvSpPr>
          <p:spPr>
            <a:xfrm>
              <a:off x="3327400" y="6324600"/>
              <a:ext cx="311856" cy="440267"/>
            </a:xfrm>
            <a:custGeom>
              <a:avLst/>
              <a:gdLst>
                <a:gd name="connsiteX0" fmla="*/ 0 w 311856"/>
                <a:gd name="connsiteY0" fmla="*/ 0 h 440267"/>
                <a:gd name="connsiteX1" fmla="*/ 262467 w 311856"/>
                <a:gd name="connsiteY1" fmla="*/ 211667 h 440267"/>
                <a:gd name="connsiteX2" fmla="*/ 296333 w 311856"/>
                <a:gd name="connsiteY2" fmla="*/ 440267 h 440267"/>
              </a:gdLst>
              <a:ahLst/>
              <a:cxnLst>
                <a:cxn ang="0">
                  <a:pos x="connsiteX0" y="connsiteY0"/>
                </a:cxn>
                <a:cxn ang="0">
                  <a:pos x="connsiteX1" y="connsiteY1"/>
                </a:cxn>
                <a:cxn ang="0">
                  <a:pos x="connsiteX2" y="connsiteY2"/>
                </a:cxn>
              </a:cxnLst>
              <a:rect l="l" t="t" r="r" b="b"/>
              <a:pathLst>
                <a:path w="311856" h="440267">
                  <a:moveTo>
                    <a:pt x="0" y="0"/>
                  </a:moveTo>
                  <a:cubicBezTo>
                    <a:pt x="106539" y="69144"/>
                    <a:pt x="213078" y="138289"/>
                    <a:pt x="262467" y="211667"/>
                  </a:cubicBezTo>
                  <a:cubicBezTo>
                    <a:pt x="311856" y="285045"/>
                    <a:pt x="296333" y="440267"/>
                    <a:pt x="296333" y="440267"/>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 name="Freeform 4"/>
            <p:cNvSpPr/>
            <p:nvPr/>
          </p:nvSpPr>
          <p:spPr>
            <a:xfrm flipH="1">
              <a:off x="3622316" y="6324594"/>
              <a:ext cx="348550" cy="440267"/>
            </a:xfrm>
            <a:custGeom>
              <a:avLst/>
              <a:gdLst>
                <a:gd name="connsiteX0" fmla="*/ 0 w 311856"/>
                <a:gd name="connsiteY0" fmla="*/ 0 h 440267"/>
                <a:gd name="connsiteX1" fmla="*/ 262467 w 311856"/>
                <a:gd name="connsiteY1" fmla="*/ 211667 h 440267"/>
                <a:gd name="connsiteX2" fmla="*/ 296333 w 311856"/>
                <a:gd name="connsiteY2" fmla="*/ 440267 h 440267"/>
              </a:gdLst>
              <a:ahLst/>
              <a:cxnLst>
                <a:cxn ang="0">
                  <a:pos x="connsiteX0" y="connsiteY0"/>
                </a:cxn>
                <a:cxn ang="0">
                  <a:pos x="connsiteX1" y="connsiteY1"/>
                </a:cxn>
                <a:cxn ang="0">
                  <a:pos x="connsiteX2" y="connsiteY2"/>
                </a:cxn>
              </a:cxnLst>
              <a:rect l="l" t="t" r="r" b="b"/>
              <a:pathLst>
                <a:path w="311856" h="440267">
                  <a:moveTo>
                    <a:pt x="0" y="0"/>
                  </a:moveTo>
                  <a:cubicBezTo>
                    <a:pt x="106539" y="69144"/>
                    <a:pt x="213078" y="138289"/>
                    <a:pt x="262467" y="211667"/>
                  </a:cubicBezTo>
                  <a:cubicBezTo>
                    <a:pt x="311856" y="285045"/>
                    <a:pt x="296333" y="440267"/>
                    <a:pt x="296333" y="440267"/>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 name="Oval 5"/>
            <p:cNvSpPr/>
            <p:nvPr/>
          </p:nvSpPr>
          <p:spPr>
            <a:xfrm>
              <a:off x="3537649" y="6375396"/>
              <a:ext cx="169333" cy="16933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 name="Group 7"/>
          <p:cNvGrpSpPr/>
          <p:nvPr/>
        </p:nvGrpSpPr>
        <p:grpSpPr>
          <a:xfrm>
            <a:off x="4969992" y="6316121"/>
            <a:ext cx="643466" cy="440273"/>
            <a:chOff x="3327400" y="6324594"/>
            <a:chExt cx="643466" cy="440273"/>
          </a:xfrm>
        </p:grpSpPr>
        <p:sp>
          <p:nvSpPr>
            <p:cNvPr id="9" name="Freeform 8"/>
            <p:cNvSpPr/>
            <p:nvPr/>
          </p:nvSpPr>
          <p:spPr>
            <a:xfrm>
              <a:off x="3327400" y="6324600"/>
              <a:ext cx="311856" cy="440267"/>
            </a:xfrm>
            <a:custGeom>
              <a:avLst/>
              <a:gdLst>
                <a:gd name="connsiteX0" fmla="*/ 0 w 311856"/>
                <a:gd name="connsiteY0" fmla="*/ 0 h 440267"/>
                <a:gd name="connsiteX1" fmla="*/ 262467 w 311856"/>
                <a:gd name="connsiteY1" fmla="*/ 211667 h 440267"/>
                <a:gd name="connsiteX2" fmla="*/ 296333 w 311856"/>
                <a:gd name="connsiteY2" fmla="*/ 440267 h 440267"/>
              </a:gdLst>
              <a:ahLst/>
              <a:cxnLst>
                <a:cxn ang="0">
                  <a:pos x="connsiteX0" y="connsiteY0"/>
                </a:cxn>
                <a:cxn ang="0">
                  <a:pos x="connsiteX1" y="connsiteY1"/>
                </a:cxn>
                <a:cxn ang="0">
                  <a:pos x="connsiteX2" y="connsiteY2"/>
                </a:cxn>
              </a:cxnLst>
              <a:rect l="l" t="t" r="r" b="b"/>
              <a:pathLst>
                <a:path w="311856" h="440267">
                  <a:moveTo>
                    <a:pt x="0" y="0"/>
                  </a:moveTo>
                  <a:cubicBezTo>
                    <a:pt x="106539" y="69144"/>
                    <a:pt x="213078" y="138289"/>
                    <a:pt x="262467" y="211667"/>
                  </a:cubicBezTo>
                  <a:cubicBezTo>
                    <a:pt x="311856" y="285045"/>
                    <a:pt x="296333" y="440267"/>
                    <a:pt x="296333" y="440267"/>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 name="Freeform 9"/>
            <p:cNvSpPr/>
            <p:nvPr/>
          </p:nvSpPr>
          <p:spPr>
            <a:xfrm flipH="1">
              <a:off x="3622316" y="6324594"/>
              <a:ext cx="348550" cy="440267"/>
            </a:xfrm>
            <a:custGeom>
              <a:avLst/>
              <a:gdLst>
                <a:gd name="connsiteX0" fmla="*/ 0 w 311856"/>
                <a:gd name="connsiteY0" fmla="*/ 0 h 440267"/>
                <a:gd name="connsiteX1" fmla="*/ 262467 w 311856"/>
                <a:gd name="connsiteY1" fmla="*/ 211667 h 440267"/>
                <a:gd name="connsiteX2" fmla="*/ 296333 w 311856"/>
                <a:gd name="connsiteY2" fmla="*/ 440267 h 440267"/>
              </a:gdLst>
              <a:ahLst/>
              <a:cxnLst>
                <a:cxn ang="0">
                  <a:pos x="connsiteX0" y="connsiteY0"/>
                </a:cxn>
                <a:cxn ang="0">
                  <a:pos x="connsiteX1" y="connsiteY1"/>
                </a:cxn>
                <a:cxn ang="0">
                  <a:pos x="connsiteX2" y="connsiteY2"/>
                </a:cxn>
              </a:cxnLst>
              <a:rect l="l" t="t" r="r" b="b"/>
              <a:pathLst>
                <a:path w="311856" h="440267">
                  <a:moveTo>
                    <a:pt x="0" y="0"/>
                  </a:moveTo>
                  <a:cubicBezTo>
                    <a:pt x="106539" y="69144"/>
                    <a:pt x="213078" y="138289"/>
                    <a:pt x="262467" y="211667"/>
                  </a:cubicBezTo>
                  <a:cubicBezTo>
                    <a:pt x="311856" y="285045"/>
                    <a:pt x="296333" y="440267"/>
                    <a:pt x="296333" y="440267"/>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Oval 10"/>
            <p:cNvSpPr/>
            <p:nvPr/>
          </p:nvSpPr>
          <p:spPr>
            <a:xfrm>
              <a:off x="3537649" y="6375396"/>
              <a:ext cx="169333" cy="16933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2" name="Freeform 11"/>
          <p:cNvSpPr/>
          <p:nvPr/>
        </p:nvSpPr>
        <p:spPr>
          <a:xfrm>
            <a:off x="3787625" y="254000"/>
            <a:ext cx="1130139" cy="1210733"/>
          </a:xfrm>
          <a:custGeom>
            <a:avLst/>
            <a:gdLst>
              <a:gd name="connsiteX0" fmla="*/ 111712 w 1130139"/>
              <a:gd name="connsiteY0" fmla="*/ 355600 h 1210733"/>
              <a:gd name="connsiteX1" fmla="*/ 86312 w 1130139"/>
              <a:gd name="connsiteY1" fmla="*/ 364066 h 1210733"/>
              <a:gd name="connsiteX2" fmla="*/ 18579 w 1130139"/>
              <a:gd name="connsiteY2" fmla="*/ 482600 h 1210733"/>
              <a:gd name="connsiteX3" fmla="*/ 10112 w 1130139"/>
              <a:gd name="connsiteY3" fmla="*/ 524933 h 1210733"/>
              <a:gd name="connsiteX4" fmla="*/ 1646 w 1130139"/>
              <a:gd name="connsiteY4" fmla="*/ 558800 h 1210733"/>
              <a:gd name="connsiteX5" fmla="*/ 27046 w 1130139"/>
              <a:gd name="connsiteY5" fmla="*/ 643466 h 1210733"/>
              <a:gd name="connsiteX6" fmla="*/ 69379 w 1130139"/>
              <a:gd name="connsiteY6" fmla="*/ 660400 h 1210733"/>
              <a:gd name="connsiteX7" fmla="*/ 137112 w 1130139"/>
              <a:gd name="connsiteY7" fmla="*/ 677333 h 1210733"/>
              <a:gd name="connsiteX8" fmla="*/ 187912 w 1130139"/>
              <a:gd name="connsiteY8" fmla="*/ 694266 h 1210733"/>
              <a:gd name="connsiteX9" fmla="*/ 213312 w 1130139"/>
              <a:gd name="connsiteY9" fmla="*/ 702733 h 1210733"/>
              <a:gd name="connsiteX10" fmla="*/ 323379 w 1130139"/>
              <a:gd name="connsiteY10" fmla="*/ 719666 h 1210733"/>
              <a:gd name="connsiteX11" fmla="*/ 399579 w 1130139"/>
              <a:gd name="connsiteY11" fmla="*/ 821266 h 1210733"/>
              <a:gd name="connsiteX12" fmla="*/ 424979 w 1130139"/>
              <a:gd name="connsiteY12" fmla="*/ 863600 h 1210733"/>
              <a:gd name="connsiteX13" fmla="*/ 475779 w 1130139"/>
              <a:gd name="connsiteY13" fmla="*/ 956733 h 1210733"/>
              <a:gd name="connsiteX14" fmla="*/ 501179 w 1130139"/>
              <a:gd name="connsiteY14" fmla="*/ 1016000 h 1210733"/>
              <a:gd name="connsiteX15" fmla="*/ 535046 w 1130139"/>
              <a:gd name="connsiteY15" fmla="*/ 1066800 h 1210733"/>
              <a:gd name="connsiteX16" fmla="*/ 577379 w 1130139"/>
              <a:gd name="connsiteY16" fmla="*/ 1159933 h 1210733"/>
              <a:gd name="connsiteX17" fmla="*/ 602779 w 1130139"/>
              <a:gd name="connsiteY17" fmla="*/ 1193800 h 1210733"/>
              <a:gd name="connsiteX18" fmla="*/ 670512 w 1130139"/>
              <a:gd name="connsiteY18" fmla="*/ 1210733 h 1210733"/>
              <a:gd name="connsiteX19" fmla="*/ 822912 w 1130139"/>
              <a:gd name="connsiteY19" fmla="*/ 1185333 h 1210733"/>
              <a:gd name="connsiteX20" fmla="*/ 865246 w 1130139"/>
              <a:gd name="connsiteY20" fmla="*/ 1151466 h 1210733"/>
              <a:gd name="connsiteX21" fmla="*/ 924512 w 1130139"/>
              <a:gd name="connsiteY21" fmla="*/ 1117600 h 1210733"/>
              <a:gd name="connsiteX22" fmla="*/ 1000712 w 1130139"/>
              <a:gd name="connsiteY22" fmla="*/ 1049866 h 1210733"/>
              <a:gd name="connsiteX23" fmla="*/ 1068446 w 1130139"/>
              <a:gd name="connsiteY23" fmla="*/ 990600 h 1210733"/>
              <a:gd name="connsiteX24" fmla="*/ 1102312 w 1130139"/>
              <a:gd name="connsiteY24" fmla="*/ 770466 h 1210733"/>
              <a:gd name="connsiteX25" fmla="*/ 1076912 w 1130139"/>
              <a:gd name="connsiteY25" fmla="*/ 745066 h 1210733"/>
              <a:gd name="connsiteX26" fmla="*/ 1051512 w 1130139"/>
              <a:gd name="connsiteY26" fmla="*/ 711200 h 1210733"/>
              <a:gd name="connsiteX27" fmla="*/ 1034579 w 1130139"/>
              <a:gd name="connsiteY27" fmla="*/ 685800 h 1210733"/>
              <a:gd name="connsiteX28" fmla="*/ 1009179 w 1130139"/>
              <a:gd name="connsiteY28" fmla="*/ 660400 h 1210733"/>
              <a:gd name="connsiteX29" fmla="*/ 983779 w 1130139"/>
              <a:gd name="connsiteY29" fmla="*/ 609600 h 1210733"/>
              <a:gd name="connsiteX30" fmla="*/ 1000712 w 1130139"/>
              <a:gd name="connsiteY30" fmla="*/ 330200 h 1210733"/>
              <a:gd name="connsiteX31" fmla="*/ 1009179 w 1130139"/>
              <a:gd name="connsiteY31" fmla="*/ 304800 h 1210733"/>
              <a:gd name="connsiteX32" fmla="*/ 1000712 w 1130139"/>
              <a:gd name="connsiteY32" fmla="*/ 270933 h 1210733"/>
              <a:gd name="connsiteX33" fmla="*/ 966846 w 1130139"/>
              <a:gd name="connsiteY33" fmla="*/ 262466 h 1210733"/>
              <a:gd name="connsiteX34" fmla="*/ 729779 w 1130139"/>
              <a:gd name="connsiteY34" fmla="*/ 245533 h 1210733"/>
              <a:gd name="connsiteX35" fmla="*/ 687446 w 1130139"/>
              <a:gd name="connsiteY35" fmla="*/ 237066 h 1210733"/>
              <a:gd name="connsiteX36" fmla="*/ 619712 w 1130139"/>
              <a:gd name="connsiteY36" fmla="*/ 118533 h 1210733"/>
              <a:gd name="connsiteX37" fmla="*/ 551979 w 1130139"/>
              <a:gd name="connsiteY37" fmla="*/ 33866 h 1210733"/>
              <a:gd name="connsiteX38" fmla="*/ 518112 w 1130139"/>
              <a:gd name="connsiteY38" fmla="*/ 8466 h 1210733"/>
              <a:gd name="connsiteX39" fmla="*/ 475779 w 1130139"/>
              <a:gd name="connsiteY39" fmla="*/ 0 h 1210733"/>
              <a:gd name="connsiteX40" fmla="*/ 331846 w 1130139"/>
              <a:gd name="connsiteY40" fmla="*/ 8466 h 1210733"/>
              <a:gd name="connsiteX41" fmla="*/ 247179 w 1130139"/>
              <a:gd name="connsiteY41" fmla="*/ 42333 h 1210733"/>
              <a:gd name="connsiteX42" fmla="*/ 162512 w 1130139"/>
              <a:gd name="connsiteY42" fmla="*/ 76200 h 1210733"/>
              <a:gd name="connsiteX43" fmla="*/ 137112 w 1130139"/>
              <a:gd name="connsiteY43" fmla="*/ 101600 h 1210733"/>
              <a:gd name="connsiteX44" fmla="*/ 128646 w 1130139"/>
              <a:gd name="connsiteY44" fmla="*/ 135466 h 1210733"/>
              <a:gd name="connsiteX45" fmla="*/ 111712 w 1130139"/>
              <a:gd name="connsiteY45" fmla="*/ 194733 h 1210733"/>
              <a:gd name="connsiteX46" fmla="*/ 120179 w 1130139"/>
              <a:gd name="connsiteY46" fmla="*/ 245533 h 1210733"/>
              <a:gd name="connsiteX47" fmla="*/ 128646 w 1130139"/>
              <a:gd name="connsiteY47" fmla="*/ 270933 h 1210733"/>
              <a:gd name="connsiteX48" fmla="*/ 120179 w 1130139"/>
              <a:gd name="connsiteY48" fmla="*/ 355600 h 1210733"/>
              <a:gd name="connsiteX49" fmla="*/ 103246 w 1130139"/>
              <a:gd name="connsiteY49" fmla="*/ 338666 h 1210733"/>
              <a:gd name="connsiteX50" fmla="*/ 94779 w 1130139"/>
              <a:gd name="connsiteY50" fmla="*/ 304800 h 1210733"/>
              <a:gd name="connsiteX51" fmla="*/ 111712 w 1130139"/>
              <a:gd name="connsiteY51" fmla="*/ 355600 h 1210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130139" h="1210733">
                <a:moveTo>
                  <a:pt x="111712" y="355600"/>
                </a:moveTo>
                <a:cubicBezTo>
                  <a:pt x="103245" y="358422"/>
                  <a:pt x="92623" y="357755"/>
                  <a:pt x="86312" y="364066"/>
                </a:cubicBezTo>
                <a:cubicBezTo>
                  <a:pt x="47935" y="402443"/>
                  <a:pt x="38980" y="434996"/>
                  <a:pt x="18579" y="482600"/>
                </a:cubicBezTo>
                <a:cubicBezTo>
                  <a:pt x="15757" y="496711"/>
                  <a:pt x="13234" y="510885"/>
                  <a:pt x="10112" y="524933"/>
                </a:cubicBezTo>
                <a:cubicBezTo>
                  <a:pt x="7588" y="536292"/>
                  <a:pt x="0" y="547281"/>
                  <a:pt x="1646" y="558800"/>
                </a:cubicBezTo>
                <a:cubicBezTo>
                  <a:pt x="5813" y="587968"/>
                  <a:pt x="10702" y="618950"/>
                  <a:pt x="27046" y="643466"/>
                </a:cubicBezTo>
                <a:cubicBezTo>
                  <a:pt x="35476" y="656112"/>
                  <a:pt x="54853" y="655930"/>
                  <a:pt x="69379" y="660400"/>
                </a:cubicBezTo>
                <a:cubicBezTo>
                  <a:pt x="91622" y="667244"/>
                  <a:pt x="115034" y="669974"/>
                  <a:pt x="137112" y="677333"/>
                </a:cubicBezTo>
                <a:lnTo>
                  <a:pt x="187912" y="694266"/>
                </a:lnTo>
                <a:cubicBezTo>
                  <a:pt x="196379" y="697088"/>
                  <a:pt x="204491" y="701376"/>
                  <a:pt x="213312" y="702733"/>
                </a:cubicBezTo>
                <a:lnTo>
                  <a:pt x="323379" y="719666"/>
                </a:lnTo>
                <a:cubicBezTo>
                  <a:pt x="441055" y="896178"/>
                  <a:pt x="266689" y="638539"/>
                  <a:pt x="399579" y="821266"/>
                </a:cubicBezTo>
                <a:cubicBezTo>
                  <a:pt x="409258" y="834575"/>
                  <a:pt x="416144" y="849716"/>
                  <a:pt x="424979" y="863600"/>
                </a:cubicBezTo>
                <a:cubicBezTo>
                  <a:pt x="465046" y="926563"/>
                  <a:pt x="452953" y="895865"/>
                  <a:pt x="475779" y="956733"/>
                </a:cubicBezTo>
                <a:cubicBezTo>
                  <a:pt x="487456" y="987872"/>
                  <a:pt x="481360" y="982968"/>
                  <a:pt x="501179" y="1016000"/>
                </a:cubicBezTo>
                <a:cubicBezTo>
                  <a:pt x="511650" y="1033451"/>
                  <a:pt x="535046" y="1066800"/>
                  <a:pt x="535046" y="1066800"/>
                </a:cubicBezTo>
                <a:cubicBezTo>
                  <a:pt x="546141" y="1100088"/>
                  <a:pt x="554661" y="1129642"/>
                  <a:pt x="577379" y="1159933"/>
                </a:cubicBezTo>
                <a:cubicBezTo>
                  <a:pt x="585846" y="1171222"/>
                  <a:pt x="591938" y="1184766"/>
                  <a:pt x="602779" y="1193800"/>
                </a:cubicBezTo>
                <a:cubicBezTo>
                  <a:pt x="610999" y="1200650"/>
                  <a:pt x="669144" y="1210459"/>
                  <a:pt x="670512" y="1210733"/>
                </a:cubicBezTo>
                <a:cubicBezTo>
                  <a:pt x="721312" y="1202266"/>
                  <a:pt x="773643" y="1200328"/>
                  <a:pt x="822912" y="1185333"/>
                </a:cubicBezTo>
                <a:cubicBezTo>
                  <a:pt x="840200" y="1180071"/>
                  <a:pt x="850210" y="1161490"/>
                  <a:pt x="865246" y="1151466"/>
                </a:cubicBezTo>
                <a:cubicBezTo>
                  <a:pt x="884178" y="1138845"/>
                  <a:pt x="906309" y="1131252"/>
                  <a:pt x="924512" y="1117600"/>
                </a:cubicBezTo>
                <a:cubicBezTo>
                  <a:pt x="951699" y="1097209"/>
                  <a:pt x="974769" y="1071818"/>
                  <a:pt x="1000712" y="1049866"/>
                </a:cubicBezTo>
                <a:cubicBezTo>
                  <a:pt x="1076510" y="985729"/>
                  <a:pt x="991612" y="1067432"/>
                  <a:pt x="1068446" y="990600"/>
                </a:cubicBezTo>
                <a:cubicBezTo>
                  <a:pt x="1118884" y="889724"/>
                  <a:pt x="1130139" y="902642"/>
                  <a:pt x="1102312" y="770466"/>
                </a:cubicBezTo>
                <a:cubicBezTo>
                  <a:pt x="1099845" y="758749"/>
                  <a:pt x="1084704" y="754157"/>
                  <a:pt x="1076912" y="745066"/>
                </a:cubicBezTo>
                <a:cubicBezTo>
                  <a:pt x="1067729" y="734352"/>
                  <a:pt x="1059714" y="722683"/>
                  <a:pt x="1051512" y="711200"/>
                </a:cubicBezTo>
                <a:cubicBezTo>
                  <a:pt x="1045598" y="702920"/>
                  <a:pt x="1041093" y="693617"/>
                  <a:pt x="1034579" y="685800"/>
                </a:cubicBezTo>
                <a:cubicBezTo>
                  <a:pt x="1026914" y="676602"/>
                  <a:pt x="1016844" y="669598"/>
                  <a:pt x="1009179" y="660400"/>
                </a:cubicBezTo>
                <a:cubicBezTo>
                  <a:pt x="990943" y="638517"/>
                  <a:pt x="992265" y="635056"/>
                  <a:pt x="983779" y="609600"/>
                </a:cubicBezTo>
                <a:cubicBezTo>
                  <a:pt x="987269" y="511876"/>
                  <a:pt x="977739" y="422094"/>
                  <a:pt x="1000712" y="330200"/>
                </a:cubicBezTo>
                <a:cubicBezTo>
                  <a:pt x="1002877" y="321542"/>
                  <a:pt x="1006357" y="313267"/>
                  <a:pt x="1009179" y="304800"/>
                </a:cubicBezTo>
                <a:cubicBezTo>
                  <a:pt x="1006357" y="293511"/>
                  <a:pt x="1008940" y="279161"/>
                  <a:pt x="1000712" y="270933"/>
                </a:cubicBezTo>
                <a:cubicBezTo>
                  <a:pt x="992484" y="262705"/>
                  <a:pt x="978431" y="263552"/>
                  <a:pt x="966846" y="262466"/>
                </a:cubicBezTo>
                <a:cubicBezTo>
                  <a:pt x="887968" y="255071"/>
                  <a:pt x="808801" y="251177"/>
                  <a:pt x="729779" y="245533"/>
                </a:cubicBezTo>
                <a:cubicBezTo>
                  <a:pt x="715668" y="242711"/>
                  <a:pt x="698805" y="245901"/>
                  <a:pt x="687446" y="237066"/>
                </a:cubicBezTo>
                <a:cubicBezTo>
                  <a:pt x="663463" y="218413"/>
                  <a:pt x="633053" y="138545"/>
                  <a:pt x="619712" y="118533"/>
                </a:cubicBezTo>
                <a:cubicBezTo>
                  <a:pt x="597495" y="85207"/>
                  <a:pt x="584151" y="57995"/>
                  <a:pt x="551979" y="33866"/>
                </a:cubicBezTo>
                <a:cubicBezTo>
                  <a:pt x="540690" y="25399"/>
                  <a:pt x="531007" y="14197"/>
                  <a:pt x="518112" y="8466"/>
                </a:cubicBezTo>
                <a:cubicBezTo>
                  <a:pt x="504962" y="2622"/>
                  <a:pt x="489890" y="2822"/>
                  <a:pt x="475779" y="0"/>
                </a:cubicBezTo>
                <a:cubicBezTo>
                  <a:pt x="427801" y="2822"/>
                  <a:pt x="379690" y="3910"/>
                  <a:pt x="331846" y="8466"/>
                </a:cubicBezTo>
                <a:cubicBezTo>
                  <a:pt x="297732" y="11715"/>
                  <a:pt x="278907" y="27689"/>
                  <a:pt x="247179" y="42333"/>
                </a:cubicBezTo>
                <a:cubicBezTo>
                  <a:pt x="197061" y="65464"/>
                  <a:pt x="201097" y="63338"/>
                  <a:pt x="162512" y="76200"/>
                </a:cubicBezTo>
                <a:cubicBezTo>
                  <a:pt x="154045" y="84667"/>
                  <a:pt x="143053" y="91204"/>
                  <a:pt x="137112" y="101600"/>
                </a:cubicBezTo>
                <a:cubicBezTo>
                  <a:pt x="131339" y="111703"/>
                  <a:pt x="131843" y="124278"/>
                  <a:pt x="128646" y="135466"/>
                </a:cubicBezTo>
                <a:cubicBezTo>
                  <a:pt x="104345" y="220520"/>
                  <a:pt x="138191" y="88821"/>
                  <a:pt x="111712" y="194733"/>
                </a:cubicBezTo>
                <a:cubicBezTo>
                  <a:pt x="114534" y="211666"/>
                  <a:pt x="116455" y="228775"/>
                  <a:pt x="120179" y="245533"/>
                </a:cubicBezTo>
                <a:cubicBezTo>
                  <a:pt x="122115" y="254245"/>
                  <a:pt x="128646" y="262008"/>
                  <a:pt x="128646" y="270933"/>
                </a:cubicBezTo>
                <a:cubicBezTo>
                  <a:pt x="128646" y="299296"/>
                  <a:pt x="123001" y="327378"/>
                  <a:pt x="120179" y="355600"/>
                </a:cubicBezTo>
                <a:cubicBezTo>
                  <a:pt x="114535" y="349955"/>
                  <a:pt x="106816" y="345806"/>
                  <a:pt x="103246" y="338666"/>
                </a:cubicBezTo>
                <a:cubicBezTo>
                  <a:pt x="98042" y="328258"/>
                  <a:pt x="94779" y="304800"/>
                  <a:pt x="94779" y="304800"/>
                </a:cubicBezTo>
                <a:lnTo>
                  <a:pt x="111712" y="355600"/>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p:nvCxnSpPr>
        <p:spPr>
          <a:xfrm rot="5400000" flipH="1" flipV="1">
            <a:off x="1468264" y="3551059"/>
            <a:ext cx="4944533" cy="348550"/>
          </a:xfrm>
          <a:prstGeom prst="line">
            <a:avLst/>
          </a:prstGeom>
          <a:ln w="25400" cap="flat" cmpd="sng" algn="ctr">
            <a:solidFill>
              <a:srgbClr val="FF0000"/>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2608384" y="3541077"/>
            <a:ext cx="4944534" cy="368514"/>
          </a:xfrm>
          <a:prstGeom prst="line">
            <a:avLst/>
          </a:prstGeom>
          <a:ln w="25400" cap="flat" cmpd="sng" algn="ctr">
            <a:solidFill>
              <a:srgbClr val="FF0000"/>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1938906" y="2274900"/>
            <a:ext cx="1371589" cy="523220"/>
          </a:xfrm>
          <a:prstGeom prst="rect">
            <a:avLst/>
          </a:prstGeom>
          <a:noFill/>
          <a:ln>
            <a:noFill/>
          </a:ln>
        </p:spPr>
        <p:txBody>
          <a:bodyPr wrap="square" rtlCol="0">
            <a:spAutoFit/>
          </a:bodyPr>
          <a:lstStyle/>
          <a:p>
            <a:pPr algn="ctr"/>
            <a:r>
              <a:rPr lang="en-US" sz="2800" dirty="0">
                <a:solidFill>
                  <a:srgbClr val="0000FF"/>
                </a:solidFill>
              </a:rPr>
              <a:t>parallax</a:t>
            </a:r>
          </a:p>
        </p:txBody>
      </p:sp>
      <p:sp>
        <p:nvSpPr>
          <p:cNvPr id="13" name="Arc 12"/>
          <p:cNvSpPr/>
          <p:nvPr/>
        </p:nvSpPr>
        <p:spPr>
          <a:xfrm rot="8622127">
            <a:off x="3886205" y="2274900"/>
            <a:ext cx="1498653" cy="1077900"/>
          </a:xfrm>
          <a:prstGeom prst="arc">
            <a:avLst/>
          </a:prstGeom>
          <a:ln w="38100" cmpd="sng">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TextBox 16"/>
          <p:cNvSpPr txBox="1"/>
          <p:nvPr/>
        </p:nvSpPr>
        <p:spPr>
          <a:xfrm>
            <a:off x="5158988" y="3007606"/>
            <a:ext cx="1371589" cy="954107"/>
          </a:xfrm>
          <a:prstGeom prst="rect">
            <a:avLst/>
          </a:prstGeom>
          <a:solidFill>
            <a:srgbClr val="CEFEF3"/>
          </a:solidFill>
          <a:ln>
            <a:noFill/>
          </a:ln>
        </p:spPr>
        <p:txBody>
          <a:bodyPr wrap="square" rtlCol="0">
            <a:spAutoFit/>
          </a:bodyPr>
          <a:lstStyle/>
          <a:p>
            <a:pPr algn="ctr"/>
            <a:r>
              <a:rPr lang="en-US" sz="2800" dirty="0" smtClean="0">
                <a:solidFill>
                  <a:srgbClr val="0000FF"/>
                </a:solidFill>
              </a:rPr>
              <a:t>Small angle</a:t>
            </a:r>
            <a:endParaRPr lang="en-US" sz="2800" dirty="0">
              <a:solidFill>
                <a:srgbClr val="0000FF"/>
              </a:solidFill>
            </a:endParaRPr>
          </a:p>
        </p:txBody>
      </p:sp>
      <p:cxnSp>
        <p:nvCxnSpPr>
          <p:cNvPr id="19" name="Straight Arrow Connector 18"/>
          <p:cNvCxnSpPr/>
          <p:nvPr/>
        </p:nvCxnSpPr>
        <p:spPr>
          <a:xfrm>
            <a:off x="3850921" y="6197601"/>
            <a:ext cx="1329320" cy="0"/>
          </a:xfrm>
          <a:prstGeom prst="straightConnector1">
            <a:avLst/>
          </a:prstGeom>
          <a:ln w="38100" cmpd="sng">
            <a:solidFill>
              <a:srgbClr val="0000FF"/>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5372181" y="4684693"/>
            <a:ext cx="3586992" cy="954107"/>
          </a:xfrm>
          <a:prstGeom prst="rect">
            <a:avLst/>
          </a:prstGeom>
          <a:solidFill>
            <a:srgbClr val="CEFEF3"/>
          </a:solidFill>
          <a:ln>
            <a:noFill/>
          </a:ln>
        </p:spPr>
        <p:txBody>
          <a:bodyPr wrap="square" rtlCol="0">
            <a:spAutoFit/>
          </a:bodyPr>
          <a:lstStyle/>
          <a:p>
            <a:pPr algn="ctr"/>
            <a:r>
              <a:rPr lang="en-US" sz="2800" dirty="0" smtClean="0">
                <a:solidFill>
                  <a:srgbClr val="0000FF"/>
                </a:solidFill>
              </a:rPr>
              <a:t>Small distance </a:t>
            </a:r>
            <a:r>
              <a:rPr lang="en-US" sz="2800" dirty="0">
                <a:solidFill>
                  <a:srgbClr val="0000FF"/>
                </a:solidFill>
              </a:rPr>
              <a:t>between observations</a:t>
            </a:r>
          </a:p>
        </p:txBody>
      </p:sp>
    </p:spTree>
    <p:extLst>
      <p:ext uri="{BB962C8B-B14F-4D97-AF65-F5344CB8AC3E}">
        <p14:creationId xmlns:p14="http://schemas.microsoft.com/office/powerpoint/2010/main" val="41908433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2" name="Freeform 1"/>
          <p:cNvSpPr/>
          <p:nvPr/>
        </p:nvSpPr>
        <p:spPr>
          <a:xfrm>
            <a:off x="698500" y="5626100"/>
            <a:ext cx="8250836" cy="1365956"/>
          </a:xfrm>
          <a:custGeom>
            <a:avLst/>
            <a:gdLst>
              <a:gd name="connsiteX0" fmla="*/ 0 w 4398434"/>
              <a:gd name="connsiteY0" fmla="*/ 1198033 h 1365956"/>
              <a:gd name="connsiteX1" fmla="*/ 465667 w 4398434"/>
              <a:gd name="connsiteY1" fmla="*/ 376767 h 1365956"/>
              <a:gd name="connsiteX2" fmla="*/ 1778000 w 4398434"/>
              <a:gd name="connsiteY2" fmla="*/ 12700 h 1365956"/>
              <a:gd name="connsiteX3" fmla="*/ 3598334 w 4398434"/>
              <a:gd name="connsiteY3" fmla="*/ 300567 h 1365956"/>
              <a:gd name="connsiteX4" fmla="*/ 4284134 w 4398434"/>
              <a:gd name="connsiteY4" fmla="*/ 1214967 h 1365956"/>
              <a:gd name="connsiteX5" fmla="*/ 4284134 w 4398434"/>
              <a:gd name="connsiteY5" fmla="*/ 1206500 h 1365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8434" h="1365956">
                <a:moveTo>
                  <a:pt x="0" y="1198033"/>
                </a:moveTo>
                <a:cubicBezTo>
                  <a:pt x="84667" y="886177"/>
                  <a:pt x="169334" y="574322"/>
                  <a:pt x="465667" y="376767"/>
                </a:cubicBezTo>
                <a:cubicBezTo>
                  <a:pt x="762000" y="179212"/>
                  <a:pt x="1255889" y="25400"/>
                  <a:pt x="1778000" y="12700"/>
                </a:cubicBezTo>
                <a:cubicBezTo>
                  <a:pt x="2300111" y="0"/>
                  <a:pt x="3180645" y="100189"/>
                  <a:pt x="3598334" y="300567"/>
                </a:cubicBezTo>
                <a:cubicBezTo>
                  <a:pt x="4016023" y="500945"/>
                  <a:pt x="4169834" y="1063978"/>
                  <a:pt x="4284134" y="1214967"/>
                </a:cubicBezTo>
                <a:cubicBezTo>
                  <a:pt x="4398434" y="1365956"/>
                  <a:pt x="4284134" y="1206500"/>
                  <a:pt x="4284134" y="1206500"/>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 name="Freeform 2"/>
          <p:cNvSpPr/>
          <p:nvPr/>
        </p:nvSpPr>
        <p:spPr>
          <a:xfrm>
            <a:off x="4301067" y="4985456"/>
            <a:ext cx="620888" cy="746478"/>
          </a:xfrm>
          <a:custGeom>
            <a:avLst/>
            <a:gdLst>
              <a:gd name="connsiteX0" fmla="*/ 0 w 620888"/>
              <a:gd name="connsiteY0" fmla="*/ 627944 h 746478"/>
              <a:gd name="connsiteX1" fmla="*/ 245533 w 620888"/>
              <a:gd name="connsiteY1" fmla="*/ 1411 h 746478"/>
              <a:gd name="connsiteX2" fmla="*/ 567266 w 620888"/>
              <a:gd name="connsiteY2" fmla="*/ 636411 h 746478"/>
              <a:gd name="connsiteX3" fmla="*/ 567266 w 620888"/>
              <a:gd name="connsiteY3" fmla="*/ 661811 h 746478"/>
            </a:gdLst>
            <a:ahLst/>
            <a:cxnLst>
              <a:cxn ang="0">
                <a:pos x="connsiteX0" y="connsiteY0"/>
              </a:cxn>
              <a:cxn ang="0">
                <a:pos x="connsiteX1" y="connsiteY1"/>
              </a:cxn>
              <a:cxn ang="0">
                <a:pos x="connsiteX2" y="connsiteY2"/>
              </a:cxn>
              <a:cxn ang="0">
                <a:pos x="connsiteX3" y="connsiteY3"/>
              </a:cxn>
            </a:cxnLst>
            <a:rect l="l" t="t" r="r" b="b"/>
            <a:pathLst>
              <a:path w="620888" h="746478">
                <a:moveTo>
                  <a:pt x="0" y="627944"/>
                </a:moveTo>
                <a:cubicBezTo>
                  <a:pt x="75494" y="313972"/>
                  <a:pt x="150989" y="0"/>
                  <a:pt x="245533" y="1411"/>
                </a:cubicBezTo>
                <a:cubicBezTo>
                  <a:pt x="340077" y="2822"/>
                  <a:pt x="513644" y="526344"/>
                  <a:pt x="567266" y="636411"/>
                </a:cubicBezTo>
                <a:cubicBezTo>
                  <a:pt x="620888" y="746478"/>
                  <a:pt x="567266" y="661811"/>
                  <a:pt x="567266" y="661811"/>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7" name="Group 6"/>
          <p:cNvGrpSpPr/>
          <p:nvPr/>
        </p:nvGrpSpPr>
        <p:grpSpPr>
          <a:xfrm>
            <a:off x="2531539" y="6324594"/>
            <a:ext cx="643466" cy="440273"/>
            <a:chOff x="3327400" y="6324594"/>
            <a:chExt cx="643466" cy="440273"/>
          </a:xfrm>
        </p:grpSpPr>
        <p:sp>
          <p:nvSpPr>
            <p:cNvPr id="4" name="Freeform 3"/>
            <p:cNvSpPr/>
            <p:nvPr/>
          </p:nvSpPr>
          <p:spPr>
            <a:xfrm>
              <a:off x="3327400" y="6324600"/>
              <a:ext cx="311856" cy="440267"/>
            </a:xfrm>
            <a:custGeom>
              <a:avLst/>
              <a:gdLst>
                <a:gd name="connsiteX0" fmla="*/ 0 w 311856"/>
                <a:gd name="connsiteY0" fmla="*/ 0 h 440267"/>
                <a:gd name="connsiteX1" fmla="*/ 262467 w 311856"/>
                <a:gd name="connsiteY1" fmla="*/ 211667 h 440267"/>
                <a:gd name="connsiteX2" fmla="*/ 296333 w 311856"/>
                <a:gd name="connsiteY2" fmla="*/ 440267 h 440267"/>
              </a:gdLst>
              <a:ahLst/>
              <a:cxnLst>
                <a:cxn ang="0">
                  <a:pos x="connsiteX0" y="connsiteY0"/>
                </a:cxn>
                <a:cxn ang="0">
                  <a:pos x="connsiteX1" y="connsiteY1"/>
                </a:cxn>
                <a:cxn ang="0">
                  <a:pos x="connsiteX2" y="connsiteY2"/>
                </a:cxn>
              </a:cxnLst>
              <a:rect l="l" t="t" r="r" b="b"/>
              <a:pathLst>
                <a:path w="311856" h="440267">
                  <a:moveTo>
                    <a:pt x="0" y="0"/>
                  </a:moveTo>
                  <a:cubicBezTo>
                    <a:pt x="106539" y="69144"/>
                    <a:pt x="213078" y="138289"/>
                    <a:pt x="262467" y="211667"/>
                  </a:cubicBezTo>
                  <a:cubicBezTo>
                    <a:pt x="311856" y="285045"/>
                    <a:pt x="296333" y="440267"/>
                    <a:pt x="296333" y="440267"/>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 name="Freeform 4"/>
            <p:cNvSpPr/>
            <p:nvPr/>
          </p:nvSpPr>
          <p:spPr>
            <a:xfrm flipH="1">
              <a:off x="3622316" y="6324594"/>
              <a:ext cx="348550" cy="440267"/>
            </a:xfrm>
            <a:custGeom>
              <a:avLst/>
              <a:gdLst>
                <a:gd name="connsiteX0" fmla="*/ 0 w 311856"/>
                <a:gd name="connsiteY0" fmla="*/ 0 h 440267"/>
                <a:gd name="connsiteX1" fmla="*/ 262467 w 311856"/>
                <a:gd name="connsiteY1" fmla="*/ 211667 h 440267"/>
                <a:gd name="connsiteX2" fmla="*/ 296333 w 311856"/>
                <a:gd name="connsiteY2" fmla="*/ 440267 h 440267"/>
              </a:gdLst>
              <a:ahLst/>
              <a:cxnLst>
                <a:cxn ang="0">
                  <a:pos x="connsiteX0" y="connsiteY0"/>
                </a:cxn>
                <a:cxn ang="0">
                  <a:pos x="connsiteX1" y="connsiteY1"/>
                </a:cxn>
                <a:cxn ang="0">
                  <a:pos x="connsiteX2" y="connsiteY2"/>
                </a:cxn>
              </a:cxnLst>
              <a:rect l="l" t="t" r="r" b="b"/>
              <a:pathLst>
                <a:path w="311856" h="440267">
                  <a:moveTo>
                    <a:pt x="0" y="0"/>
                  </a:moveTo>
                  <a:cubicBezTo>
                    <a:pt x="106539" y="69144"/>
                    <a:pt x="213078" y="138289"/>
                    <a:pt x="262467" y="211667"/>
                  </a:cubicBezTo>
                  <a:cubicBezTo>
                    <a:pt x="311856" y="285045"/>
                    <a:pt x="296333" y="440267"/>
                    <a:pt x="296333" y="440267"/>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 name="Oval 5"/>
            <p:cNvSpPr/>
            <p:nvPr/>
          </p:nvSpPr>
          <p:spPr>
            <a:xfrm>
              <a:off x="3537649" y="6375396"/>
              <a:ext cx="169333" cy="16933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 name="Group 7"/>
          <p:cNvGrpSpPr/>
          <p:nvPr/>
        </p:nvGrpSpPr>
        <p:grpSpPr>
          <a:xfrm>
            <a:off x="6176492" y="6316121"/>
            <a:ext cx="643466" cy="440273"/>
            <a:chOff x="3327400" y="6324594"/>
            <a:chExt cx="643466" cy="440273"/>
          </a:xfrm>
        </p:grpSpPr>
        <p:sp>
          <p:nvSpPr>
            <p:cNvPr id="9" name="Freeform 8"/>
            <p:cNvSpPr/>
            <p:nvPr/>
          </p:nvSpPr>
          <p:spPr>
            <a:xfrm>
              <a:off x="3327400" y="6324600"/>
              <a:ext cx="311856" cy="440267"/>
            </a:xfrm>
            <a:custGeom>
              <a:avLst/>
              <a:gdLst>
                <a:gd name="connsiteX0" fmla="*/ 0 w 311856"/>
                <a:gd name="connsiteY0" fmla="*/ 0 h 440267"/>
                <a:gd name="connsiteX1" fmla="*/ 262467 w 311856"/>
                <a:gd name="connsiteY1" fmla="*/ 211667 h 440267"/>
                <a:gd name="connsiteX2" fmla="*/ 296333 w 311856"/>
                <a:gd name="connsiteY2" fmla="*/ 440267 h 440267"/>
              </a:gdLst>
              <a:ahLst/>
              <a:cxnLst>
                <a:cxn ang="0">
                  <a:pos x="connsiteX0" y="connsiteY0"/>
                </a:cxn>
                <a:cxn ang="0">
                  <a:pos x="connsiteX1" y="connsiteY1"/>
                </a:cxn>
                <a:cxn ang="0">
                  <a:pos x="connsiteX2" y="connsiteY2"/>
                </a:cxn>
              </a:cxnLst>
              <a:rect l="l" t="t" r="r" b="b"/>
              <a:pathLst>
                <a:path w="311856" h="440267">
                  <a:moveTo>
                    <a:pt x="0" y="0"/>
                  </a:moveTo>
                  <a:cubicBezTo>
                    <a:pt x="106539" y="69144"/>
                    <a:pt x="213078" y="138289"/>
                    <a:pt x="262467" y="211667"/>
                  </a:cubicBezTo>
                  <a:cubicBezTo>
                    <a:pt x="311856" y="285045"/>
                    <a:pt x="296333" y="440267"/>
                    <a:pt x="296333" y="440267"/>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 name="Freeform 9"/>
            <p:cNvSpPr/>
            <p:nvPr/>
          </p:nvSpPr>
          <p:spPr>
            <a:xfrm flipH="1">
              <a:off x="3622316" y="6324594"/>
              <a:ext cx="348550" cy="440267"/>
            </a:xfrm>
            <a:custGeom>
              <a:avLst/>
              <a:gdLst>
                <a:gd name="connsiteX0" fmla="*/ 0 w 311856"/>
                <a:gd name="connsiteY0" fmla="*/ 0 h 440267"/>
                <a:gd name="connsiteX1" fmla="*/ 262467 w 311856"/>
                <a:gd name="connsiteY1" fmla="*/ 211667 h 440267"/>
                <a:gd name="connsiteX2" fmla="*/ 296333 w 311856"/>
                <a:gd name="connsiteY2" fmla="*/ 440267 h 440267"/>
              </a:gdLst>
              <a:ahLst/>
              <a:cxnLst>
                <a:cxn ang="0">
                  <a:pos x="connsiteX0" y="connsiteY0"/>
                </a:cxn>
                <a:cxn ang="0">
                  <a:pos x="connsiteX1" y="connsiteY1"/>
                </a:cxn>
                <a:cxn ang="0">
                  <a:pos x="connsiteX2" y="connsiteY2"/>
                </a:cxn>
              </a:cxnLst>
              <a:rect l="l" t="t" r="r" b="b"/>
              <a:pathLst>
                <a:path w="311856" h="440267">
                  <a:moveTo>
                    <a:pt x="0" y="0"/>
                  </a:moveTo>
                  <a:cubicBezTo>
                    <a:pt x="106539" y="69144"/>
                    <a:pt x="213078" y="138289"/>
                    <a:pt x="262467" y="211667"/>
                  </a:cubicBezTo>
                  <a:cubicBezTo>
                    <a:pt x="311856" y="285045"/>
                    <a:pt x="296333" y="440267"/>
                    <a:pt x="296333" y="440267"/>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Oval 10"/>
            <p:cNvSpPr/>
            <p:nvPr/>
          </p:nvSpPr>
          <p:spPr>
            <a:xfrm>
              <a:off x="3537649" y="6375396"/>
              <a:ext cx="169333" cy="16933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2" name="Freeform 11"/>
          <p:cNvSpPr/>
          <p:nvPr/>
        </p:nvSpPr>
        <p:spPr>
          <a:xfrm>
            <a:off x="3787625" y="254000"/>
            <a:ext cx="1130139" cy="1210733"/>
          </a:xfrm>
          <a:custGeom>
            <a:avLst/>
            <a:gdLst>
              <a:gd name="connsiteX0" fmla="*/ 111712 w 1130139"/>
              <a:gd name="connsiteY0" fmla="*/ 355600 h 1210733"/>
              <a:gd name="connsiteX1" fmla="*/ 86312 w 1130139"/>
              <a:gd name="connsiteY1" fmla="*/ 364066 h 1210733"/>
              <a:gd name="connsiteX2" fmla="*/ 18579 w 1130139"/>
              <a:gd name="connsiteY2" fmla="*/ 482600 h 1210733"/>
              <a:gd name="connsiteX3" fmla="*/ 10112 w 1130139"/>
              <a:gd name="connsiteY3" fmla="*/ 524933 h 1210733"/>
              <a:gd name="connsiteX4" fmla="*/ 1646 w 1130139"/>
              <a:gd name="connsiteY4" fmla="*/ 558800 h 1210733"/>
              <a:gd name="connsiteX5" fmla="*/ 27046 w 1130139"/>
              <a:gd name="connsiteY5" fmla="*/ 643466 h 1210733"/>
              <a:gd name="connsiteX6" fmla="*/ 69379 w 1130139"/>
              <a:gd name="connsiteY6" fmla="*/ 660400 h 1210733"/>
              <a:gd name="connsiteX7" fmla="*/ 137112 w 1130139"/>
              <a:gd name="connsiteY7" fmla="*/ 677333 h 1210733"/>
              <a:gd name="connsiteX8" fmla="*/ 187912 w 1130139"/>
              <a:gd name="connsiteY8" fmla="*/ 694266 h 1210733"/>
              <a:gd name="connsiteX9" fmla="*/ 213312 w 1130139"/>
              <a:gd name="connsiteY9" fmla="*/ 702733 h 1210733"/>
              <a:gd name="connsiteX10" fmla="*/ 323379 w 1130139"/>
              <a:gd name="connsiteY10" fmla="*/ 719666 h 1210733"/>
              <a:gd name="connsiteX11" fmla="*/ 399579 w 1130139"/>
              <a:gd name="connsiteY11" fmla="*/ 821266 h 1210733"/>
              <a:gd name="connsiteX12" fmla="*/ 424979 w 1130139"/>
              <a:gd name="connsiteY12" fmla="*/ 863600 h 1210733"/>
              <a:gd name="connsiteX13" fmla="*/ 475779 w 1130139"/>
              <a:gd name="connsiteY13" fmla="*/ 956733 h 1210733"/>
              <a:gd name="connsiteX14" fmla="*/ 501179 w 1130139"/>
              <a:gd name="connsiteY14" fmla="*/ 1016000 h 1210733"/>
              <a:gd name="connsiteX15" fmla="*/ 535046 w 1130139"/>
              <a:gd name="connsiteY15" fmla="*/ 1066800 h 1210733"/>
              <a:gd name="connsiteX16" fmla="*/ 577379 w 1130139"/>
              <a:gd name="connsiteY16" fmla="*/ 1159933 h 1210733"/>
              <a:gd name="connsiteX17" fmla="*/ 602779 w 1130139"/>
              <a:gd name="connsiteY17" fmla="*/ 1193800 h 1210733"/>
              <a:gd name="connsiteX18" fmla="*/ 670512 w 1130139"/>
              <a:gd name="connsiteY18" fmla="*/ 1210733 h 1210733"/>
              <a:gd name="connsiteX19" fmla="*/ 822912 w 1130139"/>
              <a:gd name="connsiteY19" fmla="*/ 1185333 h 1210733"/>
              <a:gd name="connsiteX20" fmla="*/ 865246 w 1130139"/>
              <a:gd name="connsiteY20" fmla="*/ 1151466 h 1210733"/>
              <a:gd name="connsiteX21" fmla="*/ 924512 w 1130139"/>
              <a:gd name="connsiteY21" fmla="*/ 1117600 h 1210733"/>
              <a:gd name="connsiteX22" fmla="*/ 1000712 w 1130139"/>
              <a:gd name="connsiteY22" fmla="*/ 1049866 h 1210733"/>
              <a:gd name="connsiteX23" fmla="*/ 1068446 w 1130139"/>
              <a:gd name="connsiteY23" fmla="*/ 990600 h 1210733"/>
              <a:gd name="connsiteX24" fmla="*/ 1102312 w 1130139"/>
              <a:gd name="connsiteY24" fmla="*/ 770466 h 1210733"/>
              <a:gd name="connsiteX25" fmla="*/ 1076912 w 1130139"/>
              <a:gd name="connsiteY25" fmla="*/ 745066 h 1210733"/>
              <a:gd name="connsiteX26" fmla="*/ 1051512 w 1130139"/>
              <a:gd name="connsiteY26" fmla="*/ 711200 h 1210733"/>
              <a:gd name="connsiteX27" fmla="*/ 1034579 w 1130139"/>
              <a:gd name="connsiteY27" fmla="*/ 685800 h 1210733"/>
              <a:gd name="connsiteX28" fmla="*/ 1009179 w 1130139"/>
              <a:gd name="connsiteY28" fmla="*/ 660400 h 1210733"/>
              <a:gd name="connsiteX29" fmla="*/ 983779 w 1130139"/>
              <a:gd name="connsiteY29" fmla="*/ 609600 h 1210733"/>
              <a:gd name="connsiteX30" fmla="*/ 1000712 w 1130139"/>
              <a:gd name="connsiteY30" fmla="*/ 330200 h 1210733"/>
              <a:gd name="connsiteX31" fmla="*/ 1009179 w 1130139"/>
              <a:gd name="connsiteY31" fmla="*/ 304800 h 1210733"/>
              <a:gd name="connsiteX32" fmla="*/ 1000712 w 1130139"/>
              <a:gd name="connsiteY32" fmla="*/ 270933 h 1210733"/>
              <a:gd name="connsiteX33" fmla="*/ 966846 w 1130139"/>
              <a:gd name="connsiteY33" fmla="*/ 262466 h 1210733"/>
              <a:gd name="connsiteX34" fmla="*/ 729779 w 1130139"/>
              <a:gd name="connsiteY34" fmla="*/ 245533 h 1210733"/>
              <a:gd name="connsiteX35" fmla="*/ 687446 w 1130139"/>
              <a:gd name="connsiteY35" fmla="*/ 237066 h 1210733"/>
              <a:gd name="connsiteX36" fmla="*/ 619712 w 1130139"/>
              <a:gd name="connsiteY36" fmla="*/ 118533 h 1210733"/>
              <a:gd name="connsiteX37" fmla="*/ 551979 w 1130139"/>
              <a:gd name="connsiteY37" fmla="*/ 33866 h 1210733"/>
              <a:gd name="connsiteX38" fmla="*/ 518112 w 1130139"/>
              <a:gd name="connsiteY38" fmla="*/ 8466 h 1210733"/>
              <a:gd name="connsiteX39" fmla="*/ 475779 w 1130139"/>
              <a:gd name="connsiteY39" fmla="*/ 0 h 1210733"/>
              <a:gd name="connsiteX40" fmla="*/ 331846 w 1130139"/>
              <a:gd name="connsiteY40" fmla="*/ 8466 h 1210733"/>
              <a:gd name="connsiteX41" fmla="*/ 247179 w 1130139"/>
              <a:gd name="connsiteY41" fmla="*/ 42333 h 1210733"/>
              <a:gd name="connsiteX42" fmla="*/ 162512 w 1130139"/>
              <a:gd name="connsiteY42" fmla="*/ 76200 h 1210733"/>
              <a:gd name="connsiteX43" fmla="*/ 137112 w 1130139"/>
              <a:gd name="connsiteY43" fmla="*/ 101600 h 1210733"/>
              <a:gd name="connsiteX44" fmla="*/ 128646 w 1130139"/>
              <a:gd name="connsiteY44" fmla="*/ 135466 h 1210733"/>
              <a:gd name="connsiteX45" fmla="*/ 111712 w 1130139"/>
              <a:gd name="connsiteY45" fmla="*/ 194733 h 1210733"/>
              <a:gd name="connsiteX46" fmla="*/ 120179 w 1130139"/>
              <a:gd name="connsiteY46" fmla="*/ 245533 h 1210733"/>
              <a:gd name="connsiteX47" fmla="*/ 128646 w 1130139"/>
              <a:gd name="connsiteY47" fmla="*/ 270933 h 1210733"/>
              <a:gd name="connsiteX48" fmla="*/ 120179 w 1130139"/>
              <a:gd name="connsiteY48" fmla="*/ 355600 h 1210733"/>
              <a:gd name="connsiteX49" fmla="*/ 103246 w 1130139"/>
              <a:gd name="connsiteY49" fmla="*/ 338666 h 1210733"/>
              <a:gd name="connsiteX50" fmla="*/ 94779 w 1130139"/>
              <a:gd name="connsiteY50" fmla="*/ 304800 h 1210733"/>
              <a:gd name="connsiteX51" fmla="*/ 111712 w 1130139"/>
              <a:gd name="connsiteY51" fmla="*/ 355600 h 1210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130139" h="1210733">
                <a:moveTo>
                  <a:pt x="111712" y="355600"/>
                </a:moveTo>
                <a:cubicBezTo>
                  <a:pt x="103245" y="358422"/>
                  <a:pt x="92623" y="357755"/>
                  <a:pt x="86312" y="364066"/>
                </a:cubicBezTo>
                <a:cubicBezTo>
                  <a:pt x="47935" y="402443"/>
                  <a:pt x="38980" y="434996"/>
                  <a:pt x="18579" y="482600"/>
                </a:cubicBezTo>
                <a:cubicBezTo>
                  <a:pt x="15757" y="496711"/>
                  <a:pt x="13234" y="510885"/>
                  <a:pt x="10112" y="524933"/>
                </a:cubicBezTo>
                <a:cubicBezTo>
                  <a:pt x="7588" y="536292"/>
                  <a:pt x="0" y="547281"/>
                  <a:pt x="1646" y="558800"/>
                </a:cubicBezTo>
                <a:cubicBezTo>
                  <a:pt x="5813" y="587968"/>
                  <a:pt x="10702" y="618950"/>
                  <a:pt x="27046" y="643466"/>
                </a:cubicBezTo>
                <a:cubicBezTo>
                  <a:pt x="35476" y="656112"/>
                  <a:pt x="54853" y="655930"/>
                  <a:pt x="69379" y="660400"/>
                </a:cubicBezTo>
                <a:cubicBezTo>
                  <a:pt x="91622" y="667244"/>
                  <a:pt x="115034" y="669974"/>
                  <a:pt x="137112" y="677333"/>
                </a:cubicBezTo>
                <a:lnTo>
                  <a:pt x="187912" y="694266"/>
                </a:lnTo>
                <a:cubicBezTo>
                  <a:pt x="196379" y="697088"/>
                  <a:pt x="204491" y="701376"/>
                  <a:pt x="213312" y="702733"/>
                </a:cubicBezTo>
                <a:lnTo>
                  <a:pt x="323379" y="719666"/>
                </a:lnTo>
                <a:cubicBezTo>
                  <a:pt x="441055" y="896178"/>
                  <a:pt x="266689" y="638539"/>
                  <a:pt x="399579" y="821266"/>
                </a:cubicBezTo>
                <a:cubicBezTo>
                  <a:pt x="409258" y="834575"/>
                  <a:pt x="416144" y="849716"/>
                  <a:pt x="424979" y="863600"/>
                </a:cubicBezTo>
                <a:cubicBezTo>
                  <a:pt x="465046" y="926563"/>
                  <a:pt x="452953" y="895865"/>
                  <a:pt x="475779" y="956733"/>
                </a:cubicBezTo>
                <a:cubicBezTo>
                  <a:pt x="487456" y="987872"/>
                  <a:pt x="481360" y="982968"/>
                  <a:pt x="501179" y="1016000"/>
                </a:cubicBezTo>
                <a:cubicBezTo>
                  <a:pt x="511650" y="1033451"/>
                  <a:pt x="535046" y="1066800"/>
                  <a:pt x="535046" y="1066800"/>
                </a:cubicBezTo>
                <a:cubicBezTo>
                  <a:pt x="546141" y="1100088"/>
                  <a:pt x="554661" y="1129642"/>
                  <a:pt x="577379" y="1159933"/>
                </a:cubicBezTo>
                <a:cubicBezTo>
                  <a:pt x="585846" y="1171222"/>
                  <a:pt x="591938" y="1184766"/>
                  <a:pt x="602779" y="1193800"/>
                </a:cubicBezTo>
                <a:cubicBezTo>
                  <a:pt x="610999" y="1200650"/>
                  <a:pt x="669144" y="1210459"/>
                  <a:pt x="670512" y="1210733"/>
                </a:cubicBezTo>
                <a:cubicBezTo>
                  <a:pt x="721312" y="1202266"/>
                  <a:pt x="773643" y="1200328"/>
                  <a:pt x="822912" y="1185333"/>
                </a:cubicBezTo>
                <a:cubicBezTo>
                  <a:pt x="840200" y="1180071"/>
                  <a:pt x="850210" y="1161490"/>
                  <a:pt x="865246" y="1151466"/>
                </a:cubicBezTo>
                <a:cubicBezTo>
                  <a:pt x="884178" y="1138845"/>
                  <a:pt x="906309" y="1131252"/>
                  <a:pt x="924512" y="1117600"/>
                </a:cubicBezTo>
                <a:cubicBezTo>
                  <a:pt x="951699" y="1097209"/>
                  <a:pt x="974769" y="1071818"/>
                  <a:pt x="1000712" y="1049866"/>
                </a:cubicBezTo>
                <a:cubicBezTo>
                  <a:pt x="1076510" y="985729"/>
                  <a:pt x="991612" y="1067432"/>
                  <a:pt x="1068446" y="990600"/>
                </a:cubicBezTo>
                <a:cubicBezTo>
                  <a:pt x="1118884" y="889724"/>
                  <a:pt x="1130139" y="902642"/>
                  <a:pt x="1102312" y="770466"/>
                </a:cubicBezTo>
                <a:cubicBezTo>
                  <a:pt x="1099845" y="758749"/>
                  <a:pt x="1084704" y="754157"/>
                  <a:pt x="1076912" y="745066"/>
                </a:cubicBezTo>
                <a:cubicBezTo>
                  <a:pt x="1067729" y="734352"/>
                  <a:pt x="1059714" y="722683"/>
                  <a:pt x="1051512" y="711200"/>
                </a:cubicBezTo>
                <a:cubicBezTo>
                  <a:pt x="1045598" y="702920"/>
                  <a:pt x="1041093" y="693617"/>
                  <a:pt x="1034579" y="685800"/>
                </a:cubicBezTo>
                <a:cubicBezTo>
                  <a:pt x="1026914" y="676602"/>
                  <a:pt x="1016844" y="669598"/>
                  <a:pt x="1009179" y="660400"/>
                </a:cubicBezTo>
                <a:cubicBezTo>
                  <a:pt x="990943" y="638517"/>
                  <a:pt x="992265" y="635056"/>
                  <a:pt x="983779" y="609600"/>
                </a:cubicBezTo>
                <a:cubicBezTo>
                  <a:pt x="987269" y="511876"/>
                  <a:pt x="977739" y="422094"/>
                  <a:pt x="1000712" y="330200"/>
                </a:cubicBezTo>
                <a:cubicBezTo>
                  <a:pt x="1002877" y="321542"/>
                  <a:pt x="1006357" y="313267"/>
                  <a:pt x="1009179" y="304800"/>
                </a:cubicBezTo>
                <a:cubicBezTo>
                  <a:pt x="1006357" y="293511"/>
                  <a:pt x="1008940" y="279161"/>
                  <a:pt x="1000712" y="270933"/>
                </a:cubicBezTo>
                <a:cubicBezTo>
                  <a:pt x="992484" y="262705"/>
                  <a:pt x="978431" y="263552"/>
                  <a:pt x="966846" y="262466"/>
                </a:cubicBezTo>
                <a:cubicBezTo>
                  <a:pt x="887968" y="255071"/>
                  <a:pt x="808801" y="251177"/>
                  <a:pt x="729779" y="245533"/>
                </a:cubicBezTo>
                <a:cubicBezTo>
                  <a:pt x="715668" y="242711"/>
                  <a:pt x="698805" y="245901"/>
                  <a:pt x="687446" y="237066"/>
                </a:cubicBezTo>
                <a:cubicBezTo>
                  <a:pt x="663463" y="218413"/>
                  <a:pt x="633053" y="138545"/>
                  <a:pt x="619712" y="118533"/>
                </a:cubicBezTo>
                <a:cubicBezTo>
                  <a:pt x="597495" y="85207"/>
                  <a:pt x="584151" y="57995"/>
                  <a:pt x="551979" y="33866"/>
                </a:cubicBezTo>
                <a:cubicBezTo>
                  <a:pt x="540690" y="25399"/>
                  <a:pt x="531007" y="14197"/>
                  <a:pt x="518112" y="8466"/>
                </a:cubicBezTo>
                <a:cubicBezTo>
                  <a:pt x="504962" y="2622"/>
                  <a:pt x="489890" y="2822"/>
                  <a:pt x="475779" y="0"/>
                </a:cubicBezTo>
                <a:cubicBezTo>
                  <a:pt x="427801" y="2822"/>
                  <a:pt x="379690" y="3910"/>
                  <a:pt x="331846" y="8466"/>
                </a:cubicBezTo>
                <a:cubicBezTo>
                  <a:pt x="297732" y="11715"/>
                  <a:pt x="278907" y="27689"/>
                  <a:pt x="247179" y="42333"/>
                </a:cubicBezTo>
                <a:cubicBezTo>
                  <a:pt x="197061" y="65464"/>
                  <a:pt x="201097" y="63338"/>
                  <a:pt x="162512" y="76200"/>
                </a:cubicBezTo>
                <a:cubicBezTo>
                  <a:pt x="154045" y="84667"/>
                  <a:pt x="143053" y="91204"/>
                  <a:pt x="137112" y="101600"/>
                </a:cubicBezTo>
                <a:cubicBezTo>
                  <a:pt x="131339" y="111703"/>
                  <a:pt x="131843" y="124278"/>
                  <a:pt x="128646" y="135466"/>
                </a:cubicBezTo>
                <a:cubicBezTo>
                  <a:pt x="104345" y="220520"/>
                  <a:pt x="138191" y="88821"/>
                  <a:pt x="111712" y="194733"/>
                </a:cubicBezTo>
                <a:cubicBezTo>
                  <a:pt x="114534" y="211666"/>
                  <a:pt x="116455" y="228775"/>
                  <a:pt x="120179" y="245533"/>
                </a:cubicBezTo>
                <a:cubicBezTo>
                  <a:pt x="122115" y="254245"/>
                  <a:pt x="128646" y="262008"/>
                  <a:pt x="128646" y="270933"/>
                </a:cubicBezTo>
                <a:cubicBezTo>
                  <a:pt x="128646" y="299296"/>
                  <a:pt x="123001" y="327378"/>
                  <a:pt x="120179" y="355600"/>
                </a:cubicBezTo>
                <a:cubicBezTo>
                  <a:pt x="114535" y="349955"/>
                  <a:pt x="106816" y="345806"/>
                  <a:pt x="103246" y="338666"/>
                </a:cubicBezTo>
                <a:cubicBezTo>
                  <a:pt x="98042" y="328258"/>
                  <a:pt x="94779" y="304800"/>
                  <a:pt x="94779" y="304800"/>
                </a:cubicBezTo>
                <a:lnTo>
                  <a:pt x="111712" y="355600"/>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p:nvCxnSpPr>
        <p:spPr>
          <a:xfrm flipV="1">
            <a:off x="3009903" y="1253068"/>
            <a:ext cx="1104903" cy="4855632"/>
          </a:xfrm>
          <a:prstGeom prst="line">
            <a:avLst/>
          </a:prstGeom>
          <a:ln w="25400" cap="flat" cmpd="sng" algn="ctr">
            <a:solidFill>
              <a:srgbClr val="FF0000"/>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flipV="1">
            <a:off x="4896394" y="1253067"/>
            <a:ext cx="1490347" cy="4944534"/>
          </a:xfrm>
          <a:prstGeom prst="line">
            <a:avLst/>
          </a:prstGeom>
          <a:ln w="25400" cap="flat" cmpd="sng" algn="ctr">
            <a:solidFill>
              <a:srgbClr val="FF0000"/>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1938906" y="2274900"/>
            <a:ext cx="1371589" cy="523220"/>
          </a:xfrm>
          <a:prstGeom prst="rect">
            <a:avLst/>
          </a:prstGeom>
          <a:noFill/>
          <a:ln>
            <a:noFill/>
          </a:ln>
        </p:spPr>
        <p:txBody>
          <a:bodyPr wrap="square" rtlCol="0">
            <a:spAutoFit/>
          </a:bodyPr>
          <a:lstStyle/>
          <a:p>
            <a:pPr algn="ctr"/>
            <a:r>
              <a:rPr lang="en-US" sz="2800" dirty="0">
                <a:solidFill>
                  <a:srgbClr val="0000FF"/>
                </a:solidFill>
              </a:rPr>
              <a:t>parallax</a:t>
            </a:r>
          </a:p>
        </p:txBody>
      </p:sp>
      <p:sp>
        <p:nvSpPr>
          <p:cNvPr id="13" name="Arc 12"/>
          <p:cNvSpPr/>
          <p:nvPr/>
        </p:nvSpPr>
        <p:spPr>
          <a:xfrm rot="8622127">
            <a:off x="3479753" y="1345212"/>
            <a:ext cx="2771573" cy="1938093"/>
          </a:xfrm>
          <a:prstGeom prst="arc">
            <a:avLst/>
          </a:prstGeom>
          <a:ln w="38100" cmpd="sng">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TextBox 16"/>
          <p:cNvSpPr txBox="1"/>
          <p:nvPr/>
        </p:nvSpPr>
        <p:spPr>
          <a:xfrm>
            <a:off x="5802553" y="2833926"/>
            <a:ext cx="1371589" cy="954107"/>
          </a:xfrm>
          <a:prstGeom prst="rect">
            <a:avLst/>
          </a:prstGeom>
          <a:noFill/>
          <a:ln>
            <a:noFill/>
          </a:ln>
        </p:spPr>
        <p:txBody>
          <a:bodyPr wrap="square" rtlCol="0">
            <a:spAutoFit/>
          </a:bodyPr>
          <a:lstStyle/>
          <a:p>
            <a:pPr algn="ctr"/>
            <a:r>
              <a:rPr lang="en-US" sz="2800" dirty="0" smtClean="0">
                <a:solidFill>
                  <a:srgbClr val="0000FF"/>
                </a:solidFill>
              </a:rPr>
              <a:t>Large angle</a:t>
            </a:r>
            <a:endParaRPr lang="en-US" sz="2800" dirty="0">
              <a:solidFill>
                <a:srgbClr val="0000FF"/>
              </a:solidFill>
            </a:endParaRPr>
          </a:p>
        </p:txBody>
      </p:sp>
      <p:cxnSp>
        <p:nvCxnSpPr>
          <p:cNvPr id="19" name="Straight Arrow Connector 18"/>
          <p:cNvCxnSpPr/>
          <p:nvPr/>
        </p:nvCxnSpPr>
        <p:spPr>
          <a:xfrm>
            <a:off x="2843395" y="6197601"/>
            <a:ext cx="3644953" cy="0"/>
          </a:xfrm>
          <a:prstGeom prst="straightConnector1">
            <a:avLst/>
          </a:prstGeom>
          <a:ln w="38100" cmpd="sng">
            <a:solidFill>
              <a:srgbClr val="0000FF"/>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6030724" y="4671993"/>
            <a:ext cx="3113276" cy="1384995"/>
          </a:xfrm>
          <a:prstGeom prst="rect">
            <a:avLst/>
          </a:prstGeom>
          <a:noFill/>
          <a:ln>
            <a:noFill/>
          </a:ln>
        </p:spPr>
        <p:txBody>
          <a:bodyPr wrap="square" rtlCol="0">
            <a:spAutoFit/>
          </a:bodyPr>
          <a:lstStyle/>
          <a:p>
            <a:pPr algn="ctr"/>
            <a:r>
              <a:rPr lang="en-US" sz="2800" dirty="0" smtClean="0">
                <a:solidFill>
                  <a:srgbClr val="0000FF"/>
                </a:solidFill>
              </a:rPr>
              <a:t>Large distance </a:t>
            </a:r>
            <a:r>
              <a:rPr lang="en-US" sz="2800" dirty="0">
                <a:solidFill>
                  <a:srgbClr val="0000FF"/>
                </a:solidFill>
              </a:rPr>
              <a:t>between observations</a:t>
            </a:r>
          </a:p>
        </p:txBody>
      </p:sp>
      <p:sp>
        <p:nvSpPr>
          <p:cNvPr id="18" name="TextBox 17"/>
          <p:cNvSpPr txBox="1"/>
          <p:nvPr/>
        </p:nvSpPr>
        <p:spPr>
          <a:xfrm>
            <a:off x="123982" y="39231"/>
            <a:ext cx="3381218" cy="1938992"/>
          </a:xfrm>
          <a:prstGeom prst="rect">
            <a:avLst/>
          </a:prstGeom>
          <a:noFill/>
        </p:spPr>
        <p:txBody>
          <a:bodyPr wrap="square" rtlCol="0">
            <a:spAutoFit/>
          </a:bodyPr>
          <a:lstStyle/>
          <a:p>
            <a:r>
              <a:rPr lang="en-US" sz="2000" dirty="0" smtClean="0">
                <a:latin typeface="Calibri" panose="020F0502020204030204" pitchFamily="34" charset="0"/>
                <a:cs typeface="Calibri" panose="020F0502020204030204" pitchFamily="34" charset="0"/>
              </a:rPr>
              <a:t>By increasing the distance between observations, a larger parallax angle is obtained</a:t>
            </a:r>
          </a:p>
          <a:p>
            <a:endParaRPr lang="en-US" sz="2000" dirty="0">
              <a:latin typeface="Calibri" panose="020F0502020204030204" pitchFamily="34" charset="0"/>
              <a:cs typeface="Calibri" panose="020F0502020204030204" pitchFamily="34" charset="0"/>
            </a:endParaRPr>
          </a:p>
          <a:p>
            <a:r>
              <a:rPr lang="en-US" sz="2000" dirty="0" smtClean="0">
                <a:latin typeface="Calibri" panose="020F0502020204030204" pitchFamily="34" charset="0"/>
                <a:cs typeface="Calibri" panose="020F0502020204030204" pitchFamily="34" charset="0"/>
              </a:rPr>
              <a:t>A larger angle involves smaller measurement errors.</a:t>
            </a: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521552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2" name="Chord 1"/>
          <p:cNvSpPr/>
          <p:nvPr/>
        </p:nvSpPr>
        <p:spPr>
          <a:xfrm rot="6658805">
            <a:off x="3556000" y="5960532"/>
            <a:ext cx="1278467" cy="1295400"/>
          </a:xfrm>
          <a:prstGeom prst="chor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Sun 2"/>
          <p:cNvSpPr/>
          <p:nvPr/>
        </p:nvSpPr>
        <p:spPr>
          <a:xfrm>
            <a:off x="821267" y="719667"/>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un 3"/>
          <p:cNvSpPr/>
          <p:nvPr/>
        </p:nvSpPr>
        <p:spPr>
          <a:xfrm>
            <a:off x="2252134" y="719667"/>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un 4"/>
          <p:cNvSpPr/>
          <p:nvPr/>
        </p:nvSpPr>
        <p:spPr>
          <a:xfrm>
            <a:off x="6206067" y="70273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Sun 5"/>
          <p:cNvSpPr/>
          <p:nvPr/>
        </p:nvSpPr>
        <p:spPr>
          <a:xfrm>
            <a:off x="3996267" y="3234267"/>
            <a:ext cx="160866" cy="169333"/>
          </a:xfrm>
          <a:prstGeom prst="sun">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5393264" y="6519332"/>
            <a:ext cx="237067" cy="237067"/>
          </a:xfrm>
          <a:prstGeom prst="ellipse">
            <a:avLst/>
          </a:prstGeom>
          <a:noFill/>
          <a:ln w="19050"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Freeform 7"/>
          <p:cNvSpPr/>
          <p:nvPr/>
        </p:nvSpPr>
        <p:spPr>
          <a:xfrm>
            <a:off x="5469467" y="6390922"/>
            <a:ext cx="59266" cy="94545"/>
          </a:xfrm>
          <a:custGeom>
            <a:avLst/>
            <a:gdLst>
              <a:gd name="connsiteX0" fmla="*/ 0 w 59266"/>
              <a:gd name="connsiteY0" fmla="*/ 94545 h 94545"/>
              <a:gd name="connsiteX1" fmla="*/ 25400 w 59266"/>
              <a:gd name="connsiteY1" fmla="*/ 1411 h 94545"/>
              <a:gd name="connsiteX2" fmla="*/ 59266 w 59266"/>
              <a:gd name="connsiteY2" fmla="*/ 86078 h 94545"/>
            </a:gdLst>
            <a:ahLst/>
            <a:cxnLst>
              <a:cxn ang="0">
                <a:pos x="connsiteX0" y="connsiteY0"/>
              </a:cxn>
              <a:cxn ang="0">
                <a:pos x="connsiteX1" y="connsiteY1"/>
              </a:cxn>
              <a:cxn ang="0">
                <a:pos x="connsiteX2" y="connsiteY2"/>
              </a:cxn>
            </a:cxnLst>
            <a:rect l="l" t="t" r="r" b="b"/>
            <a:pathLst>
              <a:path w="59266" h="94545">
                <a:moveTo>
                  <a:pt x="0" y="94545"/>
                </a:moveTo>
                <a:cubicBezTo>
                  <a:pt x="7761" y="48683"/>
                  <a:pt x="15522" y="2822"/>
                  <a:pt x="25400" y="1411"/>
                </a:cubicBezTo>
                <a:cubicBezTo>
                  <a:pt x="35278" y="0"/>
                  <a:pt x="59266" y="86078"/>
                  <a:pt x="59266" y="86078"/>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Oval 8"/>
          <p:cNvSpPr/>
          <p:nvPr/>
        </p:nvSpPr>
        <p:spPr>
          <a:xfrm>
            <a:off x="5532967" y="6578594"/>
            <a:ext cx="59267" cy="592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Connector 10"/>
          <p:cNvCxnSpPr>
            <a:stCxn id="7" idx="2"/>
          </p:cNvCxnSpPr>
          <p:nvPr/>
        </p:nvCxnSpPr>
        <p:spPr>
          <a:xfrm rot="10800000">
            <a:off x="5028868" y="6637862"/>
            <a:ext cx="364396" cy="5"/>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10800000">
            <a:off x="4851401" y="6561667"/>
            <a:ext cx="177467" cy="59262"/>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rot="10800000" flipV="1">
            <a:off x="4851400" y="6637861"/>
            <a:ext cx="177468" cy="118538"/>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16200000" flipV="1">
            <a:off x="5075063" y="6472059"/>
            <a:ext cx="230008" cy="67733"/>
          </a:xfrm>
          <a:prstGeom prst="line">
            <a:avLst/>
          </a:prstGeom>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5795432" y="6453195"/>
            <a:ext cx="1092200" cy="369332"/>
          </a:xfrm>
          <a:prstGeom prst="rect">
            <a:avLst/>
          </a:prstGeom>
          <a:noFill/>
        </p:spPr>
        <p:txBody>
          <a:bodyPr wrap="square" rtlCol="0">
            <a:spAutoFit/>
          </a:bodyPr>
          <a:lstStyle/>
          <a:p>
            <a:r>
              <a:rPr lang="en-US"/>
              <a:t>sunset</a:t>
            </a:r>
          </a:p>
        </p:txBody>
      </p:sp>
      <p:sp>
        <p:nvSpPr>
          <p:cNvPr id="10" name="Rectangle 9"/>
          <p:cNvSpPr/>
          <p:nvPr/>
        </p:nvSpPr>
        <p:spPr>
          <a:xfrm>
            <a:off x="294806" y="71735"/>
            <a:ext cx="8059899" cy="461665"/>
          </a:xfrm>
          <a:prstGeom prst="rect">
            <a:avLst/>
          </a:prstGeom>
        </p:spPr>
        <p:txBody>
          <a:bodyPr wrap="none">
            <a:spAutoFit/>
          </a:bodyPr>
          <a:lstStyle/>
          <a:p>
            <a:r>
              <a:rPr lang="en-US" b="1" dirty="0" smtClean="0">
                <a:latin typeface="Calibri" panose="020F0502020204030204" pitchFamily="34" charset="0"/>
                <a:cs typeface="Calibri" panose="020F0502020204030204" pitchFamily="34" charset="0"/>
              </a:rPr>
              <a:t>Increasing distance between observations: sunset and sunrise</a:t>
            </a:r>
            <a:endParaRPr lang="en-US" b="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2" name="Chord 1"/>
          <p:cNvSpPr/>
          <p:nvPr/>
        </p:nvSpPr>
        <p:spPr>
          <a:xfrm rot="6658805">
            <a:off x="3556000" y="5960532"/>
            <a:ext cx="1278467" cy="1295400"/>
          </a:xfrm>
          <a:prstGeom prst="chor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Sun 2"/>
          <p:cNvSpPr/>
          <p:nvPr/>
        </p:nvSpPr>
        <p:spPr>
          <a:xfrm>
            <a:off x="821267" y="719667"/>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un 3"/>
          <p:cNvSpPr/>
          <p:nvPr/>
        </p:nvSpPr>
        <p:spPr>
          <a:xfrm>
            <a:off x="2252134" y="719667"/>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un 4"/>
          <p:cNvSpPr/>
          <p:nvPr/>
        </p:nvSpPr>
        <p:spPr>
          <a:xfrm>
            <a:off x="6206067" y="70273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5393264" y="6519332"/>
            <a:ext cx="237067" cy="237067"/>
          </a:xfrm>
          <a:prstGeom prst="ellipse">
            <a:avLst/>
          </a:prstGeom>
          <a:noFill/>
          <a:ln w="19050"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Freeform 7"/>
          <p:cNvSpPr/>
          <p:nvPr/>
        </p:nvSpPr>
        <p:spPr>
          <a:xfrm>
            <a:off x="5469467" y="6390922"/>
            <a:ext cx="59266" cy="94545"/>
          </a:xfrm>
          <a:custGeom>
            <a:avLst/>
            <a:gdLst>
              <a:gd name="connsiteX0" fmla="*/ 0 w 59266"/>
              <a:gd name="connsiteY0" fmla="*/ 94545 h 94545"/>
              <a:gd name="connsiteX1" fmla="*/ 25400 w 59266"/>
              <a:gd name="connsiteY1" fmla="*/ 1411 h 94545"/>
              <a:gd name="connsiteX2" fmla="*/ 59266 w 59266"/>
              <a:gd name="connsiteY2" fmla="*/ 86078 h 94545"/>
            </a:gdLst>
            <a:ahLst/>
            <a:cxnLst>
              <a:cxn ang="0">
                <a:pos x="connsiteX0" y="connsiteY0"/>
              </a:cxn>
              <a:cxn ang="0">
                <a:pos x="connsiteX1" y="connsiteY1"/>
              </a:cxn>
              <a:cxn ang="0">
                <a:pos x="connsiteX2" y="connsiteY2"/>
              </a:cxn>
            </a:cxnLst>
            <a:rect l="l" t="t" r="r" b="b"/>
            <a:pathLst>
              <a:path w="59266" h="94545">
                <a:moveTo>
                  <a:pt x="0" y="94545"/>
                </a:moveTo>
                <a:cubicBezTo>
                  <a:pt x="7761" y="48683"/>
                  <a:pt x="15522" y="2822"/>
                  <a:pt x="25400" y="1411"/>
                </a:cubicBezTo>
                <a:cubicBezTo>
                  <a:pt x="35278" y="0"/>
                  <a:pt x="59266" y="86078"/>
                  <a:pt x="59266" y="86078"/>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Oval 8"/>
          <p:cNvSpPr/>
          <p:nvPr/>
        </p:nvSpPr>
        <p:spPr>
          <a:xfrm>
            <a:off x="5532967" y="6578594"/>
            <a:ext cx="59267" cy="592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Connector 10"/>
          <p:cNvCxnSpPr>
            <a:stCxn id="7" idx="2"/>
          </p:cNvCxnSpPr>
          <p:nvPr/>
        </p:nvCxnSpPr>
        <p:spPr>
          <a:xfrm rot="10800000">
            <a:off x="5028868" y="6637862"/>
            <a:ext cx="364396" cy="5"/>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10800000">
            <a:off x="4851401" y="6561667"/>
            <a:ext cx="177467" cy="59262"/>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rot="10800000" flipV="1">
            <a:off x="4851400" y="6637861"/>
            <a:ext cx="177468" cy="118538"/>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16200000" flipV="1">
            <a:off x="5075063" y="6472059"/>
            <a:ext cx="230008" cy="67733"/>
          </a:xfrm>
          <a:prstGeom prst="line">
            <a:avLst/>
          </a:prstGeom>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5795432" y="6453195"/>
            <a:ext cx="1092200" cy="369332"/>
          </a:xfrm>
          <a:prstGeom prst="rect">
            <a:avLst/>
          </a:prstGeom>
          <a:noFill/>
        </p:spPr>
        <p:txBody>
          <a:bodyPr wrap="square" rtlCol="0">
            <a:spAutoFit/>
          </a:bodyPr>
          <a:lstStyle/>
          <a:p>
            <a:r>
              <a:rPr lang="en-US"/>
              <a:t>sunset</a:t>
            </a:r>
          </a:p>
        </p:txBody>
      </p:sp>
      <p:grpSp>
        <p:nvGrpSpPr>
          <p:cNvPr id="21" name="Group 20"/>
          <p:cNvGrpSpPr/>
          <p:nvPr/>
        </p:nvGrpSpPr>
        <p:grpSpPr>
          <a:xfrm>
            <a:off x="6366933" y="5427133"/>
            <a:ext cx="2235200" cy="139945"/>
            <a:chOff x="973667" y="1117611"/>
            <a:chExt cx="5545666" cy="186266"/>
          </a:xfrm>
        </p:grpSpPr>
        <p:sp>
          <p:nvSpPr>
            <p:cNvPr id="16" name="Sun 15"/>
            <p:cNvSpPr/>
            <p:nvPr/>
          </p:nvSpPr>
          <p:spPr>
            <a:xfrm>
              <a:off x="973667"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Sun 18"/>
            <p:cNvSpPr/>
            <p:nvPr/>
          </p:nvSpPr>
          <p:spPr>
            <a:xfrm>
              <a:off x="2404534"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Sun 19"/>
            <p:cNvSpPr/>
            <p:nvPr/>
          </p:nvSpPr>
          <p:spPr>
            <a:xfrm>
              <a:off x="6358467" y="1117611"/>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2" name="Rectangle 21"/>
          <p:cNvSpPr/>
          <p:nvPr/>
        </p:nvSpPr>
        <p:spPr>
          <a:xfrm>
            <a:off x="6079067" y="5071533"/>
            <a:ext cx="2777066" cy="8382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4" name="Straight Connector 23"/>
          <p:cNvCxnSpPr>
            <a:stCxn id="7" idx="7"/>
          </p:cNvCxnSpPr>
          <p:nvPr/>
        </p:nvCxnSpPr>
        <p:spPr>
          <a:xfrm rot="16200000" flipV="1">
            <a:off x="1315716" y="2274152"/>
            <a:ext cx="5834383" cy="2725413"/>
          </a:xfrm>
          <a:prstGeom prst="line">
            <a:avLst/>
          </a:prstGeom>
          <a:ln w="25400" cap="flat" cmpd="sng" algn="ctr">
            <a:solidFill>
              <a:srgbClr val="FF0000"/>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6" name="Sun 5"/>
          <p:cNvSpPr/>
          <p:nvPr/>
        </p:nvSpPr>
        <p:spPr>
          <a:xfrm>
            <a:off x="3996267" y="3234267"/>
            <a:ext cx="160866" cy="169333"/>
          </a:xfrm>
          <a:prstGeom prst="sun">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Sun 24"/>
          <p:cNvSpPr/>
          <p:nvPr/>
        </p:nvSpPr>
        <p:spPr>
          <a:xfrm>
            <a:off x="7120467" y="5439855"/>
            <a:ext cx="160866" cy="169333"/>
          </a:xfrm>
          <a:prstGeom prst="sun">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2" name="Chord 1"/>
          <p:cNvSpPr/>
          <p:nvPr/>
        </p:nvSpPr>
        <p:spPr>
          <a:xfrm rot="6658805">
            <a:off x="3556000" y="5960532"/>
            <a:ext cx="1278467" cy="1295400"/>
          </a:xfrm>
          <a:prstGeom prst="chor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Sun 2"/>
          <p:cNvSpPr/>
          <p:nvPr/>
        </p:nvSpPr>
        <p:spPr>
          <a:xfrm>
            <a:off x="821267" y="719667"/>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un 3"/>
          <p:cNvSpPr/>
          <p:nvPr/>
        </p:nvSpPr>
        <p:spPr>
          <a:xfrm>
            <a:off x="2252134" y="719667"/>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un 4"/>
          <p:cNvSpPr/>
          <p:nvPr/>
        </p:nvSpPr>
        <p:spPr>
          <a:xfrm>
            <a:off x="6206067" y="70273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7" name="Group 26"/>
          <p:cNvGrpSpPr/>
          <p:nvPr/>
        </p:nvGrpSpPr>
        <p:grpSpPr>
          <a:xfrm>
            <a:off x="2762233" y="6391798"/>
            <a:ext cx="778931" cy="365477"/>
            <a:chOff x="2762233" y="6391798"/>
            <a:chExt cx="778931" cy="365477"/>
          </a:xfrm>
        </p:grpSpPr>
        <p:sp>
          <p:nvSpPr>
            <p:cNvPr id="8" name="Freeform 7"/>
            <p:cNvSpPr/>
            <p:nvPr/>
          </p:nvSpPr>
          <p:spPr>
            <a:xfrm rot="10601683" flipV="1">
              <a:off x="2856450" y="6406912"/>
              <a:ext cx="59266" cy="94545"/>
            </a:xfrm>
            <a:custGeom>
              <a:avLst/>
              <a:gdLst>
                <a:gd name="connsiteX0" fmla="*/ 0 w 59266"/>
                <a:gd name="connsiteY0" fmla="*/ 94545 h 94545"/>
                <a:gd name="connsiteX1" fmla="*/ 25400 w 59266"/>
                <a:gd name="connsiteY1" fmla="*/ 1411 h 94545"/>
                <a:gd name="connsiteX2" fmla="*/ 59266 w 59266"/>
                <a:gd name="connsiteY2" fmla="*/ 86078 h 94545"/>
              </a:gdLst>
              <a:ahLst/>
              <a:cxnLst>
                <a:cxn ang="0">
                  <a:pos x="connsiteX0" y="connsiteY0"/>
                </a:cxn>
                <a:cxn ang="0">
                  <a:pos x="connsiteX1" y="connsiteY1"/>
                </a:cxn>
                <a:cxn ang="0">
                  <a:pos x="connsiteX2" y="connsiteY2"/>
                </a:cxn>
              </a:cxnLst>
              <a:rect l="l" t="t" r="r" b="b"/>
              <a:pathLst>
                <a:path w="59266" h="94545">
                  <a:moveTo>
                    <a:pt x="0" y="94545"/>
                  </a:moveTo>
                  <a:cubicBezTo>
                    <a:pt x="7761" y="48683"/>
                    <a:pt x="15522" y="2822"/>
                    <a:pt x="25400" y="1411"/>
                  </a:cubicBezTo>
                  <a:cubicBezTo>
                    <a:pt x="35278" y="0"/>
                    <a:pt x="59266" y="86078"/>
                    <a:pt x="59266" y="86078"/>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23" name="Group 22"/>
            <p:cNvGrpSpPr/>
            <p:nvPr/>
          </p:nvGrpSpPr>
          <p:grpSpPr>
            <a:xfrm rot="10601683" flipV="1">
              <a:off x="2762233" y="6391798"/>
              <a:ext cx="778931" cy="365477"/>
              <a:chOff x="4851400" y="6390922"/>
              <a:chExt cx="778931" cy="365477"/>
            </a:xfrm>
          </p:grpSpPr>
          <p:sp>
            <p:nvSpPr>
              <p:cNvPr id="7" name="Oval 6"/>
              <p:cNvSpPr/>
              <p:nvPr/>
            </p:nvSpPr>
            <p:spPr>
              <a:xfrm>
                <a:off x="5393264" y="6519332"/>
                <a:ext cx="237067" cy="237067"/>
              </a:xfrm>
              <a:prstGeom prst="ellipse">
                <a:avLst/>
              </a:prstGeom>
              <a:noFill/>
              <a:ln w="19050"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5532967" y="6578594"/>
                <a:ext cx="59267" cy="592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Connector 10"/>
              <p:cNvCxnSpPr>
                <a:stCxn id="7" idx="2"/>
              </p:cNvCxnSpPr>
              <p:nvPr/>
            </p:nvCxnSpPr>
            <p:spPr>
              <a:xfrm rot="10800000">
                <a:off x="5028868" y="6637862"/>
                <a:ext cx="364396" cy="5"/>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10800000">
                <a:off x="4851401" y="6561667"/>
                <a:ext cx="177467" cy="59262"/>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rot="10800000" flipV="1">
                <a:off x="4851400" y="6637861"/>
                <a:ext cx="177468" cy="118538"/>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16200000" flipV="1">
                <a:off x="5075063" y="6472059"/>
                <a:ext cx="230008" cy="67733"/>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18" name="TextBox 17"/>
          <p:cNvSpPr txBox="1"/>
          <p:nvPr/>
        </p:nvSpPr>
        <p:spPr>
          <a:xfrm>
            <a:off x="5795432" y="6453195"/>
            <a:ext cx="1092200" cy="369332"/>
          </a:xfrm>
          <a:prstGeom prst="rect">
            <a:avLst/>
          </a:prstGeom>
          <a:noFill/>
        </p:spPr>
        <p:txBody>
          <a:bodyPr wrap="square" rtlCol="0">
            <a:spAutoFit/>
          </a:bodyPr>
          <a:lstStyle/>
          <a:p>
            <a:r>
              <a:rPr lang="en-US"/>
              <a:t>sunset</a:t>
            </a:r>
          </a:p>
        </p:txBody>
      </p:sp>
      <p:grpSp>
        <p:nvGrpSpPr>
          <p:cNvPr id="10" name="Group 20"/>
          <p:cNvGrpSpPr/>
          <p:nvPr/>
        </p:nvGrpSpPr>
        <p:grpSpPr>
          <a:xfrm>
            <a:off x="6366933" y="5427133"/>
            <a:ext cx="2235200" cy="139945"/>
            <a:chOff x="973667" y="1117611"/>
            <a:chExt cx="5545666" cy="186266"/>
          </a:xfrm>
        </p:grpSpPr>
        <p:sp>
          <p:nvSpPr>
            <p:cNvPr id="16" name="Sun 15"/>
            <p:cNvSpPr/>
            <p:nvPr/>
          </p:nvSpPr>
          <p:spPr>
            <a:xfrm>
              <a:off x="973667"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Sun 18"/>
            <p:cNvSpPr/>
            <p:nvPr/>
          </p:nvSpPr>
          <p:spPr>
            <a:xfrm>
              <a:off x="2404534"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Sun 19"/>
            <p:cNvSpPr/>
            <p:nvPr/>
          </p:nvSpPr>
          <p:spPr>
            <a:xfrm>
              <a:off x="6358467" y="1117611"/>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2" name="Rectangle 21"/>
          <p:cNvSpPr/>
          <p:nvPr/>
        </p:nvSpPr>
        <p:spPr>
          <a:xfrm>
            <a:off x="6079067" y="5071533"/>
            <a:ext cx="2777066" cy="8382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Sun 5"/>
          <p:cNvSpPr/>
          <p:nvPr/>
        </p:nvSpPr>
        <p:spPr>
          <a:xfrm>
            <a:off x="3996267" y="3234267"/>
            <a:ext cx="160866" cy="169333"/>
          </a:xfrm>
          <a:prstGeom prst="sun">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Sun 24"/>
          <p:cNvSpPr/>
          <p:nvPr/>
        </p:nvSpPr>
        <p:spPr>
          <a:xfrm>
            <a:off x="7120467" y="5439855"/>
            <a:ext cx="160866" cy="169333"/>
          </a:xfrm>
          <a:prstGeom prst="sun">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8" name="Group 27"/>
          <p:cNvGrpSpPr/>
          <p:nvPr/>
        </p:nvGrpSpPr>
        <p:grpSpPr>
          <a:xfrm rot="10556560" flipV="1">
            <a:off x="4847161" y="6400678"/>
            <a:ext cx="778931" cy="365477"/>
            <a:chOff x="2762233" y="6391798"/>
            <a:chExt cx="778931" cy="365477"/>
          </a:xfrm>
        </p:grpSpPr>
        <p:sp>
          <p:nvSpPr>
            <p:cNvPr id="29" name="Freeform 28"/>
            <p:cNvSpPr/>
            <p:nvPr/>
          </p:nvSpPr>
          <p:spPr>
            <a:xfrm rot="10601683" flipV="1">
              <a:off x="2856450" y="6406912"/>
              <a:ext cx="59266" cy="94545"/>
            </a:xfrm>
            <a:custGeom>
              <a:avLst/>
              <a:gdLst>
                <a:gd name="connsiteX0" fmla="*/ 0 w 59266"/>
                <a:gd name="connsiteY0" fmla="*/ 94545 h 94545"/>
                <a:gd name="connsiteX1" fmla="*/ 25400 w 59266"/>
                <a:gd name="connsiteY1" fmla="*/ 1411 h 94545"/>
                <a:gd name="connsiteX2" fmla="*/ 59266 w 59266"/>
                <a:gd name="connsiteY2" fmla="*/ 86078 h 94545"/>
              </a:gdLst>
              <a:ahLst/>
              <a:cxnLst>
                <a:cxn ang="0">
                  <a:pos x="connsiteX0" y="connsiteY0"/>
                </a:cxn>
                <a:cxn ang="0">
                  <a:pos x="connsiteX1" y="connsiteY1"/>
                </a:cxn>
                <a:cxn ang="0">
                  <a:pos x="connsiteX2" y="connsiteY2"/>
                </a:cxn>
              </a:cxnLst>
              <a:rect l="l" t="t" r="r" b="b"/>
              <a:pathLst>
                <a:path w="59266" h="94545">
                  <a:moveTo>
                    <a:pt x="0" y="94545"/>
                  </a:moveTo>
                  <a:cubicBezTo>
                    <a:pt x="7761" y="48683"/>
                    <a:pt x="15522" y="2822"/>
                    <a:pt x="25400" y="1411"/>
                  </a:cubicBezTo>
                  <a:cubicBezTo>
                    <a:pt x="35278" y="0"/>
                    <a:pt x="59266" y="86078"/>
                    <a:pt x="59266" y="86078"/>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30" name="Group 22"/>
            <p:cNvGrpSpPr/>
            <p:nvPr/>
          </p:nvGrpSpPr>
          <p:grpSpPr>
            <a:xfrm rot="10601683" flipV="1">
              <a:off x="2762233" y="6391798"/>
              <a:ext cx="778931" cy="365477"/>
              <a:chOff x="4851400" y="6390922"/>
              <a:chExt cx="778931" cy="365477"/>
            </a:xfrm>
          </p:grpSpPr>
          <p:sp>
            <p:nvSpPr>
              <p:cNvPr id="31" name="Oval 30"/>
              <p:cNvSpPr/>
              <p:nvPr/>
            </p:nvSpPr>
            <p:spPr>
              <a:xfrm>
                <a:off x="5393264" y="6519332"/>
                <a:ext cx="237067" cy="237067"/>
              </a:xfrm>
              <a:prstGeom prst="ellipse">
                <a:avLst/>
              </a:prstGeom>
              <a:noFill/>
              <a:ln w="19050"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5532967" y="6578594"/>
                <a:ext cx="59267" cy="592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3" name="Straight Connector 32"/>
              <p:cNvCxnSpPr>
                <a:stCxn id="31" idx="2"/>
              </p:cNvCxnSpPr>
              <p:nvPr/>
            </p:nvCxnSpPr>
            <p:spPr>
              <a:xfrm rot="10800000">
                <a:off x="5028868" y="6637862"/>
                <a:ext cx="364396" cy="5"/>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rot="10800000">
                <a:off x="4851401" y="6561667"/>
                <a:ext cx="177467" cy="59262"/>
              </a:xfrm>
              <a:prstGeom prst="line">
                <a:avLst/>
              </a:prstGeom>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rot="10800000" flipV="1">
                <a:off x="4851400" y="6637861"/>
                <a:ext cx="177468" cy="118538"/>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rot="16200000" flipV="1">
                <a:off x="5075063" y="6472059"/>
                <a:ext cx="230008" cy="67733"/>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38" name="Straight Connector 37"/>
          <p:cNvCxnSpPr/>
          <p:nvPr/>
        </p:nvCxnSpPr>
        <p:spPr>
          <a:xfrm rot="5400000" flipH="1" flipV="1">
            <a:off x="974806" y="2572347"/>
            <a:ext cx="5906741" cy="2201383"/>
          </a:xfrm>
          <a:prstGeom prst="line">
            <a:avLst/>
          </a:prstGeom>
          <a:ln w="25400" cap="flat" cmpd="sng" algn="ctr">
            <a:solidFill>
              <a:srgbClr val="FF0000"/>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1650286" y="6460946"/>
            <a:ext cx="1067515" cy="461665"/>
          </a:xfrm>
          <a:prstGeom prst="rect">
            <a:avLst/>
          </a:prstGeom>
          <a:noFill/>
        </p:spPr>
        <p:txBody>
          <a:bodyPr wrap="square" rtlCol="0">
            <a:spAutoFit/>
          </a:bodyPr>
          <a:lstStyle/>
          <a:p>
            <a:r>
              <a:rPr lang="en-US" dirty="0"/>
              <a:t>sunrise</a:t>
            </a:r>
          </a:p>
        </p:txBody>
      </p:sp>
      <p:grpSp>
        <p:nvGrpSpPr>
          <p:cNvPr id="42" name="Group 20"/>
          <p:cNvGrpSpPr/>
          <p:nvPr/>
        </p:nvGrpSpPr>
        <p:grpSpPr>
          <a:xfrm>
            <a:off x="520890" y="5427133"/>
            <a:ext cx="2235200" cy="139945"/>
            <a:chOff x="973667" y="1117611"/>
            <a:chExt cx="5545666" cy="186266"/>
          </a:xfrm>
        </p:grpSpPr>
        <p:sp>
          <p:nvSpPr>
            <p:cNvPr id="43" name="Sun 42"/>
            <p:cNvSpPr/>
            <p:nvPr/>
          </p:nvSpPr>
          <p:spPr>
            <a:xfrm>
              <a:off x="973667"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Sun 43"/>
            <p:cNvSpPr/>
            <p:nvPr/>
          </p:nvSpPr>
          <p:spPr>
            <a:xfrm>
              <a:off x="2404534"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Sun 44"/>
            <p:cNvSpPr/>
            <p:nvPr/>
          </p:nvSpPr>
          <p:spPr>
            <a:xfrm>
              <a:off x="6358467" y="1117611"/>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6" name="Rectangle 45"/>
          <p:cNvSpPr/>
          <p:nvPr/>
        </p:nvSpPr>
        <p:spPr>
          <a:xfrm>
            <a:off x="233024" y="5071533"/>
            <a:ext cx="2777066" cy="8382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Sun 46"/>
          <p:cNvSpPr/>
          <p:nvPr/>
        </p:nvSpPr>
        <p:spPr>
          <a:xfrm>
            <a:off x="2104190" y="5439855"/>
            <a:ext cx="160866" cy="169333"/>
          </a:xfrm>
          <a:prstGeom prst="sun">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2" name="Chord 1"/>
          <p:cNvSpPr/>
          <p:nvPr/>
        </p:nvSpPr>
        <p:spPr>
          <a:xfrm rot="6658805">
            <a:off x="3556000" y="5960532"/>
            <a:ext cx="1278467" cy="1295400"/>
          </a:xfrm>
          <a:prstGeom prst="chor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Sun 2"/>
          <p:cNvSpPr/>
          <p:nvPr/>
        </p:nvSpPr>
        <p:spPr>
          <a:xfrm>
            <a:off x="821267" y="719667"/>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un 3"/>
          <p:cNvSpPr/>
          <p:nvPr/>
        </p:nvSpPr>
        <p:spPr>
          <a:xfrm>
            <a:off x="2252134" y="719667"/>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un 4"/>
          <p:cNvSpPr/>
          <p:nvPr/>
        </p:nvSpPr>
        <p:spPr>
          <a:xfrm>
            <a:off x="6206067" y="70273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0" name="Group 26"/>
          <p:cNvGrpSpPr/>
          <p:nvPr/>
        </p:nvGrpSpPr>
        <p:grpSpPr>
          <a:xfrm>
            <a:off x="2762233" y="6391798"/>
            <a:ext cx="778931" cy="365477"/>
            <a:chOff x="2762233" y="6391798"/>
            <a:chExt cx="778931" cy="365477"/>
          </a:xfrm>
        </p:grpSpPr>
        <p:sp>
          <p:nvSpPr>
            <p:cNvPr id="8" name="Freeform 7"/>
            <p:cNvSpPr/>
            <p:nvPr/>
          </p:nvSpPr>
          <p:spPr>
            <a:xfrm rot="10601683" flipV="1">
              <a:off x="2856450" y="6406912"/>
              <a:ext cx="59266" cy="94545"/>
            </a:xfrm>
            <a:custGeom>
              <a:avLst/>
              <a:gdLst>
                <a:gd name="connsiteX0" fmla="*/ 0 w 59266"/>
                <a:gd name="connsiteY0" fmla="*/ 94545 h 94545"/>
                <a:gd name="connsiteX1" fmla="*/ 25400 w 59266"/>
                <a:gd name="connsiteY1" fmla="*/ 1411 h 94545"/>
                <a:gd name="connsiteX2" fmla="*/ 59266 w 59266"/>
                <a:gd name="connsiteY2" fmla="*/ 86078 h 94545"/>
              </a:gdLst>
              <a:ahLst/>
              <a:cxnLst>
                <a:cxn ang="0">
                  <a:pos x="connsiteX0" y="connsiteY0"/>
                </a:cxn>
                <a:cxn ang="0">
                  <a:pos x="connsiteX1" y="connsiteY1"/>
                </a:cxn>
                <a:cxn ang="0">
                  <a:pos x="connsiteX2" y="connsiteY2"/>
                </a:cxn>
              </a:cxnLst>
              <a:rect l="l" t="t" r="r" b="b"/>
              <a:pathLst>
                <a:path w="59266" h="94545">
                  <a:moveTo>
                    <a:pt x="0" y="94545"/>
                  </a:moveTo>
                  <a:cubicBezTo>
                    <a:pt x="7761" y="48683"/>
                    <a:pt x="15522" y="2822"/>
                    <a:pt x="25400" y="1411"/>
                  </a:cubicBezTo>
                  <a:cubicBezTo>
                    <a:pt x="35278" y="0"/>
                    <a:pt x="59266" y="86078"/>
                    <a:pt x="59266" y="86078"/>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12" name="Group 22"/>
            <p:cNvGrpSpPr/>
            <p:nvPr/>
          </p:nvGrpSpPr>
          <p:grpSpPr>
            <a:xfrm rot="10601683" flipV="1">
              <a:off x="2762233" y="6391798"/>
              <a:ext cx="778931" cy="365477"/>
              <a:chOff x="4851400" y="6390922"/>
              <a:chExt cx="778931" cy="365477"/>
            </a:xfrm>
          </p:grpSpPr>
          <p:sp>
            <p:nvSpPr>
              <p:cNvPr id="7" name="Oval 6"/>
              <p:cNvSpPr/>
              <p:nvPr/>
            </p:nvSpPr>
            <p:spPr>
              <a:xfrm>
                <a:off x="5393264" y="6519332"/>
                <a:ext cx="237067" cy="237067"/>
              </a:xfrm>
              <a:prstGeom prst="ellipse">
                <a:avLst/>
              </a:prstGeom>
              <a:noFill/>
              <a:ln w="19050"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5532967" y="6578594"/>
                <a:ext cx="59267" cy="592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Connector 10"/>
              <p:cNvCxnSpPr>
                <a:stCxn id="7" idx="2"/>
              </p:cNvCxnSpPr>
              <p:nvPr/>
            </p:nvCxnSpPr>
            <p:spPr>
              <a:xfrm rot="10800000">
                <a:off x="5028868" y="6637862"/>
                <a:ext cx="364396" cy="5"/>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10800000">
                <a:off x="4851401" y="6561667"/>
                <a:ext cx="177467" cy="59262"/>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rot="10800000" flipV="1">
                <a:off x="4851400" y="6637861"/>
                <a:ext cx="177468" cy="118538"/>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16200000" flipV="1">
                <a:off x="5075063" y="6472059"/>
                <a:ext cx="230008" cy="67733"/>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18" name="TextBox 17"/>
          <p:cNvSpPr txBox="1"/>
          <p:nvPr/>
        </p:nvSpPr>
        <p:spPr>
          <a:xfrm>
            <a:off x="5795432" y="6453195"/>
            <a:ext cx="1092200" cy="369332"/>
          </a:xfrm>
          <a:prstGeom prst="rect">
            <a:avLst/>
          </a:prstGeom>
          <a:noFill/>
        </p:spPr>
        <p:txBody>
          <a:bodyPr wrap="square" rtlCol="0">
            <a:spAutoFit/>
          </a:bodyPr>
          <a:lstStyle/>
          <a:p>
            <a:r>
              <a:rPr lang="en-US"/>
              <a:t>sunset</a:t>
            </a:r>
          </a:p>
        </p:txBody>
      </p:sp>
      <p:grpSp>
        <p:nvGrpSpPr>
          <p:cNvPr id="14" name="Group 20"/>
          <p:cNvGrpSpPr/>
          <p:nvPr/>
        </p:nvGrpSpPr>
        <p:grpSpPr>
          <a:xfrm>
            <a:off x="6366933" y="5427133"/>
            <a:ext cx="2235200" cy="139945"/>
            <a:chOff x="973667" y="1117611"/>
            <a:chExt cx="5545666" cy="186266"/>
          </a:xfrm>
        </p:grpSpPr>
        <p:sp>
          <p:nvSpPr>
            <p:cNvPr id="16" name="Sun 15"/>
            <p:cNvSpPr/>
            <p:nvPr/>
          </p:nvSpPr>
          <p:spPr>
            <a:xfrm>
              <a:off x="973667"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Sun 18"/>
            <p:cNvSpPr/>
            <p:nvPr/>
          </p:nvSpPr>
          <p:spPr>
            <a:xfrm>
              <a:off x="2404534"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Sun 19"/>
            <p:cNvSpPr/>
            <p:nvPr/>
          </p:nvSpPr>
          <p:spPr>
            <a:xfrm>
              <a:off x="6358467" y="1117611"/>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2" name="Rectangle 21"/>
          <p:cNvSpPr/>
          <p:nvPr/>
        </p:nvSpPr>
        <p:spPr>
          <a:xfrm>
            <a:off x="6079067" y="5071533"/>
            <a:ext cx="2777066" cy="8382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4" name="Straight Connector 23"/>
          <p:cNvCxnSpPr/>
          <p:nvPr/>
        </p:nvCxnSpPr>
        <p:spPr>
          <a:xfrm rot="16200000" flipV="1">
            <a:off x="1268893" y="2369167"/>
            <a:ext cx="5939224" cy="2640224"/>
          </a:xfrm>
          <a:prstGeom prst="line">
            <a:avLst/>
          </a:prstGeom>
          <a:ln w="25400" cap="flat" cmpd="sng" algn="ctr">
            <a:solidFill>
              <a:srgbClr val="FF0000"/>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6" name="Sun 5"/>
          <p:cNvSpPr/>
          <p:nvPr/>
        </p:nvSpPr>
        <p:spPr>
          <a:xfrm>
            <a:off x="3996267" y="3234267"/>
            <a:ext cx="160866" cy="169333"/>
          </a:xfrm>
          <a:prstGeom prst="sun">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Sun 24"/>
          <p:cNvSpPr/>
          <p:nvPr/>
        </p:nvSpPr>
        <p:spPr>
          <a:xfrm>
            <a:off x="7120467" y="5439855"/>
            <a:ext cx="160866" cy="169333"/>
          </a:xfrm>
          <a:prstGeom prst="sun">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1" name="Group 27"/>
          <p:cNvGrpSpPr/>
          <p:nvPr/>
        </p:nvGrpSpPr>
        <p:grpSpPr>
          <a:xfrm rot="10556560" flipV="1">
            <a:off x="4847161" y="6400678"/>
            <a:ext cx="778931" cy="365477"/>
            <a:chOff x="2762233" y="6391798"/>
            <a:chExt cx="778931" cy="365477"/>
          </a:xfrm>
        </p:grpSpPr>
        <p:sp>
          <p:nvSpPr>
            <p:cNvPr id="29" name="Freeform 28"/>
            <p:cNvSpPr/>
            <p:nvPr/>
          </p:nvSpPr>
          <p:spPr>
            <a:xfrm rot="10601683" flipV="1">
              <a:off x="2856450" y="6406912"/>
              <a:ext cx="59266" cy="94545"/>
            </a:xfrm>
            <a:custGeom>
              <a:avLst/>
              <a:gdLst>
                <a:gd name="connsiteX0" fmla="*/ 0 w 59266"/>
                <a:gd name="connsiteY0" fmla="*/ 94545 h 94545"/>
                <a:gd name="connsiteX1" fmla="*/ 25400 w 59266"/>
                <a:gd name="connsiteY1" fmla="*/ 1411 h 94545"/>
                <a:gd name="connsiteX2" fmla="*/ 59266 w 59266"/>
                <a:gd name="connsiteY2" fmla="*/ 86078 h 94545"/>
              </a:gdLst>
              <a:ahLst/>
              <a:cxnLst>
                <a:cxn ang="0">
                  <a:pos x="connsiteX0" y="connsiteY0"/>
                </a:cxn>
                <a:cxn ang="0">
                  <a:pos x="connsiteX1" y="connsiteY1"/>
                </a:cxn>
                <a:cxn ang="0">
                  <a:pos x="connsiteX2" y="connsiteY2"/>
                </a:cxn>
              </a:cxnLst>
              <a:rect l="l" t="t" r="r" b="b"/>
              <a:pathLst>
                <a:path w="59266" h="94545">
                  <a:moveTo>
                    <a:pt x="0" y="94545"/>
                  </a:moveTo>
                  <a:cubicBezTo>
                    <a:pt x="7761" y="48683"/>
                    <a:pt x="15522" y="2822"/>
                    <a:pt x="25400" y="1411"/>
                  </a:cubicBezTo>
                  <a:cubicBezTo>
                    <a:pt x="35278" y="0"/>
                    <a:pt x="59266" y="86078"/>
                    <a:pt x="59266" y="86078"/>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23" name="Group 22"/>
            <p:cNvGrpSpPr/>
            <p:nvPr/>
          </p:nvGrpSpPr>
          <p:grpSpPr>
            <a:xfrm rot="10601683" flipV="1">
              <a:off x="2762233" y="6391798"/>
              <a:ext cx="778931" cy="365477"/>
              <a:chOff x="4851400" y="6390922"/>
              <a:chExt cx="778931" cy="365477"/>
            </a:xfrm>
          </p:grpSpPr>
          <p:sp>
            <p:nvSpPr>
              <p:cNvPr id="31" name="Oval 30"/>
              <p:cNvSpPr/>
              <p:nvPr/>
            </p:nvSpPr>
            <p:spPr>
              <a:xfrm>
                <a:off x="5393264" y="6519332"/>
                <a:ext cx="237067" cy="237067"/>
              </a:xfrm>
              <a:prstGeom prst="ellipse">
                <a:avLst/>
              </a:prstGeom>
              <a:noFill/>
              <a:ln w="19050"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5532967" y="6578594"/>
                <a:ext cx="59267" cy="592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3" name="Straight Connector 32"/>
              <p:cNvCxnSpPr>
                <a:stCxn id="31" idx="2"/>
              </p:cNvCxnSpPr>
              <p:nvPr/>
            </p:nvCxnSpPr>
            <p:spPr>
              <a:xfrm rot="10800000">
                <a:off x="5028868" y="6637862"/>
                <a:ext cx="364396" cy="5"/>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rot="10800000">
                <a:off x="4851401" y="6561667"/>
                <a:ext cx="177467" cy="59262"/>
              </a:xfrm>
              <a:prstGeom prst="line">
                <a:avLst/>
              </a:prstGeom>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rot="10800000" flipV="1">
                <a:off x="4851400" y="6637861"/>
                <a:ext cx="177468" cy="118538"/>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rot="16200000" flipV="1">
                <a:off x="5075063" y="6472059"/>
                <a:ext cx="230008" cy="67733"/>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38" name="Straight Connector 37"/>
          <p:cNvCxnSpPr/>
          <p:nvPr/>
        </p:nvCxnSpPr>
        <p:spPr>
          <a:xfrm rot="5400000" flipH="1" flipV="1">
            <a:off x="974806" y="2572347"/>
            <a:ext cx="5906741" cy="2201383"/>
          </a:xfrm>
          <a:prstGeom prst="line">
            <a:avLst/>
          </a:prstGeom>
          <a:ln w="25400" cap="flat" cmpd="sng" algn="ctr">
            <a:solidFill>
              <a:srgbClr val="FF0000"/>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1621409" y="6460946"/>
            <a:ext cx="1096392" cy="461665"/>
          </a:xfrm>
          <a:prstGeom prst="rect">
            <a:avLst/>
          </a:prstGeom>
          <a:noFill/>
        </p:spPr>
        <p:txBody>
          <a:bodyPr wrap="square" rtlCol="0">
            <a:spAutoFit/>
          </a:bodyPr>
          <a:lstStyle/>
          <a:p>
            <a:r>
              <a:rPr lang="en-US" dirty="0"/>
              <a:t>sunrise</a:t>
            </a:r>
          </a:p>
        </p:txBody>
      </p:sp>
      <p:sp>
        <p:nvSpPr>
          <p:cNvPr id="46" name="Rectangle 45"/>
          <p:cNvSpPr/>
          <p:nvPr/>
        </p:nvSpPr>
        <p:spPr>
          <a:xfrm>
            <a:off x="6079067" y="4233333"/>
            <a:ext cx="2777066" cy="8382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Box 40"/>
          <p:cNvSpPr txBox="1"/>
          <p:nvPr/>
        </p:nvSpPr>
        <p:spPr>
          <a:xfrm>
            <a:off x="6927357" y="5909733"/>
            <a:ext cx="1092200" cy="369332"/>
          </a:xfrm>
          <a:prstGeom prst="rect">
            <a:avLst/>
          </a:prstGeom>
          <a:noFill/>
        </p:spPr>
        <p:txBody>
          <a:bodyPr wrap="square" rtlCol="0">
            <a:spAutoFit/>
          </a:bodyPr>
          <a:lstStyle/>
          <a:p>
            <a:r>
              <a:rPr lang="en-US"/>
              <a:t>sunset</a:t>
            </a:r>
          </a:p>
        </p:txBody>
      </p:sp>
      <p:sp>
        <p:nvSpPr>
          <p:cNvPr id="42" name="TextBox 41"/>
          <p:cNvSpPr txBox="1"/>
          <p:nvPr/>
        </p:nvSpPr>
        <p:spPr>
          <a:xfrm>
            <a:off x="6887631" y="3864001"/>
            <a:ext cx="1223467" cy="461665"/>
          </a:xfrm>
          <a:prstGeom prst="rect">
            <a:avLst/>
          </a:prstGeom>
          <a:noFill/>
        </p:spPr>
        <p:txBody>
          <a:bodyPr wrap="square" rtlCol="0">
            <a:spAutoFit/>
          </a:bodyPr>
          <a:lstStyle/>
          <a:p>
            <a:r>
              <a:rPr lang="en-US" dirty="0"/>
              <a:t>sunrise</a:t>
            </a:r>
          </a:p>
        </p:txBody>
      </p:sp>
      <p:grpSp>
        <p:nvGrpSpPr>
          <p:cNvPr id="48" name="Group 20"/>
          <p:cNvGrpSpPr/>
          <p:nvPr/>
        </p:nvGrpSpPr>
        <p:grpSpPr>
          <a:xfrm>
            <a:off x="6366933" y="4631267"/>
            <a:ext cx="2235200" cy="139945"/>
            <a:chOff x="973667" y="1117611"/>
            <a:chExt cx="5545666" cy="186266"/>
          </a:xfrm>
        </p:grpSpPr>
        <p:sp>
          <p:nvSpPr>
            <p:cNvPr id="49" name="Sun 48"/>
            <p:cNvSpPr/>
            <p:nvPr/>
          </p:nvSpPr>
          <p:spPr>
            <a:xfrm>
              <a:off x="973667"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Sun 49"/>
            <p:cNvSpPr/>
            <p:nvPr/>
          </p:nvSpPr>
          <p:spPr>
            <a:xfrm>
              <a:off x="2404534"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Sun 50"/>
            <p:cNvSpPr/>
            <p:nvPr/>
          </p:nvSpPr>
          <p:spPr>
            <a:xfrm>
              <a:off x="6358467" y="1117611"/>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52" name="Sun 51"/>
          <p:cNvSpPr/>
          <p:nvPr/>
        </p:nvSpPr>
        <p:spPr>
          <a:xfrm>
            <a:off x="7950233" y="4643989"/>
            <a:ext cx="160866" cy="169333"/>
          </a:xfrm>
          <a:prstGeom prst="sun">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561323" y="4228673"/>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4677813" y="4314895"/>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183604" y="423177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5778476" y="41232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18837" y="4369154"/>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11" name="TextBox 10"/>
          <p:cNvSpPr txBox="1"/>
          <p:nvPr/>
        </p:nvSpPr>
        <p:spPr>
          <a:xfrm>
            <a:off x="4370423" y="4593169"/>
            <a:ext cx="1092200" cy="369332"/>
          </a:xfrm>
          <a:prstGeom prst="rect">
            <a:avLst/>
          </a:prstGeom>
          <a:noFill/>
        </p:spPr>
        <p:txBody>
          <a:bodyPr wrap="square" rtlCol="0">
            <a:spAutoFit/>
          </a:bodyPr>
          <a:lstStyle/>
          <a:p>
            <a:r>
              <a:rPr lang="en-US"/>
              <a:t>sunset</a:t>
            </a:r>
          </a:p>
        </p:txBody>
      </p:sp>
      <p:sp>
        <p:nvSpPr>
          <p:cNvPr id="12" name="TextBox 11"/>
          <p:cNvSpPr txBox="1"/>
          <p:nvPr/>
        </p:nvSpPr>
        <p:spPr>
          <a:xfrm>
            <a:off x="4370422" y="1790703"/>
            <a:ext cx="1185817" cy="461665"/>
          </a:xfrm>
          <a:prstGeom prst="rect">
            <a:avLst/>
          </a:prstGeom>
          <a:noFill/>
        </p:spPr>
        <p:txBody>
          <a:bodyPr wrap="square" rtlCol="0">
            <a:spAutoFit/>
          </a:bodyPr>
          <a:lstStyle/>
          <a:p>
            <a:r>
              <a:rPr lang="en-US" dirty="0"/>
              <a:t>sunrise</a:t>
            </a:r>
          </a:p>
        </p:txBody>
      </p:sp>
      <p:grpSp>
        <p:nvGrpSpPr>
          <p:cNvPr id="4" name="Group 20"/>
          <p:cNvGrpSpPr/>
          <p:nvPr/>
        </p:nvGrpSpPr>
        <p:grpSpPr>
          <a:xfrm>
            <a:off x="2055333" y="3588837"/>
            <a:ext cx="5506225" cy="139945"/>
            <a:chOff x="973667" y="1117611"/>
            <a:chExt cx="5545666" cy="186266"/>
          </a:xfrm>
        </p:grpSpPr>
        <p:sp>
          <p:nvSpPr>
            <p:cNvPr id="5" name="Sun 4"/>
            <p:cNvSpPr/>
            <p:nvPr/>
          </p:nvSpPr>
          <p:spPr>
            <a:xfrm>
              <a:off x="973667"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Sun 5"/>
            <p:cNvSpPr/>
            <p:nvPr/>
          </p:nvSpPr>
          <p:spPr>
            <a:xfrm>
              <a:off x="2404534"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Sun 6"/>
            <p:cNvSpPr/>
            <p:nvPr/>
          </p:nvSpPr>
          <p:spPr>
            <a:xfrm>
              <a:off x="6358467" y="1117611"/>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8" name="Rectangle 7"/>
          <p:cNvSpPr/>
          <p:nvPr/>
        </p:nvSpPr>
        <p:spPr>
          <a:xfrm>
            <a:off x="1346200" y="3233237"/>
            <a:ext cx="6841066" cy="8382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1346200" y="2395037"/>
            <a:ext cx="6841066" cy="8382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3" name="Group 20"/>
          <p:cNvGrpSpPr/>
          <p:nvPr/>
        </p:nvGrpSpPr>
        <p:grpSpPr>
          <a:xfrm>
            <a:off x="2055333" y="2792971"/>
            <a:ext cx="5506225" cy="139945"/>
            <a:chOff x="973667" y="1117611"/>
            <a:chExt cx="5545666" cy="186266"/>
          </a:xfrm>
        </p:grpSpPr>
        <p:sp>
          <p:nvSpPr>
            <p:cNvPr id="14" name="Sun 13"/>
            <p:cNvSpPr/>
            <p:nvPr/>
          </p:nvSpPr>
          <p:spPr>
            <a:xfrm>
              <a:off x="973667"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Sun 14"/>
            <p:cNvSpPr/>
            <p:nvPr/>
          </p:nvSpPr>
          <p:spPr>
            <a:xfrm>
              <a:off x="2404534"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Sun 15"/>
            <p:cNvSpPr/>
            <p:nvPr/>
          </p:nvSpPr>
          <p:spPr>
            <a:xfrm>
              <a:off x="6358467" y="1117611"/>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9" name="Sun 18"/>
          <p:cNvSpPr/>
          <p:nvPr/>
        </p:nvSpPr>
        <p:spPr>
          <a:xfrm>
            <a:off x="6570134" y="2792971"/>
            <a:ext cx="160866" cy="169333"/>
          </a:xfrm>
          <a:prstGeom prst="sun">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Sun 19"/>
          <p:cNvSpPr/>
          <p:nvPr/>
        </p:nvSpPr>
        <p:spPr>
          <a:xfrm>
            <a:off x="4065624" y="3601559"/>
            <a:ext cx="160866" cy="169333"/>
          </a:xfrm>
          <a:prstGeom prst="sun">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4" name="Straight Connector 23"/>
          <p:cNvCxnSpPr/>
          <p:nvPr/>
        </p:nvCxnSpPr>
        <p:spPr>
          <a:xfrm rot="5400000">
            <a:off x="2904076" y="3238503"/>
            <a:ext cx="2489200" cy="1588"/>
          </a:xfrm>
          <a:prstGeom prst="line">
            <a:avLst/>
          </a:prstGeom>
          <a:ln w="12700" cmpd="sng">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rot="5400000">
            <a:off x="5409403" y="3255431"/>
            <a:ext cx="2489200" cy="1588"/>
          </a:xfrm>
          <a:prstGeom prst="line">
            <a:avLst/>
          </a:prstGeom>
          <a:ln w="12700" cmpd="sng">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a:off x="4149470" y="3233237"/>
            <a:ext cx="2503739" cy="1588"/>
          </a:xfrm>
          <a:prstGeom prst="straightConnector1">
            <a:avLst/>
          </a:prstGeom>
          <a:ln w="57150" cap="flat" cmpd="sng" algn="ctr">
            <a:solidFill>
              <a:srgbClr val="FF0000"/>
            </a:solidFill>
            <a:prstDash val="solid"/>
            <a:round/>
            <a:headEnd type="arrow" w="med" len="med"/>
            <a:tailEnd type="arrow" w="med" len="med"/>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4869956" y="2805693"/>
            <a:ext cx="951550" cy="461665"/>
          </a:xfrm>
          <a:prstGeom prst="rect">
            <a:avLst/>
          </a:prstGeom>
          <a:noFill/>
        </p:spPr>
        <p:txBody>
          <a:bodyPr wrap="square" rtlCol="0">
            <a:spAutoFit/>
          </a:bodyPr>
          <a:lstStyle/>
          <a:p>
            <a:r>
              <a:rPr lang="en-US">
                <a:solidFill>
                  <a:srgbClr val="FF0000"/>
                </a:solidFill>
                <a:effectLst>
                  <a:outerShdw blurRad="50800" dist="38100" dir="2700000">
                    <a:srgbClr val="000000">
                      <a:alpha val="43000"/>
                    </a:srgbClr>
                  </a:outerShdw>
                </a:effectLst>
              </a:rPr>
              <a:t>shift</a:t>
            </a:r>
          </a:p>
        </p:txBody>
      </p:sp>
      <p:sp>
        <p:nvSpPr>
          <p:cNvPr id="30" name="TextBox 29"/>
          <p:cNvSpPr txBox="1"/>
          <p:nvPr/>
        </p:nvSpPr>
        <p:spPr>
          <a:xfrm>
            <a:off x="0" y="5723467"/>
            <a:ext cx="9144000" cy="584776"/>
          </a:xfrm>
          <a:prstGeom prst="rect">
            <a:avLst/>
          </a:prstGeom>
          <a:noFill/>
        </p:spPr>
        <p:txBody>
          <a:bodyPr wrap="square" rtlCol="0">
            <a:spAutoFit/>
          </a:bodyPr>
          <a:lstStyle/>
          <a:p>
            <a:pPr algn="ctr"/>
            <a:r>
              <a:rPr lang="en-US" sz="3200" dirty="0">
                <a:latin typeface="Arial" panose="020B0604020202020204" pitchFamily="34" charset="0"/>
                <a:cs typeface="Arial" panose="020B0604020202020204" pitchFamily="34" charset="0"/>
              </a:rPr>
              <a:t>How do we get distance from this?</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3" name="Sun 2"/>
          <p:cNvSpPr/>
          <p:nvPr/>
        </p:nvSpPr>
        <p:spPr>
          <a:xfrm>
            <a:off x="821267" y="719667"/>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un 3"/>
          <p:cNvSpPr/>
          <p:nvPr/>
        </p:nvSpPr>
        <p:spPr>
          <a:xfrm>
            <a:off x="2252134" y="719667"/>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un 4"/>
          <p:cNvSpPr/>
          <p:nvPr/>
        </p:nvSpPr>
        <p:spPr>
          <a:xfrm>
            <a:off x="6206067" y="70273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5795432" y="6453195"/>
            <a:ext cx="1092200" cy="369332"/>
          </a:xfrm>
          <a:prstGeom prst="rect">
            <a:avLst/>
          </a:prstGeom>
          <a:noFill/>
        </p:spPr>
        <p:txBody>
          <a:bodyPr wrap="square" rtlCol="0">
            <a:spAutoFit/>
          </a:bodyPr>
          <a:lstStyle/>
          <a:p>
            <a:r>
              <a:rPr lang="en-US"/>
              <a:t>sunset</a:t>
            </a:r>
          </a:p>
        </p:txBody>
      </p:sp>
      <p:grpSp>
        <p:nvGrpSpPr>
          <p:cNvPr id="14" name="Group 20"/>
          <p:cNvGrpSpPr/>
          <p:nvPr/>
        </p:nvGrpSpPr>
        <p:grpSpPr>
          <a:xfrm>
            <a:off x="6366933" y="5427133"/>
            <a:ext cx="2235200" cy="139945"/>
            <a:chOff x="973667" y="1117611"/>
            <a:chExt cx="5545666" cy="186266"/>
          </a:xfrm>
        </p:grpSpPr>
        <p:sp>
          <p:nvSpPr>
            <p:cNvPr id="16" name="Sun 15"/>
            <p:cNvSpPr/>
            <p:nvPr/>
          </p:nvSpPr>
          <p:spPr>
            <a:xfrm>
              <a:off x="973667"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Sun 18"/>
            <p:cNvSpPr/>
            <p:nvPr/>
          </p:nvSpPr>
          <p:spPr>
            <a:xfrm>
              <a:off x="2404534"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Sun 19"/>
            <p:cNvSpPr/>
            <p:nvPr/>
          </p:nvSpPr>
          <p:spPr>
            <a:xfrm>
              <a:off x="6358467" y="1117611"/>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2" name="Rectangle 21"/>
          <p:cNvSpPr/>
          <p:nvPr/>
        </p:nvSpPr>
        <p:spPr>
          <a:xfrm>
            <a:off x="6079067" y="5071533"/>
            <a:ext cx="2777066" cy="8382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4" name="Straight Connector 23"/>
          <p:cNvCxnSpPr/>
          <p:nvPr/>
        </p:nvCxnSpPr>
        <p:spPr>
          <a:xfrm flipH="1" flipV="1">
            <a:off x="3352800" y="1676400"/>
            <a:ext cx="2205818" cy="4982492"/>
          </a:xfrm>
          <a:prstGeom prst="line">
            <a:avLst/>
          </a:prstGeom>
          <a:ln w="25400" cap="flat" cmpd="sng" algn="ctr">
            <a:solidFill>
              <a:srgbClr val="FF0000"/>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6" name="Sun 5"/>
          <p:cNvSpPr/>
          <p:nvPr/>
        </p:nvSpPr>
        <p:spPr>
          <a:xfrm>
            <a:off x="3996267" y="3234267"/>
            <a:ext cx="160866" cy="169333"/>
          </a:xfrm>
          <a:prstGeom prst="sun">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Sun 24"/>
          <p:cNvSpPr/>
          <p:nvPr/>
        </p:nvSpPr>
        <p:spPr>
          <a:xfrm>
            <a:off x="7120467" y="5439855"/>
            <a:ext cx="160866" cy="169333"/>
          </a:xfrm>
          <a:prstGeom prst="sun">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p:nvCxnSpPr>
        <p:spPr>
          <a:xfrm flipV="1">
            <a:off x="2827485" y="1674813"/>
            <a:ext cx="1855728" cy="4951598"/>
          </a:xfrm>
          <a:prstGeom prst="line">
            <a:avLst/>
          </a:prstGeom>
          <a:ln w="25400" cap="flat" cmpd="sng" algn="ctr">
            <a:solidFill>
              <a:srgbClr val="FF0000"/>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1625601" y="6460946"/>
            <a:ext cx="1092200" cy="461665"/>
          </a:xfrm>
          <a:prstGeom prst="rect">
            <a:avLst/>
          </a:prstGeom>
          <a:noFill/>
        </p:spPr>
        <p:txBody>
          <a:bodyPr wrap="square" rtlCol="0">
            <a:spAutoFit/>
          </a:bodyPr>
          <a:lstStyle/>
          <a:p>
            <a:r>
              <a:rPr lang="en-US" dirty="0"/>
              <a:t>sunrise</a:t>
            </a:r>
          </a:p>
        </p:txBody>
      </p:sp>
      <p:sp>
        <p:nvSpPr>
          <p:cNvPr id="46" name="Rectangle 45"/>
          <p:cNvSpPr/>
          <p:nvPr/>
        </p:nvSpPr>
        <p:spPr>
          <a:xfrm>
            <a:off x="6079067" y="4233333"/>
            <a:ext cx="2777066" cy="8382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Box 40"/>
          <p:cNvSpPr txBox="1"/>
          <p:nvPr/>
        </p:nvSpPr>
        <p:spPr>
          <a:xfrm>
            <a:off x="6927357" y="5909733"/>
            <a:ext cx="1092200" cy="369332"/>
          </a:xfrm>
          <a:prstGeom prst="rect">
            <a:avLst/>
          </a:prstGeom>
          <a:noFill/>
        </p:spPr>
        <p:txBody>
          <a:bodyPr wrap="square" rtlCol="0">
            <a:spAutoFit/>
          </a:bodyPr>
          <a:lstStyle/>
          <a:p>
            <a:r>
              <a:rPr lang="en-US"/>
              <a:t>sunset</a:t>
            </a:r>
          </a:p>
        </p:txBody>
      </p:sp>
      <p:sp>
        <p:nvSpPr>
          <p:cNvPr id="42" name="TextBox 41"/>
          <p:cNvSpPr txBox="1"/>
          <p:nvPr/>
        </p:nvSpPr>
        <p:spPr>
          <a:xfrm>
            <a:off x="6887631" y="3864001"/>
            <a:ext cx="1062601" cy="461665"/>
          </a:xfrm>
          <a:prstGeom prst="rect">
            <a:avLst/>
          </a:prstGeom>
          <a:noFill/>
        </p:spPr>
        <p:txBody>
          <a:bodyPr wrap="square" rtlCol="0">
            <a:spAutoFit/>
          </a:bodyPr>
          <a:lstStyle/>
          <a:p>
            <a:r>
              <a:rPr lang="en-US" dirty="0"/>
              <a:t>sunrise</a:t>
            </a:r>
          </a:p>
        </p:txBody>
      </p:sp>
      <p:grpSp>
        <p:nvGrpSpPr>
          <p:cNvPr id="26" name="Group 20"/>
          <p:cNvGrpSpPr/>
          <p:nvPr/>
        </p:nvGrpSpPr>
        <p:grpSpPr>
          <a:xfrm>
            <a:off x="6366933" y="4631267"/>
            <a:ext cx="2235200" cy="139945"/>
            <a:chOff x="973667" y="1117611"/>
            <a:chExt cx="5545666" cy="186266"/>
          </a:xfrm>
        </p:grpSpPr>
        <p:sp>
          <p:nvSpPr>
            <p:cNvPr id="49" name="Sun 48"/>
            <p:cNvSpPr/>
            <p:nvPr/>
          </p:nvSpPr>
          <p:spPr>
            <a:xfrm>
              <a:off x="973667"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Sun 49"/>
            <p:cNvSpPr/>
            <p:nvPr/>
          </p:nvSpPr>
          <p:spPr>
            <a:xfrm>
              <a:off x="2404534"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Sun 50"/>
            <p:cNvSpPr/>
            <p:nvPr/>
          </p:nvSpPr>
          <p:spPr>
            <a:xfrm>
              <a:off x="6358467" y="1117611"/>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52" name="Sun 51"/>
          <p:cNvSpPr/>
          <p:nvPr/>
        </p:nvSpPr>
        <p:spPr>
          <a:xfrm>
            <a:off x="7950233" y="4643989"/>
            <a:ext cx="160866" cy="169333"/>
          </a:xfrm>
          <a:prstGeom prst="sun">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4" name="Straight Arrow Connector 43"/>
          <p:cNvCxnSpPr/>
          <p:nvPr/>
        </p:nvCxnSpPr>
        <p:spPr>
          <a:xfrm>
            <a:off x="2827485" y="6658891"/>
            <a:ext cx="2731133" cy="1588"/>
          </a:xfrm>
          <a:prstGeom prst="straightConnector1">
            <a:avLst/>
          </a:prstGeom>
          <a:ln>
            <a:solidFill>
              <a:srgbClr val="FFFF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56" name="Straight Connector 55"/>
          <p:cNvCxnSpPr>
            <a:stCxn id="6" idx="2"/>
          </p:cNvCxnSpPr>
          <p:nvPr/>
        </p:nvCxnSpPr>
        <p:spPr>
          <a:xfrm rot="16200000" flipH="1">
            <a:off x="2489271" y="4991028"/>
            <a:ext cx="3255291" cy="80433"/>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57" name="Freeform 56"/>
          <p:cNvSpPr/>
          <p:nvPr/>
        </p:nvSpPr>
        <p:spPr>
          <a:xfrm>
            <a:off x="3691467" y="4461933"/>
            <a:ext cx="397933" cy="214489"/>
          </a:xfrm>
          <a:custGeom>
            <a:avLst/>
            <a:gdLst>
              <a:gd name="connsiteX0" fmla="*/ 0 w 397933"/>
              <a:gd name="connsiteY0" fmla="*/ 0 h 214489"/>
              <a:gd name="connsiteX1" fmla="*/ 135466 w 397933"/>
              <a:gd name="connsiteY1" fmla="*/ 203200 h 214489"/>
              <a:gd name="connsiteX2" fmla="*/ 397933 w 397933"/>
              <a:gd name="connsiteY2" fmla="*/ 67734 h 214489"/>
            </a:gdLst>
            <a:ahLst/>
            <a:cxnLst>
              <a:cxn ang="0">
                <a:pos x="connsiteX0" y="connsiteY0"/>
              </a:cxn>
              <a:cxn ang="0">
                <a:pos x="connsiteX1" y="connsiteY1"/>
              </a:cxn>
              <a:cxn ang="0">
                <a:pos x="connsiteX2" y="connsiteY2"/>
              </a:cxn>
            </a:cxnLst>
            <a:rect l="l" t="t" r="r" b="b"/>
            <a:pathLst>
              <a:path w="397933" h="214489">
                <a:moveTo>
                  <a:pt x="0" y="0"/>
                </a:moveTo>
                <a:cubicBezTo>
                  <a:pt x="34572" y="95955"/>
                  <a:pt x="69144" y="191911"/>
                  <a:pt x="135466" y="203200"/>
                </a:cubicBezTo>
                <a:cubicBezTo>
                  <a:pt x="201788" y="214489"/>
                  <a:pt x="397933" y="67734"/>
                  <a:pt x="397933" y="67734"/>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8" name="TextBox 57"/>
          <p:cNvSpPr txBox="1"/>
          <p:nvPr/>
        </p:nvSpPr>
        <p:spPr>
          <a:xfrm>
            <a:off x="1848471" y="3499052"/>
            <a:ext cx="2048934" cy="707886"/>
          </a:xfrm>
          <a:prstGeom prst="rect">
            <a:avLst/>
          </a:prstGeom>
          <a:noFill/>
        </p:spPr>
        <p:txBody>
          <a:bodyPr wrap="square" rtlCol="0">
            <a:spAutoFit/>
          </a:bodyPr>
          <a:lstStyle/>
          <a:p>
            <a:pPr algn="ctr"/>
            <a:r>
              <a:rPr lang="en-US" sz="2000" i="1" dirty="0">
                <a:solidFill>
                  <a:schemeClr val="bg1">
                    <a:lumMod val="50000"/>
                  </a:schemeClr>
                </a:solidFill>
                <a:latin typeface="Calibri" panose="020F0502020204030204" pitchFamily="34" charset="0"/>
                <a:cs typeface="Calibri" panose="020F0502020204030204" pitchFamily="34" charset="0"/>
              </a:rPr>
              <a:t>angle in </a:t>
            </a:r>
            <a:r>
              <a:rPr lang="en-US" sz="2000" i="1" dirty="0" err="1">
                <a:solidFill>
                  <a:schemeClr val="bg1">
                    <a:lumMod val="50000"/>
                  </a:schemeClr>
                </a:solidFill>
                <a:latin typeface="Calibri" panose="020F0502020204030204" pitchFamily="34" charset="0"/>
                <a:cs typeface="Calibri" panose="020F0502020204030204" pitchFamily="34" charset="0"/>
              </a:rPr>
              <a:t>arcseconds</a:t>
            </a:r>
            <a:endParaRPr lang="en-US" sz="2000" i="1" dirty="0">
              <a:solidFill>
                <a:schemeClr val="bg1">
                  <a:lumMod val="50000"/>
                </a:schemeClr>
              </a:solidFill>
              <a:latin typeface="Calibri" panose="020F0502020204030204" pitchFamily="34" charset="0"/>
              <a:cs typeface="Calibri" panose="020F0502020204030204" pitchFamily="34" charset="0"/>
            </a:endParaRPr>
          </a:p>
        </p:txBody>
      </p:sp>
      <p:sp>
        <p:nvSpPr>
          <p:cNvPr id="30" name="TextBox 29"/>
          <p:cNvSpPr txBox="1"/>
          <p:nvPr/>
        </p:nvSpPr>
        <p:spPr>
          <a:xfrm rot="17486427">
            <a:off x="2095596" y="5179448"/>
            <a:ext cx="2007637" cy="400110"/>
          </a:xfrm>
          <a:prstGeom prst="rect">
            <a:avLst/>
          </a:prstGeom>
          <a:noFill/>
        </p:spPr>
        <p:txBody>
          <a:bodyPr wrap="square" rtlCol="0">
            <a:spAutoFit/>
          </a:bodyPr>
          <a:lstStyle/>
          <a:p>
            <a:r>
              <a:rPr lang="en-US" sz="2000" dirty="0">
                <a:solidFill>
                  <a:schemeClr val="bg1">
                    <a:lumMod val="50000"/>
                  </a:schemeClr>
                </a:solidFill>
                <a:latin typeface="Calibri" panose="020F0502020204030204" pitchFamily="34" charset="0"/>
                <a:cs typeface="Calibri" panose="020F0502020204030204" pitchFamily="34" charset="0"/>
              </a:rPr>
              <a:t>distance to star</a:t>
            </a:r>
          </a:p>
        </p:txBody>
      </p:sp>
      <p:cxnSp>
        <p:nvCxnSpPr>
          <p:cNvPr id="7" name="Straight Arrow Connector 6"/>
          <p:cNvCxnSpPr/>
          <p:nvPr/>
        </p:nvCxnSpPr>
        <p:spPr bwMode="auto">
          <a:xfrm>
            <a:off x="3479387" y="4173063"/>
            <a:ext cx="335926" cy="263220"/>
          </a:xfrm>
          <a:prstGeom prst="straightConnector1">
            <a:avLst/>
          </a:prstGeom>
          <a:solidFill>
            <a:schemeClr val="accent1"/>
          </a:solidFill>
          <a:ln w="19050" cap="flat" cmpd="sng" algn="ctr">
            <a:solidFill>
              <a:schemeClr val="bg1">
                <a:lumMod val="50000"/>
              </a:schemeClr>
            </a:solidFill>
            <a:prstDash val="solid"/>
            <a:round/>
            <a:headEnd type="none" w="med" len="med"/>
            <a:tailEnd type="arrow" w="med" len="med"/>
          </a:ln>
          <a:effectLst/>
        </p:spPr>
      </p:cxnSp>
      <p:sp>
        <p:nvSpPr>
          <p:cNvPr id="35" name="Rectangle 34"/>
          <p:cNvSpPr/>
          <p:nvPr/>
        </p:nvSpPr>
        <p:spPr>
          <a:xfrm>
            <a:off x="294806" y="71735"/>
            <a:ext cx="2345001" cy="461665"/>
          </a:xfrm>
          <a:prstGeom prst="rect">
            <a:avLst/>
          </a:prstGeom>
        </p:spPr>
        <p:txBody>
          <a:bodyPr wrap="none">
            <a:spAutoFit/>
          </a:bodyPr>
          <a:lstStyle/>
          <a:p>
            <a:r>
              <a:rPr lang="en-US" dirty="0" smtClean="0">
                <a:latin typeface="Calibri" panose="020F0502020204030204" pitchFamily="34" charset="0"/>
                <a:cs typeface="Calibri" panose="020F0502020204030204" pitchFamily="34" charset="0"/>
              </a:rPr>
              <a:t>Create a Triangle:</a:t>
            </a:r>
            <a:endParaRPr lang="en-US"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3" name="Sun 2"/>
          <p:cNvSpPr/>
          <p:nvPr/>
        </p:nvSpPr>
        <p:spPr>
          <a:xfrm>
            <a:off x="821267" y="719667"/>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un 3"/>
          <p:cNvSpPr/>
          <p:nvPr/>
        </p:nvSpPr>
        <p:spPr>
          <a:xfrm>
            <a:off x="2252134" y="719667"/>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un 4"/>
          <p:cNvSpPr/>
          <p:nvPr/>
        </p:nvSpPr>
        <p:spPr>
          <a:xfrm>
            <a:off x="6206067" y="70273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5795432" y="6453195"/>
            <a:ext cx="1092200" cy="369332"/>
          </a:xfrm>
          <a:prstGeom prst="rect">
            <a:avLst/>
          </a:prstGeom>
          <a:noFill/>
        </p:spPr>
        <p:txBody>
          <a:bodyPr wrap="square" rtlCol="0">
            <a:spAutoFit/>
          </a:bodyPr>
          <a:lstStyle/>
          <a:p>
            <a:r>
              <a:rPr lang="en-US"/>
              <a:t>sunset</a:t>
            </a:r>
          </a:p>
        </p:txBody>
      </p:sp>
      <p:grpSp>
        <p:nvGrpSpPr>
          <p:cNvPr id="2" name="Group 20"/>
          <p:cNvGrpSpPr/>
          <p:nvPr/>
        </p:nvGrpSpPr>
        <p:grpSpPr>
          <a:xfrm>
            <a:off x="6366933" y="5427133"/>
            <a:ext cx="2235200" cy="139945"/>
            <a:chOff x="973667" y="1117611"/>
            <a:chExt cx="5545666" cy="186266"/>
          </a:xfrm>
        </p:grpSpPr>
        <p:sp>
          <p:nvSpPr>
            <p:cNvPr id="16" name="Sun 15"/>
            <p:cNvSpPr/>
            <p:nvPr/>
          </p:nvSpPr>
          <p:spPr>
            <a:xfrm>
              <a:off x="973667"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Sun 18"/>
            <p:cNvSpPr/>
            <p:nvPr/>
          </p:nvSpPr>
          <p:spPr>
            <a:xfrm>
              <a:off x="2404534"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Sun 19"/>
            <p:cNvSpPr/>
            <p:nvPr/>
          </p:nvSpPr>
          <p:spPr>
            <a:xfrm>
              <a:off x="6358467" y="1117611"/>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2" name="Rectangle 21"/>
          <p:cNvSpPr/>
          <p:nvPr/>
        </p:nvSpPr>
        <p:spPr>
          <a:xfrm>
            <a:off x="6079067" y="5071533"/>
            <a:ext cx="2777066" cy="8382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4" name="Straight Connector 23"/>
          <p:cNvCxnSpPr/>
          <p:nvPr/>
        </p:nvCxnSpPr>
        <p:spPr>
          <a:xfrm rot="16200000" flipV="1">
            <a:off x="1268893" y="2369167"/>
            <a:ext cx="5939224" cy="2640224"/>
          </a:xfrm>
          <a:prstGeom prst="line">
            <a:avLst/>
          </a:prstGeom>
          <a:ln w="25400" cap="flat" cmpd="sng" algn="ctr">
            <a:solidFill>
              <a:srgbClr val="FF0000"/>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6" name="Sun 5"/>
          <p:cNvSpPr/>
          <p:nvPr/>
        </p:nvSpPr>
        <p:spPr>
          <a:xfrm>
            <a:off x="3996267" y="3234267"/>
            <a:ext cx="160866" cy="169333"/>
          </a:xfrm>
          <a:prstGeom prst="sun">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Sun 24"/>
          <p:cNvSpPr/>
          <p:nvPr/>
        </p:nvSpPr>
        <p:spPr>
          <a:xfrm>
            <a:off x="7120467" y="5439855"/>
            <a:ext cx="160866" cy="169333"/>
          </a:xfrm>
          <a:prstGeom prst="sun">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p:nvCxnSpPr>
        <p:spPr>
          <a:xfrm rot="5400000" flipH="1" flipV="1">
            <a:off x="1017304" y="2512915"/>
            <a:ext cx="5923676" cy="2303315"/>
          </a:xfrm>
          <a:prstGeom prst="line">
            <a:avLst/>
          </a:prstGeom>
          <a:ln w="25400" cap="flat" cmpd="sng" algn="ctr">
            <a:solidFill>
              <a:srgbClr val="FF0000"/>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1642533" y="6460946"/>
            <a:ext cx="1075268" cy="461665"/>
          </a:xfrm>
          <a:prstGeom prst="rect">
            <a:avLst/>
          </a:prstGeom>
          <a:noFill/>
        </p:spPr>
        <p:txBody>
          <a:bodyPr wrap="square" rtlCol="0">
            <a:spAutoFit/>
          </a:bodyPr>
          <a:lstStyle/>
          <a:p>
            <a:r>
              <a:rPr lang="en-US" dirty="0"/>
              <a:t>sunrise</a:t>
            </a:r>
          </a:p>
        </p:txBody>
      </p:sp>
      <p:sp>
        <p:nvSpPr>
          <p:cNvPr id="46" name="Rectangle 45"/>
          <p:cNvSpPr/>
          <p:nvPr/>
        </p:nvSpPr>
        <p:spPr>
          <a:xfrm>
            <a:off x="6079067" y="4233333"/>
            <a:ext cx="2777066" cy="8382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Box 40"/>
          <p:cNvSpPr txBox="1"/>
          <p:nvPr/>
        </p:nvSpPr>
        <p:spPr>
          <a:xfrm>
            <a:off x="6927357" y="5909733"/>
            <a:ext cx="1092200" cy="369332"/>
          </a:xfrm>
          <a:prstGeom prst="rect">
            <a:avLst/>
          </a:prstGeom>
          <a:noFill/>
        </p:spPr>
        <p:txBody>
          <a:bodyPr wrap="square" rtlCol="0">
            <a:spAutoFit/>
          </a:bodyPr>
          <a:lstStyle/>
          <a:p>
            <a:r>
              <a:rPr lang="en-US"/>
              <a:t>sunset</a:t>
            </a:r>
          </a:p>
        </p:txBody>
      </p:sp>
      <p:sp>
        <p:nvSpPr>
          <p:cNvPr id="42" name="TextBox 41"/>
          <p:cNvSpPr txBox="1"/>
          <p:nvPr/>
        </p:nvSpPr>
        <p:spPr>
          <a:xfrm>
            <a:off x="6887631" y="3864001"/>
            <a:ext cx="1131925" cy="461665"/>
          </a:xfrm>
          <a:prstGeom prst="rect">
            <a:avLst/>
          </a:prstGeom>
          <a:noFill/>
        </p:spPr>
        <p:txBody>
          <a:bodyPr wrap="square" rtlCol="0">
            <a:spAutoFit/>
          </a:bodyPr>
          <a:lstStyle/>
          <a:p>
            <a:r>
              <a:rPr lang="en-US" dirty="0"/>
              <a:t>sunrise</a:t>
            </a:r>
          </a:p>
        </p:txBody>
      </p:sp>
      <p:grpSp>
        <p:nvGrpSpPr>
          <p:cNvPr id="7" name="Group 20"/>
          <p:cNvGrpSpPr/>
          <p:nvPr/>
        </p:nvGrpSpPr>
        <p:grpSpPr>
          <a:xfrm>
            <a:off x="6366933" y="4631267"/>
            <a:ext cx="2235200" cy="139945"/>
            <a:chOff x="973667" y="1117611"/>
            <a:chExt cx="5545666" cy="186266"/>
          </a:xfrm>
        </p:grpSpPr>
        <p:sp>
          <p:nvSpPr>
            <p:cNvPr id="49" name="Sun 48"/>
            <p:cNvSpPr/>
            <p:nvPr/>
          </p:nvSpPr>
          <p:spPr>
            <a:xfrm>
              <a:off x="973667"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Sun 49"/>
            <p:cNvSpPr/>
            <p:nvPr/>
          </p:nvSpPr>
          <p:spPr>
            <a:xfrm>
              <a:off x="2404534"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Sun 50"/>
            <p:cNvSpPr/>
            <p:nvPr/>
          </p:nvSpPr>
          <p:spPr>
            <a:xfrm>
              <a:off x="6358467" y="1117611"/>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52" name="Sun 51"/>
          <p:cNvSpPr/>
          <p:nvPr/>
        </p:nvSpPr>
        <p:spPr>
          <a:xfrm>
            <a:off x="7950233" y="4643989"/>
            <a:ext cx="160866" cy="169333"/>
          </a:xfrm>
          <a:prstGeom prst="sun">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4" name="Straight Arrow Connector 43"/>
          <p:cNvCxnSpPr/>
          <p:nvPr/>
        </p:nvCxnSpPr>
        <p:spPr>
          <a:xfrm>
            <a:off x="2827485" y="6658891"/>
            <a:ext cx="2731133" cy="1588"/>
          </a:xfrm>
          <a:prstGeom prst="straightConnector1">
            <a:avLst/>
          </a:prstGeom>
          <a:ln>
            <a:solidFill>
              <a:srgbClr val="FFFF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56" name="Straight Connector 55"/>
          <p:cNvCxnSpPr>
            <a:stCxn id="6" idx="2"/>
          </p:cNvCxnSpPr>
          <p:nvPr/>
        </p:nvCxnSpPr>
        <p:spPr>
          <a:xfrm rot="16200000" flipH="1">
            <a:off x="2489271" y="4991028"/>
            <a:ext cx="3255291" cy="80433"/>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57" name="Freeform 56"/>
          <p:cNvSpPr/>
          <p:nvPr/>
        </p:nvSpPr>
        <p:spPr>
          <a:xfrm>
            <a:off x="3691467" y="4461933"/>
            <a:ext cx="397933" cy="214489"/>
          </a:xfrm>
          <a:custGeom>
            <a:avLst/>
            <a:gdLst>
              <a:gd name="connsiteX0" fmla="*/ 0 w 397933"/>
              <a:gd name="connsiteY0" fmla="*/ 0 h 214489"/>
              <a:gd name="connsiteX1" fmla="*/ 135466 w 397933"/>
              <a:gd name="connsiteY1" fmla="*/ 203200 h 214489"/>
              <a:gd name="connsiteX2" fmla="*/ 397933 w 397933"/>
              <a:gd name="connsiteY2" fmla="*/ 67734 h 214489"/>
            </a:gdLst>
            <a:ahLst/>
            <a:cxnLst>
              <a:cxn ang="0">
                <a:pos x="connsiteX0" y="connsiteY0"/>
              </a:cxn>
              <a:cxn ang="0">
                <a:pos x="connsiteX1" y="connsiteY1"/>
              </a:cxn>
              <a:cxn ang="0">
                <a:pos x="connsiteX2" y="connsiteY2"/>
              </a:cxn>
            </a:cxnLst>
            <a:rect l="l" t="t" r="r" b="b"/>
            <a:pathLst>
              <a:path w="397933" h="214489">
                <a:moveTo>
                  <a:pt x="0" y="0"/>
                </a:moveTo>
                <a:cubicBezTo>
                  <a:pt x="34572" y="95955"/>
                  <a:pt x="69144" y="191911"/>
                  <a:pt x="135466" y="203200"/>
                </a:cubicBezTo>
                <a:cubicBezTo>
                  <a:pt x="201788" y="214489"/>
                  <a:pt x="397933" y="67734"/>
                  <a:pt x="397933" y="67734"/>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8" name="TextBox 57"/>
          <p:cNvSpPr txBox="1"/>
          <p:nvPr/>
        </p:nvSpPr>
        <p:spPr>
          <a:xfrm>
            <a:off x="2223092" y="3713009"/>
            <a:ext cx="1299693" cy="646331"/>
          </a:xfrm>
          <a:prstGeom prst="rect">
            <a:avLst/>
          </a:prstGeom>
          <a:noFill/>
        </p:spPr>
        <p:txBody>
          <a:bodyPr wrap="square" rtlCol="0">
            <a:spAutoFit/>
          </a:bodyPr>
          <a:lstStyle/>
          <a:p>
            <a:pPr algn="ctr"/>
            <a:r>
              <a:rPr lang="en-US" sz="1800" i="1" dirty="0">
                <a:solidFill>
                  <a:srgbClr val="FF0000"/>
                </a:solidFill>
                <a:latin typeface="Calibri" panose="020F0502020204030204" pitchFamily="34" charset="0"/>
                <a:cs typeface="Calibri" panose="020F0502020204030204" pitchFamily="34" charset="0"/>
              </a:rPr>
              <a:t>angle </a:t>
            </a:r>
            <a:r>
              <a:rPr lang="en-US" sz="1800" i="1" dirty="0">
                <a:solidFill>
                  <a:schemeClr val="bg1">
                    <a:lumMod val="50000"/>
                  </a:schemeClr>
                </a:solidFill>
                <a:latin typeface="Calibri" panose="020F0502020204030204" pitchFamily="34" charset="0"/>
                <a:cs typeface="Calibri" panose="020F0502020204030204" pitchFamily="34" charset="0"/>
              </a:rPr>
              <a:t>in </a:t>
            </a:r>
            <a:r>
              <a:rPr lang="en-US" sz="1800" i="1" dirty="0" err="1">
                <a:solidFill>
                  <a:schemeClr val="bg1">
                    <a:lumMod val="50000"/>
                  </a:schemeClr>
                </a:solidFill>
                <a:latin typeface="Calibri" panose="020F0502020204030204" pitchFamily="34" charset="0"/>
                <a:cs typeface="Calibri" panose="020F0502020204030204" pitchFamily="34" charset="0"/>
              </a:rPr>
              <a:t>arcseconds</a:t>
            </a:r>
            <a:endParaRPr lang="en-US" sz="1800" i="1" dirty="0">
              <a:solidFill>
                <a:schemeClr val="bg1">
                  <a:lumMod val="50000"/>
                </a:schemeClr>
              </a:solidFill>
              <a:latin typeface="Calibri" panose="020F0502020204030204" pitchFamily="34" charset="0"/>
              <a:cs typeface="Calibri" panose="020F0502020204030204" pitchFamily="34" charset="0"/>
            </a:endParaRPr>
          </a:p>
        </p:txBody>
      </p:sp>
      <p:sp>
        <p:nvSpPr>
          <p:cNvPr id="61" name="TextBox 60"/>
          <p:cNvSpPr txBox="1"/>
          <p:nvPr/>
        </p:nvSpPr>
        <p:spPr>
          <a:xfrm rot="17486427">
            <a:off x="2070337" y="5378430"/>
            <a:ext cx="1894326" cy="400110"/>
          </a:xfrm>
          <a:prstGeom prst="rect">
            <a:avLst/>
          </a:prstGeom>
          <a:noFill/>
        </p:spPr>
        <p:txBody>
          <a:bodyPr wrap="square" rtlCol="0">
            <a:spAutoFit/>
          </a:bodyPr>
          <a:lstStyle/>
          <a:p>
            <a:r>
              <a:rPr lang="en-US" sz="2000" dirty="0">
                <a:solidFill>
                  <a:schemeClr val="bg1">
                    <a:lumMod val="50000"/>
                  </a:schemeClr>
                </a:solidFill>
                <a:latin typeface="Calibri" panose="020F0502020204030204" pitchFamily="34" charset="0"/>
                <a:cs typeface="Calibri" panose="020F0502020204030204" pitchFamily="34" charset="0"/>
              </a:rPr>
              <a:t>distance to star</a:t>
            </a:r>
          </a:p>
        </p:txBody>
      </p:sp>
      <p:sp>
        <p:nvSpPr>
          <p:cNvPr id="30" name="TextBox 29"/>
          <p:cNvSpPr txBox="1"/>
          <p:nvPr/>
        </p:nvSpPr>
        <p:spPr>
          <a:xfrm>
            <a:off x="5341127" y="1858180"/>
            <a:ext cx="3558680" cy="1200329"/>
          </a:xfrm>
          <a:prstGeom prst="rect">
            <a:avLst/>
          </a:prstGeom>
          <a:solidFill>
            <a:schemeClr val="bg1"/>
          </a:solidFill>
          <a:ln>
            <a:solidFill>
              <a:schemeClr val="tx1"/>
            </a:solidFill>
          </a:ln>
        </p:spPr>
        <p:txBody>
          <a:bodyPr wrap="square" rtlCol="0">
            <a:spAutoFit/>
          </a:bodyPr>
          <a:lstStyle/>
          <a:p>
            <a:r>
              <a:rPr lang="en-US" dirty="0">
                <a:latin typeface="Arial" panose="020B0604020202020204" pitchFamily="34" charset="0"/>
                <a:cs typeface="Arial" panose="020B0604020202020204" pitchFamily="34" charset="0"/>
              </a:rPr>
              <a:t>I</a:t>
            </a:r>
            <a:r>
              <a:rPr lang="en-US" sz="2400" dirty="0">
                <a:latin typeface="Arial" panose="020B0604020202020204" pitchFamily="34" charset="0"/>
                <a:cs typeface="Arial" panose="020B0604020202020204" pitchFamily="34" charset="0"/>
              </a:rPr>
              <a:t>f the </a:t>
            </a:r>
            <a:r>
              <a:rPr lang="en-US" sz="2400" dirty="0">
                <a:solidFill>
                  <a:srgbClr val="FF090F"/>
                </a:solidFill>
                <a:latin typeface="Arial" panose="020B0604020202020204" pitchFamily="34" charset="0"/>
                <a:cs typeface="Arial" panose="020B0604020202020204" pitchFamily="34" charset="0"/>
              </a:rPr>
              <a:t>angle is 1" </a:t>
            </a:r>
            <a:r>
              <a:rPr lang="en-US" sz="2400" dirty="0">
                <a:latin typeface="Arial" panose="020B0604020202020204" pitchFamily="34" charset="0"/>
                <a:cs typeface="Arial" panose="020B0604020202020204" pitchFamily="34" charset="0"/>
              </a:rPr>
              <a:t>then by definition, the star is </a:t>
            </a:r>
            <a:r>
              <a:rPr lang="en-US" sz="2400" dirty="0">
                <a:solidFill>
                  <a:srgbClr val="FF090F"/>
                </a:solidFill>
                <a:latin typeface="Arial" panose="020B0604020202020204" pitchFamily="34" charset="0"/>
                <a:cs typeface="Arial" panose="020B0604020202020204" pitchFamily="34" charset="0"/>
              </a:rPr>
              <a:t>1 pc </a:t>
            </a:r>
            <a:r>
              <a:rPr lang="en-US" sz="2400" dirty="0">
                <a:latin typeface="Arial" panose="020B0604020202020204" pitchFamily="34" charset="0"/>
                <a:cs typeface="Arial" panose="020B0604020202020204" pitchFamily="34" charset="0"/>
              </a:rPr>
              <a:t>(1 parsec = 3.26 l-</a:t>
            </a:r>
            <a:r>
              <a:rPr lang="en-US" sz="2400" dirty="0" err="1">
                <a:latin typeface="Arial" panose="020B0604020202020204" pitchFamily="34" charset="0"/>
                <a:cs typeface="Arial" panose="020B0604020202020204" pitchFamily="34" charset="0"/>
              </a:rPr>
              <a:t>yr</a:t>
            </a:r>
            <a:r>
              <a:rPr lang="en-US" sz="2400" dirty="0">
                <a:latin typeface="Arial" panose="020B0604020202020204" pitchFamily="34" charset="0"/>
                <a:cs typeface="Arial" panose="020B0604020202020204" pitchFamily="34" charset="0"/>
              </a:rPr>
              <a:t>)</a:t>
            </a:r>
          </a:p>
        </p:txBody>
      </p:sp>
      <p:cxnSp>
        <p:nvCxnSpPr>
          <p:cNvPr id="31" name="Straight Arrow Connector 30"/>
          <p:cNvCxnSpPr/>
          <p:nvPr/>
        </p:nvCxnSpPr>
        <p:spPr bwMode="auto">
          <a:xfrm>
            <a:off x="3479387" y="4173063"/>
            <a:ext cx="335926" cy="263220"/>
          </a:xfrm>
          <a:prstGeom prst="straightConnector1">
            <a:avLst/>
          </a:prstGeom>
          <a:solidFill>
            <a:schemeClr val="accent1"/>
          </a:solidFill>
          <a:ln w="19050" cap="flat" cmpd="sng" algn="ctr">
            <a:solidFill>
              <a:schemeClr val="bg1">
                <a:lumMod val="50000"/>
              </a:schemeClr>
            </a:solidFill>
            <a:prstDash val="solid"/>
            <a:round/>
            <a:headEnd type="none" w="med" len="med"/>
            <a:tailEnd type="arrow" w="med" len="med"/>
          </a:ln>
          <a:effectLst/>
        </p:spPr>
      </p:cxn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2" name="Chord 1"/>
          <p:cNvSpPr/>
          <p:nvPr/>
        </p:nvSpPr>
        <p:spPr>
          <a:xfrm rot="6658805">
            <a:off x="3867986" y="6591083"/>
            <a:ext cx="578291" cy="665137"/>
          </a:xfrm>
          <a:prstGeom prst="chord">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Sun 2"/>
          <p:cNvSpPr/>
          <p:nvPr/>
        </p:nvSpPr>
        <p:spPr>
          <a:xfrm>
            <a:off x="821267" y="719667"/>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un 3"/>
          <p:cNvSpPr/>
          <p:nvPr/>
        </p:nvSpPr>
        <p:spPr>
          <a:xfrm>
            <a:off x="2252134" y="719667"/>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un 4"/>
          <p:cNvSpPr/>
          <p:nvPr/>
        </p:nvSpPr>
        <p:spPr>
          <a:xfrm>
            <a:off x="6206067" y="70273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5740400" y="6371398"/>
            <a:ext cx="1092200" cy="830997"/>
          </a:xfrm>
          <a:prstGeom prst="rect">
            <a:avLst/>
          </a:prstGeom>
          <a:noFill/>
        </p:spPr>
        <p:txBody>
          <a:bodyPr wrap="square" rtlCol="0">
            <a:spAutoFit/>
          </a:bodyPr>
          <a:lstStyle/>
          <a:p>
            <a:r>
              <a:rPr lang="en-US" dirty="0">
                <a:solidFill>
                  <a:srgbClr val="002060"/>
                </a:solidFill>
              </a:rPr>
              <a:t>June</a:t>
            </a:r>
          </a:p>
          <a:p>
            <a:endParaRPr lang="en-US" dirty="0">
              <a:solidFill>
                <a:srgbClr val="002060"/>
              </a:solidFill>
            </a:endParaRPr>
          </a:p>
        </p:txBody>
      </p:sp>
      <p:grpSp>
        <p:nvGrpSpPr>
          <p:cNvPr id="14" name="Group 20"/>
          <p:cNvGrpSpPr/>
          <p:nvPr/>
        </p:nvGrpSpPr>
        <p:grpSpPr>
          <a:xfrm>
            <a:off x="6366933" y="5427133"/>
            <a:ext cx="2235200" cy="139945"/>
            <a:chOff x="973667" y="1117611"/>
            <a:chExt cx="5545666" cy="186266"/>
          </a:xfrm>
        </p:grpSpPr>
        <p:sp>
          <p:nvSpPr>
            <p:cNvPr id="16" name="Sun 15"/>
            <p:cNvSpPr/>
            <p:nvPr/>
          </p:nvSpPr>
          <p:spPr>
            <a:xfrm>
              <a:off x="973667"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Sun 18"/>
            <p:cNvSpPr/>
            <p:nvPr/>
          </p:nvSpPr>
          <p:spPr>
            <a:xfrm>
              <a:off x="2404534"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Sun 19"/>
            <p:cNvSpPr/>
            <p:nvPr/>
          </p:nvSpPr>
          <p:spPr>
            <a:xfrm>
              <a:off x="6358467" y="1117611"/>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2" name="Rectangle 21"/>
          <p:cNvSpPr/>
          <p:nvPr/>
        </p:nvSpPr>
        <p:spPr>
          <a:xfrm>
            <a:off x="6079067" y="5071533"/>
            <a:ext cx="2777066" cy="8382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4" name="Straight Connector 23"/>
          <p:cNvCxnSpPr/>
          <p:nvPr/>
        </p:nvCxnSpPr>
        <p:spPr>
          <a:xfrm flipH="1" flipV="1">
            <a:off x="3810000" y="2766674"/>
            <a:ext cx="1748617" cy="3892217"/>
          </a:xfrm>
          <a:prstGeom prst="line">
            <a:avLst/>
          </a:prstGeom>
          <a:ln w="25400" cap="flat" cmpd="sng" algn="ctr">
            <a:solidFill>
              <a:srgbClr val="FF0000"/>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6" name="Sun 5"/>
          <p:cNvSpPr/>
          <p:nvPr/>
        </p:nvSpPr>
        <p:spPr>
          <a:xfrm>
            <a:off x="3996267" y="3234267"/>
            <a:ext cx="160866" cy="169333"/>
          </a:xfrm>
          <a:prstGeom prst="sun">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Sun 24"/>
          <p:cNvSpPr/>
          <p:nvPr/>
        </p:nvSpPr>
        <p:spPr>
          <a:xfrm>
            <a:off x="7120467" y="5439855"/>
            <a:ext cx="160866" cy="169333"/>
          </a:xfrm>
          <a:prstGeom prst="sun">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p:nvCxnSpPr>
        <p:spPr>
          <a:xfrm flipV="1">
            <a:off x="2827485" y="2667000"/>
            <a:ext cx="1515915" cy="3959410"/>
          </a:xfrm>
          <a:prstGeom prst="line">
            <a:avLst/>
          </a:prstGeom>
          <a:ln w="25400" cap="flat" cmpd="sng" algn="ctr">
            <a:solidFill>
              <a:srgbClr val="FF0000"/>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1458031" y="6324600"/>
            <a:ext cx="1208969" cy="461665"/>
          </a:xfrm>
          <a:prstGeom prst="rect">
            <a:avLst/>
          </a:prstGeom>
          <a:noFill/>
        </p:spPr>
        <p:txBody>
          <a:bodyPr wrap="square" rtlCol="0">
            <a:spAutoFit/>
          </a:bodyPr>
          <a:lstStyle/>
          <a:p>
            <a:r>
              <a:rPr lang="en-US" dirty="0">
                <a:solidFill>
                  <a:srgbClr val="002060"/>
                </a:solidFill>
              </a:rPr>
              <a:t>January</a:t>
            </a:r>
          </a:p>
        </p:txBody>
      </p:sp>
      <p:sp>
        <p:nvSpPr>
          <p:cNvPr id="46" name="Rectangle 45"/>
          <p:cNvSpPr/>
          <p:nvPr/>
        </p:nvSpPr>
        <p:spPr>
          <a:xfrm>
            <a:off x="6079067" y="4233333"/>
            <a:ext cx="2777066" cy="8382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Box 40"/>
          <p:cNvSpPr txBox="1"/>
          <p:nvPr/>
        </p:nvSpPr>
        <p:spPr>
          <a:xfrm>
            <a:off x="6927357" y="5909733"/>
            <a:ext cx="1092200" cy="461665"/>
          </a:xfrm>
          <a:prstGeom prst="rect">
            <a:avLst/>
          </a:prstGeom>
          <a:noFill/>
        </p:spPr>
        <p:txBody>
          <a:bodyPr wrap="square" rtlCol="0">
            <a:spAutoFit/>
          </a:bodyPr>
          <a:lstStyle/>
          <a:p>
            <a:r>
              <a:rPr lang="en-US" dirty="0">
                <a:solidFill>
                  <a:srgbClr val="002060"/>
                </a:solidFill>
              </a:rPr>
              <a:t>June</a:t>
            </a:r>
          </a:p>
        </p:txBody>
      </p:sp>
      <p:sp>
        <p:nvSpPr>
          <p:cNvPr id="42" name="TextBox 41"/>
          <p:cNvSpPr txBox="1"/>
          <p:nvPr/>
        </p:nvSpPr>
        <p:spPr>
          <a:xfrm>
            <a:off x="6887631" y="3864001"/>
            <a:ext cx="1223467" cy="461665"/>
          </a:xfrm>
          <a:prstGeom prst="rect">
            <a:avLst/>
          </a:prstGeom>
          <a:noFill/>
        </p:spPr>
        <p:txBody>
          <a:bodyPr wrap="square" rtlCol="0">
            <a:spAutoFit/>
          </a:bodyPr>
          <a:lstStyle/>
          <a:p>
            <a:r>
              <a:rPr lang="en-US" dirty="0">
                <a:solidFill>
                  <a:srgbClr val="002060"/>
                </a:solidFill>
              </a:rPr>
              <a:t>January</a:t>
            </a:r>
          </a:p>
        </p:txBody>
      </p:sp>
      <p:grpSp>
        <p:nvGrpSpPr>
          <p:cNvPr id="26" name="Group 20"/>
          <p:cNvGrpSpPr/>
          <p:nvPr/>
        </p:nvGrpSpPr>
        <p:grpSpPr>
          <a:xfrm>
            <a:off x="6366933" y="4631267"/>
            <a:ext cx="2235200" cy="139945"/>
            <a:chOff x="973667" y="1117611"/>
            <a:chExt cx="5545666" cy="186266"/>
          </a:xfrm>
        </p:grpSpPr>
        <p:sp>
          <p:nvSpPr>
            <p:cNvPr id="49" name="Sun 48"/>
            <p:cNvSpPr/>
            <p:nvPr/>
          </p:nvSpPr>
          <p:spPr>
            <a:xfrm>
              <a:off x="973667"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Sun 49"/>
            <p:cNvSpPr/>
            <p:nvPr/>
          </p:nvSpPr>
          <p:spPr>
            <a:xfrm>
              <a:off x="2404534" y="1134544"/>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Sun 50"/>
            <p:cNvSpPr/>
            <p:nvPr/>
          </p:nvSpPr>
          <p:spPr>
            <a:xfrm>
              <a:off x="6358467" y="1117611"/>
              <a:ext cx="160866" cy="169333"/>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52" name="Sun 51"/>
          <p:cNvSpPr/>
          <p:nvPr/>
        </p:nvSpPr>
        <p:spPr>
          <a:xfrm>
            <a:off x="7950233" y="4643989"/>
            <a:ext cx="160866" cy="169333"/>
          </a:xfrm>
          <a:prstGeom prst="sun">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TextBox 42"/>
          <p:cNvSpPr txBox="1"/>
          <p:nvPr/>
        </p:nvSpPr>
        <p:spPr>
          <a:xfrm>
            <a:off x="467005" y="1437140"/>
            <a:ext cx="8434606" cy="769441"/>
          </a:xfrm>
          <a:prstGeom prst="rect">
            <a:avLst/>
          </a:prstGeom>
          <a:noFill/>
        </p:spPr>
        <p:txBody>
          <a:bodyPr wrap="square" rtlCol="0">
            <a:spAutoFit/>
          </a:bodyPr>
          <a:lstStyle/>
          <a:p>
            <a:pPr algn="ctr"/>
            <a:r>
              <a:rPr lang="en-US" sz="2200" dirty="0">
                <a:latin typeface="Calibri" panose="020F0502020204030204" pitchFamily="34" charset="0"/>
                <a:cs typeface="Calibri" panose="020F0502020204030204" pitchFamily="34" charset="0"/>
              </a:rPr>
              <a:t>If the distance between the observations is larger, then we can detect farther stars— so let's use the size of earth's </a:t>
            </a:r>
            <a:r>
              <a:rPr lang="en-US" sz="2200" b="1" dirty="0">
                <a:latin typeface="Calibri" panose="020F0502020204030204" pitchFamily="34" charset="0"/>
                <a:cs typeface="Calibri" panose="020F0502020204030204" pitchFamily="34" charset="0"/>
              </a:rPr>
              <a:t>orbit around the sun</a:t>
            </a:r>
          </a:p>
        </p:txBody>
      </p:sp>
      <p:sp>
        <p:nvSpPr>
          <p:cNvPr id="27" name="Oval 26"/>
          <p:cNvSpPr/>
          <p:nvPr/>
        </p:nvSpPr>
        <p:spPr>
          <a:xfrm>
            <a:off x="2737871" y="6689864"/>
            <a:ext cx="140414" cy="14041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Oval 44"/>
          <p:cNvSpPr/>
          <p:nvPr/>
        </p:nvSpPr>
        <p:spPr>
          <a:xfrm>
            <a:off x="5464389" y="6717586"/>
            <a:ext cx="140414" cy="14041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osmic_solar_system_1280.jpg"/>
          <p:cNvPicPr>
            <a:picLocks noChangeAspect="1"/>
          </p:cNvPicPr>
          <p:nvPr/>
        </p:nvPicPr>
        <p:blipFill>
          <a:blip r:embed="rId2"/>
          <a:srcRect t="6173" b="3827"/>
          <a:stretch>
            <a:fillRect/>
          </a:stretch>
        </p:blipFill>
        <p:spPr>
          <a:xfrm>
            <a:off x="285750" y="423333"/>
            <a:ext cx="8572500" cy="6172200"/>
          </a:xfrm>
          <a:prstGeom prst="rect">
            <a:avLst/>
          </a:prstGeom>
        </p:spPr>
      </p:pic>
      <p:sp>
        <p:nvSpPr>
          <p:cNvPr id="11" name="Oval 10"/>
          <p:cNvSpPr/>
          <p:nvPr/>
        </p:nvSpPr>
        <p:spPr>
          <a:xfrm rot="20205326">
            <a:off x="5213245" y="4290506"/>
            <a:ext cx="2610492" cy="660400"/>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descr="Kepler.jpeg"/>
          <p:cNvPicPr>
            <a:picLocks noChangeAspect="1"/>
          </p:cNvPicPr>
          <p:nvPr/>
        </p:nvPicPr>
        <p:blipFill>
          <a:blip r:embed="rId3"/>
          <a:stretch>
            <a:fillRect/>
          </a:stretch>
        </p:blipFill>
        <p:spPr>
          <a:xfrm flipH="1">
            <a:off x="6042394" y="2908300"/>
            <a:ext cx="3101605" cy="3949700"/>
          </a:xfrm>
          <a:prstGeom prst="rect">
            <a:avLst/>
          </a:prstGeom>
        </p:spPr>
      </p:pic>
      <p:sp>
        <p:nvSpPr>
          <p:cNvPr id="5" name="Title 1">
            <a:extLst>
              <a:ext uri="{FF2B5EF4-FFF2-40B4-BE49-F238E27FC236}">
                <a16:creationId xmlns:a16="http://schemas.microsoft.com/office/drawing/2014/main" id="{680F9580-F1B2-44D2-950C-8A7200DDBA0C}"/>
              </a:ext>
            </a:extLst>
          </p:cNvPr>
          <p:cNvSpPr txBox="1">
            <a:spLocks/>
          </p:cNvSpPr>
          <p:nvPr/>
        </p:nvSpPr>
        <p:spPr>
          <a:xfrm>
            <a:off x="457200" y="109262"/>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solidFill>
                  <a:srgbClr val="FF0000"/>
                </a:solidFill>
              </a:rPr>
              <a:t>Johannes Kepler</a:t>
            </a:r>
          </a:p>
        </p:txBody>
      </p:sp>
    </p:spTree>
    <p:extLst>
      <p:ext uri="{BB962C8B-B14F-4D97-AF65-F5344CB8AC3E}">
        <p14:creationId xmlns:p14="http://schemas.microsoft.com/office/powerpoint/2010/main" val="2119527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4" name="TextBox 3"/>
          <p:cNvSpPr txBox="1"/>
          <p:nvPr/>
        </p:nvSpPr>
        <p:spPr>
          <a:xfrm>
            <a:off x="1612900" y="1308100"/>
            <a:ext cx="6654800" cy="3416320"/>
          </a:xfrm>
          <a:prstGeom prst="rect">
            <a:avLst/>
          </a:prstGeom>
          <a:noFill/>
        </p:spPr>
        <p:txBody>
          <a:bodyPr wrap="square" rtlCol="0">
            <a:spAutoFit/>
          </a:bodyPr>
          <a:lstStyle/>
          <a:p>
            <a:r>
              <a:rPr lang="en-US" sz="3600">
                <a:solidFill>
                  <a:srgbClr val="FF0000"/>
                </a:solidFill>
                <a:effectLst>
                  <a:outerShdw blurRad="50800" dist="38100" dir="2700000">
                    <a:srgbClr val="000000">
                      <a:alpha val="43000"/>
                    </a:srgbClr>
                  </a:outerShdw>
                </a:effectLst>
              </a:rPr>
              <a:t>Kepler's Law #1:  </a:t>
            </a:r>
          </a:p>
          <a:p>
            <a:endParaRPr lang="en-US" sz="3600"/>
          </a:p>
          <a:p>
            <a:r>
              <a:rPr lang="en-US" sz="3600"/>
              <a:t>The planets do not move in perfect circles around the Sun.  They move in </a:t>
            </a:r>
            <a:r>
              <a:rPr lang="en-US" sz="3600">
                <a:solidFill>
                  <a:srgbClr val="FF0000"/>
                </a:solidFill>
                <a:effectLst>
                  <a:outerShdw blurRad="50800" dist="38100" dir="2700000">
                    <a:srgbClr val="000000">
                      <a:alpha val="43000"/>
                    </a:srgbClr>
                  </a:outerShdw>
                </a:effectLst>
              </a:rPr>
              <a:t>ELLIPSES </a:t>
            </a:r>
            <a:r>
              <a:rPr lang="en-US" sz="3600"/>
              <a:t>with the Sun at one focus point.</a:t>
            </a:r>
          </a:p>
        </p:txBody>
      </p:sp>
    </p:spTree>
    <p:extLst>
      <p:ext uri="{BB962C8B-B14F-4D97-AF65-F5344CB8AC3E}">
        <p14:creationId xmlns:p14="http://schemas.microsoft.com/office/powerpoint/2010/main" val="19584855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2" name="Oval 1"/>
          <p:cNvSpPr/>
          <p:nvPr/>
        </p:nvSpPr>
        <p:spPr>
          <a:xfrm>
            <a:off x="2527300" y="1536700"/>
            <a:ext cx="4051300" cy="4051300"/>
          </a:xfrm>
          <a:prstGeom prst="ellipse">
            <a:avLst/>
          </a:prstGeom>
          <a:noFill/>
          <a:ln w="63500" cap="flat" cmpd="sng" algn="ctr">
            <a:solidFill>
              <a:schemeClr val="accent1">
                <a:shade val="95000"/>
                <a:satMod val="10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a:p>
            <a:pPr algn="ctr"/>
            <a:endParaRPr lang="en-US"/>
          </a:p>
        </p:txBody>
      </p:sp>
      <p:sp>
        <p:nvSpPr>
          <p:cNvPr id="3" name="Oval 2"/>
          <p:cNvSpPr/>
          <p:nvPr/>
        </p:nvSpPr>
        <p:spPr>
          <a:xfrm>
            <a:off x="4470400" y="3543300"/>
            <a:ext cx="88900" cy="889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4118623" y="2971800"/>
            <a:ext cx="846656" cy="461665"/>
          </a:xfrm>
          <a:prstGeom prst="rect">
            <a:avLst/>
          </a:prstGeom>
        </p:spPr>
        <p:txBody>
          <a:bodyPr wrap="none">
            <a:spAutoFit/>
          </a:bodyPr>
          <a:lstStyle/>
          <a:p>
            <a:r>
              <a:rPr lang="en-US" sz="2400"/>
              <a:t>focus</a:t>
            </a:r>
          </a:p>
        </p:txBody>
      </p:sp>
    </p:spTree>
    <p:extLst>
      <p:ext uri="{BB962C8B-B14F-4D97-AF65-F5344CB8AC3E}">
        <p14:creationId xmlns:p14="http://schemas.microsoft.com/office/powerpoint/2010/main" val="357493531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cxnSp>
        <p:nvCxnSpPr>
          <p:cNvPr id="6" name="Straight Connector 5"/>
          <p:cNvCxnSpPr>
            <a:stCxn id="3" idx="3"/>
          </p:cNvCxnSpPr>
          <p:nvPr/>
        </p:nvCxnSpPr>
        <p:spPr>
          <a:xfrm rot="5400000" flipH="1" flipV="1">
            <a:off x="4623118" y="2159000"/>
            <a:ext cx="1320481" cy="159988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a:stCxn id="3" idx="4"/>
          </p:cNvCxnSpPr>
          <p:nvPr/>
        </p:nvCxnSpPr>
        <p:spPr>
          <a:xfrm flipH="1">
            <a:off x="4067504" y="3632200"/>
            <a:ext cx="447346" cy="189229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 name="Oval 1"/>
          <p:cNvSpPr/>
          <p:nvPr/>
        </p:nvSpPr>
        <p:spPr>
          <a:xfrm>
            <a:off x="2527300" y="1536700"/>
            <a:ext cx="4051300" cy="4051300"/>
          </a:xfrm>
          <a:prstGeom prst="ellipse">
            <a:avLst/>
          </a:prstGeom>
          <a:noFill/>
          <a:ln w="63500" cap="flat" cmpd="sng" algn="ctr">
            <a:solidFill>
              <a:schemeClr val="accent1">
                <a:shade val="95000"/>
                <a:satMod val="10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a:p>
            <a:pPr algn="ctr"/>
            <a:endParaRPr lang="en-US"/>
          </a:p>
        </p:txBody>
      </p:sp>
      <p:sp>
        <p:nvSpPr>
          <p:cNvPr id="3" name="Oval 2"/>
          <p:cNvSpPr/>
          <p:nvPr/>
        </p:nvSpPr>
        <p:spPr>
          <a:xfrm>
            <a:off x="4470400" y="3543300"/>
            <a:ext cx="88900" cy="889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0" y="429905"/>
            <a:ext cx="9144000" cy="461665"/>
          </a:xfrm>
          <a:prstGeom prst="rect">
            <a:avLst/>
          </a:prstGeom>
        </p:spPr>
        <p:txBody>
          <a:bodyPr wrap="square">
            <a:spAutoFit/>
          </a:bodyPr>
          <a:lstStyle/>
          <a:p>
            <a:pPr algn="ctr"/>
            <a:r>
              <a:rPr lang="en-US" sz="2400" dirty="0">
                <a:solidFill>
                  <a:srgbClr val="FF0000"/>
                </a:solidFill>
                <a:latin typeface="Arial" panose="020B0604020202020204" pitchFamily="34" charset="0"/>
                <a:cs typeface="Arial" panose="020B0604020202020204" pitchFamily="34" charset="0"/>
              </a:rPr>
              <a:t>Circle </a:t>
            </a:r>
            <a:r>
              <a:rPr lang="en-US" sz="2400" dirty="0">
                <a:latin typeface="Arial" panose="020B0604020202020204" pitchFamily="34" charset="0"/>
                <a:cs typeface="Arial" panose="020B0604020202020204" pitchFamily="34" charset="0"/>
              </a:rPr>
              <a:t>— distance to rim </a:t>
            </a:r>
            <a:r>
              <a:rPr lang="en-US" dirty="0">
                <a:latin typeface="Arial" panose="020B0604020202020204" pitchFamily="34" charset="0"/>
                <a:cs typeface="Arial" panose="020B0604020202020204" pitchFamily="34" charset="0"/>
              </a:rPr>
              <a:t>always the </a:t>
            </a:r>
            <a:r>
              <a:rPr lang="en-US" sz="2400" dirty="0">
                <a:latin typeface="Arial" panose="020B0604020202020204" pitchFamily="34" charset="0"/>
                <a:cs typeface="Arial" panose="020B0604020202020204" pitchFamily="34" charset="0"/>
              </a:rPr>
              <a:t>same (radius)</a:t>
            </a:r>
          </a:p>
        </p:txBody>
      </p:sp>
    </p:spTree>
    <p:extLst>
      <p:ext uri="{BB962C8B-B14F-4D97-AF65-F5344CB8AC3E}">
        <p14:creationId xmlns:p14="http://schemas.microsoft.com/office/powerpoint/2010/main" val="19662288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2" name="Oval 1"/>
          <p:cNvSpPr/>
          <p:nvPr/>
        </p:nvSpPr>
        <p:spPr>
          <a:xfrm>
            <a:off x="2527300" y="2120900"/>
            <a:ext cx="4051300" cy="2819400"/>
          </a:xfrm>
          <a:prstGeom prst="ellipse">
            <a:avLst/>
          </a:prstGeom>
          <a:noFill/>
          <a:ln w="63500" cap="flat" cmpd="sng" algn="ctr">
            <a:solidFill>
              <a:schemeClr val="accent1">
                <a:shade val="95000"/>
                <a:satMod val="10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a:p>
            <a:pPr algn="ctr"/>
            <a:endParaRPr lang="en-US"/>
          </a:p>
        </p:txBody>
      </p:sp>
      <p:sp>
        <p:nvSpPr>
          <p:cNvPr id="3" name="Oval 2"/>
          <p:cNvSpPr/>
          <p:nvPr/>
        </p:nvSpPr>
        <p:spPr>
          <a:xfrm>
            <a:off x="3454400" y="3543300"/>
            <a:ext cx="88900" cy="889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Oval 3"/>
          <p:cNvSpPr/>
          <p:nvPr/>
        </p:nvSpPr>
        <p:spPr>
          <a:xfrm>
            <a:off x="5588000" y="3543300"/>
            <a:ext cx="88900" cy="889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2362200" y="948035"/>
            <a:ext cx="4343400" cy="461665"/>
          </a:xfrm>
          <a:prstGeom prst="rect">
            <a:avLst/>
          </a:prstGeom>
        </p:spPr>
        <p:txBody>
          <a:bodyPr wrap="square">
            <a:spAutoFit/>
          </a:bodyPr>
          <a:lstStyle/>
          <a:p>
            <a:pPr algn="ctr"/>
            <a:r>
              <a:rPr lang="en-US" sz="2400" dirty="0">
                <a:solidFill>
                  <a:srgbClr val="FF0000"/>
                </a:solidFill>
                <a:latin typeface="Arial" panose="020B0604020202020204" pitchFamily="34" charset="0"/>
                <a:cs typeface="Arial" panose="020B0604020202020204" pitchFamily="34" charset="0"/>
              </a:rPr>
              <a:t>Ellipse </a:t>
            </a:r>
            <a:r>
              <a:rPr lang="en-US" sz="2400" dirty="0">
                <a:latin typeface="Arial" panose="020B0604020202020204" pitchFamily="34" charset="0"/>
                <a:cs typeface="Arial" panose="020B0604020202020204" pitchFamily="34" charset="0"/>
              </a:rPr>
              <a:t>— 2 focal points (foci)</a:t>
            </a:r>
          </a:p>
        </p:txBody>
      </p:sp>
    </p:spTree>
    <p:extLst>
      <p:ext uri="{BB962C8B-B14F-4D97-AF65-F5344CB8AC3E}">
        <p14:creationId xmlns:p14="http://schemas.microsoft.com/office/powerpoint/2010/main" val="143848939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2" name="Oval 1"/>
          <p:cNvSpPr/>
          <p:nvPr/>
        </p:nvSpPr>
        <p:spPr>
          <a:xfrm>
            <a:off x="2527300" y="2120900"/>
            <a:ext cx="4051300" cy="2819400"/>
          </a:xfrm>
          <a:prstGeom prst="ellipse">
            <a:avLst/>
          </a:prstGeom>
          <a:noFill/>
          <a:ln w="63500" cap="flat" cmpd="sng" algn="ctr">
            <a:solidFill>
              <a:schemeClr val="accent1">
                <a:shade val="95000"/>
                <a:satMod val="10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a:p>
            <a:pPr algn="ctr"/>
            <a:endParaRPr lang="en-US"/>
          </a:p>
        </p:txBody>
      </p:sp>
      <p:sp>
        <p:nvSpPr>
          <p:cNvPr id="3" name="Oval 2"/>
          <p:cNvSpPr/>
          <p:nvPr/>
        </p:nvSpPr>
        <p:spPr>
          <a:xfrm>
            <a:off x="3454400" y="3543300"/>
            <a:ext cx="88900" cy="889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Oval 3"/>
          <p:cNvSpPr/>
          <p:nvPr/>
        </p:nvSpPr>
        <p:spPr>
          <a:xfrm>
            <a:off x="5588000" y="3543300"/>
            <a:ext cx="88900" cy="889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1" y="1128586"/>
            <a:ext cx="9143999" cy="461665"/>
          </a:xfrm>
          <a:prstGeom prst="rect">
            <a:avLst/>
          </a:prstGeom>
        </p:spPr>
        <p:txBody>
          <a:bodyPr wrap="square">
            <a:spAutoFit/>
          </a:bodyPr>
          <a:lstStyle/>
          <a:p>
            <a:pPr algn="ctr"/>
            <a:r>
              <a:rPr lang="en-US" sz="2400" dirty="0">
                <a:solidFill>
                  <a:srgbClr val="FF0000"/>
                </a:solidFill>
                <a:latin typeface="Arial" panose="020B0604020202020204" pitchFamily="34" charset="0"/>
                <a:cs typeface="Arial" panose="020B0604020202020204" pitchFamily="34" charset="0"/>
              </a:rPr>
              <a:t>Ellipse </a:t>
            </a:r>
            <a:r>
              <a:rPr lang="en-US" sz="2400" dirty="0">
                <a:latin typeface="Arial" panose="020B0604020202020204" pitchFamily="34" charset="0"/>
                <a:cs typeface="Arial" panose="020B0604020202020204" pitchFamily="34" charset="0"/>
              </a:rPr>
              <a:t>— sum of each line from the foci to the rim is the same</a:t>
            </a:r>
          </a:p>
        </p:txBody>
      </p:sp>
      <p:cxnSp>
        <p:nvCxnSpPr>
          <p:cNvPr id="8" name="Straight Connector 7"/>
          <p:cNvCxnSpPr>
            <a:stCxn id="3" idx="7"/>
            <a:endCxn id="2" idx="1"/>
          </p:cNvCxnSpPr>
          <p:nvPr/>
        </p:nvCxnSpPr>
        <p:spPr>
          <a:xfrm rot="16200000" flipV="1">
            <a:off x="2814177" y="2840215"/>
            <a:ext cx="1022527" cy="40968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a:stCxn id="2" idx="1"/>
            <a:endCxn id="4" idx="0"/>
          </p:cNvCxnSpPr>
          <p:nvPr/>
        </p:nvCxnSpPr>
        <p:spPr>
          <a:xfrm rot="16200000" flipH="1">
            <a:off x="3871770" y="1782621"/>
            <a:ext cx="1009508" cy="251185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325510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561323" y="4228673"/>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4677813" y="4314895"/>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183604" y="423177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18837" y="4369154"/>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2" name="Oval 1"/>
          <p:cNvSpPr/>
          <p:nvPr/>
        </p:nvSpPr>
        <p:spPr>
          <a:xfrm>
            <a:off x="2527300" y="2120900"/>
            <a:ext cx="4051300" cy="2819400"/>
          </a:xfrm>
          <a:prstGeom prst="ellipse">
            <a:avLst/>
          </a:prstGeom>
          <a:noFill/>
          <a:ln w="63500" cap="flat" cmpd="sng" algn="ctr">
            <a:solidFill>
              <a:schemeClr val="accent1">
                <a:shade val="95000"/>
                <a:satMod val="10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a:p>
            <a:pPr algn="ctr"/>
            <a:endParaRPr lang="en-US"/>
          </a:p>
        </p:txBody>
      </p:sp>
      <p:sp>
        <p:nvSpPr>
          <p:cNvPr id="3" name="Oval 2"/>
          <p:cNvSpPr/>
          <p:nvPr/>
        </p:nvSpPr>
        <p:spPr>
          <a:xfrm>
            <a:off x="3454400" y="3543300"/>
            <a:ext cx="88900" cy="889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Oval 3"/>
          <p:cNvSpPr/>
          <p:nvPr/>
        </p:nvSpPr>
        <p:spPr>
          <a:xfrm>
            <a:off x="5588000" y="3543300"/>
            <a:ext cx="88900" cy="889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p:cNvCxnSpPr>
            <a:stCxn id="3" idx="7"/>
          </p:cNvCxnSpPr>
          <p:nvPr/>
        </p:nvCxnSpPr>
        <p:spPr>
          <a:xfrm rot="16200000" flipH="1">
            <a:off x="4010023" y="3076576"/>
            <a:ext cx="1142687" cy="210217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a:endCxn id="4" idx="0"/>
          </p:cNvCxnSpPr>
          <p:nvPr/>
        </p:nvCxnSpPr>
        <p:spPr>
          <a:xfrm rot="16200000" flipV="1">
            <a:off x="5054600" y="4121151"/>
            <a:ext cx="1155703" cy="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9" name="Rectangle 8"/>
          <p:cNvSpPr/>
          <p:nvPr/>
        </p:nvSpPr>
        <p:spPr>
          <a:xfrm>
            <a:off x="1" y="1128586"/>
            <a:ext cx="9143999" cy="461665"/>
          </a:xfrm>
          <a:prstGeom prst="rect">
            <a:avLst/>
          </a:prstGeom>
        </p:spPr>
        <p:txBody>
          <a:bodyPr wrap="square">
            <a:spAutoFit/>
          </a:bodyPr>
          <a:lstStyle/>
          <a:p>
            <a:pPr algn="ctr"/>
            <a:r>
              <a:rPr lang="en-US" sz="2400" dirty="0">
                <a:solidFill>
                  <a:srgbClr val="FF0000"/>
                </a:solidFill>
                <a:latin typeface="Arial" panose="020B0604020202020204" pitchFamily="34" charset="0"/>
                <a:cs typeface="Arial" panose="020B0604020202020204" pitchFamily="34" charset="0"/>
              </a:rPr>
              <a:t>Ellipse </a:t>
            </a:r>
            <a:r>
              <a:rPr lang="en-US" sz="2400" dirty="0">
                <a:latin typeface="Arial" panose="020B0604020202020204" pitchFamily="34" charset="0"/>
                <a:cs typeface="Arial" panose="020B0604020202020204" pitchFamily="34" charset="0"/>
              </a:rPr>
              <a:t>— sum of each line from the foci to the rim is the same</a:t>
            </a:r>
          </a:p>
        </p:txBody>
      </p:sp>
    </p:spTree>
    <p:extLst>
      <p:ext uri="{BB962C8B-B14F-4D97-AF65-F5344CB8AC3E}">
        <p14:creationId xmlns:p14="http://schemas.microsoft.com/office/powerpoint/2010/main" val="20985633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2" name="Oval 1"/>
          <p:cNvSpPr/>
          <p:nvPr/>
        </p:nvSpPr>
        <p:spPr>
          <a:xfrm>
            <a:off x="2527300" y="2120900"/>
            <a:ext cx="4051300" cy="2819400"/>
          </a:xfrm>
          <a:prstGeom prst="ellipse">
            <a:avLst/>
          </a:prstGeom>
          <a:noFill/>
          <a:ln w="63500" cap="flat" cmpd="sng" algn="ctr">
            <a:solidFill>
              <a:schemeClr val="accent1">
                <a:shade val="95000"/>
                <a:satMod val="10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a:p>
            <a:pPr algn="ctr"/>
            <a:endParaRPr lang="en-US"/>
          </a:p>
        </p:txBody>
      </p:sp>
      <p:sp>
        <p:nvSpPr>
          <p:cNvPr id="3" name="Oval 2"/>
          <p:cNvSpPr/>
          <p:nvPr/>
        </p:nvSpPr>
        <p:spPr>
          <a:xfrm>
            <a:off x="3454400" y="3543300"/>
            <a:ext cx="88900" cy="889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Oval 3"/>
          <p:cNvSpPr/>
          <p:nvPr/>
        </p:nvSpPr>
        <p:spPr>
          <a:xfrm>
            <a:off x="5588000" y="3543300"/>
            <a:ext cx="88900" cy="889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2554611" y="6273800"/>
            <a:ext cx="5649589" cy="461665"/>
          </a:xfrm>
          <a:prstGeom prst="rect">
            <a:avLst/>
          </a:prstGeom>
        </p:spPr>
        <p:txBody>
          <a:bodyPr wrap="square">
            <a:spAutoFit/>
          </a:bodyPr>
          <a:lstStyle/>
          <a:p>
            <a:r>
              <a:rPr lang="en-US" sz="2400" dirty="0"/>
              <a:t>Planetary orbit with Sun at one focus</a:t>
            </a:r>
          </a:p>
        </p:txBody>
      </p:sp>
      <p:pic>
        <p:nvPicPr>
          <p:cNvPr id="8" name="Picture 7" descr="1.png"/>
          <p:cNvPicPr>
            <a:picLocks noChangeAspect="1"/>
          </p:cNvPicPr>
          <p:nvPr/>
        </p:nvPicPr>
        <p:blipFill>
          <a:blip r:embed="rId2"/>
          <a:srcRect l="61111" t="45828" r="31945" b="45414"/>
          <a:stretch>
            <a:fillRect/>
          </a:stretch>
        </p:blipFill>
        <p:spPr>
          <a:xfrm>
            <a:off x="5359400" y="3225284"/>
            <a:ext cx="635000" cy="559832"/>
          </a:xfrm>
          <a:prstGeom prst="rect">
            <a:avLst/>
          </a:prstGeom>
        </p:spPr>
      </p:pic>
    </p:spTree>
    <p:extLst>
      <p:ext uri="{BB962C8B-B14F-4D97-AF65-F5344CB8AC3E}">
        <p14:creationId xmlns:p14="http://schemas.microsoft.com/office/powerpoint/2010/main" val="32491557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2" name="Oval 1"/>
          <p:cNvSpPr/>
          <p:nvPr/>
        </p:nvSpPr>
        <p:spPr>
          <a:xfrm>
            <a:off x="2527300" y="2120900"/>
            <a:ext cx="4051300" cy="2819400"/>
          </a:xfrm>
          <a:prstGeom prst="ellipse">
            <a:avLst/>
          </a:prstGeom>
          <a:noFill/>
          <a:ln w="63500" cap="flat" cmpd="sng" algn="ctr">
            <a:solidFill>
              <a:schemeClr val="accent1">
                <a:shade val="95000"/>
                <a:satMod val="10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a:p>
            <a:pPr algn="ctr"/>
            <a:endParaRPr lang="en-US"/>
          </a:p>
        </p:txBody>
      </p:sp>
      <p:sp>
        <p:nvSpPr>
          <p:cNvPr id="4" name="Oval 3"/>
          <p:cNvSpPr/>
          <p:nvPr/>
        </p:nvSpPr>
        <p:spPr>
          <a:xfrm>
            <a:off x="5588000" y="3543300"/>
            <a:ext cx="88900" cy="889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1.png"/>
          <p:cNvPicPr>
            <a:picLocks noChangeAspect="1"/>
          </p:cNvPicPr>
          <p:nvPr/>
        </p:nvPicPr>
        <p:blipFill>
          <a:blip r:embed="rId3"/>
          <a:srcRect l="61111" t="45828" r="31945" b="45414"/>
          <a:stretch>
            <a:fillRect/>
          </a:stretch>
        </p:blipFill>
        <p:spPr>
          <a:xfrm>
            <a:off x="5359400" y="3225284"/>
            <a:ext cx="635000" cy="559832"/>
          </a:xfrm>
          <a:prstGeom prst="rect">
            <a:avLst/>
          </a:prstGeom>
        </p:spPr>
      </p:pic>
      <p:sp>
        <p:nvSpPr>
          <p:cNvPr id="7" name="TextBox 6"/>
          <p:cNvSpPr txBox="1"/>
          <p:nvPr/>
        </p:nvSpPr>
        <p:spPr>
          <a:xfrm>
            <a:off x="1231900" y="368796"/>
            <a:ext cx="6654800" cy="1754327"/>
          </a:xfrm>
          <a:prstGeom prst="rect">
            <a:avLst/>
          </a:prstGeom>
          <a:noFill/>
        </p:spPr>
        <p:txBody>
          <a:bodyPr wrap="square" rtlCol="0">
            <a:spAutoFit/>
          </a:bodyPr>
          <a:lstStyle/>
          <a:p>
            <a:r>
              <a:rPr lang="en-US" sz="3600">
                <a:solidFill>
                  <a:srgbClr val="FF0000"/>
                </a:solidFill>
                <a:effectLst>
                  <a:outerShdw blurRad="50800" dist="38100" dir="2700000">
                    <a:srgbClr val="000000">
                      <a:alpha val="43000"/>
                    </a:srgbClr>
                  </a:outerShdw>
                </a:effectLst>
              </a:rPr>
              <a:t>Kepler's Law #2:  </a:t>
            </a:r>
          </a:p>
          <a:p>
            <a:r>
              <a:rPr lang="en-US" sz="3600"/>
              <a:t>The closer the planet is to the Sun in its orbit, the faster it goes.</a:t>
            </a:r>
          </a:p>
        </p:txBody>
      </p:sp>
      <p:sp>
        <p:nvSpPr>
          <p:cNvPr id="9" name="Oval 8"/>
          <p:cNvSpPr/>
          <p:nvPr/>
        </p:nvSpPr>
        <p:spPr>
          <a:xfrm>
            <a:off x="2694311" y="2603500"/>
            <a:ext cx="304800" cy="304800"/>
          </a:xfrm>
          <a:prstGeom prst="ellipse">
            <a:avLst/>
          </a:prstGeom>
          <a:solidFill>
            <a:srgbClr val="CCFFCC"/>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2836977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2" name="Oval 1"/>
          <p:cNvSpPr/>
          <p:nvPr/>
        </p:nvSpPr>
        <p:spPr>
          <a:xfrm>
            <a:off x="2527300" y="2120900"/>
            <a:ext cx="4051300" cy="2819400"/>
          </a:xfrm>
          <a:prstGeom prst="ellipse">
            <a:avLst/>
          </a:prstGeom>
          <a:noFill/>
          <a:ln w="63500" cap="flat" cmpd="sng" algn="ctr">
            <a:solidFill>
              <a:schemeClr val="accent1">
                <a:shade val="95000"/>
                <a:satMod val="10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a:p>
            <a:pPr algn="ctr"/>
            <a:endParaRPr lang="en-US"/>
          </a:p>
        </p:txBody>
      </p:sp>
      <p:sp>
        <p:nvSpPr>
          <p:cNvPr id="4" name="Oval 3"/>
          <p:cNvSpPr/>
          <p:nvPr/>
        </p:nvSpPr>
        <p:spPr>
          <a:xfrm>
            <a:off x="5588000" y="3543300"/>
            <a:ext cx="88900" cy="889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1231900" y="368796"/>
            <a:ext cx="7912100" cy="1508105"/>
          </a:xfrm>
          <a:prstGeom prst="rect">
            <a:avLst/>
          </a:prstGeom>
          <a:noFill/>
        </p:spPr>
        <p:txBody>
          <a:bodyPr wrap="square" rtlCol="0">
            <a:spAutoFit/>
          </a:bodyPr>
          <a:lstStyle/>
          <a:p>
            <a:r>
              <a:rPr lang="en-US" sz="3600">
                <a:solidFill>
                  <a:srgbClr val="FF0000"/>
                </a:solidFill>
                <a:effectLst>
                  <a:outerShdw blurRad="50800" dist="38100" dir="2700000">
                    <a:srgbClr val="000000">
                      <a:alpha val="43000"/>
                    </a:srgbClr>
                  </a:outerShdw>
                </a:effectLst>
              </a:rPr>
              <a:t>Kepler's Law #2:  </a:t>
            </a:r>
          </a:p>
          <a:p>
            <a:r>
              <a:rPr lang="en-US" sz="2800"/>
              <a:t>A mathematical way to say this is:  a planet will sweep out equal areas in equal times</a:t>
            </a:r>
          </a:p>
        </p:txBody>
      </p:sp>
      <p:cxnSp>
        <p:nvCxnSpPr>
          <p:cNvPr id="11" name="Straight Connector 10"/>
          <p:cNvCxnSpPr>
            <a:stCxn id="9" idx="5"/>
          </p:cNvCxnSpPr>
          <p:nvPr/>
        </p:nvCxnSpPr>
        <p:spPr>
          <a:xfrm rot="16200000" flipH="1">
            <a:off x="3950470" y="1867667"/>
            <a:ext cx="641537" cy="263352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a:stCxn id="12" idx="7"/>
          </p:cNvCxnSpPr>
          <p:nvPr/>
        </p:nvCxnSpPr>
        <p:spPr>
          <a:xfrm rot="5400000" flipH="1" flipV="1">
            <a:off x="4051812" y="2293563"/>
            <a:ext cx="286453" cy="278592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5400000">
            <a:off x="2560703" y="3346708"/>
            <a:ext cx="876816"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rot="5400000">
            <a:off x="2813586" y="3372902"/>
            <a:ext cx="826016"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16200000" flipH="1">
            <a:off x="3074591" y="3378596"/>
            <a:ext cx="735806"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16200000" flipH="1">
            <a:off x="3284141" y="3397646"/>
            <a:ext cx="697706"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rot="5400000">
            <a:off x="3551635" y="3407965"/>
            <a:ext cx="592931"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rot="16200000" flipH="1">
            <a:off x="3794920" y="3434555"/>
            <a:ext cx="541338"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rot="5400000">
            <a:off x="4055241" y="3440938"/>
            <a:ext cx="452501"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rot="5400000">
            <a:off x="4288203" y="3458797"/>
            <a:ext cx="415195"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rot="5400000">
            <a:off x="4591447" y="3485753"/>
            <a:ext cx="291306"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rot="5400000">
            <a:off x="4847829" y="3484959"/>
            <a:ext cx="211931"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rot="16260000" flipH="1">
            <a:off x="2331519" y="3359198"/>
            <a:ext cx="923834" cy="17275"/>
          </a:xfrm>
          <a:prstGeom prst="line">
            <a:avLst/>
          </a:prstGeom>
        </p:spPr>
        <p:style>
          <a:lnRef idx="2">
            <a:schemeClr val="accent1"/>
          </a:lnRef>
          <a:fillRef idx="0">
            <a:schemeClr val="accent1"/>
          </a:fillRef>
          <a:effectRef idx="1">
            <a:schemeClr val="accent1"/>
          </a:effectRef>
          <a:fontRef idx="minor">
            <a:schemeClr val="tx1"/>
          </a:fontRef>
        </p:style>
      </p:cxnSp>
      <p:sp>
        <p:nvSpPr>
          <p:cNvPr id="50" name="Freeform 49"/>
          <p:cNvSpPr/>
          <p:nvPr/>
        </p:nvSpPr>
        <p:spPr>
          <a:xfrm>
            <a:off x="2528888" y="2847975"/>
            <a:ext cx="242887" cy="984250"/>
          </a:xfrm>
          <a:custGeom>
            <a:avLst/>
            <a:gdLst>
              <a:gd name="connsiteX0" fmla="*/ 242887 w 242887"/>
              <a:gd name="connsiteY0" fmla="*/ 0 h 984250"/>
              <a:gd name="connsiteX1" fmla="*/ 138112 w 242887"/>
              <a:gd name="connsiteY1" fmla="*/ 168275 h 984250"/>
              <a:gd name="connsiteX2" fmla="*/ 33337 w 242887"/>
              <a:gd name="connsiteY2" fmla="*/ 425450 h 984250"/>
              <a:gd name="connsiteX3" fmla="*/ 4762 w 242887"/>
              <a:gd name="connsiteY3" fmla="*/ 609600 h 984250"/>
              <a:gd name="connsiteX4" fmla="*/ 4762 w 242887"/>
              <a:gd name="connsiteY4" fmla="*/ 739775 h 984250"/>
              <a:gd name="connsiteX5" fmla="*/ 20637 w 242887"/>
              <a:gd name="connsiteY5" fmla="*/ 869950 h 984250"/>
              <a:gd name="connsiteX6" fmla="*/ 30162 w 242887"/>
              <a:gd name="connsiteY6" fmla="*/ 933450 h 984250"/>
              <a:gd name="connsiteX7" fmla="*/ 55562 w 242887"/>
              <a:gd name="connsiteY7" fmla="*/ 984250 h 984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887" h="984250">
                <a:moveTo>
                  <a:pt x="242887" y="0"/>
                </a:moveTo>
                <a:cubicBezTo>
                  <a:pt x="207962" y="48683"/>
                  <a:pt x="173037" y="97367"/>
                  <a:pt x="138112" y="168275"/>
                </a:cubicBezTo>
                <a:cubicBezTo>
                  <a:pt x="103187" y="239183"/>
                  <a:pt x="55562" y="351896"/>
                  <a:pt x="33337" y="425450"/>
                </a:cubicBezTo>
                <a:cubicBezTo>
                  <a:pt x="11112" y="499004"/>
                  <a:pt x="9524" y="557213"/>
                  <a:pt x="4762" y="609600"/>
                </a:cubicBezTo>
                <a:cubicBezTo>
                  <a:pt x="0" y="661987"/>
                  <a:pt x="2116" y="696383"/>
                  <a:pt x="4762" y="739775"/>
                </a:cubicBezTo>
                <a:cubicBezTo>
                  <a:pt x="7408" y="783167"/>
                  <a:pt x="16404" y="837671"/>
                  <a:pt x="20637" y="869950"/>
                </a:cubicBezTo>
                <a:cubicBezTo>
                  <a:pt x="24870" y="902229"/>
                  <a:pt x="24341" y="914400"/>
                  <a:pt x="30162" y="933450"/>
                </a:cubicBezTo>
                <a:cubicBezTo>
                  <a:pt x="35983" y="952500"/>
                  <a:pt x="55562" y="984250"/>
                  <a:pt x="55562" y="984250"/>
                </a:cubicBezTo>
              </a:path>
            </a:pathLst>
          </a:custGeom>
          <a:ln w="5715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Oval 8"/>
          <p:cNvSpPr/>
          <p:nvPr/>
        </p:nvSpPr>
        <p:spPr>
          <a:xfrm>
            <a:off x="2694311" y="2603500"/>
            <a:ext cx="304800" cy="304800"/>
          </a:xfrm>
          <a:prstGeom prst="ellipse">
            <a:avLst/>
          </a:prstGeom>
          <a:solidFill>
            <a:srgbClr val="CCFFCC"/>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2541911" y="3785116"/>
            <a:ext cx="304800" cy="304800"/>
          </a:xfrm>
          <a:prstGeom prst="ellipse">
            <a:avLst/>
          </a:prstGeom>
          <a:solidFill>
            <a:srgbClr val="CCFFCC"/>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1.png"/>
          <p:cNvPicPr>
            <a:picLocks noChangeAspect="1"/>
          </p:cNvPicPr>
          <p:nvPr/>
        </p:nvPicPr>
        <p:blipFill>
          <a:blip r:embed="rId3"/>
          <a:srcRect l="61111" t="45828" r="31945" b="45414"/>
          <a:stretch>
            <a:fillRect/>
          </a:stretch>
        </p:blipFill>
        <p:spPr>
          <a:xfrm>
            <a:off x="5359400" y="3225284"/>
            <a:ext cx="635000" cy="559832"/>
          </a:xfrm>
          <a:prstGeom prst="rect">
            <a:avLst/>
          </a:prstGeom>
        </p:spPr>
      </p:pic>
      <p:sp>
        <p:nvSpPr>
          <p:cNvPr id="51" name="TextBox 50"/>
          <p:cNvSpPr txBox="1"/>
          <p:nvPr/>
        </p:nvSpPr>
        <p:spPr>
          <a:xfrm>
            <a:off x="304800" y="2841200"/>
            <a:ext cx="1981200" cy="1015663"/>
          </a:xfrm>
          <a:prstGeom prst="rect">
            <a:avLst/>
          </a:prstGeom>
          <a:noFill/>
        </p:spPr>
        <p:txBody>
          <a:bodyPr wrap="square" rtlCol="0">
            <a:spAutoFit/>
          </a:bodyPr>
          <a:lstStyle/>
          <a:p>
            <a:r>
              <a:rPr lang="en-US" sz="2000"/>
              <a:t>a month to travel this distance going slowly</a:t>
            </a:r>
          </a:p>
        </p:txBody>
      </p:sp>
    </p:spTree>
    <p:extLst>
      <p:ext uri="{BB962C8B-B14F-4D97-AF65-F5344CB8AC3E}">
        <p14:creationId xmlns:p14="http://schemas.microsoft.com/office/powerpoint/2010/main" val="71223927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cxnSp>
        <p:nvCxnSpPr>
          <p:cNvPr id="20" name="Straight Connector 19"/>
          <p:cNvCxnSpPr/>
          <p:nvPr/>
        </p:nvCxnSpPr>
        <p:spPr>
          <a:xfrm rot="5400000">
            <a:off x="2560703" y="3346708"/>
            <a:ext cx="876816"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a:off x="2813586" y="3372902"/>
            <a:ext cx="826016"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rot="16200000" flipH="1">
            <a:off x="3074591" y="3378596"/>
            <a:ext cx="735806"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16200000" flipH="1">
            <a:off x="3284141" y="3397646"/>
            <a:ext cx="697706"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5400000">
            <a:off x="3551635" y="3407965"/>
            <a:ext cx="592931"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rot="16200000" flipH="1">
            <a:off x="3794920" y="3434555"/>
            <a:ext cx="541338"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rot="5400000">
            <a:off x="4055241" y="3440938"/>
            <a:ext cx="452501"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rot="5400000">
            <a:off x="4288203" y="3458797"/>
            <a:ext cx="415195"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rot="5400000">
            <a:off x="4591447" y="3485753"/>
            <a:ext cx="291306"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rot="5400000">
            <a:off x="4847829" y="3484959"/>
            <a:ext cx="211931"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rot="16260000" flipH="1">
            <a:off x="2331519" y="3359198"/>
            <a:ext cx="923834" cy="17275"/>
          </a:xfrm>
          <a:prstGeom prst="line">
            <a:avLst/>
          </a:prstGeom>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5735927" y="2863662"/>
            <a:ext cx="586859"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5721420" y="3061417"/>
            <a:ext cx="707898"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5689679" y="3277314"/>
            <a:ext cx="825421"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780401" y="3502282"/>
            <a:ext cx="753749"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5698765" y="3690966"/>
            <a:ext cx="829035"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5663395" y="3897792"/>
            <a:ext cx="851705"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5688801" y="4104618"/>
            <a:ext cx="689774"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5714207" y="4311444"/>
            <a:ext cx="536067" cy="1588"/>
          </a:xfrm>
          <a:prstGeom prst="line">
            <a:avLst/>
          </a:prstGeom>
        </p:spPr>
        <p:style>
          <a:lnRef idx="2">
            <a:schemeClr val="accent1"/>
          </a:lnRef>
          <a:fillRef idx="0">
            <a:schemeClr val="accent1"/>
          </a:fillRef>
          <a:effectRef idx="1">
            <a:schemeClr val="accent1"/>
          </a:effectRef>
          <a:fontRef idx="minor">
            <a:schemeClr val="tx1"/>
          </a:fontRef>
        </p:style>
      </p:cxnSp>
      <p:sp>
        <p:nvSpPr>
          <p:cNvPr id="2" name="Oval 1"/>
          <p:cNvSpPr/>
          <p:nvPr/>
        </p:nvSpPr>
        <p:spPr>
          <a:xfrm>
            <a:off x="2527300" y="2120900"/>
            <a:ext cx="4051300" cy="2819400"/>
          </a:xfrm>
          <a:prstGeom prst="ellipse">
            <a:avLst/>
          </a:prstGeom>
          <a:noFill/>
          <a:ln w="63500" cap="flat" cmpd="sng" algn="ctr">
            <a:solidFill>
              <a:schemeClr val="accent1">
                <a:shade val="95000"/>
                <a:satMod val="10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a:p>
            <a:pPr algn="ctr"/>
            <a:endParaRPr lang="en-US"/>
          </a:p>
        </p:txBody>
      </p:sp>
      <p:sp>
        <p:nvSpPr>
          <p:cNvPr id="4" name="Oval 3"/>
          <p:cNvSpPr/>
          <p:nvPr/>
        </p:nvSpPr>
        <p:spPr>
          <a:xfrm>
            <a:off x="5588000" y="3543300"/>
            <a:ext cx="88900" cy="889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1231900" y="368796"/>
            <a:ext cx="7912100" cy="1508105"/>
          </a:xfrm>
          <a:prstGeom prst="rect">
            <a:avLst/>
          </a:prstGeom>
          <a:noFill/>
        </p:spPr>
        <p:txBody>
          <a:bodyPr wrap="square" rtlCol="0">
            <a:spAutoFit/>
          </a:bodyPr>
          <a:lstStyle/>
          <a:p>
            <a:r>
              <a:rPr lang="en-US" sz="3600">
                <a:solidFill>
                  <a:srgbClr val="FF0000"/>
                </a:solidFill>
                <a:effectLst>
                  <a:outerShdw blurRad="50800" dist="38100" dir="2700000">
                    <a:srgbClr val="000000">
                      <a:alpha val="43000"/>
                    </a:srgbClr>
                  </a:outerShdw>
                </a:effectLst>
              </a:rPr>
              <a:t>Kepler's Law #2:  </a:t>
            </a:r>
          </a:p>
          <a:p>
            <a:r>
              <a:rPr lang="en-US" sz="2800"/>
              <a:t>A mathematical way to say this is:  a planet will sweep out equal areas in equal times</a:t>
            </a:r>
          </a:p>
        </p:txBody>
      </p:sp>
      <p:cxnSp>
        <p:nvCxnSpPr>
          <p:cNvPr id="11" name="Straight Connector 10"/>
          <p:cNvCxnSpPr>
            <a:stCxn id="9" idx="5"/>
          </p:cNvCxnSpPr>
          <p:nvPr/>
        </p:nvCxnSpPr>
        <p:spPr>
          <a:xfrm rot="16200000" flipH="1">
            <a:off x="3950470" y="1867667"/>
            <a:ext cx="641537" cy="263352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a:stCxn id="12" idx="7"/>
          </p:cNvCxnSpPr>
          <p:nvPr/>
        </p:nvCxnSpPr>
        <p:spPr>
          <a:xfrm rot="5400000" flipH="1" flipV="1">
            <a:off x="4051812" y="2293563"/>
            <a:ext cx="286453" cy="278592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304800" y="2841200"/>
            <a:ext cx="1981200" cy="1015663"/>
          </a:xfrm>
          <a:prstGeom prst="rect">
            <a:avLst/>
          </a:prstGeom>
          <a:noFill/>
        </p:spPr>
        <p:txBody>
          <a:bodyPr wrap="square" rtlCol="0">
            <a:spAutoFit/>
          </a:bodyPr>
          <a:lstStyle/>
          <a:p>
            <a:r>
              <a:rPr lang="en-US" sz="2000"/>
              <a:t>a month to travel this distance going slowly</a:t>
            </a:r>
          </a:p>
        </p:txBody>
      </p:sp>
      <p:cxnSp>
        <p:nvCxnSpPr>
          <p:cNvPr id="33" name="Straight Connector 32"/>
          <p:cNvCxnSpPr/>
          <p:nvPr/>
        </p:nvCxnSpPr>
        <p:spPr>
          <a:xfrm rot="5520000" flipH="1" flipV="1">
            <a:off x="5159811" y="2936132"/>
            <a:ext cx="1108328" cy="11647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5" name="Oval 14"/>
          <p:cNvSpPr/>
          <p:nvPr/>
        </p:nvSpPr>
        <p:spPr>
          <a:xfrm>
            <a:off x="5676900" y="2316886"/>
            <a:ext cx="304800" cy="304800"/>
          </a:xfrm>
          <a:prstGeom prst="ellipse">
            <a:avLst/>
          </a:prstGeom>
          <a:solidFill>
            <a:srgbClr val="CCFFCC"/>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p:nvCxnSpPr>
        <p:spPr>
          <a:xfrm rot="5040000">
            <a:off x="5119768" y="4105581"/>
            <a:ext cx="1114265" cy="15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4" name="Oval 13"/>
          <p:cNvSpPr/>
          <p:nvPr/>
        </p:nvSpPr>
        <p:spPr>
          <a:xfrm>
            <a:off x="5588003" y="4483100"/>
            <a:ext cx="304800" cy="304800"/>
          </a:xfrm>
          <a:prstGeom prst="ellipse">
            <a:avLst/>
          </a:prstGeom>
          <a:solidFill>
            <a:srgbClr val="CCFFCC"/>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Freeform 35"/>
          <p:cNvSpPr/>
          <p:nvPr/>
        </p:nvSpPr>
        <p:spPr>
          <a:xfrm>
            <a:off x="5888567" y="2523067"/>
            <a:ext cx="692150" cy="2078566"/>
          </a:xfrm>
          <a:custGeom>
            <a:avLst/>
            <a:gdLst>
              <a:gd name="connsiteX0" fmla="*/ 88900 w 692150"/>
              <a:gd name="connsiteY0" fmla="*/ 0 h 2078566"/>
              <a:gd name="connsiteX1" fmla="*/ 194733 w 692150"/>
              <a:gd name="connsiteY1" fmla="*/ 76200 h 2078566"/>
              <a:gd name="connsiteX2" fmla="*/ 410633 w 692150"/>
              <a:gd name="connsiteY2" fmla="*/ 283633 h 2078566"/>
              <a:gd name="connsiteX3" fmla="*/ 554566 w 692150"/>
              <a:gd name="connsiteY3" fmla="*/ 508000 h 2078566"/>
              <a:gd name="connsiteX4" fmla="*/ 660400 w 692150"/>
              <a:gd name="connsiteY4" fmla="*/ 723900 h 2078566"/>
              <a:gd name="connsiteX5" fmla="*/ 685800 w 692150"/>
              <a:gd name="connsiteY5" fmla="*/ 965200 h 2078566"/>
              <a:gd name="connsiteX6" fmla="*/ 677333 w 692150"/>
              <a:gd name="connsiteY6" fmla="*/ 1227666 h 2078566"/>
              <a:gd name="connsiteX7" fmla="*/ 596900 w 692150"/>
              <a:gd name="connsiteY7" fmla="*/ 1460500 h 2078566"/>
              <a:gd name="connsiteX8" fmla="*/ 474133 w 692150"/>
              <a:gd name="connsiteY8" fmla="*/ 1655233 h 2078566"/>
              <a:gd name="connsiteX9" fmla="*/ 334433 w 692150"/>
              <a:gd name="connsiteY9" fmla="*/ 1816100 h 2078566"/>
              <a:gd name="connsiteX10" fmla="*/ 215900 w 692150"/>
              <a:gd name="connsiteY10" fmla="*/ 1917700 h 2078566"/>
              <a:gd name="connsiteX11" fmla="*/ 0 w 692150"/>
              <a:gd name="connsiteY11" fmla="*/ 2078566 h 2078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2150" h="2078566">
                <a:moveTo>
                  <a:pt x="88900" y="0"/>
                </a:moveTo>
                <a:cubicBezTo>
                  <a:pt x="115005" y="14464"/>
                  <a:pt x="141111" y="28928"/>
                  <a:pt x="194733" y="76200"/>
                </a:cubicBezTo>
                <a:cubicBezTo>
                  <a:pt x="248355" y="123472"/>
                  <a:pt x="350661" y="211666"/>
                  <a:pt x="410633" y="283633"/>
                </a:cubicBezTo>
                <a:cubicBezTo>
                  <a:pt x="470605" y="355600"/>
                  <a:pt x="512938" y="434622"/>
                  <a:pt x="554566" y="508000"/>
                </a:cubicBezTo>
                <a:cubicBezTo>
                  <a:pt x="596194" y="581378"/>
                  <a:pt x="638528" y="647700"/>
                  <a:pt x="660400" y="723900"/>
                </a:cubicBezTo>
                <a:cubicBezTo>
                  <a:pt x="682272" y="800100"/>
                  <a:pt x="682978" y="881239"/>
                  <a:pt x="685800" y="965200"/>
                </a:cubicBezTo>
                <a:cubicBezTo>
                  <a:pt x="688622" y="1049161"/>
                  <a:pt x="692150" y="1145116"/>
                  <a:pt x="677333" y="1227666"/>
                </a:cubicBezTo>
                <a:cubicBezTo>
                  <a:pt x="662516" y="1310216"/>
                  <a:pt x="630767" y="1389239"/>
                  <a:pt x="596900" y="1460500"/>
                </a:cubicBezTo>
                <a:cubicBezTo>
                  <a:pt x="563033" y="1531761"/>
                  <a:pt x="517877" y="1595967"/>
                  <a:pt x="474133" y="1655233"/>
                </a:cubicBezTo>
                <a:cubicBezTo>
                  <a:pt x="430389" y="1714499"/>
                  <a:pt x="377472" y="1772356"/>
                  <a:pt x="334433" y="1816100"/>
                </a:cubicBezTo>
                <a:cubicBezTo>
                  <a:pt x="291394" y="1859844"/>
                  <a:pt x="271639" y="1873956"/>
                  <a:pt x="215900" y="1917700"/>
                </a:cubicBezTo>
                <a:cubicBezTo>
                  <a:pt x="160161" y="1961444"/>
                  <a:pt x="0" y="2078566"/>
                  <a:pt x="0" y="2078566"/>
                </a:cubicBezTo>
              </a:path>
            </a:pathLst>
          </a:custGeom>
          <a:ln w="5715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8" name="Picture 7" descr="1.png"/>
          <p:cNvPicPr>
            <a:picLocks noChangeAspect="1"/>
          </p:cNvPicPr>
          <p:nvPr/>
        </p:nvPicPr>
        <p:blipFill>
          <a:blip r:embed="rId3"/>
          <a:srcRect l="61111" t="45828" r="31945" b="45414"/>
          <a:stretch>
            <a:fillRect/>
          </a:stretch>
        </p:blipFill>
        <p:spPr>
          <a:xfrm>
            <a:off x="5359400" y="3225284"/>
            <a:ext cx="635000" cy="559832"/>
          </a:xfrm>
          <a:prstGeom prst="rect">
            <a:avLst/>
          </a:prstGeom>
        </p:spPr>
      </p:pic>
      <p:sp>
        <p:nvSpPr>
          <p:cNvPr id="54" name="Freeform 53"/>
          <p:cNvSpPr/>
          <p:nvPr/>
        </p:nvSpPr>
        <p:spPr>
          <a:xfrm>
            <a:off x="2525183" y="2857500"/>
            <a:ext cx="246592" cy="987425"/>
          </a:xfrm>
          <a:custGeom>
            <a:avLst/>
            <a:gdLst>
              <a:gd name="connsiteX0" fmla="*/ 246592 w 246592"/>
              <a:gd name="connsiteY0" fmla="*/ 0 h 987425"/>
              <a:gd name="connsiteX1" fmla="*/ 173567 w 246592"/>
              <a:gd name="connsiteY1" fmla="*/ 85725 h 987425"/>
              <a:gd name="connsiteX2" fmla="*/ 113242 w 246592"/>
              <a:gd name="connsiteY2" fmla="*/ 209550 h 987425"/>
              <a:gd name="connsiteX3" fmla="*/ 56092 w 246592"/>
              <a:gd name="connsiteY3" fmla="*/ 336550 h 987425"/>
              <a:gd name="connsiteX4" fmla="*/ 33867 w 246592"/>
              <a:gd name="connsiteY4" fmla="*/ 441325 h 987425"/>
              <a:gd name="connsiteX5" fmla="*/ 11642 w 246592"/>
              <a:gd name="connsiteY5" fmla="*/ 533400 h 987425"/>
              <a:gd name="connsiteX6" fmla="*/ 5292 w 246592"/>
              <a:gd name="connsiteY6" fmla="*/ 717550 h 987425"/>
              <a:gd name="connsiteX7" fmla="*/ 2117 w 246592"/>
              <a:gd name="connsiteY7" fmla="*/ 749300 h 987425"/>
              <a:gd name="connsiteX8" fmla="*/ 17992 w 246592"/>
              <a:gd name="connsiteY8" fmla="*/ 835025 h 987425"/>
              <a:gd name="connsiteX9" fmla="*/ 30692 w 246592"/>
              <a:gd name="connsiteY9" fmla="*/ 917575 h 987425"/>
              <a:gd name="connsiteX10" fmla="*/ 68792 w 246592"/>
              <a:gd name="connsiteY10" fmla="*/ 987425 h 987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6592" h="987425">
                <a:moveTo>
                  <a:pt x="246592" y="0"/>
                </a:moveTo>
                <a:cubicBezTo>
                  <a:pt x="221192" y="25400"/>
                  <a:pt x="195792" y="50800"/>
                  <a:pt x="173567" y="85725"/>
                </a:cubicBezTo>
                <a:cubicBezTo>
                  <a:pt x="151342" y="120650"/>
                  <a:pt x="132821" y="167746"/>
                  <a:pt x="113242" y="209550"/>
                </a:cubicBezTo>
                <a:cubicBezTo>
                  <a:pt x="93663" y="251354"/>
                  <a:pt x="69321" y="297921"/>
                  <a:pt x="56092" y="336550"/>
                </a:cubicBezTo>
                <a:cubicBezTo>
                  <a:pt x="42863" y="375179"/>
                  <a:pt x="41275" y="408517"/>
                  <a:pt x="33867" y="441325"/>
                </a:cubicBezTo>
                <a:cubicBezTo>
                  <a:pt x="26459" y="474133"/>
                  <a:pt x="16405" y="487363"/>
                  <a:pt x="11642" y="533400"/>
                </a:cubicBezTo>
                <a:cubicBezTo>
                  <a:pt x="6880" y="579438"/>
                  <a:pt x="6880" y="681567"/>
                  <a:pt x="5292" y="717550"/>
                </a:cubicBezTo>
                <a:cubicBezTo>
                  <a:pt x="3705" y="753533"/>
                  <a:pt x="0" y="729721"/>
                  <a:pt x="2117" y="749300"/>
                </a:cubicBezTo>
                <a:cubicBezTo>
                  <a:pt x="4234" y="768879"/>
                  <a:pt x="13230" y="806979"/>
                  <a:pt x="17992" y="835025"/>
                </a:cubicBezTo>
                <a:cubicBezTo>
                  <a:pt x="22754" y="863071"/>
                  <a:pt x="22225" y="892175"/>
                  <a:pt x="30692" y="917575"/>
                </a:cubicBezTo>
                <a:cubicBezTo>
                  <a:pt x="39159" y="942975"/>
                  <a:pt x="68792" y="987425"/>
                  <a:pt x="68792" y="987425"/>
                </a:cubicBezTo>
              </a:path>
            </a:pathLst>
          </a:custGeom>
          <a:ln w="5715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Oval 8"/>
          <p:cNvSpPr/>
          <p:nvPr/>
        </p:nvSpPr>
        <p:spPr>
          <a:xfrm>
            <a:off x="2694311" y="2603500"/>
            <a:ext cx="304800" cy="304800"/>
          </a:xfrm>
          <a:prstGeom prst="ellipse">
            <a:avLst/>
          </a:prstGeom>
          <a:solidFill>
            <a:srgbClr val="CCFFCC"/>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2541911" y="3785116"/>
            <a:ext cx="304800" cy="304800"/>
          </a:xfrm>
          <a:prstGeom prst="ellipse">
            <a:avLst/>
          </a:prstGeom>
          <a:solidFill>
            <a:srgbClr val="CCFFCC"/>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TextBox 54"/>
          <p:cNvSpPr txBox="1"/>
          <p:nvPr/>
        </p:nvSpPr>
        <p:spPr>
          <a:xfrm>
            <a:off x="6763657" y="2814091"/>
            <a:ext cx="1981200" cy="1015663"/>
          </a:xfrm>
          <a:prstGeom prst="rect">
            <a:avLst/>
          </a:prstGeom>
          <a:noFill/>
        </p:spPr>
        <p:txBody>
          <a:bodyPr wrap="square" rtlCol="0">
            <a:spAutoFit/>
          </a:bodyPr>
          <a:lstStyle/>
          <a:p>
            <a:r>
              <a:rPr lang="en-US" sz="2000"/>
              <a:t>a month to travel this distance going fast</a:t>
            </a:r>
          </a:p>
        </p:txBody>
      </p:sp>
    </p:spTree>
    <p:extLst>
      <p:ext uri="{BB962C8B-B14F-4D97-AF65-F5344CB8AC3E}">
        <p14:creationId xmlns:p14="http://schemas.microsoft.com/office/powerpoint/2010/main" val="18073414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cxnSp>
        <p:nvCxnSpPr>
          <p:cNvPr id="20" name="Straight Connector 19"/>
          <p:cNvCxnSpPr/>
          <p:nvPr/>
        </p:nvCxnSpPr>
        <p:spPr>
          <a:xfrm rot="5400000">
            <a:off x="2560703" y="3346708"/>
            <a:ext cx="876816"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a:off x="2813586" y="3372902"/>
            <a:ext cx="826016"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rot="16200000" flipH="1">
            <a:off x="3074591" y="3378596"/>
            <a:ext cx="735806"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16200000" flipH="1">
            <a:off x="3284141" y="3397646"/>
            <a:ext cx="697706"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5400000">
            <a:off x="3551635" y="3407965"/>
            <a:ext cx="592931"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rot="16200000" flipH="1">
            <a:off x="3794920" y="3434555"/>
            <a:ext cx="541338"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rot="5400000">
            <a:off x="4055241" y="3440938"/>
            <a:ext cx="452501"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rot="5400000">
            <a:off x="4288203" y="3458797"/>
            <a:ext cx="415195"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rot="5400000">
            <a:off x="4591447" y="3485753"/>
            <a:ext cx="291306"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rot="5400000">
            <a:off x="4847829" y="3484959"/>
            <a:ext cx="211931"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rot="16260000" flipH="1">
            <a:off x="2331519" y="3359198"/>
            <a:ext cx="923834" cy="17275"/>
          </a:xfrm>
          <a:prstGeom prst="line">
            <a:avLst/>
          </a:prstGeom>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5735927" y="2863662"/>
            <a:ext cx="586859"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5721420" y="3061417"/>
            <a:ext cx="707898"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5689679" y="3277314"/>
            <a:ext cx="825421"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780401" y="3502282"/>
            <a:ext cx="753749"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5698765" y="3690966"/>
            <a:ext cx="829035"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5663395" y="3897792"/>
            <a:ext cx="851705"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5688801" y="4104618"/>
            <a:ext cx="689774"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5714207" y="4311444"/>
            <a:ext cx="536067" cy="1588"/>
          </a:xfrm>
          <a:prstGeom prst="line">
            <a:avLst/>
          </a:prstGeom>
        </p:spPr>
        <p:style>
          <a:lnRef idx="2">
            <a:schemeClr val="accent1"/>
          </a:lnRef>
          <a:fillRef idx="0">
            <a:schemeClr val="accent1"/>
          </a:fillRef>
          <a:effectRef idx="1">
            <a:schemeClr val="accent1"/>
          </a:effectRef>
          <a:fontRef idx="minor">
            <a:schemeClr val="tx1"/>
          </a:fontRef>
        </p:style>
      </p:cxnSp>
      <p:sp>
        <p:nvSpPr>
          <p:cNvPr id="2" name="Oval 1"/>
          <p:cNvSpPr/>
          <p:nvPr/>
        </p:nvSpPr>
        <p:spPr>
          <a:xfrm>
            <a:off x="2527300" y="2120900"/>
            <a:ext cx="4051300" cy="2819400"/>
          </a:xfrm>
          <a:prstGeom prst="ellipse">
            <a:avLst/>
          </a:prstGeom>
          <a:noFill/>
          <a:ln w="63500" cap="flat" cmpd="sng" algn="ctr">
            <a:solidFill>
              <a:schemeClr val="accent1">
                <a:shade val="95000"/>
                <a:satMod val="10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a:p>
            <a:pPr algn="ctr"/>
            <a:endParaRPr lang="en-US"/>
          </a:p>
        </p:txBody>
      </p:sp>
      <p:sp>
        <p:nvSpPr>
          <p:cNvPr id="4" name="Oval 3"/>
          <p:cNvSpPr/>
          <p:nvPr/>
        </p:nvSpPr>
        <p:spPr>
          <a:xfrm>
            <a:off x="5588000" y="3543300"/>
            <a:ext cx="88900" cy="889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1231900" y="368796"/>
            <a:ext cx="7912100" cy="1508105"/>
          </a:xfrm>
          <a:prstGeom prst="rect">
            <a:avLst/>
          </a:prstGeom>
          <a:noFill/>
        </p:spPr>
        <p:txBody>
          <a:bodyPr wrap="square" rtlCol="0">
            <a:spAutoFit/>
          </a:bodyPr>
          <a:lstStyle/>
          <a:p>
            <a:r>
              <a:rPr lang="en-US" sz="3600">
                <a:solidFill>
                  <a:srgbClr val="FF0000"/>
                </a:solidFill>
                <a:effectLst>
                  <a:outerShdw blurRad="50800" dist="38100" dir="2700000">
                    <a:srgbClr val="000000">
                      <a:alpha val="43000"/>
                    </a:srgbClr>
                  </a:outerShdw>
                </a:effectLst>
              </a:rPr>
              <a:t>Kepler's Law #2:  </a:t>
            </a:r>
          </a:p>
          <a:p>
            <a:r>
              <a:rPr lang="en-US" sz="2800"/>
              <a:t>A mathematical way to say this is:  a planet will sweep out equal areas in equal times</a:t>
            </a:r>
          </a:p>
        </p:txBody>
      </p:sp>
      <p:cxnSp>
        <p:nvCxnSpPr>
          <p:cNvPr id="11" name="Straight Connector 10"/>
          <p:cNvCxnSpPr>
            <a:stCxn id="9" idx="5"/>
          </p:cNvCxnSpPr>
          <p:nvPr/>
        </p:nvCxnSpPr>
        <p:spPr>
          <a:xfrm rot="16200000" flipH="1">
            <a:off x="3950470" y="1867667"/>
            <a:ext cx="641537" cy="263352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a:stCxn id="12" idx="7"/>
          </p:cNvCxnSpPr>
          <p:nvPr/>
        </p:nvCxnSpPr>
        <p:spPr>
          <a:xfrm rot="5400000" flipH="1" flipV="1">
            <a:off x="4051812" y="2293563"/>
            <a:ext cx="286453" cy="278592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304800" y="2841200"/>
            <a:ext cx="1981200" cy="1015663"/>
          </a:xfrm>
          <a:prstGeom prst="rect">
            <a:avLst/>
          </a:prstGeom>
          <a:noFill/>
        </p:spPr>
        <p:txBody>
          <a:bodyPr wrap="square" rtlCol="0">
            <a:spAutoFit/>
          </a:bodyPr>
          <a:lstStyle/>
          <a:p>
            <a:r>
              <a:rPr lang="en-US" sz="2000"/>
              <a:t>a month to travel this distance going slowly</a:t>
            </a:r>
          </a:p>
        </p:txBody>
      </p:sp>
      <p:cxnSp>
        <p:nvCxnSpPr>
          <p:cNvPr id="33" name="Straight Connector 32"/>
          <p:cNvCxnSpPr/>
          <p:nvPr/>
        </p:nvCxnSpPr>
        <p:spPr>
          <a:xfrm rot="5520000" flipH="1" flipV="1">
            <a:off x="5159811" y="2936132"/>
            <a:ext cx="1108328" cy="11647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5" name="Oval 14"/>
          <p:cNvSpPr/>
          <p:nvPr/>
        </p:nvSpPr>
        <p:spPr>
          <a:xfrm>
            <a:off x="5676900" y="2316886"/>
            <a:ext cx="304800" cy="304800"/>
          </a:xfrm>
          <a:prstGeom prst="ellipse">
            <a:avLst/>
          </a:prstGeom>
          <a:solidFill>
            <a:srgbClr val="CCFFCC"/>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p:nvCxnSpPr>
        <p:spPr>
          <a:xfrm rot="5040000">
            <a:off x="5119768" y="4105581"/>
            <a:ext cx="1114265" cy="15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4" name="Oval 13"/>
          <p:cNvSpPr/>
          <p:nvPr/>
        </p:nvSpPr>
        <p:spPr>
          <a:xfrm>
            <a:off x="5588003" y="4483100"/>
            <a:ext cx="304800" cy="304800"/>
          </a:xfrm>
          <a:prstGeom prst="ellipse">
            <a:avLst/>
          </a:prstGeom>
          <a:solidFill>
            <a:srgbClr val="CCFFCC"/>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Freeform 35"/>
          <p:cNvSpPr/>
          <p:nvPr/>
        </p:nvSpPr>
        <p:spPr>
          <a:xfrm>
            <a:off x="5888567" y="2523067"/>
            <a:ext cx="692150" cy="2078566"/>
          </a:xfrm>
          <a:custGeom>
            <a:avLst/>
            <a:gdLst>
              <a:gd name="connsiteX0" fmla="*/ 88900 w 692150"/>
              <a:gd name="connsiteY0" fmla="*/ 0 h 2078566"/>
              <a:gd name="connsiteX1" fmla="*/ 194733 w 692150"/>
              <a:gd name="connsiteY1" fmla="*/ 76200 h 2078566"/>
              <a:gd name="connsiteX2" fmla="*/ 410633 w 692150"/>
              <a:gd name="connsiteY2" fmla="*/ 283633 h 2078566"/>
              <a:gd name="connsiteX3" fmla="*/ 554566 w 692150"/>
              <a:gd name="connsiteY3" fmla="*/ 508000 h 2078566"/>
              <a:gd name="connsiteX4" fmla="*/ 660400 w 692150"/>
              <a:gd name="connsiteY4" fmla="*/ 723900 h 2078566"/>
              <a:gd name="connsiteX5" fmla="*/ 685800 w 692150"/>
              <a:gd name="connsiteY5" fmla="*/ 965200 h 2078566"/>
              <a:gd name="connsiteX6" fmla="*/ 677333 w 692150"/>
              <a:gd name="connsiteY6" fmla="*/ 1227666 h 2078566"/>
              <a:gd name="connsiteX7" fmla="*/ 596900 w 692150"/>
              <a:gd name="connsiteY7" fmla="*/ 1460500 h 2078566"/>
              <a:gd name="connsiteX8" fmla="*/ 474133 w 692150"/>
              <a:gd name="connsiteY8" fmla="*/ 1655233 h 2078566"/>
              <a:gd name="connsiteX9" fmla="*/ 334433 w 692150"/>
              <a:gd name="connsiteY9" fmla="*/ 1816100 h 2078566"/>
              <a:gd name="connsiteX10" fmla="*/ 215900 w 692150"/>
              <a:gd name="connsiteY10" fmla="*/ 1917700 h 2078566"/>
              <a:gd name="connsiteX11" fmla="*/ 0 w 692150"/>
              <a:gd name="connsiteY11" fmla="*/ 2078566 h 2078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2150" h="2078566">
                <a:moveTo>
                  <a:pt x="88900" y="0"/>
                </a:moveTo>
                <a:cubicBezTo>
                  <a:pt x="115005" y="14464"/>
                  <a:pt x="141111" y="28928"/>
                  <a:pt x="194733" y="76200"/>
                </a:cubicBezTo>
                <a:cubicBezTo>
                  <a:pt x="248355" y="123472"/>
                  <a:pt x="350661" y="211666"/>
                  <a:pt x="410633" y="283633"/>
                </a:cubicBezTo>
                <a:cubicBezTo>
                  <a:pt x="470605" y="355600"/>
                  <a:pt x="512938" y="434622"/>
                  <a:pt x="554566" y="508000"/>
                </a:cubicBezTo>
                <a:cubicBezTo>
                  <a:pt x="596194" y="581378"/>
                  <a:pt x="638528" y="647700"/>
                  <a:pt x="660400" y="723900"/>
                </a:cubicBezTo>
                <a:cubicBezTo>
                  <a:pt x="682272" y="800100"/>
                  <a:pt x="682978" y="881239"/>
                  <a:pt x="685800" y="965200"/>
                </a:cubicBezTo>
                <a:cubicBezTo>
                  <a:pt x="688622" y="1049161"/>
                  <a:pt x="692150" y="1145116"/>
                  <a:pt x="677333" y="1227666"/>
                </a:cubicBezTo>
                <a:cubicBezTo>
                  <a:pt x="662516" y="1310216"/>
                  <a:pt x="630767" y="1389239"/>
                  <a:pt x="596900" y="1460500"/>
                </a:cubicBezTo>
                <a:cubicBezTo>
                  <a:pt x="563033" y="1531761"/>
                  <a:pt x="517877" y="1595967"/>
                  <a:pt x="474133" y="1655233"/>
                </a:cubicBezTo>
                <a:cubicBezTo>
                  <a:pt x="430389" y="1714499"/>
                  <a:pt x="377472" y="1772356"/>
                  <a:pt x="334433" y="1816100"/>
                </a:cubicBezTo>
                <a:cubicBezTo>
                  <a:pt x="291394" y="1859844"/>
                  <a:pt x="271639" y="1873956"/>
                  <a:pt x="215900" y="1917700"/>
                </a:cubicBezTo>
                <a:cubicBezTo>
                  <a:pt x="160161" y="1961444"/>
                  <a:pt x="0" y="2078566"/>
                  <a:pt x="0" y="2078566"/>
                </a:cubicBezTo>
              </a:path>
            </a:pathLst>
          </a:custGeom>
          <a:ln w="5715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8" name="Picture 7" descr="1.png"/>
          <p:cNvPicPr>
            <a:picLocks noChangeAspect="1"/>
          </p:cNvPicPr>
          <p:nvPr/>
        </p:nvPicPr>
        <p:blipFill>
          <a:blip r:embed="rId3"/>
          <a:srcRect l="61111" t="45828" r="31945" b="45414"/>
          <a:stretch>
            <a:fillRect/>
          </a:stretch>
        </p:blipFill>
        <p:spPr>
          <a:xfrm>
            <a:off x="5359400" y="3225284"/>
            <a:ext cx="635000" cy="559832"/>
          </a:xfrm>
          <a:prstGeom prst="rect">
            <a:avLst/>
          </a:prstGeom>
        </p:spPr>
      </p:pic>
      <p:sp>
        <p:nvSpPr>
          <p:cNvPr id="54" name="Freeform 53"/>
          <p:cNvSpPr/>
          <p:nvPr/>
        </p:nvSpPr>
        <p:spPr>
          <a:xfrm>
            <a:off x="2525183" y="2857500"/>
            <a:ext cx="246592" cy="987425"/>
          </a:xfrm>
          <a:custGeom>
            <a:avLst/>
            <a:gdLst>
              <a:gd name="connsiteX0" fmla="*/ 246592 w 246592"/>
              <a:gd name="connsiteY0" fmla="*/ 0 h 987425"/>
              <a:gd name="connsiteX1" fmla="*/ 173567 w 246592"/>
              <a:gd name="connsiteY1" fmla="*/ 85725 h 987425"/>
              <a:gd name="connsiteX2" fmla="*/ 113242 w 246592"/>
              <a:gd name="connsiteY2" fmla="*/ 209550 h 987425"/>
              <a:gd name="connsiteX3" fmla="*/ 56092 w 246592"/>
              <a:gd name="connsiteY3" fmla="*/ 336550 h 987425"/>
              <a:gd name="connsiteX4" fmla="*/ 33867 w 246592"/>
              <a:gd name="connsiteY4" fmla="*/ 441325 h 987425"/>
              <a:gd name="connsiteX5" fmla="*/ 11642 w 246592"/>
              <a:gd name="connsiteY5" fmla="*/ 533400 h 987425"/>
              <a:gd name="connsiteX6" fmla="*/ 5292 w 246592"/>
              <a:gd name="connsiteY6" fmla="*/ 717550 h 987425"/>
              <a:gd name="connsiteX7" fmla="*/ 2117 w 246592"/>
              <a:gd name="connsiteY7" fmla="*/ 749300 h 987425"/>
              <a:gd name="connsiteX8" fmla="*/ 17992 w 246592"/>
              <a:gd name="connsiteY8" fmla="*/ 835025 h 987425"/>
              <a:gd name="connsiteX9" fmla="*/ 30692 w 246592"/>
              <a:gd name="connsiteY9" fmla="*/ 917575 h 987425"/>
              <a:gd name="connsiteX10" fmla="*/ 68792 w 246592"/>
              <a:gd name="connsiteY10" fmla="*/ 987425 h 987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6592" h="987425">
                <a:moveTo>
                  <a:pt x="246592" y="0"/>
                </a:moveTo>
                <a:cubicBezTo>
                  <a:pt x="221192" y="25400"/>
                  <a:pt x="195792" y="50800"/>
                  <a:pt x="173567" y="85725"/>
                </a:cubicBezTo>
                <a:cubicBezTo>
                  <a:pt x="151342" y="120650"/>
                  <a:pt x="132821" y="167746"/>
                  <a:pt x="113242" y="209550"/>
                </a:cubicBezTo>
                <a:cubicBezTo>
                  <a:pt x="93663" y="251354"/>
                  <a:pt x="69321" y="297921"/>
                  <a:pt x="56092" y="336550"/>
                </a:cubicBezTo>
                <a:cubicBezTo>
                  <a:pt x="42863" y="375179"/>
                  <a:pt x="41275" y="408517"/>
                  <a:pt x="33867" y="441325"/>
                </a:cubicBezTo>
                <a:cubicBezTo>
                  <a:pt x="26459" y="474133"/>
                  <a:pt x="16405" y="487363"/>
                  <a:pt x="11642" y="533400"/>
                </a:cubicBezTo>
                <a:cubicBezTo>
                  <a:pt x="6880" y="579438"/>
                  <a:pt x="6880" y="681567"/>
                  <a:pt x="5292" y="717550"/>
                </a:cubicBezTo>
                <a:cubicBezTo>
                  <a:pt x="3705" y="753533"/>
                  <a:pt x="0" y="729721"/>
                  <a:pt x="2117" y="749300"/>
                </a:cubicBezTo>
                <a:cubicBezTo>
                  <a:pt x="4234" y="768879"/>
                  <a:pt x="13230" y="806979"/>
                  <a:pt x="17992" y="835025"/>
                </a:cubicBezTo>
                <a:cubicBezTo>
                  <a:pt x="22754" y="863071"/>
                  <a:pt x="22225" y="892175"/>
                  <a:pt x="30692" y="917575"/>
                </a:cubicBezTo>
                <a:cubicBezTo>
                  <a:pt x="39159" y="942975"/>
                  <a:pt x="68792" y="987425"/>
                  <a:pt x="68792" y="987425"/>
                </a:cubicBezTo>
              </a:path>
            </a:pathLst>
          </a:custGeom>
          <a:ln w="5715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Oval 8"/>
          <p:cNvSpPr/>
          <p:nvPr/>
        </p:nvSpPr>
        <p:spPr>
          <a:xfrm>
            <a:off x="2694311" y="2603500"/>
            <a:ext cx="304800" cy="304800"/>
          </a:xfrm>
          <a:prstGeom prst="ellipse">
            <a:avLst/>
          </a:prstGeom>
          <a:solidFill>
            <a:srgbClr val="CCFFCC"/>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2541911" y="3785116"/>
            <a:ext cx="304800" cy="304800"/>
          </a:xfrm>
          <a:prstGeom prst="ellipse">
            <a:avLst/>
          </a:prstGeom>
          <a:solidFill>
            <a:srgbClr val="CCFFCC"/>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TextBox 54"/>
          <p:cNvSpPr txBox="1"/>
          <p:nvPr/>
        </p:nvSpPr>
        <p:spPr>
          <a:xfrm>
            <a:off x="6763657" y="2814091"/>
            <a:ext cx="1981200" cy="1015663"/>
          </a:xfrm>
          <a:prstGeom prst="rect">
            <a:avLst/>
          </a:prstGeom>
          <a:noFill/>
        </p:spPr>
        <p:txBody>
          <a:bodyPr wrap="square" rtlCol="0">
            <a:spAutoFit/>
          </a:bodyPr>
          <a:lstStyle/>
          <a:p>
            <a:r>
              <a:rPr lang="en-US" sz="2000"/>
              <a:t>a month to travel this distance going fast</a:t>
            </a:r>
          </a:p>
        </p:txBody>
      </p:sp>
      <p:sp>
        <p:nvSpPr>
          <p:cNvPr id="3" name="TextBox 2"/>
          <p:cNvSpPr txBox="1"/>
          <p:nvPr/>
        </p:nvSpPr>
        <p:spPr>
          <a:xfrm>
            <a:off x="2833869" y="3190566"/>
            <a:ext cx="801132" cy="369332"/>
          </a:xfrm>
          <a:prstGeom prst="rect">
            <a:avLst/>
          </a:prstGeom>
          <a:solidFill>
            <a:schemeClr val="bg1"/>
          </a:solidFill>
          <a:ln>
            <a:solidFill>
              <a:schemeClr val="tx1"/>
            </a:solidFill>
          </a:ln>
        </p:spPr>
        <p:txBody>
          <a:bodyPr wrap="square" rtlCol="0">
            <a:spAutoFit/>
          </a:bodyPr>
          <a:lstStyle/>
          <a:p>
            <a:pPr algn="ctr"/>
            <a:r>
              <a:rPr lang="en-US" sz="1800" dirty="0" smtClean="0">
                <a:latin typeface="Calibri" panose="020F0502020204030204" pitchFamily="34" charset="0"/>
                <a:cs typeface="Calibri" panose="020F0502020204030204" pitchFamily="34" charset="0"/>
              </a:rPr>
              <a:t>Area 1</a:t>
            </a:r>
            <a:endParaRPr lang="en-US" sz="1800" dirty="0">
              <a:latin typeface="Calibri" panose="020F0502020204030204" pitchFamily="34" charset="0"/>
              <a:cs typeface="Calibri" panose="020F0502020204030204" pitchFamily="34" charset="0"/>
            </a:endParaRPr>
          </a:p>
        </p:txBody>
      </p:sp>
      <p:sp>
        <p:nvSpPr>
          <p:cNvPr id="46" name="TextBox 45"/>
          <p:cNvSpPr txBox="1"/>
          <p:nvPr/>
        </p:nvSpPr>
        <p:spPr>
          <a:xfrm>
            <a:off x="5853668" y="3296641"/>
            <a:ext cx="801132" cy="369332"/>
          </a:xfrm>
          <a:prstGeom prst="rect">
            <a:avLst/>
          </a:prstGeom>
          <a:solidFill>
            <a:schemeClr val="bg1"/>
          </a:solidFill>
          <a:ln>
            <a:solidFill>
              <a:schemeClr val="tx1"/>
            </a:solidFill>
          </a:ln>
        </p:spPr>
        <p:txBody>
          <a:bodyPr wrap="square" rtlCol="0">
            <a:spAutoFit/>
          </a:bodyPr>
          <a:lstStyle/>
          <a:p>
            <a:pPr algn="ctr"/>
            <a:r>
              <a:rPr lang="en-US" sz="1800" dirty="0" smtClean="0">
                <a:latin typeface="Calibri" panose="020F0502020204030204" pitchFamily="34" charset="0"/>
                <a:cs typeface="Calibri" panose="020F0502020204030204" pitchFamily="34" charset="0"/>
              </a:rPr>
              <a:t>Area 2</a:t>
            </a:r>
            <a:endParaRPr lang="en-US" sz="1800" dirty="0">
              <a:latin typeface="Calibri" panose="020F0502020204030204" pitchFamily="34" charset="0"/>
              <a:cs typeface="Calibri" panose="020F0502020204030204" pitchFamily="34" charset="0"/>
            </a:endParaRPr>
          </a:p>
        </p:txBody>
      </p:sp>
      <p:sp>
        <p:nvSpPr>
          <p:cNvPr id="5" name="TextBox 4"/>
          <p:cNvSpPr txBox="1"/>
          <p:nvPr/>
        </p:nvSpPr>
        <p:spPr>
          <a:xfrm>
            <a:off x="1905000" y="5867916"/>
            <a:ext cx="6248400" cy="461665"/>
          </a:xfrm>
          <a:prstGeom prst="rect">
            <a:avLst/>
          </a:prstGeom>
          <a:solidFill>
            <a:schemeClr val="bg1"/>
          </a:solidFill>
          <a:ln>
            <a:solidFill>
              <a:schemeClr val="tx1"/>
            </a:solidFill>
          </a:ln>
        </p:spPr>
        <p:txBody>
          <a:bodyPr wrap="square" rtlCol="0">
            <a:spAutoFit/>
          </a:bodyPr>
          <a:lstStyle/>
          <a:p>
            <a:r>
              <a:rPr lang="en-US" dirty="0" smtClean="0"/>
              <a:t>According to Kepler’s 2</a:t>
            </a:r>
            <a:r>
              <a:rPr lang="en-US" baseline="30000" dirty="0" smtClean="0"/>
              <a:t>nd</a:t>
            </a:r>
            <a:r>
              <a:rPr lang="en-US" dirty="0" smtClean="0"/>
              <a:t> Law:  </a:t>
            </a:r>
            <a:r>
              <a:rPr lang="en-US" b="1" dirty="0" smtClean="0"/>
              <a:t>Area 1 = Area 2</a:t>
            </a:r>
            <a:endParaRPr lang="en-US" b="1" dirty="0"/>
          </a:p>
        </p:txBody>
      </p:sp>
    </p:spTree>
    <p:extLst>
      <p:ext uri="{BB962C8B-B14F-4D97-AF65-F5344CB8AC3E}">
        <p14:creationId xmlns:p14="http://schemas.microsoft.com/office/powerpoint/2010/main" val="2008934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9" name="Oval 8"/>
          <p:cNvSpPr/>
          <p:nvPr/>
        </p:nvSpPr>
        <p:spPr>
          <a:xfrm>
            <a:off x="1524000" y="1422679"/>
            <a:ext cx="6057900" cy="4215842"/>
          </a:xfrm>
          <a:prstGeom prst="ellipse">
            <a:avLst/>
          </a:prstGeom>
          <a:noFill/>
          <a:ln w="63500" cap="flat" cmpd="sng" algn="ctr">
            <a:solidFill>
              <a:schemeClr val="accent1">
                <a:shade val="95000"/>
                <a:satMod val="10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a:p>
            <a:pPr algn="ctr"/>
            <a:endParaRPr lang="en-US"/>
          </a:p>
        </p:txBody>
      </p:sp>
      <p:sp>
        <p:nvSpPr>
          <p:cNvPr id="2" name="Oval 1"/>
          <p:cNvSpPr/>
          <p:nvPr/>
        </p:nvSpPr>
        <p:spPr>
          <a:xfrm>
            <a:off x="2527300" y="2120900"/>
            <a:ext cx="4051300" cy="2819400"/>
          </a:xfrm>
          <a:prstGeom prst="ellipse">
            <a:avLst/>
          </a:prstGeom>
          <a:noFill/>
          <a:ln w="63500" cap="flat" cmpd="sng" algn="ctr">
            <a:solidFill>
              <a:schemeClr val="accent1">
                <a:shade val="95000"/>
                <a:satMod val="10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a:p>
            <a:pPr algn="ctr"/>
            <a:endParaRPr lang="en-US"/>
          </a:p>
        </p:txBody>
      </p:sp>
      <p:sp>
        <p:nvSpPr>
          <p:cNvPr id="4" name="Oval 3"/>
          <p:cNvSpPr/>
          <p:nvPr/>
        </p:nvSpPr>
        <p:spPr>
          <a:xfrm>
            <a:off x="5588000" y="3543300"/>
            <a:ext cx="88900" cy="889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1.png"/>
          <p:cNvPicPr>
            <a:picLocks noChangeAspect="1"/>
          </p:cNvPicPr>
          <p:nvPr/>
        </p:nvPicPr>
        <p:blipFill>
          <a:blip r:embed="rId3"/>
          <a:srcRect l="61111" t="45828" r="31945" b="45414"/>
          <a:stretch>
            <a:fillRect/>
          </a:stretch>
        </p:blipFill>
        <p:spPr>
          <a:xfrm>
            <a:off x="5359400" y="3225284"/>
            <a:ext cx="635000" cy="559832"/>
          </a:xfrm>
          <a:prstGeom prst="rect">
            <a:avLst/>
          </a:prstGeom>
        </p:spPr>
      </p:pic>
      <p:sp>
        <p:nvSpPr>
          <p:cNvPr id="7" name="TextBox 6"/>
          <p:cNvSpPr txBox="1"/>
          <p:nvPr/>
        </p:nvSpPr>
        <p:spPr>
          <a:xfrm>
            <a:off x="1231900" y="368796"/>
            <a:ext cx="7137400" cy="1754327"/>
          </a:xfrm>
          <a:prstGeom prst="rect">
            <a:avLst/>
          </a:prstGeom>
          <a:noFill/>
        </p:spPr>
        <p:txBody>
          <a:bodyPr wrap="square" rtlCol="0">
            <a:spAutoFit/>
          </a:bodyPr>
          <a:lstStyle/>
          <a:p>
            <a:r>
              <a:rPr lang="en-US" sz="3600">
                <a:solidFill>
                  <a:srgbClr val="FF0000"/>
                </a:solidFill>
                <a:effectLst>
                  <a:outerShdw blurRad="50800" dist="38100" dir="2700000">
                    <a:srgbClr val="000000">
                      <a:alpha val="43000"/>
                    </a:srgbClr>
                  </a:outerShdw>
                </a:effectLst>
              </a:rPr>
              <a:t>Kepler's Law #3:  </a:t>
            </a:r>
          </a:p>
          <a:p>
            <a:r>
              <a:rPr lang="en-US" sz="3600"/>
              <a:t>The farther out a planet is, the longer it takes to go around the Sun</a:t>
            </a:r>
          </a:p>
        </p:txBody>
      </p:sp>
      <p:sp>
        <p:nvSpPr>
          <p:cNvPr id="10" name="Oval 9"/>
          <p:cNvSpPr/>
          <p:nvPr/>
        </p:nvSpPr>
        <p:spPr>
          <a:xfrm>
            <a:off x="2694311" y="2603500"/>
            <a:ext cx="304800" cy="304800"/>
          </a:xfrm>
          <a:prstGeom prst="ellipse">
            <a:avLst/>
          </a:prstGeom>
          <a:solidFill>
            <a:srgbClr val="CCFFCC"/>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2015671" y="4679048"/>
            <a:ext cx="304800" cy="304800"/>
          </a:xfrm>
          <a:prstGeom prst="ellipse">
            <a:avLst/>
          </a:prstGeom>
          <a:solidFill>
            <a:srgbClr val="CCFFCC"/>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5"/>
          <p:cNvGrpSpPr/>
          <p:nvPr/>
        </p:nvGrpSpPr>
        <p:grpSpPr>
          <a:xfrm>
            <a:off x="2320471" y="5177105"/>
            <a:ext cx="4994729" cy="1554161"/>
            <a:chOff x="2320471" y="5177105"/>
            <a:chExt cx="4994729" cy="1554161"/>
          </a:xfrm>
        </p:grpSpPr>
        <p:cxnSp>
          <p:nvCxnSpPr>
            <p:cNvPr id="12" name="Straight Arrow Connector 11"/>
            <p:cNvCxnSpPr/>
            <p:nvPr/>
          </p:nvCxnSpPr>
          <p:spPr>
            <a:xfrm flipH="1" flipV="1">
              <a:off x="2320471" y="5177105"/>
              <a:ext cx="587952" cy="770075"/>
            </a:xfrm>
            <a:prstGeom prst="straightConnector1">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2908423" y="6023380"/>
              <a:ext cx="4406777" cy="707886"/>
            </a:xfrm>
            <a:prstGeom prst="rect">
              <a:avLst/>
            </a:prstGeom>
            <a:ln>
              <a:solidFill>
                <a:schemeClr val="tx1"/>
              </a:solidFill>
            </a:ln>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en-US" sz="2000" dirty="0" smtClean="0">
                  <a:latin typeface="Calibri" panose="020F0502020204030204" pitchFamily="34" charset="0"/>
                  <a:cs typeface="Calibri" panose="020F0502020204030204" pitchFamily="34" charset="0"/>
                </a:rPr>
                <a:t>The planet farther from the sun will take more time to complete a revolution</a:t>
              </a:r>
              <a:endParaRPr lang="en-US" sz="2000" dirty="0">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2537770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9" name="Oval 8"/>
          <p:cNvSpPr/>
          <p:nvPr/>
        </p:nvSpPr>
        <p:spPr>
          <a:xfrm>
            <a:off x="1524000" y="1422679"/>
            <a:ext cx="6057900" cy="4215842"/>
          </a:xfrm>
          <a:prstGeom prst="ellipse">
            <a:avLst/>
          </a:prstGeom>
          <a:noFill/>
          <a:ln w="63500" cap="flat" cmpd="sng" algn="ctr">
            <a:solidFill>
              <a:schemeClr val="accent1">
                <a:shade val="95000"/>
                <a:satMod val="10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a:p>
            <a:pPr algn="ctr"/>
            <a:endParaRPr lang="en-US"/>
          </a:p>
        </p:txBody>
      </p:sp>
      <p:sp>
        <p:nvSpPr>
          <p:cNvPr id="2" name="Oval 1"/>
          <p:cNvSpPr/>
          <p:nvPr/>
        </p:nvSpPr>
        <p:spPr>
          <a:xfrm>
            <a:off x="2527300" y="2120900"/>
            <a:ext cx="4051300" cy="2819400"/>
          </a:xfrm>
          <a:prstGeom prst="ellipse">
            <a:avLst/>
          </a:prstGeom>
          <a:noFill/>
          <a:ln w="63500" cap="flat" cmpd="sng" algn="ctr">
            <a:solidFill>
              <a:schemeClr val="accent1">
                <a:shade val="95000"/>
                <a:satMod val="10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a:p>
            <a:pPr algn="ctr"/>
            <a:endParaRPr lang="en-US"/>
          </a:p>
        </p:txBody>
      </p:sp>
      <p:sp>
        <p:nvSpPr>
          <p:cNvPr id="4" name="Oval 3"/>
          <p:cNvSpPr/>
          <p:nvPr/>
        </p:nvSpPr>
        <p:spPr>
          <a:xfrm>
            <a:off x="5588000" y="3543300"/>
            <a:ext cx="88900" cy="889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1.png"/>
          <p:cNvPicPr>
            <a:picLocks noChangeAspect="1"/>
          </p:cNvPicPr>
          <p:nvPr/>
        </p:nvPicPr>
        <p:blipFill>
          <a:blip r:embed="rId3"/>
          <a:srcRect l="61111" t="45828" r="31945" b="45414"/>
          <a:stretch>
            <a:fillRect/>
          </a:stretch>
        </p:blipFill>
        <p:spPr>
          <a:xfrm>
            <a:off x="5359400" y="3225284"/>
            <a:ext cx="635000" cy="559832"/>
          </a:xfrm>
          <a:prstGeom prst="rect">
            <a:avLst/>
          </a:prstGeom>
        </p:spPr>
      </p:pic>
      <p:sp>
        <p:nvSpPr>
          <p:cNvPr id="7" name="TextBox 6"/>
          <p:cNvSpPr txBox="1"/>
          <p:nvPr/>
        </p:nvSpPr>
        <p:spPr>
          <a:xfrm>
            <a:off x="1231900" y="368796"/>
            <a:ext cx="7137400" cy="646331"/>
          </a:xfrm>
          <a:prstGeom prst="rect">
            <a:avLst/>
          </a:prstGeom>
          <a:noFill/>
        </p:spPr>
        <p:txBody>
          <a:bodyPr wrap="square" rtlCol="0">
            <a:spAutoFit/>
          </a:bodyPr>
          <a:lstStyle/>
          <a:p>
            <a:r>
              <a:rPr lang="en-US" sz="3600">
                <a:solidFill>
                  <a:srgbClr val="FF0000"/>
                </a:solidFill>
                <a:effectLst>
                  <a:outerShdw blurRad="50800" dist="38100" dir="2700000">
                    <a:srgbClr val="000000">
                      <a:alpha val="43000"/>
                    </a:srgbClr>
                  </a:outerShdw>
                </a:effectLst>
              </a:rPr>
              <a:t>Kepler's Law #3:          P</a:t>
            </a:r>
            <a:r>
              <a:rPr lang="en-US" sz="3600" baseline="30000">
                <a:solidFill>
                  <a:srgbClr val="FF0000"/>
                </a:solidFill>
                <a:effectLst>
                  <a:outerShdw blurRad="50800" dist="38100" dir="2700000">
                    <a:srgbClr val="000000">
                      <a:alpha val="43000"/>
                    </a:srgbClr>
                  </a:outerShdw>
                </a:effectLst>
              </a:rPr>
              <a:t>2</a:t>
            </a:r>
            <a:r>
              <a:rPr lang="en-US" sz="3600" baseline="-25000">
                <a:solidFill>
                  <a:srgbClr val="FF0000"/>
                </a:solidFill>
                <a:effectLst>
                  <a:outerShdw blurRad="50800" dist="38100" dir="2700000">
                    <a:srgbClr val="000000">
                      <a:alpha val="43000"/>
                    </a:srgbClr>
                  </a:outerShdw>
                </a:effectLst>
              </a:rPr>
              <a:t>yr</a:t>
            </a:r>
            <a:r>
              <a:rPr lang="en-US" sz="3600">
                <a:solidFill>
                  <a:srgbClr val="FF0000"/>
                </a:solidFill>
                <a:effectLst>
                  <a:outerShdw blurRad="50800" dist="38100" dir="2700000">
                    <a:srgbClr val="000000">
                      <a:alpha val="43000"/>
                    </a:srgbClr>
                  </a:outerShdw>
                </a:effectLst>
              </a:rPr>
              <a:t> = D</a:t>
            </a:r>
            <a:r>
              <a:rPr lang="en-US" sz="3600" baseline="30000">
                <a:solidFill>
                  <a:srgbClr val="FF0000"/>
                </a:solidFill>
                <a:effectLst>
                  <a:outerShdw blurRad="50800" dist="38100" dir="2700000">
                    <a:srgbClr val="000000">
                      <a:alpha val="43000"/>
                    </a:srgbClr>
                  </a:outerShdw>
                </a:effectLst>
              </a:rPr>
              <a:t>3</a:t>
            </a:r>
            <a:r>
              <a:rPr lang="en-US" sz="3600" baseline="-25000">
                <a:solidFill>
                  <a:srgbClr val="FF0000"/>
                </a:solidFill>
                <a:effectLst>
                  <a:outerShdw blurRad="50800" dist="38100" dir="2700000">
                    <a:srgbClr val="000000">
                      <a:alpha val="43000"/>
                    </a:srgbClr>
                  </a:outerShdw>
                </a:effectLst>
              </a:rPr>
              <a:t>AU</a:t>
            </a:r>
            <a:endParaRPr lang="en-US" sz="3600" baseline="30000">
              <a:solidFill>
                <a:srgbClr val="FF0000"/>
              </a:solidFill>
              <a:effectLst>
                <a:outerShdw blurRad="50800" dist="38100" dir="2700000">
                  <a:srgbClr val="000000">
                    <a:alpha val="43000"/>
                  </a:srgbClr>
                </a:outerShdw>
              </a:effectLst>
            </a:endParaRPr>
          </a:p>
        </p:txBody>
      </p:sp>
      <p:sp>
        <p:nvSpPr>
          <p:cNvPr id="10" name="Rectangle 9"/>
          <p:cNvSpPr/>
          <p:nvPr/>
        </p:nvSpPr>
        <p:spPr>
          <a:xfrm>
            <a:off x="5471885" y="208406"/>
            <a:ext cx="2300515" cy="1061357"/>
          </a:xfrm>
          <a:prstGeom prst="rect">
            <a:avLst/>
          </a:prstGeom>
          <a:noFill/>
          <a:ln w="38100" cap="flat" cmpd="sng" algn="ctr">
            <a:solidFill>
              <a:srgbClr val="FFFF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2694311" y="2603500"/>
            <a:ext cx="304800" cy="304800"/>
          </a:xfrm>
          <a:prstGeom prst="ellipse">
            <a:avLst/>
          </a:prstGeom>
          <a:solidFill>
            <a:srgbClr val="CCFFCC"/>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2015671" y="4679048"/>
            <a:ext cx="304800" cy="304800"/>
          </a:xfrm>
          <a:prstGeom prst="ellipse">
            <a:avLst/>
          </a:prstGeom>
          <a:solidFill>
            <a:srgbClr val="CCFFCC"/>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528956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9" name="Oval 8"/>
          <p:cNvSpPr/>
          <p:nvPr/>
        </p:nvSpPr>
        <p:spPr>
          <a:xfrm>
            <a:off x="1524000" y="1422679"/>
            <a:ext cx="6057900" cy="4215842"/>
          </a:xfrm>
          <a:prstGeom prst="ellipse">
            <a:avLst/>
          </a:prstGeom>
          <a:noFill/>
          <a:ln w="63500" cap="flat" cmpd="sng" algn="ctr">
            <a:solidFill>
              <a:schemeClr val="accent1">
                <a:shade val="95000"/>
                <a:satMod val="10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a:p>
            <a:pPr algn="ctr"/>
            <a:endParaRPr lang="en-US"/>
          </a:p>
        </p:txBody>
      </p:sp>
      <p:sp>
        <p:nvSpPr>
          <p:cNvPr id="2" name="Oval 1"/>
          <p:cNvSpPr/>
          <p:nvPr/>
        </p:nvSpPr>
        <p:spPr>
          <a:xfrm>
            <a:off x="2527300" y="2120900"/>
            <a:ext cx="4051300" cy="2819400"/>
          </a:xfrm>
          <a:prstGeom prst="ellipse">
            <a:avLst/>
          </a:prstGeom>
          <a:noFill/>
          <a:ln w="63500" cap="flat" cmpd="sng" algn="ctr">
            <a:solidFill>
              <a:schemeClr val="accent1">
                <a:shade val="95000"/>
                <a:satMod val="10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a:p>
            <a:pPr algn="ctr"/>
            <a:endParaRPr lang="en-US"/>
          </a:p>
        </p:txBody>
      </p:sp>
      <p:sp>
        <p:nvSpPr>
          <p:cNvPr id="4" name="Oval 3"/>
          <p:cNvSpPr/>
          <p:nvPr/>
        </p:nvSpPr>
        <p:spPr>
          <a:xfrm>
            <a:off x="5588000" y="3543300"/>
            <a:ext cx="88900" cy="88900"/>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1.png"/>
          <p:cNvPicPr>
            <a:picLocks noChangeAspect="1"/>
          </p:cNvPicPr>
          <p:nvPr/>
        </p:nvPicPr>
        <p:blipFill>
          <a:blip r:embed="rId3"/>
          <a:srcRect l="61111" t="45828" r="31945" b="45414"/>
          <a:stretch>
            <a:fillRect/>
          </a:stretch>
        </p:blipFill>
        <p:spPr>
          <a:xfrm>
            <a:off x="5359400" y="3225284"/>
            <a:ext cx="635000" cy="559832"/>
          </a:xfrm>
          <a:prstGeom prst="rect">
            <a:avLst/>
          </a:prstGeom>
        </p:spPr>
      </p:pic>
      <p:sp>
        <p:nvSpPr>
          <p:cNvPr id="7" name="TextBox 6"/>
          <p:cNvSpPr txBox="1"/>
          <p:nvPr/>
        </p:nvSpPr>
        <p:spPr>
          <a:xfrm>
            <a:off x="1231900" y="368796"/>
            <a:ext cx="7137400" cy="646331"/>
          </a:xfrm>
          <a:prstGeom prst="rect">
            <a:avLst/>
          </a:prstGeom>
          <a:noFill/>
        </p:spPr>
        <p:txBody>
          <a:bodyPr wrap="square" rtlCol="0">
            <a:spAutoFit/>
          </a:bodyPr>
          <a:lstStyle/>
          <a:p>
            <a:r>
              <a:rPr lang="en-US" sz="3600" dirty="0">
                <a:solidFill>
                  <a:srgbClr val="FF0000"/>
                </a:solidFill>
                <a:effectLst>
                  <a:outerShdw blurRad="50800" dist="38100" dir="2700000">
                    <a:srgbClr val="000000">
                      <a:alpha val="43000"/>
                    </a:srgbClr>
                  </a:outerShdw>
                </a:effectLst>
              </a:rPr>
              <a:t>Kepler's Law #3:          P</a:t>
            </a:r>
            <a:r>
              <a:rPr lang="en-US" sz="3600" baseline="30000" dirty="0">
                <a:solidFill>
                  <a:srgbClr val="FF0000"/>
                </a:solidFill>
                <a:effectLst>
                  <a:outerShdw blurRad="50800" dist="38100" dir="2700000">
                    <a:srgbClr val="000000">
                      <a:alpha val="43000"/>
                    </a:srgbClr>
                  </a:outerShdw>
                </a:effectLst>
              </a:rPr>
              <a:t>2</a:t>
            </a:r>
            <a:r>
              <a:rPr lang="en-US" sz="3600" baseline="-25000" dirty="0">
                <a:solidFill>
                  <a:srgbClr val="FF0000"/>
                </a:solidFill>
                <a:effectLst>
                  <a:outerShdw blurRad="50800" dist="38100" dir="2700000">
                    <a:srgbClr val="000000">
                      <a:alpha val="43000"/>
                    </a:srgbClr>
                  </a:outerShdw>
                </a:effectLst>
              </a:rPr>
              <a:t>yr</a:t>
            </a:r>
            <a:r>
              <a:rPr lang="en-US" sz="3600" dirty="0">
                <a:solidFill>
                  <a:srgbClr val="FF0000"/>
                </a:solidFill>
                <a:effectLst>
                  <a:outerShdw blurRad="50800" dist="38100" dir="2700000">
                    <a:srgbClr val="000000">
                      <a:alpha val="43000"/>
                    </a:srgbClr>
                  </a:outerShdw>
                </a:effectLst>
              </a:rPr>
              <a:t> = D</a:t>
            </a:r>
            <a:r>
              <a:rPr lang="en-US" sz="3600" baseline="30000" dirty="0">
                <a:solidFill>
                  <a:srgbClr val="FF0000"/>
                </a:solidFill>
                <a:effectLst>
                  <a:outerShdw blurRad="50800" dist="38100" dir="2700000">
                    <a:srgbClr val="000000">
                      <a:alpha val="43000"/>
                    </a:srgbClr>
                  </a:outerShdw>
                </a:effectLst>
              </a:rPr>
              <a:t>3</a:t>
            </a:r>
            <a:r>
              <a:rPr lang="en-US" sz="3600" baseline="-25000" dirty="0">
                <a:solidFill>
                  <a:srgbClr val="FF0000"/>
                </a:solidFill>
                <a:effectLst>
                  <a:outerShdw blurRad="50800" dist="38100" dir="2700000">
                    <a:srgbClr val="000000">
                      <a:alpha val="43000"/>
                    </a:srgbClr>
                  </a:outerShdw>
                </a:effectLst>
              </a:rPr>
              <a:t>AU</a:t>
            </a:r>
            <a:endParaRPr lang="en-US" sz="3600" baseline="30000" dirty="0">
              <a:solidFill>
                <a:srgbClr val="FF0000"/>
              </a:solidFill>
              <a:effectLst>
                <a:outerShdw blurRad="50800" dist="38100" dir="2700000">
                  <a:srgbClr val="000000">
                    <a:alpha val="43000"/>
                  </a:srgbClr>
                </a:outerShdw>
              </a:effectLst>
            </a:endParaRPr>
          </a:p>
        </p:txBody>
      </p:sp>
      <p:sp>
        <p:nvSpPr>
          <p:cNvPr id="10" name="Rectangle 9"/>
          <p:cNvSpPr/>
          <p:nvPr/>
        </p:nvSpPr>
        <p:spPr>
          <a:xfrm>
            <a:off x="5486400" y="234043"/>
            <a:ext cx="2213429" cy="1061357"/>
          </a:xfrm>
          <a:prstGeom prst="rect">
            <a:avLst/>
          </a:prstGeom>
          <a:noFill/>
          <a:ln w="38100" cap="flat" cmpd="sng" algn="ctr">
            <a:solidFill>
              <a:srgbClr val="FFFF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2694311" y="2603500"/>
            <a:ext cx="304800" cy="304800"/>
          </a:xfrm>
          <a:prstGeom prst="ellipse">
            <a:avLst/>
          </a:prstGeom>
          <a:solidFill>
            <a:srgbClr val="CCFFCC"/>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2015671" y="4679048"/>
            <a:ext cx="304800" cy="304800"/>
          </a:xfrm>
          <a:prstGeom prst="ellipse">
            <a:avLst/>
          </a:prstGeom>
          <a:solidFill>
            <a:srgbClr val="CCFFCC"/>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 name="Straight Arrow Connector 12"/>
          <p:cNvCxnSpPr/>
          <p:nvPr/>
        </p:nvCxnSpPr>
        <p:spPr>
          <a:xfrm flipH="1" flipV="1">
            <a:off x="5588003" y="986906"/>
            <a:ext cx="1857973" cy="120109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7445976" y="2188001"/>
            <a:ext cx="1770445" cy="830997"/>
          </a:xfrm>
          <a:prstGeom prst="rect">
            <a:avLst/>
          </a:prstGeom>
          <a:effectLst>
            <a:outerShdw blurRad="50800" dist="38100" dir="2700000" algn="tl" rotWithShape="0">
              <a:prstClr val="black">
                <a:alpha val="40000"/>
              </a:prstClr>
            </a:outerShdw>
          </a:effectLst>
        </p:spPr>
        <p:txBody>
          <a:bodyPr wrap="square">
            <a:spAutoFit/>
          </a:bodyPr>
          <a:lstStyle/>
          <a:p>
            <a:r>
              <a:rPr lang="en-US" sz="2400" dirty="0"/>
              <a:t>Period in Earth-years</a:t>
            </a:r>
          </a:p>
        </p:txBody>
      </p:sp>
      <p:cxnSp>
        <p:nvCxnSpPr>
          <p:cNvPr id="19" name="Straight Arrow Connector 18"/>
          <p:cNvCxnSpPr/>
          <p:nvPr/>
        </p:nvCxnSpPr>
        <p:spPr>
          <a:xfrm flipH="1" flipV="1">
            <a:off x="6669390" y="919806"/>
            <a:ext cx="640166" cy="50287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7069210" y="1335304"/>
            <a:ext cx="2147211" cy="461665"/>
          </a:xfrm>
          <a:prstGeom prst="rect">
            <a:avLst/>
          </a:prstGeom>
          <a:effectLst>
            <a:outerShdw blurRad="50800" dist="38100" dir="2700000" algn="tl" rotWithShape="0">
              <a:prstClr val="black">
                <a:alpha val="40000"/>
              </a:prstClr>
            </a:outerShdw>
          </a:effectLst>
        </p:spPr>
        <p:txBody>
          <a:bodyPr wrap="square">
            <a:spAutoFit/>
          </a:bodyPr>
          <a:lstStyle/>
          <a:p>
            <a:r>
              <a:rPr lang="en-US" sz="2400" dirty="0"/>
              <a:t>Distance in AU</a:t>
            </a:r>
          </a:p>
        </p:txBody>
      </p:sp>
    </p:spTree>
    <p:extLst>
      <p:ext uri="{BB962C8B-B14F-4D97-AF65-F5344CB8AC3E}">
        <p14:creationId xmlns:p14="http://schemas.microsoft.com/office/powerpoint/2010/main" val="41525262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2" name="Picture 1" descr="2.png"/>
          <p:cNvPicPr>
            <a:picLocks noChangeAspect="1"/>
          </p:cNvPicPr>
          <p:nvPr/>
        </p:nvPicPr>
        <p:blipFill>
          <a:blip r:embed="rId2"/>
          <a:srcRect l="36250" t="23376" r="35694" b="54769"/>
          <a:stretch>
            <a:fillRect/>
          </a:stretch>
        </p:blipFill>
        <p:spPr>
          <a:xfrm>
            <a:off x="3314700" y="1727200"/>
            <a:ext cx="2565400" cy="1397000"/>
          </a:xfrm>
          <a:prstGeom prst="rect">
            <a:avLst/>
          </a:prstGeom>
        </p:spPr>
      </p:pic>
      <p:sp>
        <p:nvSpPr>
          <p:cNvPr id="13" name="Rectangle 12"/>
          <p:cNvSpPr/>
          <p:nvPr/>
        </p:nvSpPr>
        <p:spPr>
          <a:xfrm>
            <a:off x="3272971" y="1727200"/>
            <a:ext cx="2607129" cy="1397000"/>
          </a:xfrm>
          <a:prstGeom prst="rect">
            <a:avLst/>
          </a:prstGeom>
          <a:noFill/>
          <a:ln w="38100" cap="flat" cmpd="sng" algn="ctr">
            <a:solidFill>
              <a:srgbClr val="FFFF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47975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561323" y="4228673"/>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4677813" y="4314895"/>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18837" y="4369154"/>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3" name="Picture 1" descr="Screen shot 2010-06-24 at 8.46.14 AM.png"/>
          <p:cNvPicPr>
            <a:picLocks noChangeAspect="1"/>
          </p:cNvPicPr>
          <p:nvPr/>
        </p:nvPicPr>
        <p:blipFill>
          <a:blip r:embed="rId2">
            <a:lum contrast="34000"/>
          </a:blip>
          <a:srcRect l="90556" t="52142" r="6627" b="44961"/>
          <a:stretch>
            <a:fillRect/>
          </a:stretch>
        </p:blipFill>
        <p:spPr bwMode="auto">
          <a:xfrm>
            <a:off x="5072634" y="4165947"/>
            <a:ext cx="257629" cy="171245"/>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2" name="Picture 1" descr="2.png"/>
          <p:cNvPicPr>
            <a:picLocks noChangeAspect="1"/>
          </p:cNvPicPr>
          <p:nvPr/>
        </p:nvPicPr>
        <p:blipFill>
          <a:blip r:embed="rId2"/>
          <a:srcRect l="36250" t="23376" r="35694" b="54769"/>
          <a:stretch>
            <a:fillRect/>
          </a:stretch>
        </p:blipFill>
        <p:spPr>
          <a:xfrm>
            <a:off x="3314700" y="1727200"/>
            <a:ext cx="2565400" cy="1397000"/>
          </a:xfrm>
          <a:prstGeom prst="rect">
            <a:avLst/>
          </a:prstGeom>
        </p:spPr>
      </p:pic>
      <p:sp>
        <p:nvSpPr>
          <p:cNvPr id="13" name="Rectangle 12"/>
          <p:cNvSpPr/>
          <p:nvPr/>
        </p:nvSpPr>
        <p:spPr>
          <a:xfrm>
            <a:off x="3272971" y="1727200"/>
            <a:ext cx="2607129" cy="1397000"/>
          </a:xfrm>
          <a:prstGeom prst="rect">
            <a:avLst/>
          </a:prstGeom>
          <a:noFill/>
          <a:ln w="38100" cap="flat" cmpd="sng" algn="ctr">
            <a:solidFill>
              <a:srgbClr val="FFFF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2173112" y="4058356"/>
            <a:ext cx="4713110" cy="1200328"/>
          </a:xfrm>
          <a:prstGeom prst="rect">
            <a:avLst/>
          </a:prstGeom>
        </p:spPr>
        <p:txBody>
          <a:bodyPr wrap="square">
            <a:spAutoFit/>
          </a:bodyPr>
          <a:lstStyle/>
          <a:p>
            <a:pPr algn="ctr"/>
            <a:r>
              <a:rPr lang="en-US" sz="2400" dirty="0"/>
              <a:t>If we want the PERIOD of a planet</a:t>
            </a:r>
          </a:p>
          <a:p>
            <a:pPr algn="ctr"/>
            <a:r>
              <a:rPr lang="en-US" sz="2400" dirty="0"/>
              <a:t> </a:t>
            </a:r>
          </a:p>
          <a:p>
            <a:pPr algn="ctr"/>
            <a:r>
              <a:rPr lang="en-US" sz="2400" dirty="0"/>
              <a:t>(time it takes to orbit the Sun)</a:t>
            </a:r>
          </a:p>
        </p:txBody>
      </p:sp>
    </p:spTree>
    <p:extLst>
      <p:ext uri="{BB962C8B-B14F-4D97-AF65-F5344CB8AC3E}">
        <p14:creationId xmlns:p14="http://schemas.microsoft.com/office/powerpoint/2010/main" val="2612422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2" name="Picture 1" descr="2.png"/>
          <p:cNvPicPr>
            <a:picLocks noChangeAspect="1"/>
          </p:cNvPicPr>
          <p:nvPr/>
        </p:nvPicPr>
        <p:blipFill>
          <a:blip r:embed="rId2"/>
          <a:srcRect l="36250" t="23376" r="35694" b="54769"/>
          <a:stretch>
            <a:fillRect/>
          </a:stretch>
        </p:blipFill>
        <p:spPr>
          <a:xfrm>
            <a:off x="3314700" y="1727200"/>
            <a:ext cx="2565400" cy="1397000"/>
          </a:xfrm>
          <a:prstGeom prst="rect">
            <a:avLst/>
          </a:prstGeom>
        </p:spPr>
      </p:pic>
      <p:sp>
        <p:nvSpPr>
          <p:cNvPr id="4" name="Rectangle 3"/>
          <p:cNvSpPr/>
          <p:nvPr/>
        </p:nvSpPr>
        <p:spPr>
          <a:xfrm>
            <a:off x="2173112" y="4058356"/>
            <a:ext cx="4713110" cy="1200328"/>
          </a:xfrm>
          <a:prstGeom prst="rect">
            <a:avLst/>
          </a:prstGeom>
        </p:spPr>
        <p:txBody>
          <a:bodyPr wrap="square">
            <a:spAutoFit/>
          </a:bodyPr>
          <a:lstStyle/>
          <a:p>
            <a:pPr algn="ctr"/>
            <a:r>
              <a:rPr lang="en-US" sz="2400" dirty="0"/>
              <a:t>If we want the PERIOD of a planet</a:t>
            </a:r>
          </a:p>
          <a:p>
            <a:pPr algn="ctr"/>
            <a:r>
              <a:rPr lang="en-US" sz="2400" dirty="0"/>
              <a:t> </a:t>
            </a:r>
          </a:p>
          <a:p>
            <a:pPr algn="ctr"/>
            <a:r>
              <a:rPr lang="en-US" sz="2400" dirty="0"/>
              <a:t>(time it takes to orbit the Sun)</a:t>
            </a:r>
          </a:p>
        </p:txBody>
      </p:sp>
      <p:grpSp>
        <p:nvGrpSpPr>
          <p:cNvPr id="12" name="Group 11"/>
          <p:cNvGrpSpPr/>
          <p:nvPr/>
        </p:nvGrpSpPr>
        <p:grpSpPr>
          <a:xfrm>
            <a:off x="2836333" y="1727200"/>
            <a:ext cx="1439334" cy="1397000"/>
            <a:chOff x="2836333" y="1727200"/>
            <a:chExt cx="1439334" cy="1397000"/>
          </a:xfrm>
        </p:grpSpPr>
        <p:cxnSp>
          <p:nvCxnSpPr>
            <p:cNvPr id="5" name="Straight Connector 4"/>
            <p:cNvCxnSpPr/>
            <p:nvPr/>
          </p:nvCxnSpPr>
          <p:spPr>
            <a:xfrm>
              <a:off x="2836333" y="2878667"/>
              <a:ext cx="183445" cy="2455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flipV="1">
              <a:off x="3019778" y="1727200"/>
              <a:ext cx="1270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146778" y="1727200"/>
              <a:ext cx="1128889"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4" name="Group 13"/>
          <p:cNvGrpSpPr/>
          <p:nvPr/>
        </p:nvGrpSpPr>
        <p:grpSpPr>
          <a:xfrm>
            <a:off x="4512721" y="1724379"/>
            <a:ext cx="1439334" cy="1397000"/>
            <a:chOff x="2836333" y="1727200"/>
            <a:chExt cx="1439334" cy="1397000"/>
          </a:xfrm>
        </p:grpSpPr>
        <p:cxnSp>
          <p:nvCxnSpPr>
            <p:cNvPr id="15" name="Straight Connector 14"/>
            <p:cNvCxnSpPr/>
            <p:nvPr/>
          </p:nvCxnSpPr>
          <p:spPr>
            <a:xfrm>
              <a:off x="2836333" y="2878667"/>
              <a:ext cx="183445" cy="2455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V="1">
              <a:off x="3019778" y="1727200"/>
              <a:ext cx="1270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3146778" y="1727200"/>
              <a:ext cx="1128889"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9408495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3" name="TextBox 2"/>
          <p:cNvSpPr txBox="1"/>
          <p:nvPr/>
        </p:nvSpPr>
        <p:spPr>
          <a:xfrm>
            <a:off x="3048000" y="3784600"/>
            <a:ext cx="6096000" cy="2349361"/>
          </a:xfrm>
          <a:prstGeom prst="rect">
            <a:avLst/>
          </a:prstGeom>
          <a:noFill/>
        </p:spPr>
        <p:txBody>
          <a:bodyPr wrap="square" rtlCol="0">
            <a:spAutoFit/>
          </a:bodyPr>
          <a:lstStyle/>
          <a:p>
            <a:r>
              <a:rPr lang="en-US" sz="4400" dirty="0"/>
              <a:t>P =     D</a:t>
            </a:r>
            <a:r>
              <a:rPr lang="en-US" sz="4400" baseline="30000" dirty="0"/>
              <a:t>3</a:t>
            </a:r>
            <a:endParaRPr lang="en-US" sz="4400" dirty="0"/>
          </a:p>
          <a:p>
            <a:endParaRPr lang="en-US" sz="4400" baseline="30000" dirty="0"/>
          </a:p>
          <a:p>
            <a:endParaRPr lang="en-US" sz="4400" baseline="30000" dirty="0"/>
          </a:p>
          <a:p>
            <a:r>
              <a:rPr lang="en-US" sz="4400" b="1" dirty="0">
                <a:solidFill>
                  <a:srgbClr val="FF0000"/>
                </a:solidFill>
              </a:rPr>
              <a:t>P</a:t>
            </a:r>
            <a:r>
              <a:rPr lang="en-US" sz="4400" dirty="0"/>
              <a:t> =  </a:t>
            </a:r>
            <a:r>
              <a:rPr lang="en-US" sz="4400" baseline="30000" dirty="0"/>
              <a:t> </a:t>
            </a:r>
            <a:r>
              <a:rPr lang="en-US" sz="4400" dirty="0"/>
              <a:t>  (1.6 AU)</a:t>
            </a:r>
            <a:r>
              <a:rPr lang="en-US" sz="4400" baseline="30000" dirty="0"/>
              <a:t>3</a:t>
            </a:r>
            <a:r>
              <a:rPr lang="en-US" sz="4400" dirty="0"/>
              <a:t> = 2.02 </a:t>
            </a:r>
            <a:r>
              <a:rPr lang="en-US" sz="4400" dirty="0" err="1"/>
              <a:t>yr</a:t>
            </a:r>
            <a:endParaRPr lang="en-US" sz="4400" baseline="30000" dirty="0"/>
          </a:p>
        </p:txBody>
      </p:sp>
      <p:cxnSp>
        <p:nvCxnSpPr>
          <p:cNvPr id="5" name="Straight Connector 4"/>
          <p:cNvCxnSpPr/>
          <p:nvPr/>
        </p:nvCxnSpPr>
        <p:spPr>
          <a:xfrm rot="16200000" flipH="1">
            <a:off x="3926930" y="4264570"/>
            <a:ext cx="375741" cy="20320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flipH="1" flipV="1">
            <a:off x="3933280" y="4067722"/>
            <a:ext cx="769441" cy="203199"/>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4419601" y="3784600"/>
            <a:ext cx="1066799"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16200000" flipH="1">
            <a:off x="3939630" y="5737770"/>
            <a:ext cx="375741" cy="2032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5400000" flipH="1" flipV="1">
            <a:off x="3945980" y="5540922"/>
            <a:ext cx="769441" cy="203199"/>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4432301" y="5257800"/>
            <a:ext cx="2008413" cy="1588"/>
          </a:xfrm>
          <a:prstGeom prst="line">
            <a:avLst/>
          </a:prstGeom>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3218545" y="5873353"/>
            <a:ext cx="616857" cy="307777"/>
          </a:xfrm>
          <a:prstGeom prst="rect">
            <a:avLst/>
          </a:prstGeom>
          <a:noFill/>
        </p:spPr>
        <p:txBody>
          <a:bodyPr wrap="square" rtlCol="0">
            <a:spAutoFit/>
          </a:bodyPr>
          <a:lstStyle/>
          <a:p>
            <a:r>
              <a:rPr lang="en-US" sz="1400">
                <a:latin typeface="Arial"/>
                <a:cs typeface="Arial"/>
              </a:rPr>
              <a:t>mars</a:t>
            </a:r>
          </a:p>
        </p:txBody>
      </p:sp>
      <p:sp>
        <p:nvSpPr>
          <p:cNvPr id="16" name="Rectangle 15"/>
          <p:cNvSpPr/>
          <p:nvPr/>
        </p:nvSpPr>
        <p:spPr>
          <a:xfrm>
            <a:off x="7315200" y="5181599"/>
            <a:ext cx="1752600" cy="1168399"/>
          </a:xfrm>
          <a:prstGeom prst="rect">
            <a:avLst/>
          </a:prstGeom>
          <a:noFill/>
          <a:ln w="38100" cap="flat" cmpd="sng" algn="ctr">
            <a:solidFill>
              <a:srgbClr val="FFFF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4934456" y="4248726"/>
            <a:ext cx="616857" cy="307777"/>
          </a:xfrm>
          <a:prstGeom prst="rect">
            <a:avLst/>
          </a:prstGeom>
          <a:noFill/>
        </p:spPr>
        <p:txBody>
          <a:bodyPr wrap="square" rtlCol="0">
            <a:spAutoFit/>
          </a:bodyPr>
          <a:lstStyle/>
          <a:p>
            <a:r>
              <a:rPr lang="en-US" sz="1400">
                <a:latin typeface="Arial"/>
                <a:cs typeface="Arial"/>
              </a:rPr>
              <a:t>mars</a:t>
            </a:r>
          </a:p>
        </p:txBody>
      </p:sp>
      <p:sp>
        <p:nvSpPr>
          <p:cNvPr id="14" name="TextBox 13"/>
          <p:cNvSpPr txBox="1"/>
          <p:nvPr/>
        </p:nvSpPr>
        <p:spPr>
          <a:xfrm>
            <a:off x="3210093" y="4245905"/>
            <a:ext cx="616857" cy="307777"/>
          </a:xfrm>
          <a:prstGeom prst="rect">
            <a:avLst/>
          </a:prstGeom>
          <a:noFill/>
        </p:spPr>
        <p:txBody>
          <a:bodyPr wrap="square" rtlCol="0">
            <a:spAutoFit/>
          </a:bodyPr>
          <a:lstStyle/>
          <a:p>
            <a:r>
              <a:rPr lang="en-US" sz="1400">
                <a:latin typeface="Arial"/>
                <a:cs typeface="Arial"/>
              </a:rPr>
              <a:t>mars</a:t>
            </a:r>
          </a:p>
        </p:txBody>
      </p:sp>
      <p:pic>
        <p:nvPicPr>
          <p:cNvPr id="18" name="Picture 17" descr="2.png"/>
          <p:cNvPicPr>
            <a:picLocks noChangeAspect="1"/>
          </p:cNvPicPr>
          <p:nvPr/>
        </p:nvPicPr>
        <p:blipFill>
          <a:blip r:embed="rId2"/>
          <a:srcRect l="36250" t="23376" r="35694" b="54769"/>
          <a:stretch>
            <a:fillRect/>
          </a:stretch>
        </p:blipFill>
        <p:spPr>
          <a:xfrm>
            <a:off x="3314700" y="1727200"/>
            <a:ext cx="2565400" cy="1397000"/>
          </a:xfrm>
          <a:prstGeom prst="rect">
            <a:avLst/>
          </a:prstGeom>
        </p:spPr>
      </p:pic>
      <p:grpSp>
        <p:nvGrpSpPr>
          <p:cNvPr id="19" name="Group 18"/>
          <p:cNvGrpSpPr/>
          <p:nvPr/>
        </p:nvGrpSpPr>
        <p:grpSpPr>
          <a:xfrm>
            <a:off x="4512721" y="1724379"/>
            <a:ext cx="1439334" cy="1397000"/>
            <a:chOff x="2836333" y="1727200"/>
            <a:chExt cx="1439334" cy="1397000"/>
          </a:xfrm>
        </p:grpSpPr>
        <p:cxnSp>
          <p:nvCxnSpPr>
            <p:cNvPr id="20" name="Straight Connector 19"/>
            <p:cNvCxnSpPr/>
            <p:nvPr/>
          </p:nvCxnSpPr>
          <p:spPr>
            <a:xfrm>
              <a:off x="2836333" y="2878667"/>
              <a:ext cx="183445" cy="2455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V="1">
              <a:off x="3019778" y="1727200"/>
              <a:ext cx="1270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3146778" y="1727200"/>
              <a:ext cx="1128889"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pic>
        <p:nvPicPr>
          <p:cNvPr id="23" name="Picture 22" descr="2.png"/>
          <p:cNvPicPr>
            <a:picLocks noChangeAspect="1"/>
          </p:cNvPicPr>
          <p:nvPr/>
        </p:nvPicPr>
        <p:blipFill rotWithShape="1">
          <a:blip r:embed="rId2"/>
          <a:srcRect l="36250" t="23376" r="58302" b="70487"/>
          <a:stretch/>
        </p:blipFill>
        <p:spPr>
          <a:xfrm>
            <a:off x="4014599" y="1854199"/>
            <a:ext cx="498122" cy="392289"/>
          </a:xfrm>
          <a:prstGeom prst="rect">
            <a:avLst/>
          </a:prstGeom>
        </p:spPr>
      </p:pic>
    </p:spTree>
    <p:extLst>
      <p:ext uri="{BB962C8B-B14F-4D97-AF65-F5344CB8AC3E}">
        <p14:creationId xmlns:p14="http://schemas.microsoft.com/office/powerpoint/2010/main" val="44797860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2" name="Picture 1" descr="2.png"/>
          <p:cNvPicPr>
            <a:picLocks noChangeAspect="1"/>
          </p:cNvPicPr>
          <p:nvPr/>
        </p:nvPicPr>
        <p:blipFill>
          <a:blip r:embed="rId2"/>
          <a:srcRect l="36250" t="23376" r="35694" b="54769"/>
          <a:stretch>
            <a:fillRect/>
          </a:stretch>
        </p:blipFill>
        <p:spPr>
          <a:xfrm>
            <a:off x="3314700" y="1727200"/>
            <a:ext cx="2565400" cy="1397000"/>
          </a:xfrm>
          <a:prstGeom prst="rect">
            <a:avLst/>
          </a:prstGeom>
        </p:spPr>
      </p:pic>
      <p:pic>
        <p:nvPicPr>
          <p:cNvPr id="12" name="Picture 11" descr="2.png"/>
          <p:cNvPicPr>
            <a:picLocks noChangeAspect="1"/>
          </p:cNvPicPr>
          <p:nvPr/>
        </p:nvPicPr>
        <p:blipFill>
          <a:blip r:embed="rId2"/>
          <a:srcRect l="36250" t="23376" r="35694" b="54769"/>
          <a:stretch>
            <a:fillRect/>
          </a:stretch>
        </p:blipFill>
        <p:spPr>
          <a:xfrm>
            <a:off x="3314700" y="1727200"/>
            <a:ext cx="2565400" cy="1397000"/>
          </a:xfrm>
          <a:prstGeom prst="rect">
            <a:avLst/>
          </a:prstGeom>
        </p:spPr>
      </p:pic>
      <p:sp>
        <p:nvSpPr>
          <p:cNvPr id="24" name="Rectangle 23"/>
          <p:cNvSpPr/>
          <p:nvPr/>
        </p:nvSpPr>
        <p:spPr>
          <a:xfrm>
            <a:off x="2173112" y="4058356"/>
            <a:ext cx="5065888" cy="1200328"/>
          </a:xfrm>
          <a:prstGeom prst="rect">
            <a:avLst/>
          </a:prstGeom>
        </p:spPr>
        <p:txBody>
          <a:bodyPr wrap="square">
            <a:spAutoFit/>
          </a:bodyPr>
          <a:lstStyle/>
          <a:p>
            <a:pPr algn="ctr"/>
            <a:r>
              <a:rPr lang="en-US" sz="2400" dirty="0"/>
              <a:t>If we want the DISTANCE to a planet</a:t>
            </a:r>
          </a:p>
          <a:p>
            <a:pPr algn="ctr"/>
            <a:r>
              <a:rPr lang="en-US" sz="2400" dirty="0"/>
              <a:t> </a:t>
            </a:r>
          </a:p>
          <a:p>
            <a:pPr algn="ctr"/>
            <a:r>
              <a:rPr lang="en-US" sz="2400" dirty="0"/>
              <a:t>(in AU from the Sun)</a:t>
            </a:r>
          </a:p>
        </p:txBody>
      </p:sp>
      <p:sp>
        <p:nvSpPr>
          <p:cNvPr id="25" name="Rectangle 24"/>
          <p:cNvSpPr/>
          <p:nvPr/>
        </p:nvSpPr>
        <p:spPr>
          <a:xfrm>
            <a:off x="3272971" y="1727200"/>
            <a:ext cx="2607129" cy="1397000"/>
          </a:xfrm>
          <a:prstGeom prst="rect">
            <a:avLst/>
          </a:prstGeom>
          <a:noFill/>
          <a:ln w="38100" cap="flat" cmpd="sng" algn="ctr">
            <a:solidFill>
              <a:srgbClr val="FFFF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683118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2" name="Picture 1" descr="2.png"/>
          <p:cNvPicPr>
            <a:picLocks noChangeAspect="1"/>
          </p:cNvPicPr>
          <p:nvPr/>
        </p:nvPicPr>
        <p:blipFill>
          <a:blip r:embed="rId2"/>
          <a:srcRect l="36250" t="23376" r="35694" b="54769"/>
          <a:stretch>
            <a:fillRect/>
          </a:stretch>
        </p:blipFill>
        <p:spPr>
          <a:xfrm>
            <a:off x="3314700" y="1727200"/>
            <a:ext cx="2565400" cy="1397000"/>
          </a:xfrm>
          <a:prstGeom prst="rect">
            <a:avLst/>
          </a:prstGeom>
        </p:spPr>
      </p:pic>
      <p:pic>
        <p:nvPicPr>
          <p:cNvPr id="12" name="Picture 11" descr="2.png"/>
          <p:cNvPicPr>
            <a:picLocks noChangeAspect="1"/>
          </p:cNvPicPr>
          <p:nvPr/>
        </p:nvPicPr>
        <p:blipFill>
          <a:blip r:embed="rId2"/>
          <a:srcRect l="36250" t="23376" r="35694" b="54769"/>
          <a:stretch>
            <a:fillRect/>
          </a:stretch>
        </p:blipFill>
        <p:spPr>
          <a:xfrm>
            <a:off x="3314700" y="1727200"/>
            <a:ext cx="2565400" cy="1397000"/>
          </a:xfrm>
          <a:prstGeom prst="rect">
            <a:avLst/>
          </a:prstGeom>
        </p:spPr>
      </p:pic>
      <p:grpSp>
        <p:nvGrpSpPr>
          <p:cNvPr id="19" name="Group 18"/>
          <p:cNvGrpSpPr/>
          <p:nvPr/>
        </p:nvGrpSpPr>
        <p:grpSpPr>
          <a:xfrm>
            <a:off x="3098800" y="1721558"/>
            <a:ext cx="1439334" cy="1397000"/>
            <a:chOff x="2836333" y="1727200"/>
            <a:chExt cx="1439334" cy="1397000"/>
          </a:xfrm>
        </p:grpSpPr>
        <p:cxnSp>
          <p:nvCxnSpPr>
            <p:cNvPr id="20" name="Straight Connector 19"/>
            <p:cNvCxnSpPr/>
            <p:nvPr/>
          </p:nvCxnSpPr>
          <p:spPr>
            <a:xfrm>
              <a:off x="2836333" y="2878667"/>
              <a:ext cx="183445" cy="2455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V="1">
              <a:off x="3019778" y="1727200"/>
              <a:ext cx="1270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3146778" y="1727200"/>
              <a:ext cx="1128889"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4" name="Rectangle 3"/>
          <p:cNvSpPr/>
          <p:nvPr/>
        </p:nvSpPr>
        <p:spPr>
          <a:xfrm>
            <a:off x="2988367" y="2387387"/>
            <a:ext cx="392656" cy="584776"/>
          </a:xfrm>
          <a:prstGeom prst="rect">
            <a:avLst/>
          </a:prstGeom>
        </p:spPr>
        <p:txBody>
          <a:bodyPr wrap="none">
            <a:spAutoFit/>
          </a:bodyPr>
          <a:lstStyle/>
          <a:p>
            <a:r>
              <a:rPr lang="en-US" sz="3200" dirty="0"/>
              <a:t>3</a:t>
            </a:r>
          </a:p>
        </p:txBody>
      </p:sp>
      <p:sp>
        <p:nvSpPr>
          <p:cNvPr id="24" name="Rectangle 23"/>
          <p:cNvSpPr/>
          <p:nvPr/>
        </p:nvSpPr>
        <p:spPr>
          <a:xfrm>
            <a:off x="2173112" y="4058356"/>
            <a:ext cx="4713110" cy="1200328"/>
          </a:xfrm>
          <a:prstGeom prst="rect">
            <a:avLst/>
          </a:prstGeom>
        </p:spPr>
        <p:txBody>
          <a:bodyPr wrap="square">
            <a:spAutoFit/>
          </a:bodyPr>
          <a:lstStyle/>
          <a:p>
            <a:pPr algn="ctr"/>
            <a:r>
              <a:rPr lang="en-US" sz="2400" dirty="0"/>
              <a:t>If we want the DISTANCE to a planet</a:t>
            </a:r>
          </a:p>
          <a:p>
            <a:pPr algn="ctr"/>
            <a:r>
              <a:rPr lang="en-US" sz="2400" dirty="0"/>
              <a:t> </a:t>
            </a:r>
          </a:p>
          <a:p>
            <a:pPr algn="ctr"/>
            <a:r>
              <a:rPr lang="en-US" sz="2400" dirty="0"/>
              <a:t>(in AU from the Sun)</a:t>
            </a:r>
          </a:p>
        </p:txBody>
      </p:sp>
      <p:pic>
        <p:nvPicPr>
          <p:cNvPr id="25" name="Picture 24" descr="2.png"/>
          <p:cNvPicPr>
            <a:picLocks noChangeAspect="1"/>
          </p:cNvPicPr>
          <p:nvPr/>
        </p:nvPicPr>
        <p:blipFill rotWithShape="1">
          <a:blip r:embed="rId2"/>
          <a:srcRect l="36250" t="23376" r="58302" b="70487"/>
          <a:stretch/>
        </p:blipFill>
        <p:spPr>
          <a:xfrm>
            <a:off x="5270487" y="1854199"/>
            <a:ext cx="498122" cy="392289"/>
          </a:xfrm>
          <a:prstGeom prst="rect">
            <a:avLst/>
          </a:prstGeom>
        </p:spPr>
      </p:pic>
    </p:spTree>
    <p:extLst>
      <p:ext uri="{BB962C8B-B14F-4D97-AF65-F5344CB8AC3E}">
        <p14:creationId xmlns:p14="http://schemas.microsoft.com/office/powerpoint/2010/main" val="2136601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3" name="TextBox 2"/>
          <p:cNvSpPr txBox="1"/>
          <p:nvPr/>
        </p:nvSpPr>
        <p:spPr>
          <a:xfrm>
            <a:off x="2895600" y="3784600"/>
            <a:ext cx="5981700" cy="2349361"/>
          </a:xfrm>
          <a:prstGeom prst="rect">
            <a:avLst/>
          </a:prstGeom>
          <a:noFill/>
        </p:spPr>
        <p:txBody>
          <a:bodyPr wrap="square" rtlCol="0">
            <a:spAutoFit/>
          </a:bodyPr>
          <a:lstStyle/>
          <a:p>
            <a:r>
              <a:rPr lang="en-US" sz="4400" dirty="0"/>
              <a:t>D =  </a:t>
            </a:r>
            <a:r>
              <a:rPr lang="en-US" sz="4400" baseline="30000" dirty="0"/>
              <a:t>3</a:t>
            </a:r>
            <a:r>
              <a:rPr lang="en-US" sz="4400" dirty="0"/>
              <a:t>   P</a:t>
            </a:r>
            <a:r>
              <a:rPr lang="en-US" sz="4400" baseline="30000" dirty="0"/>
              <a:t>2</a:t>
            </a:r>
            <a:endParaRPr lang="en-US" sz="4400" dirty="0"/>
          </a:p>
          <a:p>
            <a:endParaRPr lang="en-US" sz="4400" baseline="30000" dirty="0"/>
          </a:p>
          <a:p>
            <a:endParaRPr lang="en-US" sz="4400" baseline="30000" dirty="0"/>
          </a:p>
          <a:p>
            <a:r>
              <a:rPr lang="en-US" sz="4400" b="1" dirty="0">
                <a:solidFill>
                  <a:srgbClr val="FF0000"/>
                </a:solidFill>
              </a:rPr>
              <a:t>D</a:t>
            </a:r>
            <a:r>
              <a:rPr lang="en-US" sz="4400" dirty="0"/>
              <a:t> =  </a:t>
            </a:r>
            <a:r>
              <a:rPr lang="en-US" sz="4400" baseline="30000" dirty="0"/>
              <a:t>3</a:t>
            </a:r>
            <a:r>
              <a:rPr lang="en-US" sz="4400" dirty="0"/>
              <a:t>  (12 </a:t>
            </a:r>
            <a:r>
              <a:rPr lang="en-US" sz="4400" dirty="0" err="1"/>
              <a:t>yrs</a:t>
            </a:r>
            <a:r>
              <a:rPr lang="en-US" sz="4400" dirty="0"/>
              <a:t>)</a:t>
            </a:r>
            <a:r>
              <a:rPr lang="en-US" sz="4400" baseline="30000" dirty="0"/>
              <a:t>2</a:t>
            </a:r>
            <a:r>
              <a:rPr lang="en-US" sz="4400" dirty="0"/>
              <a:t> = 5.3 AU</a:t>
            </a:r>
          </a:p>
        </p:txBody>
      </p:sp>
      <p:cxnSp>
        <p:nvCxnSpPr>
          <p:cNvPr id="10" name="Straight Connector 9"/>
          <p:cNvCxnSpPr/>
          <p:nvPr/>
        </p:nvCxnSpPr>
        <p:spPr>
          <a:xfrm rot="16200000" flipH="1">
            <a:off x="3966843" y="5801267"/>
            <a:ext cx="375741" cy="2032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5400000" flipH="1" flipV="1">
            <a:off x="3973193" y="5604419"/>
            <a:ext cx="769441" cy="203199"/>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4459514" y="5321297"/>
            <a:ext cx="1863270" cy="1588"/>
          </a:xfrm>
          <a:prstGeom prst="line">
            <a:avLst/>
          </a:prstGeom>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3218545" y="5918708"/>
            <a:ext cx="794655" cy="307777"/>
          </a:xfrm>
          <a:prstGeom prst="rect">
            <a:avLst/>
          </a:prstGeom>
          <a:noFill/>
        </p:spPr>
        <p:txBody>
          <a:bodyPr wrap="square" rtlCol="0">
            <a:spAutoFit/>
          </a:bodyPr>
          <a:lstStyle/>
          <a:p>
            <a:r>
              <a:rPr lang="en-US" sz="1400">
                <a:latin typeface="Arial"/>
                <a:cs typeface="Arial"/>
              </a:rPr>
              <a:t>jupiter</a:t>
            </a:r>
          </a:p>
        </p:txBody>
      </p:sp>
      <p:cxnSp>
        <p:nvCxnSpPr>
          <p:cNvPr id="14" name="Straight Connector 13"/>
          <p:cNvCxnSpPr/>
          <p:nvPr/>
        </p:nvCxnSpPr>
        <p:spPr>
          <a:xfrm rot="16200000" flipH="1">
            <a:off x="3981356" y="4273641"/>
            <a:ext cx="375741" cy="2032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5400000" flipH="1" flipV="1">
            <a:off x="3987706" y="4076793"/>
            <a:ext cx="769441" cy="203199"/>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4474027" y="3793671"/>
            <a:ext cx="1066799" cy="1"/>
          </a:xfrm>
          <a:prstGeom prst="line">
            <a:avLst/>
          </a:prstGeom>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4746171" y="4271106"/>
            <a:ext cx="794655" cy="307777"/>
          </a:xfrm>
          <a:prstGeom prst="rect">
            <a:avLst/>
          </a:prstGeom>
          <a:noFill/>
        </p:spPr>
        <p:txBody>
          <a:bodyPr wrap="square" rtlCol="0">
            <a:spAutoFit/>
          </a:bodyPr>
          <a:lstStyle/>
          <a:p>
            <a:r>
              <a:rPr lang="en-US" sz="1400" dirty="0" err="1">
                <a:latin typeface="Arial"/>
                <a:cs typeface="Arial"/>
              </a:rPr>
              <a:t>jupiter</a:t>
            </a:r>
            <a:endParaRPr lang="en-US" sz="1400" dirty="0">
              <a:latin typeface="Arial"/>
              <a:cs typeface="Arial"/>
            </a:endParaRPr>
          </a:p>
        </p:txBody>
      </p:sp>
      <p:pic>
        <p:nvPicPr>
          <p:cNvPr id="26" name="Picture 25" descr="2.png"/>
          <p:cNvPicPr>
            <a:picLocks noChangeAspect="1"/>
          </p:cNvPicPr>
          <p:nvPr/>
        </p:nvPicPr>
        <p:blipFill>
          <a:blip r:embed="rId2"/>
          <a:srcRect l="36250" t="23376" r="35694" b="54769"/>
          <a:stretch>
            <a:fillRect/>
          </a:stretch>
        </p:blipFill>
        <p:spPr>
          <a:xfrm>
            <a:off x="3314700" y="1727200"/>
            <a:ext cx="2565400" cy="1397000"/>
          </a:xfrm>
          <a:prstGeom prst="rect">
            <a:avLst/>
          </a:prstGeom>
        </p:spPr>
      </p:pic>
      <p:pic>
        <p:nvPicPr>
          <p:cNvPr id="27" name="Picture 26" descr="2.png"/>
          <p:cNvPicPr>
            <a:picLocks noChangeAspect="1"/>
          </p:cNvPicPr>
          <p:nvPr/>
        </p:nvPicPr>
        <p:blipFill rotWithShape="1">
          <a:blip r:embed="rId2"/>
          <a:srcRect l="36250" t="23376" r="58302" b="70487"/>
          <a:stretch/>
        </p:blipFill>
        <p:spPr>
          <a:xfrm>
            <a:off x="5291765" y="1854199"/>
            <a:ext cx="498122" cy="392289"/>
          </a:xfrm>
          <a:prstGeom prst="rect">
            <a:avLst/>
          </a:prstGeom>
        </p:spPr>
      </p:pic>
      <p:grpSp>
        <p:nvGrpSpPr>
          <p:cNvPr id="28" name="Group 27"/>
          <p:cNvGrpSpPr/>
          <p:nvPr/>
        </p:nvGrpSpPr>
        <p:grpSpPr>
          <a:xfrm>
            <a:off x="3098800" y="1721558"/>
            <a:ext cx="1439334" cy="1397000"/>
            <a:chOff x="2836333" y="1727200"/>
            <a:chExt cx="1439334" cy="1397000"/>
          </a:xfrm>
        </p:grpSpPr>
        <p:cxnSp>
          <p:nvCxnSpPr>
            <p:cNvPr id="29" name="Straight Connector 28"/>
            <p:cNvCxnSpPr/>
            <p:nvPr/>
          </p:nvCxnSpPr>
          <p:spPr>
            <a:xfrm>
              <a:off x="2836333" y="2878667"/>
              <a:ext cx="183445" cy="2455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flipV="1">
              <a:off x="3019778" y="1727200"/>
              <a:ext cx="1270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3146778" y="1727200"/>
              <a:ext cx="1128889"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32" name="Rectangle 31"/>
          <p:cNvSpPr/>
          <p:nvPr/>
        </p:nvSpPr>
        <p:spPr>
          <a:xfrm>
            <a:off x="2988367" y="2387387"/>
            <a:ext cx="392656" cy="584776"/>
          </a:xfrm>
          <a:prstGeom prst="rect">
            <a:avLst/>
          </a:prstGeom>
        </p:spPr>
        <p:txBody>
          <a:bodyPr wrap="none">
            <a:spAutoFit/>
          </a:bodyPr>
          <a:lstStyle/>
          <a:p>
            <a:r>
              <a:rPr lang="en-US" sz="3200" dirty="0"/>
              <a:t>3</a:t>
            </a:r>
          </a:p>
        </p:txBody>
      </p:sp>
    </p:spTree>
    <p:extLst>
      <p:ext uri="{BB962C8B-B14F-4D97-AF65-F5344CB8AC3E}">
        <p14:creationId xmlns:p14="http://schemas.microsoft.com/office/powerpoint/2010/main" val="41185204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3018"/>
            <a:ext cx="7772400" cy="911382"/>
          </a:xfrm>
        </p:spPr>
        <p:txBody>
          <a:bodyPr/>
          <a:lstStyle/>
          <a:p>
            <a:r>
              <a:rPr lang="en-US" dirty="0"/>
              <a:t>Let’s Practice</a:t>
            </a:r>
          </a:p>
        </p:txBody>
      </p:sp>
      <p:sp>
        <p:nvSpPr>
          <p:cNvPr id="3" name="Content Placeholder 2"/>
          <p:cNvSpPr>
            <a:spLocks noGrp="1"/>
          </p:cNvSpPr>
          <p:nvPr>
            <p:ph idx="1"/>
          </p:nvPr>
        </p:nvSpPr>
        <p:spPr>
          <a:xfrm>
            <a:off x="76200" y="914400"/>
            <a:ext cx="8915400" cy="5448677"/>
          </a:xfrm>
        </p:spPr>
        <p:txBody>
          <a:bodyPr/>
          <a:lstStyle/>
          <a:p>
            <a:r>
              <a:rPr lang="en-US" sz="2800" dirty="0"/>
              <a:t>The period of Saturn is 29.46 Earth years. How far is Saturn from the sun?</a:t>
            </a:r>
          </a:p>
          <a:p>
            <a:endParaRPr lang="en-US" sz="2800" dirty="0"/>
          </a:p>
          <a:p>
            <a:r>
              <a:rPr lang="en-US" sz="2800" dirty="0"/>
              <a:t>Venus is 0.723 AU from the Sun.  What is the period of the planet Venus?</a:t>
            </a:r>
          </a:p>
          <a:p>
            <a:endParaRPr lang="en-US" sz="2800" dirty="0"/>
          </a:p>
          <a:p>
            <a:r>
              <a:rPr lang="en-US" sz="2800" dirty="0"/>
              <a:t>The asteroid </a:t>
            </a:r>
            <a:r>
              <a:rPr lang="en-US" sz="2800" dirty="0" err="1"/>
              <a:t>Vesta</a:t>
            </a:r>
            <a:r>
              <a:rPr lang="en-US" sz="2800" dirty="0"/>
              <a:t> 4 has an orbital period of 3.63 Earth years.  How far is it from the sun?  </a:t>
            </a:r>
          </a:p>
          <a:p>
            <a:endParaRPr lang="en-US" sz="2800" dirty="0"/>
          </a:p>
          <a:p>
            <a:r>
              <a:rPr lang="en-US" sz="2800" dirty="0"/>
              <a:t>If Ceres’ period is 1.4 times longer then </a:t>
            </a:r>
            <a:r>
              <a:rPr lang="en-US" sz="2800" dirty="0" err="1"/>
              <a:t>Vesta</a:t>
            </a:r>
            <a:r>
              <a:rPr lang="en-US" sz="2800" dirty="0"/>
              <a:t> 4, how far is Ceres from the sun?</a:t>
            </a:r>
          </a:p>
          <a:p>
            <a:pPr marL="0" indent="0">
              <a:buNone/>
            </a:pPr>
            <a:endParaRPr lang="en-US" sz="2800" dirty="0"/>
          </a:p>
          <a:p>
            <a:pPr marL="0" indent="0">
              <a:buNone/>
            </a:pPr>
            <a:endParaRPr lang="en-US" sz="2800" dirty="0"/>
          </a:p>
        </p:txBody>
      </p:sp>
    </p:spTree>
    <p:extLst>
      <p:ext uri="{BB962C8B-B14F-4D97-AF65-F5344CB8AC3E}">
        <p14:creationId xmlns:p14="http://schemas.microsoft.com/office/powerpoint/2010/main" val="9992476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png"/>
          <p:cNvPicPr>
            <a:picLocks noChangeAspect="1"/>
          </p:cNvPicPr>
          <p:nvPr/>
        </p:nvPicPr>
        <p:blipFill>
          <a:blip r:embed="rId2"/>
          <a:stretch>
            <a:fillRect/>
          </a:stretch>
        </p:blipFill>
        <p:spPr>
          <a:xfrm>
            <a:off x="0" y="233039"/>
            <a:ext cx="9144000" cy="6391922"/>
          </a:xfrm>
          <a:prstGeom prst="rect">
            <a:avLst/>
          </a:prstGeom>
        </p:spPr>
      </p:pic>
      <p:sp>
        <p:nvSpPr>
          <p:cNvPr id="3" name="Title 1">
            <a:extLst>
              <a:ext uri="{FF2B5EF4-FFF2-40B4-BE49-F238E27FC236}">
                <a16:creationId xmlns:a16="http://schemas.microsoft.com/office/drawing/2014/main" id="{543B368E-3172-4A92-AF3D-A9C14F8B635A}"/>
              </a:ext>
            </a:extLst>
          </p:cNvPr>
          <p:cNvSpPr txBox="1">
            <a:spLocks/>
          </p:cNvSpPr>
          <p:nvPr/>
        </p:nvSpPr>
        <p:spPr>
          <a:xfrm>
            <a:off x="457200" y="0"/>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solidFill>
                  <a:srgbClr val="FF0000"/>
                </a:solidFill>
              </a:rPr>
              <a:t>Isaac Newton</a:t>
            </a:r>
          </a:p>
        </p:txBody>
      </p:sp>
    </p:spTree>
    <p:extLst>
      <p:ext uri="{BB962C8B-B14F-4D97-AF65-F5344CB8AC3E}">
        <p14:creationId xmlns:p14="http://schemas.microsoft.com/office/powerpoint/2010/main" val="31415925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2" name="Picture 1" descr="12.png"/>
          <p:cNvPicPr>
            <a:picLocks noChangeAspect="1"/>
          </p:cNvPicPr>
          <p:nvPr/>
        </p:nvPicPr>
        <p:blipFill>
          <a:blip r:embed="rId2"/>
          <a:stretch>
            <a:fillRect/>
          </a:stretch>
        </p:blipFill>
        <p:spPr>
          <a:xfrm>
            <a:off x="0" y="233039"/>
            <a:ext cx="9144000" cy="6391922"/>
          </a:xfrm>
          <a:prstGeom prst="rect">
            <a:avLst/>
          </a:prstGeom>
        </p:spPr>
      </p:pic>
      <p:cxnSp>
        <p:nvCxnSpPr>
          <p:cNvPr id="3" name="Straight Arrow Connector 2"/>
          <p:cNvCxnSpPr/>
          <p:nvPr/>
        </p:nvCxnSpPr>
        <p:spPr>
          <a:xfrm>
            <a:off x="6375400" y="3467100"/>
            <a:ext cx="1028700" cy="0"/>
          </a:xfrm>
          <a:prstGeom prst="straightConnector1">
            <a:avLst/>
          </a:prstGeom>
          <a:ln w="5715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4" name="Rectangle 3"/>
          <p:cNvSpPr/>
          <p:nvPr/>
        </p:nvSpPr>
        <p:spPr>
          <a:xfrm>
            <a:off x="2425700" y="444500"/>
            <a:ext cx="3949700" cy="622300"/>
          </a:xfrm>
          <a:prstGeom prst="rect">
            <a:avLst/>
          </a:prstGeom>
          <a:noFill/>
          <a:ln w="38100" cap="flat" cmpd="sng" algn="ctr">
            <a:solidFill>
              <a:srgbClr val="0000FF"/>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12186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2" name="Picture 1" descr="13.png"/>
          <p:cNvPicPr>
            <a:picLocks noChangeAspect="1"/>
          </p:cNvPicPr>
          <p:nvPr/>
        </p:nvPicPr>
        <p:blipFill rotWithShape="1">
          <a:blip r:embed="rId2"/>
          <a:srcRect b="69869"/>
          <a:stretch/>
        </p:blipFill>
        <p:spPr>
          <a:xfrm>
            <a:off x="0" y="233039"/>
            <a:ext cx="9144000" cy="1925961"/>
          </a:xfrm>
          <a:prstGeom prst="rect">
            <a:avLst/>
          </a:prstGeom>
        </p:spPr>
      </p:pic>
      <p:pic>
        <p:nvPicPr>
          <p:cNvPr id="4" name="Picture 3" descr="13.png"/>
          <p:cNvPicPr>
            <a:picLocks noChangeAspect="1"/>
          </p:cNvPicPr>
          <p:nvPr/>
        </p:nvPicPr>
        <p:blipFill rotWithShape="1">
          <a:blip r:embed="rId2"/>
          <a:srcRect t="29137" b="45828"/>
          <a:stretch/>
        </p:blipFill>
        <p:spPr>
          <a:xfrm>
            <a:off x="0" y="4800599"/>
            <a:ext cx="9144000" cy="1600201"/>
          </a:xfrm>
          <a:prstGeom prst="rect">
            <a:avLst/>
          </a:prstGeom>
        </p:spPr>
      </p:pic>
      <p:pic>
        <p:nvPicPr>
          <p:cNvPr id="5" name="Picture 4" descr="12.png"/>
          <p:cNvPicPr>
            <a:picLocks noChangeAspect="1"/>
          </p:cNvPicPr>
          <p:nvPr/>
        </p:nvPicPr>
        <p:blipFill rotWithShape="1">
          <a:blip r:embed="rId3"/>
          <a:srcRect t="32516" b="29137"/>
          <a:stretch/>
        </p:blipFill>
        <p:spPr>
          <a:xfrm>
            <a:off x="0" y="2311399"/>
            <a:ext cx="9144000" cy="2451101"/>
          </a:xfrm>
          <a:prstGeom prst="rect">
            <a:avLst/>
          </a:prstGeom>
        </p:spPr>
      </p:pic>
      <p:cxnSp>
        <p:nvCxnSpPr>
          <p:cNvPr id="6" name="Straight Arrow Connector 5"/>
          <p:cNvCxnSpPr/>
          <p:nvPr/>
        </p:nvCxnSpPr>
        <p:spPr>
          <a:xfrm>
            <a:off x="6375400" y="3467100"/>
            <a:ext cx="1028700" cy="0"/>
          </a:xfrm>
          <a:prstGeom prst="straightConnector1">
            <a:avLst/>
          </a:prstGeom>
          <a:ln w="5715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2425700" y="444500"/>
            <a:ext cx="3949700" cy="622300"/>
          </a:xfrm>
          <a:prstGeom prst="rect">
            <a:avLst/>
          </a:prstGeom>
          <a:noFill/>
          <a:ln w="38100" cap="flat" cmpd="sng" algn="ctr">
            <a:solidFill>
              <a:srgbClr val="0000FF"/>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973219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790</TotalTime>
  <Words>1205</Words>
  <Application>Microsoft Office PowerPoint</Application>
  <PresentationFormat>On-screen Show (4:3)</PresentationFormat>
  <Paragraphs>262</Paragraphs>
  <Slides>115</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115</vt:i4>
      </vt:variant>
    </vt:vector>
  </HeadingPairs>
  <TitlesOfParts>
    <vt:vector size="121" baseType="lpstr">
      <vt:lpstr>ＭＳ Ｐゴシック</vt:lpstr>
      <vt:lpstr>Arial</vt:lpstr>
      <vt:lpstr>Calibri</vt:lpstr>
      <vt:lpstr>Tekton Pro BoldExt</vt:lpstr>
      <vt:lpstr>Times</vt:lpstr>
      <vt:lpstr>Blank Presentation</vt:lpstr>
      <vt:lpstr>Our Changing view of  the Universe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Tycho Brahe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Let’s Practice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sdf asdf</dc:creator>
  <cp:lastModifiedBy>S M</cp:lastModifiedBy>
  <cp:revision>162</cp:revision>
  <cp:lastPrinted>2018-09-04T14:14:24Z</cp:lastPrinted>
  <dcterms:created xsi:type="dcterms:W3CDTF">2004-04-08T18:47:26Z</dcterms:created>
  <dcterms:modified xsi:type="dcterms:W3CDTF">2020-07-15T03:08:59Z</dcterms:modified>
</cp:coreProperties>
</file>