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0"/>
  </p:notesMasterIdLst>
  <p:sldIdLst>
    <p:sldId id="275" r:id="rId2"/>
    <p:sldId id="277" r:id="rId3"/>
    <p:sldId id="688" r:id="rId4"/>
    <p:sldId id="490" r:id="rId5"/>
    <p:sldId id="698" r:id="rId6"/>
    <p:sldId id="699" r:id="rId7"/>
    <p:sldId id="700" r:id="rId8"/>
    <p:sldId id="278" r:id="rId9"/>
    <p:sldId id="285" r:id="rId10"/>
    <p:sldId id="281" r:id="rId11"/>
    <p:sldId id="331" r:id="rId12"/>
    <p:sldId id="348" r:id="rId13"/>
    <p:sldId id="349" r:id="rId14"/>
    <p:sldId id="689" r:id="rId15"/>
    <p:sldId id="289" r:id="rId16"/>
    <p:sldId id="351" r:id="rId17"/>
    <p:sldId id="338" r:id="rId18"/>
    <p:sldId id="352" r:id="rId19"/>
    <p:sldId id="690" r:id="rId20"/>
    <p:sldId id="353" r:id="rId21"/>
    <p:sldId id="703" r:id="rId22"/>
    <p:sldId id="691" r:id="rId23"/>
    <p:sldId id="359" r:id="rId24"/>
    <p:sldId id="362" r:id="rId25"/>
    <p:sldId id="692" r:id="rId26"/>
    <p:sldId id="363" r:id="rId27"/>
    <p:sldId id="302" r:id="rId28"/>
    <p:sldId id="694" r:id="rId29"/>
    <p:sldId id="693" r:id="rId30"/>
    <p:sldId id="308" r:id="rId31"/>
    <p:sldId id="695" r:id="rId32"/>
    <p:sldId id="701" r:id="rId33"/>
    <p:sldId id="702" r:id="rId34"/>
    <p:sldId id="396" r:id="rId35"/>
    <p:sldId id="398" r:id="rId36"/>
    <p:sldId id="402" r:id="rId37"/>
    <p:sldId id="696" r:id="rId38"/>
    <p:sldId id="69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6600FF"/>
    <a:srgbClr val="FF33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35" autoAdjust="0"/>
    <p:restoredTop sz="75392" autoAdjust="0"/>
  </p:normalViewPr>
  <p:slideViewPr>
    <p:cSldViewPr>
      <p:cViewPr varScale="1">
        <p:scale>
          <a:sx n="64" d="100"/>
          <a:sy n="64" d="100"/>
        </p:scale>
        <p:origin x="45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1AB148-DCE6-46DC-9FF0-2F6447B5929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a:extLst>
              <a:ext uri="{FF2B5EF4-FFF2-40B4-BE49-F238E27FC236}">
                <a16:creationId xmlns:a16="http://schemas.microsoft.com/office/drawing/2014/main" id="{CD0F366B-03F9-46B4-8EA7-341871A11022}"/>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229A0EF-FAF5-4CB0-BF87-06975D1FD9AD}" type="datetimeFigureOut">
              <a:rPr lang="en-US"/>
              <a:pPr>
                <a:defRPr/>
              </a:pPr>
              <a:t>5/29/2020</a:t>
            </a:fld>
            <a:endParaRPr lang="en-US"/>
          </a:p>
        </p:txBody>
      </p:sp>
      <p:sp>
        <p:nvSpPr>
          <p:cNvPr id="4" name="Slide Image Placeholder 3">
            <a:extLst>
              <a:ext uri="{FF2B5EF4-FFF2-40B4-BE49-F238E27FC236}">
                <a16:creationId xmlns:a16="http://schemas.microsoft.com/office/drawing/2014/main" id="{E148747D-D0AD-46C9-A2A5-5E51473A742C}"/>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A8748DAF-1053-40CA-A29B-E71EC5A1453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5F123D1-8767-47A5-A14F-69F00225840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a:extLst>
              <a:ext uri="{FF2B5EF4-FFF2-40B4-BE49-F238E27FC236}">
                <a16:creationId xmlns:a16="http://schemas.microsoft.com/office/drawing/2014/main" id="{D9E4B72E-AE24-44FB-B146-E964CFB1A985}"/>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A611AA4-2079-461D-9201-A444D656A80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C</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E</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14</a:t>
            </a:fld>
            <a:endParaRPr lang="en-US"/>
          </a:p>
        </p:txBody>
      </p:sp>
    </p:spTree>
    <p:extLst>
      <p:ext uri="{BB962C8B-B14F-4D97-AF65-F5344CB8AC3E}">
        <p14:creationId xmlns:p14="http://schemas.microsoft.com/office/powerpoint/2010/main" val="342246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A</a:t>
            </a:r>
          </a:p>
        </p:txBody>
      </p:sp>
      <p:sp>
        <p:nvSpPr>
          <p:cNvPr id="4" name="Slide Number Placeholder 3"/>
          <p:cNvSpPr>
            <a:spLocks noGrp="1"/>
          </p:cNvSpPr>
          <p:nvPr>
            <p:ph type="sldNum" sz="quarter" idx="10"/>
          </p:nvPr>
        </p:nvSpPr>
        <p:spPr/>
        <p:txBody>
          <a:bodyPr/>
          <a:lstStyle/>
          <a:p>
            <a:fld id="{1D76769E-C829-4283-B80E-CB90D995C291}" type="slidenum">
              <a:rPr lang="en-US" smtClean="0"/>
              <a:pPr/>
              <a:t>19</a:t>
            </a:fld>
            <a:endParaRPr lang="en-US"/>
          </a:p>
        </p:txBody>
      </p:sp>
    </p:spTree>
    <p:extLst>
      <p:ext uri="{BB962C8B-B14F-4D97-AF65-F5344CB8AC3E}">
        <p14:creationId xmlns:p14="http://schemas.microsoft.com/office/powerpoint/2010/main" val="319276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22</a:t>
            </a:fld>
            <a:endParaRPr lang="en-US"/>
          </a:p>
        </p:txBody>
      </p:sp>
    </p:spTree>
    <p:extLst>
      <p:ext uri="{BB962C8B-B14F-4D97-AF65-F5344CB8AC3E}">
        <p14:creationId xmlns:p14="http://schemas.microsoft.com/office/powerpoint/2010/main" val="44447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E</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25</a:t>
            </a:fld>
            <a:endParaRPr lang="en-US"/>
          </a:p>
        </p:txBody>
      </p:sp>
    </p:spTree>
    <p:extLst>
      <p:ext uri="{BB962C8B-B14F-4D97-AF65-F5344CB8AC3E}">
        <p14:creationId xmlns:p14="http://schemas.microsoft.com/office/powerpoint/2010/main" val="2711676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29</a:t>
            </a:fld>
            <a:endParaRPr lang="en-US"/>
          </a:p>
        </p:txBody>
      </p:sp>
    </p:spTree>
    <p:extLst>
      <p:ext uri="{BB962C8B-B14F-4D97-AF65-F5344CB8AC3E}">
        <p14:creationId xmlns:p14="http://schemas.microsoft.com/office/powerpoint/2010/main" val="2235691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D</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37</a:t>
            </a:fld>
            <a:endParaRPr lang="en-US"/>
          </a:p>
        </p:txBody>
      </p:sp>
    </p:spTree>
    <p:extLst>
      <p:ext uri="{BB962C8B-B14F-4D97-AF65-F5344CB8AC3E}">
        <p14:creationId xmlns:p14="http://schemas.microsoft.com/office/powerpoint/2010/main" val="1685572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Answer: B</a:t>
            </a:r>
          </a:p>
        </p:txBody>
      </p:sp>
      <p:sp>
        <p:nvSpPr>
          <p:cNvPr id="4" name="Slide Number Placeholder 3"/>
          <p:cNvSpPr>
            <a:spLocks noGrp="1"/>
          </p:cNvSpPr>
          <p:nvPr>
            <p:ph type="sldNum" sz="quarter" idx="10"/>
          </p:nvPr>
        </p:nvSpPr>
        <p:spPr/>
        <p:txBody>
          <a:bodyPr/>
          <a:lstStyle/>
          <a:p>
            <a:fld id="{1D76769E-C829-4283-B80E-CB90D995C291}" type="slidenum">
              <a:rPr lang="en-US" smtClean="0"/>
              <a:pPr/>
              <a:t>38</a:t>
            </a:fld>
            <a:endParaRPr lang="en-US"/>
          </a:p>
        </p:txBody>
      </p:sp>
    </p:spTree>
    <p:extLst>
      <p:ext uri="{BB962C8B-B14F-4D97-AF65-F5344CB8AC3E}">
        <p14:creationId xmlns:p14="http://schemas.microsoft.com/office/powerpoint/2010/main" val="401560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61AA7-EA72-4C86-86AA-D4D8C9C17CF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8DD092C-EAF9-4F1E-91DC-57DDA98C1F4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41811092-4EB4-45D2-82A7-3C3B4EA075CA}"/>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ADC6B015-2C64-431B-A5B1-117C536FBAC8}"/>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4186FD77-6DFB-4971-805F-BB73B2046D57}"/>
              </a:ext>
            </a:extLst>
          </p:cNvPr>
          <p:cNvSpPr>
            <a:spLocks noGrp="1"/>
          </p:cNvSpPr>
          <p:nvPr>
            <p:ph type="sldNum" sz="quarter" idx="12"/>
          </p:nvPr>
        </p:nvSpPr>
        <p:spPr/>
        <p:txBody>
          <a:bodyPr/>
          <a:lstStyle/>
          <a:p>
            <a:fld id="{B323EB0E-3422-4F90-8EA2-EF464EE07566}" type="slidenum">
              <a:rPr lang="en-US" altLang="en-US" smtClean="0"/>
              <a:pPr/>
              <a:t>‹#›</a:t>
            </a:fld>
            <a:endParaRPr lang="en-US" altLang="en-US"/>
          </a:p>
        </p:txBody>
      </p:sp>
    </p:spTree>
    <p:extLst>
      <p:ext uri="{BB962C8B-B14F-4D97-AF65-F5344CB8AC3E}">
        <p14:creationId xmlns:p14="http://schemas.microsoft.com/office/powerpoint/2010/main" val="2793486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430C1-073E-4044-875C-1BA69636FC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F969E1-5653-4B36-9B21-194E0B5F5B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BF733F-6162-45C7-AB92-652262A4592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E9E57FD3-9DE8-4F09-822E-5FF2CDFE6013}"/>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71B14E3B-CA3A-412C-8E38-45249A00F7C7}"/>
              </a:ext>
            </a:extLst>
          </p:cNvPr>
          <p:cNvSpPr>
            <a:spLocks noGrp="1"/>
          </p:cNvSpPr>
          <p:nvPr>
            <p:ph type="sldNum" sz="quarter" idx="12"/>
          </p:nvPr>
        </p:nvSpPr>
        <p:spPr/>
        <p:txBody>
          <a:bodyPr/>
          <a:lstStyle/>
          <a:p>
            <a:fld id="{E08C77AB-B677-4380-85F9-ED3E074BB09E}" type="slidenum">
              <a:rPr lang="en-US" altLang="en-US" smtClean="0"/>
              <a:pPr/>
              <a:t>‹#›</a:t>
            </a:fld>
            <a:endParaRPr lang="en-US" altLang="en-US"/>
          </a:p>
        </p:txBody>
      </p:sp>
    </p:spTree>
    <p:extLst>
      <p:ext uri="{BB962C8B-B14F-4D97-AF65-F5344CB8AC3E}">
        <p14:creationId xmlns:p14="http://schemas.microsoft.com/office/powerpoint/2010/main" val="2545294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9775D8-9E42-4BDA-B696-CE9E666E78E6}"/>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847B89-29DD-49C5-9A0B-7E9521FA39F0}"/>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95F85F-8AED-4761-BEC0-9928E322C9E5}"/>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C0D43A6B-0FBB-4F1E-B0D2-D8FB8C011C8B}"/>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36E40E0C-E104-4BB6-BB39-57B11BA9C05F}"/>
              </a:ext>
            </a:extLst>
          </p:cNvPr>
          <p:cNvSpPr>
            <a:spLocks noGrp="1"/>
          </p:cNvSpPr>
          <p:nvPr>
            <p:ph type="sldNum" sz="quarter" idx="12"/>
          </p:nvPr>
        </p:nvSpPr>
        <p:spPr/>
        <p:txBody>
          <a:bodyPr/>
          <a:lstStyle/>
          <a:p>
            <a:fld id="{0254AAD0-04A7-4BBD-B770-B579C896479E}" type="slidenum">
              <a:rPr lang="en-US" altLang="en-US" smtClean="0"/>
              <a:pPr/>
              <a:t>‹#›</a:t>
            </a:fld>
            <a:endParaRPr lang="en-US" altLang="en-US"/>
          </a:p>
        </p:txBody>
      </p:sp>
    </p:spTree>
    <p:extLst>
      <p:ext uri="{BB962C8B-B14F-4D97-AF65-F5344CB8AC3E}">
        <p14:creationId xmlns:p14="http://schemas.microsoft.com/office/powerpoint/2010/main" val="169085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p>
            <a:r>
              <a:rPr lang="en-US" dirty="0"/>
              <a:t>Click to edit</a:t>
            </a:r>
          </a:p>
        </p:txBody>
      </p:sp>
      <p:sp>
        <p:nvSpPr>
          <p:cNvPr id="9" name="Picture Placeholder 8"/>
          <p:cNvSpPr>
            <a:spLocks noGrp="1"/>
          </p:cNvSpPr>
          <p:nvPr>
            <p:ph type="pic" sz="quarter" idx="13"/>
          </p:nvPr>
        </p:nvSpPr>
        <p:spPr>
          <a:xfrm>
            <a:off x="457199" y="1107618"/>
            <a:ext cx="4031619" cy="4607689"/>
          </a:xfrm>
        </p:spPr>
        <p:txBody>
          <a:bodyPr rtlCol="0">
            <a:normAutofit/>
          </a:bodyPr>
          <a:lstStyle/>
          <a:p>
            <a:pPr lvl="0"/>
            <a:endParaRPr lang="en-US" noProof="0" dirty="0"/>
          </a:p>
        </p:txBody>
      </p:sp>
      <p:sp>
        <p:nvSpPr>
          <p:cNvPr id="11" name="Text Placeholder 10"/>
          <p:cNvSpPr>
            <a:spLocks noGrp="1"/>
          </p:cNvSpPr>
          <p:nvPr>
            <p:ph type="body" sz="quarter" idx="14"/>
          </p:nvPr>
        </p:nvSpPr>
        <p:spPr>
          <a:xfrm>
            <a:off x="4606925" y="1107618"/>
            <a:ext cx="3913188" cy="4607382"/>
          </a:xfrm>
        </p:spPr>
        <p:txBody>
          <a:bodyPr/>
          <a:lstStyle>
            <a:lvl1pPr>
              <a:buClr>
                <a:srgbClr val="6CB255"/>
              </a:buClr>
              <a:defRPr>
                <a:solidFill>
                  <a:srgbClr val="212F62"/>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5"/>
          </p:nvPr>
        </p:nvSpPr>
        <p:spPr/>
        <p:txBody>
          <a:bodyPr/>
          <a:lstStyle>
            <a:lvl1pPr>
              <a:defRPr/>
            </a:lvl1pPr>
          </a:lstStyle>
          <a:p>
            <a:pPr>
              <a:defRPr/>
            </a:pPr>
            <a:fld id="{2AF5D7D9-81E5-4EEC-85C7-A3D8780B97A4}" type="datetime4">
              <a:rPr lang="en-US"/>
              <a:pPr>
                <a:defRPr/>
              </a:pPr>
              <a:t>May 29, 2020</a:t>
            </a:fld>
            <a:endParaRPr lang="en-US"/>
          </a:p>
        </p:txBody>
      </p:sp>
      <p:sp>
        <p:nvSpPr>
          <p:cNvPr id="6" name="Footer Placeholder 5"/>
          <p:cNvSpPr>
            <a:spLocks noGrp="1"/>
          </p:cNvSpPr>
          <p:nvPr>
            <p:ph type="ftr" sz="quarter" idx="16"/>
          </p:nvPr>
        </p:nvSpPr>
        <p:spPr/>
        <p:txBody>
          <a:bodyPr/>
          <a:lstStyle>
            <a:lvl1pPr>
              <a:defRPr/>
            </a:lvl1pPr>
          </a:lstStyle>
          <a:p>
            <a:pPr>
              <a:defRPr/>
            </a:pPr>
            <a:endParaRPr lang="en-US"/>
          </a:p>
        </p:txBody>
      </p:sp>
      <p:sp>
        <p:nvSpPr>
          <p:cNvPr id="7" name="Slide Number Placeholder 6"/>
          <p:cNvSpPr>
            <a:spLocks noGrp="1"/>
          </p:cNvSpPr>
          <p:nvPr>
            <p:ph type="sldNum" sz="quarter" idx="17"/>
          </p:nvPr>
        </p:nvSpPr>
        <p:spPr/>
        <p:txBody>
          <a:bodyPr/>
          <a:lstStyle>
            <a:lvl1pPr>
              <a:defRPr/>
            </a:lvl1pPr>
          </a:lstStyle>
          <a:p>
            <a:pPr>
              <a:defRPr/>
            </a:pPr>
            <a:fld id="{76124547-4185-4266-B4E4-2581C1A87319}" type="slidenum">
              <a:rPr lang="en-US"/>
              <a:pPr>
                <a:defRPr/>
              </a:pPr>
              <a:t>‹#›</a:t>
            </a:fld>
            <a:endParaRPr lang="en-US"/>
          </a:p>
        </p:txBody>
      </p:sp>
    </p:spTree>
    <p:extLst>
      <p:ext uri="{BB962C8B-B14F-4D97-AF65-F5344CB8AC3E}">
        <p14:creationId xmlns:p14="http://schemas.microsoft.com/office/powerpoint/2010/main" val="3052291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457200" y="241326"/>
            <a:ext cx="8062912" cy="659535"/>
          </a:xfrm>
        </p:spPr>
        <p:txBody>
          <a:body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rtlCol="0">
            <a:normAutofit/>
          </a:bodyPr>
          <a:lstStyle/>
          <a:p>
            <a:pPr lvl="0"/>
            <a:endParaRPr lang="en-US" noProof="0"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5"/>
          </p:nvPr>
        </p:nvSpPr>
        <p:spPr/>
        <p:txBody>
          <a:bodyPr/>
          <a:lstStyle>
            <a:lvl1pPr>
              <a:defRPr/>
            </a:lvl1pPr>
          </a:lstStyle>
          <a:p>
            <a:pPr>
              <a:defRPr/>
            </a:pPr>
            <a:fld id="{A1DBDB5D-5956-4717-B2E0-D781475071B8}" type="datetime4">
              <a:rPr lang="en-US"/>
              <a:pPr>
                <a:defRPr/>
              </a:pPr>
              <a:t>May 29, 2020</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pPr>
              <a:defRPr/>
            </a:pPr>
            <a:fld id="{2C3785B0-FE98-4A5B-9A50-1292CD97EBC4}" type="slidenum">
              <a:rPr lang="en-US"/>
              <a:pPr>
                <a:defRPr/>
              </a:pPr>
              <a:t>‹#›</a:t>
            </a:fld>
            <a:endParaRPr lang="en-US"/>
          </a:p>
        </p:txBody>
      </p:sp>
    </p:spTree>
    <p:extLst>
      <p:ext uri="{BB962C8B-B14F-4D97-AF65-F5344CB8AC3E}">
        <p14:creationId xmlns:p14="http://schemas.microsoft.com/office/powerpoint/2010/main" val="720932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35B25-61B5-4A6D-A2B3-C2E13D11D5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85D87D-CAAA-4994-A215-61FE0105BC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EEF00C-4927-48B0-83F4-A0C6D5D6B6B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06E9E82E-240C-4F84-AF61-92FB8AF25F84}"/>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4355138C-6E40-4E14-BB56-C1406B863E70}"/>
              </a:ext>
            </a:extLst>
          </p:cNvPr>
          <p:cNvSpPr>
            <a:spLocks noGrp="1"/>
          </p:cNvSpPr>
          <p:nvPr>
            <p:ph type="sldNum" sz="quarter" idx="12"/>
          </p:nvPr>
        </p:nvSpPr>
        <p:spPr/>
        <p:txBody>
          <a:bodyPr/>
          <a:lstStyle/>
          <a:p>
            <a:fld id="{F0899F5A-533F-4990-B894-F46B978F0679}" type="slidenum">
              <a:rPr lang="en-US" altLang="en-US" smtClean="0"/>
              <a:pPr/>
              <a:t>‹#›</a:t>
            </a:fld>
            <a:endParaRPr lang="en-US" altLang="en-US"/>
          </a:p>
        </p:txBody>
      </p:sp>
    </p:spTree>
    <p:extLst>
      <p:ext uri="{BB962C8B-B14F-4D97-AF65-F5344CB8AC3E}">
        <p14:creationId xmlns:p14="http://schemas.microsoft.com/office/powerpoint/2010/main" val="1440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42CF6-DC5F-47E7-9B42-C24F3943A46F}"/>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FE06F53-E552-41EC-A99E-86329F8FC2A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122492-3400-4860-BBBD-63961116C4AF}"/>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90AC9B4-AD50-4374-8C22-18AD62676FDA}"/>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0AFB58B2-FD2F-4541-9E1E-A500DD032012}"/>
              </a:ext>
            </a:extLst>
          </p:cNvPr>
          <p:cNvSpPr>
            <a:spLocks noGrp="1"/>
          </p:cNvSpPr>
          <p:nvPr>
            <p:ph type="sldNum" sz="quarter" idx="12"/>
          </p:nvPr>
        </p:nvSpPr>
        <p:spPr/>
        <p:txBody>
          <a:bodyPr/>
          <a:lstStyle/>
          <a:p>
            <a:fld id="{D68A5F29-1B69-4195-9034-C5DF8BA9F862}" type="slidenum">
              <a:rPr lang="en-US" altLang="en-US" smtClean="0"/>
              <a:pPr/>
              <a:t>‹#›</a:t>
            </a:fld>
            <a:endParaRPr lang="en-US" altLang="en-US"/>
          </a:p>
        </p:txBody>
      </p:sp>
    </p:spTree>
    <p:extLst>
      <p:ext uri="{BB962C8B-B14F-4D97-AF65-F5344CB8AC3E}">
        <p14:creationId xmlns:p14="http://schemas.microsoft.com/office/powerpoint/2010/main" val="617060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35CBB-218A-4FCB-A35C-56BA7AD62E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535DA2-86C1-4FC8-9B78-72B808774ED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B805BC-548C-4BFA-A1D9-6F2AB5C45826}"/>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3FF81C-1444-40AF-A22E-E09806FEA9C4}"/>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E0C57C22-2720-41FC-AB2B-521FA37010A5}"/>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523CAEA1-D7D1-4BF7-AAF2-F4B23B3480AB}"/>
              </a:ext>
            </a:extLst>
          </p:cNvPr>
          <p:cNvSpPr>
            <a:spLocks noGrp="1"/>
          </p:cNvSpPr>
          <p:nvPr>
            <p:ph type="sldNum" sz="quarter" idx="12"/>
          </p:nvPr>
        </p:nvSpPr>
        <p:spPr/>
        <p:txBody>
          <a:bodyPr/>
          <a:lstStyle/>
          <a:p>
            <a:fld id="{550646C1-52EF-4419-B58B-F64242473028}" type="slidenum">
              <a:rPr lang="en-US" altLang="en-US" smtClean="0"/>
              <a:pPr/>
              <a:t>‹#›</a:t>
            </a:fld>
            <a:endParaRPr lang="en-US" altLang="en-US"/>
          </a:p>
        </p:txBody>
      </p:sp>
    </p:spTree>
    <p:extLst>
      <p:ext uri="{BB962C8B-B14F-4D97-AF65-F5344CB8AC3E}">
        <p14:creationId xmlns:p14="http://schemas.microsoft.com/office/powerpoint/2010/main" val="24983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C7873-4CB5-4B6B-88CE-F4E5D899EC0E}"/>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CDD2C2-4939-4BD4-A431-2F2E74316AE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BD123A6-2285-47C8-A3A4-6C47B20C6629}"/>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F9B1BB-5CA9-4C8B-B454-370AA06BAB0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9BB2A826-4E9D-498D-9479-AE568901410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53FD35-EA88-44B8-9A7B-53FB25A93315}"/>
              </a:ext>
            </a:extLst>
          </p:cNvPr>
          <p:cNvSpPr>
            <a:spLocks noGrp="1"/>
          </p:cNvSpPr>
          <p:nvPr>
            <p:ph type="dt" sz="half" idx="10"/>
          </p:nvPr>
        </p:nvSpPr>
        <p:spPr/>
        <p:txBody>
          <a:bodyPr/>
          <a:lstStyle/>
          <a:p>
            <a:pPr>
              <a:defRPr/>
            </a:pPr>
            <a:endParaRPr lang="en-US"/>
          </a:p>
        </p:txBody>
      </p:sp>
      <p:sp>
        <p:nvSpPr>
          <p:cNvPr id="8" name="Footer Placeholder 7">
            <a:extLst>
              <a:ext uri="{FF2B5EF4-FFF2-40B4-BE49-F238E27FC236}">
                <a16:creationId xmlns:a16="http://schemas.microsoft.com/office/drawing/2014/main" id="{DE4C8F67-2020-42A0-91F7-48F560E29973}"/>
              </a:ext>
            </a:extLst>
          </p:cNvPr>
          <p:cNvSpPr>
            <a:spLocks noGrp="1"/>
          </p:cNvSpPr>
          <p:nvPr>
            <p:ph type="ftr" sz="quarter" idx="11"/>
          </p:nvPr>
        </p:nvSpPr>
        <p:spPr/>
        <p:txBody>
          <a:bodyPr/>
          <a:lstStyle/>
          <a:p>
            <a:pPr>
              <a:defRPr/>
            </a:pPr>
            <a:endParaRPr lang="en-US"/>
          </a:p>
        </p:txBody>
      </p:sp>
      <p:sp>
        <p:nvSpPr>
          <p:cNvPr id="9" name="Slide Number Placeholder 8">
            <a:extLst>
              <a:ext uri="{FF2B5EF4-FFF2-40B4-BE49-F238E27FC236}">
                <a16:creationId xmlns:a16="http://schemas.microsoft.com/office/drawing/2014/main" id="{CF716137-35DA-44AE-BBA9-A05AC61D1ED4}"/>
              </a:ext>
            </a:extLst>
          </p:cNvPr>
          <p:cNvSpPr>
            <a:spLocks noGrp="1"/>
          </p:cNvSpPr>
          <p:nvPr>
            <p:ph type="sldNum" sz="quarter" idx="12"/>
          </p:nvPr>
        </p:nvSpPr>
        <p:spPr/>
        <p:txBody>
          <a:bodyPr/>
          <a:lstStyle/>
          <a:p>
            <a:fld id="{2756770E-6BC0-48AC-95ED-1A2277B75143}" type="slidenum">
              <a:rPr lang="en-US" altLang="en-US" smtClean="0"/>
              <a:pPr/>
              <a:t>‹#›</a:t>
            </a:fld>
            <a:endParaRPr lang="en-US" altLang="en-US"/>
          </a:p>
        </p:txBody>
      </p:sp>
    </p:spTree>
    <p:extLst>
      <p:ext uri="{BB962C8B-B14F-4D97-AF65-F5344CB8AC3E}">
        <p14:creationId xmlns:p14="http://schemas.microsoft.com/office/powerpoint/2010/main" val="2836083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51D89-FD81-4E10-BBD7-417D9546FC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8B81F2-3811-4A7B-8A0C-B9CB73C61A1D}"/>
              </a:ext>
            </a:extLst>
          </p:cNvPr>
          <p:cNvSpPr>
            <a:spLocks noGrp="1"/>
          </p:cNvSpPr>
          <p:nvPr>
            <p:ph type="dt" sz="half" idx="10"/>
          </p:nvPr>
        </p:nvSpPr>
        <p:spPr/>
        <p:txBody>
          <a:bodyPr/>
          <a:lstStyle/>
          <a:p>
            <a:pPr>
              <a:defRPr/>
            </a:pPr>
            <a:endParaRPr lang="en-US"/>
          </a:p>
        </p:txBody>
      </p:sp>
      <p:sp>
        <p:nvSpPr>
          <p:cNvPr id="4" name="Footer Placeholder 3">
            <a:extLst>
              <a:ext uri="{FF2B5EF4-FFF2-40B4-BE49-F238E27FC236}">
                <a16:creationId xmlns:a16="http://schemas.microsoft.com/office/drawing/2014/main" id="{2E5F3860-C87B-4169-A52C-DAABB433BAC3}"/>
              </a:ext>
            </a:extLst>
          </p:cNvPr>
          <p:cNvSpPr>
            <a:spLocks noGrp="1"/>
          </p:cNvSpPr>
          <p:nvPr>
            <p:ph type="ftr" sz="quarter" idx="11"/>
          </p:nvPr>
        </p:nvSpPr>
        <p:spPr/>
        <p:txBody>
          <a:bodyPr/>
          <a:lstStyle/>
          <a:p>
            <a:pPr>
              <a:defRPr/>
            </a:pPr>
            <a:endParaRPr lang="en-US"/>
          </a:p>
        </p:txBody>
      </p:sp>
      <p:sp>
        <p:nvSpPr>
          <p:cNvPr id="5" name="Slide Number Placeholder 4">
            <a:extLst>
              <a:ext uri="{FF2B5EF4-FFF2-40B4-BE49-F238E27FC236}">
                <a16:creationId xmlns:a16="http://schemas.microsoft.com/office/drawing/2014/main" id="{1C84FBD0-F38A-4ABD-9887-950F450C4928}"/>
              </a:ext>
            </a:extLst>
          </p:cNvPr>
          <p:cNvSpPr>
            <a:spLocks noGrp="1"/>
          </p:cNvSpPr>
          <p:nvPr>
            <p:ph type="sldNum" sz="quarter" idx="12"/>
          </p:nvPr>
        </p:nvSpPr>
        <p:spPr/>
        <p:txBody>
          <a:bodyPr/>
          <a:lstStyle/>
          <a:p>
            <a:fld id="{1E82C669-EEAE-4854-AECB-C3113EDA5DE8}" type="slidenum">
              <a:rPr lang="en-US" altLang="en-US" smtClean="0"/>
              <a:pPr/>
              <a:t>‹#›</a:t>
            </a:fld>
            <a:endParaRPr lang="en-US" altLang="en-US"/>
          </a:p>
        </p:txBody>
      </p:sp>
    </p:spTree>
    <p:extLst>
      <p:ext uri="{BB962C8B-B14F-4D97-AF65-F5344CB8AC3E}">
        <p14:creationId xmlns:p14="http://schemas.microsoft.com/office/powerpoint/2010/main" val="2437794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CB2DB5-F19F-474B-A282-3A37D4B6B188}"/>
              </a:ext>
            </a:extLst>
          </p:cNvPr>
          <p:cNvSpPr>
            <a:spLocks noGrp="1"/>
          </p:cNvSpPr>
          <p:nvPr>
            <p:ph type="dt" sz="half" idx="10"/>
          </p:nvPr>
        </p:nvSpPr>
        <p:spPr/>
        <p:txBody>
          <a:bodyPr/>
          <a:lstStyle/>
          <a:p>
            <a:pPr>
              <a:defRPr/>
            </a:pPr>
            <a:endParaRPr lang="en-US"/>
          </a:p>
        </p:txBody>
      </p:sp>
      <p:sp>
        <p:nvSpPr>
          <p:cNvPr id="3" name="Footer Placeholder 2">
            <a:extLst>
              <a:ext uri="{FF2B5EF4-FFF2-40B4-BE49-F238E27FC236}">
                <a16:creationId xmlns:a16="http://schemas.microsoft.com/office/drawing/2014/main" id="{ADFB67C0-839C-4DAA-9CFC-A3BEC12A93DA}"/>
              </a:ext>
            </a:extLst>
          </p:cNvPr>
          <p:cNvSpPr>
            <a:spLocks noGrp="1"/>
          </p:cNvSpPr>
          <p:nvPr>
            <p:ph type="ftr" sz="quarter" idx="11"/>
          </p:nvPr>
        </p:nvSpPr>
        <p:spPr/>
        <p:txBody>
          <a:bodyPr/>
          <a:lstStyle/>
          <a:p>
            <a:pPr>
              <a:defRPr/>
            </a:pPr>
            <a:endParaRPr lang="en-US"/>
          </a:p>
        </p:txBody>
      </p:sp>
      <p:sp>
        <p:nvSpPr>
          <p:cNvPr id="4" name="Slide Number Placeholder 3">
            <a:extLst>
              <a:ext uri="{FF2B5EF4-FFF2-40B4-BE49-F238E27FC236}">
                <a16:creationId xmlns:a16="http://schemas.microsoft.com/office/drawing/2014/main" id="{F0E08EEC-41C0-4A9F-9629-1B7259822751}"/>
              </a:ext>
            </a:extLst>
          </p:cNvPr>
          <p:cNvSpPr>
            <a:spLocks noGrp="1"/>
          </p:cNvSpPr>
          <p:nvPr>
            <p:ph type="sldNum" sz="quarter" idx="12"/>
          </p:nvPr>
        </p:nvSpPr>
        <p:spPr/>
        <p:txBody>
          <a:bodyPr/>
          <a:lstStyle/>
          <a:p>
            <a:fld id="{D8AD4952-858A-416F-B1E7-5B8A9AEC9FF0}" type="slidenum">
              <a:rPr lang="en-US" altLang="en-US" smtClean="0"/>
              <a:pPr/>
              <a:t>‹#›</a:t>
            </a:fld>
            <a:endParaRPr lang="en-US" altLang="en-US"/>
          </a:p>
        </p:txBody>
      </p:sp>
    </p:spTree>
    <p:extLst>
      <p:ext uri="{BB962C8B-B14F-4D97-AF65-F5344CB8AC3E}">
        <p14:creationId xmlns:p14="http://schemas.microsoft.com/office/powerpoint/2010/main" val="3926184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AA98D-98DC-4C7C-BA3A-9E56C4267B9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516BBEE3-82BD-4050-B7BA-82B1BE7F9AC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BA3148-F2AB-4C46-93AD-D505D8CC3C6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3AC8DE9-3F34-4756-8100-2BFF7B277464}"/>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18D42536-A410-4827-8AC1-3EAE6D80348D}"/>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C41F9061-3C68-4636-AB06-30C796413EAF}"/>
              </a:ext>
            </a:extLst>
          </p:cNvPr>
          <p:cNvSpPr>
            <a:spLocks noGrp="1"/>
          </p:cNvSpPr>
          <p:nvPr>
            <p:ph type="sldNum" sz="quarter" idx="12"/>
          </p:nvPr>
        </p:nvSpPr>
        <p:spPr/>
        <p:txBody>
          <a:bodyPr/>
          <a:lstStyle/>
          <a:p>
            <a:fld id="{222C618A-0672-4BD1-B9CE-F759A4B1A82B}" type="slidenum">
              <a:rPr lang="en-US" altLang="en-US" smtClean="0"/>
              <a:pPr/>
              <a:t>‹#›</a:t>
            </a:fld>
            <a:endParaRPr lang="en-US" altLang="en-US"/>
          </a:p>
        </p:txBody>
      </p:sp>
    </p:spTree>
    <p:extLst>
      <p:ext uri="{BB962C8B-B14F-4D97-AF65-F5344CB8AC3E}">
        <p14:creationId xmlns:p14="http://schemas.microsoft.com/office/powerpoint/2010/main" val="1841460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E1CC8-92C7-4BDD-A517-3A658EA14E15}"/>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382C1FB8-8A46-415C-A413-5170A1D3F893}"/>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6D4EAD4-918C-4E34-A60E-11BB747993C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1887B7C-1E52-4CE7-B489-69CC23AE6C4E}"/>
              </a:ext>
            </a:extLst>
          </p:cNvPr>
          <p:cNvSpPr>
            <a:spLocks noGrp="1"/>
          </p:cNvSpPr>
          <p:nvPr>
            <p:ph type="dt" sz="half" idx="10"/>
          </p:nvPr>
        </p:nvSpPr>
        <p:spPr/>
        <p:txBody>
          <a:bodyPr/>
          <a:lstStyle/>
          <a:p>
            <a:pPr>
              <a:defRPr/>
            </a:pPr>
            <a:endParaRPr lang="en-US"/>
          </a:p>
        </p:txBody>
      </p:sp>
      <p:sp>
        <p:nvSpPr>
          <p:cNvPr id="6" name="Footer Placeholder 5">
            <a:extLst>
              <a:ext uri="{FF2B5EF4-FFF2-40B4-BE49-F238E27FC236}">
                <a16:creationId xmlns:a16="http://schemas.microsoft.com/office/drawing/2014/main" id="{F36CC3FD-DD81-47C5-A96C-88D58B2D9A73}"/>
              </a:ext>
            </a:extLst>
          </p:cNvPr>
          <p:cNvSpPr>
            <a:spLocks noGrp="1"/>
          </p:cNvSpPr>
          <p:nvPr>
            <p:ph type="ftr" sz="quarter" idx="11"/>
          </p:nvPr>
        </p:nvSpPr>
        <p:spPr/>
        <p:txBody>
          <a:bodyPr/>
          <a:lstStyle/>
          <a:p>
            <a:pPr>
              <a:defRPr/>
            </a:pPr>
            <a:endParaRPr lang="en-US"/>
          </a:p>
        </p:txBody>
      </p:sp>
      <p:sp>
        <p:nvSpPr>
          <p:cNvPr id="7" name="Slide Number Placeholder 6">
            <a:extLst>
              <a:ext uri="{FF2B5EF4-FFF2-40B4-BE49-F238E27FC236}">
                <a16:creationId xmlns:a16="http://schemas.microsoft.com/office/drawing/2014/main" id="{7335FE00-9250-4048-B7C2-25CF8B938E0D}"/>
              </a:ext>
            </a:extLst>
          </p:cNvPr>
          <p:cNvSpPr>
            <a:spLocks noGrp="1"/>
          </p:cNvSpPr>
          <p:nvPr>
            <p:ph type="sldNum" sz="quarter" idx="12"/>
          </p:nvPr>
        </p:nvSpPr>
        <p:spPr/>
        <p:txBody>
          <a:bodyPr/>
          <a:lstStyle/>
          <a:p>
            <a:fld id="{FAB52F55-AF5F-4C3B-8187-49566AB9DC73}" type="slidenum">
              <a:rPr lang="en-US" altLang="en-US" smtClean="0"/>
              <a:pPr/>
              <a:t>‹#›</a:t>
            </a:fld>
            <a:endParaRPr lang="en-US" altLang="en-US"/>
          </a:p>
        </p:txBody>
      </p:sp>
    </p:spTree>
    <p:extLst>
      <p:ext uri="{BB962C8B-B14F-4D97-AF65-F5344CB8AC3E}">
        <p14:creationId xmlns:p14="http://schemas.microsoft.com/office/powerpoint/2010/main" val="1198488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876CE8-A4C4-413D-A9F6-2CE45E37D80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45E4F3-FB3F-4DCB-9BE0-BA2218D6460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E8381F-15D0-4D9F-8BE8-AC3EF5AAA73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7723FA4C-1F00-4888-A9E9-2F9B4DCE627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45741485-16BE-484C-B7FE-11A7A31F512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039F3D-82F2-4BFC-B3A6-A0C715BA484A}" type="slidenum">
              <a:rPr lang="en-US" altLang="en-US" smtClean="0"/>
              <a:pPr/>
              <a:t>‹#›</a:t>
            </a:fld>
            <a:endParaRPr lang="en-US" altLang="en-US"/>
          </a:p>
        </p:txBody>
      </p:sp>
    </p:spTree>
    <p:extLst>
      <p:ext uri="{BB962C8B-B14F-4D97-AF65-F5344CB8AC3E}">
        <p14:creationId xmlns:p14="http://schemas.microsoft.com/office/powerpoint/2010/main" val="14873459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13.xml"/><Relationship Id="rId4" Type="http://schemas.openxmlformats.org/officeDocument/2006/relationships/image" Target="../media/image35.jpg"/></Relationships>
</file>

<file path=ppt/slides/_rels/slide28.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5F18414D-1626-4996-AACB-23D3DE45B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50" name="Title 3">
            <a:extLst>
              <a:ext uri="{FF2B5EF4-FFF2-40B4-BE49-F238E27FC236}">
                <a16:creationId xmlns:a16="http://schemas.microsoft.com/office/drawing/2014/main" id="{AAF3C1E7-6DDD-4021-893D-4599F8BC420D}"/>
              </a:ext>
            </a:extLst>
          </p:cNvPr>
          <p:cNvSpPr>
            <a:spLocks noGrp="1"/>
          </p:cNvSpPr>
          <p:nvPr>
            <p:ph type="ctrTitle"/>
          </p:nvPr>
        </p:nvSpPr>
        <p:spPr>
          <a:xfrm>
            <a:off x="94654" y="707132"/>
            <a:ext cx="4477346" cy="2387600"/>
          </a:xfrm>
        </p:spPr>
        <p:txBody>
          <a:bodyPr>
            <a:normAutofit/>
          </a:bodyPr>
          <a:lstStyle/>
          <a:p>
            <a:pPr algn="l"/>
            <a:r>
              <a:rPr lang="en-US" altLang="en-US" dirty="0">
                <a:solidFill>
                  <a:schemeClr val="bg1"/>
                </a:solidFill>
                <a:latin typeface="Arial" panose="020B0604020202020204" pitchFamily="34" charset="0"/>
                <a:cs typeface="Arial" panose="020B0604020202020204" pitchFamily="34" charset="0"/>
              </a:rPr>
              <a:t>Thermal Energy</a:t>
            </a:r>
          </a:p>
        </p:txBody>
      </p:sp>
      <p:cxnSp>
        <p:nvCxnSpPr>
          <p:cNvPr id="75" name="Straight Connector 74">
            <a:extLst>
              <a:ext uri="{FF2B5EF4-FFF2-40B4-BE49-F238E27FC236}">
                <a16:creationId xmlns:a16="http://schemas.microsoft.com/office/drawing/2014/main" id="{07A9243D-8FC3-4B36-874B-55906B03F48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3209925"/>
            <a:ext cx="457200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0" name="Graphic 69" descr="High Temperature">
            <a:extLst>
              <a:ext uri="{FF2B5EF4-FFF2-40B4-BE49-F238E27FC236}">
                <a16:creationId xmlns:a16="http://schemas.microsoft.com/office/drawing/2014/main" id="{D0E63CB6-267B-48EC-8680-FC78057778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510604" y="3204065"/>
            <a:ext cx="3538740" cy="3538740"/>
          </a:xfrm>
          <a:prstGeom prst="rect">
            <a:avLst/>
          </a:prstGeom>
        </p:spPr>
      </p:pic>
      <p:sp>
        <p:nvSpPr>
          <p:cNvPr id="77" name="Rectangle 76">
            <a:extLst>
              <a:ext uri="{FF2B5EF4-FFF2-40B4-BE49-F238E27FC236}">
                <a16:creationId xmlns:a16="http://schemas.microsoft.com/office/drawing/2014/main" id="{D84C2E9E-0B5D-4B5F-9A1F-70EBDCE390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654" y="115193"/>
            <a:ext cx="8954691"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 name="Title 1"/>
          <p:cNvSpPr>
            <a:spLocks noGrp="1"/>
          </p:cNvSpPr>
          <p:nvPr>
            <p:ph type="title"/>
          </p:nvPr>
        </p:nvSpPr>
        <p:spPr>
          <a:xfrm>
            <a:off x="628650" y="448721"/>
            <a:ext cx="3530753" cy="1225650"/>
          </a:xfrm>
        </p:spPr>
        <p:txBody>
          <a:bodyPr vert="horz" lIns="91440" tIns="45720" rIns="91440" bIns="45720" rtlCol="0" anchor="b">
            <a:normAutofit/>
          </a:bodyPr>
          <a:lstStyle/>
          <a:p>
            <a:pPr defTabSz="914400" fontAlgn="auto">
              <a:spcAft>
                <a:spcPts val="0"/>
              </a:spcAft>
              <a:defRPr/>
            </a:pPr>
            <a:r>
              <a:rPr lang="en-US" dirty="0">
                <a:solidFill>
                  <a:schemeClr val="bg1"/>
                </a:solidFill>
              </a:rPr>
              <a:t>Thermal Expansion</a:t>
            </a:r>
          </a:p>
        </p:txBody>
      </p:sp>
      <p:cxnSp>
        <p:nvCxnSpPr>
          <p:cNvPr id="74" name="Straight Connector 73">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243" name="Text Placeholder 13"/>
          <p:cNvSpPr>
            <a:spLocks noGrp="1"/>
          </p:cNvSpPr>
          <p:nvPr>
            <p:ph type="body" sz="quarter" idx="14"/>
          </p:nvPr>
        </p:nvSpPr>
        <p:spPr>
          <a:xfrm>
            <a:off x="673326" y="1909192"/>
            <a:ext cx="3439885" cy="3647710"/>
          </a:xfrm>
        </p:spPr>
        <p:txBody>
          <a:bodyPr vert="horz" lIns="91440" tIns="45720" rIns="91440" bIns="45720" rtlCol="0">
            <a:normAutofit/>
          </a:bodyPr>
          <a:lstStyle/>
          <a:p>
            <a:pPr marL="0" indent="0" defTabSz="914400">
              <a:buNone/>
            </a:pPr>
            <a:r>
              <a:rPr lang="en-US" sz="2200" dirty="0">
                <a:solidFill>
                  <a:schemeClr val="bg1"/>
                </a:solidFill>
              </a:rPr>
              <a:t>Thermal expansion joints like these in the Auckland </a:t>
            </a:r>
            <a:r>
              <a:rPr lang="en-US" sz="2200" dirty="0" err="1">
                <a:solidFill>
                  <a:schemeClr val="bg1"/>
                </a:solidFill>
              </a:rPr>
              <a:t>Harbour</a:t>
            </a:r>
            <a:r>
              <a:rPr lang="en-US" sz="2200" dirty="0">
                <a:solidFill>
                  <a:schemeClr val="bg1"/>
                </a:solidFill>
              </a:rPr>
              <a:t> Bridge in New Zealand allow bridges to change length without buckling. (credit: </a:t>
            </a:r>
            <a:r>
              <a:rPr lang="en-US" sz="2200" dirty="0" err="1">
                <a:solidFill>
                  <a:schemeClr val="bg1"/>
                </a:solidFill>
              </a:rPr>
              <a:t>Ingolfson</a:t>
            </a:r>
            <a:r>
              <a:rPr lang="en-US" sz="2200" dirty="0">
                <a:solidFill>
                  <a:schemeClr val="bg1"/>
                </a:solidFill>
              </a:rPr>
              <a:t>, Wikimedia Commons)</a:t>
            </a:r>
          </a:p>
        </p:txBody>
      </p:sp>
      <p:cxnSp>
        <p:nvCxnSpPr>
          <p:cNvPr id="76" name="Straight Connector 75">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 name="Picture Placeholder 1"/>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r="17373"/>
          <a:stretch/>
        </p:blipFill>
        <p:spPr>
          <a:xfrm>
            <a:off x="4894089" y="10"/>
            <a:ext cx="4249911" cy="6857990"/>
          </a:xfrm>
          <a:prstGeom prst="rect">
            <a:avLst/>
          </a:prstGeom>
        </p:spPr>
      </p:pic>
    </p:spTree>
    <p:extLst>
      <p:ext uri="{BB962C8B-B14F-4D97-AF65-F5344CB8AC3E}">
        <p14:creationId xmlns:p14="http://schemas.microsoft.com/office/powerpoint/2010/main" val="2172977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a:extLst>
              <a:ext uri="{FF2B5EF4-FFF2-40B4-BE49-F238E27FC236}">
                <a16:creationId xmlns:a16="http://schemas.microsoft.com/office/drawing/2014/main" id="{34B2171F-862E-4F9E-8095-51FEA9D3404E}"/>
              </a:ext>
            </a:extLst>
          </p:cNvPr>
          <p:cNvSpPr txBox="1">
            <a:spLocks noChangeArrowheads="1"/>
          </p:cNvSpPr>
          <p:nvPr/>
        </p:nvSpPr>
        <p:spPr bwMode="auto">
          <a:xfrm>
            <a:off x="0" y="0"/>
            <a:ext cx="5032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000" b="1">
                <a:solidFill>
                  <a:srgbClr val="0070C0"/>
                </a:solidFill>
              </a:rPr>
              <a:t>18.6: Thermal Expansion, Linear Expansion</a:t>
            </a:r>
          </a:p>
        </p:txBody>
      </p:sp>
      <p:grpSp>
        <p:nvGrpSpPr>
          <p:cNvPr id="11267" name="Group 21">
            <a:extLst>
              <a:ext uri="{FF2B5EF4-FFF2-40B4-BE49-F238E27FC236}">
                <a16:creationId xmlns:a16="http://schemas.microsoft.com/office/drawing/2014/main" id="{E47C6625-CABB-4355-95C1-471E3813A0A8}"/>
              </a:ext>
            </a:extLst>
          </p:cNvPr>
          <p:cNvGrpSpPr>
            <a:grpSpLocks/>
          </p:cNvGrpSpPr>
          <p:nvPr/>
        </p:nvGrpSpPr>
        <p:grpSpPr bwMode="auto">
          <a:xfrm>
            <a:off x="762000" y="914400"/>
            <a:ext cx="6748463" cy="1570038"/>
            <a:chOff x="762000" y="914400"/>
            <a:chExt cx="6749220" cy="1517061"/>
          </a:xfrm>
        </p:grpSpPr>
        <p:sp>
          <p:nvSpPr>
            <p:cNvPr id="11269" name="TextBox 18">
              <a:extLst>
                <a:ext uri="{FF2B5EF4-FFF2-40B4-BE49-F238E27FC236}">
                  <a16:creationId xmlns:a16="http://schemas.microsoft.com/office/drawing/2014/main" id="{C128FEA3-FE47-4555-AA6A-F3A05D1179A3}"/>
                </a:ext>
              </a:extLst>
            </p:cNvPr>
            <p:cNvSpPr txBox="1">
              <a:spLocks noChangeArrowheads="1"/>
            </p:cNvSpPr>
            <p:nvPr/>
          </p:nvSpPr>
          <p:spPr bwMode="auto">
            <a:xfrm>
              <a:off x="762000" y="914400"/>
              <a:ext cx="6749220" cy="1517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solidFill>
                    <a:srgbClr val="0070C0"/>
                  </a:solidFill>
                </a:rPr>
                <a:t>If the temperature of a metal rod of length </a:t>
              </a:r>
              <a:r>
                <a:rPr lang="en-US" altLang="en-US" sz="1600" i="1">
                  <a:solidFill>
                    <a:srgbClr val="0070C0"/>
                  </a:solidFill>
                </a:rPr>
                <a:t>L is raised by an amount T, its length</a:t>
              </a:r>
            </a:p>
            <a:p>
              <a:pPr eaLnBrk="1" hangingPunct="1"/>
              <a:r>
                <a:rPr lang="en-US" altLang="en-US" sz="1600">
                  <a:solidFill>
                    <a:srgbClr val="0070C0"/>
                  </a:solidFill>
                </a:rPr>
                <a:t>is found to increase by an amount</a:t>
              </a:r>
            </a:p>
            <a:p>
              <a:pPr eaLnBrk="1" hangingPunct="1"/>
              <a:endParaRPr lang="en-US" altLang="en-US" sz="1600">
                <a:solidFill>
                  <a:srgbClr val="0070C0"/>
                </a:solidFill>
              </a:endParaRPr>
            </a:p>
            <a:p>
              <a:pPr eaLnBrk="1" hangingPunct="1"/>
              <a:endParaRPr lang="en-US" altLang="en-US" sz="1600">
                <a:solidFill>
                  <a:srgbClr val="0070C0"/>
                </a:solidFill>
              </a:endParaRPr>
            </a:p>
            <a:p>
              <a:pPr eaLnBrk="1" hangingPunct="1"/>
              <a:r>
                <a:rPr lang="en-US" altLang="en-US" sz="1600">
                  <a:solidFill>
                    <a:srgbClr val="0070C0"/>
                  </a:solidFill>
                </a:rPr>
                <a:t>in which </a:t>
              </a:r>
              <a:r>
                <a:rPr lang="en-US" altLang="en-US" sz="1600">
                  <a:solidFill>
                    <a:srgbClr val="0070C0"/>
                  </a:solidFill>
                  <a:latin typeface="Symbol" panose="05050102010706020507" pitchFamily="18" charset="2"/>
                </a:rPr>
                <a:t>a</a:t>
              </a:r>
              <a:r>
                <a:rPr lang="en-US" altLang="en-US" sz="1600">
                  <a:solidFill>
                    <a:srgbClr val="0070C0"/>
                  </a:solidFill>
                </a:rPr>
                <a:t> is a constant called the </a:t>
              </a:r>
              <a:r>
                <a:rPr lang="en-US" altLang="en-US" sz="1600" b="1">
                  <a:solidFill>
                    <a:srgbClr val="0070C0"/>
                  </a:solidFill>
                </a:rPr>
                <a:t>coefficient of linear expansion.</a:t>
              </a:r>
              <a:endParaRPr lang="en-US" altLang="en-US" sz="1600">
                <a:solidFill>
                  <a:srgbClr val="0070C0"/>
                </a:solidFill>
              </a:endParaRPr>
            </a:p>
            <a:p>
              <a:pPr eaLnBrk="1" hangingPunct="1"/>
              <a:endParaRPr lang="en-US" altLang="en-US" sz="1600"/>
            </a:p>
          </p:txBody>
        </p:sp>
        <p:pic>
          <p:nvPicPr>
            <p:cNvPr id="43016" name="Picture 8">
              <a:extLst>
                <a:ext uri="{FF2B5EF4-FFF2-40B4-BE49-F238E27FC236}">
                  <a16:creationId xmlns:a16="http://schemas.microsoft.com/office/drawing/2014/main" id="{C4FEB710-37E1-4F6E-8BF5-09DA13A57F74}"/>
                </a:ext>
              </a:extLst>
            </p:cNvPr>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3657600" y="1524000"/>
              <a:ext cx="1162050" cy="304800"/>
            </a:xfrm>
            <a:prstGeom prst="rect">
              <a:avLst/>
            </a:prstGeom>
            <a:noFill/>
            <a:ln w="9525">
              <a:noFill/>
              <a:miter lim="800000"/>
              <a:headEnd/>
              <a:tailEnd/>
            </a:ln>
          </p:spPr>
        </p:pic>
      </p:grpSp>
      <p:pic>
        <p:nvPicPr>
          <p:cNvPr id="11268" name="Picture 9">
            <a:extLst>
              <a:ext uri="{FF2B5EF4-FFF2-40B4-BE49-F238E27FC236}">
                <a16:creationId xmlns:a16="http://schemas.microsoft.com/office/drawing/2014/main" id="{F514AF5E-58EC-4D8C-8989-20B7F38D48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514600"/>
            <a:ext cx="58388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2">
            <a:extLst>
              <a:ext uri="{FF2B5EF4-FFF2-40B4-BE49-F238E27FC236}">
                <a16:creationId xmlns:a16="http://schemas.microsoft.com/office/drawing/2014/main" id="{3A1400DF-04A5-486B-86BD-9B20D44610C0}"/>
              </a:ext>
            </a:extLst>
          </p:cNvPr>
          <p:cNvSpPr txBox="1">
            <a:spLocks noChangeArrowheads="1"/>
          </p:cNvSpPr>
          <p:nvPr/>
        </p:nvSpPr>
        <p:spPr bwMode="auto">
          <a:xfrm>
            <a:off x="293534" y="1848561"/>
            <a:ext cx="4425318" cy="4140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sz="1600" dirty="0">
                <a:latin typeface="+mn-lt"/>
              </a:rPr>
              <a:t>If all dimensions of a solid expand with temperature, the volume of that solid must also expand. For liquids, volume expansion is the only meaningful expansion parameter. </a:t>
            </a:r>
          </a:p>
          <a:p>
            <a:pPr eaLnBrk="1" hangingPunct="1">
              <a:lnSpc>
                <a:spcPct val="90000"/>
              </a:lnSpc>
              <a:spcAft>
                <a:spcPts val="600"/>
              </a:spcAft>
            </a:pPr>
            <a:endParaRPr lang="en-US" altLang="en-US" sz="1600" dirty="0">
              <a:latin typeface="+mn-lt"/>
            </a:endParaRPr>
          </a:p>
          <a:p>
            <a:pPr eaLnBrk="1" hangingPunct="1">
              <a:lnSpc>
                <a:spcPct val="90000"/>
              </a:lnSpc>
              <a:spcAft>
                <a:spcPts val="600"/>
              </a:spcAft>
            </a:pPr>
            <a:r>
              <a:rPr lang="en-US" altLang="en-US" sz="1600" dirty="0">
                <a:latin typeface="+mn-lt"/>
              </a:rPr>
              <a:t>If the temperature of a solid or liquid whose volume is V is increased by an amount </a:t>
            </a:r>
            <a:r>
              <a:rPr lang="en-US" altLang="en-US" sz="1600" i="1" dirty="0">
                <a:latin typeface="+mn-lt"/>
              </a:rPr>
              <a:t>DT</a:t>
            </a:r>
            <a:r>
              <a:rPr lang="en-US" altLang="en-US" sz="1600" dirty="0">
                <a:latin typeface="+mn-lt"/>
              </a:rPr>
              <a:t>, the increase in volume is found to be</a:t>
            </a:r>
          </a:p>
          <a:p>
            <a:pPr eaLnBrk="1" hangingPunct="1">
              <a:lnSpc>
                <a:spcPct val="90000"/>
              </a:lnSpc>
              <a:spcAft>
                <a:spcPts val="600"/>
              </a:spcAft>
            </a:pPr>
            <a:endParaRPr lang="en-US" altLang="en-US" sz="1600" dirty="0">
              <a:latin typeface="+mn-lt"/>
            </a:endParaRPr>
          </a:p>
          <a:p>
            <a:pPr eaLnBrk="1" hangingPunct="1">
              <a:lnSpc>
                <a:spcPct val="90000"/>
              </a:lnSpc>
              <a:spcAft>
                <a:spcPts val="600"/>
              </a:spcAft>
            </a:pPr>
            <a:endParaRPr lang="en-US" altLang="en-US" sz="1600" dirty="0">
              <a:latin typeface="+mn-lt"/>
            </a:endParaRPr>
          </a:p>
          <a:p>
            <a:pPr eaLnBrk="1" hangingPunct="1">
              <a:lnSpc>
                <a:spcPct val="90000"/>
              </a:lnSpc>
              <a:spcAft>
                <a:spcPts val="600"/>
              </a:spcAft>
            </a:pPr>
            <a:r>
              <a:rPr lang="en-US" altLang="en-US" sz="1600" dirty="0">
                <a:latin typeface="+mn-lt"/>
              </a:rPr>
              <a:t>where b is the </a:t>
            </a:r>
            <a:r>
              <a:rPr lang="en-US" altLang="en-US" sz="1600" b="1" dirty="0">
                <a:latin typeface="+mn-lt"/>
              </a:rPr>
              <a:t>coefficient of volume expansion of the solid or liquid</a:t>
            </a:r>
            <a:r>
              <a:rPr lang="en-US" altLang="en-US" sz="1600" dirty="0">
                <a:latin typeface="+mn-lt"/>
              </a:rPr>
              <a:t>. The coefficients of volume expansion and linear expansion for a solid are related by</a:t>
            </a:r>
          </a:p>
        </p:txBody>
      </p:sp>
      <p:sp>
        <p:nvSpPr>
          <p:cNvPr id="12290" name="TextBox 1">
            <a:extLst>
              <a:ext uri="{FF2B5EF4-FFF2-40B4-BE49-F238E27FC236}">
                <a16:creationId xmlns:a16="http://schemas.microsoft.com/office/drawing/2014/main" id="{DF936F39-DB7E-40C6-91D2-F6A4388200A5}"/>
              </a:ext>
            </a:extLst>
          </p:cNvPr>
          <p:cNvSpPr txBox="1">
            <a:spLocks noChangeArrowheads="1"/>
          </p:cNvSpPr>
          <p:nvPr/>
        </p:nvSpPr>
        <p:spPr bwMode="auto">
          <a:xfrm>
            <a:off x="293533" y="320675"/>
            <a:ext cx="8555615" cy="13255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4300" b="1" kern="1200" dirty="0">
                <a:solidFill>
                  <a:schemeClr val="tx1"/>
                </a:solidFill>
                <a:latin typeface="+mj-lt"/>
                <a:ea typeface="+mj-ea"/>
                <a:cs typeface="+mj-cs"/>
              </a:rPr>
              <a:t>Thermal Expansion, Volume Expansion</a:t>
            </a:r>
          </a:p>
        </p:txBody>
      </p:sp>
      <p:pic>
        <p:nvPicPr>
          <p:cNvPr id="12295" name="Picture 2">
            <a:extLst>
              <a:ext uri="{FF2B5EF4-FFF2-40B4-BE49-F238E27FC236}">
                <a16:creationId xmlns:a16="http://schemas.microsoft.com/office/drawing/2014/main" id="{868C6206-D689-4EA9-9021-6F7D281A6E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967818"/>
            <a:ext cx="1133988" cy="295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a:extLst>
              <a:ext uri="{FF2B5EF4-FFF2-40B4-BE49-F238E27FC236}">
                <a16:creationId xmlns:a16="http://schemas.microsoft.com/office/drawing/2014/main" id="{05E3944E-F10B-4738-A5C6-C6AECEC10A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1500"/>
          <a:stretch/>
        </p:blipFill>
        <p:spPr bwMode="auto">
          <a:xfrm>
            <a:off x="4718852" y="2743200"/>
            <a:ext cx="4065761" cy="1887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a:extLst>
              <a:ext uri="{FF2B5EF4-FFF2-40B4-BE49-F238E27FC236}">
                <a16:creationId xmlns:a16="http://schemas.microsoft.com/office/drawing/2014/main" id="{FF8E5108-68B1-472F-A606-095E54C0A4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5486400"/>
            <a:ext cx="755992" cy="322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6" name="Picture 13315">
            <a:extLst>
              <a:ext uri="{FF2B5EF4-FFF2-40B4-BE49-F238E27FC236}">
                <a16:creationId xmlns:a16="http://schemas.microsoft.com/office/drawing/2014/main" id="{4A735269-57A8-4D0C-8479-04EA053018FC}"/>
              </a:ext>
            </a:extLst>
          </p:cNvPr>
          <p:cNvPicPr>
            <a:picLocks noChangeAspect="1"/>
          </p:cNvPicPr>
          <p:nvPr/>
        </p:nvPicPr>
        <p:blipFill rotWithShape="1">
          <a:blip r:embed="rId2">
            <a:alphaModFix amt="40000"/>
          </a:blip>
          <a:srcRect r="5666" b="-1"/>
          <a:stretch/>
        </p:blipFill>
        <p:spPr>
          <a:xfrm>
            <a:off x="20" y="10"/>
            <a:ext cx="9143979" cy="6857990"/>
          </a:xfrm>
          <a:prstGeom prst="rect">
            <a:avLst/>
          </a:prstGeom>
        </p:spPr>
      </p:pic>
      <p:sp>
        <p:nvSpPr>
          <p:cNvPr id="13314" name="TextBox 1">
            <a:extLst>
              <a:ext uri="{FF2B5EF4-FFF2-40B4-BE49-F238E27FC236}">
                <a16:creationId xmlns:a16="http://schemas.microsoft.com/office/drawing/2014/main" id="{4B85BFC8-71E4-480C-BA8E-BD1E9FCBB390}"/>
              </a:ext>
            </a:extLst>
          </p:cNvPr>
          <p:cNvSpPr txBox="1">
            <a:spLocks noChangeArrowheads="1"/>
          </p:cNvSpPr>
          <p:nvPr/>
        </p:nvSpPr>
        <p:spPr bwMode="auto">
          <a:xfrm>
            <a:off x="630936" y="941832"/>
            <a:ext cx="7879842" cy="2057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4400" b="1" dirty="0">
                <a:latin typeface="+mj-lt"/>
                <a:ea typeface="+mj-ea"/>
                <a:cs typeface="+mj-cs"/>
              </a:rPr>
              <a:t>Thermal Expansion, Anomalous Expansion of Water</a:t>
            </a:r>
          </a:p>
        </p:txBody>
      </p:sp>
      <p:sp>
        <p:nvSpPr>
          <p:cNvPr id="74" name="Rectangle 7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21817"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6" name="Rectangle 7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3241202"/>
            <a:ext cx="7879842"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5256065E-AF02-4914-8E23-13DDBB7A3ECF}"/>
              </a:ext>
            </a:extLst>
          </p:cNvPr>
          <p:cNvSpPr/>
          <p:nvPr/>
        </p:nvSpPr>
        <p:spPr>
          <a:xfrm>
            <a:off x="630936" y="3502152"/>
            <a:ext cx="7879842" cy="267004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defRPr/>
            </a:pPr>
            <a:r>
              <a:rPr lang="en-US" sz="1700"/>
              <a:t>The most common liquid, water, does not behave like other liquids. Above about 4°C, water expands as the temperature rises, as we would expect. </a:t>
            </a:r>
          </a:p>
          <a:p>
            <a:pPr indent="-228600">
              <a:lnSpc>
                <a:spcPct val="90000"/>
              </a:lnSpc>
              <a:spcAft>
                <a:spcPts val="600"/>
              </a:spcAft>
              <a:buFont typeface="Arial" panose="020B0604020202020204" pitchFamily="34" charset="0"/>
              <a:buChar char="•"/>
              <a:defRPr/>
            </a:pPr>
            <a:endParaRPr lang="en-US" sz="1700"/>
          </a:p>
          <a:p>
            <a:pPr indent="-228600">
              <a:lnSpc>
                <a:spcPct val="90000"/>
              </a:lnSpc>
              <a:spcAft>
                <a:spcPts val="600"/>
              </a:spcAft>
              <a:buFont typeface="Arial" panose="020B0604020202020204" pitchFamily="34" charset="0"/>
              <a:buChar char="•"/>
              <a:defRPr/>
            </a:pPr>
            <a:r>
              <a:rPr lang="en-US" sz="1700"/>
              <a:t>Between 0 and about 4°C, however, water </a:t>
            </a:r>
            <a:r>
              <a:rPr lang="en-US" sz="1700" i="1"/>
              <a:t>contracts with increasing temperature. </a:t>
            </a:r>
            <a:r>
              <a:rPr lang="en-US" sz="1700"/>
              <a:t>Thus, at about 4°C, the density of water passes through a maximum. </a:t>
            </a:r>
          </a:p>
          <a:p>
            <a:pPr indent="-228600">
              <a:lnSpc>
                <a:spcPct val="90000"/>
              </a:lnSpc>
              <a:spcAft>
                <a:spcPts val="600"/>
              </a:spcAft>
              <a:buFont typeface="Arial" panose="020B0604020202020204" pitchFamily="34" charset="0"/>
              <a:buChar char="•"/>
              <a:defRPr/>
            </a:pPr>
            <a:endParaRPr lang="en-US" sz="1700"/>
          </a:p>
          <a:p>
            <a:pPr indent="-228600">
              <a:lnSpc>
                <a:spcPct val="90000"/>
              </a:lnSpc>
              <a:spcAft>
                <a:spcPts val="600"/>
              </a:spcAft>
              <a:buFont typeface="Arial" panose="020B0604020202020204" pitchFamily="34" charset="0"/>
              <a:buChar char="•"/>
              <a:defRPr/>
            </a:pPr>
            <a:r>
              <a:rPr lang="en-US" sz="1700"/>
              <a:t>At all other temperatures, the density of water is less than this maximum value.</a:t>
            </a:r>
          </a:p>
          <a:p>
            <a:pPr indent="-228600">
              <a:lnSpc>
                <a:spcPct val="90000"/>
              </a:lnSpc>
              <a:spcAft>
                <a:spcPts val="600"/>
              </a:spcAft>
              <a:buFont typeface="Arial" panose="020B0604020202020204" pitchFamily="34" charset="0"/>
              <a:buChar char="•"/>
              <a:defRPr/>
            </a:pPr>
            <a:endParaRPr lang="en-US" sz="1700"/>
          </a:p>
          <a:p>
            <a:pPr indent="-228600">
              <a:lnSpc>
                <a:spcPct val="90000"/>
              </a:lnSpc>
              <a:spcAft>
                <a:spcPts val="600"/>
              </a:spcAft>
              <a:buFont typeface="Arial" panose="020B0604020202020204" pitchFamily="34" charset="0"/>
              <a:buChar char="•"/>
              <a:defRPr/>
            </a:pPr>
            <a:r>
              <a:rPr lang="en-US" sz="1700"/>
              <a:t>Thus the surface of a pond freezes while the lower water is still liquid.</a:t>
            </a:r>
          </a:p>
        </p:txBody>
      </p:sp>
    </p:spTree>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3785652"/>
          </a:xfrm>
          <a:prstGeom prst="rect">
            <a:avLst/>
          </a:prstGeom>
          <a:noFill/>
          <a:ln w="9525">
            <a:noFill/>
            <a:miter lim="800000"/>
            <a:headEnd/>
            <a:tailEnd/>
          </a:ln>
        </p:spPr>
        <p:txBody>
          <a:bodyPr wrap="square">
            <a:spAutoFit/>
          </a:bodyPr>
          <a:lstStyle/>
          <a:p>
            <a:r>
              <a:rPr lang="en-US" altLang="en-US" sz="2000" dirty="0"/>
              <a:t>Which one of the following statements is the best explanation for the fact that metal pipes that carry water often burst during cold winter months?</a:t>
            </a:r>
          </a:p>
          <a:p>
            <a:endParaRPr lang="en-US" altLang="en-US" sz="2000" dirty="0"/>
          </a:p>
          <a:p>
            <a:r>
              <a:rPr lang="en-US" altLang="en-US" sz="2000" dirty="0"/>
              <a:t>a)  Both the metal and the water expand, but the water expands to a greater extent.</a:t>
            </a:r>
          </a:p>
          <a:p>
            <a:endParaRPr lang="en-US" altLang="en-US" sz="2000" dirty="0"/>
          </a:p>
          <a:p>
            <a:r>
              <a:rPr lang="en-US" altLang="en-US" sz="2000" dirty="0"/>
              <a:t>b)  Water contracts upon freezing while the metal expands at lower temperatures.</a:t>
            </a:r>
          </a:p>
          <a:p>
            <a:endParaRPr lang="en-US" altLang="en-US" sz="2000" dirty="0"/>
          </a:p>
          <a:p>
            <a:r>
              <a:rPr lang="en-US" altLang="en-US" sz="2000" dirty="0"/>
              <a:t>c)  The metal contracts to a greater extent than the water.</a:t>
            </a:r>
          </a:p>
          <a:p>
            <a:endParaRPr lang="en-US" altLang="en-US" sz="2000" dirty="0"/>
          </a:p>
          <a:p>
            <a:r>
              <a:rPr lang="en-US" altLang="en-US" sz="2000" dirty="0"/>
              <a:t>d)  The interior of the pipe contracts less than the outside of the pipe.</a:t>
            </a:r>
          </a:p>
          <a:p>
            <a:endParaRPr lang="en-US" altLang="en-US" sz="2000" dirty="0"/>
          </a:p>
          <a:p>
            <a:r>
              <a:rPr lang="en-US" altLang="en-US" sz="2000" dirty="0"/>
              <a:t>e)  Water expands upon freezing while the metal contracts at lower temperatures.</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Thermal Expansion</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2115779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314" name="TextBox 1">
            <a:extLst>
              <a:ext uri="{FF2B5EF4-FFF2-40B4-BE49-F238E27FC236}">
                <a16:creationId xmlns:a16="http://schemas.microsoft.com/office/drawing/2014/main" id="{D31D30B5-AF01-4A5A-86AF-89CFB28F237D}"/>
              </a:ext>
            </a:extLst>
          </p:cNvPr>
          <p:cNvSpPr txBox="1">
            <a:spLocks noChangeArrowheads="1"/>
          </p:cNvSpPr>
          <p:nvPr/>
        </p:nvSpPr>
        <p:spPr bwMode="auto">
          <a:xfrm>
            <a:off x="628650" y="448721"/>
            <a:ext cx="3530753" cy="1225650"/>
          </a:xfrm>
          <a:prstGeom prst="rect">
            <a:avLst/>
          </a:prstGeom>
        </p:spPr>
        <p:txBody>
          <a:bodyPr vert="horz" lIns="91440" tIns="45720" rIns="91440" bIns="45720" rtlCol="0" anchor="b">
            <a:normAutofit/>
          </a:bodyPr>
          <a:lstStyle/>
          <a:p>
            <a:pPr>
              <a:lnSpc>
                <a:spcPct val="90000"/>
              </a:lnSpc>
              <a:spcBef>
                <a:spcPct val="0"/>
              </a:spcBef>
              <a:spcAft>
                <a:spcPts val="600"/>
              </a:spcAft>
              <a:defRPr/>
            </a:pPr>
            <a:r>
              <a:rPr lang="en-US" sz="3300" b="1" kern="1200" dirty="0">
                <a:solidFill>
                  <a:schemeClr val="bg1"/>
                </a:solidFill>
                <a:latin typeface="+mj-lt"/>
                <a:ea typeface="+mj-ea"/>
                <a:cs typeface="+mj-cs"/>
              </a:rPr>
              <a:t>Temperature and Heat</a:t>
            </a:r>
          </a:p>
        </p:txBody>
      </p:sp>
      <p:cxnSp>
        <p:nvCxnSpPr>
          <p:cNvPr id="77" name="Straight Connector 76">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365" name="TextBox 6">
            <a:extLst>
              <a:ext uri="{FF2B5EF4-FFF2-40B4-BE49-F238E27FC236}">
                <a16:creationId xmlns:a16="http://schemas.microsoft.com/office/drawing/2014/main" id="{54C1A3B7-A762-455A-B506-55898FAAC77F}"/>
              </a:ext>
            </a:extLst>
          </p:cNvPr>
          <p:cNvSpPr txBox="1">
            <a:spLocks noChangeArrowheads="1"/>
          </p:cNvSpPr>
          <p:nvPr/>
        </p:nvSpPr>
        <p:spPr bwMode="auto">
          <a:xfrm>
            <a:off x="673326" y="1909192"/>
            <a:ext cx="3439885" cy="36477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b="1" i="1" dirty="0">
                <a:solidFill>
                  <a:schemeClr val="bg1"/>
                </a:solidFill>
                <a:latin typeface="+mn-lt"/>
              </a:rPr>
              <a:t>Heat is the thermal energy transferred between a system and its environment because of a temperature difference that exists between them.</a:t>
            </a:r>
          </a:p>
        </p:txBody>
      </p:sp>
      <p:cxnSp>
        <p:nvCxnSpPr>
          <p:cNvPr id="79" name="Straight Connector 78">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363" name="Picture 6">
            <a:extLst>
              <a:ext uri="{FF2B5EF4-FFF2-40B4-BE49-F238E27FC236}">
                <a16:creationId xmlns:a16="http://schemas.microsoft.com/office/drawing/2014/main" id="{A818F7FF-B4D2-44E5-8016-F0ECE115C79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73976" y="1542371"/>
            <a:ext cx="4249911" cy="4381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1">
            <a:extLst>
              <a:ext uri="{FF2B5EF4-FFF2-40B4-BE49-F238E27FC236}">
                <a16:creationId xmlns:a16="http://schemas.microsoft.com/office/drawing/2014/main" id="{9FAE6568-1B32-45FA-B561-6DA1A2F9EC2F}"/>
              </a:ext>
            </a:extLst>
          </p:cNvPr>
          <p:cNvSpPr txBox="1">
            <a:spLocks noChangeArrowheads="1"/>
          </p:cNvSpPr>
          <p:nvPr/>
        </p:nvSpPr>
        <p:spPr bwMode="auto">
          <a:xfrm>
            <a:off x="628650" y="631825"/>
            <a:ext cx="7886700" cy="1325563"/>
          </a:xfrm>
          <a:prstGeom prst="rect">
            <a:avLst/>
          </a:prstGeom>
        </p:spPr>
        <p:txBody>
          <a:bodyPr vert="horz" lIns="91440" tIns="45720" rIns="91440" bIns="45720" rtlCol="0" anchor="ctr">
            <a:normAutofit lnSpcReduction="10000"/>
          </a:bodyPr>
          <a:lstStyle/>
          <a:p>
            <a:pPr algn="ctr">
              <a:lnSpc>
                <a:spcPct val="90000"/>
              </a:lnSpc>
              <a:spcBef>
                <a:spcPct val="0"/>
              </a:spcBef>
              <a:spcAft>
                <a:spcPts val="600"/>
              </a:spcAft>
              <a:defRPr/>
            </a:pPr>
            <a:r>
              <a:rPr lang="en-US" sz="4400" b="1" kern="1200" dirty="0">
                <a:solidFill>
                  <a:schemeClr val="bg1"/>
                </a:solidFill>
                <a:latin typeface="+mj-lt"/>
                <a:ea typeface="+mj-ea"/>
                <a:cs typeface="+mj-cs"/>
              </a:rPr>
              <a:t>Temperature and Heat</a:t>
            </a:r>
          </a:p>
          <a:p>
            <a:pPr algn="ctr">
              <a:lnSpc>
                <a:spcPct val="90000"/>
              </a:lnSpc>
              <a:spcBef>
                <a:spcPct val="0"/>
              </a:spcBef>
              <a:spcAft>
                <a:spcPts val="600"/>
              </a:spcAft>
              <a:defRPr/>
            </a:pPr>
            <a:r>
              <a:rPr lang="en-US" sz="4400" b="1" kern="1200" dirty="0">
                <a:solidFill>
                  <a:schemeClr val="bg1"/>
                </a:solidFill>
                <a:latin typeface="+mj-lt"/>
                <a:ea typeface="+mj-ea"/>
                <a:cs typeface="+mj-cs"/>
              </a:rPr>
              <a:t>Units</a:t>
            </a:r>
          </a:p>
        </p:txBody>
      </p:sp>
      <p:cxnSp>
        <p:nvCxnSpPr>
          <p:cNvPr id="10" name="Straight Connector 9">
            <a:extLst>
              <a:ext uri="{FF2B5EF4-FFF2-40B4-BE49-F238E27FC236}">
                <a16:creationId xmlns:a16="http://schemas.microsoft.com/office/drawing/2014/main" id="{E8E35B83-1EC3-4F87-9D54-D8634633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3227" y="1957388"/>
            <a:ext cx="7797546"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2EAD3E2E-F169-4E7D-820F-8CC980BF0DA9}"/>
              </a:ext>
            </a:extLst>
          </p:cNvPr>
          <p:cNvSpPr/>
          <p:nvPr/>
        </p:nvSpPr>
        <p:spPr>
          <a:xfrm>
            <a:off x="628650" y="2269173"/>
            <a:ext cx="7886700" cy="3659988"/>
          </a:xfrm>
          <a:prstGeom prst="rect">
            <a:avLst/>
          </a:prstGeom>
        </p:spPr>
        <p:txBody>
          <a:bodyPr vert="horz" lIns="91440" tIns="45720" rIns="91440" bIns="45720" rtlCol="0">
            <a:noAutofit/>
          </a:bodyPr>
          <a:lstStyle/>
          <a:p>
            <a:pPr marL="280988" indent="-228600">
              <a:lnSpc>
                <a:spcPct val="90000"/>
              </a:lnSpc>
              <a:spcAft>
                <a:spcPts val="600"/>
              </a:spcAft>
              <a:buFont typeface="Arial" panose="020B0604020202020204" pitchFamily="34" charset="0"/>
              <a:buChar char="•"/>
              <a:defRPr/>
            </a:pPr>
            <a:r>
              <a:rPr lang="en-US" dirty="0">
                <a:solidFill>
                  <a:schemeClr val="bg1"/>
                </a:solidFill>
              </a:rPr>
              <a:t>The </a:t>
            </a:r>
            <a:r>
              <a:rPr lang="en-US" b="1" dirty="0">
                <a:solidFill>
                  <a:schemeClr val="bg1"/>
                </a:solidFill>
              </a:rPr>
              <a:t>calorie (</a:t>
            </a:r>
            <a:r>
              <a:rPr lang="en-US" b="1" dirty="0" err="1">
                <a:solidFill>
                  <a:schemeClr val="bg1"/>
                </a:solidFill>
              </a:rPr>
              <a:t>cal</a:t>
            </a:r>
            <a:r>
              <a:rPr lang="en-US" b="1" dirty="0">
                <a:solidFill>
                  <a:schemeClr val="bg1"/>
                </a:solidFill>
              </a:rPr>
              <a:t>) </a:t>
            </a:r>
            <a:r>
              <a:rPr lang="en-US" dirty="0">
                <a:solidFill>
                  <a:schemeClr val="bg1"/>
                </a:solidFill>
              </a:rPr>
              <a:t>was</a:t>
            </a:r>
            <a:r>
              <a:rPr lang="en-US" b="1" dirty="0">
                <a:solidFill>
                  <a:schemeClr val="bg1"/>
                </a:solidFill>
              </a:rPr>
              <a:t> </a:t>
            </a:r>
            <a:r>
              <a:rPr lang="en-US" dirty="0">
                <a:solidFill>
                  <a:schemeClr val="bg1"/>
                </a:solidFill>
              </a:rPr>
              <a:t>defined as the amount of heat that would raise the temperature of 1 g of water from 14.5°C to 15.5°C. </a:t>
            </a:r>
          </a:p>
          <a:p>
            <a:pPr marL="280988" indent="-228600">
              <a:lnSpc>
                <a:spcPct val="90000"/>
              </a:lnSpc>
              <a:spcAft>
                <a:spcPts val="600"/>
              </a:spcAft>
              <a:buFont typeface="Arial" panose="020B0604020202020204" pitchFamily="34" charset="0"/>
              <a:buChar char="•"/>
              <a:defRPr/>
            </a:pPr>
            <a:endParaRPr lang="en-US" dirty="0">
              <a:solidFill>
                <a:schemeClr val="bg1"/>
              </a:solidFill>
            </a:endParaRPr>
          </a:p>
          <a:p>
            <a:pPr marL="280988" indent="-228600">
              <a:lnSpc>
                <a:spcPct val="90000"/>
              </a:lnSpc>
              <a:spcAft>
                <a:spcPts val="600"/>
              </a:spcAft>
              <a:buFont typeface="Arial" panose="020B0604020202020204" pitchFamily="34" charset="0"/>
              <a:buChar char="•"/>
              <a:defRPr/>
            </a:pPr>
            <a:r>
              <a:rPr lang="en-US" dirty="0">
                <a:solidFill>
                  <a:schemeClr val="bg1"/>
                </a:solidFill>
              </a:rPr>
              <a:t>In the British system, the corresponding unit of heat was the </a:t>
            </a:r>
            <a:r>
              <a:rPr lang="en-US" b="1" dirty="0">
                <a:solidFill>
                  <a:schemeClr val="bg1"/>
                </a:solidFill>
              </a:rPr>
              <a:t>British thermal unit (Btu), </a:t>
            </a:r>
            <a:r>
              <a:rPr lang="en-US" dirty="0">
                <a:solidFill>
                  <a:schemeClr val="bg1"/>
                </a:solidFill>
              </a:rPr>
              <a:t>defined as the amount of heat that would raise the temperature of 1 </a:t>
            </a:r>
            <a:r>
              <a:rPr lang="en-US" dirty="0" err="1">
                <a:solidFill>
                  <a:schemeClr val="bg1"/>
                </a:solidFill>
              </a:rPr>
              <a:t>lb</a:t>
            </a:r>
            <a:r>
              <a:rPr lang="en-US" dirty="0">
                <a:solidFill>
                  <a:schemeClr val="bg1"/>
                </a:solidFill>
              </a:rPr>
              <a:t> of water from 63°F to 64°F.</a:t>
            </a:r>
          </a:p>
          <a:p>
            <a:pPr marL="280988" indent="-228600">
              <a:lnSpc>
                <a:spcPct val="90000"/>
              </a:lnSpc>
              <a:spcAft>
                <a:spcPts val="600"/>
              </a:spcAft>
              <a:buFont typeface="Arial" panose="020B0604020202020204" pitchFamily="34" charset="0"/>
              <a:buChar char="•"/>
              <a:defRPr/>
            </a:pPr>
            <a:endParaRPr lang="en-US" dirty="0">
              <a:solidFill>
                <a:schemeClr val="bg1"/>
              </a:solidFill>
            </a:endParaRPr>
          </a:p>
          <a:p>
            <a:pPr marL="280988" indent="-228600">
              <a:lnSpc>
                <a:spcPct val="90000"/>
              </a:lnSpc>
              <a:spcAft>
                <a:spcPts val="600"/>
              </a:spcAft>
              <a:buFont typeface="Arial" panose="020B0604020202020204" pitchFamily="34" charset="0"/>
              <a:buChar char="•"/>
              <a:defRPr/>
            </a:pPr>
            <a:r>
              <a:rPr lang="en-US" dirty="0">
                <a:solidFill>
                  <a:schemeClr val="bg1"/>
                </a:solidFill>
              </a:rPr>
              <a:t>Presently, the SI unit for heat is  the </a:t>
            </a:r>
            <a:r>
              <a:rPr lang="en-US" b="1" dirty="0">
                <a:solidFill>
                  <a:schemeClr val="bg1"/>
                </a:solidFill>
              </a:rPr>
              <a:t>joule. </a:t>
            </a:r>
          </a:p>
          <a:p>
            <a:pPr marL="280988" indent="-228600">
              <a:lnSpc>
                <a:spcPct val="90000"/>
              </a:lnSpc>
              <a:spcAft>
                <a:spcPts val="600"/>
              </a:spcAft>
              <a:buFont typeface="Arial" panose="020B0604020202020204" pitchFamily="34" charset="0"/>
              <a:buChar char="•"/>
              <a:defRPr/>
            </a:pPr>
            <a:endParaRPr lang="en-US" b="1" dirty="0">
              <a:solidFill>
                <a:schemeClr val="bg1"/>
              </a:solidFill>
            </a:endParaRPr>
          </a:p>
          <a:p>
            <a:pPr marL="280988" indent="-228600">
              <a:lnSpc>
                <a:spcPct val="90000"/>
              </a:lnSpc>
              <a:spcAft>
                <a:spcPts val="600"/>
              </a:spcAft>
              <a:buFont typeface="Arial" panose="020B0604020202020204" pitchFamily="34" charset="0"/>
              <a:buChar char="•"/>
              <a:defRPr/>
            </a:pPr>
            <a:r>
              <a:rPr lang="en-US" dirty="0">
                <a:solidFill>
                  <a:schemeClr val="bg1"/>
                </a:solidFill>
              </a:rPr>
              <a:t>The calorie is now defined to be 4.1868 J. </a:t>
            </a:r>
          </a:p>
          <a:p>
            <a:pPr marL="280988" indent="-228600">
              <a:lnSpc>
                <a:spcPct val="90000"/>
              </a:lnSpc>
              <a:spcAft>
                <a:spcPts val="600"/>
              </a:spcAft>
              <a:buFont typeface="Arial" panose="020B0604020202020204" pitchFamily="34" charset="0"/>
              <a:buChar char="•"/>
              <a:defRPr/>
            </a:pPr>
            <a:endParaRPr lang="en-US" dirty="0">
              <a:solidFill>
                <a:schemeClr val="bg1"/>
              </a:solidFill>
            </a:endParaRPr>
          </a:p>
          <a:p>
            <a:pPr marL="280988" indent="-228600">
              <a:lnSpc>
                <a:spcPct val="90000"/>
              </a:lnSpc>
              <a:spcAft>
                <a:spcPts val="600"/>
              </a:spcAft>
              <a:buFont typeface="Arial" panose="020B0604020202020204" pitchFamily="34" charset="0"/>
              <a:buChar char="•"/>
              <a:defRPr/>
            </a:pPr>
            <a:r>
              <a:rPr lang="en-US" dirty="0">
                <a:solidFill>
                  <a:schemeClr val="bg1"/>
                </a:solidFill>
              </a:rPr>
              <a:t>1 </a:t>
            </a:r>
            <a:r>
              <a:rPr lang="en-US" dirty="0" err="1">
                <a:solidFill>
                  <a:schemeClr val="bg1"/>
                </a:solidFill>
              </a:rPr>
              <a:t>cal</a:t>
            </a:r>
            <a:r>
              <a:rPr lang="en-US" dirty="0">
                <a:solidFill>
                  <a:schemeClr val="bg1"/>
                </a:solidFill>
              </a:rPr>
              <a:t> =3.968 x10</a:t>
            </a:r>
            <a:r>
              <a:rPr lang="en-US" baseline="30000" dirty="0">
                <a:solidFill>
                  <a:schemeClr val="bg1"/>
                </a:solidFill>
              </a:rPr>
              <a:t>-3</a:t>
            </a:r>
            <a:r>
              <a:rPr lang="en-US" dirty="0">
                <a:solidFill>
                  <a:schemeClr val="bg1"/>
                </a:solidFill>
              </a:rPr>
              <a:t> Btu = 4.1868 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 name="Rectangle 80">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9847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10" name="TextBox 1">
            <a:extLst>
              <a:ext uri="{FF2B5EF4-FFF2-40B4-BE49-F238E27FC236}">
                <a16:creationId xmlns:a16="http://schemas.microsoft.com/office/drawing/2014/main" id="{5F72ADBB-5431-4236-940F-E8831D6B7869}"/>
              </a:ext>
            </a:extLst>
          </p:cNvPr>
          <p:cNvSpPr txBox="1">
            <a:spLocks noChangeArrowheads="1"/>
          </p:cNvSpPr>
          <p:nvPr/>
        </p:nvSpPr>
        <p:spPr bwMode="auto">
          <a:xfrm>
            <a:off x="250357" y="1806707"/>
            <a:ext cx="2397759" cy="27432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3600" b="1" i="1" kern="1200" dirty="0">
                <a:solidFill>
                  <a:schemeClr val="bg1"/>
                </a:solidFill>
                <a:latin typeface="+mj-lt"/>
                <a:ea typeface="+mj-ea"/>
                <a:cs typeface="+mj-cs"/>
              </a:rPr>
              <a:t>The Absorption of Heat by Solids and Liquids</a:t>
            </a:r>
          </a:p>
        </p:txBody>
      </p:sp>
      <p:pic>
        <p:nvPicPr>
          <p:cNvPr id="50187" name="Picture 11">
            <a:extLst>
              <a:ext uri="{FF2B5EF4-FFF2-40B4-BE49-F238E27FC236}">
                <a16:creationId xmlns:a16="http://schemas.microsoft.com/office/drawing/2014/main" id="{5354BBE3-39D2-48B5-923A-B10A533CE343}"/>
              </a:ext>
            </a:extLst>
          </p:cNvPr>
          <p:cNvPicPr>
            <a:picLocks noChangeAspect="1" noChangeArrowheads="1"/>
          </p:cNvPicPr>
          <p:nvPr/>
        </p:nvPicPr>
        <p:blipFill>
          <a:blip r:embed="rId2"/>
          <a:stretch>
            <a:fillRect/>
          </a:stretch>
        </p:blipFill>
        <p:spPr bwMode="auto">
          <a:xfrm>
            <a:off x="4191000" y="2948252"/>
            <a:ext cx="3165031" cy="460111"/>
          </a:xfrm>
          <a:prstGeom prst="rect">
            <a:avLst/>
          </a:prstGeom>
        </p:spPr>
      </p:pic>
      <p:sp>
        <p:nvSpPr>
          <p:cNvPr id="16" name="TextBox 15">
            <a:extLst>
              <a:ext uri="{FF2B5EF4-FFF2-40B4-BE49-F238E27FC236}">
                <a16:creationId xmlns:a16="http://schemas.microsoft.com/office/drawing/2014/main" id="{54A0449C-C911-456E-B85D-BF35E081955A}"/>
              </a:ext>
            </a:extLst>
          </p:cNvPr>
          <p:cNvSpPr txBox="1"/>
          <p:nvPr/>
        </p:nvSpPr>
        <p:spPr>
          <a:xfrm>
            <a:off x="3248039" y="641615"/>
            <a:ext cx="5467349" cy="5533496"/>
          </a:xfrm>
          <a:prstGeom prst="rect">
            <a:avLst/>
          </a:prstGeom>
        </p:spPr>
        <p:txBody>
          <a:bodyPr vert="horz" lIns="91440" tIns="45720" rIns="91440" bIns="45720" rtlCol="0" anchor="ctr">
            <a:normAutofit/>
          </a:bodyPr>
          <a:lstStyle/>
          <a:p>
            <a:pPr marL="228600" lvl="1">
              <a:lnSpc>
                <a:spcPct val="90000"/>
              </a:lnSpc>
              <a:spcAft>
                <a:spcPts val="600"/>
              </a:spcAft>
              <a:defRPr/>
            </a:pPr>
            <a:r>
              <a:rPr lang="en-US" dirty="0"/>
              <a:t>The </a:t>
            </a:r>
            <a:r>
              <a:rPr lang="en-US" b="1" dirty="0"/>
              <a:t>heat capacity </a:t>
            </a:r>
            <a:r>
              <a:rPr lang="en-US" b="1" i="1" dirty="0"/>
              <a:t>C </a:t>
            </a:r>
            <a:r>
              <a:rPr lang="en-US" dirty="0"/>
              <a:t>of an object is the proportionality constant between the heat </a:t>
            </a:r>
            <a:r>
              <a:rPr lang="en-US" i="1" dirty="0"/>
              <a:t>Q</a:t>
            </a:r>
            <a:r>
              <a:rPr lang="en-US" dirty="0"/>
              <a:t> that the object absorbs or loses and the resulting temperature change </a:t>
            </a:r>
            <a:r>
              <a:rPr lang="en-US" i="1" dirty="0"/>
              <a:t>T</a:t>
            </a:r>
            <a:r>
              <a:rPr lang="en-US" dirty="0"/>
              <a:t> of the object</a:t>
            </a:r>
          </a:p>
          <a:p>
            <a:pPr marL="228600" lvl="1">
              <a:lnSpc>
                <a:spcPct val="90000"/>
              </a:lnSpc>
              <a:spcAft>
                <a:spcPts val="600"/>
              </a:spcAft>
              <a:defRPr/>
            </a:pPr>
            <a:endParaRPr lang="en-US" dirty="0"/>
          </a:p>
          <a:p>
            <a:pPr marL="228600" lvl="1">
              <a:lnSpc>
                <a:spcPct val="90000"/>
              </a:lnSpc>
              <a:spcAft>
                <a:spcPts val="600"/>
              </a:spcAft>
              <a:defRPr/>
            </a:pPr>
            <a:endParaRPr lang="en-US" dirty="0"/>
          </a:p>
          <a:p>
            <a:pPr marL="228600" lvl="1">
              <a:lnSpc>
                <a:spcPct val="90000"/>
              </a:lnSpc>
              <a:spcAft>
                <a:spcPts val="600"/>
              </a:spcAft>
              <a:defRPr/>
            </a:pPr>
            <a:endParaRPr lang="en-US" dirty="0"/>
          </a:p>
          <a:p>
            <a:pPr marL="228600" lvl="1">
              <a:lnSpc>
                <a:spcPct val="90000"/>
              </a:lnSpc>
              <a:spcAft>
                <a:spcPts val="600"/>
              </a:spcAft>
              <a:defRPr/>
            </a:pPr>
            <a:r>
              <a:rPr lang="en-US" dirty="0"/>
              <a:t>in which </a:t>
            </a:r>
            <a:r>
              <a:rPr lang="en-US" i="1" dirty="0"/>
              <a:t>T</a:t>
            </a:r>
            <a:r>
              <a:rPr lang="en-US" i="1" baseline="-25000" dirty="0"/>
              <a:t>i</a:t>
            </a:r>
            <a:r>
              <a:rPr lang="en-US" i="1" dirty="0"/>
              <a:t> </a:t>
            </a:r>
            <a:r>
              <a:rPr lang="en-US" dirty="0"/>
              <a:t>and </a:t>
            </a:r>
            <a:r>
              <a:rPr lang="en-US" i="1" dirty="0" err="1"/>
              <a:t>T</a:t>
            </a:r>
            <a:r>
              <a:rPr lang="en-US" i="1" baseline="-25000" dirty="0" err="1"/>
              <a:t>f</a:t>
            </a:r>
            <a:r>
              <a:rPr lang="en-US" dirty="0"/>
              <a:t> are the initial and final temperatures of the 	object. </a:t>
            </a:r>
          </a:p>
          <a:p>
            <a:pPr marL="228600" lvl="1">
              <a:lnSpc>
                <a:spcPct val="90000"/>
              </a:lnSpc>
              <a:spcAft>
                <a:spcPts val="600"/>
              </a:spcAft>
              <a:defRPr/>
            </a:pPr>
            <a:endParaRPr lang="en-US" dirty="0"/>
          </a:p>
          <a:p>
            <a:pPr marL="228600" lvl="1">
              <a:lnSpc>
                <a:spcPct val="90000"/>
              </a:lnSpc>
              <a:spcAft>
                <a:spcPts val="600"/>
              </a:spcAft>
              <a:defRPr/>
            </a:pPr>
            <a:r>
              <a:rPr lang="en-US" dirty="0"/>
              <a:t>Heat capacity C has the unit of energy per degree or energy per kelvin.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05A506A2-514A-4F40-8C45-173597E386A3}"/>
              </a:ext>
            </a:extLst>
          </p:cNvPr>
          <p:cNvSpPr txBox="1"/>
          <p:nvPr/>
        </p:nvSpPr>
        <p:spPr bwMode="auto">
          <a:xfrm>
            <a:off x="304800" y="1447800"/>
            <a:ext cx="5257800" cy="3785652"/>
          </a:xfrm>
          <a:prstGeom prst="rect">
            <a:avLst/>
          </a:prstGeom>
          <a:noFill/>
        </p:spPr>
        <p:txBody>
          <a:bodyPr wrap="square">
            <a:spAutoFit/>
          </a:bodyPr>
          <a:lstStyle/>
          <a:p>
            <a:pPr>
              <a:defRPr/>
            </a:pPr>
            <a:r>
              <a:rPr lang="en-US" sz="2000" dirty="0"/>
              <a:t>The specific heat, </a:t>
            </a:r>
            <a:r>
              <a:rPr lang="en-US" sz="2000" i="1" dirty="0"/>
              <a:t>c,</a:t>
            </a:r>
            <a:r>
              <a:rPr lang="en-US" sz="2000" dirty="0"/>
              <a:t>  is the heat capacity per unit mass. It refers not to an object but to a unit mass of the material of which the object is made.</a:t>
            </a:r>
          </a:p>
          <a:p>
            <a:pPr>
              <a:defRPr/>
            </a:pPr>
            <a:endParaRPr lang="en-US" sz="2000" dirty="0"/>
          </a:p>
          <a:p>
            <a:pPr>
              <a:defRPr/>
            </a:pPr>
            <a:endParaRPr lang="en-US" sz="2000" dirty="0"/>
          </a:p>
          <a:p>
            <a:pPr>
              <a:defRPr/>
            </a:pPr>
            <a:endParaRPr lang="en-US" sz="2000" dirty="0"/>
          </a:p>
          <a:p>
            <a:pPr>
              <a:defRPr/>
            </a:pPr>
            <a:endParaRPr lang="en-US" sz="2000" dirty="0"/>
          </a:p>
          <a:p>
            <a:pPr>
              <a:defRPr/>
            </a:pPr>
            <a:endParaRPr lang="en-US" sz="2000" dirty="0"/>
          </a:p>
          <a:p>
            <a:pPr>
              <a:defRPr/>
            </a:pPr>
            <a:r>
              <a:rPr lang="en-US" sz="2000" dirty="0"/>
              <a:t>When quantities are expressed in moles, specific heats must also involve moles (rather than a mass unit); they are then called </a:t>
            </a:r>
            <a:r>
              <a:rPr lang="en-US" sz="2000" b="1" dirty="0"/>
              <a:t>molar specific heats.</a:t>
            </a:r>
            <a:endParaRPr lang="en-US" sz="2000" dirty="0"/>
          </a:p>
        </p:txBody>
      </p:sp>
      <p:sp>
        <p:nvSpPr>
          <p:cNvPr id="18434" name="TextBox 1">
            <a:extLst>
              <a:ext uri="{FF2B5EF4-FFF2-40B4-BE49-F238E27FC236}">
                <a16:creationId xmlns:a16="http://schemas.microsoft.com/office/drawing/2014/main" id="{3769789E-FF4B-49A6-9A7F-36E22F69DEBC}"/>
              </a:ext>
            </a:extLst>
          </p:cNvPr>
          <p:cNvSpPr txBox="1">
            <a:spLocks noChangeArrowheads="1"/>
          </p:cNvSpPr>
          <p:nvPr/>
        </p:nvSpPr>
        <p:spPr bwMode="auto">
          <a:xfrm>
            <a:off x="0" y="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b="1" i="1" dirty="0">
                <a:solidFill>
                  <a:srgbClr val="0070C0"/>
                </a:solidFill>
                <a:latin typeface="Arial" panose="020B0604020202020204" pitchFamily="34" charset="0"/>
                <a:cs typeface="Arial" panose="020B0604020202020204" pitchFamily="34" charset="0"/>
              </a:rPr>
              <a:t>The Absorption of Heat by Solids and Liquids: </a:t>
            </a:r>
          </a:p>
          <a:p>
            <a:pPr algn="ctr" eaLnBrk="1" hangingPunct="1"/>
            <a:r>
              <a:rPr lang="en-US" altLang="en-US" b="1" i="1" dirty="0">
                <a:solidFill>
                  <a:srgbClr val="0070C0"/>
                </a:solidFill>
                <a:latin typeface="Arial" panose="020B0604020202020204" pitchFamily="34" charset="0"/>
                <a:cs typeface="Arial" panose="020B0604020202020204" pitchFamily="34" charset="0"/>
              </a:rPr>
              <a:t>Specific Heat</a:t>
            </a:r>
          </a:p>
        </p:txBody>
      </p:sp>
      <p:pic>
        <p:nvPicPr>
          <p:cNvPr id="62468" name="Picture 4">
            <a:extLst>
              <a:ext uri="{FF2B5EF4-FFF2-40B4-BE49-F238E27FC236}">
                <a16:creationId xmlns:a16="http://schemas.microsoft.com/office/drawing/2014/main" id="{D02ACCD4-E1A8-42A0-8068-023964EB442B}"/>
              </a:ext>
            </a:extLst>
          </p:cNvPr>
          <p:cNvPicPr>
            <a:picLocks noChangeAspect="1" noChangeArrowheads="1"/>
          </p:cNvPicPr>
          <p:nvPr/>
        </p:nvPicPr>
        <p:blipFill>
          <a:blip r:embed="rId2" cstate="print"/>
          <a:srcRect/>
          <a:stretch>
            <a:fillRect/>
          </a:stretch>
        </p:blipFill>
        <p:spPr bwMode="auto">
          <a:xfrm>
            <a:off x="656474" y="3276600"/>
            <a:ext cx="4353272" cy="304800"/>
          </a:xfrm>
          <a:prstGeom prst="rect">
            <a:avLst/>
          </a:prstGeom>
          <a:noFill/>
          <a:ln w="9525">
            <a:noFill/>
            <a:miter lim="800000"/>
            <a:headEnd/>
            <a:tailEnd/>
          </a:ln>
        </p:spPr>
      </p:pic>
      <p:pic>
        <p:nvPicPr>
          <p:cNvPr id="62469" name="Picture 5">
            <a:extLst>
              <a:ext uri="{FF2B5EF4-FFF2-40B4-BE49-F238E27FC236}">
                <a16:creationId xmlns:a16="http://schemas.microsoft.com/office/drawing/2014/main" id="{990CE338-F204-425C-B7C8-001CC7BC853D}"/>
              </a:ext>
            </a:extLst>
          </p:cNvPr>
          <p:cNvPicPr>
            <a:picLocks noChangeAspect="1" noChangeArrowheads="1"/>
          </p:cNvPicPr>
          <p:nvPr/>
        </p:nvPicPr>
        <p:blipFill>
          <a:blip r:embed="rId3" cstate="print"/>
          <a:srcRect/>
          <a:stretch>
            <a:fillRect/>
          </a:stretch>
        </p:blipFill>
        <p:spPr bwMode="auto">
          <a:xfrm>
            <a:off x="1143000" y="5204877"/>
            <a:ext cx="3238500" cy="333375"/>
          </a:xfrm>
          <a:prstGeom prst="rect">
            <a:avLst/>
          </a:prstGeom>
          <a:noFill/>
          <a:ln w="9525">
            <a:noFill/>
            <a:miter lim="800000"/>
            <a:headEnd/>
            <a:tailEnd/>
          </a:ln>
        </p:spPr>
      </p:pic>
      <p:pic>
        <p:nvPicPr>
          <p:cNvPr id="12" name="Picture 3">
            <a:extLst>
              <a:ext uri="{FF2B5EF4-FFF2-40B4-BE49-F238E27FC236}">
                <a16:creationId xmlns:a16="http://schemas.microsoft.com/office/drawing/2014/main" id="{9F475788-4E0F-415C-B68B-B1DE2058E48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596"/>
          <a:stretch/>
        </p:blipFill>
        <p:spPr bwMode="auto">
          <a:xfrm>
            <a:off x="5714192" y="914400"/>
            <a:ext cx="3142592" cy="558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F297972E-92D2-4CC8-A5FF-48BAF16CCAEF}"/>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Lst>
          </a:blip>
          <a:srcRect/>
          <a:stretch>
            <a:fillRect/>
          </a:stretch>
        </p:blipFill>
        <p:spPr bwMode="auto">
          <a:xfrm>
            <a:off x="1371599" y="2571750"/>
            <a:ext cx="2477713" cy="4000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3785652"/>
          </a:xfrm>
          <a:prstGeom prst="rect">
            <a:avLst/>
          </a:prstGeom>
          <a:noFill/>
          <a:ln w="9525">
            <a:noFill/>
            <a:miter lim="800000"/>
            <a:headEnd/>
            <a:tailEnd/>
          </a:ln>
        </p:spPr>
        <p:txBody>
          <a:bodyPr wrap="square">
            <a:spAutoFit/>
          </a:bodyPr>
          <a:lstStyle/>
          <a:p>
            <a:r>
              <a:rPr lang="en-US" altLang="en-US" sz="2000" dirty="0"/>
              <a:t>What is the final temperature when 2.50 </a:t>
            </a:r>
            <a:r>
              <a:rPr lang="en-US" altLang="en-US" sz="2000" dirty="0">
                <a:sym typeface="Symbol" panose="05050102010706020507" pitchFamily="18" charset="2"/>
              </a:rPr>
              <a:t></a:t>
            </a:r>
            <a:r>
              <a:rPr lang="en-US" altLang="en-US" sz="2000" dirty="0"/>
              <a:t> 10</a:t>
            </a:r>
            <a:r>
              <a:rPr lang="en-US" altLang="en-US" sz="2000" baseline="30000" dirty="0"/>
              <a:t>5</a:t>
            </a:r>
            <a:r>
              <a:rPr lang="en-US" altLang="en-US" sz="2000" dirty="0"/>
              <a:t> J are added to 0.950 kg of ice at 0.0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a)  0.0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b)  4.2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c)  15.7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d)  36.3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e)  62.8 </a:t>
            </a:r>
            <a:r>
              <a:rPr lang="en-US" altLang="en-US" sz="2000" dirty="0">
                <a:sym typeface="Symbol" panose="05050102010706020507" pitchFamily="18" charset="2"/>
              </a:rPr>
              <a:t></a:t>
            </a:r>
            <a:r>
              <a:rPr lang="en-US" altLang="en-US" sz="2000" dirty="0"/>
              <a:t>C</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Absorption of Heat by Liquids</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456224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a:extLst>
              <a:ext uri="{FF2B5EF4-FFF2-40B4-BE49-F238E27FC236}">
                <a16:creationId xmlns:a16="http://schemas.microsoft.com/office/drawing/2014/main" id="{9B826747-E772-4B8D-8ACD-C24FFE66FCC9}"/>
              </a:ext>
            </a:extLst>
          </p:cNvPr>
          <p:cNvSpPr txBox="1">
            <a:spLocks noChangeArrowheads="1"/>
          </p:cNvSpPr>
          <p:nvPr/>
        </p:nvSpPr>
        <p:spPr bwMode="auto">
          <a:xfrm>
            <a:off x="0" y="0"/>
            <a:ext cx="91440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3400" b="1" i="1" dirty="0">
                <a:solidFill>
                  <a:srgbClr val="0070C0"/>
                </a:solidFill>
                <a:latin typeface="Arial" panose="020B0604020202020204" pitchFamily="34" charset="0"/>
                <a:cs typeface="Arial" panose="020B0604020202020204" pitchFamily="34" charset="0"/>
              </a:rPr>
              <a:t>Temperature</a:t>
            </a:r>
          </a:p>
        </p:txBody>
      </p:sp>
      <p:pic>
        <p:nvPicPr>
          <p:cNvPr id="3077" name="Picture 5">
            <a:extLst>
              <a:ext uri="{FF2B5EF4-FFF2-40B4-BE49-F238E27FC236}">
                <a16:creationId xmlns:a16="http://schemas.microsoft.com/office/drawing/2014/main" id="{0C1DA0B4-FB00-4596-BCFE-6D5946B99D6C}"/>
              </a:ext>
            </a:extLst>
          </p:cNvPr>
          <p:cNvPicPr>
            <a:picLocks noChangeAspect="1" noChangeArrowheads="1"/>
          </p:cNvPicPr>
          <p:nvPr/>
        </p:nvPicPr>
        <p:blipFill rotWithShape="1">
          <a:blip r:embed="rId2" cstate="print">
            <a:duotone>
              <a:schemeClr val="accent6">
                <a:shade val="45000"/>
                <a:satMod val="135000"/>
              </a:schemeClr>
              <a:prstClr val="white"/>
            </a:duotone>
          </a:blip>
          <a:srcRect b="18194"/>
          <a:stretch/>
        </p:blipFill>
        <p:spPr bwMode="auto">
          <a:xfrm>
            <a:off x="5746819" y="1313822"/>
            <a:ext cx="3357562" cy="4800600"/>
          </a:xfrm>
          <a:prstGeom prst="rect">
            <a:avLst/>
          </a:prstGeom>
          <a:noFill/>
          <a:ln w="9525">
            <a:noFill/>
            <a:miter lim="800000"/>
            <a:headEnd/>
            <a:tailEnd/>
          </a:ln>
        </p:spPr>
      </p:pic>
      <p:sp>
        <p:nvSpPr>
          <p:cNvPr id="4" name="TextBox 4">
            <a:extLst>
              <a:ext uri="{FF2B5EF4-FFF2-40B4-BE49-F238E27FC236}">
                <a16:creationId xmlns:a16="http://schemas.microsoft.com/office/drawing/2014/main" id="{8506F971-ED8E-4284-9744-95A94AB37BD8}"/>
              </a:ext>
            </a:extLst>
          </p:cNvPr>
          <p:cNvSpPr txBox="1">
            <a:spLocks noChangeArrowheads="1"/>
          </p:cNvSpPr>
          <p:nvPr/>
        </p:nvSpPr>
        <p:spPr bwMode="auto">
          <a:xfrm>
            <a:off x="206323" y="990600"/>
            <a:ext cx="554049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dirty="0">
                <a:latin typeface="Calibri" panose="020F0502020204030204" pitchFamily="34" charset="0"/>
                <a:cs typeface="Calibri" panose="020F0502020204030204" pitchFamily="34" charset="0"/>
              </a:rPr>
              <a:t>In the Celsius scale (or the centigrade scale), temperatures are measured in degrees. The Celsius degree has the same size as the kelvin. The zero of the Celsius scale is shifted to a more convenient value than absolute zero.</a:t>
            </a:r>
          </a:p>
        </p:txBody>
      </p:sp>
      <p:pic>
        <p:nvPicPr>
          <p:cNvPr id="5" name="Picture 2">
            <a:extLst>
              <a:ext uri="{FF2B5EF4-FFF2-40B4-BE49-F238E27FC236}">
                <a16:creationId xmlns:a16="http://schemas.microsoft.com/office/drawing/2014/main" id="{51DBDB63-E2D4-4635-A3AC-A363194FFF10}"/>
              </a:ext>
            </a:extLst>
          </p:cNvPr>
          <p:cNvPicPr>
            <a:picLocks noChangeAspect="1" noChangeArrowheads="1"/>
          </p:cNvPicPr>
          <p:nvPr/>
        </p:nvPicPr>
        <p:blipFill>
          <a:blip r:embed="rId3" cstate="print">
            <a:duotone>
              <a:prstClr val="black"/>
              <a:schemeClr val="accent1">
                <a:lumMod val="20000"/>
                <a:lumOff val="80000"/>
                <a:tint val="45000"/>
                <a:satMod val="400000"/>
              </a:schemeClr>
            </a:duotone>
          </a:blip>
          <a:srcRect/>
          <a:stretch>
            <a:fillRect/>
          </a:stretch>
        </p:blipFill>
        <p:spPr bwMode="auto">
          <a:xfrm>
            <a:off x="1828800" y="2209800"/>
            <a:ext cx="2470484" cy="609600"/>
          </a:xfrm>
          <a:prstGeom prst="rect">
            <a:avLst/>
          </a:prstGeom>
          <a:noFill/>
          <a:ln w="9525">
            <a:noFill/>
            <a:miter lim="800000"/>
            <a:headEnd/>
            <a:tailEnd/>
          </a:ln>
        </p:spPr>
      </p:pic>
      <p:pic>
        <p:nvPicPr>
          <p:cNvPr id="6" name="Picture Placeholder 1">
            <a:extLst>
              <a:ext uri="{FF2B5EF4-FFF2-40B4-BE49-F238E27FC236}">
                <a16:creationId xmlns:a16="http://schemas.microsoft.com/office/drawing/2014/main" id="{8172CF69-6074-4534-B69A-12E7A85931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762" y="3329286"/>
            <a:ext cx="5508677" cy="292179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
            <a:extLst>
              <a:ext uri="{FF2B5EF4-FFF2-40B4-BE49-F238E27FC236}">
                <a16:creationId xmlns:a16="http://schemas.microsoft.com/office/drawing/2014/main" id="{0B08D065-2566-40E4-81F6-F6A4ABAC2C01}"/>
              </a:ext>
            </a:extLst>
          </p:cNvPr>
          <p:cNvSpPr txBox="1">
            <a:spLocks noChangeArrowheads="1"/>
          </p:cNvSpPr>
          <p:nvPr/>
        </p:nvSpPr>
        <p:spPr bwMode="auto">
          <a:xfrm>
            <a:off x="0" y="0"/>
            <a:ext cx="9144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800" b="1" i="1" dirty="0">
                <a:solidFill>
                  <a:srgbClr val="0070C0"/>
                </a:solidFill>
                <a:latin typeface="Arial" panose="020B0604020202020204" pitchFamily="34" charset="0"/>
                <a:cs typeface="Arial" panose="020B0604020202020204" pitchFamily="34" charset="0"/>
              </a:rPr>
              <a:t>The Absorption of Heat by Solids and Liquids: </a:t>
            </a:r>
          </a:p>
          <a:p>
            <a:pPr algn="ctr" eaLnBrk="1" hangingPunct="1"/>
            <a:r>
              <a:rPr lang="en-US" altLang="en-US" sz="2800" b="1" i="1" dirty="0">
                <a:solidFill>
                  <a:srgbClr val="0070C0"/>
                </a:solidFill>
                <a:latin typeface="Arial" panose="020B0604020202020204" pitchFamily="34" charset="0"/>
                <a:cs typeface="Arial" panose="020B0604020202020204" pitchFamily="34" charset="0"/>
              </a:rPr>
              <a:t>Heat of Transformation</a:t>
            </a:r>
          </a:p>
        </p:txBody>
      </p:sp>
      <p:pic>
        <p:nvPicPr>
          <p:cNvPr id="63490" name="Picture 2">
            <a:extLst>
              <a:ext uri="{FF2B5EF4-FFF2-40B4-BE49-F238E27FC236}">
                <a16:creationId xmlns:a16="http://schemas.microsoft.com/office/drawing/2014/main" id="{BF040570-C195-49D5-96D8-0CAFF120C142}"/>
              </a:ext>
            </a:extLst>
          </p:cNvPr>
          <p:cNvPicPr>
            <a:picLocks noChangeAspect="1" noChangeArrowheads="1"/>
          </p:cNvPicPr>
          <p:nvPr/>
        </p:nvPicPr>
        <p:blipFill rotWithShape="1">
          <a:blip r:embed="rId2" cstate="print"/>
          <a:srcRect t="10593"/>
          <a:stretch/>
        </p:blipFill>
        <p:spPr bwMode="auto">
          <a:xfrm>
            <a:off x="0" y="3989963"/>
            <a:ext cx="9144000" cy="2563237"/>
          </a:xfrm>
          <a:prstGeom prst="rect">
            <a:avLst/>
          </a:prstGeom>
          <a:noFill/>
          <a:ln w="9525">
            <a:noFill/>
            <a:miter lim="800000"/>
            <a:headEnd/>
            <a:tailEnd/>
          </a:ln>
        </p:spPr>
      </p:pic>
      <p:pic>
        <p:nvPicPr>
          <p:cNvPr id="63491" name="Picture 3">
            <a:extLst>
              <a:ext uri="{FF2B5EF4-FFF2-40B4-BE49-F238E27FC236}">
                <a16:creationId xmlns:a16="http://schemas.microsoft.com/office/drawing/2014/main" id="{D72CD09E-A1EA-4604-A0C9-6C107E289BEC}"/>
              </a:ext>
            </a:extLst>
          </p:cNvPr>
          <p:cNvPicPr>
            <a:picLocks noChangeAspect="1" noChangeArrowheads="1"/>
          </p:cNvPicPr>
          <p:nvPr/>
        </p:nvPicPr>
        <p:blipFill>
          <a:blip r:embed="rId3" cstate="print"/>
          <a:srcRect/>
          <a:stretch>
            <a:fillRect/>
          </a:stretch>
        </p:blipFill>
        <p:spPr bwMode="auto">
          <a:xfrm>
            <a:off x="3781425" y="2133600"/>
            <a:ext cx="866775" cy="314325"/>
          </a:xfrm>
          <a:prstGeom prst="rect">
            <a:avLst/>
          </a:prstGeom>
          <a:noFill/>
          <a:ln w="9525">
            <a:noFill/>
            <a:miter lim="800000"/>
            <a:headEnd/>
            <a:tailEnd/>
          </a:ln>
        </p:spPr>
      </p:pic>
      <p:sp>
        <p:nvSpPr>
          <p:cNvPr id="19467" name="TextBox 6">
            <a:extLst>
              <a:ext uri="{FF2B5EF4-FFF2-40B4-BE49-F238E27FC236}">
                <a16:creationId xmlns:a16="http://schemas.microsoft.com/office/drawing/2014/main" id="{7578B892-0205-44CA-BAF1-7587A8AC8CE6}"/>
              </a:ext>
            </a:extLst>
          </p:cNvPr>
          <p:cNvSpPr txBox="1">
            <a:spLocks noChangeArrowheads="1"/>
          </p:cNvSpPr>
          <p:nvPr/>
        </p:nvSpPr>
        <p:spPr bwMode="auto">
          <a:xfrm>
            <a:off x="4876800" y="2810470"/>
            <a:ext cx="4038600" cy="92333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dirty="0">
                <a:latin typeface="+mn-lt"/>
              </a:rPr>
              <a:t>When the phase change is between solid to liquid, the heat of transformation is called the </a:t>
            </a:r>
            <a:r>
              <a:rPr lang="en-US" altLang="en-US" sz="1800" b="1" dirty="0">
                <a:latin typeface="+mn-lt"/>
              </a:rPr>
              <a:t>heat of fusion </a:t>
            </a:r>
            <a:r>
              <a:rPr lang="en-US" altLang="en-US" sz="1800" b="1" i="1" dirty="0">
                <a:latin typeface="+mn-lt"/>
              </a:rPr>
              <a:t>L</a:t>
            </a:r>
            <a:r>
              <a:rPr lang="en-US" altLang="en-US" sz="1800" b="1" i="1" baseline="-25000" dirty="0">
                <a:latin typeface="+mn-lt"/>
              </a:rPr>
              <a:t>F.</a:t>
            </a:r>
            <a:endParaRPr lang="en-US" altLang="en-US" sz="1800" baseline="-25000" dirty="0">
              <a:latin typeface="+mn-lt"/>
            </a:endParaRPr>
          </a:p>
        </p:txBody>
      </p:sp>
      <p:cxnSp>
        <p:nvCxnSpPr>
          <p:cNvPr id="9" name="Straight Arrow Connector 8">
            <a:extLst>
              <a:ext uri="{FF2B5EF4-FFF2-40B4-BE49-F238E27FC236}">
                <a16:creationId xmlns:a16="http://schemas.microsoft.com/office/drawing/2014/main" id="{8535C20E-B5B8-4172-8DC8-6A534BB3DA12}"/>
              </a:ext>
            </a:extLst>
          </p:cNvPr>
          <p:cNvCxnSpPr/>
          <p:nvPr/>
        </p:nvCxnSpPr>
        <p:spPr>
          <a:xfrm rot="10800000" flipV="1">
            <a:off x="3352800" y="2514600"/>
            <a:ext cx="381000" cy="228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0" name="Straight Arrow Connector 9">
            <a:extLst>
              <a:ext uri="{FF2B5EF4-FFF2-40B4-BE49-F238E27FC236}">
                <a16:creationId xmlns:a16="http://schemas.microsoft.com/office/drawing/2014/main" id="{68FAD56C-768B-460A-9445-39455F89AF5E}"/>
              </a:ext>
            </a:extLst>
          </p:cNvPr>
          <p:cNvCxnSpPr/>
          <p:nvPr/>
        </p:nvCxnSpPr>
        <p:spPr>
          <a:xfrm>
            <a:off x="4572000" y="2514600"/>
            <a:ext cx="381000" cy="228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2" name="TextBox 1">
            <a:extLst>
              <a:ext uri="{FF2B5EF4-FFF2-40B4-BE49-F238E27FC236}">
                <a16:creationId xmlns:a16="http://schemas.microsoft.com/office/drawing/2014/main" id="{D9BEAB53-C578-407F-9ECD-EF723A72AE92}"/>
              </a:ext>
            </a:extLst>
          </p:cNvPr>
          <p:cNvSpPr txBox="1">
            <a:spLocks noChangeArrowheads="1"/>
          </p:cNvSpPr>
          <p:nvPr/>
        </p:nvSpPr>
        <p:spPr bwMode="auto">
          <a:xfrm>
            <a:off x="190500" y="1174969"/>
            <a:ext cx="876299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dirty="0">
                <a:latin typeface="+mn-lt"/>
              </a:rPr>
              <a:t>The amount of energy per unit mass that must be transferred as heat when a sample completely undergoes a phase change is called the </a:t>
            </a:r>
            <a:r>
              <a:rPr lang="en-US" altLang="en-US" sz="1800" b="1" dirty="0">
                <a:latin typeface="+mn-lt"/>
              </a:rPr>
              <a:t>heat of transformation </a:t>
            </a:r>
            <a:r>
              <a:rPr lang="en-US" altLang="en-US" sz="1800" i="1" dirty="0">
                <a:latin typeface="+mn-lt"/>
              </a:rPr>
              <a:t>L. </a:t>
            </a:r>
            <a:r>
              <a:rPr lang="en-US" altLang="en-US" sz="1800" dirty="0">
                <a:latin typeface="+mn-lt"/>
              </a:rPr>
              <a:t>When a sample of mass m completely undergoes a phase change, the total energy transferred is:</a:t>
            </a:r>
          </a:p>
        </p:txBody>
      </p:sp>
      <p:sp>
        <p:nvSpPr>
          <p:cNvPr id="13" name="TextBox 5">
            <a:extLst>
              <a:ext uri="{FF2B5EF4-FFF2-40B4-BE49-F238E27FC236}">
                <a16:creationId xmlns:a16="http://schemas.microsoft.com/office/drawing/2014/main" id="{B32C575C-48FF-4BDC-9AC3-A2E0FA70776B}"/>
              </a:ext>
            </a:extLst>
          </p:cNvPr>
          <p:cNvSpPr txBox="1">
            <a:spLocks noChangeArrowheads="1"/>
          </p:cNvSpPr>
          <p:nvPr/>
        </p:nvSpPr>
        <p:spPr bwMode="auto">
          <a:xfrm>
            <a:off x="152399" y="2810470"/>
            <a:ext cx="4114801" cy="923330"/>
          </a:xfrm>
          <a:prstGeom prst="rect">
            <a:avLst/>
          </a:prstGeom>
          <a:noFill/>
          <a:ln w="9525">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dirty="0">
                <a:latin typeface="+mn-lt"/>
              </a:rPr>
              <a:t>When the phase change is between liquid to gas,  the heat of transformation is called the </a:t>
            </a:r>
            <a:r>
              <a:rPr lang="en-US" altLang="en-US" sz="1800" b="1" dirty="0">
                <a:latin typeface="+mn-lt"/>
              </a:rPr>
              <a:t>heat of  vaporization </a:t>
            </a:r>
            <a:r>
              <a:rPr lang="en-US" altLang="en-US" sz="1800" b="1" i="1" dirty="0">
                <a:latin typeface="+mn-lt"/>
              </a:rPr>
              <a:t>L</a:t>
            </a:r>
            <a:r>
              <a:rPr lang="en-US" altLang="en-US" sz="1800" b="1" i="1" baseline="-25000" dirty="0">
                <a:latin typeface="+mn-lt"/>
              </a:rPr>
              <a:t>V</a:t>
            </a:r>
            <a:r>
              <a:rPr lang="en-US" altLang="en-US" sz="1800" b="1" i="1" dirty="0">
                <a:latin typeface="+mn-lt"/>
              </a:rPr>
              <a:t>.</a:t>
            </a:r>
            <a:endParaRPr lang="en-US" altLang="en-US" sz="1800" dirty="0">
              <a:latin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E37521-D9F1-4106-86F8-A69208F99820}"/>
              </a:ext>
            </a:extLst>
          </p:cNvPr>
          <p:cNvSpPr txBox="1">
            <a:spLocks noChangeArrowheads="1"/>
          </p:cNvSpPr>
          <p:nvPr/>
        </p:nvSpPr>
        <p:spPr bwMode="auto">
          <a:xfrm>
            <a:off x="0" y="324590"/>
            <a:ext cx="9144000" cy="97965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2900" b="1" i="1" kern="1200" dirty="0">
                <a:solidFill>
                  <a:schemeClr val="tx1"/>
                </a:solidFill>
                <a:latin typeface="+mj-lt"/>
                <a:ea typeface="+mj-ea"/>
                <a:cs typeface="+mj-cs"/>
              </a:rPr>
              <a:t>The First Law of Thermodynamics</a:t>
            </a:r>
          </a:p>
        </p:txBody>
      </p:sp>
      <p:pic>
        <p:nvPicPr>
          <p:cNvPr id="3" name="Picture 7">
            <a:extLst>
              <a:ext uri="{FF2B5EF4-FFF2-40B4-BE49-F238E27FC236}">
                <a16:creationId xmlns:a16="http://schemas.microsoft.com/office/drawing/2014/main" id="{8B7B8CAA-21F9-442E-AD4E-C93D44FCE94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57123" y="1219200"/>
            <a:ext cx="8429753" cy="5690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91A022A8-8F35-42A8-97DB-F17331FCD789}"/>
                  </a:ext>
                </a:extLst>
              </p:cNvPr>
              <p:cNvSpPr/>
              <p:nvPr/>
            </p:nvSpPr>
            <p:spPr>
              <a:xfrm>
                <a:off x="3048000" y="2133600"/>
                <a:ext cx="2514600" cy="473976"/>
              </a:xfrm>
              <a:prstGeom prst="rect">
                <a:avLst/>
              </a:prstGeom>
            </p:spPr>
            <p:txBody>
              <a:bodyPr wrap="square">
                <a:spAutoFit/>
              </a:bodyPr>
              <a:lstStyle/>
              <a:p>
                <a:pPr algn="ctr">
                  <a:lnSpc>
                    <a:spcPct val="90000"/>
                  </a:lnSpc>
                  <a:spcAft>
                    <a:spcPts val="600"/>
                  </a:spcAft>
                </a:pPr>
                <a14:m>
                  <m:oMathPara xmlns:m="http://schemas.openxmlformats.org/officeDocument/2006/math">
                    <m:oMathParaPr>
                      <m:jc m:val="centerGroup"/>
                    </m:oMathParaPr>
                    <m:oMath xmlns:m="http://schemas.openxmlformats.org/officeDocument/2006/math">
                      <m:r>
                        <a:rPr lang="en-US" altLang="en-US" sz="2200" i="1">
                          <a:latin typeface="Cambria Math" panose="02040503050406030204" pitchFamily="18" charset="0"/>
                        </a:rPr>
                        <m:t>∆</m:t>
                      </m:r>
                      <m:r>
                        <a:rPr lang="en-US" altLang="en-US" sz="2200" i="1">
                          <a:latin typeface="Cambria Math" panose="02040503050406030204" pitchFamily="18" charset="0"/>
                        </a:rPr>
                        <m:t>𝐸</m:t>
                      </m:r>
                      <m:r>
                        <a:rPr lang="en-US" altLang="en-US" sz="2200" i="1">
                          <a:latin typeface="Cambria Math" panose="02040503050406030204" pitchFamily="18" charset="0"/>
                        </a:rPr>
                        <m:t>= ∆</m:t>
                      </m:r>
                      <m:r>
                        <a:rPr lang="en-US" altLang="en-US" sz="2200" i="1">
                          <a:latin typeface="Cambria Math" panose="02040503050406030204" pitchFamily="18" charset="0"/>
                        </a:rPr>
                        <m:t>𝑄</m:t>
                      </m:r>
                      <m:r>
                        <a:rPr lang="en-US" altLang="en-US" sz="2200" i="1">
                          <a:latin typeface="Cambria Math" panose="02040503050406030204" pitchFamily="18" charset="0"/>
                        </a:rPr>
                        <m:t> − ∆</m:t>
                      </m:r>
                      <m:r>
                        <a:rPr lang="en-US" altLang="en-US" sz="2200" i="1">
                          <a:latin typeface="Cambria Math" panose="02040503050406030204" pitchFamily="18" charset="0"/>
                        </a:rPr>
                        <m:t>𝑊</m:t>
                      </m:r>
                    </m:oMath>
                  </m:oMathPara>
                </a14:m>
                <a:endParaRPr lang="en-US" altLang="en-US" sz="2200" dirty="0"/>
              </a:p>
            </p:txBody>
          </p:sp>
        </mc:Choice>
        <mc:Fallback>
          <p:sp>
            <p:nvSpPr>
              <p:cNvPr id="4" name="Rectangle 3">
                <a:extLst>
                  <a:ext uri="{FF2B5EF4-FFF2-40B4-BE49-F238E27FC236}">
                    <a16:creationId xmlns:a16="http://schemas.microsoft.com/office/drawing/2014/main" id="{91A022A8-8F35-42A8-97DB-F17331FCD789}"/>
                  </a:ext>
                </a:extLst>
              </p:cNvPr>
              <p:cNvSpPr>
                <a:spLocks noRot="1" noChangeAspect="1" noMove="1" noResize="1" noEditPoints="1" noAdjustHandles="1" noChangeArrowheads="1" noChangeShapeType="1" noTextEdit="1"/>
              </p:cNvSpPr>
              <p:nvPr/>
            </p:nvSpPr>
            <p:spPr>
              <a:xfrm>
                <a:off x="3048000" y="2133600"/>
                <a:ext cx="2514600" cy="473976"/>
              </a:xfrm>
              <a:prstGeom prst="rect">
                <a:avLst/>
              </a:prstGeom>
              <a:blipFill>
                <a:blip r:embed="rId3"/>
                <a:stretch>
                  <a:fillRect/>
                </a:stretch>
              </a:blipFill>
            </p:spPr>
            <p:txBody>
              <a:bodyPr/>
              <a:lstStyle/>
              <a:p>
                <a:r>
                  <a:rPr lang="en-US">
                    <a:noFill/>
                  </a:rPr>
                  <a:t> </a:t>
                </a:r>
              </a:p>
            </p:txBody>
          </p:sp>
        </mc:Fallback>
      </mc:AlternateContent>
      <p:sp>
        <p:nvSpPr>
          <p:cNvPr id="6" name="Content Placeholder 5">
            <a:extLst>
              <a:ext uri="{FF2B5EF4-FFF2-40B4-BE49-F238E27FC236}">
                <a16:creationId xmlns:a16="http://schemas.microsoft.com/office/drawing/2014/main" id="{D8177D34-F969-4414-82C9-735067B18C54}"/>
              </a:ext>
            </a:extLst>
          </p:cNvPr>
          <p:cNvSpPr>
            <a:spLocks noGrp="1"/>
          </p:cNvSpPr>
          <p:nvPr>
            <p:ph idx="1"/>
          </p:nvPr>
        </p:nvSpPr>
        <p:spPr>
          <a:xfrm>
            <a:off x="628650" y="2682815"/>
            <a:ext cx="7886700" cy="3494147"/>
          </a:xfrm>
        </p:spPr>
        <p:txBody>
          <a:bodyPr>
            <a:normAutofit/>
          </a:bodyPr>
          <a:lstStyle/>
          <a:p>
            <a:r>
              <a:rPr lang="en-US" sz="2200" dirty="0"/>
              <a:t>Q is the heat and W is the work done by the system.</a:t>
            </a:r>
          </a:p>
          <a:p>
            <a:endParaRPr lang="en-US" sz="2200" dirty="0"/>
          </a:p>
          <a:p>
            <a:r>
              <a:rPr lang="en-US" altLang="en-US" sz="2200" dirty="0"/>
              <a:t>The quantity </a:t>
            </a:r>
            <a:r>
              <a:rPr lang="en-US" altLang="en-US" sz="2200" i="1" dirty="0"/>
              <a:t>(Q –W) </a:t>
            </a:r>
            <a:r>
              <a:rPr lang="en-US" altLang="en-US" sz="2200" dirty="0"/>
              <a:t>is the same for all processes. It depends only on the initial and final states of the system and does not depend at all on how the system gets from one to the other. </a:t>
            </a:r>
          </a:p>
          <a:p>
            <a:endParaRPr lang="en-US" sz="2200" dirty="0"/>
          </a:p>
        </p:txBody>
      </p:sp>
    </p:spTree>
    <p:extLst>
      <p:ext uri="{BB962C8B-B14F-4D97-AF65-F5344CB8AC3E}">
        <p14:creationId xmlns:p14="http://schemas.microsoft.com/office/powerpoint/2010/main" val="2373482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5016758"/>
          </a:xfrm>
          <a:prstGeom prst="rect">
            <a:avLst/>
          </a:prstGeom>
          <a:noFill/>
          <a:ln w="9525">
            <a:noFill/>
            <a:miter lim="800000"/>
            <a:headEnd/>
            <a:tailEnd/>
          </a:ln>
        </p:spPr>
        <p:txBody>
          <a:bodyPr wrap="square">
            <a:spAutoFit/>
          </a:bodyPr>
          <a:lstStyle/>
          <a:p>
            <a:r>
              <a:rPr lang="en-US" altLang="en-US" sz="2000" dirty="0"/>
              <a:t>Which one of the following statements is not consistent with the first law of thermodynamics?</a:t>
            </a:r>
          </a:p>
          <a:p>
            <a:endParaRPr lang="en-US" altLang="en-US" sz="2000" dirty="0"/>
          </a:p>
          <a:p>
            <a:r>
              <a:rPr lang="en-US" altLang="en-US" sz="2000" dirty="0"/>
              <a:t>a)  The internal energy of a finite system must be finite.</a:t>
            </a:r>
          </a:p>
          <a:p>
            <a:endParaRPr lang="en-US" altLang="en-US" sz="2000" dirty="0"/>
          </a:p>
          <a:p>
            <a:r>
              <a:rPr lang="en-US" altLang="en-US" sz="2000" dirty="0"/>
              <a:t>b)  An engine may be constructed such that the work done by the machine exceeds the energy input to the engine.</a:t>
            </a:r>
          </a:p>
          <a:p>
            <a:endParaRPr lang="en-US" altLang="en-US" sz="2000" dirty="0"/>
          </a:p>
          <a:p>
            <a:r>
              <a:rPr lang="en-US" altLang="en-US" sz="2000" dirty="0"/>
              <a:t>c)  An isolated system that is thermally insulated cannot do work on its surroundings nor can work be done on the system.</a:t>
            </a:r>
          </a:p>
          <a:p>
            <a:endParaRPr lang="en-US" altLang="en-US" sz="2000" dirty="0"/>
          </a:p>
          <a:p>
            <a:r>
              <a:rPr lang="en-US" altLang="en-US" sz="2000" dirty="0"/>
              <a:t>d)  The internal energy of a system decreases when it does work on its surroundings and there is no flow of heat.</a:t>
            </a:r>
          </a:p>
          <a:p>
            <a:endParaRPr lang="en-US" altLang="en-US" sz="2000" dirty="0"/>
          </a:p>
          <a:p>
            <a:r>
              <a:rPr lang="en-US" altLang="en-US" sz="2000" dirty="0"/>
              <a:t>e)  An engine may be constructed that gains energy while heat is transferred to it and work is done on it.</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First Law of Thermodynamics</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774731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7" name="Rectangle 141">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1"/>
            <a:ext cx="5293730" cy="2595329"/>
          </a:xfrm>
          <a:prstGeom prst="rect">
            <a:avLst/>
          </a:prstGeom>
          <a:solidFill>
            <a:srgbClr val="5237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98" name="TextBox 1">
            <a:extLst>
              <a:ext uri="{FF2B5EF4-FFF2-40B4-BE49-F238E27FC236}">
                <a16:creationId xmlns:a16="http://schemas.microsoft.com/office/drawing/2014/main" id="{B11F396C-B101-4588-A9EA-2E53880EC641}"/>
              </a:ext>
            </a:extLst>
          </p:cNvPr>
          <p:cNvSpPr txBox="1">
            <a:spLocks noChangeArrowheads="1"/>
          </p:cNvSpPr>
          <p:nvPr/>
        </p:nvSpPr>
        <p:spPr bwMode="auto">
          <a:xfrm>
            <a:off x="393192" y="491260"/>
            <a:ext cx="4945641" cy="214734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4400" b="1" i="1" dirty="0">
                <a:solidFill>
                  <a:srgbClr val="FFFFFF"/>
                </a:solidFill>
                <a:latin typeface="+mj-lt"/>
                <a:ea typeface="+mj-ea"/>
                <a:cs typeface="+mj-cs"/>
              </a:rPr>
              <a:t>Heat Transfer Mechanisms: Conduction</a:t>
            </a:r>
          </a:p>
        </p:txBody>
      </p:sp>
      <p:sp>
        <p:nvSpPr>
          <p:cNvPr id="29708" name="Rectangle 143">
            <a:extLst>
              <a:ext uri="{FF2B5EF4-FFF2-40B4-BE49-F238E27FC236}">
                <a16:creationId xmlns:a16="http://schemas.microsoft.com/office/drawing/2014/main" id="{392E632E-3F30-4018-960F-EE3228045D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7" y="3085476"/>
            <a:ext cx="2998678" cy="3449681"/>
          </a:xfrm>
          <a:prstGeom prst="rect">
            <a:avLst/>
          </a:prstGeom>
          <a:solidFill>
            <a:srgbClr val="FBAE31">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29699" name="Picture 3">
            <a:extLst>
              <a:ext uri="{FF2B5EF4-FFF2-40B4-BE49-F238E27FC236}">
                <a16:creationId xmlns:a16="http://schemas.microsoft.com/office/drawing/2014/main" id="{4E0B7CE0-9613-4D47-8C9A-57E2307BAA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4009"/>
          <a:stretch/>
        </p:blipFill>
        <p:spPr bwMode="auto">
          <a:xfrm>
            <a:off x="399605" y="3429653"/>
            <a:ext cx="2693241" cy="27746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9" name="Rectangle 145">
            <a:extLst>
              <a:ext uri="{FF2B5EF4-FFF2-40B4-BE49-F238E27FC236}">
                <a16:creationId xmlns:a16="http://schemas.microsoft.com/office/drawing/2014/main" id="{0015B939-F527-4117-B775-533A401685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4136" y="3090672"/>
            <a:ext cx="2167128" cy="1636776"/>
          </a:xfrm>
          <a:prstGeom prst="rect">
            <a:avLst/>
          </a:prstGeom>
          <a:solidFill>
            <a:srgbClr val="FBAE31">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29701" name="Picture 5">
            <a:extLst>
              <a:ext uri="{FF2B5EF4-FFF2-40B4-BE49-F238E27FC236}">
                <a16:creationId xmlns:a16="http://schemas.microsoft.com/office/drawing/2014/main" id="{2CDF73ED-ECCA-4BF5-8399-DD1C5AB5D22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15983" y="3440959"/>
            <a:ext cx="1883432" cy="9506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0" name="Rectangle 147">
            <a:extLst>
              <a:ext uri="{FF2B5EF4-FFF2-40B4-BE49-F238E27FC236}">
                <a16:creationId xmlns:a16="http://schemas.microsoft.com/office/drawing/2014/main" id="{522BCFB4-3880-430A-9E42-4D844E8F65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4136" y="4901184"/>
            <a:ext cx="2167128" cy="1636776"/>
          </a:xfrm>
          <a:prstGeom prst="rect">
            <a:avLst/>
          </a:prstGeom>
          <a:solidFill>
            <a:srgbClr val="FBAE31">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29700" name="Picture 4">
            <a:extLst>
              <a:ext uri="{FF2B5EF4-FFF2-40B4-BE49-F238E27FC236}">
                <a16:creationId xmlns:a16="http://schemas.microsoft.com/office/drawing/2014/main" id="{66018719-77E2-45CC-BFAE-C9F2CCBE99A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514756" y="5509009"/>
            <a:ext cx="1885886" cy="41832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11" name="Rectangle 14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731" y="321732"/>
            <a:ext cx="323497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702" name="TextBox 6">
            <a:extLst>
              <a:ext uri="{FF2B5EF4-FFF2-40B4-BE49-F238E27FC236}">
                <a16:creationId xmlns:a16="http://schemas.microsoft.com/office/drawing/2014/main" id="{E236A6D4-62CC-4120-B8B6-8A44CA14019F}"/>
              </a:ext>
            </a:extLst>
          </p:cNvPr>
          <p:cNvSpPr txBox="1">
            <a:spLocks noChangeArrowheads="1"/>
          </p:cNvSpPr>
          <p:nvPr/>
        </p:nvSpPr>
        <p:spPr bwMode="auto">
          <a:xfrm>
            <a:off x="5968479" y="763523"/>
            <a:ext cx="2633472" cy="533095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lnSpcReduction="10000"/>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228600" indent="-228600" eaLnBrk="1" hangingPunct="1">
              <a:lnSpc>
                <a:spcPct val="90000"/>
              </a:lnSpc>
              <a:spcAft>
                <a:spcPts val="600"/>
              </a:spcAft>
              <a:buFont typeface="Arial" panose="020B0604020202020204" pitchFamily="34" charset="0"/>
              <a:buChar char="•"/>
            </a:pPr>
            <a:r>
              <a:rPr lang="en-US" altLang="en-US" sz="1500" dirty="0">
                <a:solidFill>
                  <a:srgbClr val="FFFFFF"/>
                </a:solidFill>
                <a:latin typeface="+mn-lt"/>
              </a:rPr>
              <a:t>A slab of face area A and thickness </a:t>
            </a:r>
            <a:r>
              <a:rPr lang="en-US" altLang="en-US" sz="1500" i="1" dirty="0">
                <a:solidFill>
                  <a:srgbClr val="FFFFFF"/>
                </a:solidFill>
                <a:latin typeface="+mn-lt"/>
              </a:rPr>
              <a:t>L</a:t>
            </a:r>
            <a:r>
              <a:rPr lang="en-US" altLang="en-US" sz="1500" dirty="0">
                <a:solidFill>
                  <a:srgbClr val="FFFFFF"/>
                </a:solidFill>
                <a:latin typeface="+mn-lt"/>
              </a:rPr>
              <a:t>, have faces maintained at temperatures </a:t>
            </a:r>
            <a:r>
              <a:rPr lang="en-US" altLang="en-US" sz="1500" i="1" dirty="0">
                <a:solidFill>
                  <a:srgbClr val="FFFFFF"/>
                </a:solidFill>
                <a:latin typeface="+mn-lt"/>
              </a:rPr>
              <a:t>T</a:t>
            </a:r>
            <a:r>
              <a:rPr lang="en-US" altLang="en-US" sz="1500" i="1" baseline="-25000" dirty="0">
                <a:solidFill>
                  <a:srgbClr val="FFFFFF"/>
                </a:solidFill>
                <a:latin typeface="+mn-lt"/>
              </a:rPr>
              <a:t>H</a:t>
            </a:r>
            <a:r>
              <a:rPr lang="en-US" altLang="en-US" sz="1500" dirty="0">
                <a:solidFill>
                  <a:srgbClr val="FFFFFF"/>
                </a:solidFill>
                <a:latin typeface="+mn-lt"/>
              </a:rPr>
              <a:t> and </a:t>
            </a:r>
            <a:r>
              <a:rPr lang="en-US" altLang="en-US" sz="1500" i="1" dirty="0">
                <a:solidFill>
                  <a:srgbClr val="FFFFFF"/>
                </a:solidFill>
                <a:latin typeface="+mn-lt"/>
              </a:rPr>
              <a:t>T</a:t>
            </a:r>
            <a:r>
              <a:rPr lang="en-US" altLang="en-US" sz="1500" i="1" baseline="-25000" dirty="0">
                <a:solidFill>
                  <a:srgbClr val="FFFFFF"/>
                </a:solidFill>
                <a:latin typeface="+mn-lt"/>
              </a:rPr>
              <a:t>C</a:t>
            </a:r>
            <a:r>
              <a:rPr lang="en-US" altLang="en-US" sz="1500" dirty="0">
                <a:solidFill>
                  <a:srgbClr val="FFFFFF"/>
                </a:solidFill>
                <a:latin typeface="+mn-lt"/>
              </a:rPr>
              <a:t> by a hot reservoir and a cold reservoir. If </a:t>
            </a:r>
            <a:r>
              <a:rPr lang="en-US" altLang="en-US" sz="1500" i="1" dirty="0">
                <a:solidFill>
                  <a:srgbClr val="FFFFFF"/>
                </a:solidFill>
                <a:latin typeface="+mn-lt"/>
              </a:rPr>
              <a:t>Q</a:t>
            </a:r>
            <a:r>
              <a:rPr lang="en-US" altLang="en-US" sz="1500" dirty="0">
                <a:solidFill>
                  <a:srgbClr val="FFFFFF"/>
                </a:solidFill>
                <a:latin typeface="+mn-lt"/>
              </a:rPr>
              <a:t> be the energy that is transferred as heat through the slab, from its hot face to its cold face, in time t, then the conduction rate </a:t>
            </a:r>
            <a:r>
              <a:rPr lang="en-US" altLang="en-US" sz="1500" i="1" dirty="0" err="1">
                <a:solidFill>
                  <a:srgbClr val="FFFFFF"/>
                </a:solidFill>
                <a:latin typeface="+mn-lt"/>
              </a:rPr>
              <a:t>P</a:t>
            </a:r>
            <a:r>
              <a:rPr lang="en-US" altLang="en-US" sz="1500" i="1" baseline="-25000" dirty="0" err="1">
                <a:solidFill>
                  <a:srgbClr val="FFFFFF"/>
                </a:solidFill>
                <a:latin typeface="+mn-lt"/>
              </a:rPr>
              <a:t>cond</a:t>
            </a:r>
            <a:r>
              <a:rPr lang="en-US" altLang="en-US" sz="1500" i="1" baseline="-25000" dirty="0">
                <a:solidFill>
                  <a:srgbClr val="FFFFFF"/>
                </a:solidFill>
                <a:latin typeface="+mn-lt"/>
              </a:rPr>
              <a:t> </a:t>
            </a:r>
            <a:r>
              <a:rPr lang="en-US" altLang="en-US" sz="1500" dirty="0">
                <a:solidFill>
                  <a:srgbClr val="FFFFFF"/>
                </a:solidFill>
                <a:latin typeface="+mn-lt"/>
              </a:rPr>
              <a:t>(the amount of energy transferred per unit time) is shown in the bottom equation</a:t>
            </a:r>
          </a:p>
          <a:p>
            <a:pPr marL="228600" indent="-228600" eaLnBrk="1" hangingPunct="1">
              <a:lnSpc>
                <a:spcPct val="90000"/>
              </a:lnSpc>
              <a:spcAft>
                <a:spcPts val="600"/>
              </a:spcAft>
              <a:buFont typeface="Arial" panose="020B0604020202020204" pitchFamily="34" charset="0"/>
              <a:buChar char="•"/>
            </a:pPr>
            <a:endParaRPr lang="en-US" altLang="en-US" sz="1500" dirty="0">
              <a:solidFill>
                <a:srgbClr val="FFFFFF"/>
              </a:solidFill>
              <a:latin typeface="+mn-lt"/>
            </a:endParaRPr>
          </a:p>
          <a:p>
            <a:pPr marL="228600" indent="-228600" eaLnBrk="1" hangingPunct="1">
              <a:lnSpc>
                <a:spcPct val="90000"/>
              </a:lnSpc>
              <a:spcAft>
                <a:spcPts val="600"/>
              </a:spcAft>
              <a:buFont typeface="Arial" panose="020B0604020202020204" pitchFamily="34" charset="0"/>
              <a:buChar char="•"/>
            </a:pPr>
            <a:r>
              <a:rPr lang="en-US" altLang="en-US" sz="1500" i="1" dirty="0">
                <a:solidFill>
                  <a:srgbClr val="FFFFFF"/>
                </a:solidFill>
                <a:latin typeface="+mn-lt"/>
              </a:rPr>
              <a:t>k,</a:t>
            </a:r>
            <a:r>
              <a:rPr lang="en-US" altLang="en-US" sz="1500" dirty="0">
                <a:solidFill>
                  <a:srgbClr val="FFFFFF"/>
                </a:solidFill>
                <a:latin typeface="+mn-lt"/>
              </a:rPr>
              <a:t> called the thermal conductivity, is a constant that depends on the material of which the slab is made.  It has units of W/Km</a:t>
            </a:r>
          </a:p>
          <a:p>
            <a:pPr marL="228600" indent="-228600" eaLnBrk="1" hangingPunct="1">
              <a:lnSpc>
                <a:spcPct val="90000"/>
              </a:lnSpc>
              <a:spcAft>
                <a:spcPts val="600"/>
              </a:spcAft>
              <a:buFont typeface="Arial" panose="020B0604020202020204" pitchFamily="34" charset="0"/>
              <a:buChar char="•"/>
            </a:pPr>
            <a:endParaRPr lang="en-US" altLang="en-US" sz="1500" dirty="0">
              <a:solidFill>
                <a:srgbClr val="FFFFFF"/>
              </a:solidFill>
              <a:latin typeface="+mn-lt"/>
            </a:endParaRPr>
          </a:p>
          <a:p>
            <a:pPr marL="228600" indent="-228600" eaLnBrk="1" hangingPunct="1">
              <a:lnSpc>
                <a:spcPct val="90000"/>
              </a:lnSpc>
              <a:spcAft>
                <a:spcPts val="600"/>
              </a:spcAft>
              <a:buFont typeface="Arial" panose="020B0604020202020204" pitchFamily="34" charset="0"/>
              <a:buChar char="•"/>
            </a:pPr>
            <a:r>
              <a:rPr lang="en-US" altLang="en-US" sz="1500" dirty="0">
                <a:solidFill>
                  <a:srgbClr val="FFFFFF"/>
                </a:solidFill>
                <a:latin typeface="+mn-lt"/>
              </a:rPr>
              <a:t>The thermal resistance </a:t>
            </a:r>
            <a:r>
              <a:rPr lang="en-US" altLang="en-US" sz="1500" i="1" dirty="0">
                <a:solidFill>
                  <a:srgbClr val="FFFFFF"/>
                </a:solidFill>
                <a:latin typeface="+mn-lt"/>
              </a:rPr>
              <a:t>R</a:t>
            </a:r>
            <a:r>
              <a:rPr lang="en-US" altLang="en-US" sz="1500" dirty="0">
                <a:solidFill>
                  <a:srgbClr val="FFFFFF"/>
                </a:solidFill>
                <a:latin typeface="+mn-lt"/>
              </a:rPr>
              <a:t>, or the  R-value of a slab of thickness L, is shown in the formula to the right has units of K/W.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773" name="Picture 32772">
            <a:extLst>
              <a:ext uri="{FF2B5EF4-FFF2-40B4-BE49-F238E27FC236}">
                <a16:creationId xmlns:a16="http://schemas.microsoft.com/office/drawing/2014/main" id="{C67244B6-EA7E-493A-A313-AA4EB0B126D8}"/>
              </a:ext>
            </a:extLst>
          </p:cNvPr>
          <p:cNvPicPr>
            <a:picLocks noChangeAspect="1"/>
          </p:cNvPicPr>
          <p:nvPr/>
        </p:nvPicPr>
        <p:blipFill rotWithShape="1">
          <a:blip r:embed="rId2">
            <a:alphaModFix amt="40000"/>
          </a:blip>
          <a:srcRect l="11000" r="-1" b="-1"/>
          <a:stretch/>
        </p:blipFill>
        <p:spPr>
          <a:xfrm>
            <a:off x="20" y="10"/>
            <a:ext cx="9143979" cy="6857990"/>
          </a:xfrm>
          <a:prstGeom prst="rect">
            <a:avLst/>
          </a:prstGeom>
        </p:spPr>
      </p:pic>
      <p:sp>
        <p:nvSpPr>
          <p:cNvPr id="32770" name="TextBox 1">
            <a:extLst>
              <a:ext uri="{FF2B5EF4-FFF2-40B4-BE49-F238E27FC236}">
                <a16:creationId xmlns:a16="http://schemas.microsoft.com/office/drawing/2014/main" id="{C2F8BA5D-6501-467A-B26A-A109D6FE626B}"/>
              </a:ext>
            </a:extLst>
          </p:cNvPr>
          <p:cNvSpPr txBox="1">
            <a:spLocks noChangeArrowheads="1"/>
          </p:cNvSpPr>
          <p:nvPr/>
        </p:nvSpPr>
        <p:spPr bwMode="auto">
          <a:xfrm>
            <a:off x="630936" y="941832"/>
            <a:ext cx="7879842" cy="2057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4400" b="1" i="1" dirty="0">
                <a:latin typeface="+mj-lt"/>
                <a:ea typeface="+mj-ea"/>
                <a:cs typeface="+mj-cs"/>
              </a:rPr>
              <a:t>Heat Transfer Mechanisms: Convection</a:t>
            </a:r>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21817"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3241202"/>
            <a:ext cx="7879842"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771" name="TextBox 2">
            <a:extLst>
              <a:ext uri="{FF2B5EF4-FFF2-40B4-BE49-F238E27FC236}">
                <a16:creationId xmlns:a16="http://schemas.microsoft.com/office/drawing/2014/main" id="{72590BA0-7F1C-4F27-BE44-1E49FBF34A1C}"/>
              </a:ext>
            </a:extLst>
          </p:cNvPr>
          <p:cNvSpPr txBox="1">
            <a:spLocks noChangeArrowheads="1"/>
          </p:cNvSpPr>
          <p:nvPr/>
        </p:nvSpPr>
        <p:spPr bwMode="auto">
          <a:xfrm>
            <a:off x="630936" y="3352800"/>
            <a:ext cx="7879842" cy="26700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228600" indent="-228600" eaLnBrk="1" hangingPunct="1">
              <a:lnSpc>
                <a:spcPct val="90000"/>
              </a:lnSpc>
              <a:spcAft>
                <a:spcPts val="600"/>
              </a:spcAft>
              <a:buFont typeface="Arial" panose="020B0604020202020204" pitchFamily="34" charset="0"/>
              <a:buChar char="•"/>
            </a:pPr>
            <a:r>
              <a:rPr lang="en-US" altLang="en-US" sz="1800" dirty="0">
                <a:latin typeface="+mn-lt"/>
              </a:rPr>
              <a:t>In convection,  energy transfer occurs when a fluid, such as air or water, comes in contact with an object whose temperature is higher than that of the fluid. </a:t>
            </a:r>
          </a:p>
          <a:p>
            <a:pPr marL="228600" indent="-228600" eaLnBrk="1" hangingPunct="1">
              <a:lnSpc>
                <a:spcPct val="90000"/>
              </a:lnSpc>
              <a:spcAft>
                <a:spcPts val="600"/>
              </a:spcAft>
              <a:buFont typeface="Arial" panose="020B0604020202020204" pitchFamily="34" charset="0"/>
              <a:buChar char="•"/>
            </a:pPr>
            <a:endParaRPr lang="en-US" altLang="en-US" sz="1800" dirty="0">
              <a:latin typeface="+mn-lt"/>
            </a:endParaRPr>
          </a:p>
          <a:p>
            <a:pPr marL="228600" indent="-228600" eaLnBrk="1" hangingPunct="1">
              <a:lnSpc>
                <a:spcPct val="90000"/>
              </a:lnSpc>
              <a:spcAft>
                <a:spcPts val="600"/>
              </a:spcAft>
              <a:buFont typeface="Arial" panose="020B0604020202020204" pitchFamily="34" charset="0"/>
              <a:buChar char="•"/>
            </a:pPr>
            <a:r>
              <a:rPr lang="en-US" altLang="en-US" sz="1800" dirty="0">
                <a:latin typeface="+mn-lt"/>
              </a:rPr>
              <a:t>The temperature of the part of the fluid that is in contact with the hot object increases, and (in most cases) that fluid expands and thus becomes less dense. </a:t>
            </a:r>
          </a:p>
          <a:p>
            <a:pPr marL="228600" indent="-228600" eaLnBrk="1" hangingPunct="1">
              <a:lnSpc>
                <a:spcPct val="90000"/>
              </a:lnSpc>
              <a:spcAft>
                <a:spcPts val="600"/>
              </a:spcAft>
              <a:buFont typeface="Arial" panose="020B0604020202020204" pitchFamily="34" charset="0"/>
              <a:buChar char="•"/>
            </a:pPr>
            <a:endParaRPr lang="en-US" altLang="en-US" sz="1800" dirty="0">
              <a:latin typeface="+mn-lt"/>
            </a:endParaRPr>
          </a:p>
          <a:p>
            <a:pPr marL="228600" indent="-228600" eaLnBrk="1" hangingPunct="1">
              <a:lnSpc>
                <a:spcPct val="90000"/>
              </a:lnSpc>
              <a:spcAft>
                <a:spcPts val="600"/>
              </a:spcAft>
              <a:buFont typeface="Arial" panose="020B0604020202020204" pitchFamily="34" charset="0"/>
              <a:buChar char="•"/>
            </a:pPr>
            <a:r>
              <a:rPr lang="en-US" altLang="en-US" sz="1800" dirty="0">
                <a:latin typeface="+mn-lt"/>
              </a:rPr>
              <a:t>The expanded fluid is now lighter than the surrounding cooler fluid, and the buoyant forces cause it to rise. </a:t>
            </a:r>
          </a:p>
          <a:p>
            <a:pPr marL="228600" indent="-228600" eaLnBrk="1" hangingPunct="1">
              <a:lnSpc>
                <a:spcPct val="90000"/>
              </a:lnSpc>
              <a:spcAft>
                <a:spcPts val="600"/>
              </a:spcAft>
              <a:buFont typeface="Arial" panose="020B0604020202020204" pitchFamily="34" charset="0"/>
              <a:buChar char="•"/>
            </a:pPr>
            <a:endParaRPr lang="en-US" altLang="en-US" sz="1800" dirty="0">
              <a:latin typeface="+mn-lt"/>
            </a:endParaRPr>
          </a:p>
          <a:p>
            <a:pPr marL="228600" indent="-228600" eaLnBrk="1" hangingPunct="1">
              <a:lnSpc>
                <a:spcPct val="90000"/>
              </a:lnSpc>
              <a:spcAft>
                <a:spcPts val="600"/>
              </a:spcAft>
              <a:buFont typeface="Arial" panose="020B0604020202020204" pitchFamily="34" charset="0"/>
              <a:buChar char="•"/>
            </a:pPr>
            <a:r>
              <a:rPr lang="en-US" altLang="en-US" sz="1800" dirty="0">
                <a:latin typeface="+mn-lt"/>
              </a:rPr>
              <a:t>Some of the surrounding cooler fluid then flows so as to take the place of the rising warmer fluid, and the process can then continue.</a:t>
            </a:r>
          </a:p>
        </p:txBody>
      </p:sp>
    </p:spTree>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5016758"/>
          </a:xfrm>
          <a:prstGeom prst="rect">
            <a:avLst/>
          </a:prstGeom>
          <a:noFill/>
          <a:ln w="9525">
            <a:noFill/>
            <a:miter lim="800000"/>
            <a:headEnd/>
            <a:tailEnd/>
          </a:ln>
        </p:spPr>
        <p:txBody>
          <a:bodyPr wrap="square">
            <a:spAutoFit/>
          </a:bodyPr>
          <a:lstStyle/>
          <a:p>
            <a:r>
              <a:rPr lang="en-US" altLang="en-US" sz="2000" dirty="0"/>
              <a:t>During the summer, sunlight warms the land beside a cool lake.  This warming is followed by a breeze blowing from the direction of the lake toward the land.  Which of the following provides the best explanation for this summer breeze?</a:t>
            </a:r>
          </a:p>
          <a:p>
            <a:endParaRPr lang="en-US" altLang="en-US" sz="2000" dirty="0"/>
          </a:p>
          <a:p>
            <a:r>
              <a:rPr lang="en-US" altLang="en-US" sz="2000" dirty="0"/>
              <a:t>a)  Air naturally flows from cooler locations to warmer locations.</a:t>
            </a:r>
          </a:p>
          <a:p>
            <a:endParaRPr lang="en-US" altLang="en-US" sz="2000" dirty="0"/>
          </a:p>
          <a:p>
            <a:r>
              <a:rPr lang="en-US" altLang="en-US" sz="2000" dirty="0"/>
              <a:t>b)  The lake must be west of the land because winds typically blow from the west.</a:t>
            </a:r>
          </a:p>
          <a:p>
            <a:endParaRPr lang="en-US" altLang="en-US" sz="2000" dirty="0"/>
          </a:p>
          <a:p>
            <a:r>
              <a:rPr lang="en-US" altLang="en-US" sz="2000" dirty="0"/>
              <a:t>c)  The land is usually cooler near a lake, so this is a case of temperature inversion which causes air to blow from the direction of the lake.</a:t>
            </a:r>
          </a:p>
          <a:p>
            <a:endParaRPr lang="en-US" altLang="en-US" sz="2000" dirty="0"/>
          </a:p>
          <a:p>
            <a:r>
              <a:rPr lang="en-US" altLang="en-US" sz="2000" dirty="0"/>
              <a:t>d)  Warm air rises above the land and cooler air moves downward, appearing to come from the direction of the lake, but it is really from above the land.</a:t>
            </a:r>
          </a:p>
          <a:p>
            <a:endParaRPr lang="en-US" altLang="en-US" sz="2000" dirty="0"/>
          </a:p>
          <a:p>
            <a:r>
              <a:rPr lang="en-US" altLang="en-US" sz="2000" dirty="0"/>
              <a:t>e)  Warm air rises from above the land and is replaced by the air blowing in from the lake.</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Heat Transfer Mechanisms</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3011858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1"/>
            <a:ext cx="5293730" cy="2595329"/>
          </a:xfrm>
          <a:prstGeom prst="rect">
            <a:avLst/>
          </a:prstGeom>
          <a:solidFill>
            <a:srgbClr val="1F23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94" name="TextBox 1">
            <a:extLst>
              <a:ext uri="{FF2B5EF4-FFF2-40B4-BE49-F238E27FC236}">
                <a16:creationId xmlns:a16="http://schemas.microsoft.com/office/drawing/2014/main" id="{AC2A8228-EF65-4DD9-B49B-95FCFA69A6E9}"/>
              </a:ext>
            </a:extLst>
          </p:cNvPr>
          <p:cNvSpPr txBox="1">
            <a:spLocks noChangeArrowheads="1"/>
          </p:cNvSpPr>
          <p:nvPr/>
        </p:nvSpPr>
        <p:spPr bwMode="auto">
          <a:xfrm>
            <a:off x="393192" y="491260"/>
            <a:ext cx="4945641" cy="214734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4400" b="1" i="1" dirty="0">
                <a:solidFill>
                  <a:srgbClr val="FFFFFF"/>
                </a:solidFill>
                <a:latin typeface="+mj-lt"/>
                <a:ea typeface="+mj-ea"/>
                <a:cs typeface="+mj-cs"/>
              </a:rPr>
              <a:t>Heat Transfer Mechanisms: Radiation</a:t>
            </a:r>
          </a:p>
        </p:txBody>
      </p:sp>
      <p:sp>
        <p:nvSpPr>
          <p:cNvPr id="139" name="Rectangle 138">
            <a:extLst>
              <a:ext uri="{FF2B5EF4-FFF2-40B4-BE49-F238E27FC236}">
                <a16:creationId xmlns:a16="http://schemas.microsoft.com/office/drawing/2014/main" id="{392E632E-3F30-4018-960F-EE3228045D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7" y="3085476"/>
            <a:ext cx="2998678" cy="3449681"/>
          </a:xfrm>
          <a:prstGeom prst="rect">
            <a:avLst/>
          </a:prstGeom>
          <a:solidFill>
            <a:srgbClr val="F5A21B">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3800" name="Picture 2">
            <a:extLst>
              <a:ext uri="{FF2B5EF4-FFF2-40B4-BE49-F238E27FC236}">
                <a16:creationId xmlns:a16="http://schemas.microsoft.com/office/drawing/2014/main" id="{19EA72E3-EFDE-494B-995A-7FEB6328DF8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9605" y="3732968"/>
            <a:ext cx="2693241" cy="216805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 name="Rectangle 140">
            <a:extLst>
              <a:ext uri="{FF2B5EF4-FFF2-40B4-BE49-F238E27FC236}">
                <a16:creationId xmlns:a16="http://schemas.microsoft.com/office/drawing/2014/main" id="{0015B939-F527-4117-B775-533A401685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4136" y="3090672"/>
            <a:ext cx="2167128" cy="1636776"/>
          </a:xfrm>
          <a:prstGeom prst="rect">
            <a:avLst/>
          </a:prstGeom>
          <a:solidFill>
            <a:srgbClr val="F5A21B">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5060" name="Picture 4">
            <a:extLst>
              <a:ext uri="{FF2B5EF4-FFF2-40B4-BE49-F238E27FC236}">
                <a16:creationId xmlns:a16="http://schemas.microsoft.com/office/drawing/2014/main" id="{A68403BA-1AF2-4092-AD3C-BA40A179144A}"/>
              </a:ext>
            </a:extLst>
          </p:cNvPr>
          <p:cNvPicPr>
            <a:picLocks noChangeAspect="1" noChangeArrowheads="1"/>
          </p:cNvPicPr>
          <p:nvPr/>
        </p:nvPicPr>
        <p:blipFill>
          <a:blip r:embed="rId3" cstate="print"/>
          <a:stretch>
            <a:fillRect/>
          </a:stretch>
        </p:blipFill>
        <p:spPr bwMode="auto">
          <a:xfrm>
            <a:off x="3515983" y="3627060"/>
            <a:ext cx="1883432" cy="578482"/>
          </a:xfrm>
          <a:prstGeom prst="rect">
            <a:avLst/>
          </a:prstGeom>
          <a:noFill/>
        </p:spPr>
      </p:pic>
      <p:sp>
        <p:nvSpPr>
          <p:cNvPr id="143" name="Rectangle 142">
            <a:extLst>
              <a:ext uri="{FF2B5EF4-FFF2-40B4-BE49-F238E27FC236}">
                <a16:creationId xmlns:a16="http://schemas.microsoft.com/office/drawing/2014/main" id="{522BCFB4-3880-430A-9E42-4D844E8F65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4136" y="4901184"/>
            <a:ext cx="2167128" cy="1636776"/>
          </a:xfrm>
          <a:prstGeom prst="rect">
            <a:avLst/>
          </a:prstGeom>
          <a:solidFill>
            <a:srgbClr val="F5A21B">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1" name="Picture 6">
            <a:extLst>
              <a:ext uri="{FF2B5EF4-FFF2-40B4-BE49-F238E27FC236}">
                <a16:creationId xmlns:a16="http://schemas.microsoft.com/office/drawing/2014/main" id="{3DE701E3-B569-449B-BFBB-7B5A72B749F5}"/>
              </a:ext>
            </a:extLst>
          </p:cNvPr>
          <p:cNvPicPr>
            <a:picLocks noChangeAspect="1" noChangeArrowheads="1"/>
          </p:cNvPicPr>
          <p:nvPr/>
        </p:nvPicPr>
        <p:blipFill>
          <a:blip r:embed="rId4" cstate="print"/>
          <a:stretch>
            <a:fillRect/>
          </a:stretch>
        </p:blipFill>
        <p:spPr bwMode="auto">
          <a:xfrm>
            <a:off x="3514756" y="5591342"/>
            <a:ext cx="1885886" cy="253657"/>
          </a:xfrm>
          <a:prstGeom prst="rect">
            <a:avLst/>
          </a:prstGeom>
          <a:noFill/>
        </p:spPr>
      </p:pic>
      <p:sp>
        <p:nvSpPr>
          <p:cNvPr id="145" name="Rectangle 14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731" y="321732"/>
            <a:ext cx="323497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4">
            <a:extLst>
              <a:ext uri="{FF2B5EF4-FFF2-40B4-BE49-F238E27FC236}">
                <a16:creationId xmlns:a16="http://schemas.microsoft.com/office/drawing/2014/main" id="{3CC626DD-F719-4241-95CC-EFB71F7106A7}"/>
              </a:ext>
            </a:extLst>
          </p:cNvPr>
          <p:cNvSpPr txBox="1">
            <a:spLocks noChangeArrowheads="1"/>
          </p:cNvSpPr>
          <p:nvPr/>
        </p:nvSpPr>
        <p:spPr bwMode="auto">
          <a:xfrm>
            <a:off x="5968479" y="763523"/>
            <a:ext cx="2633472" cy="533095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sz="1300" dirty="0">
                <a:solidFill>
                  <a:srgbClr val="FFFFFF"/>
                </a:solidFill>
                <a:latin typeface="+mn-lt"/>
              </a:rPr>
              <a:t>In radiation, an object and its environment can exchange energy as heat via electromagnetic waves. Energy transferred in this way is called </a:t>
            </a:r>
            <a:r>
              <a:rPr lang="en-US" altLang="en-US" sz="1300" b="1" dirty="0">
                <a:solidFill>
                  <a:srgbClr val="FFFFFF"/>
                </a:solidFill>
                <a:latin typeface="+mn-lt"/>
              </a:rPr>
              <a:t>thermal radiation.</a:t>
            </a:r>
          </a:p>
          <a:p>
            <a:pPr eaLnBrk="1" hangingPunct="1">
              <a:lnSpc>
                <a:spcPct val="90000"/>
              </a:lnSpc>
              <a:spcAft>
                <a:spcPts val="600"/>
              </a:spcAft>
            </a:pPr>
            <a:endParaRPr lang="en-US" altLang="en-US" sz="1300" b="1" dirty="0">
              <a:solidFill>
                <a:srgbClr val="FFFFFF"/>
              </a:solidFill>
              <a:latin typeface="+mn-lt"/>
            </a:endParaRPr>
          </a:p>
          <a:p>
            <a:pPr eaLnBrk="1" hangingPunct="1">
              <a:lnSpc>
                <a:spcPct val="90000"/>
              </a:lnSpc>
              <a:spcAft>
                <a:spcPts val="600"/>
              </a:spcAft>
            </a:pPr>
            <a:r>
              <a:rPr lang="en-US" altLang="en-US" sz="1300" dirty="0">
                <a:solidFill>
                  <a:srgbClr val="FFFFFF"/>
                </a:solidFill>
                <a:latin typeface="+mn-lt"/>
              </a:rPr>
              <a:t>The rate </a:t>
            </a:r>
            <a:r>
              <a:rPr lang="en-US" altLang="en-US" sz="1300" i="1" dirty="0" err="1">
                <a:solidFill>
                  <a:srgbClr val="FFFFFF"/>
                </a:solidFill>
                <a:latin typeface="+mn-lt"/>
              </a:rPr>
              <a:t>P</a:t>
            </a:r>
            <a:r>
              <a:rPr lang="en-US" altLang="en-US" sz="1300" i="1" baseline="-25000" dirty="0" err="1">
                <a:solidFill>
                  <a:srgbClr val="FFFFFF"/>
                </a:solidFill>
                <a:latin typeface="+mn-lt"/>
              </a:rPr>
              <a:t>rad</a:t>
            </a:r>
            <a:r>
              <a:rPr lang="en-US" altLang="en-US" sz="1300" i="1" dirty="0">
                <a:solidFill>
                  <a:srgbClr val="FFFFFF"/>
                </a:solidFill>
                <a:latin typeface="+mn-lt"/>
              </a:rPr>
              <a:t> </a:t>
            </a:r>
            <a:r>
              <a:rPr lang="en-US" altLang="en-US" sz="1300" dirty="0">
                <a:solidFill>
                  <a:srgbClr val="FFFFFF"/>
                </a:solidFill>
                <a:latin typeface="+mn-lt"/>
              </a:rPr>
              <a:t>at which an object emits energy via electromagnetic radiation depends on the object’s surface area A and the temperature T of that area in K, and is given by the top equation.</a:t>
            </a:r>
          </a:p>
          <a:p>
            <a:pPr indent="-228600" eaLnBrk="1" hangingPunct="1">
              <a:lnSpc>
                <a:spcPct val="90000"/>
              </a:lnSpc>
              <a:spcAft>
                <a:spcPts val="600"/>
              </a:spcAft>
              <a:buFont typeface="Arial" panose="020B0604020202020204" pitchFamily="34" charset="0"/>
              <a:buChar char="•"/>
            </a:pPr>
            <a:endParaRPr lang="en-US" altLang="en-US" sz="1300" dirty="0">
              <a:solidFill>
                <a:srgbClr val="FFFFFF"/>
              </a:solidFill>
              <a:latin typeface="+mn-lt"/>
            </a:endParaRPr>
          </a:p>
          <a:p>
            <a:pPr eaLnBrk="1" hangingPunct="1">
              <a:lnSpc>
                <a:spcPct val="90000"/>
              </a:lnSpc>
              <a:spcAft>
                <a:spcPts val="600"/>
              </a:spcAft>
            </a:pPr>
            <a:r>
              <a:rPr lang="en-US" altLang="en-US" sz="1300" dirty="0">
                <a:solidFill>
                  <a:srgbClr val="FFFFFF"/>
                </a:solidFill>
                <a:latin typeface="+mn-lt"/>
              </a:rPr>
              <a:t>Here </a:t>
            </a:r>
            <a:r>
              <a:rPr lang="en-US" altLang="en-US" sz="1300" dirty="0">
                <a:solidFill>
                  <a:srgbClr val="FFFFFF"/>
                </a:solidFill>
                <a:latin typeface="+mn-lt"/>
                <a:cs typeface="Calibri" panose="020F0502020204030204" pitchFamily="34" charset="0"/>
              </a:rPr>
              <a:t>σ</a:t>
            </a:r>
            <a:r>
              <a:rPr lang="en-US" altLang="en-US" sz="1300" dirty="0">
                <a:solidFill>
                  <a:srgbClr val="FFFFFF"/>
                </a:solidFill>
                <a:latin typeface="+mn-lt"/>
              </a:rPr>
              <a:t> =5.6704  x10</a:t>
            </a:r>
            <a:r>
              <a:rPr lang="en-US" altLang="en-US" sz="1300" baseline="30000" dirty="0">
                <a:solidFill>
                  <a:srgbClr val="FFFFFF"/>
                </a:solidFill>
                <a:latin typeface="+mn-lt"/>
              </a:rPr>
              <a:t>-8</a:t>
            </a:r>
            <a:r>
              <a:rPr lang="en-US" altLang="en-US" sz="1300" dirty="0">
                <a:solidFill>
                  <a:srgbClr val="FFFFFF"/>
                </a:solidFill>
                <a:latin typeface="+mn-lt"/>
              </a:rPr>
              <a:t> W/m</a:t>
            </a:r>
            <a:r>
              <a:rPr lang="en-US" altLang="en-US" sz="1300" baseline="30000" dirty="0">
                <a:solidFill>
                  <a:srgbClr val="FFFFFF"/>
                </a:solidFill>
                <a:latin typeface="+mn-lt"/>
              </a:rPr>
              <a:t>2</a:t>
            </a:r>
            <a:r>
              <a:rPr lang="en-US" altLang="en-US" sz="1300" dirty="0">
                <a:solidFill>
                  <a:srgbClr val="FFFFFF"/>
                </a:solidFill>
                <a:latin typeface="+mn-lt"/>
              </a:rPr>
              <a:t> K</a:t>
            </a:r>
            <a:r>
              <a:rPr lang="en-US" altLang="en-US" sz="1300" baseline="30000" dirty="0">
                <a:solidFill>
                  <a:srgbClr val="FFFFFF"/>
                </a:solidFill>
                <a:latin typeface="+mn-lt"/>
              </a:rPr>
              <a:t>4</a:t>
            </a:r>
            <a:r>
              <a:rPr lang="en-US" altLang="en-US" sz="1300" dirty="0">
                <a:solidFill>
                  <a:srgbClr val="FFFFFF"/>
                </a:solidFill>
                <a:latin typeface="+mn-lt"/>
              </a:rPr>
              <a:t> is called the </a:t>
            </a:r>
            <a:r>
              <a:rPr lang="en-US" altLang="en-US" sz="1300" b="1" i="1" dirty="0">
                <a:solidFill>
                  <a:srgbClr val="FFFFFF"/>
                </a:solidFill>
                <a:latin typeface="+mn-lt"/>
              </a:rPr>
              <a:t>Stefan–Boltzmann constant</a:t>
            </a:r>
            <a:r>
              <a:rPr lang="en-US" altLang="en-US" sz="1300" i="1" dirty="0">
                <a:solidFill>
                  <a:srgbClr val="FFFFFF"/>
                </a:solidFill>
                <a:latin typeface="+mn-lt"/>
              </a:rPr>
              <a:t>, </a:t>
            </a:r>
            <a:r>
              <a:rPr lang="en-US" altLang="en-US" sz="1300" dirty="0">
                <a:solidFill>
                  <a:srgbClr val="FFFFFF"/>
                </a:solidFill>
                <a:latin typeface="+mn-lt"/>
              </a:rPr>
              <a:t>and</a:t>
            </a:r>
            <a:r>
              <a:rPr lang="en-US" altLang="en-US" sz="1300" i="1" dirty="0">
                <a:solidFill>
                  <a:srgbClr val="FFFFFF"/>
                </a:solidFill>
                <a:latin typeface="+mn-lt"/>
              </a:rPr>
              <a:t> </a:t>
            </a:r>
            <a:r>
              <a:rPr lang="el-GR" altLang="en-US" sz="1300" i="1" dirty="0">
                <a:solidFill>
                  <a:srgbClr val="FFFFFF"/>
                </a:solidFill>
                <a:latin typeface="Calibri" panose="020F0502020204030204" pitchFamily="34" charset="0"/>
                <a:cs typeface="Calibri" panose="020F0502020204030204" pitchFamily="34" charset="0"/>
              </a:rPr>
              <a:t>ε</a:t>
            </a:r>
            <a:r>
              <a:rPr lang="en-US" altLang="en-US" sz="1300" i="1" dirty="0">
                <a:solidFill>
                  <a:srgbClr val="FFFFFF"/>
                </a:solidFill>
                <a:latin typeface="+mn-lt"/>
              </a:rPr>
              <a:t> </a:t>
            </a:r>
            <a:r>
              <a:rPr lang="en-US" altLang="en-US" sz="1300" dirty="0">
                <a:solidFill>
                  <a:srgbClr val="FFFFFF"/>
                </a:solidFill>
                <a:latin typeface="+mn-lt"/>
              </a:rPr>
              <a:t>is the </a:t>
            </a:r>
            <a:r>
              <a:rPr lang="en-US" altLang="en-US" sz="1300" b="1" i="1" dirty="0">
                <a:solidFill>
                  <a:srgbClr val="FFFFFF"/>
                </a:solidFill>
                <a:latin typeface="+mn-lt"/>
              </a:rPr>
              <a:t>emissivity</a:t>
            </a:r>
            <a:r>
              <a:rPr lang="en-US" altLang="en-US" sz="1300" i="1" dirty="0">
                <a:solidFill>
                  <a:srgbClr val="FFFFFF"/>
                </a:solidFill>
                <a:latin typeface="+mn-lt"/>
              </a:rPr>
              <a:t>.</a:t>
            </a:r>
          </a:p>
          <a:p>
            <a:pPr indent="-228600" eaLnBrk="1" hangingPunct="1">
              <a:lnSpc>
                <a:spcPct val="90000"/>
              </a:lnSpc>
              <a:spcAft>
                <a:spcPts val="600"/>
              </a:spcAft>
              <a:buFont typeface="Arial" panose="020B0604020202020204" pitchFamily="34" charset="0"/>
              <a:buChar char="•"/>
            </a:pPr>
            <a:endParaRPr lang="en-US" altLang="en-US" sz="1300" i="1" dirty="0">
              <a:solidFill>
                <a:srgbClr val="FFFFFF"/>
              </a:solidFill>
              <a:latin typeface="+mn-lt"/>
            </a:endParaRPr>
          </a:p>
          <a:p>
            <a:pPr eaLnBrk="1" hangingPunct="1">
              <a:lnSpc>
                <a:spcPct val="90000"/>
              </a:lnSpc>
              <a:spcAft>
                <a:spcPts val="600"/>
              </a:spcAft>
            </a:pPr>
            <a:r>
              <a:rPr lang="en-US" altLang="en-US" sz="1300" dirty="0">
                <a:solidFill>
                  <a:srgbClr val="FFFFFF"/>
                </a:solidFill>
                <a:latin typeface="+mn-lt"/>
              </a:rPr>
              <a:t>If the rate at which an object absorbs energy via thermal radiation from its environment is </a:t>
            </a:r>
            <a:r>
              <a:rPr lang="en-US" altLang="en-US" sz="1300" i="1" dirty="0" err="1">
                <a:solidFill>
                  <a:srgbClr val="FFFFFF"/>
                </a:solidFill>
                <a:latin typeface="+mn-lt"/>
              </a:rPr>
              <a:t>P</a:t>
            </a:r>
            <a:r>
              <a:rPr lang="en-US" altLang="en-US" sz="1300" i="1" baseline="-25000" dirty="0" err="1">
                <a:solidFill>
                  <a:srgbClr val="FFFFFF"/>
                </a:solidFill>
                <a:latin typeface="+mn-lt"/>
              </a:rPr>
              <a:t>abs</a:t>
            </a:r>
            <a:r>
              <a:rPr lang="en-US" altLang="en-US" sz="1300" dirty="0">
                <a:solidFill>
                  <a:srgbClr val="FFFFFF"/>
                </a:solidFill>
                <a:latin typeface="+mn-lt"/>
              </a:rPr>
              <a:t>, then the object’s net rate </a:t>
            </a:r>
            <a:r>
              <a:rPr lang="en-US" altLang="en-US" sz="1300" i="1" dirty="0" err="1">
                <a:solidFill>
                  <a:srgbClr val="FFFFFF"/>
                </a:solidFill>
                <a:latin typeface="+mn-lt"/>
              </a:rPr>
              <a:t>P</a:t>
            </a:r>
            <a:r>
              <a:rPr lang="en-US" altLang="en-US" sz="1300" i="1" baseline="-25000" dirty="0" err="1">
                <a:solidFill>
                  <a:srgbClr val="FFFFFF"/>
                </a:solidFill>
                <a:latin typeface="+mn-lt"/>
              </a:rPr>
              <a:t>net</a:t>
            </a:r>
            <a:r>
              <a:rPr lang="en-US" altLang="en-US" sz="1300" i="1" dirty="0">
                <a:solidFill>
                  <a:srgbClr val="FFFFFF"/>
                </a:solidFill>
                <a:latin typeface="+mn-lt"/>
              </a:rPr>
              <a:t> </a:t>
            </a:r>
            <a:r>
              <a:rPr lang="en-US" altLang="en-US" sz="1300" dirty="0">
                <a:solidFill>
                  <a:srgbClr val="FFFFFF"/>
                </a:solidFill>
                <a:latin typeface="+mn-lt"/>
              </a:rPr>
              <a:t>of energy exchange due to thermal radiation is shown in the bottom equation.</a:t>
            </a:r>
          </a:p>
          <a:p>
            <a:pPr indent="-228600" eaLnBrk="1" hangingPunct="1">
              <a:lnSpc>
                <a:spcPct val="90000"/>
              </a:lnSpc>
              <a:spcAft>
                <a:spcPts val="600"/>
              </a:spcAft>
              <a:buFont typeface="Arial" panose="020B0604020202020204" pitchFamily="34" charset="0"/>
              <a:buChar char="•"/>
            </a:pPr>
            <a:endParaRPr lang="en-US" altLang="en-US" sz="1300" dirty="0">
              <a:solidFill>
                <a:srgbClr val="FFFFFF"/>
              </a:solidFill>
              <a:latin typeface="+mn-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F0618178-4B5C-46A4-9E68-052C31FA6E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531267" y="3509963"/>
            <a:ext cx="5319162"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p:cNvSpPr>
            <a:spLocks noGrp="1"/>
          </p:cNvSpPr>
          <p:nvPr>
            <p:ph type="title"/>
          </p:nvPr>
        </p:nvSpPr>
        <p:spPr>
          <a:xfrm>
            <a:off x="3766365" y="3812954"/>
            <a:ext cx="4848966" cy="1516014"/>
          </a:xfrm>
        </p:spPr>
        <p:txBody>
          <a:bodyPr vert="horz" lIns="91440" tIns="45720" rIns="91440" bIns="45720" rtlCol="0" anchor="b">
            <a:normAutofit/>
          </a:bodyPr>
          <a:lstStyle/>
          <a:p>
            <a:pPr defTabSz="914400" fontAlgn="auto">
              <a:spcAft>
                <a:spcPts val="0"/>
              </a:spcAft>
              <a:defRPr/>
            </a:pPr>
            <a:r>
              <a:rPr lang="en-US" sz="4200" b="1">
                <a:solidFill>
                  <a:srgbClr val="FFFFFF"/>
                </a:solidFill>
              </a:rPr>
              <a:t>State Diagrams</a:t>
            </a:r>
          </a:p>
        </p:txBody>
      </p:sp>
      <p:sp>
        <p:nvSpPr>
          <p:cNvPr id="9219" name="Text Placeholder 6"/>
          <p:cNvSpPr>
            <a:spLocks noGrp="1"/>
          </p:cNvSpPr>
          <p:nvPr>
            <p:ph type="body" sz="quarter" idx="14"/>
          </p:nvPr>
        </p:nvSpPr>
        <p:spPr>
          <a:xfrm>
            <a:off x="3766365" y="5550568"/>
            <a:ext cx="4848965" cy="602551"/>
          </a:xfrm>
        </p:spPr>
        <p:txBody>
          <a:bodyPr vert="horz" lIns="91440" tIns="45720" rIns="91440" bIns="45720" rtlCol="0">
            <a:normAutofit/>
          </a:bodyPr>
          <a:lstStyle/>
          <a:p>
            <a:pPr marL="0" indent="0" defTabSz="914400">
              <a:spcBef>
                <a:spcPts val="1000"/>
              </a:spcBef>
              <a:buNone/>
            </a:pPr>
            <a:r>
              <a:rPr lang="en-US" sz="1700">
                <a:solidFill>
                  <a:srgbClr val="E7E6E6"/>
                </a:solidFill>
              </a:rPr>
              <a:t>Several different types: PV diagrams, VT diagrams, PT diagrams, and PVT diagrams. </a:t>
            </a:r>
          </a:p>
        </p:txBody>
      </p:sp>
      <p:pic>
        <p:nvPicPr>
          <p:cNvPr id="11" name="Picture Placeholder 1">
            <a:extLst>
              <a:ext uri="{FF2B5EF4-FFF2-40B4-BE49-F238E27FC236}">
                <a16:creationId xmlns:a16="http://schemas.microsoft.com/office/drawing/2014/main" id="{29FE385D-B647-4411-B629-FF46A03BD8CD}"/>
              </a:ext>
            </a:extLst>
          </p:cNvPr>
          <p:cNvPicPr>
            <a:picLocks noChangeAspect="1"/>
          </p:cNvPicPr>
          <p:nvPr/>
        </p:nvPicPr>
        <p:blipFill rotWithShape="1">
          <a:blip r:embed="rId2">
            <a:extLst>
              <a:ext uri="{28A0092B-C50C-407E-A947-70E740481C1C}">
                <a14:useLocalDpi xmlns:a14="http://schemas.microsoft.com/office/drawing/2010/main" val="0"/>
              </a:ext>
            </a:extLst>
          </a:blip>
          <a:srcRect l="50435" t="3123" b="5641"/>
          <a:stretch/>
        </p:blipFill>
        <p:spPr>
          <a:xfrm>
            <a:off x="238226" y="440915"/>
            <a:ext cx="3120339" cy="2728265"/>
          </a:xfrm>
          <a:prstGeom prst="rect">
            <a:avLst/>
          </a:prstGeom>
        </p:spPr>
      </p:pic>
      <p:pic>
        <p:nvPicPr>
          <p:cNvPr id="8" name="Picture Placeholder 1">
            <a:extLst>
              <a:ext uri="{FF2B5EF4-FFF2-40B4-BE49-F238E27FC236}">
                <a16:creationId xmlns:a16="http://schemas.microsoft.com/office/drawing/2014/main" id="{73F33690-EFBC-44B1-A337-DAB6B2EC3A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9091" y="722287"/>
            <a:ext cx="2081485" cy="2123964"/>
          </a:xfrm>
          <a:prstGeom prst="rect">
            <a:avLst/>
          </a:prstGeom>
        </p:spPr>
      </p:pic>
      <p:pic>
        <p:nvPicPr>
          <p:cNvPr id="2" name="Picture Placeholder 1"/>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4382" r="50000" b="4382"/>
          <a:stretch/>
        </p:blipFill>
        <p:spPr>
          <a:xfrm>
            <a:off x="5681103" y="403013"/>
            <a:ext cx="3231516" cy="2800888"/>
          </a:xfrm>
          <a:prstGeom prst="rect">
            <a:avLst/>
          </a:prstGeom>
        </p:spPr>
      </p:pic>
      <p:cxnSp>
        <p:nvCxnSpPr>
          <p:cNvPr id="138" name="Straight Connector 137">
            <a:extLst>
              <a:ext uri="{FF2B5EF4-FFF2-40B4-BE49-F238E27FC236}">
                <a16:creationId xmlns:a16="http://schemas.microsoft.com/office/drawing/2014/main" id="{936FD40B-09C1-46D7-9E32-CC9BD7629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53715" y="5443086"/>
            <a:ext cx="48006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9" name="Picture Placeholder 1">
            <a:extLst>
              <a:ext uri="{FF2B5EF4-FFF2-40B4-BE49-F238E27FC236}">
                <a16:creationId xmlns:a16="http://schemas.microsoft.com/office/drawing/2014/main" id="{15CFAD7C-86EC-4895-B612-677D15AECD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92" y="3509963"/>
            <a:ext cx="3080206" cy="3026303"/>
          </a:xfrm>
          <a:prstGeom prst="rect">
            <a:avLst/>
          </a:prstGeom>
        </p:spPr>
      </p:pic>
    </p:spTree>
    <p:extLst>
      <p:ext uri="{BB962C8B-B14F-4D97-AF65-F5344CB8AC3E}">
        <p14:creationId xmlns:p14="http://schemas.microsoft.com/office/powerpoint/2010/main" val="2114203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60758" y="3752849"/>
            <a:ext cx="2687241" cy="2452687"/>
          </a:xfrm>
        </p:spPr>
        <p:txBody>
          <a:bodyPr vert="horz" lIns="91440" tIns="45720" rIns="91440" bIns="45720" rtlCol="0" anchor="ctr">
            <a:normAutofit/>
          </a:bodyPr>
          <a:lstStyle/>
          <a:p>
            <a:pPr defTabSz="914400" fontAlgn="auto">
              <a:spcAft>
                <a:spcPts val="0"/>
              </a:spcAft>
              <a:defRPr/>
            </a:pPr>
            <a:r>
              <a:rPr lang="en-US" sz="3100" b="1" dirty="0"/>
              <a:t>State Diagrams:</a:t>
            </a:r>
            <a:br>
              <a:rPr lang="en-US" sz="3100" b="1" dirty="0"/>
            </a:br>
            <a:r>
              <a:rPr lang="en-US" sz="3100" b="1" dirty="0"/>
              <a:t>PV Diagrams</a:t>
            </a:r>
          </a:p>
        </p:txBody>
      </p:sp>
      <p:pic>
        <p:nvPicPr>
          <p:cNvPr id="2" name="Picture Placeholder 1"/>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4569"/>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9219" name="Text Placeholder 6"/>
          <p:cNvSpPr>
            <a:spLocks noGrp="1"/>
          </p:cNvSpPr>
          <p:nvPr>
            <p:ph type="body" sz="quarter" idx="14"/>
          </p:nvPr>
        </p:nvSpPr>
        <p:spPr>
          <a:xfrm>
            <a:off x="3167986" y="3752850"/>
            <a:ext cx="5614060" cy="2452687"/>
          </a:xfrm>
        </p:spPr>
        <p:txBody>
          <a:bodyPr vert="horz" lIns="91440" tIns="45720" rIns="91440" bIns="45720" rtlCol="0" anchor="ctr">
            <a:normAutofit/>
          </a:bodyPr>
          <a:lstStyle/>
          <a:p>
            <a:pPr marL="228600" indent="-228600" defTabSz="914400"/>
            <a:r>
              <a:rPr lang="en-US" sz="1600">
                <a:solidFill>
                  <a:schemeClr val="tx1"/>
                </a:solidFill>
              </a:rPr>
              <a:t>Each curve (isotherm) represents the relationship between </a:t>
            </a:r>
            <a:r>
              <a:rPr lang="en-US" sz="1600" i="1">
                <a:solidFill>
                  <a:schemeClr val="tx1"/>
                </a:solidFill>
              </a:rPr>
              <a:t>P </a:t>
            </a:r>
            <a:r>
              <a:rPr lang="en-US" sz="1600">
                <a:solidFill>
                  <a:schemeClr val="tx1"/>
                </a:solidFill>
              </a:rPr>
              <a:t>and </a:t>
            </a:r>
            <a:r>
              <a:rPr lang="en-US" sz="1600" i="1">
                <a:solidFill>
                  <a:schemeClr val="tx1"/>
                </a:solidFill>
              </a:rPr>
              <a:t>V </a:t>
            </a:r>
            <a:r>
              <a:rPr lang="en-US" sz="1600">
                <a:solidFill>
                  <a:schemeClr val="tx1"/>
                </a:solidFill>
              </a:rPr>
              <a:t>at a fixed temperature; the upper curves are at higher temperatures. The lower curves are not hyperbolas, because the gas is no longer an ideal gas. </a:t>
            </a:r>
          </a:p>
          <a:p>
            <a:pPr marL="228600" indent="-228600" defTabSz="914400"/>
            <a:r>
              <a:rPr lang="en-US" sz="1600">
                <a:solidFill>
                  <a:schemeClr val="tx1"/>
                </a:solidFill>
              </a:rPr>
              <a:t>An expanded portion of the </a:t>
            </a:r>
            <a:r>
              <a:rPr lang="en-US" sz="1600" i="1">
                <a:solidFill>
                  <a:schemeClr val="tx1"/>
                </a:solidFill>
              </a:rPr>
              <a:t>PV </a:t>
            </a:r>
            <a:r>
              <a:rPr lang="en-US" sz="1600">
                <a:solidFill>
                  <a:schemeClr val="tx1"/>
                </a:solidFill>
              </a:rPr>
              <a:t>diagram for low temperatures, where the phase can change from a gas to a liquid. The term “vapor” refers to the gas phase when it exists at a temperature below the boiling temperature.</a:t>
            </a:r>
          </a:p>
        </p:txBody>
      </p:sp>
    </p:spTree>
    <p:extLst>
      <p:ext uri="{BB962C8B-B14F-4D97-AF65-F5344CB8AC3E}">
        <p14:creationId xmlns:p14="http://schemas.microsoft.com/office/powerpoint/2010/main" val="19058422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4708981"/>
          </a:xfrm>
          <a:prstGeom prst="rect">
            <a:avLst/>
          </a:prstGeom>
          <a:noFill/>
          <a:ln w="9525">
            <a:noFill/>
            <a:miter lim="800000"/>
            <a:headEnd/>
            <a:tailEnd/>
          </a:ln>
        </p:spPr>
        <p:txBody>
          <a:bodyPr wrap="square">
            <a:spAutoFit/>
          </a:bodyPr>
          <a:lstStyle/>
          <a:p>
            <a:r>
              <a:rPr lang="en-US" altLang="en-US" sz="2000" dirty="0"/>
              <a:t>Consider the pressure-volume graph shown for an ideal gas that may be taken along one of two paths from state A to state B.  Path “1” is directly from A to B via a constant volume path.  Path “2” follows the path A</a:t>
            </a:r>
            <a:r>
              <a:rPr lang="en-US" altLang="en-US" sz="2000" dirty="0">
                <a:sym typeface="Symbol" panose="05050102010706020507" pitchFamily="18" charset="2"/>
              </a:rPr>
              <a:t></a:t>
            </a:r>
            <a:r>
              <a:rPr lang="en-US" altLang="en-US" sz="2000" dirty="0"/>
              <a:t>C</a:t>
            </a:r>
            <a:r>
              <a:rPr lang="en-US" altLang="en-US" sz="2000" dirty="0">
                <a:sym typeface="Symbol" panose="05050102010706020507" pitchFamily="18" charset="2"/>
              </a:rPr>
              <a:t></a:t>
            </a:r>
            <a:r>
              <a:rPr lang="en-US" altLang="en-US" sz="2000" dirty="0"/>
              <a:t>B.  How does the amount of work done along each path compare?</a:t>
            </a:r>
          </a:p>
          <a:p>
            <a:endParaRPr lang="en-US" altLang="en-US" sz="2000" dirty="0"/>
          </a:p>
          <a:p>
            <a:r>
              <a:rPr lang="en-US" altLang="en-US" sz="2000" dirty="0"/>
              <a:t>a)  </a:t>
            </a:r>
            <a:r>
              <a:rPr lang="en-US" altLang="en-US" sz="2000" i="1" dirty="0"/>
              <a:t>W</a:t>
            </a:r>
            <a:r>
              <a:rPr lang="en-US" altLang="en-US" sz="2000" baseline="-25000" dirty="0"/>
              <a:t>1</a:t>
            </a:r>
            <a:r>
              <a:rPr lang="en-US" altLang="en-US" sz="2000" dirty="0"/>
              <a:t> = </a:t>
            </a:r>
            <a:r>
              <a:rPr lang="en-US" altLang="en-US" sz="2000" i="1" dirty="0"/>
              <a:t>W</a:t>
            </a:r>
            <a:r>
              <a:rPr lang="en-US" altLang="en-US" sz="2000" baseline="-25000" dirty="0"/>
              <a:t>2</a:t>
            </a:r>
            <a:r>
              <a:rPr lang="en-US" altLang="en-US" sz="2000" dirty="0"/>
              <a:t> and the value is not equal to zero</a:t>
            </a:r>
          </a:p>
          <a:p>
            <a:endParaRPr lang="en-US" altLang="en-US" sz="2000" dirty="0"/>
          </a:p>
          <a:p>
            <a:r>
              <a:rPr lang="en-US" altLang="en-US" sz="2000" dirty="0"/>
              <a:t>b)  </a:t>
            </a:r>
            <a:r>
              <a:rPr lang="en-US" altLang="en-US" sz="2000" i="1" dirty="0"/>
              <a:t>W</a:t>
            </a:r>
            <a:r>
              <a:rPr lang="en-US" altLang="en-US" sz="2000" baseline="-25000" dirty="0"/>
              <a:t>1</a:t>
            </a:r>
            <a:r>
              <a:rPr lang="en-US" altLang="en-US" sz="2000" dirty="0"/>
              <a:t> = </a:t>
            </a:r>
            <a:r>
              <a:rPr lang="en-US" altLang="en-US" sz="2000" i="1" dirty="0"/>
              <a:t>W</a:t>
            </a:r>
            <a:r>
              <a:rPr lang="en-US" altLang="en-US" sz="2000" baseline="-25000" dirty="0"/>
              <a:t>2</a:t>
            </a:r>
            <a:r>
              <a:rPr lang="en-US" altLang="en-US" sz="2000" dirty="0"/>
              <a:t> = 0 </a:t>
            </a:r>
          </a:p>
          <a:p>
            <a:endParaRPr lang="en-US" altLang="en-US" sz="2000" dirty="0"/>
          </a:p>
          <a:p>
            <a:r>
              <a:rPr lang="en-US" altLang="en-US" sz="2000" dirty="0"/>
              <a:t>c)  </a:t>
            </a:r>
            <a:r>
              <a:rPr lang="en-US" altLang="en-US" sz="2000" i="1" dirty="0"/>
              <a:t>W</a:t>
            </a:r>
            <a:r>
              <a:rPr lang="en-US" altLang="en-US" sz="2000" baseline="-25000" dirty="0"/>
              <a:t>1</a:t>
            </a:r>
            <a:r>
              <a:rPr lang="en-US" altLang="en-US" sz="2000" dirty="0"/>
              <a:t> &gt; </a:t>
            </a:r>
            <a:r>
              <a:rPr lang="en-US" altLang="en-US" sz="2000" i="1" dirty="0"/>
              <a:t>W</a:t>
            </a:r>
            <a:r>
              <a:rPr lang="en-US" altLang="en-US" sz="2000" baseline="-25000" dirty="0"/>
              <a:t>2</a:t>
            </a:r>
          </a:p>
          <a:p>
            <a:endParaRPr lang="en-US" altLang="en-US" sz="2000" dirty="0"/>
          </a:p>
          <a:p>
            <a:r>
              <a:rPr lang="en-US" altLang="en-US" sz="2000" dirty="0"/>
              <a:t>d)  </a:t>
            </a:r>
            <a:r>
              <a:rPr lang="en-US" altLang="en-US" sz="2000" i="1" dirty="0"/>
              <a:t>W</a:t>
            </a:r>
            <a:r>
              <a:rPr lang="en-US" altLang="en-US" sz="2000" baseline="-25000" dirty="0"/>
              <a:t>1</a:t>
            </a:r>
            <a:r>
              <a:rPr lang="en-US" altLang="en-US" sz="2000" dirty="0"/>
              <a:t> &lt; </a:t>
            </a:r>
            <a:r>
              <a:rPr lang="en-US" altLang="en-US" sz="2000" i="1" dirty="0"/>
              <a:t>W</a:t>
            </a:r>
            <a:r>
              <a:rPr lang="en-US" altLang="en-US" sz="2000" baseline="-25000" dirty="0"/>
              <a:t>2</a:t>
            </a:r>
            <a:r>
              <a:rPr lang="en-US" altLang="en-US" sz="2000" dirty="0"/>
              <a:t> </a:t>
            </a:r>
          </a:p>
          <a:p>
            <a:endParaRPr lang="en-US" altLang="en-US" sz="2000" dirty="0"/>
          </a:p>
          <a:p>
            <a:r>
              <a:rPr lang="en-US" altLang="en-US" sz="2000" dirty="0"/>
              <a:t>e)  It is not possible to compare the work done along each path without knowing the values of the temperature, pressure, and volume for each state.</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Heat Transfer Mechanisms</a:t>
            </a:r>
          </a:p>
          <a:p>
            <a:pPr algn="ctr"/>
            <a:r>
              <a:rPr lang="en-US" sz="2800" b="1" i="1" dirty="0">
                <a:solidFill>
                  <a:schemeClr val="accent6">
                    <a:lumMod val="75000"/>
                  </a:schemeClr>
                </a:solidFill>
                <a:latin typeface="Arial" charset="0"/>
                <a:cs typeface="Arial" charset="0"/>
              </a:rPr>
              <a:t>Concept Question</a:t>
            </a:r>
          </a:p>
        </p:txBody>
      </p:sp>
      <p:pic>
        <p:nvPicPr>
          <p:cNvPr id="5" name="Picture 3">
            <a:extLst>
              <a:ext uri="{FF2B5EF4-FFF2-40B4-BE49-F238E27FC236}">
                <a16:creationId xmlns:a16="http://schemas.microsoft.com/office/drawing/2014/main" id="{5AC3A1EF-EAD8-478C-9875-ADEE077903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514600"/>
            <a:ext cx="2505075"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380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4401205"/>
          </a:xfrm>
          <a:prstGeom prst="rect">
            <a:avLst/>
          </a:prstGeom>
          <a:noFill/>
          <a:ln w="9525">
            <a:noFill/>
            <a:miter lim="800000"/>
            <a:headEnd/>
            <a:tailEnd/>
          </a:ln>
        </p:spPr>
        <p:txBody>
          <a:bodyPr wrap="square">
            <a:spAutoFit/>
          </a:bodyPr>
          <a:lstStyle/>
          <a:p>
            <a:r>
              <a:rPr lang="en-US" altLang="en-US" sz="2000" dirty="0"/>
              <a:t>Consider the system shown in the drawing.  A test tube containing water is inserted into boiling water.  Will the water in the test tube eventually boil?</a:t>
            </a:r>
          </a:p>
          <a:p>
            <a:endParaRPr lang="en-US" altLang="en-US" sz="2000" dirty="0"/>
          </a:p>
          <a:p>
            <a:r>
              <a:rPr lang="en-US" altLang="en-US" sz="2000" dirty="0"/>
              <a:t>a)  Yes, heat is continually transferred to the water </a:t>
            </a:r>
          </a:p>
          <a:p>
            <a:r>
              <a:rPr lang="en-US" altLang="en-US" sz="2000" dirty="0"/>
              <a:t>inside the test tube and eventually it will boil?</a:t>
            </a:r>
          </a:p>
          <a:p>
            <a:endParaRPr lang="en-US" altLang="en-US" sz="2000" dirty="0"/>
          </a:p>
          <a:p>
            <a:r>
              <a:rPr lang="en-US" altLang="en-US" sz="2000" dirty="0"/>
              <a:t>b)  Yes, the pressure above the water in the test tube </a:t>
            </a:r>
          </a:p>
          <a:p>
            <a:r>
              <a:rPr lang="en-US" altLang="en-US" sz="2000" dirty="0"/>
              <a:t>will be reduced to less than atmospheric pressure </a:t>
            </a:r>
          </a:p>
          <a:p>
            <a:r>
              <a:rPr lang="en-US" altLang="en-US" sz="2000" dirty="0"/>
              <a:t>and cause the water to boil.</a:t>
            </a:r>
          </a:p>
          <a:p>
            <a:endParaRPr lang="en-US" altLang="en-US" sz="2000" dirty="0"/>
          </a:p>
          <a:p>
            <a:r>
              <a:rPr lang="en-US" altLang="en-US" sz="2000" dirty="0"/>
              <a:t>c)  No, heat will only be transferred until the water </a:t>
            </a:r>
          </a:p>
          <a:p>
            <a:r>
              <a:rPr lang="en-US" altLang="en-US" sz="2000" dirty="0"/>
              <a:t>in the test tube is 100 </a:t>
            </a:r>
            <a:r>
              <a:rPr lang="en-US" altLang="en-US" sz="2000" dirty="0">
                <a:sym typeface="Symbol" panose="05050102010706020507" pitchFamily="18" charset="2"/>
              </a:rPr>
              <a:t></a:t>
            </a:r>
            <a:r>
              <a:rPr lang="en-US" altLang="en-US" sz="2000" dirty="0"/>
              <a:t>C.</a:t>
            </a:r>
          </a:p>
          <a:p>
            <a:endParaRPr lang="en-US" altLang="en-US" sz="2000" dirty="0"/>
          </a:p>
          <a:p>
            <a:r>
              <a:rPr lang="en-US" altLang="en-US" sz="2000" dirty="0"/>
              <a:t>d)  No, the temperature of the water in the test tube will never reach 100 </a:t>
            </a:r>
            <a:r>
              <a:rPr lang="en-US" altLang="en-US" sz="2000" dirty="0">
                <a:sym typeface="Symbol" panose="05050102010706020507" pitchFamily="18" charset="2"/>
              </a:rPr>
              <a:t></a:t>
            </a:r>
            <a:r>
              <a:rPr lang="en-US" altLang="en-US" sz="2000" dirty="0"/>
              <a:t>C.</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Temperature</a:t>
            </a:r>
          </a:p>
          <a:p>
            <a:pPr algn="ctr"/>
            <a:r>
              <a:rPr lang="en-US" sz="2800" b="1" i="1" dirty="0">
                <a:solidFill>
                  <a:schemeClr val="accent6">
                    <a:lumMod val="75000"/>
                  </a:schemeClr>
                </a:solidFill>
                <a:latin typeface="Arial" charset="0"/>
                <a:cs typeface="Arial" charset="0"/>
              </a:rPr>
              <a:t>Concept Question</a:t>
            </a:r>
          </a:p>
        </p:txBody>
      </p:sp>
      <p:pic>
        <p:nvPicPr>
          <p:cNvPr id="6" name="Picture 3">
            <a:extLst>
              <a:ext uri="{FF2B5EF4-FFF2-40B4-BE49-F238E27FC236}">
                <a16:creationId xmlns:a16="http://schemas.microsoft.com/office/drawing/2014/main" id="{97ECA23D-8CD6-4900-930C-423C6E7818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828800"/>
            <a:ext cx="3124200" cy="270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83629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1" name="Rectangle 135">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42170" y="856180"/>
            <a:ext cx="3420438" cy="1128068"/>
          </a:xfrm>
        </p:spPr>
        <p:txBody>
          <a:bodyPr vert="horz" lIns="91440" tIns="45720" rIns="91440" bIns="45720" rtlCol="0" anchor="ctr">
            <a:normAutofit/>
          </a:bodyPr>
          <a:lstStyle/>
          <a:p>
            <a:pPr defTabSz="914400" fontAlgn="auto">
              <a:spcAft>
                <a:spcPts val="0"/>
              </a:spcAft>
              <a:defRPr/>
            </a:pPr>
            <a:r>
              <a:rPr lang="en-US" sz="3500"/>
              <a:t>PT Diagram</a:t>
            </a:r>
          </a:p>
        </p:txBody>
      </p:sp>
      <p:grpSp>
        <p:nvGrpSpPr>
          <p:cNvPr id="9222" name="Group 137">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39" name="Rectangle 138">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2" name="Rectangle 141">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9" name="Text Placeholder 6"/>
          <p:cNvSpPr>
            <a:spLocks noGrp="1"/>
          </p:cNvSpPr>
          <p:nvPr>
            <p:ph type="body" sz="quarter" idx="14"/>
          </p:nvPr>
        </p:nvSpPr>
        <p:spPr>
          <a:xfrm>
            <a:off x="443039" y="2330505"/>
            <a:ext cx="3419569" cy="3979585"/>
          </a:xfrm>
        </p:spPr>
        <p:txBody>
          <a:bodyPr vert="horz" lIns="91440" tIns="45720" rIns="91440" bIns="45720" rtlCol="0" anchor="ctr">
            <a:normAutofit/>
          </a:bodyPr>
          <a:lstStyle/>
          <a:p>
            <a:pPr marL="0" indent="0" defTabSz="914400">
              <a:buNone/>
            </a:pPr>
            <a:r>
              <a:rPr lang="en-US" sz="2500" dirty="0">
                <a:solidFill>
                  <a:schemeClr val="tx1"/>
                </a:solidFill>
              </a:rPr>
              <a:t>The phase diagram for carbon dioxide. The axes are nonlinear, and the graph is not to scale. Dry ice is solid carbon dioxide and has a sublimation temperature of – 78.5ºC.</a:t>
            </a:r>
          </a:p>
        </p:txBody>
      </p:sp>
      <p:sp>
        <p:nvSpPr>
          <p:cNvPr id="144" name="Rectangle 143">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Placeholder 1"/>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1805" r="14115" b="1"/>
          <a:stretch/>
        </p:blipFill>
        <p:spPr>
          <a:xfrm>
            <a:off x="4483341" y="799352"/>
            <a:ext cx="4069057" cy="5259296"/>
          </a:xfrm>
          <a:prstGeom prst="rect">
            <a:avLst/>
          </a:prstGeom>
        </p:spPr>
      </p:pic>
    </p:spTree>
    <p:extLst>
      <p:ext uri="{BB962C8B-B14F-4D97-AF65-F5344CB8AC3E}">
        <p14:creationId xmlns:p14="http://schemas.microsoft.com/office/powerpoint/2010/main" val="41954418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1219200"/>
            <a:ext cx="8648700" cy="4994293"/>
          </a:xfrm>
        </p:spPr>
        <p:txBody>
          <a:bodyPr>
            <a:normAutofit/>
          </a:bodyPr>
          <a:lstStyle/>
          <a:p>
            <a:pPr marL="0" lvl="0" indent="0" defTabSz="914400" eaLnBrk="0" fontAlgn="base" hangingPunct="0">
              <a:lnSpc>
                <a:spcPct val="100000"/>
              </a:lnSpc>
              <a:spcBef>
                <a:spcPct val="0"/>
              </a:spcBef>
              <a:spcAft>
                <a:spcPct val="0"/>
              </a:spcAft>
              <a:buNone/>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Use the graph below to do the following:</a:t>
            </a:r>
          </a:p>
          <a:p>
            <a:pPr marL="457200" lvl="0" indent="-457200" defTabSz="914400" eaLnBrk="0" fontAlgn="base" hangingPunct="0">
              <a:lnSpc>
                <a:spcPct val="100000"/>
              </a:lnSpc>
              <a:spcBef>
                <a:spcPct val="0"/>
              </a:spcBef>
              <a:spcAft>
                <a:spcPct val="0"/>
              </a:spcAft>
              <a:buAutoNum type="alphaUcPeriod"/>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Identify the melting point (MP) and the boiling point (BP). Use 40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increments for y-axis starting with –120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a:t>
            </a:r>
            <a:r>
              <a:rPr kumimoji="0" lang="en-US" altLang="en-US" sz="1800" b="0" i="0" u="none" strike="noStrike" cap="none" normalizeH="0" baseline="3000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C.</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Label these on the diagram.</a:t>
            </a:r>
            <a:endParaRPr lang="en-US" altLang="en-US" sz="1800" dirty="0">
              <a:latin typeface="Arial" panose="020B0604020202020204" pitchFamily="34" charset="0"/>
            </a:endParaRPr>
          </a:p>
          <a:p>
            <a:pPr marL="457200" lvl="0" indent="-457200" defTabSz="914400" eaLnBrk="0" fontAlgn="base" hangingPunct="0">
              <a:lnSpc>
                <a:spcPct val="100000"/>
              </a:lnSpc>
              <a:spcBef>
                <a:spcPct val="0"/>
              </a:spcBef>
              <a:spcAft>
                <a:spcPct val="0"/>
              </a:spcAft>
              <a:buAutoNum type="alphaUcPeriod"/>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Label each region of the heating curve with appropriate terms: solid phase (S), liquid phase (L), gas phase (G), solid-liquid transition (S-L), liquid-gas transition (L-G). </a:t>
            </a:r>
            <a:endParaRPr lang="en-US" altLang="en-US" sz="1800" dirty="0">
              <a:latin typeface="Arial" panose="020B0604020202020204" pitchFamily="34" charset="0"/>
            </a:endParaRPr>
          </a:p>
          <a:p>
            <a:pPr marL="0" indent="0">
              <a:buNone/>
            </a:pPr>
            <a:endParaRPr lang="en-US" altLang="en-US" sz="1800" dirty="0">
              <a:ea typeface="Times" panose="02020603050405020304" pitchFamily="18" charset="0"/>
              <a:cs typeface="Times New Roman" panose="02020603050405020304" pitchFamily="18" charset="0"/>
            </a:endParaRPr>
          </a:p>
          <a:p>
            <a:pPr marL="0" indent="0">
              <a:buNone/>
            </a:pPr>
            <a:endParaRPr lang="en-US" sz="1800" dirty="0"/>
          </a:p>
        </p:txBody>
      </p:sp>
      <p:pic>
        <p:nvPicPr>
          <p:cNvPr id="6" name="Picture 9">
            <a:extLst>
              <a:ext uri="{FF2B5EF4-FFF2-40B4-BE49-F238E27FC236}">
                <a16:creationId xmlns:a16="http://schemas.microsoft.com/office/drawing/2014/main" id="{5E7B7BDB-665D-4598-A068-F41872EF58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95600"/>
            <a:ext cx="5486400" cy="3630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826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1034534"/>
            <a:ext cx="8648700" cy="5178959"/>
          </a:xfrm>
        </p:spPr>
        <p:txBody>
          <a:bodyPr>
            <a:normAutofit/>
          </a:bodyPr>
          <a:lstStyle/>
          <a:p>
            <a:pPr marL="0" lvl="0" indent="0" defTabSz="914400" eaLnBrk="0" fontAlgn="base" hangingPunct="0">
              <a:lnSpc>
                <a:spcPct val="100000"/>
              </a:lnSpc>
              <a:spcBef>
                <a:spcPct val="0"/>
              </a:spcBef>
              <a:spcAft>
                <a:spcPct val="0"/>
              </a:spcAft>
              <a:buNone/>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Use the graph below to do the following:</a:t>
            </a:r>
          </a:p>
          <a:p>
            <a:pPr marL="690563" lvl="0" indent="-457200" defTabSz="914400" eaLnBrk="0" fontAlgn="base" hangingPunct="0">
              <a:lnSpc>
                <a:spcPct val="100000"/>
              </a:lnSpc>
              <a:spcBef>
                <a:spcPct val="0"/>
              </a:spcBef>
              <a:spcAft>
                <a:spcPct val="0"/>
              </a:spcAft>
              <a:buAutoNum type="alphaUcPeriod"/>
              <a:tabLst>
                <a:tab pos="739775" algn="l"/>
              </a:tabLst>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Identify the melting point (MP) and the boiling point (BP). Use 40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increments for y-axis starting with –120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a:t>
            </a:r>
            <a:r>
              <a:rPr kumimoji="0" lang="en-US" altLang="en-US" sz="1800" b="0" i="0" u="none" strike="noStrike" cap="none" normalizeH="0" baseline="3000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C.</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Label these on the diagram.</a:t>
            </a:r>
            <a:endParaRPr lang="en-US" altLang="en-US" sz="1800" dirty="0">
              <a:latin typeface="Arial" panose="020B0604020202020204" pitchFamily="34" charset="0"/>
            </a:endParaRPr>
          </a:p>
          <a:p>
            <a:pPr marL="690563" lvl="0" indent="-457200" defTabSz="914400" eaLnBrk="0" fontAlgn="base" hangingPunct="0">
              <a:lnSpc>
                <a:spcPct val="100000"/>
              </a:lnSpc>
              <a:spcBef>
                <a:spcPct val="0"/>
              </a:spcBef>
              <a:spcAft>
                <a:spcPct val="0"/>
              </a:spcAft>
              <a:buAutoNum type="alphaUcPeriod"/>
              <a:tabLst>
                <a:tab pos="739775" algn="l"/>
              </a:tabLst>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Label each region of the heating curve with appropriate terms: solid phase (S), liquid phase (L), gas phase (G), solid-liquid transition (S-L), liquid-gas transition (L-G). </a:t>
            </a:r>
            <a:endParaRPr lang="en-US" altLang="en-US" sz="1800" dirty="0">
              <a:latin typeface="Arial" panose="020B0604020202020204" pitchFamily="34" charset="0"/>
            </a:endParaRPr>
          </a:p>
          <a:p>
            <a:pPr marL="0" indent="0">
              <a:buNone/>
            </a:pPr>
            <a:endParaRPr lang="en-US" altLang="en-US" sz="1800" dirty="0">
              <a:ea typeface="Times" panose="02020603050405020304" pitchFamily="18" charset="0"/>
              <a:cs typeface="Times New Roman" panose="02020603050405020304" pitchFamily="18" charset="0"/>
            </a:endParaRPr>
          </a:p>
          <a:p>
            <a:pPr marL="0" indent="0">
              <a:buNone/>
            </a:pPr>
            <a:endParaRPr lang="en-US" sz="1800" dirty="0"/>
          </a:p>
        </p:txBody>
      </p:sp>
      <p:pic>
        <p:nvPicPr>
          <p:cNvPr id="6" name="Picture 9">
            <a:extLst>
              <a:ext uri="{FF2B5EF4-FFF2-40B4-BE49-F238E27FC236}">
                <a16:creationId xmlns:a16="http://schemas.microsoft.com/office/drawing/2014/main" id="{5E7B7BDB-665D-4598-A068-F41872EF58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95600"/>
            <a:ext cx="5486400" cy="363070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148C8C7-7E76-45CE-A27C-486B105E2A97}"/>
              </a:ext>
            </a:extLst>
          </p:cNvPr>
          <p:cNvSpPr txBox="1"/>
          <p:nvPr/>
        </p:nvSpPr>
        <p:spPr>
          <a:xfrm>
            <a:off x="1009650" y="5454134"/>
            <a:ext cx="1506570" cy="369332"/>
          </a:xfrm>
          <a:prstGeom prst="rect">
            <a:avLst/>
          </a:prstGeom>
          <a:noFill/>
        </p:spPr>
        <p:txBody>
          <a:bodyPr wrap="square" rtlCol="0">
            <a:spAutoFit/>
          </a:bodyPr>
          <a:lstStyle/>
          <a:p>
            <a:r>
              <a:rPr lang="en-US" dirty="0">
                <a:solidFill>
                  <a:srgbClr val="FF3300"/>
                </a:solidFill>
              </a:rPr>
              <a:t>MP = -40 </a:t>
            </a:r>
            <a:r>
              <a:rPr lang="en-US" dirty="0">
                <a:solidFill>
                  <a:srgbClr val="FF3300"/>
                </a:solidFill>
                <a:latin typeface="Calibri" panose="020F0502020204030204" pitchFamily="34" charset="0"/>
                <a:cs typeface="Calibri" panose="020F0502020204030204" pitchFamily="34" charset="0"/>
              </a:rPr>
              <a:t>°</a:t>
            </a:r>
            <a:r>
              <a:rPr lang="en-US" dirty="0">
                <a:solidFill>
                  <a:srgbClr val="FF3300"/>
                </a:solidFill>
              </a:rPr>
              <a:t>C</a:t>
            </a:r>
          </a:p>
        </p:txBody>
      </p:sp>
      <p:cxnSp>
        <p:nvCxnSpPr>
          <p:cNvPr id="7" name="Straight Arrow Connector 6">
            <a:extLst>
              <a:ext uri="{FF2B5EF4-FFF2-40B4-BE49-F238E27FC236}">
                <a16:creationId xmlns:a16="http://schemas.microsoft.com/office/drawing/2014/main" id="{F0E950CD-8DAF-487D-AB05-4817269F6966}"/>
              </a:ext>
            </a:extLst>
          </p:cNvPr>
          <p:cNvCxnSpPr>
            <a:cxnSpLocks/>
          </p:cNvCxnSpPr>
          <p:nvPr/>
        </p:nvCxnSpPr>
        <p:spPr>
          <a:xfrm flipH="1">
            <a:off x="2362200" y="5638800"/>
            <a:ext cx="762000" cy="0"/>
          </a:xfrm>
          <a:prstGeom prst="straightConnector1">
            <a:avLst/>
          </a:prstGeom>
          <a:ln w="38100">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C31E04E-3318-4D3E-B126-91DB7BD03A1A}"/>
              </a:ext>
            </a:extLst>
          </p:cNvPr>
          <p:cNvSpPr txBox="1"/>
          <p:nvPr/>
        </p:nvSpPr>
        <p:spPr>
          <a:xfrm>
            <a:off x="838200" y="3505200"/>
            <a:ext cx="1297020" cy="369332"/>
          </a:xfrm>
          <a:prstGeom prst="rect">
            <a:avLst/>
          </a:prstGeom>
          <a:noFill/>
        </p:spPr>
        <p:txBody>
          <a:bodyPr wrap="square" rtlCol="0">
            <a:spAutoFit/>
          </a:bodyPr>
          <a:lstStyle/>
          <a:p>
            <a:r>
              <a:rPr lang="en-US" dirty="0">
                <a:solidFill>
                  <a:srgbClr val="FF3300"/>
                </a:solidFill>
              </a:rPr>
              <a:t>BP = 360 </a:t>
            </a:r>
            <a:r>
              <a:rPr lang="en-US" dirty="0">
                <a:solidFill>
                  <a:srgbClr val="FF3300"/>
                </a:solidFill>
                <a:latin typeface="Calibri" panose="020F0502020204030204" pitchFamily="34" charset="0"/>
                <a:cs typeface="Calibri" panose="020F0502020204030204" pitchFamily="34" charset="0"/>
              </a:rPr>
              <a:t>°</a:t>
            </a:r>
            <a:r>
              <a:rPr lang="en-US" dirty="0">
                <a:solidFill>
                  <a:srgbClr val="FF3300"/>
                </a:solidFill>
              </a:rPr>
              <a:t>C</a:t>
            </a:r>
          </a:p>
        </p:txBody>
      </p:sp>
      <p:cxnSp>
        <p:nvCxnSpPr>
          <p:cNvPr id="10" name="Straight Arrow Connector 9">
            <a:extLst>
              <a:ext uri="{FF2B5EF4-FFF2-40B4-BE49-F238E27FC236}">
                <a16:creationId xmlns:a16="http://schemas.microsoft.com/office/drawing/2014/main" id="{EBF96B98-64A3-4D13-B7D9-21FAC6409340}"/>
              </a:ext>
            </a:extLst>
          </p:cNvPr>
          <p:cNvCxnSpPr>
            <a:cxnSpLocks/>
          </p:cNvCxnSpPr>
          <p:nvPr/>
        </p:nvCxnSpPr>
        <p:spPr>
          <a:xfrm flipH="1">
            <a:off x="1981200" y="3689866"/>
            <a:ext cx="2743200" cy="0"/>
          </a:xfrm>
          <a:prstGeom prst="straightConnector1">
            <a:avLst/>
          </a:prstGeom>
          <a:ln w="38100">
            <a:headEnd type="triangl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419253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1034534"/>
            <a:ext cx="8648700" cy="5178959"/>
          </a:xfrm>
        </p:spPr>
        <p:txBody>
          <a:bodyPr>
            <a:normAutofit/>
          </a:bodyPr>
          <a:lstStyle/>
          <a:p>
            <a:pPr marL="0" lvl="0" indent="0" defTabSz="914400" eaLnBrk="0" fontAlgn="base" hangingPunct="0">
              <a:lnSpc>
                <a:spcPct val="100000"/>
              </a:lnSpc>
              <a:spcBef>
                <a:spcPct val="0"/>
              </a:spcBef>
              <a:spcAft>
                <a:spcPct val="0"/>
              </a:spcAft>
              <a:buNone/>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Use the graph below to do the following:</a:t>
            </a:r>
          </a:p>
          <a:p>
            <a:pPr marL="690563" lvl="0" indent="-457200" defTabSz="914400" eaLnBrk="0" fontAlgn="base" hangingPunct="0">
              <a:lnSpc>
                <a:spcPct val="100000"/>
              </a:lnSpc>
              <a:spcBef>
                <a:spcPct val="0"/>
              </a:spcBef>
              <a:spcAft>
                <a:spcPct val="0"/>
              </a:spcAft>
              <a:buAutoNum type="alphaUcPeriod"/>
              <a:tabLst>
                <a:tab pos="739775" algn="l"/>
              </a:tabLst>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Identify the melting point (MP) and the boiling point (BP). Use 40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increments for y-axis starting with –120</a:t>
            </a:r>
            <a:r>
              <a:rPr kumimoji="0" lang="en-US" altLang="en-US" sz="1800" b="0" i="0" u="none" strike="noStrike" cap="none" normalizeH="0" baseline="3000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a:t>
            </a:r>
            <a:r>
              <a:rPr kumimoji="0" lang="en-US" altLang="en-US" sz="1800" b="0" i="0" u="none" strike="noStrike" cap="none" normalizeH="0" baseline="3000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o</a:t>
            </a:r>
            <a:r>
              <a:rPr kumimoji="0" lang="en-US" altLang="en-US" sz="1800" b="0" i="0" u="none" strike="noStrike" cap="none" normalizeH="0" baseline="0" dirty="0" err="1">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C.</a:t>
            </a: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  Label these on the diagram.</a:t>
            </a:r>
            <a:endParaRPr lang="en-US" altLang="en-US" sz="1800" dirty="0">
              <a:latin typeface="Arial" panose="020B0604020202020204" pitchFamily="34" charset="0"/>
            </a:endParaRPr>
          </a:p>
          <a:p>
            <a:pPr marL="690563" lvl="0" indent="-457200" defTabSz="914400" eaLnBrk="0" fontAlgn="base" hangingPunct="0">
              <a:lnSpc>
                <a:spcPct val="100000"/>
              </a:lnSpc>
              <a:spcBef>
                <a:spcPct val="0"/>
              </a:spcBef>
              <a:spcAft>
                <a:spcPct val="0"/>
              </a:spcAft>
              <a:buAutoNum type="alphaUcPeriod"/>
              <a:tabLst>
                <a:tab pos="739775" algn="l"/>
              </a:tabLst>
            </a:pPr>
            <a:r>
              <a:rPr kumimoji="0" lang="en-US" altLang="en-US" sz="1800" b="0" i="0" u="none" strike="noStrike" cap="none" normalizeH="0" baseline="0" dirty="0">
                <a:ln>
                  <a:noFill/>
                </a:ln>
                <a:solidFill>
                  <a:schemeClr val="tx1"/>
                </a:solidFill>
                <a:effectLst/>
                <a:latin typeface="Arial" panose="020B0604020202020204" pitchFamily="34" charset="0"/>
                <a:ea typeface="Times" panose="02020603050405020304" pitchFamily="18" charset="0"/>
                <a:cs typeface="Times New Roman" panose="02020603050405020304" pitchFamily="18" charset="0"/>
              </a:rPr>
              <a:t>Label each region of the heating curve with appropriate terms: solid phase (S), liquid phase (L), gas phase (G), solid-liquid transition (S-L), liquid-gas transition (L-G). </a:t>
            </a:r>
            <a:endParaRPr lang="en-US" altLang="en-US" sz="1800" dirty="0">
              <a:latin typeface="Arial" panose="020B0604020202020204" pitchFamily="34" charset="0"/>
            </a:endParaRPr>
          </a:p>
          <a:p>
            <a:pPr marL="0" indent="0">
              <a:buNone/>
            </a:pPr>
            <a:endParaRPr lang="en-US" altLang="en-US" sz="1800" dirty="0">
              <a:ea typeface="Times" panose="02020603050405020304" pitchFamily="18" charset="0"/>
              <a:cs typeface="Times New Roman" panose="02020603050405020304" pitchFamily="18" charset="0"/>
            </a:endParaRPr>
          </a:p>
          <a:p>
            <a:pPr marL="0" indent="0">
              <a:buNone/>
            </a:pPr>
            <a:endParaRPr lang="en-US" sz="1800" dirty="0"/>
          </a:p>
        </p:txBody>
      </p:sp>
      <p:pic>
        <p:nvPicPr>
          <p:cNvPr id="6" name="Picture 9">
            <a:extLst>
              <a:ext uri="{FF2B5EF4-FFF2-40B4-BE49-F238E27FC236}">
                <a16:creationId xmlns:a16="http://schemas.microsoft.com/office/drawing/2014/main" id="{5E7B7BDB-665D-4598-A068-F41872EF58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95600"/>
            <a:ext cx="5486400" cy="363070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148C8C7-7E76-45CE-A27C-486B105E2A97}"/>
              </a:ext>
            </a:extLst>
          </p:cNvPr>
          <p:cNvSpPr txBox="1"/>
          <p:nvPr/>
        </p:nvSpPr>
        <p:spPr>
          <a:xfrm>
            <a:off x="1009650" y="5454134"/>
            <a:ext cx="1506570" cy="369332"/>
          </a:xfrm>
          <a:prstGeom prst="rect">
            <a:avLst/>
          </a:prstGeom>
          <a:noFill/>
        </p:spPr>
        <p:txBody>
          <a:bodyPr wrap="square" rtlCol="0">
            <a:spAutoFit/>
          </a:bodyPr>
          <a:lstStyle/>
          <a:p>
            <a:r>
              <a:rPr lang="en-US" dirty="0">
                <a:solidFill>
                  <a:srgbClr val="FF3300"/>
                </a:solidFill>
              </a:rPr>
              <a:t>MP = -40 </a:t>
            </a:r>
            <a:r>
              <a:rPr lang="en-US" dirty="0">
                <a:solidFill>
                  <a:srgbClr val="FF3300"/>
                </a:solidFill>
                <a:latin typeface="Calibri" panose="020F0502020204030204" pitchFamily="34" charset="0"/>
                <a:cs typeface="Calibri" panose="020F0502020204030204" pitchFamily="34" charset="0"/>
              </a:rPr>
              <a:t>°</a:t>
            </a:r>
            <a:r>
              <a:rPr lang="en-US" dirty="0">
                <a:solidFill>
                  <a:srgbClr val="FF3300"/>
                </a:solidFill>
              </a:rPr>
              <a:t>C</a:t>
            </a:r>
          </a:p>
        </p:txBody>
      </p:sp>
      <p:cxnSp>
        <p:nvCxnSpPr>
          <p:cNvPr id="7" name="Straight Arrow Connector 6">
            <a:extLst>
              <a:ext uri="{FF2B5EF4-FFF2-40B4-BE49-F238E27FC236}">
                <a16:creationId xmlns:a16="http://schemas.microsoft.com/office/drawing/2014/main" id="{F0E950CD-8DAF-487D-AB05-4817269F6966}"/>
              </a:ext>
            </a:extLst>
          </p:cNvPr>
          <p:cNvCxnSpPr>
            <a:cxnSpLocks/>
          </p:cNvCxnSpPr>
          <p:nvPr/>
        </p:nvCxnSpPr>
        <p:spPr>
          <a:xfrm flipH="1">
            <a:off x="2362200" y="5638800"/>
            <a:ext cx="762000" cy="0"/>
          </a:xfrm>
          <a:prstGeom prst="straightConnector1">
            <a:avLst/>
          </a:prstGeom>
          <a:ln w="38100">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C31E04E-3318-4D3E-B126-91DB7BD03A1A}"/>
              </a:ext>
            </a:extLst>
          </p:cNvPr>
          <p:cNvSpPr txBox="1"/>
          <p:nvPr/>
        </p:nvSpPr>
        <p:spPr>
          <a:xfrm>
            <a:off x="838200" y="3505200"/>
            <a:ext cx="1297020" cy="369332"/>
          </a:xfrm>
          <a:prstGeom prst="rect">
            <a:avLst/>
          </a:prstGeom>
          <a:noFill/>
        </p:spPr>
        <p:txBody>
          <a:bodyPr wrap="square" rtlCol="0">
            <a:spAutoFit/>
          </a:bodyPr>
          <a:lstStyle/>
          <a:p>
            <a:r>
              <a:rPr lang="en-US" dirty="0">
                <a:solidFill>
                  <a:srgbClr val="FF3300"/>
                </a:solidFill>
              </a:rPr>
              <a:t>BP = 360 </a:t>
            </a:r>
            <a:r>
              <a:rPr lang="en-US" dirty="0">
                <a:solidFill>
                  <a:srgbClr val="FF3300"/>
                </a:solidFill>
                <a:latin typeface="Calibri" panose="020F0502020204030204" pitchFamily="34" charset="0"/>
                <a:cs typeface="Calibri" panose="020F0502020204030204" pitchFamily="34" charset="0"/>
              </a:rPr>
              <a:t>°</a:t>
            </a:r>
            <a:r>
              <a:rPr lang="en-US" dirty="0">
                <a:solidFill>
                  <a:srgbClr val="FF3300"/>
                </a:solidFill>
              </a:rPr>
              <a:t>C</a:t>
            </a:r>
          </a:p>
        </p:txBody>
      </p:sp>
      <p:cxnSp>
        <p:nvCxnSpPr>
          <p:cNvPr id="10" name="Straight Arrow Connector 9">
            <a:extLst>
              <a:ext uri="{FF2B5EF4-FFF2-40B4-BE49-F238E27FC236}">
                <a16:creationId xmlns:a16="http://schemas.microsoft.com/office/drawing/2014/main" id="{EBF96B98-64A3-4D13-B7D9-21FAC6409340}"/>
              </a:ext>
            </a:extLst>
          </p:cNvPr>
          <p:cNvCxnSpPr>
            <a:cxnSpLocks/>
          </p:cNvCxnSpPr>
          <p:nvPr/>
        </p:nvCxnSpPr>
        <p:spPr>
          <a:xfrm flipH="1">
            <a:off x="1981200" y="3689866"/>
            <a:ext cx="2743200" cy="0"/>
          </a:xfrm>
          <a:prstGeom prst="straightConnector1">
            <a:avLst/>
          </a:prstGeom>
          <a:ln w="38100">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3" name="TextBox 2">
            <a:extLst>
              <a:ext uri="{FF2B5EF4-FFF2-40B4-BE49-F238E27FC236}">
                <a16:creationId xmlns:a16="http://schemas.microsoft.com/office/drawing/2014/main" id="{384E0B53-B872-4CB0-8EE5-EA731D9FCC1F}"/>
              </a:ext>
            </a:extLst>
          </p:cNvPr>
          <p:cNvSpPr txBox="1"/>
          <p:nvPr/>
        </p:nvSpPr>
        <p:spPr>
          <a:xfrm>
            <a:off x="2743200" y="6135898"/>
            <a:ext cx="611220" cy="461665"/>
          </a:xfrm>
          <a:prstGeom prst="rect">
            <a:avLst/>
          </a:prstGeom>
          <a:noFill/>
        </p:spPr>
        <p:txBody>
          <a:bodyPr wrap="square" rtlCol="0">
            <a:spAutoFit/>
          </a:bodyPr>
          <a:lstStyle/>
          <a:p>
            <a:r>
              <a:rPr lang="en-US" sz="2400" b="1" dirty="0">
                <a:solidFill>
                  <a:srgbClr val="9999FF"/>
                </a:solidFill>
              </a:rPr>
              <a:t>S</a:t>
            </a:r>
          </a:p>
        </p:txBody>
      </p:sp>
      <p:cxnSp>
        <p:nvCxnSpPr>
          <p:cNvPr id="11" name="Straight Connector 10">
            <a:extLst>
              <a:ext uri="{FF2B5EF4-FFF2-40B4-BE49-F238E27FC236}">
                <a16:creationId xmlns:a16="http://schemas.microsoft.com/office/drawing/2014/main" id="{E2395C1F-42A6-4D00-A881-7E31DE0C15C8}"/>
              </a:ext>
            </a:extLst>
          </p:cNvPr>
          <p:cNvCxnSpPr>
            <a:cxnSpLocks/>
          </p:cNvCxnSpPr>
          <p:nvPr/>
        </p:nvCxnSpPr>
        <p:spPr>
          <a:xfrm>
            <a:off x="3124200" y="5638800"/>
            <a:ext cx="0" cy="874502"/>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748940F-6083-4025-AF95-725AFB05F8AC}"/>
              </a:ext>
            </a:extLst>
          </p:cNvPr>
          <p:cNvCxnSpPr>
            <a:cxnSpLocks/>
          </p:cNvCxnSpPr>
          <p:nvPr/>
        </p:nvCxnSpPr>
        <p:spPr>
          <a:xfrm>
            <a:off x="3733800" y="5638800"/>
            <a:ext cx="0" cy="874502"/>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ADF0B70-C3E2-44A4-8DBB-E36A7DAC8C53}"/>
              </a:ext>
            </a:extLst>
          </p:cNvPr>
          <p:cNvCxnSpPr>
            <a:cxnSpLocks/>
          </p:cNvCxnSpPr>
          <p:nvPr/>
        </p:nvCxnSpPr>
        <p:spPr>
          <a:xfrm>
            <a:off x="4800600" y="3684493"/>
            <a:ext cx="0" cy="286870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0ADADF3-CA83-41C1-B53E-9EB93BE1325D}"/>
              </a:ext>
            </a:extLst>
          </p:cNvPr>
          <p:cNvCxnSpPr>
            <a:cxnSpLocks/>
          </p:cNvCxnSpPr>
          <p:nvPr/>
        </p:nvCxnSpPr>
        <p:spPr>
          <a:xfrm>
            <a:off x="6934200" y="3684493"/>
            <a:ext cx="0" cy="286870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D8E256-2CAE-4C01-A773-44EE5BBDE96E}"/>
              </a:ext>
            </a:extLst>
          </p:cNvPr>
          <p:cNvSpPr txBox="1"/>
          <p:nvPr/>
        </p:nvSpPr>
        <p:spPr>
          <a:xfrm>
            <a:off x="3124200" y="5638800"/>
            <a:ext cx="611220" cy="461665"/>
          </a:xfrm>
          <a:prstGeom prst="rect">
            <a:avLst/>
          </a:prstGeom>
          <a:noFill/>
        </p:spPr>
        <p:txBody>
          <a:bodyPr wrap="square" rtlCol="0">
            <a:spAutoFit/>
          </a:bodyPr>
          <a:lstStyle/>
          <a:p>
            <a:r>
              <a:rPr lang="en-US" sz="2400" b="1" dirty="0">
                <a:solidFill>
                  <a:srgbClr val="9999FF"/>
                </a:solidFill>
              </a:rPr>
              <a:t>S-L</a:t>
            </a:r>
          </a:p>
        </p:txBody>
      </p:sp>
      <p:sp>
        <p:nvSpPr>
          <p:cNvPr id="18" name="TextBox 17">
            <a:extLst>
              <a:ext uri="{FF2B5EF4-FFF2-40B4-BE49-F238E27FC236}">
                <a16:creationId xmlns:a16="http://schemas.microsoft.com/office/drawing/2014/main" id="{537E9A41-C552-44B6-90CC-CB87533E906B}"/>
              </a:ext>
            </a:extLst>
          </p:cNvPr>
          <p:cNvSpPr txBox="1"/>
          <p:nvPr/>
        </p:nvSpPr>
        <p:spPr>
          <a:xfrm>
            <a:off x="4265580" y="4876800"/>
            <a:ext cx="611220" cy="461665"/>
          </a:xfrm>
          <a:prstGeom prst="rect">
            <a:avLst/>
          </a:prstGeom>
          <a:noFill/>
        </p:spPr>
        <p:txBody>
          <a:bodyPr wrap="square" rtlCol="0">
            <a:spAutoFit/>
          </a:bodyPr>
          <a:lstStyle/>
          <a:p>
            <a:r>
              <a:rPr lang="en-US" sz="2400" b="1" dirty="0">
                <a:solidFill>
                  <a:srgbClr val="9999FF"/>
                </a:solidFill>
              </a:rPr>
              <a:t>L</a:t>
            </a:r>
          </a:p>
        </p:txBody>
      </p:sp>
      <p:sp>
        <p:nvSpPr>
          <p:cNvPr id="19" name="TextBox 18">
            <a:extLst>
              <a:ext uri="{FF2B5EF4-FFF2-40B4-BE49-F238E27FC236}">
                <a16:creationId xmlns:a16="http://schemas.microsoft.com/office/drawing/2014/main" id="{8FA6DB1F-99DC-4331-9038-5D0697C39112}"/>
              </a:ext>
            </a:extLst>
          </p:cNvPr>
          <p:cNvSpPr txBox="1"/>
          <p:nvPr/>
        </p:nvSpPr>
        <p:spPr>
          <a:xfrm>
            <a:off x="5332380" y="4724400"/>
            <a:ext cx="611220" cy="461665"/>
          </a:xfrm>
          <a:prstGeom prst="rect">
            <a:avLst/>
          </a:prstGeom>
          <a:noFill/>
        </p:spPr>
        <p:txBody>
          <a:bodyPr wrap="square" rtlCol="0">
            <a:spAutoFit/>
          </a:bodyPr>
          <a:lstStyle/>
          <a:p>
            <a:r>
              <a:rPr lang="en-US" sz="2400" b="1" dirty="0">
                <a:solidFill>
                  <a:srgbClr val="9999FF"/>
                </a:solidFill>
              </a:rPr>
              <a:t>L-G</a:t>
            </a:r>
          </a:p>
        </p:txBody>
      </p:sp>
      <p:sp>
        <p:nvSpPr>
          <p:cNvPr id="20" name="TextBox 19">
            <a:extLst>
              <a:ext uri="{FF2B5EF4-FFF2-40B4-BE49-F238E27FC236}">
                <a16:creationId xmlns:a16="http://schemas.microsoft.com/office/drawing/2014/main" id="{457ECBBB-001E-4C94-940F-632800344EAA}"/>
              </a:ext>
            </a:extLst>
          </p:cNvPr>
          <p:cNvSpPr txBox="1"/>
          <p:nvPr/>
        </p:nvSpPr>
        <p:spPr>
          <a:xfrm>
            <a:off x="7084980" y="4719935"/>
            <a:ext cx="611220" cy="461665"/>
          </a:xfrm>
          <a:prstGeom prst="rect">
            <a:avLst/>
          </a:prstGeom>
          <a:noFill/>
        </p:spPr>
        <p:txBody>
          <a:bodyPr wrap="square" rtlCol="0">
            <a:spAutoFit/>
          </a:bodyPr>
          <a:lstStyle/>
          <a:p>
            <a:r>
              <a:rPr lang="en-US" sz="2400" b="1" dirty="0">
                <a:solidFill>
                  <a:srgbClr val="9999FF"/>
                </a:solidFill>
              </a:rPr>
              <a:t>G</a:t>
            </a:r>
          </a:p>
        </p:txBody>
      </p:sp>
    </p:spTree>
    <p:extLst>
      <p:ext uri="{BB962C8B-B14F-4D97-AF65-F5344CB8AC3E}">
        <p14:creationId xmlns:p14="http://schemas.microsoft.com/office/powerpoint/2010/main" val="2453007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extBox 1">
            <a:extLst>
              <a:ext uri="{FF2B5EF4-FFF2-40B4-BE49-F238E27FC236}">
                <a16:creationId xmlns:a16="http://schemas.microsoft.com/office/drawing/2014/main" id="{709EA3F8-14F3-4628-BB90-ACFA6F716060}"/>
              </a:ext>
            </a:extLst>
          </p:cNvPr>
          <p:cNvSpPr txBox="1">
            <a:spLocks noChangeArrowheads="1"/>
          </p:cNvSpPr>
          <p:nvPr/>
        </p:nvSpPr>
        <p:spPr bwMode="auto">
          <a:xfrm>
            <a:off x="304800" y="2286000"/>
            <a:ext cx="3606801" cy="27432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lnSpc>
                <a:spcPct val="90000"/>
              </a:lnSpc>
              <a:spcBef>
                <a:spcPct val="0"/>
              </a:spcBef>
              <a:spcAft>
                <a:spcPts val="600"/>
              </a:spcAft>
            </a:pPr>
            <a:r>
              <a:rPr lang="en-US" altLang="en-US" sz="4200" b="1" i="1" kern="1200" dirty="0">
                <a:solidFill>
                  <a:schemeClr val="tx1"/>
                </a:solidFill>
                <a:latin typeface="+mj-lt"/>
                <a:ea typeface="+mj-ea"/>
                <a:cs typeface="+mj-cs"/>
              </a:rPr>
              <a:t>Irreversible Processes and Entropy:</a:t>
            </a:r>
          </a:p>
        </p:txBody>
      </p:sp>
      <p:sp>
        <p:nvSpPr>
          <p:cNvPr id="74" name="Rectangle 73">
            <a:extLst>
              <a:ext uri="{FF2B5EF4-FFF2-40B4-BE49-F238E27FC236}">
                <a16:creationId xmlns:a16="http://schemas.microsoft.com/office/drawing/2014/main" id="{F618C080-A44E-4B0E-A4A2-E85574FEC7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508938" y="-4508938"/>
            <a:ext cx="126124" cy="9144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075" name="TextBox 10">
            <a:extLst>
              <a:ext uri="{FF2B5EF4-FFF2-40B4-BE49-F238E27FC236}">
                <a16:creationId xmlns:a16="http://schemas.microsoft.com/office/drawing/2014/main" id="{B2F57345-4C8E-46F2-A09B-87CF54916423}"/>
              </a:ext>
            </a:extLst>
          </p:cNvPr>
          <p:cNvSpPr txBox="1">
            <a:spLocks noChangeArrowheads="1"/>
          </p:cNvSpPr>
          <p:nvPr/>
        </p:nvSpPr>
        <p:spPr bwMode="auto">
          <a:xfrm>
            <a:off x="3810000" y="643467"/>
            <a:ext cx="4946650" cy="553349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indent="-228600" eaLnBrk="1" hangingPunct="1">
              <a:lnSpc>
                <a:spcPct val="90000"/>
              </a:lnSpc>
              <a:spcAft>
                <a:spcPts val="600"/>
              </a:spcAft>
              <a:buFont typeface="Arial" panose="020B0604020202020204" pitchFamily="34" charset="0"/>
              <a:buChar char="•"/>
            </a:pPr>
            <a:r>
              <a:rPr lang="en-US" altLang="en-US" sz="1800" b="1" u="sng" dirty="0">
                <a:latin typeface="+mn-lt"/>
              </a:rPr>
              <a:t>Entropy Postulate:  </a:t>
            </a:r>
            <a:r>
              <a:rPr lang="en-US" altLang="en-US" sz="1800" b="1" i="1" dirty="0">
                <a:latin typeface="+mn-lt"/>
              </a:rPr>
              <a:t>If an irreversible process occurs in a closed system, the entropy S of the system always increases; it never decreases.</a:t>
            </a:r>
          </a:p>
          <a:p>
            <a:pPr indent="-228600" eaLnBrk="1" hangingPunct="1">
              <a:lnSpc>
                <a:spcPct val="90000"/>
              </a:lnSpc>
              <a:spcAft>
                <a:spcPts val="600"/>
              </a:spcAft>
              <a:buFont typeface="Arial" panose="020B0604020202020204" pitchFamily="34" charset="0"/>
              <a:buChar char="•"/>
            </a:pPr>
            <a:endParaRPr lang="en-US" altLang="en-US" sz="1800" dirty="0">
              <a:latin typeface="+mn-lt"/>
            </a:endParaRPr>
          </a:p>
          <a:p>
            <a:pPr indent="-228600" eaLnBrk="1" hangingPunct="1">
              <a:lnSpc>
                <a:spcPct val="90000"/>
              </a:lnSpc>
              <a:spcAft>
                <a:spcPts val="600"/>
              </a:spcAft>
              <a:buFont typeface="Arial" panose="020B0604020202020204" pitchFamily="34" charset="0"/>
              <a:buChar char="•"/>
            </a:pPr>
            <a:r>
              <a:rPr lang="en-US" altLang="en-US" sz="1800" dirty="0">
                <a:latin typeface="+mn-lt"/>
              </a:rPr>
              <a:t>Changes in energy within a closed system do not set the direction of irreversible processes.</a:t>
            </a:r>
          </a:p>
          <a:p>
            <a:pPr indent="-228600" eaLnBrk="1" hangingPunct="1">
              <a:lnSpc>
                <a:spcPct val="90000"/>
              </a:lnSpc>
              <a:spcAft>
                <a:spcPts val="600"/>
              </a:spcAft>
              <a:buFont typeface="Arial" panose="020B0604020202020204" pitchFamily="34" charset="0"/>
              <a:buChar char="•"/>
            </a:pPr>
            <a:endParaRPr lang="en-US" altLang="en-US" sz="1800" dirty="0">
              <a:latin typeface="+mn-lt"/>
            </a:endParaRPr>
          </a:p>
          <a:p>
            <a:pPr indent="-228600" eaLnBrk="1" hangingPunct="1">
              <a:lnSpc>
                <a:spcPct val="90000"/>
              </a:lnSpc>
              <a:spcAft>
                <a:spcPts val="600"/>
              </a:spcAft>
              <a:buFont typeface="Arial" panose="020B0604020202020204" pitchFamily="34" charset="0"/>
              <a:buChar char="•"/>
            </a:pPr>
            <a:r>
              <a:rPr lang="en-US" altLang="en-US" sz="1800" dirty="0">
                <a:latin typeface="+mn-lt"/>
              </a:rPr>
              <a:t>For example, if you were to wrap your hands around a cup of hot coffee, you would be astonished if your hands got cooler and the cup got warmer. That is obviously the wrong way for the energy transfer, but the total energy of the closed system (</a:t>
            </a:r>
            <a:r>
              <a:rPr lang="en-US" altLang="en-US" sz="1800" i="1" dirty="0">
                <a:latin typeface="+mn-lt"/>
              </a:rPr>
              <a:t>hands +cup of coffee) </a:t>
            </a:r>
            <a:r>
              <a:rPr lang="en-US" altLang="en-US" sz="1800" dirty="0">
                <a:latin typeface="+mn-lt"/>
              </a:rPr>
              <a:t>would be the same as the total energy if the process had run in the right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799A8B4F-0FED-46C0-9186-5A8E116D87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1678" y="0"/>
            <a:ext cx="4862322"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 name="Picture 81">
            <a:extLst>
              <a:ext uri="{FF2B5EF4-FFF2-40B4-BE49-F238E27FC236}">
                <a16:creationId xmlns:a16="http://schemas.microsoft.com/office/drawing/2014/main" id="{DA6861EE-7660-46C9-80BD-173B8F7454B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122" name="TextBox 1">
            <a:extLst>
              <a:ext uri="{FF2B5EF4-FFF2-40B4-BE49-F238E27FC236}">
                <a16:creationId xmlns:a16="http://schemas.microsoft.com/office/drawing/2014/main" id="{93F8AA69-99CC-48C9-8887-0AB853B8B21F}"/>
              </a:ext>
            </a:extLst>
          </p:cNvPr>
          <p:cNvSpPr txBox="1">
            <a:spLocks noChangeArrowheads="1"/>
          </p:cNvSpPr>
          <p:nvPr/>
        </p:nvSpPr>
        <p:spPr bwMode="auto">
          <a:xfrm>
            <a:off x="605523" y="802955"/>
            <a:ext cx="4738987" cy="14540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3200" b="1" i="1" dirty="0">
                <a:solidFill>
                  <a:srgbClr val="000000"/>
                </a:solidFill>
                <a:latin typeface="+mj-lt"/>
                <a:ea typeface="+mj-ea"/>
                <a:cs typeface="+mj-cs"/>
              </a:rPr>
              <a:t>Change in Entropy:</a:t>
            </a:r>
          </a:p>
          <a:p>
            <a:pPr eaLnBrk="1" hangingPunct="1">
              <a:lnSpc>
                <a:spcPct val="90000"/>
              </a:lnSpc>
              <a:spcBef>
                <a:spcPct val="0"/>
              </a:spcBef>
              <a:spcAft>
                <a:spcPts val="600"/>
              </a:spcAft>
            </a:pPr>
            <a:r>
              <a:rPr lang="en-US" altLang="en-US" sz="3200" b="1" i="1" dirty="0">
                <a:solidFill>
                  <a:srgbClr val="000000"/>
                </a:solidFill>
                <a:latin typeface="+mj-lt"/>
                <a:ea typeface="+mj-ea"/>
                <a:cs typeface="+mj-cs"/>
              </a:rPr>
              <a:t>Reversible Process</a:t>
            </a:r>
          </a:p>
        </p:txBody>
      </p:sp>
      <p:sp>
        <p:nvSpPr>
          <p:cNvPr id="5128" name="Rectangle 10">
            <a:extLst>
              <a:ext uri="{FF2B5EF4-FFF2-40B4-BE49-F238E27FC236}">
                <a16:creationId xmlns:a16="http://schemas.microsoft.com/office/drawing/2014/main" id="{F763865B-D57D-4EA6-82E4-3ADB9D4A796D}"/>
              </a:ext>
            </a:extLst>
          </p:cNvPr>
          <p:cNvSpPr>
            <a:spLocks noChangeArrowheads="1"/>
          </p:cNvSpPr>
          <p:nvPr/>
        </p:nvSpPr>
        <p:spPr bwMode="auto">
          <a:xfrm>
            <a:off x="602855" y="2421682"/>
            <a:ext cx="3487893" cy="363928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sz="2000" b="1" i="1" dirty="0">
                <a:solidFill>
                  <a:srgbClr val="000000"/>
                </a:solidFill>
                <a:latin typeface="+mn-lt"/>
              </a:rPr>
              <a:t>To find the entropy change for an irreversible process occurring in a closed system, replace that process with any reversible process that connects the same initial and final states, and calculate the entropy change for this reversible process.</a:t>
            </a:r>
          </a:p>
        </p:txBody>
      </p:sp>
      <p:sp>
        <p:nvSpPr>
          <p:cNvPr id="84" name="Oval 83">
            <a:extLst>
              <a:ext uri="{FF2B5EF4-FFF2-40B4-BE49-F238E27FC236}">
                <a16:creationId xmlns:a16="http://schemas.microsoft.com/office/drawing/2014/main" id="{38A69B74-22E3-47CC-823F-18BE7930C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7227" y="2960687"/>
            <a:ext cx="2001561" cy="2668748"/>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71">
            <a:extLst>
              <a:ext uri="{FF2B5EF4-FFF2-40B4-BE49-F238E27FC236}">
                <a16:creationId xmlns:a16="http://schemas.microsoft.com/office/drawing/2014/main" id="{1778637B-5DB8-4A75-B2E6-FC2B1BB9A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7760" y="2"/>
            <a:ext cx="3026240" cy="3428147"/>
          </a:xfrm>
          <a:custGeom>
            <a:avLst/>
            <a:gdLst>
              <a:gd name="connsiteX0" fmla="*/ 350825 w 4034987"/>
              <a:gd name="connsiteY0" fmla="*/ 0 h 3428147"/>
              <a:gd name="connsiteX1" fmla="*/ 4034987 w 4034987"/>
              <a:gd name="connsiteY1" fmla="*/ 0 h 3428147"/>
              <a:gd name="connsiteX2" fmla="*/ 4034987 w 4034987"/>
              <a:gd name="connsiteY2" fmla="*/ 2505205 h 3428147"/>
              <a:gd name="connsiteX3" fmla="*/ 3951822 w 4034987"/>
              <a:gd name="connsiteY3" fmla="*/ 2616420 h 3428147"/>
              <a:gd name="connsiteX4" fmla="*/ 2230590 w 4034987"/>
              <a:gd name="connsiteY4" fmla="*/ 3428147 h 3428147"/>
              <a:gd name="connsiteX5" fmla="*/ 0 w 4034987"/>
              <a:gd name="connsiteY5" fmla="*/ 1197557 h 3428147"/>
              <a:gd name="connsiteX6" fmla="*/ 269220 w 4034987"/>
              <a:gd name="connsiteY6" fmla="*/ 134326 h 3428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987" h="3428147">
                <a:moveTo>
                  <a:pt x="350825" y="0"/>
                </a:moveTo>
                <a:lnTo>
                  <a:pt x="4034987" y="0"/>
                </a:lnTo>
                <a:lnTo>
                  <a:pt x="4034987" y="2505205"/>
                </a:lnTo>
                <a:lnTo>
                  <a:pt x="3951822" y="2616420"/>
                </a:lnTo>
                <a:cubicBezTo>
                  <a:pt x="3542699" y="3112162"/>
                  <a:pt x="2923546" y="3428147"/>
                  <a:pt x="2230590" y="3428147"/>
                </a:cubicBezTo>
                <a:cubicBezTo>
                  <a:pt x="998669" y="3428147"/>
                  <a:pt x="0" y="2429478"/>
                  <a:pt x="0" y="1197557"/>
                </a:cubicBezTo>
                <a:cubicBezTo>
                  <a:pt x="0" y="812582"/>
                  <a:pt x="97526" y="450385"/>
                  <a:pt x="269220" y="134326"/>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26" name="Picture 6">
            <a:extLst>
              <a:ext uri="{FF2B5EF4-FFF2-40B4-BE49-F238E27FC236}">
                <a16:creationId xmlns:a16="http://schemas.microsoft.com/office/drawing/2014/main" id="{3297BE2A-F27A-4E43-898B-3D083C344C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134" r="6615"/>
          <a:stretch>
            <a:fillRect/>
          </a:stretch>
        </p:blipFill>
        <p:spPr bwMode="auto">
          <a:xfrm>
            <a:off x="6569883" y="463854"/>
            <a:ext cx="2404379" cy="192350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2">
            <a:extLst>
              <a:ext uri="{FF2B5EF4-FFF2-40B4-BE49-F238E27FC236}">
                <a16:creationId xmlns:a16="http://schemas.microsoft.com/office/drawing/2014/main" id="{6A96EBC7-1B2F-4D73-A6D8-758476207B7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15973" y="3478741"/>
            <a:ext cx="494141" cy="16069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Freeform 75">
            <a:extLst>
              <a:ext uri="{FF2B5EF4-FFF2-40B4-BE49-F238E27FC236}">
                <a16:creationId xmlns:a16="http://schemas.microsoft.com/office/drawing/2014/main" id="{0035A30C-45F3-4EFB-B2E8-6E2A11843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4348" y="4258570"/>
            <a:ext cx="2349652" cy="2599430"/>
          </a:xfrm>
          <a:custGeom>
            <a:avLst/>
            <a:gdLst>
              <a:gd name="connsiteX0" fmla="*/ 1612418 w 3061881"/>
              <a:gd name="connsiteY0" fmla="*/ 0 h 2540529"/>
              <a:gd name="connsiteX1" fmla="*/ 3030226 w 3061881"/>
              <a:gd name="connsiteY1" fmla="*/ 843844 h 2540529"/>
              <a:gd name="connsiteX2" fmla="*/ 3061881 w 3061881"/>
              <a:gd name="connsiteY2" fmla="*/ 909556 h 2540529"/>
              <a:gd name="connsiteX3" fmla="*/ 3061881 w 3061881"/>
              <a:gd name="connsiteY3" fmla="*/ 2315281 h 2540529"/>
              <a:gd name="connsiteX4" fmla="*/ 3030226 w 3061881"/>
              <a:gd name="connsiteY4" fmla="*/ 2380992 h 2540529"/>
              <a:gd name="connsiteX5" fmla="*/ 2949460 w 3061881"/>
              <a:gd name="connsiteY5" fmla="*/ 2513937 h 2540529"/>
              <a:gd name="connsiteX6" fmla="*/ 2929575 w 3061881"/>
              <a:gd name="connsiteY6" fmla="*/ 2540529 h 2540529"/>
              <a:gd name="connsiteX7" fmla="*/ 295261 w 3061881"/>
              <a:gd name="connsiteY7" fmla="*/ 2540529 h 2540529"/>
              <a:gd name="connsiteX8" fmla="*/ 275376 w 3061881"/>
              <a:gd name="connsiteY8" fmla="*/ 2513937 h 2540529"/>
              <a:gd name="connsiteX9" fmla="*/ 0 w 3061881"/>
              <a:gd name="connsiteY9" fmla="*/ 1612418 h 2540529"/>
              <a:gd name="connsiteX10" fmla="*/ 1612418 w 3061881"/>
              <a:gd name="connsiteY10" fmla="*/ 0 h 254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61881" h="2540529">
                <a:moveTo>
                  <a:pt x="1612418" y="0"/>
                </a:moveTo>
                <a:cubicBezTo>
                  <a:pt x="2224646" y="0"/>
                  <a:pt x="2757180" y="341213"/>
                  <a:pt x="3030226" y="843844"/>
                </a:cubicBezTo>
                <a:lnTo>
                  <a:pt x="3061881" y="909556"/>
                </a:lnTo>
                <a:lnTo>
                  <a:pt x="3061881" y="2315281"/>
                </a:lnTo>
                <a:lnTo>
                  <a:pt x="3030226" y="2380992"/>
                </a:lnTo>
                <a:cubicBezTo>
                  <a:pt x="3005404" y="2426686"/>
                  <a:pt x="2978437" y="2471046"/>
                  <a:pt x="2949460" y="2513937"/>
                </a:cubicBezTo>
                <a:lnTo>
                  <a:pt x="2929575" y="2540529"/>
                </a:lnTo>
                <a:lnTo>
                  <a:pt x="295261" y="2540529"/>
                </a:lnTo>
                <a:lnTo>
                  <a:pt x="275376" y="2513937"/>
                </a:lnTo>
                <a:cubicBezTo>
                  <a:pt x="101518" y="2256593"/>
                  <a:pt x="0" y="1946361"/>
                  <a:pt x="0" y="1612418"/>
                </a:cubicBezTo>
                <a:cubicBezTo>
                  <a:pt x="0" y="721904"/>
                  <a:pt x="721904" y="0"/>
                  <a:pt x="1612418"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131" name="Picture 5">
            <a:extLst>
              <a:ext uri="{FF2B5EF4-FFF2-40B4-BE49-F238E27FC236}">
                <a16:creationId xmlns:a16="http://schemas.microsoft.com/office/drawing/2014/main" id="{BF4B82AC-49A8-42E9-ADDB-478D8617E9C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2978" b="-16363"/>
          <a:stretch/>
        </p:blipFill>
        <p:spPr bwMode="auto">
          <a:xfrm>
            <a:off x="7150176" y="5525668"/>
            <a:ext cx="1824087" cy="63065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9" name="Rectangle 2">
            <a:extLst>
              <a:ext uri="{FF2B5EF4-FFF2-40B4-BE49-F238E27FC236}">
                <a16:creationId xmlns:a16="http://schemas.microsoft.com/office/drawing/2014/main" id="{FB595D1C-2573-4031-8BF6-A44906DA2672}"/>
              </a:ext>
            </a:extLst>
          </p:cNvPr>
          <p:cNvSpPr>
            <a:spLocks noChangeArrowheads="1"/>
          </p:cNvSpPr>
          <p:nvPr/>
        </p:nvSpPr>
        <p:spPr bwMode="auto">
          <a:xfrm>
            <a:off x="628650" y="1825625"/>
            <a:ext cx="8134350" cy="43513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i="1" dirty="0">
                <a:latin typeface="+mn-lt"/>
              </a:rPr>
              <a:t>If a process occurs in a closed system, the entropy of the system increases for irreversible processes and remains constant for reversible processes. It never decreases</a:t>
            </a:r>
            <a:r>
              <a:rPr lang="en-US" altLang="en-US" dirty="0">
                <a:latin typeface="+mn-lt"/>
              </a:rPr>
              <a:t>.</a:t>
            </a:r>
          </a:p>
          <a:p>
            <a:pPr marL="228600" indent="-228600" eaLnBrk="1" hangingPunct="1">
              <a:lnSpc>
                <a:spcPct val="90000"/>
              </a:lnSpc>
              <a:spcAft>
                <a:spcPts val="600"/>
              </a:spcAft>
              <a:buFont typeface="Arial" panose="020B0604020202020204" pitchFamily="34" charset="0"/>
              <a:buChar char="•"/>
            </a:pPr>
            <a:endParaRPr lang="en-US" altLang="en-US" dirty="0">
              <a:latin typeface="+mn-lt"/>
            </a:endParaRPr>
          </a:p>
          <a:p>
            <a:pPr marL="228600" indent="-228600" eaLnBrk="1" hangingPunct="1">
              <a:lnSpc>
                <a:spcPct val="90000"/>
              </a:lnSpc>
              <a:spcAft>
                <a:spcPts val="600"/>
              </a:spcAft>
              <a:buFont typeface="Arial" panose="020B0604020202020204" pitchFamily="34" charset="0"/>
              <a:buChar char="•"/>
            </a:pPr>
            <a:endParaRPr lang="en-US" altLang="en-US" dirty="0">
              <a:latin typeface="+mn-lt"/>
            </a:endParaRPr>
          </a:p>
          <a:p>
            <a:pPr eaLnBrk="1" hangingPunct="1">
              <a:lnSpc>
                <a:spcPct val="90000"/>
              </a:lnSpc>
              <a:spcAft>
                <a:spcPts val="600"/>
              </a:spcAft>
            </a:pPr>
            <a:r>
              <a:rPr lang="en-US" altLang="en-US" dirty="0">
                <a:latin typeface="+mn-lt"/>
              </a:rPr>
              <a:t>Here the greater-than sign applies to irreversible processes and the equals sign to reversible processes. This relation applies only to closed systems.</a:t>
            </a:r>
          </a:p>
        </p:txBody>
      </p:sp>
      <p:sp>
        <p:nvSpPr>
          <p:cNvPr id="9218" name="TextBox 1">
            <a:extLst>
              <a:ext uri="{FF2B5EF4-FFF2-40B4-BE49-F238E27FC236}">
                <a16:creationId xmlns:a16="http://schemas.microsoft.com/office/drawing/2014/main" id="{1A83A9B0-B255-41F2-B65E-058D31B6DE1D}"/>
              </a:ext>
            </a:extLst>
          </p:cNvPr>
          <p:cNvSpPr txBox="1">
            <a:spLocks noChangeArrowheads="1"/>
          </p:cNvSpPr>
          <p:nvPr/>
        </p:nvSpPr>
        <p:spPr bwMode="auto">
          <a:xfrm>
            <a:off x="628650" y="365125"/>
            <a:ext cx="7981949" cy="13255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4300" b="1" i="1" kern="1200" dirty="0">
                <a:solidFill>
                  <a:schemeClr val="tx1"/>
                </a:solidFill>
                <a:latin typeface="+mj-lt"/>
                <a:ea typeface="+mj-ea"/>
                <a:cs typeface="+mj-cs"/>
              </a:rPr>
              <a:t>The Second Law of Thermodynamics</a:t>
            </a:r>
          </a:p>
        </p:txBody>
      </p:sp>
      <p:sp>
        <p:nvSpPr>
          <p:cNvPr id="73" name="Rectangle 72">
            <a:extLst>
              <a:ext uri="{FF2B5EF4-FFF2-40B4-BE49-F238E27FC236}">
                <a16:creationId xmlns:a16="http://schemas.microsoft.com/office/drawing/2014/main" id="{FF0330B1-AAAC-427D-8A95-40380162B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4593"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9220" name="Picture 2">
            <a:extLst>
              <a:ext uri="{FF2B5EF4-FFF2-40B4-BE49-F238E27FC236}">
                <a16:creationId xmlns:a16="http://schemas.microsoft.com/office/drawing/2014/main" id="{4084EBD4-7F9A-42E8-A2F7-2E9078CB1C64}"/>
              </a:ext>
            </a:extLst>
          </p:cNvPr>
          <p:cNvPicPr>
            <a:picLocks noChangeAspect="1" noChangeArrowheads="1"/>
          </p:cNvPicPr>
          <p:nvPr/>
        </p:nvPicPr>
        <p:blipFill rotWithShape="1">
          <a:blip r:embed="rId2" cstate="print"/>
          <a:srcRect r="74150"/>
          <a:stretch/>
        </p:blipFill>
        <p:spPr bwMode="auto">
          <a:xfrm>
            <a:off x="4038599" y="2971800"/>
            <a:ext cx="1066801" cy="4572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5016758"/>
          </a:xfrm>
          <a:prstGeom prst="rect">
            <a:avLst/>
          </a:prstGeom>
          <a:noFill/>
          <a:ln w="9525">
            <a:noFill/>
            <a:miter lim="800000"/>
            <a:headEnd/>
            <a:tailEnd/>
          </a:ln>
        </p:spPr>
        <p:txBody>
          <a:bodyPr wrap="square">
            <a:spAutoFit/>
          </a:bodyPr>
          <a:lstStyle/>
          <a:p>
            <a:r>
              <a:rPr lang="en-US" altLang="en-US" sz="2000" dirty="0"/>
              <a:t>A leaf is growing on a tree.  Does this growth process violate the second law of thermodynamics when it is stated in terms of entropy?</a:t>
            </a:r>
          </a:p>
          <a:p>
            <a:endParaRPr lang="en-US" altLang="en-US" sz="2000" dirty="0"/>
          </a:p>
          <a:p>
            <a:r>
              <a:rPr lang="en-US" altLang="en-US" sz="2000" dirty="0"/>
              <a:t>a)  Yes, but the law does not apply to living things.  It only applies to inanimate objects.</a:t>
            </a:r>
          </a:p>
          <a:p>
            <a:endParaRPr lang="en-US" altLang="en-US" sz="2000" dirty="0"/>
          </a:p>
          <a:p>
            <a:r>
              <a:rPr lang="en-US" altLang="en-US" sz="2000" dirty="0"/>
              <a:t>b)  Yes, because this law is not applicable in situations involving radiant energy from the Sun.</a:t>
            </a:r>
          </a:p>
          <a:p>
            <a:endParaRPr lang="en-US" altLang="en-US" sz="2000" dirty="0"/>
          </a:p>
          <a:p>
            <a:r>
              <a:rPr lang="en-US" altLang="en-US" sz="2000" dirty="0"/>
              <a:t>c)  No, because the entropy of the Sun has decreased while the entropy of the leaf increases as it grows.</a:t>
            </a:r>
          </a:p>
          <a:p>
            <a:endParaRPr lang="en-US" altLang="en-US" sz="2000" dirty="0"/>
          </a:p>
          <a:p>
            <a:r>
              <a:rPr lang="en-US" altLang="en-US" sz="2000" dirty="0"/>
              <a:t>d)  No, because while the entropy of the leaf is decreasing as it grows, there is a net increase in entropy because of the light emitted from the leaf.</a:t>
            </a:r>
          </a:p>
          <a:p>
            <a:endParaRPr lang="en-US" altLang="en-US" sz="2000" dirty="0"/>
          </a:p>
          <a:p>
            <a:r>
              <a:rPr lang="en-US" altLang="en-US" sz="2000" dirty="0"/>
              <a:t>e)  No, because there is no net increase in the energy of the leaf.</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Entropy</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27650826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4"/>
          <p:cNvSpPr txBox="1">
            <a:spLocks noChangeArrowheads="1"/>
          </p:cNvSpPr>
          <p:nvPr/>
        </p:nvSpPr>
        <p:spPr bwMode="auto">
          <a:xfrm>
            <a:off x="76200" y="1143000"/>
            <a:ext cx="8915400" cy="5324535"/>
          </a:xfrm>
          <a:prstGeom prst="rect">
            <a:avLst/>
          </a:prstGeom>
          <a:noFill/>
          <a:ln w="9525">
            <a:noFill/>
            <a:miter lim="800000"/>
            <a:headEnd/>
            <a:tailEnd/>
          </a:ln>
        </p:spPr>
        <p:txBody>
          <a:bodyPr wrap="square">
            <a:spAutoFit/>
          </a:bodyPr>
          <a:lstStyle/>
          <a:p>
            <a:r>
              <a:rPr lang="en-US" altLang="en-US" sz="2000" dirty="0"/>
              <a:t>A tray of water is placed into a freezer.  As the water cools, its entropy decreases and eventually it turns to ice.  Why doesn’t this process violate the second law of thermodynamics?</a:t>
            </a:r>
          </a:p>
          <a:p>
            <a:endParaRPr lang="en-US" altLang="en-US" sz="2000" dirty="0"/>
          </a:p>
          <a:p>
            <a:r>
              <a:rPr lang="en-US" altLang="en-US" sz="2000" dirty="0"/>
              <a:t>a)  When the ice is later taken out and melted, the entropy will increase back to what it was before the tray was put into the freezer.</a:t>
            </a:r>
          </a:p>
          <a:p>
            <a:endParaRPr lang="en-US" altLang="en-US" sz="2000" dirty="0"/>
          </a:p>
          <a:p>
            <a:r>
              <a:rPr lang="en-US" altLang="en-US" sz="2000" dirty="0"/>
              <a:t>b)  The overall entropy increases due to the refrigerator chilling and eventually freezing the water.</a:t>
            </a:r>
          </a:p>
          <a:p>
            <a:endParaRPr lang="en-US" altLang="en-US" sz="2000" dirty="0"/>
          </a:p>
          <a:p>
            <a:r>
              <a:rPr lang="en-US" altLang="en-US" sz="2000" dirty="0"/>
              <a:t>c)  The entropy of the tray increases to offset the decrease in the entropy of the water.</a:t>
            </a:r>
          </a:p>
          <a:p>
            <a:endParaRPr lang="en-US" altLang="en-US" sz="2000" dirty="0"/>
          </a:p>
          <a:p>
            <a:r>
              <a:rPr lang="en-US" altLang="en-US" sz="2000" dirty="0"/>
              <a:t>d)  The entropy of the water decreases, but upon freezing it increases to its previous value.</a:t>
            </a:r>
          </a:p>
          <a:p>
            <a:endParaRPr lang="en-US" altLang="en-US" sz="2000" dirty="0"/>
          </a:p>
          <a:p>
            <a:r>
              <a:rPr lang="en-US" altLang="en-US" sz="2000" dirty="0"/>
              <a:t>e)  The process as described does violate the second law of thermodynamics.</a:t>
            </a:r>
          </a:p>
        </p:txBody>
      </p:sp>
      <p:sp>
        <p:nvSpPr>
          <p:cNvPr id="4" name="TextBox 1"/>
          <p:cNvSpPr txBox="1">
            <a:spLocks noChangeArrowheads="1"/>
          </p:cNvSpPr>
          <p:nvPr/>
        </p:nvSpPr>
        <p:spPr bwMode="auto">
          <a:xfrm>
            <a:off x="152400" y="152400"/>
            <a:ext cx="8763000" cy="1015663"/>
          </a:xfrm>
          <a:prstGeom prst="rect">
            <a:avLst/>
          </a:prstGeom>
          <a:noFill/>
          <a:ln w="9525">
            <a:noFill/>
            <a:miter lim="800000"/>
            <a:headEnd/>
            <a:tailEnd/>
          </a:ln>
        </p:spPr>
        <p:txBody>
          <a:bodyPr wrap="square">
            <a:spAutoFit/>
          </a:bodyPr>
          <a:lstStyle/>
          <a:p>
            <a:pPr algn="ctr"/>
            <a:r>
              <a:rPr lang="en-US" sz="3200" b="1" i="1" dirty="0">
                <a:solidFill>
                  <a:schemeClr val="accent6">
                    <a:lumMod val="75000"/>
                  </a:schemeClr>
                </a:solidFill>
                <a:latin typeface="Arial" charset="0"/>
                <a:cs typeface="Arial" charset="0"/>
              </a:rPr>
              <a:t>Entropy</a:t>
            </a:r>
          </a:p>
          <a:p>
            <a:pPr algn="ctr"/>
            <a:r>
              <a:rPr lang="en-US" sz="2800" b="1" i="1" dirty="0">
                <a:solidFill>
                  <a:schemeClr val="accent6">
                    <a:lumMod val="75000"/>
                  </a:schemeClr>
                </a:solidFill>
                <a:latin typeface="Arial" charset="0"/>
                <a:cs typeface="Arial" charset="0"/>
              </a:rPr>
              <a:t>Concept Question</a:t>
            </a:r>
          </a:p>
        </p:txBody>
      </p:sp>
    </p:spTree>
    <p:extLst>
      <p:ext uri="{BB962C8B-B14F-4D97-AF65-F5344CB8AC3E}">
        <p14:creationId xmlns:p14="http://schemas.microsoft.com/office/powerpoint/2010/main" val="954930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990600"/>
            <a:ext cx="8648700" cy="58674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Convert each of the following into the indicated unit: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134 </a:t>
            </a: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 = 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Remember that T</a:t>
            </a:r>
            <a:r>
              <a:rPr lang="en-US" altLang="en-US" sz="2400" baseline="-25000" dirty="0">
                <a:solidFill>
                  <a:schemeClr val="bg1"/>
                </a:solidFill>
                <a:ea typeface="Times" panose="02020603050405020304" pitchFamily="18" charset="0"/>
                <a:cs typeface="Times New Roman" panose="02020603050405020304" pitchFamily="18" charset="0"/>
              </a:rPr>
              <a:t>F</a:t>
            </a:r>
            <a:r>
              <a:rPr lang="en-US" altLang="en-US" sz="2400" dirty="0">
                <a:solidFill>
                  <a:schemeClr val="bg1"/>
                </a:solidFill>
                <a:ea typeface="Times" panose="02020603050405020304" pitchFamily="18" charset="0"/>
                <a:cs typeface="Times New Roman" panose="02020603050405020304" pitchFamily="18" charset="0"/>
              </a:rPr>
              <a:t> = 9/5*T</a:t>
            </a:r>
            <a:r>
              <a:rPr lang="en-US" altLang="en-US" sz="2400" baseline="-25000" dirty="0">
                <a:solidFill>
                  <a:schemeClr val="bg1"/>
                </a:solidFill>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 +32.</a:t>
            </a: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Re</a:t>
            </a:r>
            <a:r>
              <a:rPr lang="en-US" altLang="en-US" sz="2400" dirty="0">
                <a:solidFill>
                  <a:schemeClr val="bg1"/>
                </a:solidFill>
                <a:ea typeface="Times" panose="02020603050405020304" pitchFamily="18" charset="0"/>
                <a:cs typeface="Times New Roman" panose="02020603050405020304" pitchFamily="18" charset="0"/>
              </a:rPr>
              <a:t>arranging this we get T</a:t>
            </a:r>
            <a:r>
              <a:rPr lang="en-US" altLang="en-US" sz="2400" baseline="-25000" dirty="0">
                <a:solidFill>
                  <a:schemeClr val="bg1"/>
                </a:solidFill>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 = 5/9(T</a:t>
            </a:r>
            <a:r>
              <a:rPr lang="en-US" altLang="en-US" sz="2400" baseline="-25000" dirty="0">
                <a:solidFill>
                  <a:schemeClr val="bg1"/>
                </a:solidFill>
                <a:ea typeface="Times" panose="02020603050405020304" pitchFamily="18" charset="0"/>
                <a:cs typeface="Times New Roman" panose="02020603050405020304" pitchFamily="18" charset="0"/>
              </a:rPr>
              <a:t>F</a:t>
            </a:r>
            <a:r>
              <a:rPr lang="en-US" altLang="en-US" sz="2400" dirty="0">
                <a:solidFill>
                  <a:schemeClr val="bg1"/>
                </a:solidFill>
                <a:ea typeface="Times" panose="02020603050405020304" pitchFamily="18" charset="0"/>
                <a:cs typeface="Times New Roman" panose="02020603050405020304" pitchFamily="18" charset="0"/>
              </a:rPr>
              <a:t> – 32)  = 56.67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250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lang="en-US" altLang="en-US" sz="2400" dirty="0">
                <a:ea typeface="Times" panose="02020603050405020304" pitchFamily="18" charset="0"/>
                <a:cs typeface="Times New Roman" panose="02020603050405020304" pitchFamily="18" charset="0"/>
              </a:rPr>
              <a:t>C = _________ K</a:t>
            </a: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Looking at the chart we see that 0 K = -273.15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  </a:t>
            </a: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That means that T</a:t>
            </a:r>
            <a:r>
              <a:rPr kumimoji="0" lang="en-US" altLang="en-US" sz="2400" b="0" i="0" u="none" strike="noStrike" cap="none" normalizeH="0" baseline="-25000" dirty="0">
                <a:ln>
                  <a:noFill/>
                </a:ln>
                <a:solidFill>
                  <a:schemeClr val="bg1"/>
                </a:solidFill>
                <a:effectLst/>
                <a:ea typeface="Times" panose="02020603050405020304" pitchFamily="18" charset="0"/>
                <a:cs typeface="Times New Roman" panose="02020603050405020304" pitchFamily="18" charset="0"/>
              </a:rPr>
              <a:t>K</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 = T</a:t>
            </a:r>
            <a:r>
              <a:rPr kumimoji="0" lang="en-US" altLang="en-US" sz="2400" b="0" i="0" u="none" strike="noStrike" cap="none" normalizeH="0" baseline="-25000" dirty="0">
                <a:ln>
                  <a:noFill/>
                </a:ln>
                <a:solidFill>
                  <a:schemeClr val="bg1"/>
                </a:solidFill>
                <a:effectLst/>
                <a:ea typeface="Times" panose="02020603050405020304" pitchFamily="18" charset="0"/>
                <a:cs typeface="Times New Roman" panose="02020603050405020304" pitchFamily="18" charset="0"/>
              </a:rPr>
              <a:t>C</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 – 273.15 = -23.15 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450 K = _________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To get Fahrenheit, I need to first convert K to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 = 450 K + 273.15 = 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Now convert from Celsius to Fahrenheit</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F</a:t>
            </a:r>
            <a:r>
              <a:rPr lang="en-US" altLang="en-US" sz="2400" dirty="0">
                <a:solidFill>
                  <a:schemeClr val="bg1"/>
                </a:solidFill>
                <a:ea typeface="Times" panose="02020603050405020304" pitchFamily="18" charset="0"/>
                <a:cs typeface="Times New Roman" panose="02020603050405020304" pitchFamily="18" charset="0"/>
              </a:rPr>
              <a:t> = 9/5*(723.15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)+32 = 1324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F</a:t>
            </a: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152713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990600"/>
            <a:ext cx="8648700" cy="58674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Convert each of the following into the indicated unit: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134 </a:t>
            </a: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 = 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ea typeface="Times" panose="02020603050405020304" pitchFamily="18" charset="0"/>
                <a:cs typeface="Times New Roman" panose="02020603050405020304" pitchFamily="18" charset="0"/>
              </a:rPr>
              <a:t>Remember that 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9/5*T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+32.</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Re</a:t>
            </a:r>
            <a:r>
              <a:rPr lang="en-US" altLang="en-US" sz="2400" dirty="0">
                <a:ea typeface="Times" panose="02020603050405020304" pitchFamily="18" charset="0"/>
                <a:cs typeface="Times New Roman" panose="02020603050405020304" pitchFamily="18" charset="0"/>
              </a:rPr>
              <a:t>arranging this we get 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 5/9(T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32)  = 56.67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250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lang="en-US" altLang="en-US" sz="2400" dirty="0">
                <a:ea typeface="Times" panose="02020603050405020304" pitchFamily="18" charset="0"/>
                <a:cs typeface="Times New Roman" panose="02020603050405020304" pitchFamily="18" charset="0"/>
              </a:rPr>
              <a:t>C = _________ K</a:t>
            </a: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Looking at the chart we see that 0 K = -273.15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  </a:t>
            </a:r>
          </a:p>
          <a:p>
            <a:pPr marL="0" indent="0">
              <a:buNone/>
            </a:pP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That means that T</a:t>
            </a:r>
            <a:r>
              <a:rPr kumimoji="0" lang="en-US" altLang="en-US" sz="2400" b="0" i="0" u="none" strike="noStrike" cap="none" normalizeH="0" baseline="-25000" dirty="0">
                <a:ln>
                  <a:noFill/>
                </a:ln>
                <a:solidFill>
                  <a:schemeClr val="bg1"/>
                </a:solidFill>
                <a:effectLst/>
                <a:ea typeface="Times" panose="02020603050405020304" pitchFamily="18" charset="0"/>
                <a:cs typeface="Times New Roman" panose="02020603050405020304" pitchFamily="18" charset="0"/>
              </a:rPr>
              <a:t>K</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 = T</a:t>
            </a:r>
            <a:r>
              <a:rPr kumimoji="0" lang="en-US" altLang="en-US" sz="2400" b="0" i="0" u="none" strike="noStrike" cap="none" normalizeH="0" baseline="-25000" dirty="0">
                <a:ln>
                  <a:noFill/>
                </a:ln>
                <a:solidFill>
                  <a:schemeClr val="bg1"/>
                </a:solidFill>
                <a:effectLst/>
                <a:ea typeface="Times" panose="02020603050405020304" pitchFamily="18" charset="0"/>
                <a:cs typeface="Times New Roman" panose="02020603050405020304" pitchFamily="18" charset="0"/>
              </a:rPr>
              <a:t>C</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 – 273.15 = -23.15 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450 K = _________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To get Fahrenheit, I need to first convert K to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 = 450 K + 273.15 = 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Now convert from Celsius to Fahrenheit</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F</a:t>
            </a:r>
            <a:r>
              <a:rPr lang="en-US" altLang="en-US" sz="2400" dirty="0">
                <a:solidFill>
                  <a:schemeClr val="bg1"/>
                </a:solidFill>
                <a:ea typeface="Times" panose="02020603050405020304" pitchFamily="18" charset="0"/>
                <a:cs typeface="Times New Roman" panose="02020603050405020304" pitchFamily="18" charset="0"/>
              </a:rPr>
              <a:t> = 9/5*(723.15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)+32 = 1324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F</a:t>
            </a: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54779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990600"/>
            <a:ext cx="8648700" cy="58674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Convert each of the following into the indicated unit: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134 </a:t>
            </a: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 = 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ea typeface="Times" panose="02020603050405020304" pitchFamily="18" charset="0"/>
                <a:cs typeface="Times New Roman" panose="02020603050405020304" pitchFamily="18" charset="0"/>
              </a:rPr>
              <a:t>Remember that 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9/5*T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+32.</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Re</a:t>
            </a:r>
            <a:r>
              <a:rPr lang="en-US" altLang="en-US" sz="2400" dirty="0">
                <a:ea typeface="Times" panose="02020603050405020304" pitchFamily="18" charset="0"/>
                <a:cs typeface="Times New Roman" panose="02020603050405020304" pitchFamily="18" charset="0"/>
              </a:rPr>
              <a:t>arranging this we get 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 5/9(T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32)  = 56.67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250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lang="en-US" altLang="en-US" sz="2400" dirty="0">
                <a:ea typeface="Times" panose="02020603050405020304" pitchFamily="18" charset="0"/>
                <a:cs typeface="Times New Roman" panose="02020603050405020304" pitchFamily="18" charset="0"/>
              </a:rPr>
              <a:t>C = _________ K</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Looking at the chart we see that 0 K = -273.15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  </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That means that T</a:t>
            </a:r>
            <a:r>
              <a:rPr kumimoji="0" lang="en-US" altLang="en-US" sz="2400" b="0" i="0" u="none" strike="noStrike" cap="none" normalizeH="0" baseline="-25000" dirty="0">
                <a:ln>
                  <a:noFill/>
                </a:ln>
                <a:solidFill>
                  <a:schemeClr val="tx1"/>
                </a:solidFill>
                <a:effectLst/>
                <a:ea typeface="Times" panose="02020603050405020304" pitchFamily="18" charset="0"/>
                <a:cs typeface="Times New Roman" panose="02020603050405020304" pitchFamily="18" charset="0"/>
              </a:rPr>
              <a:t>K</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 T</a:t>
            </a:r>
            <a:r>
              <a:rPr kumimoji="0" lang="en-US" altLang="en-US" sz="2400" b="0" i="0" u="none" strike="noStrike" cap="none" normalizeH="0" baseline="-25000" dirty="0">
                <a:ln>
                  <a:noFill/>
                </a:ln>
                <a:solidFill>
                  <a:schemeClr val="tx1"/>
                </a:solidFill>
                <a:effectLst/>
                <a:ea typeface="Times" panose="02020603050405020304" pitchFamily="18" charset="0"/>
                <a:cs typeface="Times New Roman" panose="02020603050405020304" pitchFamily="18" charset="0"/>
              </a:rPr>
              <a:t>C</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 273.15 = -23.15 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450 K = _________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To get Fahrenheit, I need to first convert K to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 = 450 K + 273.15 = 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Now convert from Celsius to Fahrenheit</a:t>
            </a:r>
          </a:p>
          <a:p>
            <a:pPr marL="0" indent="0">
              <a:buNone/>
            </a:pPr>
            <a:r>
              <a:rPr lang="en-US" altLang="en-US" sz="2400" dirty="0">
                <a:solidFill>
                  <a:schemeClr val="bg1"/>
                </a:solidFill>
                <a:ea typeface="Times" panose="02020603050405020304" pitchFamily="18" charset="0"/>
                <a:cs typeface="Times New Roman" panose="02020603050405020304" pitchFamily="18" charset="0"/>
              </a:rPr>
              <a:t>T</a:t>
            </a:r>
            <a:r>
              <a:rPr lang="en-US" altLang="en-US" sz="2400" baseline="-25000" dirty="0">
                <a:solidFill>
                  <a:schemeClr val="bg1"/>
                </a:solidFill>
                <a:ea typeface="Times" panose="02020603050405020304" pitchFamily="18" charset="0"/>
                <a:cs typeface="Times New Roman" panose="02020603050405020304" pitchFamily="18" charset="0"/>
              </a:rPr>
              <a:t>F</a:t>
            </a:r>
            <a:r>
              <a:rPr lang="en-US" altLang="en-US" sz="2400" dirty="0">
                <a:solidFill>
                  <a:schemeClr val="bg1"/>
                </a:solidFill>
                <a:ea typeface="Times" panose="02020603050405020304" pitchFamily="18" charset="0"/>
                <a:cs typeface="Times New Roman" panose="02020603050405020304" pitchFamily="18" charset="0"/>
              </a:rPr>
              <a:t> = 9/5*(723.15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rPr>
              <a:t>C</a:t>
            </a:r>
            <a:r>
              <a:rPr lang="en-US" altLang="en-US" sz="2400" dirty="0">
                <a:solidFill>
                  <a:schemeClr val="bg1"/>
                </a:solidFill>
                <a:ea typeface="Times" panose="02020603050405020304" pitchFamily="18" charset="0"/>
                <a:cs typeface="Times New Roman" panose="02020603050405020304" pitchFamily="18" charset="0"/>
              </a:rPr>
              <a:t>)+32 = 1324 </a:t>
            </a:r>
            <a:r>
              <a:rPr lang="en-US" altLang="en-US" sz="2400" dirty="0">
                <a:solidFill>
                  <a:schemeClr val="bg1"/>
                </a:solidFill>
                <a:latin typeface="Calibri" panose="020F0502020204030204" pitchFamily="34" charset="0"/>
                <a:ea typeface="Times" panose="02020603050405020304" pitchFamily="18" charset="0"/>
                <a:cs typeface="Calibri" panose="020F0502020204030204" pitchFamily="34" charset="0"/>
              </a:rPr>
              <a:t>°</a:t>
            </a:r>
            <a:r>
              <a:rPr lang="en-US" altLang="en-US" sz="2400" dirty="0">
                <a:solidFill>
                  <a:schemeClr val="bg1"/>
                </a:solidFill>
                <a:latin typeface="Calibri" panose="020F0502020204030204" pitchFamily="34" charset="0"/>
                <a:ea typeface="Times" panose="02020603050405020304" pitchFamily="18" charset="0"/>
                <a:cs typeface="Times New Roman" panose="02020603050405020304" pitchFamily="18" charset="0"/>
              </a:rPr>
              <a:t>F</a:t>
            </a:r>
            <a:endParaRPr kumimoji="0" lang="en-US" altLang="en-US" sz="2400" b="0" i="0" u="none" strike="noStrike" cap="none" normalizeH="0" baseline="0" dirty="0">
              <a:ln>
                <a:noFill/>
              </a:ln>
              <a:solidFill>
                <a:schemeClr val="bg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4243611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125326-DBC7-479D-942C-70198E11965D}"/>
              </a:ext>
            </a:extLst>
          </p:cNvPr>
          <p:cNvSpPr>
            <a:spLocks noGrp="1"/>
          </p:cNvSpPr>
          <p:nvPr>
            <p:ph type="title"/>
          </p:nvPr>
        </p:nvSpPr>
        <p:spPr>
          <a:xfrm>
            <a:off x="591361" y="34907"/>
            <a:ext cx="7886700" cy="1325563"/>
          </a:xfrm>
        </p:spPr>
        <p:txBody>
          <a:bodyPr>
            <a:normAutofit/>
          </a:bodyPr>
          <a:lstStyle/>
          <a:p>
            <a:pPr algn="ctr"/>
            <a:r>
              <a:rPr lang="en-US" sz="4000" b="1" dirty="0"/>
              <a:t>Example Problem</a:t>
            </a:r>
          </a:p>
        </p:txBody>
      </p:sp>
      <p:sp>
        <p:nvSpPr>
          <p:cNvPr id="5" name="Content Placeholder 4">
            <a:extLst>
              <a:ext uri="{FF2B5EF4-FFF2-40B4-BE49-F238E27FC236}">
                <a16:creationId xmlns:a16="http://schemas.microsoft.com/office/drawing/2014/main" id="{7BE13479-A9A0-4E07-99EC-652D31234395}"/>
              </a:ext>
            </a:extLst>
          </p:cNvPr>
          <p:cNvSpPr>
            <a:spLocks noGrp="1"/>
          </p:cNvSpPr>
          <p:nvPr>
            <p:ph idx="1"/>
          </p:nvPr>
        </p:nvSpPr>
        <p:spPr>
          <a:xfrm>
            <a:off x="247650" y="990600"/>
            <a:ext cx="8648700" cy="5867400"/>
          </a:xfrm>
        </p:spPr>
        <p:txBody>
          <a:bodyPr>
            <a:normAutofit fontScale="92500" lnSpcReduction="10000"/>
          </a:bodyPr>
          <a:lstStyle/>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Convert each of the following into the indicated unit:</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134 </a:t>
            </a:r>
            <a:r>
              <a:rPr kumimoji="0" lang="en-US" altLang="en-US" sz="2400" b="0" i="0" u="none" strike="noStrike" cap="none" normalizeH="0" baseline="0" dirty="0">
                <a:ln>
                  <a:noFill/>
                </a:ln>
                <a:solidFill>
                  <a:schemeClr val="tx1"/>
                </a:solidFill>
                <a:effectLst/>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 = 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ea typeface="Times" panose="02020603050405020304" pitchFamily="18" charset="0"/>
                <a:cs typeface="Times New Roman" panose="02020603050405020304" pitchFamily="18" charset="0"/>
              </a:rPr>
              <a:t>Remember that 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9/5*T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+32.</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Re</a:t>
            </a:r>
            <a:r>
              <a:rPr lang="en-US" altLang="en-US" sz="2400" dirty="0">
                <a:ea typeface="Times" panose="02020603050405020304" pitchFamily="18" charset="0"/>
                <a:cs typeface="Times New Roman" panose="02020603050405020304" pitchFamily="18" charset="0"/>
              </a:rPr>
              <a:t>arranging this we get 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 5/9(T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32)  = 56.67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r>
              <a:rPr lang="en-US" altLang="en-US" sz="2400" dirty="0">
                <a:ea typeface="Times" panose="02020603050405020304" pitchFamily="18" charset="0"/>
                <a:cs typeface="Times New Roman" panose="02020603050405020304" pitchFamily="18" charset="0"/>
              </a:rPr>
              <a:t>250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lang="en-US" altLang="en-US" sz="2400" dirty="0">
                <a:ea typeface="Times" panose="02020603050405020304" pitchFamily="18" charset="0"/>
                <a:cs typeface="Times New Roman" panose="02020603050405020304" pitchFamily="18" charset="0"/>
              </a:rPr>
              <a:t>C = _________ K</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Looking at the chart we see that 0 K = -273.15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  </a:t>
            </a: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That means that T</a:t>
            </a:r>
            <a:r>
              <a:rPr kumimoji="0" lang="en-US" altLang="en-US" sz="2400" b="0" i="0" u="none" strike="noStrike" cap="none" normalizeH="0" baseline="-25000" dirty="0">
                <a:ln>
                  <a:noFill/>
                </a:ln>
                <a:solidFill>
                  <a:schemeClr val="tx1"/>
                </a:solidFill>
                <a:effectLst/>
                <a:ea typeface="Times" panose="02020603050405020304" pitchFamily="18" charset="0"/>
                <a:cs typeface="Times New Roman" panose="02020603050405020304" pitchFamily="18" charset="0"/>
              </a:rPr>
              <a:t>K</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 T</a:t>
            </a:r>
            <a:r>
              <a:rPr kumimoji="0" lang="en-US" altLang="en-US" sz="2400" b="0" i="0" u="none" strike="noStrike" cap="none" normalizeH="0" baseline="-25000" dirty="0">
                <a:ln>
                  <a:noFill/>
                </a:ln>
                <a:solidFill>
                  <a:schemeClr val="tx1"/>
                </a:solidFill>
                <a:effectLst/>
                <a:ea typeface="Times" panose="02020603050405020304" pitchFamily="18" charset="0"/>
                <a:cs typeface="Times New Roman" panose="02020603050405020304" pitchFamily="18" charset="0"/>
              </a:rPr>
              <a:t>C</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 – 273.15 = -23.15 K</a:t>
            </a: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450 K = _________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F</a:t>
            </a:r>
          </a:p>
          <a:p>
            <a:pPr marL="0" indent="0">
              <a:buNone/>
            </a:pPr>
            <a:r>
              <a:rPr lang="en-US" altLang="en-US" sz="2400" dirty="0">
                <a:ea typeface="Times" panose="02020603050405020304" pitchFamily="18" charset="0"/>
                <a:cs typeface="Times New Roman" panose="02020603050405020304" pitchFamily="18" charset="0"/>
              </a:rPr>
              <a:t>To get Fahrenheit, I need to first convert K to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ea typeface="Times" panose="02020603050405020304" pitchFamily="18" charset="0"/>
                <a:cs typeface="Times New Roman" panose="02020603050405020304" pitchFamily="18" charset="0"/>
              </a:rPr>
              <a:t>T</a:t>
            </a:r>
            <a:r>
              <a:rPr lang="en-US" altLang="en-US" sz="2400" baseline="-25000" dirty="0">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 = 450 K + 273.15 = 723.15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p>
          <a:p>
            <a:pPr marL="0" indent="0">
              <a:buNone/>
            </a:pPr>
            <a:r>
              <a:rPr lang="en-US" altLang="en-US" sz="2400" dirty="0">
                <a:ea typeface="Times" panose="02020603050405020304" pitchFamily="18" charset="0"/>
                <a:cs typeface="Times New Roman" panose="02020603050405020304" pitchFamily="18" charset="0"/>
              </a:rPr>
              <a:t>Now convert from Celsius to Fahrenheit</a:t>
            </a:r>
          </a:p>
          <a:p>
            <a:pPr marL="0" indent="0">
              <a:buNone/>
            </a:pPr>
            <a:r>
              <a:rPr lang="en-US" altLang="en-US" sz="2400" dirty="0">
                <a:ea typeface="Times" panose="02020603050405020304" pitchFamily="18" charset="0"/>
                <a:cs typeface="Times New Roman" panose="02020603050405020304" pitchFamily="18" charset="0"/>
              </a:rPr>
              <a:t>T</a:t>
            </a:r>
            <a:r>
              <a:rPr lang="en-US" altLang="en-US" sz="2400" baseline="-25000" dirty="0">
                <a:ea typeface="Times" panose="02020603050405020304" pitchFamily="18" charset="0"/>
                <a:cs typeface="Times New Roman" panose="02020603050405020304" pitchFamily="18" charset="0"/>
              </a:rPr>
              <a:t>F</a:t>
            </a:r>
            <a:r>
              <a:rPr lang="en-US" altLang="en-US" sz="2400" dirty="0">
                <a:ea typeface="Times" panose="02020603050405020304" pitchFamily="18" charset="0"/>
                <a:cs typeface="Times New Roman" panose="02020603050405020304" pitchFamily="18" charset="0"/>
              </a:rPr>
              <a:t> = 9/5*(723.15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rPr>
              <a:t>C</a:t>
            </a:r>
            <a:r>
              <a:rPr lang="en-US" altLang="en-US" sz="2400" dirty="0">
                <a:ea typeface="Times" panose="02020603050405020304" pitchFamily="18" charset="0"/>
                <a:cs typeface="Times New Roman" panose="02020603050405020304" pitchFamily="18" charset="0"/>
              </a:rPr>
              <a:t>)+32 = 1324 </a:t>
            </a:r>
            <a:r>
              <a:rPr lang="en-US" altLang="en-US" sz="2400" dirty="0">
                <a:latin typeface="Calibri" panose="020F0502020204030204" pitchFamily="34" charset="0"/>
                <a:ea typeface="Times" panose="02020603050405020304" pitchFamily="18" charset="0"/>
                <a:cs typeface="Calibri" panose="020F0502020204030204" pitchFamily="34" charset="0"/>
              </a:rPr>
              <a:t>°</a:t>
            </a:r>
            <a:r>
              <a:rPr lang="en-US" altLang="en-US" sz="2400" dirty="0">
                <a:latin typeface="Calibri" panose="020F0502020204030204" pitchFamily="34" charset="0"/>
                <a:ea typeface="Times" panose="02020603050405020304" pitchFamily="18" charset="0"/>
                <a:cs typeface="Times New Roman" panose="02020603050405020304" pitchFamily="18" charset="0"/>
              </a:rPr>
              <a:t>F</a:t>
            </a:r>
            <a:endParaRPr kumimoji="0" lang="en-US" altLang="en-US" sz="2400" b="0" i="0" u="none" strike="noStrike" cap="none" normalizeH="0" baseline="0" dirty="0">
              <a:ln>
                <a:noFill/>
              </a:ln>
              <a:solidFill>
                <a:schemeClr val="tx1"/>
              </a:solidFill>
              <a:effectLst/>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altLang="en-US" sz="2400" dirty="0">
              <a:ea typeface="Times" panose="02020603050405020304" pitchFamily="18" charset="0"/>
              <a:cs typeface="Times New Roman" panose="02020603050405020304" pitchFamily="18" charset="0"/>
            </a:endParaRPr>
          </a:p>
          <a:p>
            <a:pPr marL="0" indent="0">
              <a:buNone/>
            </a:pPr>
            <a:endParaRPr lang="en-US" sz="2400" dirty="0"/>
          </a:p>
        </p:txBody>
      </p:sp>
    </p:spTree>
    <p:extLst>
      <p:ext uri="{BB962C8B-B14F-4D97-AF65-F5344CB8AC3E}">
        <p14:creationId xmlns:p14="http://schemas.microsoft.com/office/powerpoint/2010/main" val="2841490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098" name="TextBox 1">
            <a:extLst>
              <a:ext uri="{FF2B5EF4-FFF2-40B4-BE49-F238E27FC236}">
                <a16:creationId xmlns:a16="http://schemas.microsoft.com/office/drawing/2014/main" id="{6F6B8B03-0768-4F99-A260-C4550B48360E}"/>
              </a:ext>
            </a:extLst>
          </p:cNvPr>
          <p:cNvSpPr txBox="1">
            <a:spLocks noChangeArrowheads="1"/>
          </p:cNvSpPr>
          <p:nvPr/>
        </p:nvSpPr>
        <p:spPr bwMode="auto">
          <a:xfrm>
            <a:off x="628650" y="448721"/>
            <a:ext cx="3530753" cy="12256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3300" b="1" i="1" kern="1200" dirty="0">
                <a:solidFill>
                  <a:schemeClr val="bg1"/>
                </a:solidFill>
                <a:latin typeface="+mj-lt"/>
                <a:ea typeface="+mj-ea"/>
                <a:cs typeface="+mj-cs"/>
              </a:rPr>
              <a:t>The Zeroth aw of Thermodynamics</a:t>
            </a:r>
          </a:p>
        </p:txBody>
      </p:sp>
      <p:cxnSp>
        <p:nvCxnSpPr>
          <p:cNvPr id="75" name="Straight Connector 74">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3904" y="1749756"/>
            <a:ext cx="35387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99" name="Rectangle 15">
            <a:extLst>
              <a:ext uri="{FF2B5EF4-FFF2-40B4-BE49-F238E27FC236}">
                <a16:creationId xmlns:a16="http://schemas.microsoft.com/office/drawing/2014/main" id="{97B1EFD3-E7F0-4ED5-A51E-0B2F25CDB6EA}"/>
              </a:ext>
            </a:extLst>
          </p:cNvPr>
          <p:cNvSpPr>
            <a:spLocks noChangeArrowheads="1"/>
          </p:cNvSpPr>
          <p:nvPr/>
        </p:nvSpPr>
        <p:spPr bwMode="auto">
          <a:xfrm>
            <a:off x="673326" y="1909192"/>
            <a:ext cx="3439885" cy="36477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sz="2200" b="1" i="1" dirty="0">
                <a:solidFill>
                  <a:schemeClr val="bg1"/>
                </a:solidFill>
                <a:latin typeface="+mn-lt"/>
              </a:rPr>
              <a:t>If bodies A and B are each in thermal equilibrium with a third body T, then A and B are in thermal equilibrium with each other.</a:t>
            </a:r>
          </a:p>
        </p:txBody>
      </p:sp>
      <p:cxnSp>
        <p:nvCxnSpPr>
          <p:cNvPr id="77" name="Straight Connector 76">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5520" y="5707672"/>
            <a:ext cx="353549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100" name="Picture 13">
            <a:extLst>
              <a:ext uri="{FF2B5EF4-FFF2-40B4-BE49-F238E27FC236}">
                <a16:creationId xmlns:a16="http://schemas.microsoft.com/office/drawing/2014/main" id="{AB5B69E5-857C-4588-B5BD-EBD84B22884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86449" y="0"/>
            <a:ext cx="3257550" cy="6858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288" y="303591"/>
            <a:ext cx="3250692"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2" name="TextBox 1">
            <a:extLst>
              <a:ext uri="{FF2B5EF4-FFF2-40B4-BE49-F238E27FC236}">
                <a16:creationId xmlns:a16="http://schemas.microsoft.com/office/drawing/2014/main" id="{E4D67871-EB47-4BC8-A814-7B1C05294FF8}"/>
              </a:ext>
            </a:extLst>
          </p:cNvPr>
          <p:cNvSpPr txBox="1">
            <a:spLocks noChangeArrowheads="1"/>
          </p:cNvSpPr>
          <p:nvPr/>
        </p:nvSpPr>
        <p:spPr bwMode="auto">
          <a:xfrm>
            <a:off x="445770" y="640263"/>
            <a:ext cx="2866644" cy="13449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Bef>
                <a:spcPct val="0"/>
              </a:spcBef>
              <a:spcAft>
                <a:spcPts val="600"/>
              </a:spcAft>
            </a:pPr>
            <a:r>
              <a:rPr lang="en-US" altLang="en-US" sz="3100" b="1" kern="1200" dirty="0">
                <a:solidFill>
                  <a:schemeClr val="bg1"/>
                </a:solidFill>
                <a:latin typeface="+mj-lt"/>
                <a:ea typeface="+mj-ea"/>
                <a:cs typeface="+mj-cs"/>
              </a:rPr>
              <a:t>Thermal Expansion</a:t>
            </a:r>
          </a:p>
        </p:txBody>
      </p:sp>
      <p:cxnSp>
        <p:nvCxnSpPr>
          <p:cNvPr id="75" name="Straight Connector 74">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066" y="2050687"/>
            <a:ext cx="2763774"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10244" name="TextBox 17">
            <a:extLst>
              <a:ext uri="{FF2B5EF4-FFF2-40B4-BE49-F238E27FC236}">
                <a16:creationId xmlns:a16="http://schemas.microsoft.com/office/drawing/2014/main" id="{74571A56-659C-466D-BBC2-32B7AF89512E}"/>
              </a:ext>
            </a:extLst>
          </p:cNvPr>
          <p:cNvSpPr txBox="1">
            <a:spLocks noChangeArrowheads="1"/>
          </p:cNvSpPr>
          <p:nvPr/>
        </p:nvSpPr>
        <p:spPr bwMode="auto">
          <a:xfrm>
            <a:off x="445207" y="2121763"/>
            <a:ext cx="2866644" cy="37730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spcAft>
                <a:spcPts val="600"/>
              </a:spcAft>
            </a:pPr>
            <a:r>
              <a:rPr lang="en-US" altLang="en-US" sz="1600" dirty="0">
                <a:solidFill>
                  <a:schemeClr val="bg1"/>
                </a:solidFill>
                <a:latin typeface="+mn-lt"/>
              </a:rPr>
              <a:t>When the temperature of an object is raised, the body usually exhibit “thermal expansion”. With the added thermal energy, the atoms can move a bit farther from one another than usual, against the spring-like interatomic forces that hold every solid together.) </a:t>
            </a:r>
          </a:p>
          <a:p>
            <a:pPr indent="-228600" eaLnBrk="1" hangingPunct="1">
              <a:lnSpc>
                <a:spcPct val="90000"/>
              </a:lnSpc>
              <a:spcAft>
                <a:spcPts val="600"/>
              </a:spcAft>
              <a:buFont typeface="Arial" panose="020B0604020202020204" pitchFamily="34" charset="0"/>
              <a:buChar char="•"/>
            </a:pPr>
            <a:endParaRPr lang="en-US" altLang="en-US" sz="1600" dirty="0">
              <a:solidFill>
                <a:schemeClr val="bg1"/>
              </a:solidFill>
              <a:latin typeface="+mn-lt"/>
            </a:endParaRPr>
          </a:p>
          <a:p>
            <a:pPr eaLnBrk="1" hangingPunct="1">
              <a:lnSpc>
                <a:spcPct val="90000"/>
              </a:lnSpc>
              <a:spcAft>
                <a:spcPts val="600"/>
              </a:spcAft>
            </a:pPr>
            <a:r>
              <a:rPr lang="en-US" altLang="en-US" sz="1600" dirty="0">
                <a:solidFill>
                  <a:schemeClr val="bg1"/>
                </a:solidFill>
                <a:latin typeface="+mn-lt"/>
              </a:rPr>
              <a:t>The atoms in the metal move farther apart than those in the glass, which makes a metal object expand more than a glass object.</a:t>
            </a:r>
          </a:p>
        </p:txBody>
      </p:sp>
      <p:pic>
        <p:nvPicPr>
          <p:cNvPr id="10243" name="Picture 16">
            <a:extLst>
              <a:ext uri="{FF2B5EF4-FFF2-40B4-BE49-F238E27FC236}">
                <a16:creationId xmlns:a16="http://schemas.microsoft.com/office/drawing/2014/main" id="{F014316B-BAC6-404B-8C0C-5DD33A2554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2020"/>
          <a:stretch/>
        </p:blipFill>
        <p:spPr bwMode="auto">
          <a:xfrm>
            <a:off x="3833037" y="1552809"/>
            <a:ext cx="4947489" cy="35969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1631</TotalTime>
  <Words>3427</Words>
  <Application>Microsoft Office PowerPoint</Application>
  <PresentationFormat>On-screen Show (4:3)</PresentationFormat>
  <Paragraphs>334</Paragraphs>
  <Slides>38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Calibri Light</vt:lpstr>
      <vt:lpstr>Cambria Math</vt:lpstr>
      <vt:lpstr>Symbol</vt:lpstr>
      <vt:lpstr>Times New Roman</vt:lpstr>
      <vt:lpstr>Office Theme</vt:lpstr>
      <vt:lpstr>Thermal Energy</vt:lpstr>
      <vt:lpstr>PowerPoint Presentation</vt:lpstr>
      <vt:lpstr>PowerPoint Presentation</vt:lpstr>
      <vt:lpstr>Example Problem</vt:lpstr>
      <vt:lpstr>Example Problem</vt:lpstr>
      <vt:lpstr>Example Problem</vt:lpstr>
      <vt:lpstr>Example Problem</vt:lpstr>
      <vt:lpstr>PowerPoint Presentation</vt:lpstr>
      <vt:lpstr>PowerPoint Presentation</vt:lpstr>
      <vt:lpstr>Thermal Expansion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State Diagrams</vt:lpstr>
      <vt:lpstr>State Diagrams: PV Diagrams</vt:lpstr>
      <vt:lpstr>PowerPoint Presentation</vt:lpstr>
      <vt:lpstr>PT Diagram</vt:lpstr>
      <vt:lpstr>Example Problem</vt:lpstr>
      <vt:lpstr>Example Problem</vt:lpstr>
      <vt:lpstr>Example Problem</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Thermal Energy</dc:title>
  <dc:creator>jan drake</dc:creator>
  <cp:lastModifiedBy>jan drake</cp:lastModifiedBy>
  <cp:revision>11</cp:revision>
  <dcterms:created xsi:type="dcterms:W3CDTF">2020-05-21T18:07:11Z</dcterms:created>
  <dcterms:modified xsi:type="dcterms:W3CDTF">2020-05-30T20:38:49Z</dcterms:modified>
</cp:coreProperties>
</file>