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5" r:id="rId5"/>
    <p:sldId id="276" r:id="rId6"/>
    <p:sldId id="258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3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63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56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8B271-3986-454E-A857-5C760FC35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6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74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6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2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6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77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5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2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3336C-6981-4F3E-AA10-5883D67A74A8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41404-6298-4DDE-A4F1-CFE54F4D4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Truth Tables for Sentences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PHIL 2020 Day 15 Week 8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5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76" name="Rectangle 48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93037" cy="1462087"/>
          </a:xfrm>
        </p:spPr>
        <p:txBody>
          <a:bodyPr>
            <a:normAutofit/>
          </a:bodyPr>
          <a:lstStyle/>
          <a:p>
            <a:r>
              <a:rPr lang="en-US" dirty="0" smtClean="0"/>
              <a:t>The complete table for our example:</a:t>
            </a:r>
            <a:endParaRPr lang="en-US" dirty="0"/>
          </a:p>
        </p:txBody>
      </p:sp>
      <p:graphicFrame>
        <p:nvGraphicFramePr>
          <p:cNvPr id="73732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861654"/>
              </p:ext>
            </p:extLst>
          </p:nvPr>
        </p:nvGraphicFramePr>
        <p:xfrm>
          <a:off x="685800" y="1981200"/>
          <a:ext cx="7772400" cy="4114801"/>
        </p:xfrm>
        <a:graphic>
          <a:graphicData uri="http://schemas.openxmlformats.org/drawingml/2006/table">
            <a:tbl>
              <a:tblPr/>
              <a:tblGrid>
                <a:gridCol w="1296987"/>
                <a:gridCol w="1293813"/>
                <a:gridCol w="220662"/>
                <a:gridCol w="1600200"/>
                <a:gridCol w="1654175"/>
                <a:gridCol w="1706563"/>
              </a:tblGrid>
              <a:tr h="96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9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54" name="Rectangle 4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93037" cy="1462088"/>
          </a:xfrm>
        </p:spPr>
        <p:txBody>
          <a:bodyPr/>
          <a:lstStyle/>
          <a:p>
            <a:r>
              <a:rPr lang="en-US" dirty="0"/>
              <a:t>The basic truth table for conjunction:</a:t>
            </a:r>
          </a:p>
        </p:txBody>
      </p:sp>
      <p:graphicFrame>
        <p:nvGraphicFramePr>
          <p:cNvPr id="38973" name="Group 61"/>
          <p:cNvGraphicFramePr>
            <a:graphicFrameLocks noGrp="1"/>
          </p:cNvGraphicFramePr>
          <p:nvPr>
            <p:ph idx="1"/>
          </p:nvPr>
        </p:nvGraphicFramePr>
        <p:xfrm>
          <a:off x="1066800" y="1981200"/>
          <a:ext cx="7148830" cy="3621089"/>
        </p:xfrm>
        <a:graphic>
          <a:graphicData uri="http://schemas.openxmlformats.org/drawingml/2006/table">
            <a:tbl>
              <a:tblPr/>
              <a:tblGrid>
                <a:gridCol w="1189037"/>
                <a:gridCol w="1185863"/>
                <a:gridCol w="208280"/>
                <a:gridCol w="1517650"/>
                <a:gridCol w="1447800"/>
                <a:gridCol w="1600200"/>
              </a:tblGrid>
              <a:tr h="80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68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50" name="Rectangle 4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93037" cy="1462087"/>
          </a:xfrm>
        </p:spPr>
        <p:txBody>
          <a:bodyPr>
            <a:normAutofit/>
          </a:bodyPr>
          <a:lstStyle/>
          <a:p>
            <a:r>
              <a:rPr lang="en-US" sz="2800" b="1" dirty="0"/>
              <a:t> </a:t>
            </a:r>
            <a:r>
              <a:rPr lang="en-US" sz="2800" b="1" dirty="0" smtClean="0"/>
              <a:t> </a:t>
            </a:r>
            <a:r>
              <a:rPr lang="en-US" sz="4000" dirty="0" smtClean="0"/>
              <a:t>What </a:t>
            </a:r>
            <a:r>
              <a:rPr lang="en-US" sz="4000" dirty="0"/>
              <a:t>are the values </a:t>
            </a:r>
            <a:r>
              <a:rPr lang="en-US" sz="4000" dirty="0" smtClean="0"/>
              <a:t>in the column for the  </a:t>
            </a:r>
            <a:r>
              <a:rPr lang="en-US" sz="4000" dirty="0"/>
              <a:t>“</a:t>
            </a:r>
            <a:r>
              <a:rPr lang="en-US" sz="4000" i="1" dirty="0"/>
              <a:t>v</a:t>
            </a:r>
            <a:r>
              <a:rPr lang="en-US" sz="4000" dirty="0" smtClean="0"/>
              <a:t>”?</a:t>
            </a:r>
            <a:endParaRPr lang="en-US" sz="4000" dirty="0"/>
          </a:p>
        </p:txBody>
      </p:sp>
      <p:graphicFrame>
        <p:nvGraphicFramePr>
          <p:cNvPr id="43069" name="Group 61"/>
          <p:cNvGraphicFramePr>
            <a:graphicFrameLocks noGrp="1"/>
          </p:cNvGraphicFramePr>
          <p:nvPr>
            <p:ph idx="1"/>
          </p:nvPr>
        </p:nvGraphicFramePr>
        <p:xfrm>
          <a:off x="1143000" y="1981200"/>
          <a:ext cx="7072630" cy="3697288"/>
        </p:xfrm>
        <a:graphic>
          <a:graphicData uri="http://schemas.openxmlformats.org/drawingml/2006/table">
            <a:tbl>
              <a:tblPr/>
              <a:tblGrid>
                <a:gridCol w="1176337"/>
                <a:gridCol w="1173163"/>
                <a:gridCol w="208280"/>
                <a:gridCol w="1466850"/>
                <a:gridCol w="1447800"/>
                <a:gridCol w="16002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0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24" name="Rectangle 48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93037" cy="146208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complete truth table for our example:</a:t>
            </a:r>
            <a:endParaRPr lang="en-US" sz="4000" dirty="0"/>
          </a:p>
        </p:txBody>
      </p:sp>
      <p:graphicFrame>
        <p:nvGraphicFramePr>
          <p:cNvPr id="75780" name="Group 4"/>
          <p:cNvGraphicFramePr>
            <a:graphicFrameLocks noGrp="1"/>
          </p:cNvGraphicFramePr>
          <p:nvPr>
            <p:ph idx="1"/>
          </p:nvPr>
        </p:nvGraphicFramePr>
        <p:xfrm>
          <a:off x="762000" y="1981200"/>
          <a:ext cx="7779068" cy="4114802"/>
        </p:xfrm>
        <a:graphic>
          <a:graphicData uri="http://schemas.openxmlformats.org/drawingml/2006/table">
            <a:tbl>
              <a:tblPr/>
              <a:tblGrid>
                <a:gridCol w="1296987"/>
                <a:gridCol w="1293813"/>
                <a:gridCol w="208280"/>
                <a:gridCol w="1617663"/>
                <a:gridCol w="1597025"/>
                <a:gridCol w="1765300"/>
              </a:tblGrid>
              <a:tr h="919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3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93037" cy="1462087"/>
          </a:xfrm>
        </p:spPr>
        <p:txBody>
          <a:bodyPr/>
          <a:lstStyle/>
          <a:p>
            <a:r>
              <a:rPr lang="en-US" dirty="0"/>
              <a:t>The basic truth table for disjunction:</a:t>
            </a:r>
          </a:p>
        </p:txBody>
      </p:sp>
      <p:graphicFrame>
        <p:nvGraphicFramePr>
          <p:cNvPr id="10297" name="Group 57"/>
          <p:cNvGraphicFramePr>
            <a:graphicFrameLocks noGrp="1"/>
          </p:cNvGraphicFramePr>
          <p:nvPr>
            <p:ph idx="1"/>
          </p:nvPr>
        </p:nvGraphicFramePr>
        <p:xfrm>
          <a:off x="1066800" y="1981200"/>
          <a:ext cx="7225030" cy="4002089"/>
        </p:xfrm>
        <a:graphic>
          <a:graphicData uri="http://schemas.openxmlformats.org/drawingml/2006/table">
            <a:tbl>
              <a:tblPr/>
              <a:tblGrid>
                <a:gridCol w="1201737"/>
                <a:gridCol w="1198563"/>
                <a:gridCol w="208280"/>
                <a:gridCol w="1492250"/>
                <a:gridCol w="1447800"/>
                <a:gridCol w="1676400"/>
              </a:tblGrid>
              <a:tr h="893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56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1515"/>
            <a:ext cx="8083094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07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17538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5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73381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4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4" y="685801"/>
            <a:ext cx="8688376" cy="548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4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7305"/>
            <a:ext cx="8534400" cy="648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the Order of Operations for Truth Tables</a:t>
            </a:r>
          </a:p>
          <a:p>
            <a:r>
              <a:rPr lang="en-US" dirty="0" smtClean="0"/>
              <a:t>Set up the table by the number of different letters, and lines</a:t>
            </a:r>
          </a:p>
          <a:p>
            <a:r>
              <a:rPr lang="en-US" dirty="0" smtClean="0"/>
              <a:t>The number of lines will be 2</a:t>
            </a:r>
            <a:r>
              <a:rPr lang="en-US" baseline="30000" dirty="0" smtClean="0"/>
              <a:t>n</a:t>
            </a:r>
            <a:r>
              <a:rPr lang="en-US" dirty="0" smtClean="0"/>
              <a:t>, n is the number of different letters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87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52" y="533400"/>
            <a:ext cx="8745894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960288" cy="357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12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347663"/>
            <a:ext cx="6162675" cy="616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95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04" y="1066800"/>
            <a:ext cx="894019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7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"/>
            <a:ext cx="5262562" cy="655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6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"/>
            <a:ext cx="5358560" cy="65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56" y="609600"/>
            <a:ext cx="603427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4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478" y="609600"/>
            <a:ext cx="6309044" cy="563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1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62008"/>
            <a:ext cx="8744079" cy="357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66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9" y="762000"/>
            <a:ext cx="9003580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43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Operators (Both Sets)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692797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766" y="1828800"/>
            <a:ext cx="1447800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Same as:</a:t>
            </a:r>
          </a:p>
          <a:p>
            <a:r>
              <a:rPr lang="en-US" dirty="0"/>
              <a:t>Hook   </a:t>
            </a:r>
            <a:r>
              <a:rPr lang="en-US" sz="2800" dirty="0" smtClean="0"/>
              <a:t>¬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Ampersand </a:t>
            </a:r>
            <a:r>
              <a:rPr lang="en-US" dirty="0" smtClean="0"/>
              <a:t>&amp;</a:t>
            </a:r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Wedge     </a:t>
            </a:r>
            <a:r>
              <a:rPr lang="en-US" dirty="0" smtClean="0"/>
              <a:t>v</a:t>
            </a:r>
          </a:p>
          <a:p>
            <a:endParaRPr lang="en-US" sz="1050" dirty="0"/>
          </a:p>
          <a:p>
            <a:endParaRPr lang="en-US" sz="1050" dirty="0" smtClean="0"/>
          </a:p>
          <a:p>
            <a:endParaRPr lang="en-US" sz="1050" dirty="0"/>
          </a:p>
          <a:p>
            <a:r>
              <a:rPr lang="en-US" sz="2000" dirty="0"/>
              <a:t>Arrow  </a:t>
            </a:r>
            <a:r>
              <a:rPr lang="en-US" sz="2000" dirty="0" smtClean="0"/>
              <a:t>→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Double </a:t>
            </a:r>
            <a:r>
              <a:rPr lang="en-US" sz="2000" dirty="0"/>
              <a:t>Arrow    </a:t>
            </a:r>
            <a:r>
              <a:rPr lang="en-US" sz="2800" dirty="0"/>
              <a:t>⇔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716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Validity tests for arguments using truth tables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88658"/>
            <a:ext cx="5291878" cy="498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48400" y="26670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argument is valid, there is no TT-&gt;F line with all true premises and a false 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This argument is invalid; there is a line with all true premises and a false 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3" y="1600200"/>
            <a:ext cx="8991600" cy="422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~  •  v ⊃  ≡</a:t>
            </a:r>
            <a:br>
              <a:rPr lang="en-US" dirty="0"/>
            </a:br>
            <a:r>
              <a:rPr lang="en-US" dirty="0" smtClean="0"/>
              <a:t>Truth Functions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59" y="1466334"/>
            <a:ext cx="2242227" cy="249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42535"/>
            <a:ext cx="2435890" cy="241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4114800"/>
            <a:ext cx="8915400" cy="242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04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Truth Functions written out in English: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1355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200" dirty="0" smtClean="0"/>
              <a:t>~ </a:t>
            </a:r>
            <a:r>
              <a:rPr lang="en-US" dirty="0" smtClean="0"/>
              <a:t>changes the truth value of whatever it has “scope” over from T to F and from F to T; note that some ~ are on letters and some are on brackets or parentheses.</a:t>
            </a:r>
          </a:p>
          <a:p>
            <a:pPr marL="0" indent="0">
              <a:buNone/>
            </a:pPr>
            <a:r>
              <a:rPr lang="en-US" sz="4700" dirty="0" smtClean="0"/>
              <a:t>•</a:t>
            </a:r>
            <a:r>
              <a:rPr lang="en-US" dirty="0" smtClean="0"/>
              <a:t> is only True if both sides are True, T•T.</a:t>
            </a:r>
          </a:p>
          <a:p>
            <a:pPr marL="0" indent="0">
              <a:buNone/>
            </a:pPr>
            <a:r>
              <a:rPr lang="en-US" sz="4700" dirty="0" smtClean="0"/>
              <a:t>v </a:t>
            </a:r>
            <a:r>
              <a:rPr lang="en-US" dirty="0" smtClean="0"/>
              <a:t>is only False if both sides are False, </a:t>
            </a:r>
            <a:r>
              <a:rPr lang="en-US" dirty="0" err="1" smtClean="0"/>
              <a:t>FvF</a:t>
            </a:r>
            <a:r>
              <a:rPr lang="en-US" dirty="0" smtClean="0"/>
              <a:t>. If there is even one T on one side, or T on both sides, the v is true.</a:t>
            </a:r>
          </a:p>
          <a:p>
            <a:pPr marL="0" indent="0">
              <a:buNone/>
            </a:pPr>
            <a:r>
              <a:rPr lang="en-US" sz="4700" dirty="0" smtClean="0"/>
              <a:t>⊃</a:t>
            </a:r>
            <a:r>
              <a:rPr lang="en-US" dirty="0" smtClean="0"/>
              <a:t> is only false in a line where T⊃F, because that’s like a cause happening without the effect. Any other combination of T⊃T, F⊃T, or F⊃F is T for the ⊃.</a:t>
            </a:r>
          </a:p>
          <a:p>
            <a:pPr marL="0" indent="0">
              <a:buNone/>
            </a:pPr>
            <a:r>
              <a:rPr lang="en-US" sz="4200" dirty="0" smtClean="0"/>
              <a:t>≡ </a:t>
            </a:r>
            <a:r>
              <a:rPr lang="en-US" dirty="0" smtClean="0"/>
              <a:t>is T as long as the sides match, T≡T or F≡F is True for the ≡.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Order of Operations when Truth Tabling</a:t>
            </a:r>
            <a:br>
              <a:rPr lang="en-US" dirty="0" smtClean="0"/>
            </a:br>
            <a:r>
              <a:rPr lang="en-US" dirty="0" smtClean="0"/>
              <a:t>~  </a:t>
            </a:r>
            <a:r>
              <a:rPr lang="en-US" dirty="0"/>
              <a:t>•  v ⊃  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</a:t>
            </a:r>
            <a:r>
              <a:rPr lang="en-US" dirty="0"/>
              <a:t>Tilde </a:t>
            </a:r>
            <a:r>
              <a:rPr lang="en-US" dirty="0" smtClean="0"/>
              <a:t>~ on single letters should be done after the letters themselves are already done.</a:t>
            </a:r>
          </a:p>
          <a:p>
            <a:r>
              <a:rPr lang="en-US" dirty="0" smtClean="0"/>
              <a:t>2) Connectors inside parentheses should be done next, after each side in the parentheses is done.</a:t>
            </a:r>
          </a:p>
          <a:p>
            <a:r>
              <a:rPr lang="en-US" dirty="0"/>
              <a:t>3) Tilde </a:t>
            </a:r>
            <a:r>
              <a:rPr lang="en-US" dirty="0" smtClean="0"/>
              <a:t>~ outside of parentheses should be done next. Make sure you are changing the truth value of the connector column, not a side column.</a:t>
            </a:r>
          </a:p>
          <a:p>
            <a:r>
              <a:rPr lang="en-US" dirty="0" smtClean="0"/>
              <a:t>4) Connectors that are in between two sets of parentheses should be done next.</a:t>
            </a:r>
          </a:p>
          <a:p>
            <a:r>
              <a:rPr lang="en-US" dirty="0" smtClean="0"/>
              <a:t>5</a:t>
            </a:r>
            <a:r>
              <a:rPr lang="en-US" dirty="0"/>
              <a:t>) Tilde </a:t>
            </a:r>
            <a:r>
              <a:rPr lang="en-US" dirty="0" smtClean="0"/>
              <a:t>~ on big brackets, larger brackets [] and {}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~  •  v ⊃  ≡</a:t>
            </a:r>
            <a:br>
              <a:rPr lang="en-US" dirty="0"/>
            </a:br>
            <a:r>
              <a:rPr lang="en-US" sz="3100" dirty="0" smtClean="0"/>
              <a:t>Truth Functions (how the operators are true or false)</a:t>
            </a:r>
            <a:endParaRPr lang="en-US" sz="31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59" y="1466334"/>
            <a:ext cx="2242227" cy="249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42535"/>
            <a:ext cx="2435890" cy="241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4114800"/>
            <a:ext cx="8915400" cy="242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97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a Truth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number of lines in the truth table relates to the number of different letters in your sentence.</a:t>
            </a:r>
          </a:p>
          <a:p>
            <a:r>
              <a:rPr lang="en-US" dirty="0" smtClean="0"/>
              <a:t>2 to the n power 2</a:t>
            </a:r>
            <a:r>
              <a:rPr lang="en-US" baseline="30000" dirty="0" smtClean="0"/>
              <a:t>n</a:t>
            </a:r>
            <a:r>
              <a:rPr lang="en-US" dirty="0" smtClean="0"/>
              <a:t> where n is the number of different letters</a:t>
            </a:r>
          </a:p>
          <a:p>
            <a:r>
              <a:rPr lang="en-US" dirty="0" smtClean="0"/>
              <a:t>2 different letters = 2x2 = 4 lines</a:t>
            </a:r>
          </a:p>
          <a:p>
            <a:r>
              <a:rPr lang="en-US" dirty="0" smtClean="0"/>
              <a:t>3 different letters = 2x2x2 = 8 lines</a:t>
            </a:r>
          </a:p>
          <a:p>
            <a:r>
              <a:rPr lang="en-US" dirty="0" smtClean="0"/>
              <a:t>The first letter has half the lines true, and half the lines false.</a:t>
            </a:r>
          </a:p>
          <a:p>
            <a:r>
              <a:rPr lang="en-US" dirty="0" smtClean="0"/>
              <a:t>The next letter divides those in half again, so if you have an 8 line table with a first letter with four true lines, the second letter will be two true lines, two false lines, and so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18" name="Rectangle 78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383463" cy="1371600"/>
          </a:xfrm>
        </p:spPr>
        <p:txBody>
          <a:bodyPr/>
          <a:lstStyle/>
          <a:p>
            <a:r>
              <a:rPr lang="en-US" sz="3600" dirty="0">
                <a:cs typeface="Tahoma" charset="0"/>
              </a:rPr>
              <a:t>What are the </a:t>
            </a:r>
            <a:r>
              <a:rPr lang="en-US" sz="3600" dirty="0" smtClean="0">
                <a:cs typeface="Tahoma" charset="0"/>
              </a:rPr>
              <a:t>values </a:t>
            </a:r>
            <a:r>
              <a:rPr lang="en-US" sz="3600" dirty="0">
                <a:cs typeface="Tahoma" charset="0"/>
              </a:rPr>
              <a:t>of the column for the “dot”?</a:t>
            </a:r>
          </a:p>
        </p:txBody>
      </p:sp>
      <p:graphicFrame>
        <p:nvGraphicFramePr>
          <p:cNvPr id="35961" name="Group 1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842398"/>
              </p:ext>
            </p:extLst>
          </p:nvPr>
        </p:nvGraphicFramePr>
        <p:xfrm>
          <a:off x="1371600" y="2133600"/>
          <a:ext cx="6469381" cy="2935289"/>
        </p:xfrm>
        <a:graphic>
          <a:graphicData uri="http://schemas.openxmlformats.org/drawingml/2006/table">
            <a:tbl>
              <a:tblPr/>
              <a:tblGrid>
                <a:gridCol w="1074738"/>
                <a:gridCol w="1073150"/>
                <a:gridCol w="208280"/>
                <a:gridCol w="1327150"/>
                <a:gridCol w="1371600"/>
                <a:gridCol w="1414463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</a:t>
                      </a: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Tahoma" charset="0"/>
                        </a:rPr>
                        <a:t>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  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54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838</Words>
  <Application>Microsoft Office PowerPoint</Application>
  <PresentationFormat>On-screen Show (4:3)</PresentationFormat>
  <Paragraphs>204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Using Truth Tables for Sentences</vt:lpstr>
      <vt:lpstr>Truth Tables</vt:lpstr>
      <vt:lpstr>Operators (Both Sets)</vt:lpstr>
      <vt:lpstr>~  •  v ⊃  ≡ Truth Functions</vt:lpstr>
      <vt:lpstr>Truth Functions written out in English:</vt:lpstr>
      <vt:lpstr>Order of Operations when Truth Tabling ~  •  v ⊃  ≡</vt:lpstr>
      <vt:lpstr>~  •  v ⊃  ≡ Truth Functions (how the operators are true or false)</vt:lpstr>
      <vt:lpstr>Constructing a Truth Table</vt:lpstr>
      <vt:lpstr>What are the values of the column for the “dot”?</vt:lpstr>
      <vt:lpstr>The complete table for our example:</vt:lpstr>
      <vt:lpstr>The basic truth table for conjunction:</vt:lpstr>
      <vt:lpstr>  What are the values in the column for the  “v”?</vt:lpstr>
      <vt:lpstr>The complete truth table for our example:</vt:lpstr>
      <vt:lpstr>The basic truth table for disjunction: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Validity tests for arguments using truth tables</vt:lpstr>
      <vt:lpstr>This argument is invalid; there is a line with all true premises and a false conclusion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 James</dc:creator>
  <cp:lastModifiedBy>Christine A James</cp:lastModifiedBy>
  <cp:revision>7</cp:revision>
  <dcterms:created xsi:type="dcterms:W3CDTF">2014-03-04T15:06:34Z</dcterms:created>
  <dcterms:modified xsi:type="dcterms:W3CDTF">2015-03-05T14:57:09Z</dcterms:modified>
</cp:coreProperties>
</file>