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0"/>
  </p:notesMasterIdLst>
  <p:sldIdLst>
    <p:sldId id="339" r:id="rId2"/>
    <p:sldId id="303" r:id="rId3"/>
    <p:sldId id="304" r:id="rId4"/>
    <p:sldId id="305" r:id="rId5"/>
    <p:sldId id="306" r:id="rId6"/>
    <p:sldId id="309" r:id="rId7"/>
    <p:sldId id="310" r:id="rId8"/>
    <p:sldId id="311" r:id="rId9"/>
    <p:sldId id="312" r:id="rId10"/>
    <p:sldId id="313" r:id="rId11"/>
    <p:sldId id="314" r:id="rId12"/>
    <p:sldId id="315" r:id="rId13"/>
    <p:sldId id="316" r:id="rId14"/>
    <p:sldId id="317" r:id="rId15"/>
    <p:sldId id="318" r:id="rId16"/>
    <p:sldId id="319" r:id="rId17"/>
    <p:sldId id="320" r:id="rId18"/>
    <p:sldId id="321" r:id="rId19"/>
    <p:sldId id="322" r:id="rId20"/>
    <p:sldId id="323" r:id="rId21"/>
    <p:sldId id="324" r:id="rId22"/>
    <p:sldId id="337" r:id="rId23"/>
    <p:sldId id="329" r:id="rId24"/>
    <p:sldId id="330" r:id="rId25"/>
    <p:sldId id="331" r:id="rId26"/>
    <p:sldId id="332" r:id="rId27"/>
    <p:sldId id="333" r:id="rId28"/>
    <p:sldId id="334" r:id="rId29"/>
    <p:sldId id="335" r:id="rId30"/>
    <p:sldId id="336" r:id="rId31"/>
    <p:sldId id="340" r:id="rId32"/>
    <p:sldId id="341" r:id="rId33"/>
    <p:sldId id="342" r:id="rId34"/>
    <p:sldId id="343" r:id="rId35"/>
    <p:sldId id="344" r:id="rId36"/>
    <p:sldId id="346" r:id="rId37"/>
    <p:sldId id="347" r:id="rId38"/>
    <p:sldId id="345" r:id="rId3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Nicole Sawa" initials="NS" lastIdx="4" clrIdx="0"/>
  <p:cmAuthor id="1" name="Information Technology" initials="IT" lastIdx="4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342" autoAdjust="0"/>
    <p:restoredTop sz="94660"/>
  </p:normalViewPr>
  <p:slideViewPr>
    <p:cSldViewPr>
      <p:cViewPr>
        <p:scale>
          <a:sx n="100" d="100"/>
          <a:sy n="100" d="100"/>
        </p:scale>
        <p:origin x="-1902" y="-5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9D591B-402E-4C57-A748-F41B965519F9}" type="datetimeFigureOut">
              <a:rPr lang="en-US" smtClean="0"/>
              <a:pPr/>
              <a:t>2/12/2015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D2332F-A2E4-4B90-BA2E-918C8E6B96A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5414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0B81B-7236-40BB-984A-210C09DA1499}" type="datetimeFigureOut">
              <a:rPr lang="en-US" smtClean="0"/>
              <a:pPr/>
              <a:t>2/12/2015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68C6E-CF5D-4B44-9819-B887FADA2CA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2556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0B81B-7236-40BB-984A-210C09DA1499}" type="datetimeFigureOut">
              <a:rPr lang="en-US" smtClean="0"/>
              <a:pPr/>
              <a:t>2/12/2015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68C6E-CF5D-4B44-9819-B887FADA2CA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3852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0B81B-7236-40BB-984A-210C09DA1499}" type="datetimeFigureOut">
              <a:rPr lang="en-US" smtClean="0"/>
              <a:pPr/>
              <a:t>2/12/2015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68C6E-CF5D-4B44-9819-B887FADA2CA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431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0B81B-7236-40BB-984A-210C09DA1499}" type="datetimeFigureOut">
              <a:rPr lang="en-US" smtClean="0"/>
              <a:pPr/>
              <a:t>2/12/2015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68C6E-CF5D-4B44-9819-B887FADA2CA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3638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0B81B-7236-40BB-984A-210C09DA1499}" type="datetimeFigureOut">
              <a:rPr lang="en-US" smtClean="0"/>
              <a:pPr/>
              <a:t>2/12/2015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68C6E-CF5D-4B44-9819-B887FADA2CA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4179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0B81B-7236-40BB-984A-210C09DA1499}" type="datetimeFigureOut">
              <a:rPr lang="en-US" smtClean="0"/>
              <a:pPr/>
              <a:t>2/12/2015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68C6E-CF5D-4B44-9819-B887FADA2CA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04813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0B81B-7236-40BB-984A-210C09DA1499}" type="datetimeFigureOut">
              <a:rPr lang="en-US" smtClean="0"/>
              <a:pPr/>
              <a:t>2/12/2015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68C6E-CF5D-4B44-9819-B887FADA2CA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080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0B81B-7236-40BB-984A-210C09DA1499}" type="datetimeFigureOut">
              <a:rPr lang="en-US" smtClean="0"/>
              <a:pPr/>
              <a:t>2/12/2015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68C6E-CF5D-4B44-9819-B887FADA2CA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6953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0B81B-7236-40BB-984A-210C09DA1499}" type="datetimeFigureOut">
              <a:rPr lang="en-US" smtClean="0"/>
              <a:pPr/>
              <a:t>2/12/2015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68C6E-CF5D-4B44-9819-B887FADA2CA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6095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0B81B-7236-40BB-984A-210C09DA1499}" type="datetimeFigureOut">
              <a:rPr lang="en-US" smtClean="0"/>
              <a:pPr/>
              <a:t>2/12/2015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68C6E-CF5D-4B44-9819-B887FADA2CA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162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0B81B-7236-40BB-984A-210C09DA1499}" type="datetimeFigureOut">
              <a:rPr lang="en-US" smtClean="0"/>
              <a:pPr/>
              <a:t>2/12/2015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68C6E-CF5D-4B44-9819-B887FADA2CA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712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D0B81B-7236-40BB-984A-210C09DA1499}" type="datetimeFigureOut">
              <a:rPr lang="en-US" smtClean="0"/>
              <a:pPr/>
              <a:t>2/12/2015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068C6E-CF5D-4B44-9819-B887FADA2CA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5075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Fallacies</a:t>
            </a:r>
            <a:endParaRPr lang="en-US" dirty="0"/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0" y="5334000"/>
            <a:ext cx="9144000" cy="1219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Adapted from PowerPoint slides written by Raymond Peace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Instructor, Valdosta State University</a:t>
            </a: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Calibri"/>
              </a:rPr>
              <a:t>Department of Philosophy and Religious Studies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858962"/>
          </a:xfrm>
        </p:spPr>
        <p:txBody>
          <a:bodyPr/>
          <a:lstStyle/>
          <a:p>
            <a:pPr eaLnBrk="1" hangingPunct="1"/>
            <a:r>
              <a:rPr lang="en-US" sz="4000" dirty="0" smtClean="0"/>
              <a:t>Appeal to Force (argumentum ad </a:t>
            </a:r>
            <a:r>
              <a:rPr lang="en-US" sz="4000" dirty="0" err="1" smtClean="0"/>
              <a:t>baculum</a:t>
            </a:r>
            <a:r>
              <a:rPr lang="en-US" sz="3500" dirty="0" smtClean="0"/>
              <a:t>)</a:t>
            </a:r>
            <a:br>
              <a:rPr lang="en-US" sz="3500" dirty="0" smtClean="0"/>
            </a:br>
            <a:endParaRPr lang="en-US" sz="3500" dirty="0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76401"/>
            <a:ext cx="8229600" cy="4454524"/>
          </a:xfrm>
        </p:spPr>
        <p:txBody>
          <a:bodyPr>
            <a:normAutofit lnSpcReduction="10000"/>
          </a:bodyPr>
          <a:lstStyle/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en-US" dirty="0" smtClean="0"/>
              <a:t>Trying to get someone to accept a proposition on the basis of a threat. </a:t>
            </a:r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buNone/>
              <a:defRPr/>
            </a:pPr>
            <a:r>
              <a:rPr lang="en-US" b="1" dirty="0" smtClean="0"/>
              <a:t>Example:</a:t>
            </a:r>
          </a:p>
          <a:p>
            <a:pPr eaLnBrk="1" hangingPunct="1">
              <a:buNone/>
              <a:defRPr/>
            </a:pPr>
            <a:r>
              <a:rPr lang="en-US" b="1" i="1" dirty="0" smtClean="0"/>
              <a:t>Child to parent:  “I don’t want to study right now;  there’s something good on cable.”</a:t>
            </a:r>
          </a:p>
          <a:p>
            <a:pPr eaLnBrk="1" hangingPunct="1">
              <a:buNone/>
              <a:defRPr/>
            </a:pPr>
            <a:r>
              <a:rPr lang="en-US" b="1" i="1" dirty="0" smtClean="0"/>
              <a:t>Parent to child:  “If you don’t study and make an A on the test, then I’ll cut off your allowance.”</a:t>
            </a:r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288225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686800" cy="239236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b="1" dirty="0" smtClean="0"/>
              <a:t>Fallacies Involving Credibility:</a:t>
            </a:r>
            <a:br>
              <a:rPr lang="en-US" b="1" dirty="0" smtClean="0"/>
            </a:br>
            <a:r>
              <a:rPr lang="en-US" b="1" dirty="0" smtClean="0"/>
              <a:t>Another problem of being subjective instead of objective, when arguers give credit to the wrong person or claim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895600"/>
            <a:ext cx="8229600" cy="3581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We rely on information passed on by other people for much of what we know. The value of such evidence depends on the credibility of the source. When we accept a conclusion on the basis of someone's testimony, our reasoning can be diagrammed as follows: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X says p. Therefore, p is true.</a:t>
            </a:r>
          </a:p>
          <a:p>
            <a:pPr eaLnBrk="1" hangingPunct="1">
              <a:lnSpc>
                <a:spcPct val="90000"/>
              </a:lnSpc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76482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mtClean="0"/>
              <a:t>Fallacies Involving Credibility (cont.)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If such an argument is to have any logical strength, two assumptions must be true. 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First, X must be competent to speak on the subject. 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If p is a statement in some technical area, then X must have some expertise in that area. 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If it is a statement about some event, X must be someone who was in a position to know what happened. </a:t>
            </a:r>
          </a:p>
        </p:txBody>
      </p:sp>
    </p:spTree>
    <p:extLst>
      <p:ext uri="{BB962C8B-B14F-4D97-AF65-F5344CB8AC3E}">
        <p14:creationId xmlns:p14="http://schemas.microsoft.com/office/powerpoint/2010/main" val="2014907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mtClean="0"/>
              <a:t>Fallacies Involving Credibility (cont.)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Second, X must be reporting what he or she knows objectively, without bias, distortion, or deceit. In other words, X must be someone who not only knows the truth, but who also tells the truth.</a:t>
            </a:r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947630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153400" cy="1706562"/>
          </a:xfrm>
        </p:spPr>
        <p:txBody>
          <a:bodyPr>
            <a:noAutofit/>
          </a:bodyPr>
          <a:lstStyle/>
          <a:p>
            <a:pPr eaLnBrk="1" hangingPunct="1"/>
            <a:r>
              <a:rPr lang="en-US" sz="4000" dirty="0" smtClean="0"/>
              <a:t>Appeal to </a:t>
            </a:r>
            <a:r>
              <a:rPr lang="en-US" sz="4000" dirty="0"/>
              <a:t>A</a:t>
            </a:r>
            <a:r>
              <a:rPr lang="en-US" sz="4000" dirty="0" smtClean="0"/>
              <a:t>uthority</a:t>
            </a:r>
            <a:br>
              <a:rPr lang="en-US" sz="4000" dirty="0" smtClean="0"/>
            </a:br>
            <a:r>
              <a:rPr lang="en-US" sz="4000" dirty="0" smtClean="0"/>
              <a:t> (argumentum ad </a:t>
            </a:r>
            <a:r>
              <a:rPr lang="en-US" sz="4000" dirty="0" err="1" smtClean="0"/>
              <a:t>verecundiam</a:t>
            </a:r>
            <a:r>
              <a:rPr lang="en-US" sz="4000" dirty="0" smtClean="0"/>
              <a:t>)</a:t>
            </a:r>
            <a:br>
              <a:rPr lang="en-US" sz="4000" dirty="0" smtClean="0"/>
            </a:br>
            <a:endParaRPr lang="en-US" sz="4000" dirty="0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Using testimonial evidence for a proposition when the conditions for credibility are not satisfied, or the use of such evidence is inappropriate.</a:t>
            </a:r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92905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Appeal to Authority (example)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i="1" dirty="0" smtClean="0"/>
              <a:t>Curt:  “Clearly the government needs to impose more regulation on the banking industry.</a:t>
            </a:r>
          </a:p>
          <a:p>
            <a:r>
              <a:rPr lang="en-US" b="1" i="1" dirty="0" err="1" smtClean="0"/>
              <a:t>Gert</a:t>
            </a:r>
            <a:r>
              <a:rPr lang="en-US" b="1" i="1" dirty="0" smtClean="0"/>
              <a:t>:  “Why do you think that is so?”</a:t>
            </a:r>
          </a:p>
          <a:p>
            <a:r>
              <a:rPr lang="en-US" b="1" i="1" dirty="0" smtClean="0"/>
              <a:t>Curt:  “The noted novelist, Stephen Z. Koontz, said so in an interview I heard the other day.”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2829545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630362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 smtClean="0"/>
              <a:t>Ad hominem</a:t>
            </a:r>
            <a:br>
              <a:rPr lang="en-US" dirty="0" smtClean="0"/>
            </a:br>
            <a:r>
              <a:rPr lang="en-US" sz="3500" dirty="0" smtClean="0"/>
              <a:t>(verbally attacking the other person)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1813" y="2286000"/>
            <a:ext cx="8154987" cy="3844925"/>
          </a:xfrm>
        </p:spPr>
        <p:txBody>
          <a:bodyPr>
            <a:normAutofit lnSpcReduction="10000"/>
          </a:bodyPr>
          <a:lstStyle/>
          <a:p>
            <a:pPr eaLnBrk="1" hangingPunct="1">
              <a:defRPr/>
            </a:pPr>
            <a:r>
              <a:rPr lang="en-US" dirty="0" smtClean="0"/>
              <a:t>Using a negative trait of a speaker as evidence that his statement is false or his argument is weak.</a:t>
            </a:r>
          </a:p>
          <a:p>
            <a:pPr eaLnBrk="1" hangingPunct="1">
              <a:defRPr/>
            </a:pPr>
            <a:r>
              <a:rPr lang="en-US" dirty="0" smtClean="0"/>
              <a:t>Example:</a:t>
            </a:r>
          </a:p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en-US" b="1" i="1" dirty="0" smtClean="0"/>
              <a:t>Commentator:  “We should ignore what the senator is suggesting about energy conservation, because after all he is a known member of a weird religious group.”</a:t>
            </a:r>
          </a:p>
          <a:p>
            <a:pPr eaLnBrk="1" hangingPunct="1">
              <a:defRPr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44200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 smtClean="0"/>
              <a:t>Arguments with a </a:t>
            </a:r>
            <a:r>
              <a:rPr lang="en-US" b="1" dirty="0" smtClean="0"/>
              <a:t>Sufficiency</a:t>
            </a:r>
            <a:r>
              <a:rPr lang="en-US" dirty="0" smtClean="0"/>
              <a:t> Problem: Fallacies of Context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Fallacies in this category include arguments that "jump to conclusions." </a:t>
            </a:r>
          </a:p>
          <a:p>
            <a:pPr eaLnBrk="1" hangingPunct="1"/>
            <a:r>
              <a:rPr lang="en-US" dirty="0" smtClean="0"/>
              <a:t>There is a logical gap in these arguments because they fail to consider a wide enough context of information; hence, the name, fallacies of context.</a:t>
            </a:r>
          </a:p>
          <a:p>
            <a:pPr eaLnBrk="1" hangingPunct="1">
              <a:buFont typeface="Wingdings" pitchFamily="2" charset="2"/>
              <a:buNone/>
            </a:pPr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56625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mtClean="0"/>
              <a:t>Fallacies of Context</a:t>
            </a:r>
            <a:br>
              <a:rPr lang="en-US" smtClean="0"/>
            </a:br>
            <a:r>
              <a:rPr lang="en-US" smtClean="0"/>
              <a:t>(cont).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The problem is not the premises per se; the premises are relevant to the conclusion; they do provide genuine evidence. But the evidence is simply inadequate or incomplete.</a:t>
            </a:r>
          </a:p>
          <a:p>
            <a:pPr eaLnBrk="1" hangingPunct="1"/>
            <a:r>
              <a:rPr lang="en-US" dirty="0" smtClean="0"/>
              <a:t>We examine the following fallacies of context: false dichotomy, questionable cause/false cause, hasty generalization, slippery slope. </a:t>
            </a:r>
          </a:p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843587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 smtClean="0"/>
              <a:t>False Dichotomy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Excluding relevant possibilities without justification, assuming there are only two extreme alternatives.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Example:</a:t>
            </a:r>
          </a:p>
          <a:p>
            <a:pPr eaLnBrk="1" hangingPunct="1"/>
            <a:r>
              <a:rPr lang="en-US" b="1" i="1" dirty="0" smtClean="0"/>
              <a:t>“You’re either part of the solution or you’re part of the problem, so we want your vote in our column come election day.”</a:t>
            </a:r>
          </a:p>
          <a:p>
            <a:pPr eaLnBrk="1" hangingPunct="1"/>
            <a:endParaRPr lang="en-US" i="1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84078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en-US" dirty="0" smtClean="0"/>
              <a:t>What are Fallacies?</a:t>
            </a:r>
            <a:endParaRPr lang="en-US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i="1" dirty="0" smtClean="0"/>
              <a:t>Fallacies </a:t>
            </a:r>
            <a:r>
              <a:rPr lang="en-US" dirty="0" smtClean="0"/>
              <a:t>are mistakes in reasoning.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There are formal and informal fallacies.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This PowerPoint focuses on the informal fallacies.</a:t>
            </a:r>
          </a:p>
        </p:txBody>
      </p:sp>
    </p:spTree>
    <p:extLst>
      <p:ext uri="{BB962C8B-B14F-4D97-AF65-F5344CB8AC3E}">
        <p14:creationId xmlns:p14="http://schemas.microsoft.com/office/powerpoint/2010/main" val="4056110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(False Cause)</a:t>
            </a:r>
            <a:br>
              <a:rPr lang="en-US" dirty="0"/>
            </a:br>
            <a:r>
              <a:rPr lang="en-US" dirty="0"/>
              <a:t>Post </a:t>
            </a:r>
            <a:r>
              <a:rPr lang="en-US" dirty="0" smtClean="0"/>
              <a:t>hoc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Using the fact that one event preceded another as sufficient evidence for the conclusion that the first caused the second.</a:t>
            </a:r>
          </a:p>
          <a:p>
            <a:pPr eaLnBrk="1" hangingPunct="1"/>
            <a:r>
              <a:rPr lang="en-US" dirty="0" smtClean="0"/>
              <a:t>Example:</a:t>
            </a:r>
          </a:p>
          <a:p>
            <a:pPr eaLnBrk="1" hangingPunct="1"/>
            <a:r>
              <a:rPr lang="en-US" b="1" i="1" dirty="0" smtClean="0"/>
              <a:t>“Our team lost the game but the leading scorer forget to wear his old pink socks for good luck, so no wonder we lost.”</a:t>
            </a:r>
          </a:p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931626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 smtClean="0"/>
              <a:t>Hasty generalization</a:t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Inferring a general proposition from an inadequate sample of particular cases.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Example:</a:t>
            </a:r>
          </a:p>
          <a:p>
            <a:pPr eaLnBrk="1" hangingPunct="1"/>
            <a:r>
              <a:rPr lang="en-US" b="1" i="1" dirty="0" smtClean="0"/>
              <a:t>“This chicken wing from </a:t>
            </a:r>
            <a:r>
              <a:rPr lang="en-US" b="1" i="1" dirty="0" err="1" smtClean="0"/>
              <a:t>Wingies</a:t>
            </a:r>
            <a:r>
              <a:rPr lang="en-US" b="1" i="1" dirty="0" smtClean="0"/>
              <a:t> I am eating is excellent, so </a:t>
            </a:r>
            <a:r>
              <a:rPr lang="en-US" b="1" i="1" dirty="0" err="1" smtClean="0"/>
              <a:t>Wingies</a:t>
            </a:r>
            <a:r>
              <a:rPr lang="en-US" b="1" i="1" dirty="0" smtClean="0"/>
              <a:t> restaurant has the best chicken wings.”</a:t>
            </a:r>
          </a:p>
          <a:p>
            <a:pPr marL="0" indent="0" eaLnBrk="1" hangingPunct="1">
              <a:buNone/>
            </a:pPr>
            <a:endParaRPr lang="en-US" i="1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726910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Slippery Slope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534400" cy="4525963"/>
          </a:xfrm>
        </p:spPr>
        <p:txBody>
          <a:bodyPr/>
          <a:lstStyle/>
          <a:p>
            <a:r>
              <a:rPr lang="en-US" dirty="0" smtClean="0"/>
              <a:t>Claiming without sufficient evidence that a proposed action or policy will lead to a series of increasingly bad consequences.</a:t>
            </a:r>
          </a:p>
          <a:p>
            <a:r>
              <a:rPr lang="en-US" dirty="0" smtClean="0"/>
              <a:t>Example:</a:t>
            </a:r>
          </a:p>
          <a:p>
            <a:r>
              <a:rPr lang="en-US" b="1" i="1" dirty="0" smtClean="0"/>
              <a:t>Voter:  “If we vote yes for the 7% tax now, then in two years they’ll be asking for 9%, then in two more 11%.  So I’m voting against it.”  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3002902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dirty="0" smtClean="0"/>
              <a:t>Acceptability: Fallacies of Logical Structure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 the previous sections, we examined arguments that are fallacious because they introduce irrelevant considerations into the reasoning process--emotions, threats, personal traits, etc..</a:t>
            </a:r>
          </a:p>
          <a:p>
            <a:pPr eaLnBrk="1" hangingPunct="1"/>
            <a:r>
              <a:rPr lang="en-US" smtClean="0"/>
              <a:t>In this section, we'll examine fallacies that involve errors within the reasoning process itself. </a:t>
            </a:r>
          </a:p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392734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dirty="0" smtClean="0"/>
              <a:t>Acceptability:</a:t>
            </a:r>
            <a:br>
              <a:rPr lang="en-US" dirty="0" smtClean="0"/>
            </a:br>
            <a:r>
              <a:rPr lang="en-US" dirty="0" smtClean="0"/>
              <a:t>Fallacies of Logical Structure</a:t>
            </a:r>
            <a:br>
              <a:rPr lang="en-US" dirty="0" smtClean="0"/>
            </a:br>
            <a:r>
              <a:rPr lang="en-US" dirty="0" smtClean="0"/>
              <a:t>(cont.)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The problem in these arguments is not the premises they use, but the relation between the premises and the conclusion.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We examine these fallacies of logical structure on the following slides:  Begging the question; equivocation; appeal to ignorance; and diversion.</a:t>
            </a:r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94648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858962"/>
          </a:xfrm>
        </p:spPr>
        <p:txBody>
          <a:bodyPr>
            <a:noAutofit/>
          </a:bodyPr>
          <a:lstStyle/>
          <a:p>
            <a:pPr eaLnBrk="1" hangingPunct="1"/>
            <a:r>
              <a:rPr lang="en-US" sz="4000" dirty="0" smtClean="0"/>
              <a:t>Begging the question (circular argument)</a:t>
            </a:r>
            <a:br>
              <a:rPr lang="en-US" sz="4000" dirty="0" smtClean="0"/>
            </a:br>
            <a:endParaRPr lang="en-US" sz="4000" dirty="0" smtClean="0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Trying to support a proposition with an argument in which that proposition is a premise.</a:t>
            </a:r>
          </a:p>
          <a:p>
            <a:pPr eaLnBrk="1" hangingPunct="1"/>
            <a:r>
              <a:rPr lang="en-US" dirty="0" smtClean="0"/>
              <a:t>In the fallacy of begging the question, the premise is repeated, either explicitly or implicitly, in the conclusion.</a:t>
            </a:r>
          </a:p>
          <a:p>
            <a:pPr eaLnBrk="1" hangingPunct="1"/>
            <a:r>
              <a:rPr lang="en-US" dirty="0" smtClean="0"/>
              <a:t>(Currently the phrase “begs the question” is used in </a:t>
            </a:r>
            <a:r>
              <a:rPr lang="en-US" dirty="0" err="1" smtClean="0"/>
              <a:t>everday</a:t>
            </a:r>
            <a:r>
              <a:rPr lang="en-US" dirty="0" smtClean="0"/>
              <a:t> contexts in which the meaning is essentially “calls for the question” or “brings up the issue” —this usage is different than its association with the fallacy.)</a:t>
            </a:r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03371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Begging the Question (example)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b="1" i="1" dirty="0" smtClean="0"/>
              <a:t>Bert:  “The future will be like the past.”</a:t>
            </a:r>
          </a:p>
          <a:p>
            <a:pPr eaLnBrk="1" hangingPunct="1"/>
            <a:r>
              <a:rPr lang="en-US" b="1" i="1" dirty="0" smtClean="0"/>
              <a:t>Curt:  “How so?”</a:t>
            </a:r>
          </a:p>
          <a:p>
            <a:pPr eaLnBrk="1" hangingPunct="1"/>
            <a:r>
              <a:rPr lang="en-US" b="1" i="1" dirty="0" smtClean="0"/>
              <a:t>Bert:  “Because it has always been like the past.”</a:t>
            </a:r>
          </a:p>
        </p:txBody>
      </p:sp>
    </p:spTree>
    <p:extLst>
      <p:ext uri="{BB962C8B-B14F-4D97-AF65-F5344CB8AC3E}">
        <p14:creationId xmlns:p14="http://schemas.microsoft.com/office/powerpoint/2010/main" val="3217380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 smtClean="0"/>
              <a:t>Equivocation</a:t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Using a word in two different meanings in the premises and/or conclusion.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Example:</a:t>
            </a:r>
          </a:p>
          <a:p>
            <a:pPr eaLnBrk="1" hangingPunct="1"/>
            <a:r>
              <a:rPr lang="en-US" b="1" i="1" dirty="0" smtClean="0"/>
              <a:t>That hippopotamus </a:t>
            </a:r>
            <a:r>
              <a:rPr lang="en-US" b="1" i="1" dirty="0"/>
              <a:t>is </a:t>
            </a:r>
            <a:r>
              <a:rPr lang="en-US" b="1" i="1" dirty="0" smtClean="0"/>
              <a:t>a rather small one, so it is a small animal.</a:t>
            </a:r>
            <a:endParaRPr lang="en-US" b="1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842926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mtClean="0"/>
              <a:t>Appeal to ignorance (argumentum ad ignorantiam)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Using the absence of proof for a proposition as evidence for the truth of the opposing proposition.</a:t>
            </a:r>
          </a:p>
          <a:p>
            <a:pPr eaLnBrk="1" hangingPunct="1"/>
            <a:r>
              <a:rPr lang="en-US" dirty="0" smtClean="0"/>
              <a:t>Example:</a:t>
            </a:r>
          </a:p>
          <a:p>
            <a:pPr eaLnBrk="1" hangingPunct="1"/>
            <a:r>
              <a:rPr lang="en-US" b="1" i="1" dirty="0"/>
              <a:t>Phlogiston must exist, since no one has entirely conclusively demonstrated that it doesn’t exist. </a:t>
            </a:r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91452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 smtClean="0"/>
              <a:t>Red Herring</a:t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Trying to support one proposition, by arguing for another proposition; instead of addressing the issue, one addresses a different issue.</a:t>
            </a:r>
          </a:p>
          <a:p>
            <a:pPr eaLnBrk="1" hangingPunct="1"/>
            <a:r>
              <a:rPr lang="en-US" dirty="0" smtClean="0"/>
              <a:t>Often diversion occurs when one is asked a question and instead of answering it, one talks about something else.</a:t>
            </a:r>
          </a:p>
          <a:p>
            <a:pPr marL="0" indent="0" eaLnBrk="1" hangingPunct="1">
              <a:buNone/>
            </a:pPr>
            <a:r>
              <a:rPr lang="en-US" dirty="0" smtClean="0"/>
              <a:t> </a:t>
            </a:r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12672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As you examine fallacies, keep these points in mind: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To decide which fallacy is committed, it is often helpful to analyze the fallacy example as an argument (i.e., to be clear what the premise(s) and conclusion are).</a:t>
            </a:r>
          </a:p>
          <a:p>
            <a:r>
              <a:rPr lang="en-US" dirty="0" smtClean="0"/>
              <a:t>However, some examples labeled as fallacies are statements, rather than arguments with a premise/conclusion relationship.</a:t>
            </a:r>
          </a:p>
          <a:p>
            <a:r>
              <a:rPr lang="en-US" dirty="0" smtClean="0"/>
              <a:t>There are many, many fallacies;  be sure to consider the three main ideas of </a:t>
            </a:r>
            <a:r>
              <a:rPr lang="en-US" b="1" u="sng" dirty="0" smtClean="0"/>
              <a:t>Sufficiency, Relevance, and Acceptability.</a:t>
            </a:r>
          </a:p>
        </p:txBody>
      </p:sp>
    </p:spTree>
    <p:extLst>
      <p:ext uri="{BB962C8B-B14F-4D97-AF65-F5344CB8AC3E}">
        <p14:creationId xmlns:p14="http://schemas.microsoft.com/office/powerpoint/2010/main" val="3058512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Red Herring (example)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i="1" dirty="0" smtClean="0"/>
          </a:p>
          <a:p>
            <a:pPr eaLnBrk="1" hangingPunct="1"/>
            <a:r>
              <a:rPr lang="en-US" b="1" i="1" dirty="0" smtClean="0"/>
              <a:t>Moe:  “You should be more careful about your diet with all that junk food you consume.</a:t>
            </a:r>
          </a:p>
          <a:p>
            <a:pPr eaLnBrk="1" hangingPunct="1"/>
            <a:r>
              <a:rPr lang="en-US" b="1" i="1" dirty="0" smtClean="0"/>
              <a:t>Jo:  “Well, you got to have a little fun sometimes, and not worry about every single calorie.”</a:t>
            </a:r>
          </a:p>
        </p:txBody>
      </p:sp>
    </p:spTree>
    <p:extLst>
      <p:ext uri="{BB962C8B-B14F-4D97-AF65-F5344CB8AC3E}">
        <p14:creationId xmlns:p14="http://schemas.microsoft.com/office/powerpoint/2010/main" val="4063821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Ambiguity: </a:t>
            </a:r>
            <a:r>
              <a:rPr lang="en-US" dirty="0" err="1" smtClean="0"/>
              <a:t>Punny</a:t>
            </a:r>
            <a:r>
              <a:rPr lang="en-US" dirty="0" smtClean="0"/>
              <a:t>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dirty="0" smtClean="0"/>
              <a:t>1. Reportedly</a:t>
            </a:r>
            <a:r>
              <a:rPr lang="en-US" dirty="0"/>
              <a:t>, the worker who fell into the upholstery machine is fully recovered ...</a:t>
            </a:r>
          </a:p>
          <a:p>
            <a:pPr marL="0" indent="0">
              <a:buNone/>
            </a:pPr>
            <a:r>
              <a:rPr lang="en-US" dirty="0" smtClean="0"/>
              <a:t>2. Sad </a:t>
            </a:r>
            <a:r>
              <a:rPr lang="en-US" dirty="0"/>
              <a:t>to say, the origami store in town folded.</a:t>
            </a:r>
          </a:p>
          <a:p>
            <a:pPr marL="0" indent="0">
              <a:buNone/>
            </a:pPr>
            <a:r>
              <a:rPr lang="en-US" dirty="0" smtClean="0"/>
              <a:t>3. The </a:t>
            </a:r>
            <a:r>
              <a:rPr lang="en-US" dirty="0"/>
              <a:t>two men arrested for drinking battery acid will soon be charged.</a:t>
            </a:r>
          </a:p>
          <a:p>
            <a:pPr marL="0" indent="0">
              <a:buNone/>
            </a:pPr>
            <a:r>
              <a:rPr lang="en-US" dirty="0" smtClean="0"/>
              <a:t>4. A </a:t>
            </a:r>
            <a:r>
              <a:rPr lang="en-US" dirty="0"/>
              <a:t>friend told me I was average, but he was just being mean . . .</a:t>
            </a:r>
          </a:p>
          <a:p>
            <a:pPr marL="0" indent="0">
              <a:buNone/>
            </a:pPr>
            <a:r>
              <a:rPr lang="en-US" dirty="0" smtClean="0"/>
              <a:t>5. Quite </a:t>
            </a:r>
            <a:r>
              <a:rPr lang="en-US" dirty="0"/>
              <a:t>appropriately, the cannibal who showed up late to the luncheon was given the cold shoulder.</a:t>
            </a:r>
          </a:p>
          <a:p>
            <a:pPr marL="0" indent="0">
              <a:buNone/>
            </a:pPr>
            <a:r>
              <a:rPr lang="en-US" dirty="0" smtClean="0"/>
              <a:t>6. A </a:t>
            </a:r>
            <a:r>
              <a:rPr lang="en-US" dirty="0"/>
              <a:t>crossed-eyed teacher may have a very difficult time controlling his pupils . . .</a:t>
            </a:r>
          </a:p>
          <a:p>
            <a:pPr marL="0" indent="0">
              <a:buNone/>
            </a:pPr>
            <a:r>
              <a:rPr lang="en-US" dirty="0" smtClean="0"/>
              <a:t>7. Curious </a:t>
            </a:r>
            <a:r>
              <a:rPr lang="en-US" dirty="0"/>
              <a:t>as to why the capacitor kissed the diode? Well, he just couldn't resistor...</a:t>
            </a:r>
          </a:p>
          <a:p>
            <a:pPr marL="0" indent="0">
              <a:buNone/>
            </a:pPr>
            <a:r>
              <a:rPr lang="en-US" dirty="0" smtClean="0"/>
              <a:t>8. The </a:t>
            </a:r>
            <a:r>
              <a:rPr lang="en-US" dirty="0"/>
              <a:t>pint-sized fortune-teller who escaped from prison was, obviously, a small medium at large .....</a:t>
            </a:r>
          </a:p>
          <a:p>
            <a:pPr marL="0" indent="0">
              <a:buNone/>
            </a:pPr>
            <a:r>
              <a:rPr lang="en-US" dirty="0" smtClean="0"/>
              <a:t>9. I'm </a:t>
            </a:r>
            <a:r>
              <a:rPr lang="en-US" dirty="0"/>
              <a:t>offering up my dead battery ---- free of charge...</a:t>
            </a:r>
          </a:p>
          <a:p>
            <a:pPr marL="0" indent="0">
              <a:buNone/>
            </a:pPr>
            <a:r>
              <a:rPr lang="en-US" dirty="0" smtClean="0"/>
              <a:t>10. When </a:t>
            </a:r>
            <a:r>
              <a:rPr lang="en-US" dirty="0"/>
              <a:t>the invisible, homely man married the invisible, homely woman, it was apparently inevitable that their children wouldn't be anything to look at either...</a:t>
            </a:r>
          </a:p>
          <a:p>
            <a:pPr marL="0" indent="0">
              <a:buNone/>
            </a:pPr>
            <a:r>
              <a:rPr lang="en-US" dirty="0" smtClean="0"/>
              <a:t>11. If </a:t>
            </a:r>
            <a:r>
              <a:rPr lang="en-US" dirty="0"/>
              <a:t>a thousand hares escaped from a zoo, would the police comb the area to find them?</a:t>
            </a:r>
          </a:p>
          <a:p>
            <a:pPr marL="0" indent="0">
              <a:buNone/>
            </a:pPr>
            <a:r>
              <a:rPr lang="en-US" dirty="0" smtClean="0"/>
              <a:t>12. It </a:t>
            </a:r>
            <a:r>
              <a:rPr lang="en-US" dirty="0"/>
              <a:t>is said that babies are delivered by a stork. Of course, the heavier ones must be delivered by a crane.....</a:t>
            </a:r>
          </a:p>
          <a:p>
            <a:pPr marL="0" indent="0">
              <a:buNone/>
            </a:pPr>
            <a:r>
              <a:rPr lang="en-US" dirty="0" smtClean="0"/>
              <a:t>13. Hmmm</a:t>
            </a:r>
            <a:r>
              <a:rPr lang="en-US" dirty="0"/>
              <a:t>, if a parsley farmer is sued, could they garnish his wages?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5801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fallacy is this?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338262"/>
            <a:ext cx="6317601" cy="5062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83432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fallacy is this?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676400"/>
            <a:ext cx="7126287" cy="4883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92814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fallacy is this?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1013" y="1958016"/>
            <a:ext cx="3283671" cy="4366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46800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fallacy is this?</a:t>
            </a: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1359815"/>
            <a:ext cx="4952999" cy="5248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44218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fallacy is this?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97"/>
          <a:stretch/>
        </p:blipFill>
        <p:spPr bwMode="auto">
          <a:xfrm>
            <a:off x="1371600" y="1600200"/>
            <a:ext cx="6681076" cy="4551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47386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fallacy is this?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8700" y="1600200"/>
            <a:ext cx="7010400" cy="4670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19055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fallacy is this?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600200"/>
            <a:ext cx="6003235" cy="4554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50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More points to keep in mind regarding fallacies: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 fallacies have more than one name (for example, </a:t>
            </a:r>
            <a:r>
              <a:rPr lang="en-US" i="1" dirty="0" smtClean="0"/>
              <a:t>false dichotomy </a:t>
            </a:r>
            <a:r>
              <a:rPr lang="en-US" dirty="0" smtClean="0"/>
              <a:t>is also called </a:t>
            </a:r>
            <a:r>
              <a:rPr lang="en-US" i="1" dirty="0" smtClean="0"/>
              <a:t>the either/or fallacy</a:t>
            </a:r>
            <a:r>
              <a:rPr lang="en-US" dirty="0" smtClean="0"/>
              <a:t>, the </a:t>
            </a:r>
            <a:r>
              <a:rPr lang="en-US" i="1" dirty="0" smtClean="0"/>
              <a:t>black-and-white fallacy</a:t>
            </a:r>
            <a:r>
              <a:rPr lang="en-US" dirty="0" smtClean="0"/>
              <a:t>, etc.)</a:t>
            </a:r>
          </a:p>
          <a:p>
            <a:r>
              <a:rPr lang="en-US" dirty="0" smtClean="0"/>
              <a:t>Many fallacies have Latin names, and sometimes the Latin name is still used (for example, </a:t>
            </a:r>
            <a:r>
              <a:rPr lang="en-US" i="1" dirty="0" smtClean="0"/>
              <a:t>Ad Hominem</a:t>
            </a:r>
            <a:r>
              <a:rPr lang="en-US" dirty="0" smtClean="0"/>
              <a:t>)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142742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dirty="0" smtClean="0"/>
              <a:t>Some fallacies can be described as the arguer being too subjective instead of objective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057400"/>
            <a:ext cx="8229600" cy="4267200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 smtClean="0"/>
              <a:t>The cardinal virtue in reasoning is objectivity, which is to say a commitment to thinking in accordance with the facts and interpreting them logically, without bias or prejudice. </a:t>
            </a:r>
          </a:p>
          <a:p>
            <a:pPr eaLnBrk="1" hangingPunct="1"/>
            <a:r>
              <a:rPr lang="en-US" dirty="0" smtClean="0"/>
              <a:t>When someone rejects objectivity, in one way or another, they commit a subjectivist fallacy.</a:t>
            </a:r>
          </a:p>
          <a:p>
            <a:r>
              <a:rPr lang="en-US" dirty="0" smtClean="0"/>
              <a:t>Examples of </a:t>
            </a:r>
            <a:r>
              <a:rPr lang="en-US" i="1" dirty="0"/>
              <a:t>subjectivist fallacies </a:t>
            </a:r>
            <a:r>
              <a:rPr lang="en-US" dirty="0"/>
              <a:t>are </a:t>
            </a:r>
            <a:r>
              <a:rPr lang="en-US" dirty="0" smtClean="0"/>
              <a:t>appeal </a:t>
            </a:r>
            <a:r>
              <a:rPr lang="en-US" dirty="0"/>
              <a:t>to </a:t>
            </a:r>
            <a:r>
              <a:rPr lang="en-US" dirty="0" smtClean="0"/>
              <a:t>popularity, appeal </a:t>
            </a:r>
            <a:r>
              <a:rPr lang="en-US" dirty="0"/>
              <a:t>to </a:t>
            </a:r>
            <a:r>
              <a:rPr lang="en-US" dirty="0" smtClean="0"/>
              <a:t>pity, </a:t>
            </a:r>
            <a:r>
              <a:rPr lang="en-US" dirty="0"/>
              <a:t>and appeal to </a:t>
            </a:r>
            <a:r>
              <a:rPr lang="en-US" dirty="0" smtClean="0"/>
              <a:t>force.</a:t>
            </a:r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90154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sz="4000" dirty="0" smtClean="0"/>
              <a:t>Appeal to Popularity</a:t>
            </a:r>
            <a:br>
              <a:rPr lang="en-US" sz="4000" dirty="0" smtClean="0"/>
            </a:br>
            <a:endParaRPr lang="en-US" sz="4000" dirty="0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Using the fact that large numbers of people believe a proposition to be true as evidence of its truth. 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It concludes that a proposition is true because many or all people believe it—its form is:  many believe it, therefore, it is so. </a:t>
            </a:r>
          </a:p>
          <a:p>
            <a:pPr eaLnBrk="1" hangingPunct="1">
              <a:lnSpc>
                <a:spcPct val="90000"/>
              </a:lnSpc>
            </a:pPr>
            <a:endParaRPr lang="en-US" dirty="0" smtClean="0"/>
          </a:p>
          <a:p>
            <a:pPr eaLnBrk="1" hangingPunct="1">
              <a:lnSpc>
                <a:spcPct val="90000"/>
              </a:lnSpc>
            </a:pPr>
            <a:endParaRPr lang="en-US" dirty="0" smtClean="0"/>
          </a:p>
          <a:p>
            <a:pPr eaLnBrk="1" hangingPunct="1">
              <a:lnSpc>
                <a:spcPct val="90000"/>
              </a:lnSpc>
            </a:pPr>
            <a:endParaRPr lang="en-US" dirty="0" smtClean="0"/>
          </a:p>
          <a:p>
            <a:pPr eaLnBrk="1" hangingPunct="1">
              <a:lnSpc>
                <a:spcPct val="90000"/>
              </a:lnSpc>
            </a:pPr>
            <a:endParaRPr lang="en-US" dirty="0" smtClean="0"/>
          </a:p>
          <a:p>
            <a:pPr eaLnBrk="1" hangingPunct="1">
              <a:lnSpc>
                <a:spcPct val="90000"/>
              </a:lnSpc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53656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Appeal to Popularity (cont.)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eaLnBrk="1" hangingPunct="1"/>
            <a:r>
              <a:rPr lang="en-US" sz="3600" dirty="0" smtClean="0"/>
              <a:t>This type of argument has many names, including appeal to the majority, appeal to the </a:t>
            </a:r>
            <a:r>
              <a:rPr lang="en-US" sz="3600" dirty="0"/>
              <a:t>people </a:t>
            </a:r>
            <a:r>
              <a:rPr lang="en-US" sz="3600" dirty="0" smtClean="0"/>
              <a:t>(</a:t>
            </a:r>
            <a:r>
              <a:rPr lang="en-US" sz="3600" i="1" dirty="0" smtClean="0"/>
              <a:t>argumentum </a:t>
            </a:r>
            <a:r>
              <a:rPr lang="en-US" sz="3600" i="1" dirty="0"/>
              <a:t>ad </a:t>
            </a:r>
            <a:r>
              <a:rPr lang="en-US" sz="3600" i="1" dirty="0" err="1" smtClean="0"/>
              <a:t>populum</a:t>
            </a:r>
            <a:r>
              <a:rPr lang="en-US" sz="3600" dirty="0" smtClean="0"/>
              <a:t>, in Latin), and the bandwagon fallacy.</a:t>
            </a:r>
          </a:p>
          <a:p>
            <a:pPr eaLnBrk="1" hangingPunct="1"/>
            <a:endParaRPr lang="en-US" sz="3600" dirty="0" smtClean="0"/>
          </a:p>
          <a:p>
            <a:pPr eaLnBrk="1" hangingPunct="1">
              <a:buNone/>
            </a:pPr>
            <a:r>
              <a:rPr lang="en-US" sz="3600" b="1" dirty="0" smtClean="0"/>
              <a:t>Example:</a:t>
            </a:r>
          </a:p>
          <a:p>
            <a:pPr eaLnBrk="1" hangingPunct="1">
              <a:buNone/>
            </a:pPr>
            <a:r>
              <a:rPr lang="en-US" sz="3600" b="1" i="1" dirty="0"/>
              <a:t>Most citizens hold that the War was </a:t>
            </a:r>
            <a:r>
              <a:rPr lang="en-US" sz="3600" b="1" i="1" dirty="0" smtClean="0"/>
              <a:t>morally right</a:t>
            </a:r>
            <a:r>
              <a:rPr lang="en-US" sz="3600" b="1" i="1" dirty="0"/>
              <a:t>. Therefore, the War was morally right. </a:t>
            </a:r>
            <a:endParaRPr lang="en-US" sz="3600" b="1" dirty="0" smtClean="0"/>
          </a:p>
          <a:p>
            <a:pPr eaLnBrk="1" hangingPunct="1"/>
            <a:endParaRPr lang="en-US" sz="2600" dirty="0" smtClean="0"/>
          </a:p>
        </p:txBody>
      </p:sp>
    </p:spTree>
    <p:extLst>
      <p:ext uri="{BB962C8B-B14F-4D97-AF65-F5344CB8AC3E}">
        <p14:creationId xmlns:p14="http://schemas.microsoft.com/office/powerpoint/2010/main" val="1898830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630362"/>
          </a:xfrm>
        </p:spPr>
        <p:txBody>
          <a:bodyPr/>
          <a:lstStyle/>
          <a:p>
            <a:pPr eaLnBrk="1" hangingPunct="1"/>
            <a:r>
              <a:rPr lang="en-US" sz="3500" dirty="0" smtClean="0"/>
              <a:t>Appeal to Pity </a:t>
            </a:r>
            <a:br>
              <a:rPr lang="en-US" sz="3500" dirty="0" smtClean="0"/>
            </a:br>
            <a:endParaRPr lang="en-US" sz="3500" dirty="0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Trying to get someone to accept a proposition on the basis of an emotion, instead of on a rational basis.</a:t>
            </a:r>
          </a:p>
          <a:p>
            <a:pPr eaLnBrk="1" hangingPunct="1"/>
            <a:r>
              <a:rPr lang="en-US" dirty="0" smtClean="0"/>
              <a:t>Instead of </a:t>
            </a:r>
            <a:r>
              <a:rPr lang="en-US" dirty="0"/>
              <a:t>evidence and rational </a:t>
            </a:r>
            <a:r>
              <a:rPr lang="en-US" dirty="0" smtClean="0"/>
              <a:t>argument, this fallacy involves expressive </a:t>
            </a:r>
            <a:r>
              <a:rPr lang="en-US" dirty="0"/>
              <a:t>language </a:t>
            </a:r>
            <a:r>
              <a:rPr lang="en-US" dirty="0" smtClean="0"/>
              <a:t>along with rhetorical devices used </a:t>
            </a:r>
            <a:r>
              <a:rPr lang="en-US" dirty="0"/>
              <a:t>to </a:t>
            </a:r>
            <a:r>
              <a:rPr lang="en-US" dirty="0" smtClean="0"/>
              <a:t>generate emotions such as anger, sympathy, pity, etc.</a:t>
            </a:r>
          </a:p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71479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Appeal to pity (example)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dirty="0" smtClean="0"/>
          </a:p>
          <a:p>
            <a:pPr eaLnBrk="1" hangingPunct="1"/>
            <a:r>
              <a:rPr lang="en-US" b="1" i="1" dirty="0" smtClean="0"/>
              <a:t>“Yes, persons of the jury, its true that the defendant committed a terrible deed when he embezzled the money, but as you consider the sentence, remember the defendant’s family will suffer greatly if his punishment forces him to be away from them.” </a:t>
            </a:r>
          </a:p>
        </p:txBody>
      </p:sp>
    </p:spTree>
    <p:extLst>
      <p:ext uri="{BB962C8B-B14F-4D97-AF65-F5344CB8AC3E}">
        <p14:creationId xmlns:p14="http://schemas.microsoft.com/office/powerpoint/2010/main" val="4059185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452</TotalTime>
  <Words>1857</Words>
  <Application>Microsoft Office PowerPoint</Application>
  <PresentationFormat>On-screen Show (4:3)</PresentationFormat>
  <Paragraphs>156</Paragraphs>
  <Slides>38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39" baseType="lpstr">
      <vt:lpstr>Office Theme</vt:lpstr>
      <vt:lpstr>Fallacies</vt:lpstr>
      <vt:lpstr>What are Fallacies?</vt:lpstr>
      <vt:lpstr>As you examine fallacies, keep these points in mind:</vt:lpstr>
      <vt:lpstr>More points to keep in mind regarding fallacies:</vt:lpstr>
      <vt:lpstr>Some fallacies can be described as the arguer being too subjective instead of objective</vt:lpstr>
      <vt:lpstr>Appeal to Popularity </vt:lpstr>
      <vt:lpstr>Appeal to Popularity (cont.)</vt:lpstr>
      <vt:lpstr>Appeal to Pity  </vt:lpstr>
      <vt:lpstr>Appeal to pity (example)</vt:lpstr>
      <vt:lpstr>Appeal to Force (argumentum ad baculum) </vt:lpstr>
      <vt:lpstr>Fallacies Involving Credibility: Another problem of being subjective instead of objective, when arguers give credit to the wrong person or claim</vt:lpstr>
      <vt:lpstr>Fallacies Involving Credibility (cont.)</vt:lpstr>
      <vt:lpstr>Fallacies Involving Credibility (cont.)</vt:lpstr>
      <vt:lpstr>Appeal to Authority  (argumentum ad verecundiam) </vt:lpstr>
      <vt:lpstr>Appeal to Authority (example)</vt:lpstr>
      <vt:lpstr>Ad hominem (verbally attacking the other person)</vt:lpstr>
      <vt:lpstr>Arguments with a Sufficiency Problem: Fallacies of Context</vt:lpstr>
      <vt:lpstr>Fallacies of Context (cont).</vt:lpstr>
      <vt:lpstr>False Dichotomy</vt:lpstr>
      <vt:lpstr>(False Cause) Post hoc</vt:lpstr>
      <vt:lpstr>Hasty generalization </vt:lpstr>
      <vt:lpstr>Slippery Slope</vt:lpstr>
      <vt:lpstr>Acceptability: Fallacies of Logical Structure</vt:lpstr>
      <vt:lpstr>Acceptability: Fallacies of Logical Structure (cont.)</vt:lpstr>
      <vt:lpstr>Begging the question (circular argument) </vt:lpstr>
      <vt:lpstr>Begging the Question (example)</vt:lpstr>
      <vt:lpstr>Equivocation </vt:lpstr>
      <vt:lpstr>Appeal to ignorance (argumentum ad ignorantiam)</vt:lpstr>
      <vt:lpstr>Red Herring </vt:lpstr>
      <vt:lpstr>Red Herring (example)</vt:lpstr>
      <vt:lpstr>Ambiguity: Punny Examples</vt:lpstr>
      <vt:lpstr>What fallacy is this?</vt:lpstr>
      <vt:lpstr>What fallacy is this?</vt:lpstr>
      <vt:lpstr>What fallacy is this?</vt:lpstr>
      <vt:lpstr>What fallacy is this?</vt:lpstr>
      <vt:lpstr>What fallacy is this?</vt:lpstr>
      <vt:lpstr>What fallacy is this?</vt:lpstr>
      <vt:lpstr>What fallacy is this?</vt:lpstr>
    </vt:vector>
  </TitlesOfParts>
  <Company>Valdosta State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Four</dc:title>
  <dc:creator>Information Technology</dc:creator>
  <cp:lastModifiedBy>Christine A James</cp:lastModifiedBy>
  <cp:revision>49</cp:revision>
  <dcterms:created xsi:type="dcterms:W3CDTF">2012-08-10T16:00:12Z</dcterms:created>
  <dcterms:modified xsi:type="dcterms:W3CDTF">2015-02-12T14:53:25Z</dcterms:modified>
</cp:coreProperties>
</file>