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0"/>
  </p:notesMasterIdLst>
  <p:handoutMasterIdLst>
    <p:handoutMasterId r:id="rId31"/>
  </p:handoutMasterIdLst>
  <p:sldIdLst>
    <p:sldId id="256" r:id="rId2"/>
    <p:sldId id="269" r:id="rId3"/>
    <p:sldId id="258" r:id="rId4"/>
    <p:sldId id="271" r:id="rId5"/>
    <p:sldId id="273" r:id="rId6"/>
    <p:sldId id="274" r:id="rId7"/>
    <p:sldId id="275" r:id="rId8"/>
    <p:sldId id="277" r:id="rId9"/>
    <p:sldId id="278" r:id="rId10"/>
    <p:sldId id="340" r:id="rId11"/>
    <p:sldId id="424" r:id="rId12"/>
    <p:sldId id="428" r:id="rId13"/>
    <p:sldId id="429" r:id="rId14"/>
    <p:sldId id="430" r:id="rId15"/>
    <p:sldId id="431" r:id="rId16"/>
    <p:sldId id="425" r:id="rId17"/>
    <p:sldId id="426" r:id="rId18"/>
    <p:sldId id="427" r:id="rId19"/>
    <p:sldId id="279" r:id="rId20"/>
    <p:sldId id="280" r:id="rId21"/>
    <p:sldId id="283" r:id="rId22"/>
    <p:sldId id="284" r:id="rId23"/>
    <p:sldId id="282" r:id="rId24"/>
    <p:sldId id="285" r:id="rId25"/>
    <p:sldId id="423" r:id="rId26"/>
    <p:sldId id="432" r:id="rId27"/>
    <p:sldId id="433" r:id="rId28"/>
    <p:sldId id="434"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05" autoAdjust="0"/>
    <p:restoredTop sz="82111" autoAdjust="0"/>
  </p:normalViewPr>
  <p:slideViewPr>
    <p:cSldViewPr>
      <p:cViewPr varScale="1">
        <p:scale>
          <a:sx n="68" d="100"/>
          <a:sy n="68" d="100"/>
        </p:scale>
        <p:origin x="614" y="5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3DC7D51-DB49-4745-B391-6F8E4EDD0901}" type="datetimeFigureOut">
              <a:rPr lang="en-US" smtClean="0"/>
              <a:t>5/29/2020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C2D2B2D-A404-4508-9D8A-FED37DD5FEAB}" type="slidenum">
              <a:rPr lang="en-US" smtClean="0"/>
              <a:t>‹#›</a:t>
            </a:fld>
            <a:endParaRPr lang="en-US"/>
          </a:p>
        </p:txBody>
      </p:sp>
    </p:spTree>
    <p:extLst>
      <p:ext uri="{BB962C8B-B14F-4D97-AF65-F5344CB8AC3E}">
        <p14:creationId xmlns:p14="http://schemas.microsoft.com/office/powerpoint/2010/main" val="14244090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C70CFA-C968-4577-821E-5F230B72995B}" type="datetimeFigureOut">
              <a:rPr lang="en-US" smtClean="0"/>
              <a:t>5/29/2020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AACACF-72A1-4A72-92DC-A719C0A5F32C}" type="slidenum">
              <a:rPr lang="en-US" smtClean="0"/>
              <a:t>‹#›</a:t>
            </a:fld>
            <a:endParaRPr lang="en-US"/>
          </a:p>
        </p:txBody>
      </p:sp>
    </p:spTree>
    <p:extLst>
      <p:ext uri="{BB962C8B-B14F-4D97-AF65-F5344CB8AC3E}">
        <p14:creationId xmlns:p14="http://schemas.microsoft.com/office/powerpoint/2010/main" val="29274496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1</a:t>
            </a:fld>
            <a:endParaRPr lang="en-US"/>
          </a:p>
        </p:txBody>
      </p:sp>
    </p:spTree>
    <p:extLst>
      <p:ext uri="{BB962C8B-B14F-4D97-AF65-F5344CB8AC3E}">
        <p14:creationId xmlns:p14="http://schemas.microsoft.com/office/powerpoint/2010/main" val="13464045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a:t>
            </a:r>
            <a:r>
              <a:rPr lang="en-US" baseline="0" dirty="0"/>
              <a:t> A</a:t>
            </a:r>
            <a:endParaRPr lang="en-US" dirty="0"/>
          </a:p>
        </p:txBody>
      </p:sp>
      <p:sp>
        <p:nvSpPr>
          <p:cNvPr id="4" name="Slide Number Placeholder 3"/>
          <p:cNvSpPr>
            <a:spLocks noGrp="1"/>
          </p:cNvSpPr>
          <p:nvPr>
            <p:ph type="sldNum" sz="quarter" idx="10"/>
          </p:nvPr>
        </p:nvSpPr>
        <p:spPr/>
        <p:txBody>
          <a:bodyPr/>
          <a:lstStyle/>
          <a:p>
            <a:fld id="{1D76769E-C829-4283-B80E-CB90D995C291}" type="slidenum">
              <a:rPr lang="en-US" smtClean="0"/>
              <a:pPr/>
              <a:t>10</a:t>
            </a:fld>
            <a:endParaRPr lang="en-US"/>
          </a:p>
        </p:txBody>
      </p:sp>
    </p:spTree>
    <p:extLst>
      <p:ext uri="{BB962C8B-B14F-4D97-AF65-F5344CB8AC3E}">
        <p14:creationId xmlns:p14="http://schemas.microsoft.com/office/powerpoint/2010/main" val="38998958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11</a:t>
            </a:fld>
            <a:endParaRPr lang="en-US"/>
          </a:p>
        </p:txBody>
      </p:sp>
    </p:spTree>
    <p:extLst>
      <p:ext uri="{BB962C8B-B14F-4D97-AF65-F5344CB8AC3E}">
        <p14:creationId xmlns:p14="http://schemas.microsoft.com/office/powerpoint/2010/main" val="33794712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12</a:t>
            </a:fld>
            <a:endParaRPr lang="en-US"/>
          </a:p>
        </p:txBody>
      </p:sp>
    </p:spTree>
    <p:extLst>
      <p:ext uri="{BB962C8B-B14F-4D97-AF65-F5344CB8AC3E}">
        <p14:creationId xmlns:p14="http://schemas.microsoft.com/office/powerpoint/2010/main" val="661262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13</a:t>
            </a:fld>
            <a:endParaRPr lang="en-US"/>
          </a:p>
        </p:txBody>
      </p:sp>
    </p:spTree>
    <p:extLst>
      <p:ext uri="{BB962C8B-B14F-4D97-AF65-F5344CB8AC3E}">
        <p14:creationId xmlns:p14="http://schemas.microsoft.com/office/powerpoint/2010/main" val="38030411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76769E-C829-4283-B80E-CB90D995C291}" type="slidenum">
              <a:rPr lang="en-US" smtClean="0"/>
              <a:pPr/>
              <a:t>14</a:t>
            </a:fld>
            <a:endParaRPr lang="en-US"/>
          </a:p>
        </p:txBody>
      </p:sp>
    </p:spTree>
    <p:extLst>
      <p:ext uri="{BB962C8B-B14F-4D97-AF65-F5344CB8AC3E}">
        <p14:creationId xmlns:p14="http://schemas.microsoft.com/office/powerpoint/2010/main" val="27103260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76769E-C829-4283-B80E-CB90D995C291}" type="slidenum">
              <a:rPr lang="en-US" smtClean="0"/>
              <a:pPr/>
              <a:t>15</a:t>
            </a:fld>
            <a:endParaRPr lang="en-US"/>
          </a:p>
        </p:txBody>
      </p:sp>
    </p:spTree>
    <p:extLst>
      <p:ext uri="{BB962C8B-B14F-4D97-AF65-F5344CB8AC3E}">
        <p14:creationId xmlns:p14="http://schemas.microsoft.com/office/powerpoint/2010/main" val="11307495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76769E-C829-4283-B80E-CB90D995C291}" type="slidenum">
              <a:rPr lang="en-US" smtClean="0"/>
              <a:pPr/>
              <a:t>16</a:t>
            </a:fld>
            <a:endParaRPr lang="en-US"/>
          </a:p>
        </p:txBody>
      </p:sp>
    </p:spTree>
    <p:extLst>
      <p:ext uri="{BB962C8B-B14F-4D97-AF65-F5344CB8AC3E}">
        <p14:creationId xmlns:p14="http://schemas.microsoft.com/office/powerpoint/2010/main" val="21043179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76769E-C829-4283-B80E-CB90D995C291}" type="slidenum">
              <a:rPr lang="en-US" smtClean="0"/>
              <a:pPr/>
              <a:t>17</a:t>
            </a:fld>
            <a:endParaRPr lang="en-US"/>
          </a:p>
        </p:txBody>
      </p:sp>
    </p:spTree>
    <p:extLst>
      <p:ext uri="{BB962C8B-B14F-4D97-AF65-F5344CB8AC3E}">
        <p14:creationId xmlns:p14="http://schemas.microsoft.com/office/powerpoint/2010/main" val="42905106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76769E-C829-4283-B80E-CB90D995C291}" type="slidenum">
              <a:rPr lang="en-US" smtClean="0"/>
              <a:pPr/>
              <a:t>18</a:t>
            </a:fld>
            <a:endParaRPr lang="en-US"/>
          </a:p>
        </p:txBody>
      </p:sp>
    </p:spTree>
    <p:extLst>
      <p:ext uri="{BB962C8B-B14F-4D97-AF65-F5344CB8AC3E}">
        <p14:creationId xmlns:p14="http://schemas.microsoft.com/office/powerpoint/2010/main" val="10166902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DAACACF-72A1-4A72-92DC-A719C0A5F32C}" type="slidenum">
              <a:rPr lang="en-US" smtClean="0"/>
              <a:t>23</a:t>
            </a:fld>
            <a:endParaRPr lang="en-US"/>
          </a:p>
        </p:txBody>
      </p:sp>
    </p:spTree>
    <p:extLst>
      <p:ext uri="{BB962C8B-B14F-4D97-AF65-F5344CB8AC3E}">
        <p14:creationId xmlns:p14="http://schemas.microsoft.com/office/powerpoint/2010/main" val="31889743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2</a:t>
            </a:fld>
            <a:endParaRPr lang="en-US"/>
          </a:p>
        </p:txBody>
      </p:sp>
    </p:spTree>
    <p:extLst>
      <p:ext uri="{BB962C8B-B14F-4D97-AF65-F5344CB8AC3E}">
        <p14:creationId xmlns:p14="http://schemas.microsoft.com/office/powerpoint/2010/main" val="36022950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a:t>
            </a:r>
            <a:r>
              <a:rPr lang="en-US" baseline="0" dirty="0"/>
              <a:t> C</a:t>
            </a:r>
            <a:endParaRPr lang="en-US" dirty="0"/>
          </a:p>
        </p:txBody>
      </p:sp>
      <p:sp>
        <p:nvSpPr>
          <p:cNvPr id="4" name="Slide Number Placeholder 3"/>
          <p:cNvSpPr>
            <a:spLocks noGrp="1"/>
          </p:cNvSpPr>
          <p:nvPr>
            <p:ph type="sldNum" sz="quarter" idx="10"/>
          </p:nvPr>
        </p:nvSpPr>
        <p:spPr/>
        <p:txBody>
          <a:bodyPr/>
          <a:lstStyle/>
          <a:p>
            <a:fld id="{1D76769E-C829-4283-B80E-CB90D995C291}" type="slidenum">
              <a:rPr lang="en-US" smtClean="0"/>
              <a:pPr/>
              <a:t>25</a:t>
            </a:fld>
            <a:endParaRPr lang="en-US"/>
          </a:p>
        </p:txBody>
      </p:sp>
    </p:spTree>
    <p:extLst>
      <p:ext uri="{BB962C8B-B14F-4D97-AF65-F5344CB8AC3E}">
        <p14:creationId xmlns:p14="http://schemas.microsoft.com/office/powerpoint/2010/main" val="38998958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76769E-C829-4283-B80E-CB90D995C291}" type="slidenum">
              <a:rPr lang="en-US" smtClean="0"/>
              <a:pPr/>
              <a:t>26</a:t>
            </a:fld>
            <a:endParaRPr lang="en-US"/>
          </a:p>
        </p:txBody>
      </p:sp>
    </p:spTree>
    <p:extLst>
      <p:ext uri="{BB962C8B-B14F-4D97-AF65-F5344CB8AC3E}">
        <p14:creationId xmlns:p14="http://schemas.microsoft.com/office/powerpoint/2010/main" val="27103260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76769E-C829-4283-B80E-CB90D995C291}" type="slidenum">
              <a:rPr lang="en-US" smtClean="0"/>
              <a:pPr/>
              <a:t>27</a:t>
            </a:fld>
            <a:endParaRPr lang="en-US"/>
          </a:p>
        </p:txBody>
      </p:sp>
    </p:spTree>
    <p:extLst>
      <p:ext uri="{BB962C8B-B14F-4D97-AF65-F5344CB8AC3E}">
        <p14:creationId xmlns:p14="http://schemas.microsoft.com/office/powerpoint/2010/main" val="33490737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76769E-C829-4283-B80E-CB90D995C291}" type="slidenum">
              <a:rPr lang="en-US" smtClean="0"/>
              <a:pPr/>
              <a:t>28</a:t>
            </a:fld>
            <a:endParaRPr lang="en-US"/>
          </a:p>
        </p:txBody>
      </p:sp>
    </p:spTree>
    <p:extLst>
      <p:ext uri="{BB962C8B-B14F-4D97-AF65-F5344CB8AC3E}">
        <p14:creationId xmlns:p14="http://schemas.microsoft.com/office/powerpoint/2010/main" val="13752138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3</a:t>
            </a:fld>
            <a:endParaRPr lang="en-US"/>
          </a:p>
        </p:txBody>
      </p:sp>
    </p:spTree>
    <p:extLst>
      <p:ext uri="{BB962C8B-B14F-4D97-AF65-F5344CB8AC3E}">
        <p14:creationId xmlns:p14="http://schemas.microsoft.com/office/powerpoint/2010/main" val="42795271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4</a:t>
            </a:fld>
            <a:endParaRPr lang="en-US"/>
          </a:p>
        </p:txBody>
      </p:sp>
    </p:spTree>
    <p:extLst>
      <p:ext uri="{BB962C8B-B14F-4D97-AF65-F5344CB8AC3E}">
        <p14:creationId xmlns:p14="http://schemas.microsoft.com/office/powerpoint/2010/main" val="42283449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5</a:t>
            </a:fld>
            <a:endParaRPr lang="en-US"/>
          </a:p>
        </p:txBody>
      </p:sp>
    </p:spTree>
    <p:extLst>
      <p:ext uri="{BB962C8B-B14F-4D97-AF65-F5344CB8AC3E}">
        <p14:creationId xmlns:p14="http://schemas.microsoft.com/office/powerpoint/2010/main" val="36339797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DAACACF-72A1-4A72-92DC-A719C0A5F32C}" type="slidenum">
              <a:rPr lang="en-US" smtClean="0"/>
              <a:t>6</a:t>
            </a:fld>
            <a:endParaRPr lang="en-US"/>
          </a:p>
        </p:txBody>
      </p:sp>
    </p:spTree>
    <p:extLst>
      <p:ext uri="{BB962C8B-B14F-4D97-AF65-F5344CB8AC3E}">
        <p14:creationId xmlns:p14="http://schemas.microsoft.com/office/powerpoint/2010/main" val="36170746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7</a:t>
            </a:fld>
            <a:endParaRPr lang="en-US"/>
          </a:p>
        </p:txBody>
      </p:sp>
    </p:spTree>
    <p:extLst>
      <p:ext uri="{BB962C8B-B14F-4D97-AF65-F5344CB8AC3E}">
        <p14:creationId xmlns:p14="http://schemas.microsoft.com/office/powerpoint/2010/main" val="31880614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8</a:t>
            </a:fld>
            <a:endParaRPr lang="en-US"/>
          </a:p>
        </p:txBody>
      </p:sp>
    </p:spTree>
    <p:extLst>
      <p:ext uri="{BB962C8B-B14F-4D97-AF65-F5344CB8AC3E}">
        <p14:creationId xmlns:p14="http://schemas.microsoft.com/office/powerpoint/2010/main" val="9443683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AACACF-72A1-4A72-92DC-A719C0A5F32C}" type="slidenum">
              <a:rPr lang="en-US" smtClean="0"/>
              <a:t>9</a:t>
            </a:fld>
            <a:endParaRPr lang="en-US"/>
          </a:p>
        </p:txBody>
      </p:sp>
    </p:spTree>
    <p:extLst>
      <p:ext uri="{BB962C8B-B14F-4D97-AF65-F5344CB8AC3E}">
        <p14:creationId xmlns:p14="http://schemas.microsoft.com/office/powerpoint/2010/main" val="28451090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8E5FA5-127B-49C2-8BF2-8DAFEB391BC3}"/>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204B5D4C-7CEF-46B3-A1E4-4F8930EB4BF7}"/>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82B33851-A665-4D90-8E19-68BAF29BF297}"/>
              </a:ext>
            </a:extLst>
          </p:cNvPr>
          <p:cNvSpPr>
            <a:spLocks noGrp="1"/>
          </p:cNvSpPr>
          <p:nvPr>
            <p:ph type="dt" sz="half" idx="10"/>
          </p:nvPr>
        </p:nvSpPr>
        <p:spPr/>
        <p:txBody>
          <a:bodyPr/>
          <a:lstStyle/>
          <a:p>
            <a:fld id="{CE1BBD6D-D0FC-4060-8252-354C4B0FCC2C}" type="datetimeFigureOut">
              <a:rPr lang="en-US" smtClean="0"/>
              <a:t>5/29/2020</a:t>
            </a:fld>
            <a:endParaRPr lang="en-US"/>
          </a:p>
        </p:txBody>
      </p:sp>
      <p:sp>
        <p:nvSpPr>
          <p:cNvPr id="5" name="Footer Placeholder 4">
            <a:extLst>
              <a:ext uri="{FF2B5EF4-FFF2-40B4-BE49-F238E27FC236}">
                <a16:creationId xmlns:a16="http://schemas.microsoft.com/office/drawing/2014/main" id="{2A5F352F-C549-4887-B45C-330CC1BB38D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8E14C4-6C21-4B41-B8CF-FEC55405F56C}"/>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1311991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83361E-DCF5-4D8F-A033-84536EED590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9F259DA-7EA9-4EAE-92B0-B1FE7AC74BC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F71837-46FA-48BA-851E-80F0B852E570}"/>
              </a:ext>
            </a:extLst>
          </p:cNvPr>
          <p:cNvSpPr>
            <a:spLocks noGrp="1"/>
          </p:cNvSpPr>
          <p:nvPr>
            <p:ph type="dt" sz="half" idx="10"/>
          </p:nvPr>
        </p:nvSpPr>
        <p:spPr/>
        <p:txBody>
          <a:bodyPr/>
          <a:lstStyle/>
          <a:p>
            <a:fld id="{CE1BBD6D-D0FC-4060-8252-354C4B0FCC2C}" type="datetimeFigureOut">
              <a:rPr lang="en-US" smtClean="0"/>
              <a:t>5/29/2020</a:t>
            </a:fld>
            <a:endParaRPr lang="en-US"/>
          </a:p>
        </p:txBody>
      </p:sp>
      <p:sp>
        <p:nvSpPr>
          <p:cNvPr id="5" name="Footer Placeholder 4">
            <a:extLst>
              <a:ext uri="{FF2B5EF4-FFF2-40B4-BE49-F238E27FC236}">
                <a16:creationId xmlns:a16="http://schemas.microsoft.com/office/drawing/2014/main" id="{1C7245F5-033B-4508-8384-746C0EA972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4C9960-8FC6-4034-B944-19FF3B8753E9}"/>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758754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BD0F2F2-CF51-4DBA-AE4C-7CA2CC11973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1B43694-E528-49BF-9885-6EE6EFABE7AF}"/>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2AACA29-5E6F-453D-AD4D-1AE86D6CBB75}"/>
              </a:ext>
            </a:extLst>
          </p:cNvPr>
          <p:cNvSpPr>
            <a:spLocks noGrp="1"/>
          </p:cNvSpPr>
          <p:nvPr>
            <p:ph type="dt" sz="half" idx="10"/>
          </p:nvPr>
        </p:nvSpPr>
        <p:spPr/>
        <p:txBody>
          <a:bodyPr/>
          <a:lstStyle/>
          <a:p>
            <a:fld id="{CE1BBD6D-D0FC-4060-8252-354C4B0FCC2C}" type="datetimeFigureOut">
              <a:rPr lang="en-US" smtClean="0"/>
              <a:t>5/29/2020</a:t>
            </a:fld>
            <a:endParaRPr lang="en-US"/>
          </a:p>
        </p:txBody>
      </p:sp>
      <p:sp>
        <p:nvSpPr>
          <p:cNvPr id="5" name="Footer Placeholder 4">
            <a:extLst>
              <a:ext uri="{FF2B5EF4-FFF2-40B4-BE49-F238E27FC236}">
                <a16:creationId xmlns:a16="http://schemas.microsoft.com/office/drawing/2014/main" id="{4187C2C1-03E9-41A0-A882-F4EEBC11D7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436AAC-CF4E-4BE4-90CA-64517F16B44E}"/>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4003238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50BB1D-876E-4A49-98A3-1FFAA2521BD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645D753-C2D2-4238-828F-7419D684433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FDD80E0-5EB3-4F75-BBA2-6783146B8B4C}"/>
              </a:ext>
            </a:extLst>
          </p:cNvPr>
          <p:cNvSpPr>
            <a:spLocks noGrp="1"/>
          </p:cNvSpPr>
          <p:nvPr>
            <p:ph type="dt" sz="half" idx="10"/>
          </p:nvPr>
        </p:nvSpPr>
        <p:spPr/>
        <p:txBody>
          <a:bodyPr/>
          <a:lstStyle/>
          <a:p>
            <a:fld id="{CE1BBD6D-D0FC-4060-8252-354C4B0FCC2C}" type="datetimeFigureOut">
              <a:rPr lang="en-US" smtClean="0"/>
              <a:t>5/29/2020</a:t>
            </a:fld>
            <a:endParaRPr lang="en-US"/>
          </a:p>
        </p:txBody>
      </p:sp>
      <p:sp>
        <p:nvSpPr>
          <p:cNvPr id="5" name="Footer Placeholder 4">
            <a:extLst>
              <a:ext uri="{FF2B5EF4-FFF2-40B4-BE49-F238E27FC236}">
                <a16:creationId xmlns:a16="http://schemas.microsoft.com/office/drawing/2014/main" id="{6D2D54E5-6888-402A-B620-1DBC80D347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4C69491-6076-41EC-A4FC-5FAC9834167B}"/>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2667820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6631E-A840-4A2F-B9A1-B7771124EADD}"/>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730C95EA-F475-4BCB-9C1E-C70292D6AAA6}"/>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23215EA-3E99-495B-98BF-2A05F759AF5B}"/>
              </a:ext>
            </a:extLst>
          </p:cNvPr>
          <p:cNvSpPr>
            <a:spLocks noGrp="1"/>
          </p:cNvSpPr>
          <p:nvPr>
            <p:ph type="dt" sz="half" idx="10"/>
          </p:nvPr>
        </p:nvSpPr>
        <p:spPr/>
        <p:txBody>
          <a:bodyPr/>
          <a:lstStyle/>
          <a:p>
            <a:fld id="{CE1BBD6D-D0FC-4060-8252-354C4B0FCC2C}" type="datetimeFigureOut">
              <a:rPr lang="en-US" smtClean="0"/>
              <a:t>5/29/2020</a:t>
            </a:fld>
            <a:endParaRPr lang="en-US"/>
          </a:p>
        </p:txBody>
      </p:sp>
      <p:sp>
        <p:nvSpPr>
          <p:cNvPr id="5" name="Footer Placeholder 4">
            <a:extLst>
              <a:ext uri="{FF2B5EF4-FFF2-40B4-BE49-F238E27FC236}">
                <a16:creationId xmlns:a16="http://schemas.microsoft.com/office/drawing/2014/main" id="{460A9D4B-51AA-40BA-99B1-C85263FDA1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5693D2C-C8AA-4FFB-BB5C-1F61CE1BDEDF}"/>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1622348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BB0EDD-3EB6-4602-BEEE-7E9DEE105C4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92DEFF3-CC58-4A6E-8464-32942A76D536}"/>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38DC492-4C43-4601-AB73-48236D7093E9}"/>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9010032-FC70-4133-B0E7-B0EDB15ED847}"/>
              </a:ext>
            </a:extLst>
          </p:cNvPr>
          <p:cNvSpPr>
            <a:spLocks noGrp="1"/>
          </p:cNvSpPr>
          <p:nvPr>
            <p:ph type="dt" sz="half" idx="10"/>
          </p:nvPr>
        </p:nvSpPr>
        <p:spPr/>
        <p:txBody>
          <a:bodyPr/>
          <a:lstStyle/>
          <a:p>
            <a:fld id="{CE1BBD6D-D0FC-4060-8252-354C4B0FCC2C}" type="datetimeFigureOut">
              <a:rPr lang="en-US" smtClean="0"/>
              <a:t>5/29/2020</a:t>
            </a:fld>
            <a:endParaRPr lang="en-US"/>
          </a:p>
        </p:txBody>
      </p:sp>
      <p:sp>
        <p:nvSpPr>
          <p:cNvPr id="6" name="Footer Placeholder 5">
            <a:extLst>
              <a:ext uri="{FF2B5EF4-FFF2-40B4-BE49-F238E27FC236}">
                <a16:creationId xmlns:a16="http://schemas.microsoft.com/office/drawing/2014/main" id="{0B2D6BAA-8480-46FA-B231-2875F52ED1A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DD709B6-C452-4FB0-87CE-5FCCE57E05C5}"/>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2080912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0214A-4A8B-42D8-BF8D-02DE8FFF07B9}"/>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37D5FE7-5168-4224-9C44-AC9F9B3F4CD2}"/>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0688BB27-BA62-4DA6-BFD0-E141E865FE3D}"/>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A11486A-940A-4A54-B427-FC39899A418E}"/>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C7E98D30-98F0-45E2-B761-CBAB75569AEE}"/>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CA15E34-A582-40B5-B95E-B7A64746AF6E}"/>
              </a:ext>
            </a:extLst>
          </p:cNvPr>
          <p:cNvSpPr>
            <a:spLocks noGrp="1"/>
          </p:cNvSpPr>
          <p:nvPr>
            <p:ph type="dt" sz="half" idx="10"/>
          </p:nvPr>
        </p:nvSpPr>
        <p:spPr/>
        <p:txBody>
          <a:bodyPr/>
          <a:lstStyle/>
          <a:p>
            <a:fld id="{CE1BBD6D-D0FC-4060-8252-354C4B0FCC2C}" type="datetimeFigureOut">
              <a:rPr lang="en-US" smtClean="0"/>
              <a:t>5/29/2020</a:t>
            </a:fld>
            <a:endParaRPr lang="en-US"/>
          </a:p>
        </p:txBody>
      </p:sp>
      <p:sp>
        <p:nvSpPr>
          <p:cNvPr id="8" name="Footer Placeholder 7">
            <a:extLst>
              <a:ext uri="{FF2B5EF4-FFF2-40B4-BE49-F238E27FC236}">
                <a16:creationId xmlns:a16="http://schemas.microsoft.com/office/drawing/2014/main" id="{8012EAA7-06E6-45F5-820E-AA302B8CF8F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B4A35D5-2380-47C9-AB08-76043CA4BFF7}"/>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1192251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F62BB3-9B94-4C8B-AF01-A52B1515E43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DE1E9B2-DABE-4B11-83D1-CB05FBD55F70}"/>
              </a:ext>
            </a:extLst>
          </p:cNvPr>
          <p:cNvSpPr>
            <a:spLocks noGrp="1"/>
          </p:cNvSpPr>
          <p:nvPr>
            <p:ph type="dt" sz="half" idx="10"/>
          </p:nvPr>
        </p:nvSpPr>
        <p:spPr/>
        <p:txBody>
          <a:bodyPr/>
          <a:lstStyle/>
          <a:p>
            <a:fld id="{CE1BBD6D-D0FC-4060-8252-354C4B0FCC2C}" type="datetimeFigureOut">
              <a:rPr lang="en-US" smtClean="0"/>
              <a:t>5/29/2020</a:t>
            </a:fld>
            <a:endParaRPr lang="en-US"/>
          </a:p>
        </p:txBody>
      </p:sp>
      <p:sp>
        <p:nvSpPr>
          <p:cNvPr id="4" name="Footer Placeholder 3">
            <a:extLst>
              <a:ext uri="{FF2B5EF4-FFF2-40B4-BE49-F238E27FC236}">
                <a16:creationId xmlns:a16="http://schemas.microsoft.com/office/drawing/2014/main" id="{1FCE9B11-7EAE-4026-9625-136C6EF1FD3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B4BA1F0-8CD0-459F-A0C3-315FB5E6072C}"/>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24261622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6D1C70D-F004-48CA-97BB-8DD1E8EF1A8E}"/>
              </a:ext>
            </a:extLst>
          </p:cNvPr>
          <p:cNvSpPr>
            <a:spLocks noGrp="1"/>
          </p:cNvSpPr>
          <p:nvPr>
            <p:ph type="dt" sz="half" idx="10"/>
          </p:nvPr>
        </p:nvSpPr>
        <p:spPr/>
        <p:txBody>
          <a:bodyPr/>
          <a:lstStyle/>
          <a:p>
            <a:fld id="{CE1BBD6D-D0FC-4060-8252-354C4B0FCC2C}" type="datetimeFigureOut">
              <a:rPr lang="en-US" smtClean="0"/>
              <a:t>5/29/2020</a:t>
            </a:fld>
            <a:endParaRPr lang="en-US"/>
          </a:p>
        </p:txBody>
      </p:sp>
      <p:sp>
        <p:nvSpPr>
          <p:cNvPr id="3" name="Footer Placeholder 2">
            <a:extLst>
              <a:ext uri="{FF2B5EF4-FFF2-40B4-BE49-F238E27FC236}">
                <a16:creationId xmlns:a16="http://schemas.microsoft.com/office/drawing/2014/main" id="{E38BBF39-CF97-4C6D-AC83-2E71B1C58B7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AD3A511-016A-4957-B835-744715D92034}"/>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28480421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E90373-4ADE-43FE-881A-7EAE072A1508}"/>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925ECD1E-AE7F-4BF7-B201-4201BEDEBB92}"/>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7DF6BF5-E180-4B20-A529-C7EE4F5644CF}"/>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8B50A811-6450-48AF-901A-F0D9E49843C1}"/>
              </a:ext>
            </a:extLst>
          </p:cNvPr>
          <p:cNvSpPr>
            <a:spLocks noGrp="1"/>
          </p:cNvSpPr>
          <p:nvPr>
            <p:ph type="dt" sz="half" idx="10"/>
          </p:nvPr>
        </p:nvSpPr>
        <p:spPr/>
        <p:txBody>
          <a:bodyPr/>
          <a:lstStyle/>
          <a:p>
            <a:fld id="{CE1BBD6D-D0FC-4060-8252-354C4B0FCC2C}" type="datetimeFigureOut">
              <a:rPr lang="en-US" smtClean="0"/>
              <a:t>5/29/2020</a:t>
            </a:fld>
            <a:endParaRPr lang="en-US"/>
          </a:p>
        </p:txBody>
      </p:sp>
      <p:sp>
        <p:nvSpPr>
          <p:cNvPr id="6" name="Footer Placeholder 5">
            <a:extLst>
              <a:ext uri="{FF2B5EF4-FFF2-40B4-BE49-F238E27FC236}">
                <a16:creationId xmlns:a16="http://schemas.microsoft.com/office/drawing/2014/main" id="{DAADF584-910A-4796-8053-C7C3ABA2F12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1F8558-5B14-4701-B345-6BF8E462C809}"/>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3850827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46340-8841-45F9-A46B-26AE72D4469F}"/>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5F8DD63F-93CE-4F51-839A-E5B4D02B5FC0}"/>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D91D8B63-8927-4027-9F51-0EB624D017A4}"/>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7975B502-F5FD-4F69-89D3-5C216D1809F2}"/>
              </a:ext>
            </a:extLst>
          </p:cNvPr>
          <p:cNvSpPr>
            <a:spLocks noGrp="1"/>
          </p:cNvSpPr>
          <p:nvPr>
            <p:ph type="dt" sz="half" idx="10"/>
          </p:nvPr>
        </p:nvSpPr>
        <p:spPr/>
        <p:txBody>
          <a:bodyPr/>
          <a:lstStyle/>
          <a:p>
            <a:fld id="{CE1BBD6D-D0FC-4060-8252-354C4B0FCC2C}" type="datetimeFigureOut">
              <a:rPr lang="en-US" smtClean="0"/>
              <a:t>5/29/2020</a:t>
            </a:fld>
            <a:endParaRPr lang="en-US"/>
          </a:p>
        </p:txBody>
      </p:sp>
      <p:sp>
        <p:nvSpPr>
          <p:cNvPr id="6" name="Footer Placeholder 5">
            <a:extLst>
              <a:ext uri="{FF2B5EF4-FFF2-40B4-BE49-F238E27FC236}">
                <a16:creationId xmlns:a16="http://schemas.microsoft.com/office/drawing/2014/main" id="{05C08357-895D-4601-85E0-182AA50D86E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DBA3A4C-3B8B-43F0-94AC-4FBA4E539117}"/>
              </a:ext>
            </a:extLst>
          </p:cNvPr>
          <p:cNvSpPr>
            <a:spLocks noGrp="1"/>
          </p:cNvSpPr>
          <p:nvPr>
            <p:ph type="sldNum" sz="quarter" idx="12"/>
          </p:nvPr>
        </p:nvSpPr>
        <p:spPr/>
        <p:txBody>
          <a:bodyPr/>
          <a:lstStyle/>
          <a:p>
            <a:fld id="{D04D1FA5-3818-4F32-A8EF-7D4B29C9DEA3}" type="slidenum">
              <a:rPr lang="en-US" smtClean="0"/>
              <a:t>‹#›</a:t>
            </a:fld>
            <a:endParaRPr lang="en-US"/>
          </a:p>
        </p:txBody>
      </p:sp>
    </p:spTree>
    <p:extLst>
      <p:ext uri="{BB962C8B-B14F-4D97-AF65-F5344CB8AC3E}">
        <p14:creationId xmlns:p14="http://schemas.microsoft.com/office/powerpoint/2010/main" val="29150120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CFE1137-AA96-4623-8EB0-E82A42BA8AC4}"/>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3C5D6AB-24FC-472C-A274-A3C8C4CBD746}"/>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3F46F67-D281-499C-B3F8-A8F78712CE6A}"/>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CE1BBD6D-D0FC-4060-8252-354C4B0FCC2C}" type="datetimeFigureOut">
              <a:rPr lang="en-US" smtClean="0"/>
              <a:t>5/29/2020</a:t>
            </a:fld>
            <a:endParaRPr lang="en-US"/>
          </a:p>
        </p:txBody>
      </p:sp>
      <p:sp>
        <p:nvSpPr>
          <p:cNvPr id="5" name="Footer Placeholder 4">
            <a:extLst>
              <a:ext uri="{FF2B5EF4-FFF2-40B4-BE49-F238E27FC236}">
                <a16:creationId xmlns:a16="http://schemas.microsoft.com/office/drawing/2014/main" id="{1826480B-4242-4D1C-812A-5F5D0317ED66}"/>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A9799E7-999C-473C-950C-2AEC432B47F6}"/>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04D1FA5-3818-4F32-A8EF-7D4B29C9DEA3}" type="slidenum">
              <a:rPr lang="en-US" smtClean="0"/>
              <a:t>‹#›</a:t>
            </a:fld>
            <a:endParaRPr lang="en-US"/>
          </a:p>
        </p:txBody>
      </p:sp>
    </p:spTree>
    <p:extLst>
      <p:ext uri="{BB962C8B-B14F-4D97-AF65-F5344CB8AC3E}">
        <p14:creationId xmlns:p14="http://schemas.microsoft.com/office/powerpoint/2010/main" val="128923832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www.scitecheuropa.eu/chemicals-industry/95048/"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en.wikipedia.org/wiki/File:Dalton_John_desk.jp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hyperlink" Target="https://chem.libretexts.org/LibreTexts/University_of_California_Davis/UCD_Chem_002A/UCD_Chem_2A%3A_Gulacar/Unit_IV%3A_Electronic_Structure_and_Bonding/10%3A_Bonding_II%3A_Additional_Aspects/10.1%3A_Bonding_Theories"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hyperlink" Target="https://philschatz.com/chemistry-book/contents/m51047.html"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hyperlink" Target="http://images-of-elements.com/iron.php"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hyperlink" Target="https://wnew.cteonline.org/resources/view/43114" TargetMode="External"/><Relationship Id="rId4" Type="http://schemas.openxmlformats.org/officeDocument/2006/relationships/image" Target="../media/image17.jpg"/></Relationships>
</file>

<file path=ppt/slides/_rels/slide24.xml.rels><?xml version="1.0" encoding="UTF-8" standalone="yes"?>
<Relationships xmlns="http://schemas.openxmlformats.org/package/2006/relationships"><Relationship Id="rId3" Type="http://schemas.openxmlformats.org/officeDocument/2006/relationships/hyperlink" Target="https://www.boell.de/en/2017/05/30/acidification-corrosive-future" TargetMode="External"/><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gif"/></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chemistry.stackexchange.com/questions/33453/periodic-table-groups-which-grouping-is-right"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s://en.wikipedia.org/wiki/Proton" TargetMode="External"/><Relationship Id="rId5" Type="http://schemas.openxmlformats.org/officeDocument/2006/relationships/image" Target="../media/image8.png"/><Relationship Id="rId4" Type="http://schemas.openxmlformats.org/officeDocument/2006/relationships/hyperlink" Target="http://www.tutto-scienze.org/2014/12/il-non-carnevale-della-fisica-4.html"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4">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 picture containing food&#10;&#10;Description automatically generated">
            <a:extLst>
              <a:ext uri="{FF2B5EF4-FFF2-40B4-BE49-F238E27FC236}">
                <a16:creationId xmlns:a16="http://schemas.microsoft.com/office/drawing/2014/main" id="{67FEC69D-CE0D-4E5F-8DE7-7E9DAF9C7771}"/>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22854" t="9091" r="28668"/>
          <a:stretch/>
        </p:blipFill>
        <p:spPr>
          <a:xfrm>
            <a:off x="2642616" y="10"/>
            <a:ext cx="6501384" cy="6857990"/>
          </a:xfrm>
          <a:prstGeom prst="rect">
            <a:avLst/>
          </a:prstGeom>
        </p:spPr>
      </p:pic>
      <p:sp>
        <p:nvSpPr>
          <p:cNvPr id="17" name="Rectangle 16">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7004404" cy="6858000"/>
          </a:xfrm>
          <a:prstGeom prst="rect">
            <a:avLst/>
          </a:prstGeom>
          <a:gradFill>
            <a:gsLst>
              <a:gs pos="58000">
                <a:schemeClr val="bg1"/>
              </a:gs>
              <a:gs pos="33000">
                <a:schemeClr val="bg1">
                  <a:alpha val="64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358485" y="1122363"/>
            <a:ext cx="3017520" cy="3204134"/>
          </a:xfrm>
        </p:spPr>
        <p:txBody>
          <a:bodyPr anchor="b">
            <a:normAutofit/>
          </a:bodyPr>
          <a:lstStyle/>
          <a:p>
            <a:r>
              <a:rPr lang="en-US" sz="4200" b="1" dirty="0">
                <a:latin typeface="Arial" pitchFamily="34" charset="0"/>
                <a:cs typeface="Arial" pitchFamily="34" charset="0"/>
              </a:rPr>
              <a:t>Chemical Energy</a:t>
            </a:r>
          </a:p>
        </p:txBody>
      </p:sp>
      <p:sp>
        <p:nvSpPr>
          <p:cNvPr id="19" name="Rectangle 18">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51653" y="434802"/>
            <a:ext cx="146304" cy="5280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1" name="Rectangle 20">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0771" y="4546920"/>
            <a:ext cx="298323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838200"/>
          </a:xfrm>
        </p:spPr>
        <p:txBody>
          <a:bodyPr>
            <a:normAutofit/>
          </a:bodyPr>
          <a:lstStyle/>
          <a:p>
            <a:pPr algn="ctr"/>
            <a:r>
              <a:rPr lang="en-US" sz="4000" b="1" dirty="0">
                <a:solidFill>
                  <a:schemeClr val="accent1"/>
                </a:solidFill>
              </a:rPr>
              <a:t>Concept Question</a:t>
            </a:r>
          </a:p>
        </p:txBody>
      </p:sp>
      <p:sp>
        <p:nvSpPr>
          <p:cNvPr id="2" name="Content Placeholder 1"/>
          <p:cNvSpPr>
            <a:spLocks noGrp="1"/>
          </p:cNvSpPr>
          <p:nvPr>
            <p:ph idx="1"/>
          </p:nvPr>
        </p:nvSpPr>
        <p:spPr>
          <a:xfrm>
            <a:off x="0" y="838200"/>
            <a:ext cx="9144000" cy="5029200"/>
          </a:xfrm>
        </p:spPr>
        <p:txBody>
          <a:bodyPr>
            <a:normAutofit fontScale="92500" lnSpcReduction="20000"/>
          </a:bodyPr>
          <a:lstStyle/>
          <a:p>
            <a:pPr marL="109728" indent="0">
              <a:buNone/>
            </a:pPr>
            <a:r>
              <a:rPr lang="en-US" sz="2800" dirty="0"/>
              <a:t>What does it mean to say an equation is balanced?</a:t>
            </a:r>
          </a:p>
          <a:p>
            <a:pPr marL="624078" indent="-514350">
              <a:buFont typeface="+mj-lt"/>
              <a:buAutoNum type="alphaLcParenR"/>
            </a:pPr>
            <a:endParaRPr lang="en-US" sz="2800" dirty="0"/>
          </a:p>
          <a:p>
            <a:pPr marL="624078" indent="-514350">
              <a:buFont typeface="+mj-lt"/>
              <a:buAutoNum type="alphaLcParenR"/>
            </a:pPr>
            <a:r>
              <a:rPr lang="en-US" sz="2800" dirty="0"/>
              <a:t>An equation is balanced when the same number of each element is represented on the reactant and product sides.</a:t>
            </a:r>
          </a:p>
          <a:p>
            <a:pPr marL="624078" indent="-514350">
              <a:buFont typeface="+mj-lt"/>
              <a:buAutoNum type="alphaLcParenR"/>
            </a:pPr>
            <a:endParaRPr lang="en-US" sz="2800" dirty="0"/>
          </a:p>
          <a:p>
            <a:pPr marL="624078" indent="-514350">
              <a:buFont typeface="+mj-lt"/>
              <a:buAutoNum type="alphaLcParenR"/>
            </a:pPr>
            <a:r>
              <a:rPr lang="en-US" sz="2800" dirty="0"/>
              <a:t>An equation is balanced when the same number of each molecules are  represented on the reactant and product sides.</a:t>
            </a:r>
          </a:p>
          <a:p>
            <a:pPr marL="624078" indent="-514350">
              <a:buFont typeface="+mj-lt"/>
              <a:buAutoNum type="alphaLcParenR"/>
            </a:pPr>
            <a:endParaRPr lang="en-US" sz="2800" dirty="0"/>
          </a:p>
          <a:p>
            <a:pPr marL="624078" indent="-514350">
              <a:buFont typeface="+mj-lt"/>
              <a:buAutoNum type="alphaLcParenR"/>
            </a:pPr>
            <a:r>
              <a:rPr lang="en-US" sz="2800" dirty="0"/>
              <a:t>An equation is balanced when the same number of reactants are represented on the product sides.</a:t>
            </a:r>
          </a:p>
          <a:p>
            <a:pPr marL="624078" indent="-514350">
              <a:buFont typeface="+mj-lt"/>
              <a:buAutoNum type="alphaLcParenR"/>
            </a:pPr>
            <a:endParaRPr lang="en-US" sz="2800" dirty="0"/>
          </a:p>
          <a:p>
            <a:pPr marL="624078" indent="-514350">
              <a:buFont typeface="+mj-lt"/>
              <a:buAutoNum type="alphaLcParenR"/>
            </a:pPr>
            <a:r>
              <a:rPr lang="en-US" sz="2800" dirty="0"/>
              <a:t>An equation is balanced when the same number of molecule and atom is represented on the reactant and product sides.</a:t>
            </a:r>
          </a:p>
        </p:txBody>
      </p:sp>
    </p:spTree>
    <p:extLst>
      <p:ext uri="{BB962C8B-B14F-4D97-AF65-F5344CB8AC3E}">
        <p14:creationId xmlns:p14="http://schemas.microsoft.com/office/powerpoint/2010/main" val="8156752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normAutofit/>
          </a:bodyPr>
          <a:lstStyle/>
          <a:p>
            <a:pPr algn="ctr"/>
            <a:r>
              <a:rPr lang="en-US" sz="3900" b="1" i="1" dirty="0"/>
              <a:t>Dalton’s Elementary Atomic Theory</a:t>
            </a:r>
          </a:p>
        </p:txBody>
      </p:sp>
      <p:sp>
        <p:nvSpPr>
          <p:cNvPr id="3" name="Content Placeholder 2"/>
          <p:cNvSpPr>
            <a:spLocks noGrp="1"/>
          </p:cNvSpPr>
          <p:nvPr>
            <p:ph idx="1"/>
          </p:nvPr>
        </p:nvSpPr>
        <p:spPr>
          <a:xfrm>
            <a:off x="152400" y="1447800"/>
            <a:ext cx="8763000" cy="5105400"/>
          </a:xfrm>
        </p:spPr>
        <p:txBody>
          <a:bodyPr>
            <a:normAutofit/>
          </a:bodyPr>
          <a:lstStyle/>
          <a:p>
            <a:pPr marL="463550" lvl="1" indent="-350838" algn="just">
              <a:buFont typeface="Wingdings" pitchFamily="2" charset="2"/>
              <a:buChar char="§"/>
            </a:pPr>
            <a:r>
              <a:rPr lang="en-US" sz="2400" dirty="0">
                <a:solidFill>
                  <a:srgbClr val="C00000"/>
                </a:solidFill>
              </a:rPr>
              <a:t>In chemical reactions, atoms are combined, separated, or rearranged.</a:t>
            </a:r>
          </a:p>
          <a:p>
            <a:pPr marL="463550" lvl="1" indent="-350838" algn="just">
              <a:buFont typeface="Wingdings" pitchFamily="2" charset="2"/>
              <a:buChar char="§"/>
            </a:pPr>
            <a:endParaRPr lang="en-US" sz="2400" dirty="0"/>
          </a:p>
          <a:p>
            <a:pPr marL="463550" lvl="1" indent="-350838" algn="just">
              <a:buFont typeface="Wingdings" pitchFamily="2" charset="2"/>
              <a:buChar char="§"/>
            </a:pPr>
            <a:r>
              <a:rPr lang="en-US" sz="2400" dirty="0">
                <a:solidFill>
                  <a:schemeClr val="tx1"/>
                </a:solidFill>
              </a:rPr>
              <a:t>An example of chemical reaction using stoichiometry:</a:t>
            </a:r>
          </a:p>
          <a:p>
            <a:pPr marL="806450" lvl="2" indent="-350838" algn="just">
              <a:buFont typeface="Wingdings" pitchFamily="2" charset="2"/>
              <a:buChar char="§"/>
            </a:pPr>
            <a:r>
              <a:rPr lang="en-US" sz="2100" dirty="0">
                <a:solidFill>
                  <a:schemeClr val="tx1"/>
                </a:solidFill>
                <a:latin typeface="Calibri" panose="020F0502020204030204" pitchFamily="34" charset="0"/>
                <a:cs typeface="Calibri" panose="020F0502020204030204" pitchFamily="34" charset="0"/>
              </a:rPr>
              <a:t>P</a:t>
            </a:r>
            <a:r>
              <a:rPr lang="en-US" sz="2100" baseline="-25000" dirty="0">
                <a:solidFill>
                  <a:schemeClr val="tx1"/>
                </a:solidFill>
                <a:latin typeface="Calibri" panose="020F0502020204030204" pitchFamily="34" charset="0"/>
                <a:cs typeface="Calibri" panose="020F0502020204030204" pitchFamily="34" charset="0"/>
              </a:rPr>
              <a:t>4</a:t>
            </a:r>
            <a:r>
              <a:rPr lang="en-US" sz="2100" dirty="0">
                <a:solidFill>
                  <a:schemeClr val="tx1"/>
                </a:solidFill>
                <a:latin typeface="Calibri" panose="020F0502020204030204" pitchFamily="34" charset="0"/>
                <a:cs typeface="Calibri" panose="020F0502020204030204" pitchFamily="34" charset="0"/>
              </a:rPr>
              <a:t> + </a:t>
            </a:r>
            <a:r>
              <a:rPr lang="en-US" sz="2100" dirty="0">
                <a:latin typeface="Calibri" panose="020F0502020204030204" pitchFamily="34" charset="0"/>
                <a:cs typeface="Calibri" panose="020F0502020204030204" pitchFamily="34" charset="0"/>
              </a:rPr>
              <a:t>O</a:t>
            </a:r>
            <a:r>
              <a:rPr lang="en-US" sz="2100" baseline="-25000" dirty="0">
                <a:latin typeface="Calibri" panose="020F0502020204030204" pitchFamily="34" charset="0"/>
                <a:cs typeface="Calibri" panose="020F0502020204030204" pitchFamily="34" charset="0"/>
              </a:rPr>
              <a:t>2</a:t>
            </a:r>
            <a:r>
              <a:rPr lang="en-US" sz="2100" dirty="0">
                <a:latin typeface="Calibri" panose="020F0502020204030204" pitchFamily="34" charset="0"/>
                <a:cs typeface="Calibri" panose="020F0502020204030204" pitchFamily="34" charset="0"/>
              </a:rPr>
              <a:t> → P</a:t>
            </a:r>
            <a:r>
              <a:rPr lang="en-US" sz="2100" baseline="-25000" dirty="0">
                <a:latin typeface="Calibri" panose="020F0502020204030204" pitchFamily="34" charset="0"/>
                <a:cs typeface="Calibri" panose="020F0502020204030204" pitchFamily="34" charset="0"/>
              </a:rPr>
              <a:t>4</a:t>
            </a:r>
            <a:r>
              <a:rPr lang="en-US" sz="2100" dirty="0">
                <a:latin typeface="Calibri" panose="020F0502020204030204" pitchFamily="34" charset="0"/>
                <a:cs typeface="Calibri" panose="020F0502020204030204" pitchFamily="34" charset="0"/>
              </a:rPr>
              <a:t>O</a:t>
            </a:r>
            <a:r>
              <a:rPr lang="en-US" sz="2100" baseline="-25000" dirty="0">
                <a:latin typeface="Calibri" panose="020F0502020204030204" pitchFamily="34" charset="0"/>
                <a:cs typeface="Calibri" panose="020F0502020204030204" pitchFamily="34" charset="0"/>
              </a:rPr>
              <a:t>10</a:t>
            </a:r>
          </a:p>
          <a:p>
            <a:pPr marL="806450" lvl="2" indent="-350838" algn="just">
              <a:buFont typeface="Wingdings" pitchFamily="2" charset="2"/>
              <a:buChar char="§"/>
            </a:pPr>
            <a:endParaRPr lang="en-US" sz="2100" baseline="-25000" dirty="0">
              <a:latin typeface="Calibri" panose="020F0502020204030204" pitchFamily="34" charset="0"/>
              <a:cs typeface="Calibri" panose="020F0502020204030204" pitchFamily="34" charset="0"/>
            </a:endParaRPr>
          </a:p>
          <a:p>
            <a:pPr marL="806450" lvl="2" indent="-350838" algn="just">
              <a:buFont typeface="Wingdings" pitchFamily="2" charset="2"/>
              <a:buChar char="§"/>
            </a:pPr>
            <a:r>
              <a:rPr lang="en-US" sz="2100" dirty="0">
                <a:solidFill>
                  <a:schemeClr val="bg1"/>
                </a:solidFill>
                <a:latin typeface="Calibri" panose="020F0502020204030204" pitchFamily="34" charset="0"/>
                <a:cs typeface="Calibri" panose="020F0502020204030204" pitchFamily="34" charset="0"/>
              </a:rPr>
              <a:t>I need to get the same number of Phosphorus (P) and Oxygen (O) atoms on both side.  </a:t>
            </a:r>
          </a:p>
          <a:p>
            <a:pPr marL="806450" lvl="2" indent="-350838" algn="just">
              <a:buFont typeface="Wingdings" pitchFamily="2" charset="2"/>
              <a:buChar char="§"/>
            </a:pPr>
            <a:endParaRPr lang="en-US" sz="2100" dirty="0">
              <a:solidFill>
                <a:schemeClr val="bg1"/>
              </a:solidFill>
              <a:latin typeface="Calibri" panose="020F0502020204030204" pitchFamily="34" charset="0"/>
              <a:cs typeface="Calibri" panose="020F0502020204030204" pitchFamily="34" charset="0"/>
            </a:endParaRPr>
          </a:p>
          <a:p>
            <a:pPr marL="806450" lvl="2" indent="-350838" algn="just">
              <a:buFont typeface="Wingdings" pitchFamily="2" charset="2"/>
              <a:buChar char="§"/>
            </a:pPr>
            <a:r>
              <a:rPr lang="en-US" sz="2100" dirty="0">
                <a:solidFill>
                  <a:schemeClr val="bg1"/>
                </a:solidFill>
                <a:latin typeface="Calibri" panose="020F0502020204030204" pitchFamily="34" charset="0"/>
                <a:cs typeface="Calibri" panose="020F0502020204030204" pitchFamily="34" charset="0"/>
              </a:rPr>
              <a:t>There are four P on both side, which is good.  </a:t>
            </a:r>
          </a:p>
          <a:p>
            <a:pPr marL="806450" lvl="2" indent="-350838" algn="just">
              <a:buFont typeface="Wingdings" pitchFamily="2" charset="2"/>
              <a:buChar char="§"/>
            </a:pPr>
            <a:endParaRPr lang="en-US" sz="2100" dirty="0">
              <a:solidFill>
                <a:schemeClr val="bg1"/>
              </a:solidFill>
              <a:latin typeface="Calibri" panose="020F0502020204030204" pitchFamily="34" charset="0"/>
              <a:cs typeface="Calibri" panose="020F0502020204030204" pitchFamily="34" charset="0"/>
            </a:endParaRPr>
          </a:p>
          <a:p>
            <a:pPr marL="806450" lvl="2" indent="-350838" algn="just">
              <a:buFont typeface="Wingdings" pitchFamily="2" charset="2"/>
              <a:buChar char="§"/>
            </a:pPr>
            <a:r>
              <a:rPr lang="en-US" sz="2100" dirty="0">
                <a:solidFill>
                  <a:schemeClr val="bg1"/>
                </a:solidFill>
                <a:latin typeface="Calibri" panose="020F0502020204030204" pitchFamily="34" charset="0"/>
                <a:cs typeface="Calibri" panose="020F0502020204030204" pitchFamily="34" charset="0"/>
              </a:rPr>
              <a:t>But there are 2 O on one side and 10 on the other.  To balance them I need to get 10 on both sides.  To do that I need to add a 5.</a:t>
            </a:r>
          </a:p>
          <a:p>
            <a:pPr marL="806450" lvl="2" indent="-350838" algn="just">
              <a:buFont typeface="Wingdings" pitchFamily="2" charset="2"/>
              <a:buChar char="§"/>
            </a:pPr>
            <a:endParaRPr lang="en-US" sz="2100" dirty="0">
              <a:solidFill>
                <a:schemeClr val="bg1"/>
              </a:solidFill>
              <a:latin typeface="Calibri" panose="020F0502020204030204" pitchFamily="34" charset="0"/>
              <a:cs typeface="Calibri" panose="020F0502020204030204" pitchFamily="34" charset="0"/>
            </a:endParaRPr>
          </a:p>
          <a:p>
            <a:pPr marL="806450" lvl="2" indent="-350838" algn="just">
              <a:buFont typeface="Wingdings" pitchFamily="2" charset="2"/>
              <a:buChar char="§"/>
            </a:pPr>
            <a:r>
              <a:rPr lang="en-US" sz="2100" dirty="0">
                <a:solidFill>
                  <a:schemeClr val="bg1"/>
                </a:solidFill>
                <a:latin typeface="Calibri" panose="020F0502020204030204" pitchFamily="34" charset="0"/>
                <a:cs typeface="Calibri" panose="020F0502020204030204" pitchFamily="34" charset="0"/>
              </a:rPr>
              <a:t>P</a:t>
            </a:r>
            <a:r>
              <a:rPr lang="en-US" sz="2100" baseline="-25000" dirty="0">
                <a:solidFill>
                  <a:schemeClr val="bg1"/>
                </a:solidFill>
                <a:latin typeface="Calibri" panose="020F0502020204030204" pitchFamily="34" charset="0"/>
                <a:cs typeface="Calibri" panose="020F0502020204030204" pitchFamily="34" charset="0"/>
              </a:rPr>
              <a:t>4</a:t>
            </a:r>
            <a:r>
              <a:rPr lang="en-US" sz="2100" dirty="0">
                <a:solidFill>
                  <a:schemeClr val="bg1"/>
                </a:solidFill>
                <a:latin typeface="Calibri" panose="020F0502020204030204" pitchFamily="34" charset="0"/>
                <a:cs typeface="Calibri" panose="020F0502020204030204" pitchFamily="34" charset="0"/>
              </a:rPr>
              <a:t> + O</a:t>
            </a:r>
            <a:r>
              <a:rPr lang="en-US" sz="2100" baseline="-25000" dirty="0">
                <a:solidFill>
                  <a:schemeClr val="bg1"/>
                </a:solidFill>
                <a:latin typeface="Calibri" panose="020F0502020204030204" pitchFamily="34" charset="0"/>
                <a:cs typeface="Calibri" panose="020F0502020204030204" pitchFamily="34" charset="0"/>
              </a:rPr>
              <a:t>2</a:t>
            </a:r>
            <a:r>
              <a:rPr lang="en-US" sz="2100" dirty="0">
                <a:solidFill>
                  <a:schemeClr val="bg1"/>
                </a:solidFill>
                <a:latin typeface="Calibri" panose="020F0502020204030204" pitchFamily="34" charset="0"/>
                <a:cs typeface="Calibri" panose="020F0502020204030204" pitchFamily="34" charset="0"/>
              </a:rPr>
              <a:t> → </a:t>
            </a:r>
            <a:r>
              <a:rPr lang="en-US" sz="2100" b="1" dirty="0">
                <a:solidFill>
                  <a:schemeClr val="bg1"/>
                </a:solidFill>
                <a:latin typeface="Calibri" panose="020F0502020204030204" pitchFamily="34" charset="0"/>
                <a:cs typeface="Calibri" panose="020F0502020204030204" pitchFamily="34" charset="0"/>
              </a:rPr>
              <a:t>5</a:t>
            </a:r>
            <a:r>
              <a:rPr lang="en-US" sz="2100" dirty="0">
                <a:solidFill>
                  <a:schemeClr val="bg1"/>
                </a:solidFill>
                <a:latin typeface="Calibri" panose="020F0502020204030204" pitchFamily="34" charset="0"/>
                <a:cs typeface="Calibri" panose="020F0502020204030204" pitchFamily="34" charset="0"/>
              </a:rPr>
              <a:t>P</a:t>
            </a:r>
            <a:r>
              <a:rPr lang="en-US" sz="2100" baseline="-25000" dirty="0">
                <a:solidFill>
                  <a:schemeClr val="bg1"/>
                </a:solidFill>
                <a:latin typeface="Calibri" panose="020F0502020204030204" pitchFamily="34" charset="0"/>
                <a:cs typeface="Calibri" panose="020F0502020204030204" pitchFamily="34" charset="0"/>
              </a:rPr>
              <a:t>4</a:t>
            </a:r>
            <a:r>
              <a:rPr lang="en-US" sz="2100" dirty="0">
                <a:solidFill>
                  <a:schemeClr val="bg1"/>
                </a:solidFill>
                <a:latin typeface="Calibri" panose="020F0502020204030204" pitchFamily="34" charset="0"/>
                <a:cs typeface="Calibri" panose="020F0502020204030204" pitchFamily="34" charset="0"/>
              </a:rPr>
              <a:t>O</a:t>
            </a:r>
            <a:r>
              <a:rPr lang="en-US" sz="2100" baseline="-25000" dirty="0">
                <a:solidFill>
                  <a:schemeClr val="bg1"/>
                </a:solidFill>
                <a:latin typeface="Calibri" panose="020F0502020204030204" pitchFamily="34" charset="0"/>
                <a:cs typeface="Calibri" panose="020F0502020204030204" pitchFamily="34" charset="0"/>
              </a:rPr>
              <a:t>10</a:t>
            </a:r>
          </a:p>
          <a:p>
            <a:pPr marL="806450" lvl="2" indent="-350838" algn="just">
              <a:buFont typeface="Wingdings" pitchFamily="2" charset="2"/>
              <a:buChar char="§"/>
            </a:pPr>
            <a:endParaRPr lang="en-US" sz="2100" dirty="0">
              <a:latin typeface="Calibri" panose="020F0502020204030204" pitchFamily="34" charset="0"/>
              <a:cs typeface="Calibri" panose="020F0502020204030204" pitchFamily="34" charset="0"/>
            </a:endParaRPr>
          </a:p>
          <a:p>
            <a:pPr marL="806450" lvl="2" indent="-350838" algn="just">
              <a:buFont typeface="Wingdings" pitchFamily="2" charset="2"/>
              <a:buChar char="§"/>
            </a:pPr>
            <a:endParaRPr lang="en-US" sz="2100" dirty="0">
              <a:solidFill>
                <a:schemeClr val="tx1"/>
              </a:solidFill>
              <a:latin typeface="Calibri" panose="020F0502020204030204" pitchFamily="34" charset="0"/>
              <a:cs typeface="Calibri" panose="020F0502020204030204" pitchFamily="34" charset="0"/>
            </a:endParaRPr>
          </a:p>
          <a:p>
            <a:pPr marL="806450" lvl="2" indent="-350838" algn="just">
              <a:buFont typeface="Wingdings" pitchFamily="2" charset="2"/>
              <a:buChar char="§"/>
            </a:pPr>
            <a:endParaRPr lang="en-US" sz="21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847862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normAutofit/>
          </a:bodyPr>
          <a:lstStyle/>
          <a:p>
            <a:pPr algn="ctr"/>
            <a:r>
              <a:rPr lang="en-US" sz="3900" b="1" i="1" dirty="0"/>
              <a:t>Dalton’s Elementary Atomic Theory</a:t>
            </a:r>
          </a:p>
        </p:txBody>
      </p:sp>
      <p:sp>
        <p:nvSpPr>
          <p:cNvPr id="3" name="Content Placeholder 2"/>
          <p:cNvSpPr>
            <a:spLocks noGrp="1"/>
          </p:cNvSpPr>
          <p:nvPr>
            <p:ph idx="1"/>
          </p:nvPr>
        </p:nvSpPr>
        <p:spPr>
          <a:xfrm>
            <a:off x="152400" y="1447800"/>
            <a:ext cx="8763000" cy="5105400"/>
          </a:xfrm>
        </p:spPr>
        <p:txBody>
          <a:bodyPr>
            <a:normAutofit/>
          </a:bodyPr>
          <a:lstStyle/>
          <a:p>
            <a:pPr marL="463550" lvl="1" indent="-350838" algn="just">
              <a:buFont typeface="Wingdings" pitchFamily="2" charset="2"/>
              <a:buChar char="§"/>
            </a:pPr>
            <a:r>
              <a:rPr lang="en-US" sz="2400" dirty="0">
                <a:solidFill>
                  <a:srgbClr val="C00000"/>
                </a:solidFill>
              </a:rPr>
              <a:t>In chemical reactions, atoms are combined, separated, or rearranged.</a:t>
            </a:r>
          </a:p>
          <a:p>
            <a:pPr marL="463550" lvl="1" indent="-350838" algn="just">
              <a:buFont typeface="Wingdings" pitchFamily="2" charset="2"/>
              <a:buChar char="§"/>
            </a:pPr>
            <a:endParaRPr lang="en-US" sz="2400" dirty="0"/>
          </a:p>
          <a:p>
            <a:pPr marL="463550" lvl="1" indent="-350838" algn="just">
              <a:buFont typeface="Wingdings" pitchFamily="2" charset="2"/>
              <a:buChar char="§"/>
            </a:pPr>
            <a:r>
              <a:rPr lang="en-US" sz="2400" dirty="0">
                <a:solidFill>
                  <a:schemeClr val="tx1"/>
                </a:solidFill>
              </a:rPr>
              <a:t>An example of chemical reaction using stoichiometry:</a:t>
            </a:r>
          </a:p>
          <a:p>
            <a:pPr marL="806450" lvl="2" indent="-350838" algn="just">
              <a:buFont typeface="Wingdings" pitchFamily="2" charset="2"/>
              <a:buChar char="§"/>
            </a:pPr>
            <a:r>
              <a:rPr lang="en-US" sz="2100" dirty="0">
                <a:solidFill>
                  <a:schemeClr val="tx1"/>
                </a:solidFill>
                <a:latin typeface="Calibri" panose="020F0502020204030204" pitchFamily="34" charset="0"/>
                <a:cs typeface="Calibri" panose="020F0502020204030204" pitchFamily="34" charset="0"/>
              </a:rPr>
              <a:t>P</a:t>
            </a:r>
            <a:r>
              <a:rPr lang="en-US" sz="2100" baseline="-25000" dirty="0">
                <a:solidFill>
                  <a:schemeClr val="tx1"/>
                </a:solidFill>
                <a:latin typeface="Calibri" panose="020F0502020204030204" pitchFamily="34" charset="0"/>
                <a:cs typeface="Calibri" panose="020F0502020204030204" pitchFamily="34" charset="0"/>
              </a:rPr>
              <a:t>4</a:t>
            </a:r>
            <a:r>
              <a:rPr lang="en-US" sz="2100" dirty="0">
                <a:solidFill>
                  <a:schemeClr val="tx1"/>
                </a:solidFill>
                <a:latin typeface="Calibri" panose="020F0502020204030204" pitchFamily="34" charset="0"/>
                <a:cs typeface="Calibri" panose="020F0502020204030204" pitchFamily="34" charset="0"/>
              </a:rPr>
              <a:t> + </a:t>
            </a:r>
            <a:r>
              <a:rPr lang="en-US" sz="2100" dirty="0">
                <a:latin typeface="Calibri" panose="020F0502020204030204" pitchFamily="34" charset="0"/>
                <a:cs typeface="Calibri" panose="020F0502020204030204" pitchFamily="34" charset="0"/>
              </a:rPr>
              <a:t>O</a:t>
            </a:r>
            <a:r>
              <a:rPr lang="en-US" sz="2100" baseline="-25000" dirty="0">
                <a:latin typeface="Calibri" panose="020F0502020204030204" pitchFamily="34" charset="0"/>
                <a:cs typeface="Calibri" panose="020F0502020204030204" pitchFamily="34" charset="0"/>
              </a:rPr>
              <a:t>2</a:t>
            </a:r>
            <a:r>
              <a:rPr lang="en-US" sz="2100" dirty="0">
                <a:latin typeface="Calibri" panose="020F0502020204030204" pitchFamily="34" charset="0"/>
                <a:cs typeface="Calibri" panose="020F0502020204030204" pitchFamily="34" charset="0"/>
              </a:rPr>
              <a:t> → P</a:t>
            </a:r>
            <a:r>
              <a:rPr lang="en-US" sz="2100" baseline="-25000" dirty="0">
                <a:latin typeface="Calibri" panose="020F0502020204030204" pitchFamily="34" charset="0"/>
                <a:cs typeface="Calibri" panose="020F0502020204030204" pitchFamily="34" charset="0"/>
              </a:rPr>
              <a:t>4</a:t>
            </a:r>
            <a:r>
              <a:rPr lang="en-US" sz="2100" dirty="0">
                <a:latin typeface="Calibri" panose="020F0502020204030204" pitchFamily="34" charset="0"/>
                <a:cs typeface="Calibri" panose="020F0502020204030204" pitchFamily="34" charset="0"/>
              </a:rPr>
              <a:t>O</a:t>
            </a:r>
            <a:r>
              <a:rPr lang="en-US" sz="2100" baseline="-25000" dirty="0">
                <a:latin typeface="Calibri" panose="020F0502020204030204" pitchFamily="34" charset="0"/>
                <a:cs typeface="Calibri" panose="020F0502020204030204" pitchFamily="34" charset="0"/>
              </a:rPr>
              <a:t>10</a:t>
            </a:r>
          </a:p>
          <a:p>
            <a:pPr marL="806450" lvl="2" indent="-350838" algn="just">
              <a:buFont typeface="Wingdings" pitchFamily="2" charset="2"/>
              <a:buChar char="§"/>
            </a:pPr>
            <a:endParaRPr lang="en-US" sz="2100" baseline="-25000" dirty="0">
              <a:latin typeface="Calibri" panose="020F0502020204030204" pitchFamily="34" charset="0"/>
              <a:cs typeface="Calibri" panose="020F0502020204030204" pitchFamily="34" charset="0"/>
            </a:endParaRPr>
          </a:p>
          <a:p>
            <a:pPr marL="806450" lvl="2" indent="-350838" algn="just">
              <a:buFont typeface="Wingdings" pitchFamily="2" charset="2"/>
              <a:buChar char="§"/>
            </a:pPr>
            <a:r>
              <a:rPr lang="en-US" sz="2100" dirty="0">
                <a:latin typeface="Calibri" panose="020F0502020204030204" pitchFamily="34" charset="0"/>
                <a:cs typeface="Calibri" panose="020F0502020204030204" pitchFamily="34" charset="0"/>
              </a:rPr>
              <a:t>I need to get the same number of Phosphorus (P) and Oxygen (O) atoms on both side.  </a:t>
            </a:r>
          </a:p>
          <a:p>
            <a:pPr marL="806450" lvl="2" indent="-350838" algn="just">
              <a:buFont typeface="Wingdings" pitchFamily="2" charset="2"/>
              <a:buChar char="§"/>
            </a:pPr>
            <a:endParaRPr lang="en-US" sz="2100" dirty="0">
              <a:latin typeface="Calibri" panose="020F0502020204030204" pitchFamily="34" charset="0"/>
              <a:cs typeface="Calibri" panose="020F0502020204030204" pitchFamily="34" charset="0"/>
            </a:endParaRPr>
          </a:p>
          <a:p>
            <a:pPr marL="806450" lvl="2" indent="-350838" algn="just">
              <a:buFont typeface="Wingdings" pitchFamily="2" charset="2"/>
              <a:buChar char="§"/>
            </a:pPr>
            <a:r>
              <a:rPr lang="en-US" sz="2100" dirty="0">
                <a:latin typeface="Calibri" panose="020F0502020204030204" pitchFamily="34" charset="0"/>
                <a:cs typeface="Calibri" panose="020F0502020204030204" pitchFamily="34" charset="0"/>
              </a:rPr>
              <a:t>There are four P on both side, which is good.  </a:t>
            </a:r>
          </a:p>
          <a:p>
            <a:pPr marL="806450" lvl="2" indent="-350838" algn="just">
              <a:buFont typeface="Wingdings" pitchFamily="2" charset="2"/>
              <a:buChar char="§"/>
            </a:pPr>
            <a:endParaRPr lang="en-US" sz="2100" dirty="0">
              <a:latin typeface="Calibri" panose="020F0502020204030204" pitchFamily="34" charset="0"/>
              <a:cs typeface="Calibri" panose="020F0502020204030204" pitchFamily="34" charset="0"/>
            </a:endParaRPr>
          </a:p>
          <a:p>
            <a:pPr marL="806450" lvl="2" indent="-350838" algn="just">
              <a:buFont typeface="Wingdings" pitchFamily="2" charset="2"/>
              <a:buChar char="§"/>
            </a:pPr>
            <a:r>
              <a:rPr lang="en-US" sz="2100" dirty="0">
                <a:solidFill>
                  <a:schemeClr val="bg1"/>
                </a:solidFill>
                <a:latin typeface="Calibri" panose="020F0502020204030204" pitchFamily="34" charset="0"/>
                <a:cs typeface="Calibri" panose="020F0502020204030204" pitchFamily="34" charset="0"/>
              </a:rPr>
              <a:t>But there are 2 O on one side and 10 on the other.  To balance them I need to get 10 on both sides.  To do that I need to add a 5.</a:t>
            </a:r>
          </a:p>
          <a:p>
            <a:pPr marL="806450" lvl="2" indent="-350838" algn="just">
              <a:buFont typeface="Wingdings" pitchFamily="2" charset="2"/>
              <a:buChar char="§"/>
            </a:pPr>
            <a:endParaRPr lang="en-US" sz="2100" dirty="0">
              <a:solidFill>
                <a:schemeClr val="bg1"/>
              </a:solidFill>
              <a:latin typeface="Calibri" panose="020F0502020204030204" pitchFamily="34" charset="0"/>
              <a:cs typeface="Calibri" panose="020F0502020204030204" pitchFamily="34" charset="0"/>
            </a:endParaRPr>
          </a:p>
          <a:p>
            <a:pPr marL="806450" lvl="2" indent="-350838" algn="just">
              <a:buFont typeface="Wingdings" pitchFamily="2" charset="2"/>
              <a:buChar char="§"/>
            </a:pPr>
            <a:r>
              <a:rPr lang="en-US" sz="2100" dirty="0">
                <a:solidFill>
                  <a:schemeClr val="bg1"/>
                </a:solidFill>
                <a:latin typeface="Calibri" panose="020F0502020204030204" pitchFamily="34" charset="0"/>
                <a:cs typeface="Calibri" panose="020F0502020204030204" pitchFamily="34" charset="0"/>
              </a:rPr>
              <a:t>P</a:t>
            </a:r>
            <a:r>
              <a:rPr lang="en-US" sz="2100" baseline="-25000" dirty="0">
                <a:solidFill>
                  <a:schemeClr val="bg1"/>
                </a:solidFill>
                <a:latin typeface="Calibri" panose="020F0502020204030204" pitchFamily="34" charset="0"/>
                <a:cs typeface="Calibri" panose="020F0502020204030204" pitchFamily="34" charset="0"/>
              </a:rPr>
              <a:t>4</a:t>
            </a:r>
            <a:r>
              <a:rPr lang="en-US" sz="2100" dirty="0">
                <a:solidFill>
                  <a:schemeClr val="bg1"/>
                </a:solidFill>
                <a:latin typeface="Calibri" panose="020F0502020204030204" pitchFamily="34" charset="0"/>
                <a:cs typeface="Calibri" panose="020F0502020204030204" pitchFamily="34" charset="0"/>
              </a:rPr>
              <a:t> + O</a:t>
            </a:r>
            <a:r>
              <a:rPr lang="en-US" sz="2100" baseline="-25000" dirty="0">
                <a:solidFill>
                  <a:schemeClr val="bg1"/>
                </a:solidFill>
                <a:latin typeface="Calibri" panose="020F0502020204030204" pitchFamily="34" charset="0"/>
                <a:cs typeface="Calibri" panose="020F0502020204030204" pitchFamily="34" charset="0"/>
              </a:rPr>
              <a:t>2</a:t>
            </a:r>
            <a:r>
              <a:rPr lang="en-US" sz="2100" dirty="0">
                <a:solidFill>
                  <a:schemeClr val="bg1"/>
                </a:solidFill>
                <a:latin typeface="Calibri" panose="020F0502020204030204" pitchFamily="34" charset="0"/>
                <a:cs typeface="Calibri" panose="020F0502020204030204" pitchFamily="34" charset="0"/>
              </a:rPr>
              <a:t> → </a:t>
            </a:r>
            <a:r>
              <a:rPr lang="en-US" sz="2100" b="1" dirty="0">
                <a:solidFill>
                  <a:schemeClr val="bg1"/>
                </a:solidFill>
                <a:latin typeface="Calibri" panose="020F0502020204030204" pitchFamily="34" charset="0"/>
                <a:cs typeface="Calibri" panose="020F0502020204030204" pitchFamily="34" charset="0"/>
              </a:rPr>
              <a:t>5</a:t>
            </a:r>
            <a:r>
              <a:rPr lang="en-US" sz="2100" dirty="0">
                <a:solidFill>
                  <a:schemeClr val="bg1"/>
                </a:solidFill>
                <a:latin typeface="Calibri" panose="020F0502020204030204" pitchFamily="34" charset="0"/>
                <a:cs typeface="Calibri" panose="020F0502020204030204" pitchFamily="34" charset="0"/>
              </a:rPr>
              <a:t>P</a:t>
            </a:r>
            <a:r>
              <a:rPr lang="en-US" sz="2100" baseline="-25000" dirty="0">
                <a:solidFill>
                  <a:schemeClr val="bg1"/>
                </a:solidFill>
                <a:latin typeface="Calibri" panose="020F0502020204030204" pitchFamily="34" charset="0"/>
                <a:cs typeface="Calibri" panose="020F0502020204030204" pitchFamily="34" charset="0"/>
              </a:rPr>
              <a:t>4</a:t>
            </a:r>
            <a:r>
              <a:rPr lang="en-US" sz="2100" dirty="0">
                <a:solidFill>
                  <a:schemeClr val="bg1"/>
                </a:solidFill>
                <a:latin typeface="Calibri" panose="020F0502020204030204" pitchFamily="34" charset="0"/>
                <a:cs typeface="Calibri" panose="020F0502020204030204" pitchFamily="34" charset="0"/>
              </a:rPr>
              <a:t>O</a:t>
            </a:r>
            <a:r>
              <a:rPr lang="en-US" sz="2100" baseline="-25000" dirty="0">
                <a:solidFill>
                  <a:schemeClr val="bg1"/>
                </a:solidFill>
                <a:latin typeface="Calibri" panose="020F0502020204030204" pitchFamily="34" charset="0"/>
                <a:cs typeface="Calibri" panose="020F0502020204030204" pitchFamily="34" charset="0"/>
              </a:rPr>
              <a:t>10</a:t>
            </a:r>
          </a:p>
          <a:p>
            <a:pPr marL="806450" lvl="2" indent="-350838" algn="just">
              <a:buFont typeface="Wingdings" pitchFamily="2" charset="2"/>
              <a:buChar char="§"/>
            </a:pPr>
            <a:endParaRPr lang="en-US" sz="2100" dirty="0">
              <a:latin typeface="Calibri" panose="020F0502020204030204" pitchFamily="34" charset="0"/>
              <a:cs typeface="Calibri" panose="020F0502020204030204" pitchFamily="34" charset="0"/>
            </a:endParaRPr>
          </a:p>
          <a:p>
            <a:pPr marL="806450" lvl="2" indent="-350838" algn="just">
              <a:buFont typeface="Wingdings" pitchFamily="2" charset="2"/>
              <a:buChar char="§"/>
            </a:pPr>
            <a:endParaRPr lang="en-US" sz="2100" dirty="0">
              <a:solidFill>
                <a:schemeClr val="tx1"/>
              </a:solidFill>
              <a:latin typeface="Calibri" panose="020F0502020204030204" pitchFamily="34" charset="0"/>
              <a:cs typeface="Calibri" panose="020F0502020204030204" pitchFamily="34" charset="0"/>
            </a:endParaRPr>
          </a:p>
          <a:p>
            <a:pPr marL="806450" lvl="2" indent="-350838" algn="just">
              <a:buFont typeface="Wingdings" pitchFamily="2" charset="2"/>
              <a:buChar char="§"/>
            </a:pPr>
            <a:endParaRPr lang="en-US" sz="21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638015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normAutofit/>
          </a:bodyPr>
          <a:lstStyle/>
          <a:p>
            <a:pPr algn="ctr"/>
            <a:r>
              <a:rPr lang="en-US" sz="3900" b="1" i="1" dirty="0"/>
              <a:t>Dalton’s Elementary Atomic Theory</a:t>
            </a:r>
          </a:p>
        </p:txBody>
      </p:sp>
      <p:sp>
        <p:nvSpPr>
          <p:cNvPr id="3" name="Content Placeholder 2"/>
          <p:cNvSpPr>
            <a:spLocks noGrp="1"/>
          </p:cNvSpPr>
          <p:nvPr>
            <p:ph idx="1"/>
          </p:nvPr>
        </p:nvSpPr>
        <p:spPr>
          <a:xfrm>
            <a:off x="152400" y="1447800"/>
            <a:ext cx="8763000" cy="5105400"/>
          </a:xfrm>
        </p:spPr>
        <p:txBody>
          <a:bodyPr>
            <a:normAutofit/>
          </a:bodyPr>
          <a:lstStyle/>
          <a:p>
            <a:pPr marL="463550" lvl="1" indent="-350838" algn="just">
              <a:buFont typeface="Wingdings" pitchFamily="2" charset="2"/>
              <a:buChar char="§"/>
            </a:pPr>
            <a:r>
              <a:rPr lang="en-US" sz="2400" dirty="0">
                <a:solidFill>
                  <a:srgbClr val="C00000"/>
                </a:solidFill>
              </a:rPr>
              <a:t>In chemical reactions, atoms are combined, separated, or rearranged.</a:t>
            </a:r>
          </a:p>
          <a:p>
            <a:pPr marL="463550" lvl="1" indent="-350838" algn="just">
              <a:buFont typeface="Wingdings" pitchFamily="2" charset="2"/>
              <a:buChar char="§"/>
            </a:pPr>
            <a:endParaRPr lang="en-US" sz="2400" dirty="0"/>
          </a:p>
          <a:p>
            <a:pPr marL="463550" lvl="1" indent="-350838" algn="just">
              <a:buFont typeface="Wingdings" pitchFamily="2" charset="2"/>
              <a:buChar char="§"/>
            </a:pPr>
            <a:r>
              <a:rPr lang="en-US" sz="2400" dirty="0">
                <a:solidFill>
                  <a:schemeClr val="tx1"/>
                </a:solidFill>
              </a:rPr>
              <a:t>An example of chemical reaction using stoichiometry:</a:t>
            </a:r>
          </a:p>
          <a:p>
            <a:pPr marL="806450" lvl="2" indent="-350838" algn="just">
              <a:buFont typeface="Wingdings" pitchFamily="2" charset="2"/>
              <a:buChar char="§"/>
            </a:pPr>
            <a:r>
              <a:rPr lang="en-US" sz="2100" dirty="0">
                <a:solidFill>
                  <a:schemeClr val="tx1"/>
                </a:solidFill>
                <a:latin typeface="Calibri" panose="020F0502020204030204" pitchFamily="34" charset="0"/>
                <a:cs typeface="Calibri" panose="020F0502020204030204" pitchFamily="34" charset="0"/>
              </a:rPr>
              <a:t>P</a:t>
            </a:r>
            <a:r>
              <a:rPr lang="en-US" sz="2100" baseline="-25000" dirty="0">
                <a:solidFill>
                  <a:schemeClr val="tx1"/>
                </a:solidFill>
                <a:latin typeface="Calibri" panose="020F0502020204030204" pitchFamily="34" charset="0"/>
                <a:cs typeface="Calibri" panose="020F0502020204030204" pitchFamily="34" charset="0"/>
              </a:rPr>
              <a:t>4</a:t>
            </a:r>
            <a:r>
              <a:rPr lang="en-US" sz="2100" dirty="0">
                <a:solidFill>
                  <a:schemeClr val="tx1"/>
                </a:solidFill>
                <a:latin typeface="Calibri" panose="020F0502020204030204" pitchFamily="34" charset="0"/>
                <a:cs typeface="Calibri" panose="020F0502020204030204" pitchFamily="34" charset="0"/>
              </a:rPr>
              <a:t> + </a:t>
            </a:r>
            <a:r>
              <a:rPr lang="en-US" sz="2100" dirty="0">
                <a:latin typeface="Calibri" panose="020F0502020204030204" pitchFamily="34" charset="0"/>
                <a:cs typeface="Calibri" panose="020F0502020204030204" pitchFamily="34" charset="0"/>
              </a:rPr>
              <a:t>O</a:t>
            </a:r>
            <a:r>
              <a:rPr lang="en-US" sz="2100" baseline="-25000" dirty="0">
                <a:latin typeface="Calibri" panose="020F0502020204030204" pitchFamily="34" charset="0"/>
                <a:cs typeface="Calibri" panose="020F0502020204030204" pitchFamily="34" charset="0"/>
              </a:rPr>
              <a:t>2</a:t>
            </a:r>
            <a:r>
              <a:rPr lang="en-US" sz="2100" dirty="0">
                <a:latin typeface="Calibri" panose="020F0502020204030204" pitchFamily="34" charset="0"/>
                <a:cs typeface="Calibri" panose="020F0502020204030204" pitchFamily="34" charset="0"/>
              </a:rPr>
              <a:t> → P</a:t>
            </a:r>
            <a:r>
              <a:rPr lang="en-US" sz="2100" baseline="-25000" dirty="0">
                <a:latin typeface="Calibri" panose="020F0502020204030204" pitchFamily="34" charset="0"/>
                <a:cs typeface="Calibri" panose="020F0502020204030204" pitchFamily="34" charset="0"/>
              </a:rPr>
              <a:t>4</a:t>
            </a:r>
            <a:r>
              <a:rPr lang="en-US" sz="2100" dirty="0">
                <a:latin typeface="Calibri" panose="020F0502020204030204" pitchFamily="34" charset="0"/>
                <a:cs typeface="Calibri" panose="020F0502020204030204" pitchFamily="34" charset="0"/>
              </a:rPr>
              <a:t>O</a:t>
            </a:r>
            <a:r>
              <a:rPr lang="en-US" sz="2100" baseline="-25000" dirty="0">
                <a:latin typeface="Calibri" panose="020F0502020204030204" pitchFamily="34" charset="0"/>
                <a:cs typeface="Calibri" panose="020F0502020204030204" pitchFamily="34" charset="0"/>
              </a:rPr>
              <a:t>10</a:t>
            </a:r>
          </a:p>
          <a:p>
            <a:pPr marL="806450" lvl="2" indent="-350838" algn="just">
              <a:buFont typeface="Wingdings" pitchFamily="2" charset="2"/>
              <a:buChar char="§"/>
            </a:pPr>
            <a:endParaRPr lang="en-US" sz="2100" baseline="-25000" dirty="0">
              <a:latin typeface="Calibri" panose="020F0502020204030204" pitchFamily="34" charset="0"/>
              <a:cs typeface="Calibri" panose="020F0502020204030204" pitchFamily="34" charset="0"/>
            </a:endParaRPr>
          </a:p>
          <a:p>
            <a:pPr marL="806450" lvl="2" indent="-350838" algn="just">
              <a:buFont typeface="Wingdings" pitchFamily="2" charset="2"/>
              <a:buChar char="§"/>
            </a:pPr>
            <a:r>
              <a:rPr lang="en-US" sz="2100" dirty="0">
                <a:latin typeface="Calibri" panose="020F0502020204030204" pitchFamily="34" charset="0"/>
                <a:cs typeface="Calibri" panose="020F0502020204030204" pitchFamily="34" charset="0"/>
              </a:rPr>
              <a:t>I need to get the same number of Phosphorus (P) and Oxygen (O) atoms on both side.  </a:t>
            </a:r>
          </a:p>
          <a:p>
            <a:pPr marL="806450" lvl="2" indent="-350838" algn="just">
              <a:buFont typeface="Wingdings" pitchFamily="2" charset="2"/>
              <a:buChar char="§"/>
            </a:pPr>
            <a:endParaRPr lang="en-US" sz="2100" dirty="0">
              <a:latin typeface="Calibri" panose="020F0502020204030204" pitchFamily="34" charset="0"/>
              <a:cs typeface="Calibri" panose="020F0502020204030204" pitchFamily="34" charset="0"/>
            </a:endParaRPr>
          </a:p>
          <a:p>
            <a:pPr marL="806450" lvl="2" indent="-350838" algn="just">
              <a:buFont typeface="Wingdings" pitchFamily="2" charset="2"/>
              <a:buChar char="§"/>
            </a:pPr>
            <a:r>
              <a:rPr lang="en-US" sz="2100" dirty="0">
                <a:latin typeface="Calibri" panose="020F0502020204030204" pitchFamily="34" charset="0"/>
                <a:cs typeface="Calibri" panose="020F0502020204030204" pitchFamily="34" charset="0"/>
              </a:rPr>
              <a:t>There are four P on both side, which is good.  </a:t>
            </a:r>
          </a:p>
          <a:p>
            <a:pPr marL="806450" lvl="2" indent="-350838" algn="just">
              <a:buFont typeface="Wingdings" pitchFamily="2" charset="2"/>
              <a:buChar char="§"/>
            </a:pPr>
            <a:endParaRPr lang="en-US" sz="2100" dirty="0">
              <a:latin typeface="Calibri" panose="020F0502020204030204" pitchFamily="34" charset="0"/>
              <a:cs typeface="Calibri" panose="020F0502020204030204" pitchFamily="34" charset="0"/>
            </a:endParaRPr>
          </a:p>
          <a:p>
            <a:pPr marL="806450" lvl="2" indent="-350838" algn="just">
              <a:buFont typeface="Wingdings" pitchFamily="2" charset="2"/>
              <a:buChar char="§"/>
            </a:pPr>
            <a:r>
              <a:rPr lang="en-US" sz="2100" dirty="0">
                <a:latin typeface="Calibri" panose="020F0502020204030204" pitchFamily="34" charset="0"/>
                <a:cs typeface="Calibri" panose="020F0502020204030204" pitchFamily="34" charset="0"/>
              </a:rPr>
              <a:t>But there are 2 O on one side and 10 on the other.  To balance them I need to get 10 on both sides.  To do that I need to add a 5.</a:t>
            </a:r>
          </a:p>
          <a:p>
            <a:pPr marL="806450" lvl="2" indent="-350838" algn="just">
              <a:buFont typeface="Wingdings" pitchFamily="2" charset="2"/>
              <a:buChar char="§"/>
            </a:pPr>
            <a:endParaRPr lang="en-US" sz="2100" dirty="0">
              <a:latin typeface="Calibri" panose="020F0502020204030204" pitchFamily="34" charset="0"/>
              <a:cs typeface="Calibri" panose="020F0502020204030204" pitchFamily="34" charset="0"/>
            </a:endParaRPr>
          </a:p>
          <a:p>
            <a:pPr marL="806450" lvl="2" indent="-350838" algn="just">
              <a:buFont typeface="Wingdings" pitchFamily="2" charset="2"/>
              <a:buChar char="§"/>
            </a:pPr>
            <a:r>
              <a:rPr lang="en-US" sz="2100" dirty="0">
                <a:latin typeface="Calibri" panose="020F0502020204030204" pitchFamily="34" charset="0"/>
                <a:cs typeface="Calibri" panose="020F0502020204030204" pitchFamily="34" charset="0"/>
              </a:rPr>
              <a:t>P</a:t>
            </a:r>
            <a:r>
              <a:rPr lang="en-US" sz="2100" baseline="-25000" dirty="0">
                <a:latin typeface="Calibri" panose="020F0502020204030204" pitchFamily="34" charset="0"/>
                <a:cs typeface="Calibri" panose="020F0502020204030204" pitchFamily="34" charset="0"/>
              </a:rPr>
              <a:t>4</a:t>
            </a:r>
            <a:r>
              <a:rPr lang="en-US" sz="2100" dirty="0">
                <a:latin typeface="Calibri" panose="020F0502020204030204" pitchFamily="34" charset="0"/>
                <a:cs typeface="Calibri" panose="020F0502020204030204" pitchFamily="34" charset="0"/>
              </a:rPr>
              <a:t> + </a:t>
            </a:r>
            <a:r>
              <a:rPr lang="en-US" sz="2100" b="1" dirty="0">
                <a:solidFill>
                  <a:srgbClr val="C00000"/>
                </a:solidFill>
                <a:latin typeface="Calibri" panose="020F0502020204030204" pitchFamily="34" charset="0"/>
                <a:cs typeface="Calibri" panose="020F0502020204030204" pitchFamily="34" charset="0"/>
              </a:rPr>
              <a:t>5</a:t>
            </a:r>
            <a:r>
              <a:rPr lang="en-US" sz="2100" dirty="0">
                <a:latin typeface="Calibri" panose="020F0502020204030204" pitchFamily="34" charset="0"/>
                <a:cs typeface="Calibri" panose="020F0502020204030204" pitchFamily="34" charset="0"/>
              </a:rPr>
              <a:t>O</a:t>
            </a:r>
            <a:r>
              <a:rPr lang="en-US" sz="2100" baseline="-25000" dirty="0">
                <a:latin typeface="Calibri" panose="020F0502020204030204" pitchFamily="34" charset="0"/>
                <a:cs typeface="Calibri" panose="020F0502020204030204" pitchFamily="34" charset="0"/>
              </a:rPr>
              <a:t>2</a:t>
            </a:r>
            <a:r>
              <a:rPr lang="en-US" sz="2100" dirty="0">
                <a:latin typeface="Calibri" panose="020F0502020204030204" pitchFamily="34" charset="0"/>
                <a:cs typeface="Calibri" panose="020F0502020204030204" pitchFamily="34" charset="0"/>
              </a:rPr>
              <a:t> → P</a:t>
            </a:r>
            <a:r>
              <a:rPr lang="en-US" sz="2100" baseline="-25000" dirty="0">
                <a:latin typeface="Calibri" panose="020F0502020204030204" pitchFamily="34" charset="0"/>
                <a:cs typeface="Calibri" panose="020F0502020204030204" pitchFamily="34" charset="0"/>
              </a:rPr>
              <a:t>4</a:t>
            </a:r>
            <a:r>
              <a:rPr lang="en-US" sz="2100" dirty="0">
                <a:latin typeface="Calibri" panose="020F0502020204030204" pitchFamily="34" charset="0"/>
                <a:cs typeface="Calibri" panose="020F0502020204030204" pitchFamily="34" charset="0"/>
              </a:rPr>
              <a:t>O</a:t>
            </a:r>
            <a:r>
              <a:rPr lang="en-US" sz="2100" baseline="-25000" dirty="0">
                <a:latin typeface="Calibri" panose="020F0502020204030204" pitchFamily="34" charset="0"/>
                <a:cs typeface="Calibri" panose="020F0502020204030204" pitchFamily="34" charset="0"/>
              </a:rPr>
              <a:t>10</a:t>
            </a:r>
          </a:p>
          <a:p>
            <a:pPr marL="806450" lvl="2" indent="-350838" algn="just">
              <a:buFont typeface="Wingdings" pitchFamily="2" charset="2"/>
              <a:buChar char="§"/>
            </a:pPr>
            <a:endParaRPr lang="en-US" sz="2100" dirty="0">
              <a:latin typeface="Calibri" panose="020F0502020204030204" pitchFamily="34" charset="0"/>
              <a:cs typeface="Calibri" panose="020F0502020204030204" pitchFamily="34" charset="0"/>
            </a:endParaRPr>
          </a:p>
          <a:p>
            <a:pPr marL="806450" lvl="2" indent="-350838" algn="just">
              <a:buFont typeface="Wingdings" pitchFamily="2" charset="2"/>
              <a:buChar char="§"/>
            </a:pPr>
            <a:endParaRPr lang="en-US" sz="2100" dirty="0">
              <a:solidFill>
                <a:schemeClr val="tx1"/>
              </a:solidFill>
              <a:latin typeface="Calibri" panose="020F0502020204030204" pitchFamily="34" charset="0"/>
              <a:cs typeface="Calibri" panose="020F0502020204030204" pitchFamily="34" charset="0"/>
            </a:endParaRPr>
          </a:p>
          <a:p>
            <a:pPr marL="806450" lvl="2" indent="-350838" algn="just">
              <a:buFont typeface="Wingdings" pitchFamily="2" charset="2"/>
              <a:buChar char="§"/>
            </a:pPr>
            <a:endParaRPr lang="en-US" sz="21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92986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914400"/>
          </a:xfrm>
        </p:spPr>
        <p:txBody>
          <a:bodyPr>
            <a:normAutofit/>
          </a:bodyPr>
          <a:lstStyle/>
          <a:p>
            <a:pPr algn="ctr"/>
            <a:r>
              <a:rPr lang="en-US" sz="4000" b="1" dirty="0"/>
              <a:t>Example Problem</a:t>
            </a:r>
          </a:p>
        </p:txBody>
      </p:sp>
      <p:sp>
        <p:nvSpPr>
          <p:cNvPr id="2" name="Content Placeholder 1"/>
          <p:cNvSpPr>
            <a:spLocks noGrp="1"/>
          </p:cNvSpPr>
          <p:nvPr>
            <p:ph idx="1"/>
          </p:nvPr>
        </p:nvSpPr>
        <p:spPr>
          <a:xfrm>
            <a:off x="152400" y="914398"/>
            <a:ext cx="8686800" cy="5715001"/>
          </a:xfrm>
        </p:spPr>
        <p:txBody>
          <a:bodyPr>
            <a:noAutofit/>
          </a:bodyPr>
          <a:lstStyle/>
          <a:p>
            <a:pPr marL="109728" indent="0" algn="just">
              <a:buNone/>
            </a:pPr>
            <a:r>
              <a:rPr lang="en-US" sz="2000" dirty="0"/>
              <a:t>Balance the chemical reactions shown below:</a:t>
            </a:r>
          </a:p>
          <a:p>
            <a:pPr marL="109728" indent="0" algn="just">
              <a:buNone/>
            </a:pPr>
            <a:r>
              <a:rPr lang="en-US" sz="2000" dirty="0"/>
              <a:t>H</a:t>
            </a:r>
            <a:r>
              <a:rPr lang="en-US" sz="2000" baseline="-25000" dirty="0"/>
              <a:t>2</a:t>
            </a:r>
            <a:r>
              <a:rPr lang="en-US" sz="2000" dirty="0"/>
              <a:t> + I</a:t>
            </a:r>
            <a:r>
              <a:rPr lang="en-US" sz="2000" baseline="-25000" dirty="0"/>
              <a:t>2</a:t>
            </a:r>
            <a:r>
              <a:rPr lang="en-US" sz="2000" dirty="0"/>
              <a:t> </a:t>
            </a:r>
            <a:r>
              <a:rPr lang="en-US" sz="2000" dirty="0">
                <a:latin typeface="Calibri" panose="020F0502020204030204" pitchFamily="34" charset="0"/>
                <a:cs typeface="Calibri" panose="020F0502020204030204" pitchFamily="34" charset="0"/>
              </a:rPr>
              <a:t>→ HI</a:t>
            </a:r>
          </a:p>
          <a:p>
            <a:pPr marL="461963" indent="0" algn="just">
              <a:buNone/>
            </a:pPr>
            <a:r>
              <a:rPr lang="en-US" sz="2000" dirty="0">
                <a:solidFill>
                  <a:schemeClr val="bg1"/>
                </a:solidFill>
                <a:latin typeface="Calibri" panose="020F0502020204030204" pitchFamily="34" charset="0"/>
                <a:cs typeface="Calibri" panose="020F0502020204030204" pitchFamily="34" charset="0"/>
              </a:rPr>
              <a:t>Notice that on the left there are two hydrogens and two iodine atoms.  So on the right there have to be two of each.  In order for this to happen, and still maintain the outcome of an HI molecule:</a:t>
            </a:r>
          </a:p>
          <a:p>
            <a:pPr marL="461963" indent="0" algn="just">
              <a:buNone/>
            </a:pPr>
            <a:r>
              <a:rPr lang="en-US" sz="2000" dirty="0">
                <a:solidFill>
                  <a:schemeClr val="bg1"/>
                </a:solidFill>
              </a:rPr>
              <a:t>H</a:t>
            </a:r>
            <a:r>
              <a:rPr lang="en-US" sz="2000" baseline="-25000" dirty="0">
                <a:solidFill>
                  <a:schemeClr val="bg1"/>
                </a:solidFill>
              </a:rPr>
              <a:t>2</a:t>
            </a:r>
            <a:r>
              <a:rPr lang="en-US" sz="2000" dirty="0">
                <a:solidFill>
                  <a:schemeClr val="bg1"/>
                </a:solidFill>
              </a:rPr>
              <a:t> + I</a:t>
            </a:r>
            <a:r>
              <a:rPr lang="en-US" sz="2000" baseline="-25000" dirty="0">
                <a:solidFill>
                  <a:schemeClr val="bg1"/>
                </a:solidFill>
              </a:rPr>
              <a:t>2</a:t>
            </a:r>
            <a:r>
              <a:rPr lang="en-US" sz="2000" dirty="0">
                <a:solidFill>
                  <a:schemeClr val="bg1"/>
                </a:solidFill>
              </a:rPr>
              <a:t> </a:t>
            </a:r>
            <a:r>
              <a:rPr lang="en-US" sz="2000" dirty="0">
                <a:solidFill>
                  <a:schemeClr val="bg1"/>
                </a:solidFill>
                <a:latin typeface="Calibri" panose="020F0502020204030204" pitchFamily="34" charset="0"/>
                <a:cs typeface="Calibri" panose="020F0502020204030204" pitchFamily="34" charset="0"/>
              </a:rPr>
              <a:t>→ </a:t>
            </a:r>
            <a:r>
              <a:rPr lang="en-US" sz="2000" b="1" dirty="0">
                <a:solidFill>
                  <a:schemeClr val="bg1"/>
                </a:solidFill>
                <a:latin typeface="Calibri" panose="020F0502020204030204" pitchFamily="34" charset="0"/>
                <a:cs typeface="Calibri" panose="020F0502020204030204" pitchFamily="34" charset="0"/>
              </a:rPr>
              <a:t>2</a:t>
            </a:r>
            <a:r>
              <a:rPr lang="en-US" sz="2000" dirty="0">
                <a:solidFill>
                  <a:schemeClr val="bg1"/>
                </a:solidFill>
                <a:latin typeface="Calibri" panose="020F0502020204030204" pitchFamily="34" charset="0"/>
                <a:cs typeface="Calibri" panose="020F0502020204030204" pitchFamily="34" charset="0"/>
              </a:rPr>
              <a:t>HI</a:t>
            </a:r>
          </a:p>
          <a:p>
            <a:pPr marL="109728" indent="0" algn="just">
              <a:buNone/>
            </a:pPr>
            <a:endParaRPr lang="en-US" sz="2000" dirty="0">
              <a:latin typeface="Calibri" panose="020F0502020204030204" pitchFamily="34" charset="0"/>
              <a:cs typeface="Calibri" panose="020F0502020204030204" pitchFamily="34" charset="0"/>
            </a:endParaRPr>
          </a:p>
          <a:p>
            <a:pPr marL="109728" indent="0" algn="just">
              <a:buNone/>
            </a:pPr>
            <a:r>
              <a:rPr lang="en-US" sz="2000" dirty="0">
                <a:latin typeface="Calibri" panose="020F0502020204030204" pitchFamily="34" charset="0"/>
                <a:cs typeface="Calibri" panose="020F0502020204030204" pitchFamily="34" charset="0"/>
              </a:rPr>
              <a:t>Fe + H</a:t>
            </a:r>
            <a:r>
              <a:rPr lang="en-US" sz="2000" baseline="-25000" dirty="0">
                <a:latin typeface="Calibri" panose="020F0502020204030204" pitchFamily="34" charset="0"/>
                <a:cs typeface="Calibri" panose="020F0502020204030204" pitchFamily="34" charset="0"/>
              </a:rPr>
              <a:t>2</a:t>
            </a:r>
            <a:r>
              <a:rPr lang="en-US" sz="2000" dirty="0">
                <a:latin typeface="Calibri" panose="020F0502020204030204" pitchFamily="34" charset="0"/>
                <a:cs typeface="Calibri" panose="020F0502020204030204" pitchFamily="34" charset="0"/>
              </a:rPr>
              <a:t>O → Fe</a:t>
            </a:r>
            <a:r>
              <a:rPr lang="en-US" sz="2000" baseline="-25000" dirty="0">
                <a:latin typeface="Calibri" panose="020F0502020204030204" pitchFamily="34" charset="0"/>
                <a:cs typeface="Calibri" panose="020F0502020204030204" pitchFamily="34" charset="0"/>
              </a:rPr>
              <a:t>3</a:t>
            </a:r>
            <a:r>
              <a:rPr lang="en-US" sz="2000" dirty="0">
                <a:latin typeface="Calibri" panose="020F0502020204030204" pitchFamily="34" charset="0"/>
                <a:cs typeface="Calibri" panose="020F0502020204030204" pitchFamily="34" charset="0"/>
              </a:rPr>
              <a:t>O</a:t>
            </a:r>
            <a:r>
              <a:rPr lang="en-US" sz="2000" baseline="-25000" dirty="0">
                <a:latin typeface="Calibri" panose="020F0502020204030204" pitchFamily="34" charset="0"/>
                <a:cs typeface="Calibri" panose="020F0502020204030204" pitchFamily="34" charset="0"/>
              </a:rPr>
              <a:t>4</a:t>
            </a:r>
            <a:r>
              <a:rPr lang="en-US" sz="2000" dirty="0">
                <a:latin typeface="Calibri" panose="020F0502020204030204" pitchFamily="34" charset="0"/>
                <a:cs typeface="Calibri" panose="020F0502020204030204" pitchFamily="34" charset="0"/>
              </a:rPr>
              <a:t> + H</a:t>
            </a:r>
            <a:r>
              <a:rPr lang="en-US" sz="2000" baseline="-25000" dirty="0">
                <a:latin typeface="Calibri" panose="020F0502020204030204" pitchFamily="34" charset="0"/>
                <a:cs typeface="Calibri" panose="020F0502020204030204" pitchFamily="34" charset="0"/>
              </a:rPr>
              <a:t>2</a:t>
            </a:r>
            <a:endParaRPr lang="en-US" sz="2000" baseline="-25000" dirty="0"/>
          </a:p>
          <a:p>
            <a:pPr marL="461963" indent="0" algn="just">
              <a:buNone/>
            </a:pPr>
            <a:r>
              <a:rPr lang="en-US" sz="2000" dirty="0">
                <a:solidFill>
                  <a:schemeClr val="bg1"/>
                </a:solidFill>
              </a:rPr>
              <a:t>We need the same number of each element without changing the reaction.  I need 4 oxygen molecules:</a:t>
            </a:r>
          </a:p>
          <a:p>
            <a:pPr marL="461963" indent="0" algn="just">
              <a:buNone/>
            </a:pPr>
            <a:r>
              <a:rPr lang="en-US" sz="2000" dirty="0">
                <a:solidFill>
                  <a:schemeClr val="bg1"/>
                </a:solidFill>
                <a:latin typeface="Calibri" panose="020F0502020204030204" pitchFamily="34" charset="0"/>
                <a:cs typeface="Calibri" panose="020F0502020204030204" pitchFamily="34" charset="0"/>
              </a:rPr>
              <a:t>Fe + </a:t>
            </a:r>
            <a:r>
              <a:rPr lang="en-US" sz="2000" b="1" dirty="0">
                <a:solidFill>
                  <a:schemeClr val="bg1"/>
                </a:solidFill>
                <a:latin typeface="Calibri" panose="020F0502020204030204" pitchFamily="34" charset="0"/>
                <a:cs typeface="Calibri" panose="020F0502020204030204" pitchFamily="34" charset="0"/>
              </a:rPr>
              <a:t>4</a:t>
            </a:r>
            <a:r>
              <a:rPr lang="en-US" sz="2000" dirty="0">
                <a:solidFill>
                  <a:schemeClr val="bg1"/>
                </a:solidFill>
                <a:latin typeface="Calibri" panose="020F0502020204030204" pitchFamily="34" charset="0"/>
                <a:cs typeface="Calibri" panose="020F0502020204030204" pitchFamily="34" charset="0"/>
              </a:rPr>
              <a:t>H</a:t>
            </a:r>
            <a:r>
              <a:rPr lang="en-US" sz="2000" baseline="-25000" dirty="0">
                <a:solidFill>
                  <a:schemeClr val="bg1"/>
                </a:solidFill>
                <a:latin typeface="Calibri" panose="020F0502020204030204" pitchFamily="34" charset="0"/>
                <a:cs typeface="Calibri" panose="020F0502020204030204" pitchFamily="34" charset="0"/>
              </a:rPr>
              <a:t>2</a:t>
            </a:r>
            <a:r>
              <a:rPr lang="en-US" sz="2000" dirty="0">
                <a:solidFill>
                  <a:schemeClr val="bg1"/>
                </a:solidFill>
                <a:latin typeface="Calibri" panose="020F0502020204030204" pitchFamily="34" charset="0"/>
                <a:cs typeface="Calibri" panose="020F0502020204030204" pitchFamily="34" charset="0"/>
              </a:rPr>
              <a:t>O → Fe</a:t>
            </a:r>
            <a:r>
              <a:rPr lang="en-US" sz="2000" baseline="-25000" dirty="0">
                <a:solidFill>
                  <a:schemeClr val="bg1"/>
                </a:solidFill>
                <a:latin typeface="Calibri" panose="020F0502020204030204" pitchFamily="34" charset="0"/>
                <a:cs typeface="Calibri" panose="020F0502020204030204" pitchFamily="34" charset="0"/>
              </a:rPr>
              <a:t>3</a:t>
            </a:r>
            <a:r>
              <a:rPr lang="en-US" sz="2000" dirty="0">
                <a:solidFill>
                  <a:schemeClr val="bg1"/>
                </a:solidFill>
                <a:latin typeface="Calibri" panose="020F0502020204030204" pitchFamily="34" charset="0"/>
                <a:cs typeface="Calibri" panose="020F0502020204030204" pitchFamily="34" charset="0"/>
              </a:rPr>
              <a:t>O</a:t>
            </a:r>
            <a:r>
              <a:rPr lang="en-US" sz="2000" baseline="-25000" dirty="0">
                <a:solidFill>
                  <a:schemeClr val="bg1"/>
                </a:solidFill>
                <a:latin typeface="Calibri" panose="020F0502020204030204" pitchFamily="34" charset="0"/>
                <a:cs typeface="Calibri" panose="020F0502020204030204" pitchFamily="34" charset="0"/>
              </a:rPr>
              <a:t>4</a:t>
            </a:r>
            <a:r>
              <a:rPr lang="en-US" sz="2000" dirty="0">
                <a:solidFill>
                  <a:schemeClr val="bg1"/>
                </a:solidFill>
                <a:latin typeface="Calibri" panose="020F0502020204030204" pitchFamily="34" charset="0"/>
                <a:cs typeface="Calibri" panose="020F0502020204030204" pitchFamily="34" charset="0"/>
              </a:rPr>
              <a:t> + H</a:t>
            </a:r>
            <a:r>
              <a:rPr lang="en-US" sz="2000" baseline="-25000" dirty="0">
                <a:solidFill>
                  <a:schemeClr val="bg1"/>
                </a:solidFill>
                <a:latin typeface="Calibri" panose="020F0502020204030204" pitchFamily="34" charset="0"/>
                <a:cs typeface="Calibri" panose="020F0502020204030204" pitchFamily="34" charset="0"/>
              </a:rPr>
              <a:t>2</a:t>
            </a:r>
          </a:p>
          <a:p>
            <a:pPr marL="461963" indent="0" algn="just">
              <a:buNone/>
            </a:pPr>
            <a:r>
              <a:rPr lang="en-US" sz="2000" dirty="0">
                <a:solidFill>
                  <a:schemeClr val="bg1"/>
                </a:solidFill>
                <a:latin typeface="Calibri" panose="020F0502020204030204" pitchFamily="34" charset="0"/>
                <a:cs typeface="Calibri" panose="020F0502020204030204" pitchFamily="34" charset="0"/>
              </a:rPr>
              <a:t>Now we need to get 3 iron on each side</a:t>
            </a:r>
          </a:p>
          <a:p>
            <a:pPr marL="461963" indent="0" algn="just">
              <a:buNone/>
            </a:pPr>
            <a:r>
              <a:rPr lang="en-US" sz="2000" b="1" dirty="0">
                <a:solidFill>
                  <a:schemeClr val="bg1"/>
                </a:solidFill>
                <a:latin typeface="Calibri" panose="020F0502020204030204" pitchFamily="34" charset="0"/>
                <a:cs typeface="Calibri" panose="020F0502020204030204" pitchFamily="34" charset="0"/>
              </a:rPr>
              <a:t>3</a:t>
            </a:r>
            <a:r>
              <a:rPr lang="en-US" sz="2000" dirty="0">
                <a:solidFill>
                  <a:schemeClr val="bg1"/>
                </a:solidFill>
                <a:latin typeface="Calibri" panose="020F0502020204030204" pitchFamily="34" charset="0"/>
                <a:cs typeface="Calibri" panose="020F0502020204030204" pitchFamily="34" charset="0"/>
              </a:rPr>
              <a:t>Fe +</a:t>
            </a:r>
            <a:r>
              <a:rPr lang="en-US" sz="2000" b="1" dirty="0">
                <a:solidFill>
                  <a:schemeClr val="bg1"/>
                </a:solidFill>
                <a:latin typeface="Calibri" panose="020F0502020204030204" pitchFamily="34" charset="0"/>
                <a:cs typeface="Calibri" panose="020F0502020204030204" pitchFamily="34" charset="0"/>
              </a:rPr>
              <a:t>4</a:t>
            </a:r>
            <a:r>
              <a:rPr lang="en-US" sz="2000" dirty="0">
                <a:solidFill>
                  <a:schemeClr val="bg1"/>
                </a:solidFill>
                <a:latin typeface="Calibri" panose="020F0502020204030204" pitchFamily="34" charset="0"/>
                <a:cs typeface="Calibri" panose="020F0502020204030204" pitchFamily="34" charset="0"/>
              </a:rPr>
              <a:t>H</a:t>
            </a:r>
            <a:r>
              <a:rPr lang="en-US" sz="2000" baseline="-25000" dirty="0">
                <a:solidFill>
                  <a:schemeClr val="bg1"/>
                </a:solidFill>
                <a:latin typeface="Calibri" panose="020F0502020204030204" pitchFamily="34" charset="0"/>
                <a:cs typeface="Calibri" panose="020F0502020204030204" pitchFamily="34" charset="0"/>
              </a:rPr>
              <a:t>2</a:t>
            </a:r>
            <a:r>
              <a:rPr lang="en-US" sz="2000" dirty="0">
                <a:solidFill>
                  <a:schemeClr val="bg1"/>
                </a:solidFill>
                <a:latin typeface="Calibri" panose="020F0502020204030204" pitchFamily="34" charset="0"/>
                <a:cs typeface="Calibri" panose="020F0502020204030204" pitchFamily="34" charset="0"/>
              </a:rPr>
              <a:t>O → Fe</a:t>
            </a:r>
            <a:r>
              <a:rPr lang="en-US" sz="2000" baseline="-25000" dirty="0">
                <a:solidFill>
                  <a:schemeClr val="bg1"/>
                </a:solidFill>
                <a:latin typeface="Calibri" panose="020F0502020204030204" pitchFamily="34" charset="0"/>
                <a:cs typeface="Calibri" panose="020F0502020204030204" pitchFamily="34" charset="0"/>
              </a:rPr>
              <a:t>3</a:t>
            </a:r>
            <a:r>
              <a:rPr lang="en-US" sz="2000" dirty="0">
                <a:solidFill>
                  <a:schemeClr val="bg1"/>
                </a:solidFill>
                <a:latin typeface="Calibri" panose="020F0502020204030204" pitchFamily="34" charset="0"/>
                <a:cs typeface="Calibri" panose="020F0502020204030204" pitchFamily="34" charset="0"/>
              </a:rPr>
              <a:t>O</a:t>
            </a:r>
            <a:r>
              <a:rPr lang="en-US" sz="2000" baseline="-25000" dirty="0">
                <a:solidFill>
                  <a:schemeClr val="bg1"/>
                </a:solidFill>
                <a:latin typeface="Calibri" panose="020F0502020204030204" pitchFamily="34" charset="0"/>
                <a:cs typeface="Calibri" panose="020F0502020204030204" pitchFamily="34" charset="0"/>
              </a:rPr>
              <a:t>4</a:t>
            </a:r>
            <a:r>
              <a:rPr lang="en-US" sz="2000" dirty="0">
                <a:solidFill>
                  <a:schemeClr val="bg1"/>
                </a:solidFill>
                <a:latin typeface="Calibri" panose="020F0502020204030204" pitchFamily="34" charset="0"/>
                <a:cs typeface="Calibri" panose="020F0502020204030204" pitchFamily="34" charset="0"/>
              </a:rPr>
              <a:t> + H</a:t>
            </a:r>
            <a:r>
              <a:rPr lang="en-US" sz="2000" baseline="-25000" dirty="0">
                <a:solidFill>
                  <a:schemeClr val="bg1"/>
                </a:solidFill>
                <a:latin typeface="Calibri" panose="020F0502020204030204" pitchFamily="34" charset="0"/>
                <a:cs typeface="Calibri" panose="020F0502020204030204" pitchFamily="34" charset="0"/>
              </a:rPr>
              <a:t>2</a:t>
            </a:r>
          </a:p>
          <a:p>
            <a:pPr marL="461963" indent="0" algn="just">
              <a:buNone/>
            </a:pPr>
            <a:r>
              <a:rPr lang="en-US" sz="2000" dirty="0">
                <a:solidFill>
                  <a:schemeClr val="bg1"/>
                </a:solidFill>
                <a:latin typeface="Calibri" panose="020F0502020204030204" pitchFamily="34" charset="0"/>
                <a:cs typeface="Calibri" panose="020F0502020204030204" pitchFamily="34" charset="0"/>
              </a:rPr>
              <a:t>And finally we need to get 8 hydrogens on both sides</a:t>
            </a:r>
          </a:p>
          <a:p>
            <a:pPr marL="461963" indent="0" algn="just">
              <a:buNone/>
            </a:pPr>
            <a:r>
              <a:rPr lang="en-US" sz="2000" b="1" dirty="0">
                <a:solidFill>
                  <a:schemeClr val="bg1"/>
                </a:solidFill>
                <a:latin typeface="Calibri" panose="020F0502020204030204" pitchFamily="34" charset="0"/>
                <a:cs typeface="Calibri" panose="020F0502020204030204" pitchFamily="34" charset="0"/>
              </a:rPr>
              <a:t>3</a:t>
            </a:r>
            <a:r>
              <a:rPr lang="en-US" sz="2000" dirty="0">
                <a:solidFill>
                  <a:schemeClr val="bg1"/>
                </a:solidFill>
                <a:latin typeface="Calibri" panose="020F0502020204030204" pitchFamily="34" charset="0"/>
                <a:cs typeface="Calibri" panose="020F0502020204030204" pitchFamily="34" charset="0"/>
              </a:rPr>
              <a:t>Fe +</a:t>
            </a:r>
            <a:r>
              <a:rPr lang="en-US" sz="2000" b="1" dirty="0">
                <a:solidFill>
                  <a:schemeClr val="bg1"/>
                </a:solidFill>
                <a:latin typeface="Calibri" panose="020F0502020204030204" pitchFamily="34" charset="0"/>
                <a:cs typeface="Calibri" panose="020F0502020204030204" pitchFamily="34" charset="0"/>
              </a:rPr>
              <a:t>4</a:t>
            </a:r>
            <a:r>
              <a:rPr lang="en-US" sz="2000" dirty="0">
                <a:solidFill>
                  <a:schemeClr val="bg1"/>
                </a:solidFill>
                <a:latin typeface="Calibri" panose="020F0502020204030204" pitchFamily="34" charset="0"/>
                <a:cs typeface="Calibri" panose="020F0502020204030204" pitchFamily="34" charset="0"/>
              </a:rPr>
              <a:t>H</a:t>
            </a:r>
            <a:r>
              <a:rPr lang="en-US" sz="2000" baseline="-25000" dirty="0">
                <a:solidFill>
                  <a:schemeClr val="bg1"/>
                </a:solidFill>
                <a:latin typeface="Calibri" panose="020F0502020204030204" pitchFamily="34" charset="0"/>
                <a:cs typeface="Calibri" panose="020F0502020204030204" pitchFamily="34" charset="0"/>
              </a:rPr>
              <a:t>2</a:t>
            </a:r>
            <a:r>
              <a:rPr lang="en-US" sz="2000" dirty="0">
                <a:solidFill>
                  <a:schemeClr val="bg1"/>
                </a:solidFill>
                <a:latin typeface="Calibri" panose="020F0502020204030204" pitchFamily="34" charset="0"/>
                <a:cs typeface="Calibri" panose="020F0502020204030204" pitchFamily="34" charset="0"/>
              </a:rPr>
              <a:t>O → Fe</a:t>
            </a:r>
            <a:r>
              <a:rPr lang="en-US" sz="2000" baseline="-25000" dirty="0">
                <a:solidFill>
                  <a:schemeClr val="bg1"/>
                </a:solidFill>
                <a:latin typeface="Calibri" panose="020F0502020204030204" pitchFamily="34" charset="0"/>
                <a:cs typeface="Calibri" panose="020F0502020204030204" pitchFamily="34" charset="0"/>
              </a:rPr>
              <a:t>3</a:t>
            </a:r>
            <a:r>
              <a:rPr lang="en-US" sz="2000" dirty="0">
                <a:solidFill>
                  <a:schemeClr val="bg1"/>
                </a:solidFill>
                <a:latin typeface="Calibri" panose="020F0502020204030204" pitchFamily="34" charset="0"/>
                <a:cs typeface="Calibri" panose="020F0502020204030204" pitchFamily="34" charset="0"/>
              </a:rPr>
              <a:t>O</a:t>
            </a:r>
            <a:r>
              <a:rPr lang="en-US" sz="2000" baseline="-25000" dirty="0">
                <a:solidFill>
                  <a:schemeClr val="bg1"/>
                </a:solidFill>
                <a:latin typeface="Calibri" panose="020F0502020204030204" pitchFamily="34" charset="0"/>
                <a:cs typeface="Calibri" panose="020F0502020204030204" pitchFamily="34" charset="0"/>
              </a:rPr>
              <a:t>4</a:t>
            </a:r>
            <a:r>
              <a:rPr lang="en-US" sz="2000" dirty="0">
                <a:solidFill>
                  <a:schemeClr val="bg1"/>
                </a:solidFill>
                <a:latin typeface="Calibri" panose="020F0502020204030204" pitchFamily="34" charset="0"/>
                <a:cs typeface="Calibri" panose="020F0502020204030204" pitchFamily="34" charset="0"/>
              </a:rPr>
              <a:t> + </a:t>
            </a:r>
            <a:r>
              <a:rPr lang="en-US" sz="2000" b="1" dirty="0">
                <a:solidFill>
                  <a:schemeClr val="bg1"/>
                </a:solidFill>
                <a:latin typeface="Calibri" panose="020F0502020204030204" pitchFamily="34" charset="0"/>
                <a:cs typeface="Calibri" panose="020F0502020204030204" pitchFamily="34" charset="0"/>
              </a:rPr>
              <a:t>4</a:t>
            </a:r>
            <a:r>
              <a:rPr lang="en-US" sz="2000" dirty="0">
                <a:solidFill>
                  <a:schemeClr val="bg1"/>
                </a:solidFill>
                <a:latin typeface="Calibri" panose="020F0502020204030204" pitchFamily="34" charset="0"/>
                <a:cs typeface="Calibri" panose="020F0502020204030204" pitchFamily="34" charset="0"/>
              </a:rPr>
              <a:t>H</a:t>
            </a:r>
            <a:r>
              <a:rPr lang="en-US" sz="2000" baseline="-25000" dirty="0">
                <a:solidFill>
                  <a:schemeClr val="bg1"/>
                </a:solidFill>
                <a:latin typeface="Calibri" panose="020F0502020204030204" pitchFamily="34" charset="0"/>
                <a:cs typeface="Calibri" panose="020F0502020204030204" pitchFamily="34" charset="0"/>
              </a:rPr>
              <a:t>2</a:t>
            </a:r>
          </a:p>
          <a:p>
            <a:pPr marL="109728" indent="0" algn="just">
              <a:buNone/>
            </a:pPr>
            <a:endParaRPr lang="en-US" sz="2400" baseline="-25000" dirty="0"/>
          </a:p>
          <a:p>
            <a:pPr marL="109728" indent="0" algn="just">
              <a:buNone/>
            </a:pPr>
            <a:endParaRPr lang="en-US" sz="2400" baseline="-25000" dirty="0"/>
          </a:p>
          <a:p>
            <a:pPr marL="109728" indent="0" algn="just">
              <a:buNone/>
            </a:pPr>
            <a:endParaRPr lang="en-US" sz="2200" dirty="0"/>
          </a:p>
          <a:p>
            <a:pPr marL="109728" indent="0" algn="just">
              <a:buNone/>
            </a:pPr>
            <a:endParaRPr lang="en-US" sz="2200" dirty="0"/>
          </a:p>
          <a:p>
            <a:pPr marL="0" indent="0">
              <a:buNone/>
            </a:pPr>
            <a:endParaRPr lang="en-US" sz="2200" dirty="0"/>
          </a:p>
        </p:txBody>
      </p:sp>
    </p:spTree>
    <p:extLst>
      <p:ext uri="{BB962C8B-B14F-4D97-AF65-F5344CB8AC3E}">
        <p14:creationId xmlns:p14="http://schemas.microsoft.com/office/powerpoint/2010/main" val="24619815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914400"/>
          </a:xfrm>
        </p:spPr>
        <p:txBody>
          <a:bodyPr>
            <a:normAutofit/>
          </a:bodyPr>
          <a:lstStyle/>
          <a:p>
            <a:pPr algn="ctr"/>
            <a:r>
              <a:rPr lang="en-US" sz="4000" b="1" dirty="0"/>
              <a:t>Example Problem</a:t>
            </a:r>
          </a:p>
        </p:txBody>
      </p:sp>
      <p:sp>
        <p:nvSpPr>
          <p:cNvPr id="2" name="Content Placeholder 1"/>
          <p:cNvSpPr>
            <a:spLocks noGrp="1"/>
          </p:cNvSpPr>
          <p:nvPr>
            <p:ph idx="1"/>
          </p:nvPr>
        </p:nvSpPr>
        <p:spPr>
          <a:xfrm>
            <a:off x="152400" y="914398"/>
            <a:ext cx="8686800" cy="5715001"/>
          </a:xfrm>
        </p:spPr>
        <p:txBody>
          <a:bodyPr>
            <a:noAutofit/>
          </a:bodyPr>
          <a:lstStyle/>
          <a:p>
            <a:pPr marL="109728" indent="0" algn="just">
              <a:buNone/>
            </a:pPr>
            <a:r>
              <a:rPr lang="en-US" sz="2000" dirty="0"/>
              <a:t>Balance the chemical reactions shown below:</a:t>
            </a:r>
          </a:p>
          <a:p>
            <a:pPr marL="109728" indent="0" algn="just">
              <a:buNone/>
            </a:pPr>
            <a:r>
              <a:rPr lang="en-US" sz="2000" dirty="0"/>
              <a:t>H</a:t>
            </a:r>
            <a:r>
              <a:rPr lang="en-US" sz="2000" baseline="-25000" dirty="0"/>
              <a:t>2</a:t>
            </a:r>
            <a:r>
              <a:rPr lang="en-US" sz="2000" dirty="0"/>
              <a:t> + I</a:t>
            </a:r>
            <a:r>
              <a:rPr lang="en-US" sz="2000" baseline="-25000" dirty="0"/>
              <a:t>2</a:t>
            </a:r>
            <a:r>
              <a:rPr lang="en-US" sz="2000" dirty="0"/>
              <a:t> </a:t>
            </a:r>
            <a:r>
              <a:rPr lang="en-US" sz="2000" dirty="0">
                <a:latin typeface="Calibri" panose="020F0502020204030204" pitchFamily="34" charset="0"/>
                <a:cs typeface="Calibri" panose="020F0502020204030204" pitchFamily="34" charset="0"/>
              </a:rPr>
              <a:t>→ HI</a:t>
            </a:r>
          </a:p>
          <a:p>
            <a:pPr marL="461963" indent="0" algn="just">
              <a:buNone/>
            </a:pPr>
            <a:r>
              <a:rPr lang="en-US" sz="2000" dirty="0">
                <a:latin typeface="Calibri" panose="020F0502020204030204" pitchFamily="34" charset="0"/>
                <a:cs typeface="Calibri" panose="020F0502020204030204" pitchFamily="34" charset="0"/>
              </a:rPr>
              <a:t>Notice that on the left there are two hydrogens and two iodine atoms.  So on the right there have to be two of each.  In order for this to happen, and still maintain the outcome of an HI molecule:</a:t>
            </a:r>
          </a:p>
          <a:p>
            <a:pPr marL="461963" indent="0" algn="just">
              <a:buNone/>
            </a:pPr>
            <a:r>
              <a:rPr lang="en-US" sz="2000" dirty="0"/>
              <a:t>H</a:t>
            </a:r>
            <a:r>
              <a:rPr lang="en-US" sz="2000" baseline="-25000" dirty="0"/>
              <a:t>2</a:t>
            </a:r>
            <a:r>
              <a:rPr lang="en-US" sz="2000" dirty="0"/>
              <a:t> + I</a:t>
            </a:r>
            <a:r>
              <a:rPr lang="en-US" sz="2000" baseline="-25000" dirty="0"/>
              <a:t>2</a:t>
            </a:r>
            <a:r>
              <a:rPr lang="en-US" sz="2000" dirty="0"/>
              <a:t> </a:t>
            </a:r>
            <a:r>
              <a:rPr lang="en-US" sz="2000" dirty="0">
                <a:latin typeface="Calibri" panose="020F0502020204030204" pitchFamily="34" charset="0"/>
                <a:cs typeface="Calibri" panose="020F0502020204030204" pitchFamily="34" charset="0"/>
              </a:rPr>
              <a:t>→ </a:t>
            </a:r>
            <a:r>
              <a:rPr lang="en-US" sz="2000" b="1" dirty="0">
                <a:solidFill>
                  <a:srgbClr val="C00000"/>
                </a:solidFill>
                <a:latin typeface="Calibri" panose="020F0502020204030204" pitchFamily="34" charset="0"/>
                <a:cs typeface="Calibri" panose="020F0502020204030204" pitchFamily="34" charset="0"/>
              </a:rPr>
              <a:t>2</a:t>
            </a:r>
            <a:r>
              <a:rPr lang="en-US" sz="2000" dirty="0">
                <a:latin typeface="Calibri" panose="020F0502020204030204" pitchFamily="34" charset="0"/>
                <a:cs typeface="Calibri" panose="020F0502020204030204" pitchFamily="34" charset="0"/>
              </a:rPr>
              <a:t>HI</a:t>
            </a:r>
          </a:p>
          <a:p>
            <a:pPr marL="109728" indent="0" algn="just">
              <a:buNone/>
            </a:pPr>
            <a:endParaRPr lang="en-US" sz="2000" dirty="0">
              <a:latin typeface="Calibri" panose="020F0502020204030204" pitchFamily="34" charset="0"/>
              <a:cs typeface="Calibri" panose="020F0502020204030204" pitchFamily="34" charset="0"/>
            </a:endParaRPr>
          </a:p>
          <a:p>
            <a:pPr marL="109728" indent="0" algn="just">
              <a:buNone/>
            </a:pPr>
            <a:r>
              <a:rPr lang="en-US" sz="2000" dirty="0">
                <a:latin typeface="Calibri" panose="020F0502020204030204" pitchFamily="34" charset="0"/>
                <a:cs typeface="Calibri" panose="020F0502020204030204" pitchFamily="34" charset="0"/>
              </a:rPr>
              <a:t>Fe + H</a:t>
            </a:r>
            <a:r>
              <a:rPr lang="en-US" sz="2000" baseline="-25000" dirty="0">
                <a:latin typeface="Calibri" panose="020F0502020204030204" pitchFamily="34" charset="0"/>
                <a:cs typeface="Calibri" panose="020F0502020204030204" pitchFamily="34" charset="0"/>
              </a:rPr>
              <a:t>2</a:t>
            </a:r>
            <a:r>
              <a:rPr lang="en-US" sz="2000" dirty="0">
                <a:latin typeface="Calibri" panose="020F0502020204030204" pitchFamily="34" charset="0"/>
                <a:cs typeface="Calibri" panose="020F0502020204030204" pitchFamily="34" charset="0"/>
              </a:rPr>
              <a:t>O → Fe</a:t>
            </a:r>
            <a:r>
              <a:rPr lang="en-US" sz="2000" baseline="-25000" dirty="0">
                <a:latin typeface="Calibri" panose="020F0502020204030204" pitchFamily="34" charset="0"/>
                <a:cs typeface="Calibri" panose="020F0502020204030204" pitchFamily="34" charset="0"/>
              </a:rPr>
              <a:t>3</a:t>
            </a:r>
            <a:r>
              <a:rPr lang="en-US" sz="2000" dirty="0">
                <a:latin typeface="Calibri" panose="020F0502020204030204" pitchFamily="34" charset="0"/>
                <a:cs typeface="Calibri" panose="020F0502020204030204" pitchFamily="34" charset="0"/>
              </a:rPr>
              <a:t>O</a:t>
            </a:r>
            <a:r>
              <a:rPr lang="en-US" sz="2000" baseline="-25000" dirty="0">
                <a:latin typeface="Calibri" panose="020F0502020204030204" pitchFamily="34" charset="0"/>
                <a:cs typeface="Calibri" panose="020F0502020204030204" pitchFamily="34" charset="0"/>
              </a:rPr>
              <a:t>4</a:t>
            </a:r>
            <a:r>
              <a:rPr lang="en-US" sz="2000" dirty="0">
                <a:latin typeface="Calibri" panose="020F0502020204030204" pitchFamily="34" charset="0"/>
                <a:cs typeface="Calibri" panose="020F0502020204030204" pitchFamily="34" charset="0"/>
              </a:rPr>
              <a:t> + H</a:t>
            </a:r>
            <a:r>
              <a:rPr lang="en-US" sz="2000" baseline="-25000" dirty="0">
                <a:latin typeface="Calibri" panose="020F0502020204030204" pitchFamily="34" charset="0"/>
                <a:cs typeface="Calibri" panose="020F0502020204030204" pitchFamily="34" charset="0"/>
              </a:rPr>
              <a:t>2</a:t>
            </a:r>
            <a:endParaRPr lang="en-US" sz="2000" baseline="-25000" dirty="0"/>
          </a:p>
          <a:p>
            <a:pPr marL="461963" indent="0" algn="just">
              <a:buNone/>
            </a:pPr>
            <a:r>
              <a:rPr lang="en-US" sz="2000" dirty="0">
                <a:solidFill>
                  <a:schemeClr val="bg1"/>
                </a:solidFill>
              </a:rPr>
              <a:t>We need the same number of each element without changing the reaction.  I need 4 oxygen molecules:</a:t>
            </a:r>
          </a:p>
          <a:p>
            <a:pPr marL="461963" indent="0" algn="just">
              <a:buNone/>
            </a:pPr>
            <a:r>
              <a:rPr lang="en-US" sz="2000" dirty="0">
                <a:solidFill>
                  <a:schemeClr val="bg1"/>
                </a:solidFill>
                <a:latin typeface="Calibri" panose="020F0502020204030204" pitchFamily="34" charset="0"/>
                <a:cs typeface="Calibri" panose="020F0502020204030204" pitchFamily="34" charset="0"/>
              </a:rPr>
              <a:t>Fe + </a:t>
            </a:r>
            <a:r>
              <a:rPr lang="en-US" sz="2000" b="1" dirty="0">
                <a:solidFill>
                  <a:schemeClr val="bg1"/>
                </a:solidFill>
                <a:latin typeface="Calibri" panose="020F0502020204030204" pitchFamily="34" charset="0"/>
                <a:cs typeface="Calibri" panose="020F0502020204030204" pitchFamily="34" charset="0"/>
              </a:rPr>
              <a:t>4</a:t>
            </a:r>
            <a:r>
              <a:rPr lang="en-US" sz="2000" dirty="0">
                <a:solidFill>
                  <a:schemeClr val="bg1"/>
                </a:solidFill>
                <a:latin typeface="Calibri" panose="020F0502020204030204" pitchFamily="34" charset="0"/>
                <a:cs typeface="Calibri" panose="020F0502020204030204" pitchFamily="34" charset="0"/>
              </a:rPr>
              <a:t>H</a:t>
            </a:r>
            <a:r>
              <a:rPr lang="en-US" sz="2000" baseline="-25000" dirty="0">
                <a:solidFill>
                  <a:schemeClr val="bg1"/>
                </a:solidFill>
                <a:latin typeface="Calibri" panose="020F0502020204030204" pitchFamily="34" charset="0"/>
                <a:cs typeface="Calibri" panose="020F0502020204030204" pitchFamily="34" charset="0"/>
              </a:rPr>
              <a:t>2</a:t>
            </a:r>
            <a:r>
              <a:rPr lang="en-US" sz="2000" dirty="0">
                <a:solidFill>
                  <a:schemeClr val="bg1"/>
                </a:solidFill>
                <a:latin typeface="Calibri" panose="020F0502020204030204" pitchFamily="34" charset="0"/>
                <a:cs typeface="Calibri" panose="020F0502020204030204" pitchFamily="34" charset="0"/>
              </a:rPr>
              <a:t>O → Fe</a:t>
            </a:r>
            <a:r>
              <a:rPr lang="en-US" sz="2000" baseline="-25000" dirty="0">
                <a:solidFill>
                  <a:schemeClr val="bg1"/>
                </a:solidFill>
                <a:latin typeface="Calibri" panose="020F0502020204030204" pitchFamily="34" charset="0"/>
                <a:cs typeface="Calibri" panose="020F0502020204030204" pitchFamily="34" charset="0"/>
              </a:rPr>
              <a:t>3</a:t>
            </a:r>
            <a:r>
              <a:rPr lang="en-US" sz="2000" dirty="0">
                <a:solidFill>
                  <a:schemeClr val="bg1"/>
                </a:solidFill>
                <a:latin typeface="Calibri" panose="020F0502020204030204" pitchFamily="34" charset="0"/>
                <a:cs typeface="Calibri" panose="020F0502020204030204" pitchFamily="34" charset="0"/>
              </a:rPr>
              <a:t>O</a:t>
            </a:r>
            <a:r>
              <a:rPr lang="en-US" sz="2000" baseline="-25000" dirty="0">
                <a:solidFill>
                  <a:schemeClr val="bg1"/>
                </a:solidFill>
                <a:latin typeface="Calibri" panose="020F0502020204030204" pitchFamily="34" charset="0"/>
                <a:cs typeface="Calibri" panose="020F0502020204030204" pitchFamily="34" charset="0"/>
              </a:rPr>
              <a:t>4</a:t>
            </a:r>
            <a:r>
              <a:rPr lang="en-US" sz="2000" dirty="0">
                <a:solidFill>
                  <a:schemeClr val="bg1"/>
                </a:solidFill>
                <a:latin typeface="Calibri" panose="020F0502020204030204" pitchFamily="34" charset="0"/>
                <a:cs typeface="Calibri" panose="020F0502020204030204" pitchFamily="34" charset="0"/>
              </a:rPr>
              <a:t> + H</a:t>
            </a:r>
            <a:r>
              <a:rPr lang="en-US" sz="2000" baseline="-25000" dirty="0">
                <a:solidFill>
                  <a:schemeClr val="bg1"/>
                </a:solidFill>
                <a:latin typeface="Calibri" panose="020F0502020204030204" pitchFamily="34" charset="0"/>
                <a:cs typeface="Calibri" panose="020F0502020204030204" pitchFamily="34" charset="0"/>
              </a:rPr>
              <a:t>2</a:t>
            </a:r>
          </a:p>
          <a:p>
            <a:pPr marL="461963" indent="0" algn="just">
              <a:buNone/>
            </a:pPr>
            <a:r>
              <a:rPr lang="en-US" sz="2000" dirty="0">
                <a:solidFill>
                  <a:schemeClr val="bg1"/>
                </a:solidFill>
                <a:latin typeface="Calibri" panose="020F0502020204030204" pitchFamily="34" charset="0"/>
                <a:cs typeface="Calibri" panose="020F0502020204030204" pitchFamily="34" charset="0"/>
              </a:rPr>
              <a:t>Now we need to get 3 iron on each side</a:t>
            </a:r>
          </a:p>
          <a:p>
            <a:pPr marL="461963" indent="0" algn="just">
              <a:buNone/>
            </a:pPr>
            <a:r>
              <a:rPr lang="en-US" sz="2000" b="1" dirty="0">
                <a:solidFill>
                  <a:schemeClr val="bg1"/>
                </a:solidFill>
                <a:latin typeface="Calibri" panose="020F0502020204030204" pitchFamily="34" charset="0"/>
                <a:cs typeface="Calibri" panose="020F0502020204030204" pitchFamily="34" charset="0"/>
              </a:rPr>
              <a:t>3</a:t>
            </a:r>
            <a:r>
              <a:rPr lang="en-US" sz="2000" dirty="0">
                <a:solidFill>
                  <a:schemeClr val="bg1"/>
                </a:solidFill>
                <a:latin typeface="Calibri" panose="020F0502020204030204" pitchFamily="34" charset="0"/>
                <a:cs typeface="Calibri" panose="020F0502020204030204" pitchFamily="34" charset="0"/>
              </a:rPr>
              <a:t>Fe +</a:t>
            </a:r>
            <a:r>
              <a:rPr lang="en-US" sz="2000" b="1" dirty="0">
                <a:solidFill>
                  <a:schemeClr val="bg1"/>
                </a:solidFill>
                <a:latin typeface="Calibri" panose="020F0502020204030204" pitchFamily="34" charset="0"/>
                <a:cs typeface="Calibri" panose="020F0502020204030204" pitchFamily="34" charset="0"/>
              </a:rPr>
              <a:t>4</a:t>
            </a:r>
            <a:r>
              <a:rPr lang="en-US" sz="2000" dirty="0">
                <a:solidFill>
                  <a:schemeClr val="bg1"/>
                </a:solidFill>
                <a:latin typeface="Calibri" panose="020F0502020204030204" pitchFamily="34" charset="0"/>
                <a:cs typeface="Calibri" panose="020F0502020204030204" pitchFamily="34" charset="0"/>
              </a:rPr>
              <a:t>H</a:t>
            </a:r>
            <a:r>
              <a:rPr lang="en-US" sz="2000" baseline="-25000" dirty="0">
                <a:solidFill>
                  <a:schemeClr val="bg1"/>
                </a:solidFill>
                <a:latin typeface="Calibri" panose="020F0502020204030204" pitchFamily="34" charset="0"/>
                <a:cs typeface="Calibri" panose="020F0502020204030204" pitchFamily="34" charset="0"/>
              </a:rPr>
              <a:t>2</a:t>
            </a:r>
            <a:r>
              <a:rPr lang="en-US" sz="2000" dirty="0">
                <a:solidFill>
                  <a:schemeClr val="bg1"/>
                </a:solidFill>
                <a:latin typeface="Calibri" panose="020F0502020204030204" pitchFamily="34" charset="0"/>
                <a:cs typeface="Calibri" panose="020F0502020204030204" pitchFamily="34" charset="0"/>
              </a:rPr>
              <a:t>O → Fe</a:t>
            </a:r>
            <a:r>
              <a:rPr lang="en-US" sz="2000" baseline="-25000" dirty="0">
                <a:solidFill>
                  <a:schemeClr val="bg1"/>
                </a:solidFill>
                <a:latin typeface="Calibri" panose="020F0502020204030204" pitchFamily="34" charset="0"/>
                <a:cs typeface="Calibri" panose="020F0502020204030204" pitchFamily="34" charset="0"/>
              </a:rPr>
              <a:t>3</a:t>
            </a:r>
            <a:r>
              <a:rPr lang="en-US" sz="2000" dirty="0">
                <a:solidFill>
                  <a:schemeClr val="bg1"/>
                </a:solidFill>
                <a:latin typeface="Calibri" panose="020F0502020204030204" pitchFamily="34" charset="0"/>
                <a:cs typeface="Calibri" panose="020F0502020204030204" pitchFamily="34" charset="0"/>
              </a:rPr>
              <a:t>O</a:t>
            </a:r>
            <a:r>
              <a:rPr lang="en-US" sz="2000" baseline="-25000" dirty="0">
                <a:solidFill>
                  <a:schemeClr val="bg1"/>
                </a:solidFill>
                <a:latin typeface="Calibri" panose="020F0502020204030204" pitchFamily="34" charset="0"/>
                <a:cs typeface="Calibri" panose="020F0502020204030204" pitchFamily="34" charset="0"/>
              </a:rPr>
              <a:t>4</a:t>
            </a:r>
            <a:r>
              <a:rPr lang="en-US" sz="2000" dirty="0">
                <a:solidFill>
                  <a:schemeClr val="bg1"/>
                </a:solidFill>
                <a:latin typeface="Calibri" panose="020F0502020204030204" pitchFamily="34" charset="0"/>
                <a:cs typeface="Calibri" panose="020F0502020204030204" pitchFamily="34" charset="0"/>
              </a:rPr>
              <a:t> + H</a:t>
            </a:r>
            <a:r>
              <a:rPr lang="en-US" sz="2000" baseline="-25000" dirty="0">
                <a:solidFill>
                  <a:schemeClr val="bg1"/>
                </a:solidFill>
                <a:latin typeface="Calibri" panose="020F0502020204030204" pitchFamily="34" charset="0"/>
                <a:cs typeface="Calibri" panose="020F0502020204030204" pitchFamily="34" charset="0"/>
              </a:rPr>
              <a:t>2</a:t>
            </a:r>
          </a:p>
          <a:p>
            <a:pPr marL="461963" indent="0" algn="just">
              <a:buNone/>
            </a:pPr>
            <a:r>
              <a:rPr lang="en-US" sz="2000" dirty="0">
                <a:solidFill>
                  <a:schemeClr val="bg1"/>
                </a:solidFill>
                <a:latin typeface="Calibri" panose="020F0502020204030204" pitchFamily="34" charset="0"/>
                <a:cs typeface="Calibri" panose="020F0502020204030204" pitchFamily="34" charset="0"/>
              </a:rPr>
              <a:t>And finally we need to get 8 hydrogens on both sides</a:t>
            </a:r>
          </a:p>
          <a:p>
            <a:pPr marL="461963" indent="0" algn="just">
              <a:buNone/>
            </a:pPr>
            <a:r>
              <a:rPr lang="en-US" sz="2000" b="1" dirty="0">
                <a:solidFill>
                  <a:schemeClr val="bg1"/>
                </a:solidFill>
                <a:latin typeface="Calibri" panose="020F0502020204030204" pitchFamily="34" charset="0"/>
                <a:cs typeface="Calibri" panose="020F0502020204030204" pitchFamily="34" charset="0"/>
              </a:rPr>
              <a:t>3</a:t>
            </a:r>
            <a:r>
              <a:rPr lang="en-US" sz="2000" dirty="0">
                <a:solidFill>
                  <a:schemeClr val="bg1"/>
                </a:solidFill>
                <a:latin typeface="Calibri" panose="020F0502020204030204" pitchFamily="34" charset="0"/>
                <a:cs typeface="Calibri" panose="020F0502020204030204" pitchFamily="34" charset="0"/>
              </a:rPr>
              <a:t>Fe +</a:t>
            </a:r>
            <a:r>
              <a:rPr lang="en-US" sz="2000" b="1" dirty="0">
                <a:solidFill>
                  <a:schemeClr val="bg1"/>
                </a:solidFill>
                <a:latin typeface="Calibri" panose="020F0502020204030204" pitchFamily="34" charset="0"/>
                <a:cs typeface="Calibri" panose="020F0502020204030204" pitchFamily="34" charset="0"/>
              </a:rPr>
              <a:t>4</a:t>
            </a:r>
            <a:r>
              <a:rPr lang="en-US" sz="2000" dirty="0">
                <a:solidFill>
                  <a:schemeClr val="bg1"/>
                </a:solidFill>
                <a:latin typeface="Calibri" panose="020F0502020204030204" pitchFamily="34" charset="0"/>
                <a:cs typeface="Calibri" panose="020F0502020204030204" pitchFamily="34" charset="0"/>
              </a:rPr>
              <a:t>H</a:t>
            </a:r>
            <a:r>
              <a:rPr lang="en-US" sz="2000" baseline="-25000" dirty="0">
                <a:solidFill>
                  <a:schemeClr val="bg1"/>
                </a:solidFill>
                <a:latin typeface="Calibri" panose="020F0502020204030204" pitchFamily="34" charset="0"/>
                <a:cs typeface="Calibri" panose="020F0502020204030204" pitchFamily="34" charset="0"/>
              </a:rPr>
              <a:t>2</a:t>
            </a:r>
            <a:r>
              <a:rPr lang="en-US" sz="2000" dirty="0">
                <a:solidFill>
                  <a:schemeClr val="bg1"/>
                </a:solidFill>
                <a:latin typeface="Calibri" panose="020F0502020204030204" pitchFamily="34" charset="0"/>
                <a:cs typeface="Calibri" panose="020F0502020204030204" pitchFamily="34" charset="0"/>
              </a:rPr>
              <a:t>O → Fe</a:t>
            </a:r>
            <a:r>
              <a:rPr lang="en-US" sz="2000" baseline="-25000" dirty="0">
                <a:solidFill>
                  <a:schemeClr val="bg1"/>
                </a:solidFill>
                <a:latin typeface="Calibri" panose="020F0502020204030204" pitchFamily="34" charset="0"/>
                <a:cs typeface="Calibri" panose="020F0502020204030204" pitchFamily="34" charset="0"/>
              </a:rPr>
              <a:t>3</a:t>
            </a:r>
            <a:r>
              <a:rPr lang="en-US" sz="2000" dirty="0">
                <a:solidFill>
                  <a:schemeClr val="bg1"/>
                </a:solidFill>
                <a:latin typeface="Calibri" panose="020F0502020204030204" pitchFamily="34" charset="0"/>
                <a:cs typeface="Calibri" panose="020F0502020204030204" pitchFamily="34" charset="0"/>
              </a:rPr>
              <a:t>O</a:t>
            </a:r>
            <a:r>
              <a:rPr lang="en-US" sz="2000" baseline="-25000" dirty="0">
                <a:solidFill>
                  <a:schemeClr val="bg1"/>
                </a:solidFill>
                <a:latin typeface="Calibri" panose="020F0502020204030204" pitchFamily="34" charset="0"/>
                <a:cs typeface="Calibri" panose="020F0502020204030204" pitchFamily="34" charset="0"/>
              </a:rPr>
              <a:t>4</a:t>
            </a:r>
            <a:r>
              <a:rPr lang="en-US" sz="2000" dirty="0">
                <a:solidFill>
                  <a:schemeClr val="bg1"/>
                </a:solidFill>
                <a:latin typeface="Calibri" panose="020F0502020204030204" pitchFamily="34" charset="0"/>
                <a:cs typeface="Calibri" panose="020F0502020204030204" pitchFamily="34" charset="0"/>
              </a:rPr>
              <a:t> + </a:t>
            </a:r>
            <a:r>
              <a:rPr lang="en-US" sz="2000" b="1" dirty="0">
                <a:solidFill>
                  <a:schemeClr val="bg1"/>
                </a:solidFill>
                <a:latin typeface="Calibri" panose="020F0502020204030204" pitchFamily="34" charset="0"/>
                <a:cs typeface="Calibri" panose="020F0502020204030204" pitchFamily="34" charset="0"/>
              </a:rPr>
              <a:t>4</a:t>
            </a:r>
            <a:r>
              <a:rPr lang="en-US" sz="2000" dirty="0">
                <a:solidFill>
                  <a:schemeClr val="bg1"/>
                </a:solidFill>
                <a:latin typeface="Calibri" panose="020F0502020204030204" pitchFamily="34" charset="0"/>
                <a:cs typeface="Calibri" panose="020F0502020204030204" pitchFamily="34" charset="0"/>
              </a:rPr>
              <a:t>H</a:t>
            </a:r>
            <a:r>
              <a:rPr lang="en-US" sz="2000" baseline="-25000" dirty="0">
                <a:solidFill>
                  <a:schemeClr val="bg1"/>
                </a:solidFill>
                <a:latin typeface="Calibri" panose="020F0502020204030204" pitchFamily="34" charset="0"/>
                <a:cs typeface="Calibri" panose="020F0502020204030204" pitchFamily="34" charset="0"/>
              </a:rPr>
              <a:t>2</a:t>
            </a:r>
          </a:p>
          <a:p>
            <a:pPr marL="109728" indent="0" algn="just">
              <a:buNone/>
            </a:pPr>
            <a:endParaRPr lang="en-US" sz="2400" baseline="-25000" dirty="0"/>
          </a:p>
          <a:p>
            <a:pPr marL="109728" indent="0" algn="just">
              <a:buNone/>
            </a:pPr>
            <a:endParaRPr lang="en-US" sz="2400" baseline="-25000" dirty="0"/>
          </a:p>
          <a:p>
            <a:pPr marL="109728" indent="0" algn="just">
              <a:buNone/>
            </a:pPr>
            <a:endParaRPr lang="en-US" sz="2200" dirty="0"/>
          </a:p>
          <a:p>
            <a:pPr marL="109728" indent="0" algn="just">
              <a:buNone/>
            </a:pPr>
            <a:endParaRPr lang="en-US" sz="2200" dirty="0"/>
          </a:p>
          <a:p>
            <a:pPr marL="0" indent="0">
              <a:buNone/>
            </a:pPr>
            <a:endParaRPr lang="en-US" sz="2200" dirty="0"/>
          </a:p>
        </p:txBody>
      </p:sp>
    </p:spTree>
    <p:extLst>
      <p:ext uri="{BB962C8B-B14F-4D97-AF65-F5344CB8AC3E}">
        <p14:creationId xmlns:p14="http://schemas.microsoft.com/office/powerpoint/2010/main" val="28803189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914400"/>
          </a:xfrm>
        </p:spPr>
        <p:txBody>
          <a:bodyPr>
            <a:normAutofit/>
          </a:bodyPr>
          <a:lstStyle/>
          <a:p>
            <a:pPr algn="ctr"/>
            <a:r>
              <a:rPr lang="en-US" sz="4000" b="1" dirty="0"/>
              <a:t>Example Problem</a:t>
            </a:r>
          </a:p>
        </p:txBody>
      </p:sp>
      <p:sp>
        <p:nvSpPr>
          <p:cNvPr id="2" name="Content Placeholder 1"/>
          <p:cNvSpPr>
            <a:spLocks noGrp="1"/>
          </p:cNvSpPr>
          <p:nvPr>
            <p:ph idx="1"/>
          </p:nvPr>
        </p:nvSpPr>
        <p:spPr>
          <a:xfrm>
            <a:off x="152400" y="914398"/>
            <a:ext cx="8686800" cy="5715001"/>
          </a:xfrm>
        </p:spPr>
        <p:txBody>
          <a:bodyPr>
            <a:noAutofit/>
          </a:bodyPr>
          <a:lstStyle/>
          <a:p>
            <a:pPr marL="109728" indent="0" algn="just">
              <a:buNone/>
            </a:pPr>
            <a:r>
              <a:rPr lang="en-US" sz="2000" dirty="0"/>
              <a:t>Balance the chemical reactions shown below:</a:t>
            </a:r>
          </a:p>
          <a:p>
            <a:pPr marL="109728" indent="0" algn="just">
              <a:buNone/>
            </a:pPr>
            <a:r>
              <a:rPr lang="en-US" sz="2000" dirty="0"/>
              <a:t>H</a:t>
            </a:r>
            <a:r>
              <a:rPr lang="en-US" sz="2000" baseline="-25000" dirty="0"/>
              <a:t>2</a:t>
            </a:r>
            <a:r>
              <a:rPr lang="en-US" sz="2000" dirty="0"/>
              <a:t> + I</a:t>
            </a:r>
            <a:r>
              <a:rPr lang="en-US" sz="2000" baseline="-25000" dirty="0"/>
              <a:t>2</a:t>
            </a:r>
            <a:r>
              <a:rPr lang="en-US" sz="2000" dirty="0"/>
              <a:t> </a:t>
            </a:r>
            <a:r>
              <a:rPr lang="en-US" sz="2000" dirty="0">
                <a:latin typeface="Calibri" panose="020F0502020204030204" pitchFamily="34" charset="0"/>
                <a:cs typeface="Calibri" panose="020F0502020204030204" pitchFamily="34" charset="0"/>
              </a:rPr>
              <a:t>→ HI</a:t>
            </a:r>
          </a:p>
          <a:p>
            <a:pPr marL="461963" indent="0" algn="just">
              <a:buNone/>
            </a:pPr>
            <a:r>
              <a:rPr lang="en-US" sz="2000" dirty="0">
                <a:latin typeface="Calibri" panose="020F0502020204030204" pitchFamily="34" charset="0"/>
                <a:cs typeface="Calibri" panose="020F0502020204030204" pitchFamily="34" charset="0"/>
              </a:rPr>
              <a:t>Notice that on the left there are two hydrogens and two iodine atoms.  So on the right there have to be two of each.  In order for this to happen, and still maintain the outcome of an HI molecule:</a:t>
            </a:r>
          </a:p>
          <a:p>
            <a:pPr marL="461963" indent="0" algn="just">
              <a:buNone/>
            </a:pPr>
            <a:r>
              <a:rPr lang="en-US" sz="2000" dirty="0"/>
              <a:t>H</a:t>
            </a:r>
            <a:r>
              <a:rPr lang="en-US" sz="2000" baseline="-25000" dirty="0"/>
              <a:t>2</a:t>
            </a:r>
            <a:r>
              <a:rPr lang="en-US" sz="2000" dirty="0"/>
              <a:t> + I</a:t>
            </a:r>
            <a:r>
              <a:rPr lang="en-US" sz="2000" baseline="-25000" dirty="0"/>
              <a:t>2</a:t>
            </a:r>
            <a:r>
              <a:rPr lang="en-US" sz="2000" dirty="0"/>
              <a:t> </a:t>
            </a:r>
            <a:r>
              <a:rPr lang="en-US" sz="2000" dirty="0">
                <a:latin typeface="Calibri" panose="020F0502020204030204" pitchFamily="34" charset="0"/>
                <a:cs typeface="Calibri" panose="020F0502020204030204" pitchFamily="34" charset="0"/>
              </a:rPr>
              <a:t>→ </a:t>
            </a:r>
            <a:r>
              <a:rPr lang="en-US" sz="2000" b="1" dirty="0">
                <a:solidFill>
                  <a:srgbClr val="C00000"/>
                </a:solidFill>
                <a:latin typeface="Calibri" panose="020F0502020204030204" pitchFamily="34" charset="0"/>
                <a:cs typeface="Calibri" panose="020F0502020204030204" pitchFamily="34" charset="0"/>
              </a:rPr>
              <a:t>2</a:t>
            </a:r>
            <a:r>
              <a:rPr lang="en-US" sz="2000" dirty="0">
                <a:latin typeface="Calibri" panose="020F0502020204030204" pitchFamily="34" charset="0"/>
                <a:cs typeface="Calibri" panose="020F0502020204030204" pitchFamily="34" charset="0"/>
              </a:rPr>
              <a:t>HI</a:t>
            </a:r>
          </a:p>
          <a:p>
            <a:pPr marL="109728" indent="0" algn="just">
              <a:buNone/>
            </a:pPr>
            <a:endParaRPr lang="en-US" sz="2000" dirty="0">
              <a:latin typeface="Calibri" panose="020F0502020204030204" pitchFamily="34" charset="0"/>
              <a:cs typeface="Calibri" panose="020F0502020204030204" pitchFamily="34" charset="0"/>
            </a:endParaRPr>
          </a:p>
          <a:p>
            <a:pPr marL="109728" indent="0" algn="just">
              <a:buNone/>
            </a:pPr>
            <a:r>
              <a:rPr lang="en-US" sz="2000" dirty="0">
                <a:latin typeface="Calibri" panose="020F0502020204030204" pitchFamily="34" charset="0"/>
                <a:cs typeface="Calibri" panose="020F0502020204030204" pitchFamily="34" charset="0"/>
              </a:rPr>
              <a:t>Fe + H</a:t>
            </a:r>
            <a:r>
              <a:rPr lang="en-US" sz="2000" baseline="-25000" dirty="0">
                <a:latin typeface="Calibri" panose="020F0502020204030204" pitchFamily="34" charset="0"/>
                <a:cs typeface="Calibri" panose="020F0502020204030204" pitchFamily="34" charset="0"/>
              </a:rPr>
              <a:t>2</a:t>
            </a:r>
            <a:r>
              <a:rPr lang="en-US" sz="2000" dirty="0">
                <a:latin typeface="Calibri" panose="020F0502020204030204" pitchFamily="34" charset="0"/>
                <a:cs typeface="Calibri" panose="020F0502020204030204" pitchFamily="34" charset="0"/>
              </a:rPr>
              <a:t>O → Fe</a:t>
            </a:r>
            <a:r>
              <a:rPr lang="en-US" sz="2000" baseline="-25000" dirty="0">
                <a:latin typeface="Calibri" panose="020F0502020204030204" pitchFamily="34" charset="0"/>
                <a:cs typeface="Calibri" panose="020F0502020204030204" pitchFamily="34" charset="0"/>
              </a:rPr>
              <a:t>3</a:t>
            </a:r>
            <a:r>
              <a:rPr lang="en-US" sz="2000" dirty="0">
                <a:latin typeface="Calibri" panose="020F0502020204030204" pitchFamily="34" charset="0"/>
                <a:cs typeface="Calibri" panose="020F0502020204030204" pitchFamily="34" charset="0"/>
              </a:rPr>
              <a:t>O</a:t>
            </a:r>
            <a:r>
              <a:rPr lang="en-US" sz="2000" baseline="-25000" dirty="0">
                <a:latin typeface="Calibri" panose="020F0502020204030204" pitchFamily="34" charset="0"/>
                <a:cs typeface="Calibri" panose="020F0502020204030204" pitchFamily="34" charset="0"/>
              </a:rPr>
              <a:t>4</a:t>
            </a:r>
            <a:r>
              <a:rPr lang="en-US" sz="2000" dirty="0">
                <a:latin typeface="Calibri" panose="020F0502020204030204" pitchFamily="34" charset="0"/>
                <a:cs typeface="Calibri" panose="020F0502020204030204" pitchFamily="34" charset="0"/>
              </a:rPr>
              <a:t> + H</a:t>
            </a:r>
            <a:r>
              <a:rPr lang="en-US" sz="2000" baseline="-25000" dirty="0">
                <a:latin typeface="Calibri" panose="020F0502020204030204" pitchFamily="34" charset="0"/>
                <a:cs typeface="Calibri" panose="020F0502020204030204" pitchFamily="34" charset="0"/>
              </a:rPr>
              <a:t>2</a:t>
            </a:r>
            <a:endParaRPr lang="en-US" sz="2000" baseline="-25000" dirty="0"/>
          </a:p>
          <a:p>
            <a:pPr marL="461963" indent="0" algn="just">
              <a:buNone/>
            </a:pPr>
            <a:r>
              <a:rPr lang="en-US" sz="2000" dirty="0"/>
              <a:t>We need the same number of each element without changing the reaction.  I need 4 oxygen molecules:</a:t>
            </a:r>
          </a:p>
          <a:p>
            <a:pPr marL="461963" indent="0" algn="just">
              <a:buNone/>
            </a:pPr>
            <a:r>
              <a:rPr lang="en-US" sz="2000" dirty="0">
                <a:latin typeface="Calibri" panose="020F0502020204030204" pitchFamily="34" charset="0"/>
                <a:cs typeface="Calibri" panose="020F0502020204030204" pitchFamily="34" charset="0"/>
              </a:rPr>
              <a:t>Fe + </a:t>
            </a:r>
            <a:r>
              <a:rPr lang="en-US" sz="2000" b="1" dirty="0">
                <a:solidFill>
                  <a:srgbClr val="C00000"/>
                </a:solidFill>
                <a:latin typeface="Calibri" panose="020F0502020204030204" pitchFamily="34" charset="0"/>
                <a:cs typeface="Calibri" panose="020F0502020204030204" pitchFamily="34" charset="0"/>
              </a:rPr>
              <a:t>4</a:t>
            </a:r>
            <a:r>
              <a:rPr lang="en-US" sz="2000" dirty="0">
                <a:latin typeface="Calibri" panose="020F0502020204030204" pitchFamily="34" charset="0"/>
                <a:cs typeface="Calibri" panose="020F0502020204030204" pitchFamily="34" charset="0"/>
              </a:rPr>
              <a:t>H</a:t>
            </a:r>
            <a:r>
              <a:rPr lang="en-US" sz="2000" baseline="-25000" dirty="0">
                <a:latin typeface="Calibri" panose="020F0502020204030204" pitchFamily="34" charset="0"/>
                <a:cs typeface="Calibri" panose="020F0502020204030204" pitchFamily="34" charset="0"/>
              </a:rPr>
              <a:t>2</a:t>
            </a:r>
            <a:r>
              <a:rPr lang="en-US" sz="2000" dirty="0">
                <a:latin typeface="Calibri" panose="020F0502020204030204" pitchFamily="34" charset="0"/>
                <a:cs typeface="Calibri" panose="020F0502020204030204" pitchFamily="34" charset="0"/>
              </a:rPr>
              <a:t>O → Fe</a:t>
            </a:r>
            <a:r>
              <a:rPr lang="en-US" sz="2000" baseline="-25000" dirty="0">
                <a:latin typeface="Calibri" panose="020F0502020204030204" pitchFamily="34" charset="0"/>
                <a:cs typeface="Calibri" panose="020F0502020204030204" pitchFamily="34" charset="0"/>
              </a:rPr>
              <a:t>3</a:t>
            </a:r>
            <a:r>
              <a:rPr lang="en-US" sz="2000" dirty="0">
                <a:latin typeface="Calibri" panose="020F0502020204030204" pitchFamily="34" charset="0"/>
                <a:cs typeface="Calibri" panose="020F0502020204030204" pitchFamily="34" charset="0"/>
              </a:rPr>
              <a:t>O</a:t>
            </a:r>
            <a:r>
              <a:rPr lang="en-US" sz="2000" baseline="-25000" dirty="0">
                <a:latin typeface="Calibri" panose="020F0502020204030204" pitchFamily="34" charset="0"/>
                <a:cs typeface="Calibri" panose="020F0502020204030204" pitchFamily="34" charset="0"/>
              </a:rPr>
              <a:t>4</a:t>
            </a:r>
            <a:r>
              <a:rPr lang="en-US" sz="2000" dirty="0">
                <a:latin typeface="Calibri" panose="020F0502020204030204" pitchFamily="34" charset="0"/>
                <a:cs typeface="Calibri" panose="020F0502020204030204" pitchFamily="34" charset="0"/>
              </a:rPr>
              <a:t> + H</a:t>
            </a:r>
            <a:r>
              <a:rPr lang="en-US" sz="2000" baseline="-25000" dirty="0">
                <a:latin typeface="Calibri" panose="020F0502020204030204" pitchFamily="34" charset="0"/>
                <a:cs typeface="Calibri" panose="020F0502020204030204" pitchFamily="34" charset="0"/>
              </a:rPr>
              <a:t>2</a:t>
            </a:r>
          </a:p>
          <a:p>
            <a:pPr marL="461963" indent="0" algn="just">
              <a:buNone/>
            </a:pPr>
            <a:r>
              <a:rPr lang="en-US" sz="2000" dirty="0">
                <a:solidFill>
                  <a:schemeClr val="bg1"/>
                </a:solidFill>
                <a:latin typeface="Calibri" panose="020F0502020204030204" pitchFamily="34" charset="0"/>
                <a:cs typeface="Calibri" panose="020F0502020204030204" pitchFamily="34" charset="0"/>
              </a:rPr>
              <a:t>Now we need to get 3 iron on each side</a:t>
            </a:r>
          </a:p>
          <a:p>
            <a:pPr marL="461963" indent="0" algn="just">
              <a:buNone/>
            </a:pPr>
            <a:r>
              <a:rPr lang="en-US" sz="2000" b="1" dirty="0">
                <a:solidFill>
                  <a:schemeClr val="bg1"/>
                </a:solidFill>
                <a:latin typeface="Calibri" panose="020F0502020204030204" pitchFamily="34" charset="0"/>
                <a:cs typeface="Calibri" panose="020F0502020204030204" pitchFamily="34" charset="0"/>
              </a:rPr>
              <a:t>3</a:t>
            </a:r>
            <a:r>
              <a:rPr lang="en-US" sz="2000" dirty="0">
                <a:solidFill>
                  <a:schemeClr val="bg1"/>
                </a:solidFill>
                <a:latin typeface="Calibri" panose="020F0502020204030204" pitchFamily="34" charset="0"/>
                <a:cs typeface="Calibri" panose="020F0502020204030204" pitchFamily="34" charset="0"/>
              </a:rPr>
              <a:t>Fe +</a:t>
            </a:r>
            <a:r>
              <a:rPr lang="en-US" sz="2000" b="1" dirty="0">
                <a:solidFill>
                  <a:schemeClr val="bg1"/>
                </a:solidFill>
                <a:latin typeface="Calibri" panose="020F0502020204030204" pitchFamily="34" charset="0"/>
                <a:cs typeface="Calibri" panose="020F0502020204030204" pitchFamily="34" charset="0"/>
              </a:rPr>
              <a:t>4</a:t>
            </a:r>
            <a:r>
              <a:rPr lang="en-US" sz="2000" dirty="0">
                <a:solidFill>
                  <a:schemeClr val="bg1"/>
                </a:solidFill>
                <a:latin typeface="Calibri" panose="020F0502020204030204" pitchFamily="34" charset="0"/>
                <a:cs typeface="Calibri" panose="020F0502020204030204" pitchFamily="34" charset="0"/>
              </a:rPr>
              <a:t>H</a:t>
            </a:r>
            <a:r>
              <a:rPr lang="en-US" sz="2000" baseline="-25000" dirty="0">
                <a:solidFill>
                  <a:schemeClr val="bg1"/>
                </a:solidFill>
                <a:latin typeface="Calibri" panose="020F0502020204030204" pitchFamily="34" charset="0"/>
                <a:cs typeface="Calibri" panose="020F0502020204030204" pitchFamily="34" charset="0"/>
              </a:rPr>
              <a:t>2</a:t>
            </a:r>
            <a:r>
              <a:rPr lang="en-US" sz="2000" dirty="0">
                <a:solidFill>
                  <a:schemeClr val="bg1"/>
                </a:solidFill>
                <a:latin typeface="Calibri" panose="020F0502020204030204" pitchFamily="34" charset="0"/>
                <a:cs typeface="Calibri" panose="020F0502020204030204" pitchFamily="34" charset="0"/>
              </a:rPr>
              <a:t>O → Fe</a:t>
            </a:r>
            <a:r>
              <a:rPr lang="en-US" sz="2000" baseline="-25000" dirty="0">
                <a:solidFill>
                  <a:schemeClr val="bg1"/>
                </a:solidFill>
                <a:latin typeface="Calibri" panose="020F0502020204030204" pitchFamily="34" charset="0"/>
                <a:cs typeface="Calibri" panose="020F0502020204030204" pitchFamily="34" charset="0"/>
              </a:rPr>
              <a:t>3</a:t>
            </a:r>
            <a:r>
              <a:rPr lang="en-US" sz="2000" dirty="0">
                <a:solidFill>
                  <a:schemeClr val="bg1"/>
                </a:solidFill>
                <a:latin typeface="Calibri" panose="020F0502020204030204" pitchFamily="34" charset="0"/>
                <a:cs typeface="Calibri" panose="020F0502020204030204" pitchFamily="34" charset="0"/>
              </a:rPr>
              <a:t>O</a:t>
            </a:r>
            <a:r>
              <a:rPr lang="en-US" sz="2000" baseline="-25000" dirty="0">
                <a:solidFill>
                  <a:schemeClr val="bg1"/>
                </a:solidFill>
                <a:latin typeface="Calibri" panose="020F0502020204030204" pitchFamily="34" charset="0"/>
                <a:cs typeface="Calibri" panose="020F0502020204030204" pitchFamily="34" charset="0"/>
              </a:rPr>
              <a:t>4</a:t>
            </a:r>
            <a:r>
              <a:rPr lang="en-US" sz="2000" dirty="0">
                <a:solidFill>
                  <a:schemeClr val="bg1"/>
                </a:solidFill>
                <a:latin typeface="Calibri" panose="020F0502020204030204" pitchFamily="34" charset="0"/>
                <a:cs typeface="Calibri" panose="020F0502020204030204" pitchFamily="34" charset="0"/>
              </a:rPr>
              <a:t> + H</a:t>
            </a:r>
            <a:r>
              <a:rPr lang="en-US" sz="2000" baseline="-25000" dirty="0">
                <a:solidFill>
                  <a:schemeClr val="bg1"/>
                </a:solidFill>
                <a:latin typeface="Calibri" panose="020F0502020204030204" pitchFamily="34" charset="0"/>
                <a:cs typeface="Calibri" panose="020F0502020204030204" pitchFamily="34" charset="0"/>
              </a:rPr>
              <a:t>2</a:t>
            </a:r>
          </a:p>
          <a:p>
            <a:pPr marL="461963" indent="0" algn="just">
              <a:buNone/>
            </a:pPr>
            <a:r>
              <a:rPr lang="en-US" sz="2000" dirty="0">
                <a:solidFill>
                  <a:schemeClr val="bg1"/>
                </a:solidFill>
                <a:latin typeface="Calibri" panose="020F0502020204030204" pitchFamily="34" charset="0"/>
                <a:cs typeface="Calibri" panose="020F0502020204030204" pitchFamily="34" charset="0"/>
              </a:rPr>
              <a:t>And finally we need to get 8 hydrogens on both sides</a:t>
            </a:r>
          </a:p>
          <a:p>
            <a:pPr marL="461963" indent="0" algn="just">
              <a:buNone/>
            </a:pPr>
            <a:r>
              <a:rPr lang="en-US" sz="2000" b="1" dirty="0">
                <a:solidFill>
                  <a:schemeClr val="bg1"/>
                </a:solidFill>
                <a:latin typeface="Calibri" panose="020F0502020204030204" pitchFamily="34" charset="0"/>
                <a:cs typeface="Calibri" panose="020F0502020204030204" pitchFamily="34" charset="0"/>
              </a:rPr>
              <a:t>3</a:t>
            </a:r>
            <a:r>
              <a:rPr lang="en-US" sz="2000" dirty="0">
                <a:solidFill>
                  <a:schemeClr val="bg1"/>
                </a:solidFill>
                <a:latin typeface="Calibri" panose="020F0502020204030204" pitchFamily="34" charset="0"/>
                <a:cs typeface="Calibri" panose="020F0502020204030204" pitchFamily="34" charset="0"/>
              </a:rPr>
              <a:t>Fe +</a:t>
            </a:r>
            <a:r>
              <a:rPr lang="en-US" sz="2000" b="1" dirty="0">
                <a:solidFill>
                  <a:schemeClr val="bg1"/>
                </a:solidFill>
                <a:latin typeface="Calibri" panose="020F0502020204030204" pitchFamily="34" charset="0"/>
                <a:cs typeface="Calibri" panose="020F0502020204030204" pitchFamily="34" charset="0"/>
              </a:rPr>
              <a:t>4</a:t>
            </a:r>
            <a:r>
              <a:rPr lang="en-US" sz="2000" dirty="0">
                <a:solidFill>
                  <a:schemeClr val="bg1"/>
                </a:solidFill>
                <a:latin typeface="Calibri" panose="020F0502020204030204" pitchFamily="34" charset="0"/>
                <a:cs typeface="Calibri" panose="020F0502020204030204" pitchFamily="34" charset="0"/>
              </a:rPr>
              <a:t>H</a:t>
            </a:r>
            <a:r>
              <a:rPr lang="en-US" sz="2000" baseline="-25000" dirty="0">
                <a:solidFill>
                  <a:schemeClr val="bg1"/>
                </a:solidFill>
                <a:latin typeface="Calibri" panose="020F0502020204030204" pitchFamily="34" charset="0"/>
                <a:cs typeface="Calibri" panose="020F0502020204030204" pitchFamily="34" charset="0"/>
              </a:rPr>
              <a:t>2</a:t>
            </a:r>
            <a:r>
              <a:rPr lang="en-US" sz="2000" dirty="0">
                <a:solidFill>
                  <a:schemeClr val="bg1"/>
                </a:solidFill>
                <a:latin typeface="Calibri" panose="020F0502020204030204" pitchFamily="34" charset="0"/>
                <a:cs typeface="Calibri" panose="020F0502020204030204" pitchFamily="34" charset="0"/>
              </a:rPr>
              <a:t>O → Fe</a:t>
            </a:r>
            <a:r>
              <a:rPr lang="en-US" sz="2000" baseline="-25000" dirty="0">
                <a:solidFill>
                  <a:schemeClr val="bg1"/>
                </a:solidFill>
                <a:latin typeface="Calibri" panose="020F0502020204030204" pitchFamily="34" charset="0"/>
                <a:cs typeface="Calibri" panose="020F0502020204030204" pitchFamily="34" charset="0"/>
              </a:rPr>
              <a:t>3</a:t>
            </a:r>
            <a:r>
              <a:rPr lang="en-US" sz="2000" dirty="0">
                <a:solidFill>
                  <a:schemeClr val="bg1"/>
                </a:solidFill>
                <a:latin typeface="Calibri" panose="020F0502020204030204" pitchFamily="34" charset="0"/>
                <a:cs typeface="Calibri" panose="020F0502020204030204" pitchFamily="34" charset="0"/>
              </a:rPr>
              <a:t>O</a:t>
            </a:r>
            <a:r>
              <a:rPr lang="en-US" sz="2000" baseline="-25000" dirty="0">
                <a:solidFill>
                  <a:schemeClr val="bg1"/>
                </a:solidFill>
                <a:latin typeface="Calibri" panose="020F0502020204030204" pitchFamily="34" charset="0"/>
                <a:cs typeface="Calibri" panose="020F0502020204030204" pitchFamily="34" charset="0"/>
              </a:rPr>
              <a:t>4</a:t>
            </a:r>
            <a:r>
              <a:rPr lang="en-US" sz="2000" dirty="0">
                <a:solidFill>
                  <a:schemeClr val="bg1"/>
                </a:solidFill>
                <a:latin typeface="Calibri" panose="020F0502020204030204" pitchFamily="34" charset="0"/>
                <a:cs typeface="Calibri" panose="020F0502020204030204" pitchFamily="34" charset="0"/>
              </a:rPr>
              <a:t> + </a:t>
            </a:r>
            <a:r>
              <a:rPr lang="en-US" sz="2000" b="1" dirty="0">
                <a:solidFill>
                  <a:schemeClr val="bg1"/>
                </a:solidFill>
                <a:latin typeface="Calibri" panose="020F0502020204030204" pitchFamily="34" charset="0"/>
                <a:cs typeface="Calibri" panose="020F0502020204030204" pitchFamily="34" charset="0"/>
              </a:rPr>
              <a:t>4</a:t>
            </a:r>
            <a:r>
              <a:rPr lang="en-US" sz="2000" dirty="0">
                <a:solidFill>
                  <a:schemeClr val="bg1"/>
                </a:solidFill>
                <a:latin typeface="Calibri" panose="020F0502020204030204" pitchFamily="34" charset="0"/>
                <a:cs typeface="Calibri" panose="020F0502020204030204" pitchFamily="34" charset="0"/>
              </a:rPr>
              <a:t>H</a:t>
            </a:r>
            <a:r>
              <a:rPr lang="en-US" sz="2000" baseline="-25000" dirty="0">
                <a:solidFill>
                  <a:schemeClr val="bg1"/>
                </a:solidFill>
                <a:latin typeface="Calibri" panose="020F0502020204030204" pitchFamily="34" charset="0"/>
                <a:cs typeface="Calibri" panose="020F0502020204030204" pitchFamily="34" charset="0"/>
              </a:rPr>
              <a:t>2</a:t>
            </a:r>
          </a:p>
          <a:p>
            <a:pPr marL="109728" indent="0" algn="just">
              <a:buNone/>
            </a:pPr>
            <a:endParaRPr lang="en-US" sz="2400" baseline="-25000" dirty="0"/>
          </a:p>
          <a:p>
            <a:pPr marL="109728" indent="0" algn="just">
              <a:buNone/>
            </a:pPr>
            <a:endParaRPr lang="en-US" sz="2400" baseline="-25000" dirty="0"/>
          </a:p>
          <a:p>
            <a:pPr marL="109728" indent="0" algn="just">
              <a:buNone/>
            </a:pPr>
            <a:endParaRPr lang="en-US" sz="2200" dirty="0"/>
          </a:p>
          <a:p>
            <a:pPr marL="109728" indent="0" algn="just">
              <a:buNone/>
            </a:pPr>
            <a:endParaRPr lang="en-US" sz="2200" dirty="0"/>
          </a:p>
          <a:p>
            <a:pPr marL="0" indent="0">
              <a:buNone/>
            </a:pPr>
            <a:endParaRPr lang="en-US" sz="2200" dirty="0"/>
          </a:p>
        </p:txBody>
      </p:sp>
    </p:spTree>
    <p:extLst>
      <p:ext uri="{BB962C8B-B14F-4D97-AF65-F5344CB8AC3E}">
        <p14:creationId xmlns:p14="http://schemas.microsoft.com/office/powerpoint/2010/main" val="40303364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914400"/>
          </a:xfrm>
        </p:spPr>
        <p:txBody>
          <a:bodyPr>
            <a:normAutofit/>
          </a:bodyPr>
          <a:lstStyle/>
          <a:p>
            <a:pPr algn="ctr"/>
            <a:r>
              <a:rPr lang="en-US" sz="4000" b="1" dirty="0"/>
              <a:t>Example Problem</a:t>
            </a:r>
          </a:p>
        </p:txBody>
      </p:sp>
      <p:sp>
        <p:nvSpPr>
          <p:cNvPr id="2" name="Content Placeholder 1"/>
          <p:cNvSpPr>
            <a:spLocks noGrp="1"/>
          </p:cNvSpPr>
          <p:nvPr>
            <p:ph idx="1"/>
          </p:nvPr>
        </p:nvSpPr>
        <p:spPr>
          <a:xfrm>
            <a:off x="152400" y="914398"/>
            <a:ext cx="8686800" cy="5715001"/>
          </a:xfrm>
        </p:spPr>
        <p:txBody>
          <a:bodyPr>
            <a:noAutofit/>
          </a:bodyPr>
          <a:lstStyle/>
          <a:p>
            <a:pPr marL="109728" indent="0" algn="just">
              <a:buNone/>
            </a:pPr>
            <a:r>
              <a:rPr lang="en-US" sz="2000" dirty="0"/>
              <a:t>Balance the chemical reactions shown below:</a:t>
            </a:r>
          </a:p>
          <a:p>
            <a:pPr marL="109728" indent="0" algn="just">
              <a:buNone/>
            </a:pPr>
            <a:r>
              <a:rPr lang="en-US" sz="2000" dirty="0"/>
              <a:t>H</a:t>
            </a:r>
            <a:r>
              <a:rPr lang="en-US" sz="2000" baseline="-25000" dirty="0"/>
              <a:t>2</a:t>
            </a:r>
            <a:r>
              <a:rPr lang="en-US" sz="2000" dirty="0"/>
              <a:t> + I</a:t>
            </a:r>
            <a:r>
              <a:rPr lang="en-US" sz="2000" baseline="-25000" dirty="0"/>
              <a:t>2</a:t>
            </a:r>
            <a:r>
              <a:rPr lang="en-US" sz="2000" dirty="0"/>
              <a:t> </a:t>
            </a:r>
            <a:r>
              <a:rPr lang="en-US" sz="2000" dirty="0">
                <a:latin typeface="Calibri" panose="020F0502020204030204" pitchFamily="34" charset="0"/>
                <a:cs typeface="Calibri" panose="020F0502020204030204" pitchFamily="34" charset="0"/>
              </a:rPr>
              <a:t>→ HI</a:t>
            </a:r>
          </a:p>
          <a:p>
            <a:pPr marL="461963" indent="0" algn="just">
              <a:buNone/>
            </a:pPr>
            <a:r>
              <a:rPr lang="en-US" sz="2000" dirty="0">
                <a:latin typeface="Calibri" panose="020F0502020204030204" pitchFamily="34" charset="0"/>
                <a:cs typeface="Calibri" panose="020F0502020204030204" pitchFamily="34" charset="0"/>
              </a:rPr>
              <a:t>Notice that on the left there are two hydrogens and two iodine atoms.  So on the right there have to be two of each.  In order for this to happen, and still maintain the outcome of an HI molecule:</a:t>
            </a:r>
          </a:p>
          <a:p>
            <a:pPr marL="461963" indent="0" algn="just">
              <a:buNone/>
            </a:pPr>
            <a:r>
              <a:rPr lang="en-US" sz="2000" dirty="0"/>
              <a:t>H</a:t>
            </a:r>
            <a:r>
              <a:rPr lang="en-US" sz="2000" baseline="-25000" dirty="0"/>
              <a:t>2</a:t>
            </a:r>
            <a:r>
              <a:rPr lang="en-US" sz="2000" dirty="0"/>
              <a:t> + I</a:t>
            </a:r>
            <a:r>
              <a:rPr lang="en-US" sz="2000" baseline="-25000" dirty="0"/>
              <a:t>2</a:t>
            </a:r>
            <a:r>
              <a:rPr lang="en-US" sz="2000" dirty="0"/>
              <a:t> </a:t>
            </a:r>
            <a:r>
              <a:rPr lang="en-US" sz="2000" dirty="0">
                <a:latin typeface="Calibri" panose="020F0502020204030204" pitchFamily="34" charset="0"/>
                <a:cs typeface="Calibri" panose="020F0502020204030204" pitchFamily="34" charset="0"/>
              </a:rPr>
              <a:t>→ </a:t>
            </a:r>
            <a:r>
              <a:rPr lang="en-US" sz="2000" b="1" dirty="0">
                <a:solidFill>
                  <a:srgbClr val="C00000"/>
                </a:solidFill>
                <a:latin typeface="Calibri" panose="020F0502020204030204" pitchFamily="34" charset="0"/>
                <a:cs typeface="Calibri" panose="020F0502020204030204" pitchFamily="34" charset="0"/>
              </a:rPr>
              <a:t>2</a:t>
            </a:r>
            <a:r>
              <a:rPr lang="en-US" sz="2000" dirty="0">
                <a:latin typeface="Calibri" panose="020F0502020204030204" pitchFamily="34" charset="0"/>
                <a:cs typeface="Calibri" panose="020F0502020204030204" pitchFamily="34" charset="0"/>
              </a:rPr>
              <a:t>HI</a:t>
            </a:r>
          </a:p>
          <a:p>
            <a:pPr marL="109728" indent="0" algn="just">
              <a:buNone/>
            </a:pPr>
            <a:endParaRPr lang="en-US" sz="2000" dirty="0">
              <a:latin typeface="Calibri" panose="020F0502020204030204" pitchFamily="34" charset="0"/>
              <a:cs typeface="Calibri" panose="020F0502020204030204" pitchFamily="34" charset="0"/>
            </a:endParaRPr>
          </a:p>
          <a:p>
            <a:pPr marL="109728" indent="0" algn="just">
              <a:buNone/>
            </a:pPr>
            <a:r>
              <a:rPr lang="en-US" sz="2000" dirty="0">
                <a:latin typeface="Calibri" panose="020F0502020204030204" pitchFamily="34" charset="0"/>
                <a:cs typeface="Calibri" panose="020F0502020204030204" pitchFamily="34" charset="0"/>
              </a:rPr>
              <a:t>Fe + H</a:t>
            </a:r>
            <a:r>
              <a:rPr lang="en-US" sz="2000" baseline="-25000" dirty="0">
                <a:latin typeface="Calibri" panose="020F0502020204030204" pitchFamily="34" charset="0"/>
                <a:cs typeface="Calibri" panose="020F0502020204030204" pitchFamily="34" charset="0"/>
              </a:rPr>
              <a:t>2</a:t>
            </a:r>
            <a:r>
              <a:rPr lang="en-US" sz="2000" dirty="0">
                <a:latin typeface="Calibri" panose="020F0502020204030204" pitchFamily="34" charset="0"/>
                <a:cs typeface="Calibri" panose="020F0502020204030204" pitchFamily="34" charset="0"/>
              </a:rPr>
              <a:t>O → Fe</a:t>
            </a:r>
            <a:r>
              <a:rPr lang="en-US" sz="2000" baseline="-25000" dirty="0">
                <a:latin typeface="Calibri" panose="020F0502020204030204" pitchFamily="34" charset="0"/>
                <a:cs typeface="Calibri" panose="020F0502020204030204" pitchFamily="34" charset="0"/>
              </a:rPr>
              <a:t>3</a:t>
            </a:r>
            <a:r>
              <a:rPr lang="en-US" sz="2000" dirty="0">
                <a:latin typeface="Calibri" panose="020F0502020204030204" pitchFamily="34" charset="0"/>
                <a:cs typeface="Calibri" panose="020F0502020204030204" pitchFamily="34" charset="0"/>
              </a:rPr>
              <a:t>O</a:t>
            </a:r>
            <a:r>
              <a:rPr lang="en-US" sz="2000" baseline="-25000" dirty="0">
                <a:latin typeface="Calibri" panose="020F0502020204030204" pitchFamily="34" charset="0"/>
                <a:cs typeface="Calibri" panose="020F0502020204030204" pitchFamily="34" charset="0"/>
              </a:rPr>
              <a:t>4</a:t>
            </a:r>
            <a:r>
              <a:rPr lang="en-US" sz="2000" dirty="0">
                <a:latin typeface="Calibri" panose="020F0502020204030204" pitchFamily="34" charset="0"/>
                <a:cs typeface="Calibri" panose="020F0502020204030204" pitchFamily="34" charset="0"/>
              </a:rPr>
              <a:t> + H</a:t>
            </a:r>
            <a:r>
              <a:rPr lang="en-US" sz="2000" baseline="-25000" dirty="0">
                <a:latin typeface="Calibri" panose="020F0502020204030204" pitchFamily="34" charset="0"/>
                <a:cs typeface="Calibri" panose="020F0502020204030204" pitchFamily="34" charset="0"/>
              </a:rPr>
              <a:t>2</a:t>
            </a:r>
            <a:endParaRPr lang="en-US" sz="2000" baseline="-25000" dirty="0"/>
          </a:p>
          <a:p>
            <a:pPr marL="461963" indent="0" algn="just">
              <a:buNone/>
            </a:pPr>
            <a:r>
              <a:rPr lang="en-US" sz="2000" dirty="0"/>
              <a:t>We need the same number of each element without changing the reaction.  I need 4 oxygen molecules:</a:t>
            </a:r>
          </a:p>
          <a:p>
            <a:pPr marL="461963" indent="0" algn="just">
              <a:buNone/>
            </a:pPr>
            <a:r>
              <a:rPr lang="en-US" sz="2000" dirty="0">
                <a:latin typeface="Calibri" panose="020F0502020204030204" pitchFamily="34" charset="0"/>
                <a:cs typeface="Calibri" panose="020F0502020204030204" pitchFamily="34" charset="0"/>
              </a:rPr>
              <a:t>Fe + </a:t>
            </a:r>
            <a:r>
              <a:rPr lang="en-US" sz="2000" b="1" dirty="0">
                <a:solidFill>
                  <a:srgbClr val="C00000"/>
                </a:solidFill>
                <a:latin typeface="Calibri" panose="020F0502020204030204" pitchFamily="34" charset="0"/>
                <a:cs typeface="Calibri" panose="020F0502020204030204" pitchFamily="34" charset="0"/>
              </a:rPr>
              <a:t>4</a:t>
            </a:r>
            <a:r>
              <a:rPr lang="en-US" sz="2000" dirty="0">
                <a:latin typeface="Calibri" panose="020F0502020204030204" pitchFamily="34" charset="0"/>
                <a:cs typeface="Calibri" panose="020F0502020204030204" pitchFamily="34" charset="0"/>
              </a:rPr>
              <a:t>H</a:t>
            </a:r>
            <a:r>
              <a:rPr lang="en-US" sz="2000" baseline="-25000" dirty="0">
                <a:latin typeface="Calibri" panose="020F0502020204030204" pitchFamily="34" charset="0"/>
                <a:cs typeface="Calibri" panose="020F0502020204030204" pitchFamily="34" charset="0"/>
              </a:rPr>
              <a:t>2</a:t>
            </a:r>
            <a:r>
              <a:rPr lang="en-US" sz="2000" dirty="0">
                <a:latin typeface="Calibri" panose="020F0502020204030204" pitchFamily="34" charset="0"/>
                <a:cs typeface="Calibri" panose="020F0502020204030204" pitchFamily="34" charset="0"/>
              </a:rPr>
              <a:t>O → Fe</a:t>
            </a:r>
            <a:r>
              <a:rPr lang="en-US" sz="2000" baseline="-25000" dirty="0">
                <a:latin typeface="Calibri" panose="020F0502020204030204" pitchFamily="34" charset="0"/>
                <a:cs typeface="Calibri" panose="020F0502020204030204" pitchFamily="34" charset="0"/>
              </a:rPr>
              <a:t>3</a:t>
            </a:r>
            <a:r>
              <a:rPr lang="en-US" sz="2000" dirty="0">
                <a:latin typeface="Calibri" panose="020F0502020204030204" pitchFamily="34" charset="0"/>
                <a:cs typeface="Calibri" panose="020F0502020204030204" pitchFamily="34" charset="0"/>
              </a:rPr>
              <a:t>O</a:t>
            </a:r>
            <a:r>
              <a:rPr lang="en-US" sz="2000" baseline="-25000" dirty="0">
                <a:latin typeface="Calibri" panose="020F0502020204030204" pitchFamily="34" charset="0"/>
                <a:cs typeface="Calibri" panose="020F0502020204030204" pitchFamily="34" charset="0"/>
              </a:rPr>
              <a:t>4</a:t>
            </a:r>
            <a:r>
              <a:rPr lang="en-US" sz="2000" dirty="0">
                <a:latin typeface="Calibri" panose="020F0502020204030204" pitchFamily="34" charset="0"/>
                <a:cs typeface="Calibri" panose="020F0502020204030204" pitchFamily="34" charset="0"/>
              </a:rPr>
              <a:t> + H</a:t>
            </a:r>
            <a:r>
              <a:rPr lang="en-US" sz="2000" baseline="-25000" dirty="0">
                <a:latin typeface="Calibri" panose="020F0502020204030204" pitchFamily="34" charset="0"/>
                <a:cs typeface="Calibri" panose="020F0502020204030204" pitchFamily="34" charset="0"/>
              </a:rPr>
              <a:t>2</a:t>
            </a:r>
          </a:p>
          <a:p>
            <a:pPr marL="461963" indent="0" algn="just">
              <a:buNone/>
            </a:pPr>
            <a:r>
              <a:rPr lang="en-US" sz="2000" dirty="0">
                <a:latin typeface="Calibri" panose="020F0502020204030204" pitchFamily="34" charset="0"/>
                <a:cs typeface="Calibri" panose="020F0502020204030204" pitchFamily="34" charset="0"/>
              </a:rPr>
              <a:t>Now we need to get 3 iron on each side</a:t>
            </a:r>
          </a:p>
          <a:p>
            <a:pPr marL="461963" indent="0" algn="just">
              <a:buNone/>
            </a:pPr>
            <a:r>
              <a:rPr lang="en-US" sz="2000" b="1" dirty="0">
                <a:solidFill>
                  <a:srgbClr val="C00000"/>
                </a:solidFill>
                <a:latin typeface="Calibri" panose="020F0502020204030204" pitchFamily="34" charset="0"/>
                <a:cs typeface="Calibri" panose="020F0502020204030204" pitchFamily="34" charset="0"/>
              </a:rPr>
              <a:t>3</a:t>
            </a:r>
            <a:r>
              <a:rPr lang="en-US" sz="2000" dirty="0">
                <a:latin typeface="Calibri" panose="020F0502020204030204" pitchFamily="34" charset="0"/>
                <a:cs typeface="Calibri" panose="020F0502020204030204" pitchFamily="34" charset="0"/>
              </a:rPr>
              <a:t>Fe +</a:t>
            </a:r>
            <a:r>
              <a:rPr lang="en-US" sz="2000" b="1" dirty="0">
                <a:solidFill>
                  <a:srgbClr val="C00000"/>
                </a:solidFill>
                <a:latin typeface="Calibri" panose="020F0502020204030204" pitchFamily="34" charset="0"/>
                <a:cs typeface="Calibri" panose="020F0502020204030204" pitchFamily="34" charset="0"/>
              </a:rPr>
              <a:t>4</a:t>
            </a:r>
            <a:r>
              <a:rPr lang="en-US" sz="2000" dirty="0">
                <a:latin typeface="Calibri" panose="020F0502020204030204" pitchFamily="34" charset="0"/>
                <a:cs typeface="Calibri" panose="020F0502020204030204" pitchFamily="34" charset="0"/>
              </a:rPr>
              <a:t>H</a:t>
            </a:r>
            <a:r>
              <a:rPr lang="en-US" sz="2000" baseline="-25000" dirty="0">
                <a:latin typeface="Calibri" panose="020F0502020204030204" pitchFamily="34" charset="0"/>
                <a:cs typeface="Calibri" panose="020F0502020204030204" pitchFamily="34" charset="0"/>
              </a:rPr>
              <a:t>2</a:t>
            </a:r>
            <a:r>
              <a:rPr lang="en-US" sz="2000" dirty="0">
                <a:latin typeface="Calibri" panose="020F0502020204030204" pitchFamily="34" charset="0"/>
                <a:cs typeface="Calibri" panose="020F0502020204030204" pitchFamily="34" charset="0"/>
              </a:rPr>
              <a:t>O → Fe</a:t>
            </a:r>
            <a:r>
              <a:rPr lang="en-US" sz="2000" baseline="-25000" dirty="0">
                <a:latin typeface="Calibri" panose="020F0502020204030204" pitchFamily="34" charset="0"/>
                <a:cs typeface="Calibri" panose="020F0502020204030204" pitchFamily="34" charset="0"/>
              </a:rPr>
              <a:t>3</a:t>
            </a:r>
            <a:r>
              <a:rPr lang="en-US" sz="2000" dirty="0">
                <a:latin typeface="Calibri" panose="020F0502020204030204" pitchFamily="34" charset="0"/>
                <a:cs typeface="Calibri" panose="020F0502020204030204" pitchFamily="34" charset="0"/>
              </a:rPr>
              <a:t>O</a:t>
            </a:r>
            <a:r>
              <a:rPr lang="en-US" sz="2000" baseline="-25000" dirty="0">
                <a:latin typeface="Calibri" panose="020F0502020204030204" pitchFamily="34" charset="0"/>
                <a:cs typeface="Calibri" panose="020F0502020204030204" pitchFamily="34" charset="0"/>
              </a:rPr>
              <a:t>4</a:t>
            </a:r>
            <a:r>
              <a:rPr lang="en-US" sz="2000" dirty="0">
                <a:latin typeface="Calibri" panose="020F0502020204030204" pitchFamily="34" charset="0"/>
                <a:cs typeface="Calibri" panose="020F0502020204030204" pitchFamily="34" charset="0"/>
              </a:rPr>
              <a:t> + H</a:t>
            </a:r>
            <a:r>
              <a:rPr lang="en-US" sz="2000" baseline="-25000" dirty="0">
                <a:latin typeface="Calibri" panose="020F0502020204030204" pitchFamily="34" charset="0"/>
                <a:cs typeface="Calibri" panose="020F0502020204030204" pitchFamily="34" charset="0"/>
              </a:rPr>
              <a:t>2</a:t>
            </a:r>
          </a:p>
          <a:p>
            <a:pPr marL="461963" indent="0" algn="just">
              <a:buNone/>
            </a:pPr>
            <a:r>
              <a:rPr lang="en-US" sz="2000" dirty="0">
                <a:solidFill>
                  <a:schemeClr val="bg1"/>
                </a:solidFill>
                <a:latin typeface="Calibri" panose="020F0502020204030204" pitchFamily="34" charset="0"/>
                <a:cs typeface="Calibri" panose="020F0502020204030204" pitchFamily="34" charset="0"/>
              </a:rPr>
              <a:t>And finally we need to get 8 hydrogens on both sides</a:t>
            </a:r>
          </a:p>
          <a:p>
            <a:pPr marL="461963" indent="0" algn="just">
              <a:buNone/>
            </a:pPr>
            <a:r>
              <a:rPr lang="en-US" sz="2000" b="1" dirty="0">
                <a:solidFill>
                  <a:schemeClr val="bg1"/>
                </a:solidFill>
                <a:latin typeface="Calibri" panose="020F0502020204030204" pitchFamily="34" charset="0"/>
                <a:cs typeface="Calibri" panose="020F0502020204030204" pitchFamily="34" charset="0"/>
              </a:rPr>
              <a:t>3</a:t>
            </a:r>
            <a:r>
              <a:rPr lang="en-US" sz="2000" dirty="0">
                <a:solidFill>
                  <a:schemeClr val="bg1"/>
                </a:solidFill>
                <a:latin typeface="Calibri" panose="020F0502020204030204" pitchFamily="34" charset="0"/>
                <a:cs typeface="Calibri" panose="020F0502020204030204" pitchFamily="34" charset="0"/>
              </a:rPr>
              <a:t>Fe +</a:t>
            </a:r>
            <a:r>
              <a:rPr lang="en-US" sz="2000" b="1" dirty="0">
                <a:solidFill>
                  <a:schemeClr val="bg1"/>
                </a:solidFill>
                <a:latin typeface="Calibri" panose="020F0502020204030204" pitchFamily="34" charset="0"/>
                <a:cs typeface="Calibri" panose="020F0502020204030204" pitchFamily="34" charset="0"/>
              </a:rPr>
              <a:t>4</a:t>
            </a:r>
            <a:r>
              <a:rPr lang="en-US" sz="2000" dirty="0">
                <a:solidFill>
                  <a:schemeClr val="bg1"/>
                </a:solidFill>
                <a:latin typeface="Calibri" panose="020F0502020204030204" pitchFamily="34" charset="0"/>
                <a:cs typeface="Calibri" panose="020F0502020204030204" pitchFamily="34" charset="0"/>
              </a:rPr>
              <a:t>H</a:t>
            </a:r>
            <a:r>
              <a:rPr lang="en-US" sz="2000" baseline="-25000" dirty="0">
                <a:solidFill>
                  <a:schemeClr val="bg1"/>
                </a:solidFill>
                <a:latin typeface="Calibri" panose="020F0502020204030204" pitchFamily="34" charset="0"/>
                <a:cs typeface="Calibri" panose="020F0502020204030204" pitchFamily="34" charset="0"/>
              </a:rPr>
              <a:t>2</a:t>
            </a:r>
            <a:r>
              <a:rPr lang="en-US" sz="2000" dirty="0">
                <a:solidFill>
                  <a:schemeClr val="bg1"/>
                </a:solidFill>
                <a:latin typeface="Calibri" panose="020F0502020204030204" pitchFamily="34" charset="0"/>
                <a:cs typeface="Calibri" panose="020F0502020204030204" pitchFamily="34" charset="0"/>
              </a:rPr>
              <a:t>O → Fe</a:t>
            </a:r>
            <a:r>
              <a:rPr lang="en-US" sz="2000" baseline="-25000" dirty="0">
                <a:solidFill>
                  <a:schemeClr val="bg1"/>
                </a:solidFill>
                <a:latin typeface="Calibri" panose="020F0502020204030204" pitchFamily="34" charset="0"/>
                <a:cs typeface="Calibri" panose="020F0502020204030204" pitchFamily="34" charset="0"/>
              </a:rPr>
              <a:t>3</a:t>
            </a:r>
            <a:r>
              <a:rPr lang="en-US" sz="2000" dirty="0">
                <a:solidFill>
                  <a:schemeClr val="bg1"/>
                </a:solidFill>
                <a:latin typeface="Calibri" panose="020F0502020204030204" pitchFamily="34" charset="0"/>
                <a:cs typeface="Calibri" panose="020F0502020204030204" pitchFamily="34" charset="0"/>
              </a:rPr>
              <a:t>O</a:t>
            </a:r>
            <a:r>
              <a:rPr lang="en-US" sz="2000" baseline="-25000" dirty="0">
                <a:solidFill>
                  <a:schemeClr val="bg1"/>
                </a:solidFill>
                <a:latin typeface="Calibri" panose="020F0502020204030204" pitchFamily="34" charset="0"/>
                <a:cs typeface="Calibri" panose="020F0502020204030204" pitchFamily="34" charset="0"/>
              </a:rPr>
              <a:t>4</a:t>
            </a:r>
            <a:r>
              <a:rPr lang="en-US" sz="2000" dirty="0">
                <a:solidFill>
                  <a:schemeClr val="bg1"/>
                </a:solidFill>
                <a:latin typeface="Calibri" panose="020F0502020204030204" pitchFamily="34" charset="0"/>
                <a:cs typeface="Calibri" panose="020F0502020204030204" pitchFamily="34" charset="0"/>
              </a:rPr>
              <a:t> + </a:t>
            </a:r>
            <a:r>
              <a:rPr lang="en-US" sz="2000" b="1" dirty="0">
                <a:solidFill>
                  <a:schemeClr val="bg1"/>
                </a:solidFill>
                <a:latin typeface="Calibri" panose="020F0502020204030204" pitchFamily="34" charset="0"/>
                <a:cs typeface="Calibri" panose="020F0502020204030204" pitchFamily="34" charset="0"/>
              </a:rPr>
              <a:t>4</a:t>
            </a:r>
            <a:r>
              <a:rPr lang="en-US" sz="2000" dirty="0">
                <a:solidFill>
                  <a:schemeClr val="bg1"/>
                </a:solidFill>
                <a:latin typeface="Calibri" panose="020F0502020204030204" pitchFamily="34" charset="0"/>
                <a:cs typeface="Calibri" panose="020F0502020204030204" pitchFamily="34" charset="0"/>
              </a:rPr>
              <a:t>H</a:t>
            </a:r>
            <a:r>
              <a:rPr lang="en-US" sz="2000" baseline="-25000" dirty="0">
                <a:solidFill>
                  <a:schemeClr val="bg1"/>
                </a:solidFill>
                <a:latin typeface="Calibri" panose="020F0502020204030204" pitchFamily="34" charset="0"/>
                <a:cs typeface="Calibri" panose="020F0502020204030204" pitchFamily="34" charset="0"/>
              </a:rPr>
              <a:t>2</a:t>
            </a:r>
          </a:p>
          <a:p>
            <a:pPr marL="109728" indent="0" algn="just">
              <a:buNone/>
            </a:pPr>
            <a:endParaRPr lang="en-US" sz="2400" baseline="-25000" dirty="0"/>
          </a:p>
          <a:p>
            <a:pPr marL="109728" indent="0" algn="just">
              <a:buNone/>
            </a:pPr>
            <a:endParaRPr lang="en-US" sz="2400" baseline="-25000" dirty="0"/>
          </a:p>
          <a:p>
            <a:pPr marL="109728" indent="0" algn="just">
              <a:buNone/>
            </a:pPr>
            <a:endParaRPr lang="en-US" sz="2200" dirty="0"/>
          </a:p>
          <a:p>
            <a:pPr marL="109728" indent="0" algn="just">
              <a:buNone/>
            </a:pPr>
            <a:endParaRPr lang="en-US" sz="2200" dirty="0"/>
          </a:p>
          <a:p>
            <a:pPr marL="0" indent="0">
              <a:buNone/>
            </a:pPr>
            <a:endParaRPr lang="en-US" sz="2200" dirty="0"/>
          </a:p>
        </p:txBody>
      </p:sp>
    </p:spTree>
    <p:extLst>
      <p:ext uri="{BB962C8B-B14F-4D97-AF65-F5344CB8AC3E}">
        <p14:creationId xmlns:p14="http://schemas.microsoft.com/office/powerpoint/2010/main" val="25787247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914400"/>
          </a:xfrm>
        </p:spPr>
        <p:txBody>
          <a:bodyPr>
            <a:normAutofit/>
          </a:bodyPr>
          <a:lstStyle/>
          <a:p>
            <a:pPr algn="ctr"/>
            <a:r>
              <a:rPr lang="en-US" sz="4000" b="1" dirty="0"/>
              <a:t>Example Problem</a:t>
            </a:r>
          </a:p>
        </p:txBody>
      </p:sp>
      <p:sp>
        <p:nvSpPr>
          <p:cNvPr id="2" name="Content Placeholder 1"/>
          <p:cNvSpPr>
            <a:spLocks noGrp="1"/>
          </p:cNvSpPr>
          <p:nvPr>
            <p:ph idx="1"/>
          </p:nvPr>
        </p:nvSpPr>
        <p:spPr>
          <a:xfrm>
            <a:off x="152400" y="914398"/>
            <a:ext cx="8686800" cy="5715001"/>
          </a:xfrm>
        </p:spPr>
        <p:txBody>
          <a:bodyPr>
            <a:noAutofit/>
          </a:bodyPr>
          <a:lstStyle/>
          <a:p>
            <a:pPr marL="109728" indent="0" algn="just">
              <a:buNone/>
            </a:pPr>
            <a:r>
              <a:rPr lang="en-US" sz="2000" dirty="0"/>
              <a:t>Balance the chemical reactions shown below:</a:t>
            </a:r>
          </a:p>
          <a:p>
            <a:pPr marL="109728" indent="0" algn="just">
              <a:buNone/>
            </a:pPr>
            <a:r>
              <a:rPr lang="en-US" sz="2000" dirty="0"/>
              <a:t>H</a:t>
            </a:r>
            <a:r>
              <a:rPr lang="en-US" sz="2000" baseline="-25000" dirty="0"/>
              <a:t>2</a:t>
            </a:r>
            <a:r>
              <a:rPr lang="en-US" sz="2000" dirty="0"/>
              <a:t> + I</a:t>
            </a:r>
            <a:r>
              <a:rPr lang="en-US" sz="2000" baseline="-25000" dirty="0"/>
              <a:t>2</a:t>
            </a:r>
            <a:r>
              <a:rPr lang="en-US" sz="2000" dirty="0"/>
              <a:t> </a:t>
            </a:r>
            <a:r>
              <a:rPr lang="en-US" sz="2000" dirty="0">
                <a:latin typeface="Calibri" panose="020F0502020204030204" pitchFamily="34" charset="0"/>
                <a:cs typeface="Calibri" panose="020F0502020204030204" pitchFamily="34" charset="0"/>
              </a:rPr>
              <a:t>→ HI</a:t>
            </a:r>
          </a:p>
          <a:p>
            <a:pPr marL="461963" indent="0" algn="just">
              <a:buNone/>
            </a:pPr>
            <a:r>
              <a:rPr lang="en-US" sz="2000" dirty="0">
                <a:latin typeface="Calibri" panose="020F0502020204030204" pitchFamily="34" charset="0"/>
                <a:cs typeface="Calibri" panose="020F0502020204030204" pitchFamily="34" charset="0"/>
              </a:rPr>
              <a:t>Notice that on the left there are two hydrogens and two iodine atoms.  So on the right there have to be two of each.  In order for this to happen, and still maintain the outcome of an HI molecule:</a:t>
            </a:r>
          </a:p>
          <a:p>
            <a:pPr marL="461963" indent="0" algn="just">
              <a:buNone/>
            </a:pPr>
            <a:r>
              <a:rPr lang="en-US" sz="2000" dirty="0"/>
              <a:t>H</a:t>
            </a:r>
            <a:r>
              <a:rPr lang="en-US" sz="2000" baseline="-25000" dirty="0"/>
              <a:t>2</a:t>
            </a:r>
            <a:r>
              <a:rPr lang="en-US" sz="2000" dirty="0"/>
              <a:t> + I</a:t>
            </a:r>
            <a:r>
              <a:rPr lang="en-US" sz="2000" baseline="-25000" dirty="0"/>
              <a:t>2</a:t>
            </a:r>
            <a:r>
              <a:rPr lang="en-US" sz="2000" dirty="0"/>
              <a:t> </a:t>
            </a:r>
            <a:r>
              <a:rPr lang="en-US" sz="2000" dirty="0">
                <a:latin typeface="Calibri" panose="020F0502020204030204" pitchFamily="34" charset="0"/>
                <a:cs typeface="Calibri" panose="020F0502020204030204" pitchFamily="34" charset="0"/>
              </a:rPr>
              <a:t>→ </a:t>
            </a:r>
            <a:r>
              <a:rPr lang="en-US" sz="2000" b="1" dirty="0">
                <a:solidFill>
                  <a:srgbClr val="C00000"/>
                </a:solidFill>
                <a:latin typeface="Calibri" panose="020F0502020204030204" pitchFamily="34" charset="0"/>
                <a:cs typeface="Calibri" panose="020F0502020204030204" pitchFamily="34" charset="0"/>
              </a:rPr>
              <a:t>2</a:t>
            </a:r>
            <a:r>
              <a:rPr lang="en-US" sz="2000" dirty="0">
                <a:latin typeface="Calibri" panose="020F0502020204030204" pitchFamily="34" charset="0"/>
                <a:cs typeface="Calibri" panose="020F0502020204030204" pitchFamily="34" charset="0"/>
              </a:rPr>
              <a:t>HI</a:t>
            </a:r>
          </a:p>
          <a:p>
            <a:pPr marL="109728" indent="0" algn="just">
              <a:buNone/>
            </a:pPr>
            <a:endParaRPr lang="en-US" sz="2000" dirty="0">
              <a:latin typeface="Calibri" panose="020F0502020204030204" pitchFamily="34" charset="0"/>
              <a:cs typeface="Calibri" panose="020F0502020204030204" pitchFamily="34" charset="0"/>
            </a:endParaRPr>
          </a:p>
          <a:p>
            <a:pPr marL="109728" indent="0" algn="just">
              <a:buNone/>
            </a:pPr>
            <a:r>
              <a:rPr lang="en-US" sz="2000" dirty="0">
                <a:latin typeface="Calibri" panose="020F0502020204030204" pitchFamily="34" charset="0"/>
                <a:cs typeface="Calibri" panose="020F0502020204030204" pitchFamily="34" charset="0"/>
              </a:rPr>
              <a:t>Fe + H</a:t>
            </a:r>
            <a:r>
              <a:rPr lang="en-US" sz="2000" baseline="-25000" dirty="0">
                <a:latin typeface="Calibri" panose="020F0502020204030204" pitchFamily="34" charset="0"/>
                <a:cs typeface="Calibri" panose="020F0502020204030204" pitchFamily="34" charset="0"/>
              </a:rPr>
              <a:t>2</a:t>
            </a:r>
            <a:r>
              <a:rPr lang="en-US" sz="2000" dirty="0">
                <a:latin typeface="Calibri" panose="020F0502020204030204" pitchFamily="34" charset="0"/>
                <a:cs typeface="Calibri" panose="020F0502020204030204" pitchFamily="34" charset="0"/>
              </a:rPr>
              <a:t>O → Fe</a:t>
            </a:r>
            <a:r>
              <a:rPr lang="en-US" sz="2000" baseline="-25000" dirty="0">
                <a:latin typeface="Calibri" panose="020F0502020204030204" pitchFamily="34" charset="0"/>
                <a:cs typeface="Calibri" panose="020F0502020204030204" pitchFamily="34" charset="0"/>
              </a:rPr>
              <a:t>3</a:t>
            </a:r>
            <a:r>
              <a:rPr lang="en-US" sz="2000" dirty="0">
                <a:latin typeface="Calibri" panose="020F0502020204030204" pitchFamily="34" charset="0"/>
                <a:cs typeface="Calibri" panose="020F0502020204030204" pitchFamily="34" charset="0"/>
              </a:rPr>
              <a:t>O</a:t>
            </a:r>
            <a:r>
              <a:rPr lang="en-US" sz="2000" baseline="-25000" dirty="0">
                <a:latin typeface="Calibri" panose="020F0502020204030204" pitchFamily="34" charset="0"/>
                <a:cs typeface="Calibri" panose="020F0502020204030204" pitchFamily="34" charset="0"/>
              </a:rPr>
              <a:t>4</a:t>
            </a:r>
            <a:r>
              <a:rPr lang="en-US" sz="2000" dirty="0">
                <a:latin typeface="Calibri" panose="020F0502020204030204" pitchFamily="34" charset="0"/>
                <a:cs typeface="Calibri" panose="020F0502020204030204" pitchFamily="34" charset="0"/>
              </a:rPr>
              <a:t> + H</a:t>
            </a:r>
            <a:r>
              <a:rPr lang="en-US" sz="2000" baseline="-25000" dirty="0">
                <a:latin typeface="Calibri" panose="020F0502020204030204" pitchFamily="34" charset="0"/>
                <a:cs typeface="Calibri" panose="020F0502020204030204" pitchFamily="34" charset="0"/>
              </a:rPr>
              <a:t>2</a:t>
            </a:r>
            <a:endParaRPr lang="en-US" sz="2000" baseline="-25000" dirty="0"/>
          </a:p>
          <a:p>
            <a:pPr marL="461963" indent="0" algn="just">
              <a:buNone/>
            </a:pPr>
            <a:r>
              <a:rPr lang="en-US" sz="2000" dirty="0"/>
              <a:t>We need the same number of each element without changing the reaction.  I need 4 oxygen molecules:</a:t>
            </a:r>
          </a:p>
          <a:p>
            <a:pPr marL="461963" indent="0" algn="just">
              <a:buNone/>
            </a:pPr>
            <a:r>
              <a:rPr lang="en-US" sz="2000" dirty="0">
                <a:latin typeface="Calibri" panose="020F0502020204030204" pitchFamily="34" charset="0"/>
                <a:cs typeface="Calibri" panose="020F0502020204030204" pitchFamily="34" charset="0"/>
              </a:rPr>
              <a:t>Fe + </a:t>
            </a:r>
            <a:r>
              <a:rPr lang="en-US" sz="2000" b="1" dirty="0">
                <a:solidFill>
                  <a:srgbClr val="C00000"/>
                </a:solidFill>
                <a:latin typeface="Calibri" panose="020F0502020204030204" pitchFamily="34" charset="0"/>
                <a:cs typeface="Calibri" panose="020F0502020204030204" pitchFamily="34" charset="0"/>
              </a:rPr>
              <a:t>4</a:t>
            </a:r>
            <a:r>
              <a:rPr lang="en-US" sz="2000" dirty="0">
                <a:latin typeface="Calibri" panose="020F0502020204030204" pitchFamily="34" charset="0"/>
                <a:cs typeface="Calibri" panose="020F0502020204030204" pitchFamily="34" charset="0"/>
              </a:rPr>
              <a:t>H</a:t>
            </a:r>
            <a:r>
              <a:rPr lang="en-US" sz="2000" baseline="-25000" dirty="0">
                <a:latin typeface="Calibri" panose="020F0502020204030204" pitchFamily="34" charset="0"/>
                <a:cs typeface="Calibri" panose="020F0502020204030204" pitchFamily="34" charset="0"/>
              </a:rPr>
              <a:t>2</a:t>
            </a:r>
            <a:r>
              <a:rPr lang="en-US" sz="2000" dirty="0">
                <a:latin typeface="Calibri" panose="020F0502020204030204" pitchFamily="34" charset="0"/>
                <a:cs typeface="Calibri" panose="020F0502020204030204" pitchFamily="34" charset="0"/>
              </a:rPr>
              <a:t>O → Fe</a:t>
            </a:r>
            <a:r>
              <a:rPr lang="en-US" sz="2000" baseline="-25000" dirty="0">
                <a:latin typeface="Calibri" panose="020F0502020204030204" pitchFamily="34" charset="0"/>
                <a:cs typeface="Calibri" panose="020F0502020204030204" pitchFamily="34" charset="0"/>
              </a:rPr>
              <a:t>3</a:t>
            </a:r>
            <a:r>
              <a:rPr lang="en-US" sz="2000" dirty="0">
                <a:latin typeface="Calibri" panose="020F0502020204030204" pitchFamily="34" charset="0"/>
                <a:cs typeface="Calibri" panose="020F0502020204030204" pitchFamily="34" charset="0"/>
              </a:rPr>
              <a:t>O</a:t>
            </a:r>
            <a:r>
              <a:rPr lang="en-US" sz="2000" baseline="-25000" dirty="0">
                <a:latin typeface="Calibri" panose="020F0502020204030204" pitchFamily="34" charset="0"/>
                <a:cs typeface="Calibri" panose="020F0502020204030204" pitchFamily="34" charset="0"/>
              </a:rPr>
              <a:t>4</a:t>
            </a:r>
            <a:r>
              <a:rPr lang="en-US" sz="2000" dirty="0">
                <a:latin typeface="Calibri" panose="020F0502020204030204" pitchFamily="34" charset="0"/>
                <a:cs typeface="Calibri" panose="020F0502020204030204" pitchFamily="34" charset="0"/>
              </a:rPr>
              <a:t> + H</a:t>
            </a:r>
            <a:r>
              <a:rPr lang="en-US" sz="2000" baseline="-25000" dirty="0">
                <a:latin typeface="Calibri" panose="020F0502020204030204" pitchFamily="34" charset="0"/>
                <a:cs typeface="Calibri" panose="020F0502020204030204" pitchFamily="34" charset="0"/>
              </a:rPr>
              <a:t>2</a:t>
            </a:r>
          </a:p>
          <a:p>
            <a:pPr marL="461963" indent="0" algn="just">
              <a:buNone/>
            </a:pPr>
            <a:r>
              <a:rPr lang="en-US" sz="2000" dirty="0">
                <a:latin typeface="Calibri" panose="020F0502020204030204" pitchFamily="34" charset="0"/>
                <a:cs typeface="Calibri" panose="020F0502020204030204" pitchFamily="34" charset="0"/>
              </a:rPr>
              <a:t>Now we need to get 3 iron on each side</a:t>
            </a:r>
          </a:p>
          <a:p>
            <a:pPr marL="461963" indent="0" algn="just">
              <a:buNone/>
            </a:pPr>
            <a:r>
              <a:rPr lang="en-US" sz="2000" b="1" dirty="0">
                <a:solidFill>
                  <a:srgbClr val="C00000"/>
                </a:solidFill>
                <a:latin typeface="Calibri" panose="020F0502020204030204" pitchFamily="34" charset="0"/>
                <a:cs typeface="Calibri" panose="020F0502020204030204" pitchFamily="34" charset="0"/>
              </a:rPr>
              <a:t>3</a:t>
            </a:r>
            <a:r>
              <a:rPr lang="en-US" sz="2000" dirty="0">
                <a:latin typeface="Calibri" panose="020F0502020204030204" pitchFamily="34" charset="0"/>
                <a:cs typeface="Calibri" panose="020F0502020204030204" pitchFamily="34" charset="0"/>
              </a:rPr>
              <a:t>Fe +</a:t>
            </a:r>
            <a:r>
              <a:rPr lang="en-US" sz="2000" b="1" dirty="0">
                <a:solidFill>
                  <a:srgbClr val="C00000"/>
                </a:solidFill>
                <a:latin typeface="Calibri" panose="020F0502020204030204" pitchFamily="34" charset="0"/>
                <a:cs typeface="Calibri" panose="020F0502020204030204" pitchFamily="34" charset="0"/>
              </a:rPr>
              <a:t>4</a:t>
            </a:r>
            <a:r>
              <a:rPr lang="en-US" sz="2000" dirty="0">
                <a:latin typeface="Calibri" panose="020F0502020204030204" pitchFamily="34" charset="0"/>
                <a:cs typeface="Calibri" panose="020F0502020204030204" pitchFamily="34" charset="0"/>
              </a:rPr>
              <a:t>H</a:t>
            </a:r>
            <a:r>
              <a:rPr lang="en-US" sz="2000" baseline="-25000" dirty="0">
                <a:latin typeface="Calibri" panose="020F0502020204030204" pitchFamily="34" charset="0"/>
                <a:cs typeface="Calibri" panose="020F0502020204030204" pitchFamily="34" charset="0"/>
              </a:rPr>
              <a:t>2</a:t>
            </a:r>
            <a:r>
              <a:rPr lang="en-US" sz="2000" dirty="0">
                <a:latin typeface="Calibri" panose="020F0502020204030204" pitchFamily="34" charset="0"/>
                <a:cs typeface="Calibri" panose="020F0502020204030204" pitchFamily="34" charset="0"/>
              </a:rPr>
              <a:t>O → Fe</a:t>
            </a:r>
            <a:r>
              <a:rPr lang="en-US" sz="2000" baseline="-25000" dirty="0">
                <a:latin typeface="Calibri" panose="020F0502020204030204" pitchFamily="34" charset="0"/>
                <a:cs typeface="Calibri" panose="020F0502020204030204" pitchFamily="34" charset="0"/>
              </a:rPr>
              <a:t>3</a:t>
            </a:r>
            <a:r>
              <a:rPr lang="en-US" sz="2000" dirty="0">
                <a:latin typeface="Calibri" panose="020F0502020204030204" pitchFamily="34" charset="0"/>
                <a:cs typeface="Calibri" panose="020F0502020204030204" pitchFamily="34" charset="0"/>
              </a:rPr>
              <a:t>O</a:t>
            </a:r>
            <a:r>
              <a:rPr lang="en-US" sz="2000" baseline="-25000" dirty="0">
                <a:latin typeface="Calibri" panose="020F0502020204030204" pitchFamily="34" charset="0"/>
                <a:cs typeface="Calibri" panose="020F0502020204030204" pitchFamily="34" charset="0"/>
              </a:rPr>
              <a:t>4</a:t>
            </a:r>
            <a:r>
              <a:rPr lang="en-US" sz="2000" dirty="0">
                <a:latin typeface="Calibri" panose="020F0502020204030204" pitchFamily="34" charset="0"/>
                <a:cs typeface="Calibri" panose="020F0502020204030204" pitchFamily="34" charset="0"/>
              </a:rPr>
              <a:t> + H</a:t>
            </a:r>
            <a:r>
              <a:rPr lang="en-US" sz="2000" baseline="-25000" dirty="0">
                <a:latin typeface="Calibri" panose="020F0502020204030204" pitchFamily="34" charset="0"/>
                <a:cs typeface="Calibri" panose="020F0502020204030204" pitchFamily="34" charset="0"/>
              </a:rPr>
              <a:t>2</a:t>
            </a:r>
          </a:p>
          <a:p>
            <a:pPr marL="461963" indent="0" algn="just">
              <a:buNone/>
            </a:pPr>
            <a:r>
              <a:rPr lang="en-US" sz="2000" dirty="0">
                <a:latin typeface="Calibri" panose="020F0502020204030204" pitchFamily="34" charset="0"/>
                <a:cs typeface="Calibri" panose="020F0502020204030204" pitchFamily="34" charset="0"/>
              </a:rPr>
              <a:t>And finally we need to get 8 hydrogens on both sides</a:t>
            </a:r>
          </a:p>
          <a:p>
            <a:pPr marL="461963" indent="0" algn="just">
              <a:buNone/>
            </a:pPr>
            <a:r>
              <a:rPr lang="en-US" sz="2000" b="1" dirty="0">
                <a:solidFill>
                  <a:srgbClr val="C00000"/>
                </a:solidFill>
                <a:latin typeface="Calibri" panose="020F0502020204030204" pitchFamily="34" charset="0"/>
                <a:cs typeface="Calibri" panose="020F0502020204030204" pitchFamily="34" charset="0"/>
              </a:rPr>
              <a:t>3</a:t>
            </a:r>
            <a:r>
              <a:rPr lang="en-US" sz="2000" dirty="0">
                <a:latin typeface="Calibri" panose="020F0502020204030204" pitchFamily="34" charset="0"/>
                <a:cs typeface="Calibri" panose="020F0502020204030204" pitchFamily="34" charset="0"/>
              </a:rPr>
              <a:t>Fe +</a:t>
            </a:r>
            <a:r>
              <a:rPr lang="en-US" sz="2000" b="1" dirty="0">
                <a:solidFill>
                  <a:srgbClr val="C00000"/>
                </a:solidFill>
                <a:latin typeface="Calibri" panose="020F0502020204030204" pitchFamily="34" charset="0"/>
                <a:cs typeface="Calibri" panose="020F0502020204030204" pitchFamily="34" charset="0"/>
              </a:rPr>
              <a:t>4</a:t>
            </a:r>
            <a:r>
              <a:rPr lang="en-US" sz="2000" dirty="0">
                <a:latin typeface="Calibri" panose="020F0502020204030204" pitchFamily="34" charset="0"/>
                <a:cs typeface="Calibri" panose="020F0502020204030204" pitchFamily="34" charset="0"/>
              </a:rPr>
              <a:t>H</a:t>
            </a:r>
            <a:r>
              <a:rPr lang="en-US" sz="2000" baseline="-25000" dirty="0">
                <a:latin typeface="Calibri" panose="020F0502020204030204" pitchFamily="34" charset="0"/>
                <a:cs typeface="Calibri" panose="020F0502020204030204" pitchFamily="34" charset="0"/>
              </a:rPr>
              <a:t>2</a:t>
            </a:r>
            <a:r>
              <a:rPr lang="en-US" sz="2000" dirty="0">
                <a:latin typeface="Calibri" panose="020F0502020204030204" pitchFamily="34" charset="0"/>
                <a:cs typeface="Calibri" panose="020F0502020204030204" pitchFamily="34" charset="0"/>
              </a:rPr>
              <a:t>O → Fe</a:t>
            </a:r>
            <a:r>
              <a:rPr lang="en-US" sz="2000" baseline="-25000" dirty="0">
                <a:latin typeface="Calibri" panose="020F0502020204030204" pitchFamily="34" charset="0"/>
                <a:cs typeface="Calibri" panose="020F0502020204030204" pitchFamily="34" charset="0"/>
              </a:rPr>
              <a:t>3</a:t>
            </a:r>
            <a:r>
              <a:rPr lang="en-US" sz="2000" dirty="0">
                <a:latin typeface="Calibri" panose="020F0502020204030204" pitchFamily="34" charset="0"/>
                <a:cs typeface="Calibri" panose="020F0502020204030204" pitchFamily="34" charset="0"/>
              </a:rPr>
              <a:t>O</a:t>
            </a:r>
            <a:r>
              <a:rPr lang="en-US" sz="2000" baseline="-25000" dirty="0">
                <a:latin typeface="Calibri" panose="020F0502020204030204" pitchFamily="34" charset="0"/>
                <a:cs typeface="Calibri" panose="020F0502020204030204" pitchFamily="34" charset="0"/>
              </a:rPr>
              <a:t>4</a:t>
            </a:r>
            <a:r>
              <a:rPr lang="en-US" sz="2000" dirty="0">
                <a:latin typeface="Calibri" panose="020F0502020204030204" pitchFamily="34" charset="0"/>
                <a:cs typeface="Calibri" panose="020F0502020204030204" pitchFamily="34" charset="0"/>
              </a:rPr>
              <a:t> + </a:t>
            </a:r>
            <a:r>
              <a:rPr lang="en-US" sz="2000" b="1" dirty="0">
                <a:solidFill>
                  <a:srgbClr val="C00000"/>
                </a:solidFill>
                <a:latin typeface="Calibri" panose="020F0502020204030204" pitchFamily="34" charset="0"/>
                <a:cs typeface="Calibri" panose="020F0502020204030204" pitchFamily="34" charset="0"/>
              </a:rPr>
              <a:t>4</a:t>
            </a:r>
            <a:r>
              <a:rPr lang="en-US" sz="2000" dirty="0">
                <a:latin typeface="Calibri" panose="020F0502020204030204" pitchFamily="34" charset="0"/>
                <a:cs typeface="Calibri" panose="020F0502020204030204" pitchFamily="34" charset="0"/>
              </a:rPr>
              <a:t>H</a:t>
            </a:r>
            <a:r>
              <a:rPr lang="en-US" sz="2000" baseline="-25000" dirty="0">
                <a:latin typeface="Calibri" panose="020F0502020204030204" pitchFamily="34" charset="0"/>
                <a:cs typeface="Calibri" panose="020F0502020204030204" pitchFamily="34" charset="0"/>
              </a:rPr>
              <a:t>2</a:t>
            </a:r>
          </a:p>
          <a:p>
            <a:pPr marL="109728" indent="0" algn="just">
              <a:buNone/>
            </a:pPr>
            <a:endParaRPr lang="en-US" sz="2400" baseline="-25000" dirty="0"/>
          </a:p>
          <a:p>
            <a:pPr marL="109728" indent="0" algn="just">
              <a:buNone/>
            </a:pPr>
            <a:endParaRPr lang="en-US" sz="2400" baseline="-25000" dirty="0"/>
          </a:p>
          <a:p>
            <a:pPr marL="109728" indent="0" algn="just">
              <a:buNone/>
            </a:pPr>
            <a:endParaRPr lang="en-US" sz="2200" dirty="0"/>
          </a:p>
          <a:p>
            <a:pPr marL="109728" indent="0" algn="just">
              <a:buNone/>
            </a:pPr>
            <a:endParaRPr lang="en-US" sz="2200" dirty="0"/>
          </a:p>
          <a:p>
            <a:pPr marL="0" indent="0">
              <a:buNone/>
            </a:pPr>
            <a:endParaRPr lang="en-US" sz="2200" dirty="0"/>
          </a:p>
        </p:txBody>
      </p:sp>
    </p:spTree>
    <p:extLst>
      <p:ext uri="{BB962C8B-B14F-4D97-AF65-F5344CB8AC3E}">
        <p14:creationId xmlns:p14="http://schemas.microsoft.com/office/powerpoint/2010/main" val="34224783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33036-647A-469C-B2DA-D508FCE7A5CB}"/>
              </a:ext>
            </a:extLst>
          </p:cNvPr>
          <p:cNvSpPr>
            <a:spLocks noGrp="1"/>
          </p:cNvSpPr>
          <p:nvPr>
            <p:ph type="title"/>
          </p:nvPr>
        </p:nvSpPr>
        <p:spPr/>
        <p:txBody>
          <a:bodyPr/>
          <a:lstStyle/>
          <a:p>
            <a:r>
              <a:rPr lang="en-US" dirty="0"/>
              <a:t>What is chemical energy and where is it stored?</a:t>
            </a:r>
          </a:p>
        </p:txBody>
      </p:sp>
      <p:sp>
        <p:nvSpPr>
          <p:cNvPr id="3" name="Content Placeholder 2">
            <a:extLst>
              <a:ext uri="{FF2B5EF4-FFF2-40B4-BE49-F238E27FC236}">
                <a16:creationId xmlns:a16="http://schemas.microsoft.com/office/drawing/2014/main" id="{2805AA94-B071-4587-B853-66FADDC12233}"/>
              </a:ext>
            </a:extLst>
          </p:cNvPr>
          <p:cNvSpPr>
            <a:spLocks noGrp="1"/>
          </p:cNvSpPr>
          <p:nvPr>
            <p:ph idx="1"/>
          </p:nvPr>
        </p:nvSpPr>
        <p:spPr/>
        <p:txBody>
          <a:bodyPr/>
          <a:lstStyle/>
          <a:p>
            <a:r>
              <a:rPr lang="en-US" dirty="0"/>
              <a:t>Chemical energy - the potential of a substance to undergo a chemical reaction</a:t>
            </a:r>
          </a:p>
          <a:p>
            <a:endParaRPr lang="en-US" dirty="0"/>
          </a:p>
          <a:p>
            <a:r>
              <a:rPr lang="en-US" dirty="0"/>
              <a:t>Chemical energy is stored in the bonds between different atoms within molecules</a:t>
            </a:r>
          </a:p>
          <a:p>
            <a:endParaRPr lang="en-US" dirty="0"/>
          </a:p>
          <a:p>
            <a:r>
              <a:rPr lang="en-US" dirty="0"/>
              <a:t>Breaking or making chemical bonds involves the use of energy which may either be absorbed or emitted during the reaction</a:t>
            </a:r>
          </a:p>
        </p:txBody>
      </p:sp>
    </p:spTree>
    <p:extLst>
      <p:ext uri="{BB962C8B-B14F-4D97-AF65-F5344CB8AC3E}">
        <p14:creationId xmlns:p14="http://schemas.microsoft.com/office/powerpoint/2010/main" val="40011297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CEB41C5C-0F34-4DDA-9D7C-5E717F35F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2288" y="303591"/>
            <a:ext cx="4301692" cy="5896743"/>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45770" y="640263"/>
            <a:ext cx="3929634" cy="1344975"/>
          </a:xfrm>
        </p:spPr>
        <p:txBody>
          <a:bodyPr>
            <a:normAutofit/>
          </a:bodyPr>
          <a:lstStyle/>
          <a:p>
            <a:pPr algn="ctr"/>
            <a:r>
              <a:rPr lang="en-US" sz="3500" b="1" i="1" dirty="0">
                <a:solidFill>
                  <a:schemeClr val="bg1"/>
                </a:solidFill>
                <a:latin typeface="+mn-lt"/>
              </a:rPr>
              <a:t>John Dalton </a:t>
            </a:r>
            <a:br>
              <a:rPr lang="en-US" sz="3500" b="1" i="1" dirty="0">
                <a:solidFill>
                  <a:schemeClr val="bg1"/>
                </a:solidFill>
                <a:latin typeface="+mn-lt"/>
              </a:rPr>
            </a:br>
            <a:r>
              <a:rPr lang="en-US" sz="3500" b="1" i="1" dirty="0">
                <a:solidFill>
                  <a:schemeClr val="bg1"/>
                </a:solidFill>
                <a:latin typeface="+mn-lt"/>
              </a:rPr>
              <a:t>(1766 - 1844)</a:t>
            </a:r>
          </a:p>
        </p:txBody>
      </p:sp>
      <p:cxnSp>
        <p:nvCxnSpPr>
          <p:cNvPr id="73" name="Straight Connector 72">
            <a:extLst>
              <a:ext uri="{FF2B5EF4-FFF2-40B4-BE49-F238E27FC236}">
                <a16:creationId xmlns:a16="http://schemas.microsoft.com/office/drawing/2014/main" id="{57E1E5E6-F385-4E9C-B201-BA5BDE5CAD5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30267" y="2050687"/>
            <a:ext cx="3421831" cy="0"/>
          </a:xfrm>
          <a:prstGeom prst="line">
            <a:avLst/>
          </a:prstGeom>
          <a:ln w="22225">
            <a:solidFill>
              <a:srgbClr val="E7E6E6"/>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445207" y="2121763"/>
            <a:ext cx="3926618" cy="3773010"/>
          </a:xfrm>
        </p:spPr>
        <p:txBody>
          <a:bodyPr>
            <a:noAutofit/>
          </a:bodyPr>
          <a:lstStyle/>
          <a:p>
            <a:pPr>
              <a:buClr>
                <a:schemeClr val="accent1"/>
              </a:buClr>
            </a:pPr>
            <a:r>
              <a:rPr lang="en-US" sz="1800" dirty="0">
                <a:solidFill>
                  <a:schemeClr val="bg1"/>
                </a:solidFill>
              </a:rPr>
              <a:t>Stoichiometry – math of how elements combined to form other elements</a:t>
            </a:r>
          </a:p>
          <a:p>
            <a:pPr>
              <a:buClr>
                <a:schemeClr val="accent1"/>
              </a:buClr>
            </a:pPr>
            <a:r>
              <a:rPr lang="en-US" sz="1800" dirty="0">
                <a:solidFill>
                  <a:schemeClr val="bg1"/>
                </a:solidFill>
              </a:rPr>
              <a:t>Dalton found that oxygen &amp; carbon combined to make 2 compounds (1803)  </a:t>
            </a:r>
          </a:p>
          <a:p>
            <a:pPr lvl="1">
              <a:buClr>
                <a:schemeClr val="accent1"/>
              </a:buClr>
            </a:pPr>
            <a:r>
              <a:rPr lang="en-US" dirty="0">
                <a:solidFill>
                  <a:schemeClr val="bg1"/>
                </a:solidFill>
              </a:rPr>
              <a:t>Each had its own particular weight ratio of oxygen to carbon (1.33:1 and 2.66:1) </a:t>
            </a:r>
          </a:p>
          <a:p>
            <a:pPr lvl="1">
              <a:buClr>
                <a:schemeClr val="accent1"/>
              </a:buClr>
            </a:pPr>
            <a:r>
              <a:rPr lang="en-US" dirty="0">
                <a:solidFill>
                  <a:schemeClr val="bg1"/>
                </a:solidFill>
              </a:rPr>
              <a:t>Same amount of carbon, one had exactly twice as much oxygen as the other</a:t>
            </a:r>
          </a:p>
          <a:p>
            <a:pPr>
              <a:buClr>
                <a:schemeClr val="accent1"/>
              </a:buClr>
            </a:pPr>
            <a:r>
              <a:rPr lang="en-US" sz="1800" dirty="0">
                <a:solidFill>
                  <a:schemeClr val="bg1"/>
                </a:solidFill>
              </a:rPr>
              <a:t>Law of simple multiple proportions </a:t>
            </a:r>
          </a:p>
        </p:txBody>
      </p:sp>
      <p:pic>
        <p:nvPicPr>
          <p:cNvPr id="3074" name="Picture 2" descr="http://upload.wikimedia.org/wikipedia/commons/thumb/3/3f/Dalton_John_desk.jpg/240px-Dalton_John_desk.jpg">
            <a:hlinkClick r:id="rId3"/>
          </p:cNvPr>
          <p:cNvPicPr>
            <a:picLocks noChangeAspect="1" noChangeArrowheads="1"/>
          </p:cNvPicPr>
          <p:nvPr/>
        </p:nvPicPr>
        <p:blipFill>
          <a:blip r:embed="rId4" cstate="print"/>
          <a:stretch>
            <a:fillRect/>
          </a:stretch>
        </p:blipFill>
        <p:spPr bwMode="auto">
          <a:xfrm>
            <a:off x="4935474" y="795918"/>
            <a:ext cx="3845052" cy="5110714"/>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AF5C66A-E8F2-4E13-98A3-FE96597C5A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6700" y="0"/>
            <a:ext cx="8610371" cy="2753936"/>
          </a:xfrm>
          <a:prstGeom prst="rect">
            <a:avLst/>
          </a:prstGeom>
          <a:gradFill>
            <a:gsLst>
              <a:gs pos="0">
                <a:schemeClr val="accent4"/>
              </a:gs>
              <a:gs pos="25000">
                <a:schemeClr val="accent4"/>
              </a:gs>
              <a:gs pos="94000">
                <a:schemeClr val="accent2"/>
              </a:gs>
              <a:gs pos="100000">
                <a:schemeClr val="accent2"/>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9" name="Picture 18">
            <a:extLst>
              <a:ext uri="{FF2B5EF4-FFF2-40B4-BE49-F238E27FC236}">
                <a16:creationId xmlns:a16="http://schemas.microsoft.com/office/drawing/2014/main" id="{AC860275-E106-493A-8BF0-E0A91130EF6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a:extLst>
              <a:ext uri="{FF2B5EF4-FFF2-40B4-BE49-F238E27FC236}">
                <a16:creationId xmlns:a16="http://schemas.microsoft.com/office/drawing/2014/main" id="{0C033036-647A-469C-B2DA-D508FCE7A5CB}"/>
              </a:ext>
            </a:extLst>
          </p:cNvPr>
          <p:cNvSpPr>
            <a:spLocks noGrp="1"/>
          </p:cNvSpPr>
          <p:nvPr>
            <p:ph type="title"/>
          </p:nvPr>
        </p:nvSpPr>
        <p:spPr>
          <a:xfrm>
            <a:off x="884682" y="822960"/>
            <a:ext cx="7372350" cy="1325880"/>
          </a:xfrm>
        </p:spPr>
        <p:txBody>
          <a:bodyPr>
            <a:normAutofit/>
          </a:bodyPr>
          <a:lstStyle/>
          <a:p>
            <a:pPr algn="ctr"/>
            <a:r>
              <a:rPr lang="en-US" sz="3500">
                <a:solidFill>
                  <a:srgbClr val="FFFFFF"/>
                </a:solidFill>
              </a:rPr>
              <a:t>What are the different types of chemical bonds?</a:t>
            </a:r>
            <a:endParaRPr lang="en-US" sz="3500" b="1">
              <a:solidFill>
                <a:srgbClr val="FFFFFF"/>
              </a:solidFill>
            </a:endParaRPr>
          </a:p>
        </p:txBody>
      </p:sp>
      <p:sp>
        <p:nvSpPr>
          <p:cNvPr id="3" name="Content Placeholder 2">
            <a:extLst>
              <a:ext uri="{FF2B5EF4-FFF2-40B4-BE49-F238E27FC236}">
                <a16:creationId xmlns:a16="http://schemas.microsoft.com/office/drawing/2014/main" id="{2805AA94-B071-4587-B853-66FADDC12233}"/>
              </a:ext>
            </a:extLst>
          </p:cNvPr>
          <p:cNvSpPr>
            <a:spLocks noGrp="1"/>
          </p:cNvSpPr>
          <p:nvPr>
            <p:ph idx="1"/>
          </p:nvPr>
        </p:nvSpPr>
        <p:spPr>
          <a:xfrm>
            <a:off x="603504" y="2827418"/>
            <a:ext cx="3845172" cy="4030581"/>
          </a:xfrm>
        </p:spPr>
        <p:txBody>
          <a:bodyPr anchor="ctr">
            <a:noAutofit/>
          </a:bodyPr>
          <a:lstStyle/>
          <a:p>
            <a:pPr marL="0" indent="0" algn="ctr">
              <a:buNone/>
            </a:pPr>
            <a:r>
              <a:rPr lang="en-US" sz="2000" dirty="0">
                <a:solidFill>
                  <a:srgbClr val="000000"/>
                </a:solidFill>
              </a:rPr>
              <a:t>Covalent bonds</a:t>
            </a:r>
          </a:p>
          <a:p>
            <a:endParaRPr lang="en-US" sz="2000" dirty="0">
              <a:solidFill>
                <a:srgbClr val="000000"/>
              </a:solidFill>
            </a:endParaRPr>
          </a:p>
          <a:p>
            <a:r>
              <a:rPr lang="en-US" sz="2000" dirty="0">
                <a:solidFill>
                  <a:srgbClr val="000000"/>
                </a:solidFill>
              </a:rPr>
              <a:t>A bond that forms due to a mutual attraction of atoms for a shared pair of electrons.</a:t>
            </a:r>
          </a:p>
          <a:p>
            <a:r>
              <a:rPr lang="en-US" sz="2000" dirty="0">
                <a:solidFill>
                  <a:srgbClr val="000000"/>
                </a:solidFill>
              </a:rPr>
              <a:t>Both atoms must have tendency to attract electrons to themselves.</a:t>
            </a:r>
          </a:p>
          <a:p>
            <a:endParaRPr lang="en-US" sz="2000" dirty="0">
              <a:solidFill>
                <a:srgbClr val="000000"/>
              </a:solidFill>
            </a:endParaRPr>
          </a:p>
          <a:p>
            <a:r>
              <a:rPr lang="en-US" sz="2000" dirty="0">
                <a:solidFill>
                  <a:srgbClr val="000000"/>
                </a:solidFill>
              </a:rPr>
              <a:t>An example is molecular hydrogen (H</a:t>
            </a:r>
            <a:r>
              <a:rPr lang="en-US" sz="2000" baseline="-25000" dirty="0">
                <a:solidFill>
                  <a:srgbClr val="000000"/>
                </a:solidFill>
              </a:rPr>
              <a:t>2</a:t>
            </a:r>
            <a:r>
              <a:rPr lang="en-US" sz="2000" dirty="0">
                <a:solidFill>
                  <a:srgbClr val="000000"/>
                </a:solidFill>
              </a:rPr>
              <a:t>)</a:t>
            </a:r>
          </a:p>
          <a:p>
            <a:endParaRPr lang="en-US" sz="2000" dirty="0">
              <a:solidFill>
                <a:srgbClr val="000000"/>
              </a:solidFill>
            </a:endParaRPr>
          </a:p>
        </p:txBody>
      </p:sp>
      <p:pic>
        <p:nvPicPr>
          <p:cNvPr id="5" name="Picture 4" descr="A picture containing ball&#10;&#10;Description automatically generated">
            <a:extLst>
              <a:ext uri="{FF2B5EF4-FFF2-40B4-BE49-F238E27FC236}">
                <a16:creationId xmlns:a16="http://schemas.microsoft.com/office/drawing/2014/main" id="{E1C77BCC-684E-46FF-9DE2-C27B5E18A91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4760917" y="3958651"/>
            <a:ext cx="4078283" cy="1070549"/>
          </a:xfrm>
          <a:prstGeom prst="rect">
            <a:avLst/>
          </a:prstGeom>
        </p:spPr>
      </p:pic>
    </p:spTree>
    <p:extLst>
      <p:ext uri="{BB962C8B-B14F-4D97-AF65-F5344CB8AC3E}">
        <p14:creationId xmlns:p14="http://schemas.microsoft.com/office/powerpoint/2010/main" val="17247313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AF5C66A-E8F2-4E13-98A3-FE96597C5A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6700" y="0"/>
            <a:ext cx="8610371" cy="2753936"/>
          </a:xfrm>
          <a:prstGeom prst="rect">
            <a:avLst/>
          </a:prstGeom>
          <a:gradFill>
            <a:gsLst>
              <a:gs pos="0">
                <a:schemeClr val="accent4"/>
              </a:gs>
              <a:gs pos="25000">
                <a:schemeClr val="accent4"/>
              </a:gs>
              <a:gs pos="94000">
                <a:schemeClr val="accent2"/>
              </a:gs>
              <a:gs pos="100000">
                <a:schemeClr val="accent2"/>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5" name="Picture 14">
            <a:extLst>
              <a:ext uri="{FF2B5EF4-FFF2-40B4-BE49-F238E27FC236}">
                <a16:creationId xmlns:a16="http://schemas.microsoft.com/office/drawing/2014/main" id="{AC860275-E106-493A-8BF0-E0A91130EF6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a:extLst>
              <a:ext uri="{FF2B5EF4-FFF2-40B4-BE49-F238E27FC236}">
                <a16:creationId xmlns:a16="http://schemas.microsoft.com/office/drawing/2014/main" id="{0C033036-647A-469C-B2DA-D508FCE7A5CB}"/>
              </a:ext>
            </a:extLst>
          </p:cNvPr>
          <p:cNvSpPr>
            <a:spLocks noGrp="1"/>
          </p:cNvSpPr>
          <p:nvPr>
            <p:ph type="title"/>
          </p:nvPr>
        </p:nvSpPr>
        <p:spPr>
          <a:xfrm>
            <a:off x="884682" y="822960"/>
            <a:ext cx="7372350" cy="1325880"/>
          </a:xfrm>
        </p:spPr>
        <p:txBody>
          <a:bodyPr>
            <a:normAutofit/>
          </a:bodyPr>
          <a:lstStyle/>
          <a:p>
            <a:pPr algn="ctr"/>
            <a:r>
              <a:rPr lang="en-US" sz="3500">
                <a:solidFill>
                  <a:srgbClr val="FFFFFF"/>
                </a:solidFill>
              </a:rPr>
              <a:t>What are the different types of chemical bonds?</a:t>
            </a:r>
            <a:endParaRPr lang="en-US" sz="3500" b="1">
              <a:solidFill>
                <a:srgbClr val="FFFFFF"/>
              </a:solidFill>
            </a:endParaRPr>
          </a:p>
        </p:txBody>
      </p:sp>
      <p:sp>
        <p:nvSpPr>
          <p:cNvPr id="3" name="Content Placeholder 2">
            <a:extLst>
              <a:ext uri="{FF2B5EF4-FFF2-40B4-BE49-F238E27FC236}">
                <a16:creationId xmlns:a16="http://schemas.microsoft.com/office/drawing/2014/main" id="{2805AA94-B071-4587-B853-66FADDC12233}"/>
              </a:ext>
            </a:extLst>
          </p:cNvPr>
          <p:cNvSpPr>
            <a:spLocks noGrp="1"/>
          </p:cNvSpPr>
          <p:nvPr>
            <p:ph idx="1"/>
          </p:nvPr>
        </p:nvSpPr>
        <p:spPr>
          <a:xfrm>
            <a:off x="603504" y="2827418"/>
            <a:ext cx="3845172" cy="4030581"/>
          </a:xfrm>
        </p:spPr>
        <p:txBody>
          <a:bodyPr anchor="ctr">
            <a:noAutofit/>
          </a:bodyPr>
          <a:lstStyle/>
          <a:p>
            <a:pPr marL="0" indent="0" algn="ctr">
              <a:buNone/>
            </a:pPr>
            <a:r>
              <a:rPr lang="en-US" sz="2000" dirty="0">
                <a:solidFill>
                  <a:srgbClr val="000000"/>
                </a:solidFill>
              </a:rPr>
              <a:t>Ionic bonds</a:t>
            </a:r>
          </a:p>
          <a:p>
            <a:endParaRPr lang="en-US" sz="2000" dirty="0">
              <a:solidFill>
                <a:srgbClr val="000000"/>
              </a:solidFill>
            </a:endParaRPr>
          </a:p>
          <a:p>
            <a:r>
              <a:rPr lang="en-US" sz="2000" dirty="0">
                <a:solidFill>
                  <a:srgbClr val="000000"/>
                </a:solidFill>
              </a:rPr>
              <a:t>The bonds between ions in compounds typically known as ionic compounds or salts.</a:t>
            </a:r>
          </a:p>
          <a:p>
            <a:r>
              <a:rPr lang="en-US" sz="2000" dirty="0">
                <a:solidFill>
                  <a:srgbClr val="000000"/>
                </a:solidFill>
              </a:rPr>
              <a:t>Electrostatic attraction of oppositely charged ions by transfer of electrons</a:t>
            </a:r>
          </a:p>
          <a:p>
            <a:endParaRPr lang="en-US" sz="2000" dirty="0">
              <a:solidFill>
                <a:srgbClr val="000000"/>
              </a:solidFill>
            </a:endParaRPr>
          </a:p>
          <a:p>
            <a:r>
              <a:rPr lang="en-US" sz="2000" dirty="0">
                <a:solidFill>
                  <a:srgbClr val="000000"/>
                </a:solidFill>
              </a:rPr>
              <a:t>An example of one is Sodium Chloride (NaCl) or common table salt</a:t>
            </a:r>
          </a:p>
          <a:p>
            <a:endParaRPr lang="en-US" sz="2000" dirty="0">
              <a:solidFill>
                <a:srgbClr val="000000"/>
              </a:solidFill>
            </a:endParaRPr>
          </a:p>
        </p:txBody>
      </p:sp>
      <p:pic>
        <p:nvPicPr>
          <p:cNvPr id="8" name="Picture 7" descr="A close up of a logo&#10;&#10;Description automatically generated">
            <a:extLst>
              <a:ext uri="{FF2B5EF4-FFF2-40B4-BE49-F238E27FC236}">
                <a16:creationId xmlns:a16="http://schemas.microsoft.com/office/drawing/2014/main" id="{0D26B097-4381-4FEC-81FB-3E1BAF61462E}"/>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4822033" y="3252607"/>
            <a:ext cx="3716020" cy="2387542"/>
          </a:xfrm>
          <a:prstGeom prst="rect">
            <a:avLst/>
          </a:prstGeom>
        </p:spPr>
      </p:pic>
    </p:spTree>
    <p:extLst>
      <p:ext uri="{BB962C8B-B14F-4D97-AF65-F5344CB8AC3E}">
        <p14:creationId xmlns:p14="http://schemas.microsoft.com/office/powerpoint/2010/main" val="25711338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AF5C66A-E8F2-4E13-98A3-FE96597C5A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6700" y="0"/>
            <a:ext cx="8610371" cy="2753936"/>
          </a:xfrm>
          <a:prstGeom prst="rect">
            <a:avLst/>
          </a:prstGeom>
          <a:gradFill>
            <a:gsLst>
              <a:gs pos="0">
                <a:schemeClr val="accent4"/>
              </a:gs>
              <a:gs pos="25000">
                <a:schemeClr val="accent4"/>
              </a:gs>
              <a:gs pos="94000">
                <a:schemeClr val="accent2"/>
              </a:gs>
              <a:gs pos="100000">
                <a:schemeClr val="accent2"/>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Picture 12">
            <a:extLst>
              <a:ext uri="{FF2B5EF4-FFF2-40B4-BE49-F238E27FC236}">
                <a16:creationId xmlns:a16="http://schemas.microsoft.com/office/drawing/2014/main" id="{AC860275-E106-493A-8BF0-E0A91130EF6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a:extLst>
              <a:ext uri="{FF2B5EF4-FFF2-40B4-BE49-F238E27FC236}">
                <a16:creationId xmlns:a16="http://schemas.microsoft.com/office/drawing/2014/main" id="{0C033036-647A-469C-B2DA-D508FCE7A5CB}"/>
              </a:ext>
            </a:extLst>
          </p:cNvPr>
          <p:cNvSpPr>
            <a:spLocks noGrp="1"/>
          </p:cNvSpPr>
          <p:nvPr>
            <p:ph type="title"/>
          </p:nvPr>
        </p:nvSpPr>
        <p:spPr>
          <a:xfrm>
            <a:off x="884682" y="822960"/>
            <a:ext cx="7372350" cy="1325880"/>
          </a:xfrm>
        </p:spPr>
        <p:txBody>
          <a:bodyPr>
            <a:normAutofit/>
          </a:bodyPr>
          <a:lstStyle/>
          <a:p>
            <a:pPr algn="ctr"/>
            <a:r>
              <a:rPr lang="en-US" sz="3500">
                <a:solidFill>
                  <a:srgbClr val="FFFFFF"/>
                </a:solidFill>
              </a:rPr>
              <a:t>What are the different types of chemical bonds?</a:t>
            </a:r>
            <a:endParaRPr lang="en-US" sz="3500" b="1">
              <a:solidFill>
                <a:srgbClr val="FFFFFF"/>
              </a:solidFill>
            </a:endParaRPr>
          </a:p>
        </p:txBody>
      </p:sp>
      <p:sp>
        <p:nvSpPr>
          <p:cNvPr id="3" name="Content Placeholder 2">
            <a:extLst>
              <a:ext uri="{FF2B5EF4-FFF2-40B4-BE49-F238E27FC236}">
                <a16:creationId xmlns:a16="http://schemas.microsoft.com/office/drawing/2014/main" id="{2805AA94-B071-4587-B853-66FADDC12233}"/>
              </a:ext>
            </a:extLst>
          </p:cNvPr>
          <p:cNvSpPr>
            <a:spLocks noGrp="1"/>
          </p:cNvSpPr>
          <p:nvPr>
            <p:ph idx="1"/>
          </p:nvPr>
        </p:nvSpPr>
        <p:spPr>
          <a:xfrm>
            <a:off x="603504" y="2827418"/>
            <a:ext cx="3845172" cy="4030581"/>
          </a:xfrm>
        </p:spPr>
        <p:txBody>
          <a:bodyPr anchor="ctr">
            <a:noAutofit/>
          </a:bodyPr>
          <a:lstStyle/>
          <a:p>
            <a:pPr algn="ctr"/>
            <a:r>
              <a:rPr lang="en-US" sz="2000" dirty="0">
                <a:solidFill>
                  <a:srgbClr val="000000"/>
                </a:solidFill>
              </a:rPr>
              <a:t>Metallic bonds</a:t>
            </a:r>
          </a:p>
          <a:p>
            <a:endParaRPr lang="en-US" sz="2000" dirty="0">
              <a:solidFill>
                <a:srgbClr val="000000"/>
              </a:solidFill>
            </a:endParaRPr>
          </a:p>
          <a:p>
            <a:r>
              <a:rPr lang="en-US" sz="2000" dirty="0">
                <a:solidFill>
                  <a:srgbClr val="000000"/>
                </a:solidFill>
              </a:rPr>
              <a:t>A bond that form from the electrostatic attractive force between conduction electrons and positively charged metal ions</a:t>
            </a:r>
          </a:p>
          <a:p>
            <a:endParaRPr lang="en-US" sz="2000" dirty="0">
              <a:solidFill>
                <a:srgbClr val="000000"/>
              </a:solidFill>
            </a:endParaRPr>
          </a:p>
          <a:p>
            <a:r>
              <a:rPr lang="en-US" sz="2000" dirty="0">
                <a:solidFill>
                  <a:srgbClr val="000000"/>
                </a:solidFill>
              </a:rPr>
              <a:t>Accounts for many of the physical properties of metals</a:t>
            </a:r>
          </a:p>
          <a:p>
            <a:endParaRPr lang="en-US" sz="2000" dirty="0">
              <a:solidFill>
                <a:srgbClr val="000000"/>
              </a:solidFill>
            </a:endParaRPr>
          </a:p>
          <a:p>
            <a:r>
              <a:rPr lang="en-US" sz="2000" dirty="0">
                <a:solidFill>
                  <a:srgbClr val="000000"/>
                </a:solidFill>
              </a:rPr>
              <a:t>An example are ion alloys</a:t>
            </a:r>
          </a:p>
        </p:txBody>
      </p:sp>
      <p:pic>
        <p:nvPicPr>
          <p:cNvPr id="5" name="Picture 4" descr="A picture containing chocolate, cake, different, covered&#10;&#10;Description automatically generated">
            <a:extLst>
              <a:ext uri="{FF2B5EF4-FFF2-40B4-BE49-F238E27FC236}">
                <a16:creationId xmlns:a16="http://schemas.microsoft.com/office/drawing/2014/main" id="{C2D685E5-987B-48E1-ADF7-820223F68979}"/>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5071376" y="2837712"/>
            <a:ext cx="3217333" cy="3217333"/>
          </a:xfrm>
          <a:prstGeom prst="rect">
            <a:avLst/>
          </a:prstGeom>
        </p:spPr>
      </p:pic>
    </p:spTree>
    <p:extLst>
      <p:ext uri="{BB962C8B-B14F-4D97-AF65-F5344CB8AC3E}">
        <p14:creationId xmlns:p14="http://schemas.microsoft.com/office/powerpoint/2010/main" val="19256582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05E4F47-B148-49E0-B472-BBF1493155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27479" y="0"/>
            <a:ext cx="4816290" cy="6858000"/>
          </a:xfrm>
          <a:prstGeom prst="rect">
            <a:avLst/>
          </a:prstGeom>
          <a:gradFill>
            <a:gsLst>
              <a:gs pos="0">
                <a:schemeClr val="accent4"/>
              </a:gs>
              <a:gs pos="25000">
                <a:schemeClr val="accent4"/>
              </a:gs>
              <a:gs pos="94000">
                <a:schemeClr val="accent2"/>
              </a:gs>
              <a:gs pos="100000">
                <a:schemeClr val="accent2"/>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7A2CE8EB-F719-4F84-9E91-F538438CAC7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flipH="1">
            <a:off x="0" y="0"/>
            <a:ext cx="9144000" cy="6858000"/>
          </a:xfrm>
          <a:prstGeom prst="rect">
            <a:avLst/>
          </a:prstGeom>
        </p:spPr>
      </p:pic>
      <p:sp>
        <p:nvSpPr>
          <p:cNvPr id="2" name="Title 1">
            <a:extLst>
              <a:ext uri="{FF2B5EF4-FFF2-40B4-BE49-F238E27FC236}">
                <a16:creationId xmlns:a16="http://schemas.microsoft.com/office/drawing/2014/main" id="{0C033036-647A-469C-B2DA-D508FCE7A5CB}"/>
              </a:ext>
            </a:extLst>
          </p:cNvPr>
          <p:cNvSpPr>
            <a:spLocks noGrp="1"/>
          </p:cNvSpPr>
          <p:nvPr>
            <p:ph type="title"/>
          </p:nvPr>
        </p:nvSpPr>
        <p:spPr>
          <a:xfrm>
            <a:off x="601005" y="802955"/>
            <a:ext cx="3574747" cy="1454051"/>
          </a:xfrm>
        </p:spPr>
        <p:txBody>
          <a:bodyPr>
            <a:normAutofit/>
          </a:bodyPr>
          <a:lstStyle/>
          <a:p>
            <a:pPr algn="ctr"/>
            <a:r>
              <a:rPr lang="en-US" sz="3100" dirty="0">
                <a:solidFill>
                  <a:srgbClr val="000000"/>
                </a:solidFill>
              </a:rPr>
              <a:t>More on Chemical Reactions</a:t>
            </a:r>
          </a:p>
        </p:txBody>
      </p:sp>
      <p:sp>
        <p:nvSpPr>
          <p:cNvPr id="3" name="Content Placeholder 2">
            <a:extLst>
              <a:ext uri="{FF2B5EF4-FFF2-40B4-BE49-F238E27FC236}">
                <a16:creationId xmlns:a16="http://schemas.microsoft.com/office/drawing/2014/main" id="{2805AA94-B071-4587-B853-66FADDC12233}"/>
              </a:ext>
            </a:extLst>
          </p:cNvPr>
          <p:cNvSpPr>
            <a:spLocks noGrp="1"/>
          </p:cNvSpPr>
          <p:nvPr>
            <p:ph idx="1"/>
          </p:nvPr>
        </p:nvSpPr>
        <p:spPr>
          <a:xfrm>
            <a:off x="603504" y="2421683"/>
            <a:ext cx="3574461" cy="3353476"/>
          </a:xfrm>
        </p:spPr>
        <p:txBody>
          <a:bodyPr anchor="t">
            <a:noAutofit/>
          </a:bodyPr>
          <a:lstStyle/>
          <a:p>
            <a:pPr marL="0" indent="0" algn="ctr">
              <a:buNone/>
            </a:pPr>
            <a:r>
              <a:rPr lang="en-US" sz="2000" dirty="0">
                <a:solidFill>
                  <a:srgbClr val="000000"/>
                </a:solidFill>
              </a:rPr>
              <a:t>pH Scale</a:t>
            </a:r>
          </a:p>
          <a:p>
            <a:endParaRPr lang="en-US" sz="2000" dirty="0">
              <a:solidFill>
                <a:srgbClr val="000000"/>
              </a:solidFill>
            </a:endParaRPr>
          </a:p>
          <a:p>
            <a:r>
              <a:rPr lang="en-US" sz="2000" dirty="0">
                <a:solidFill>
                  <a:srgbClr val="000000"/>
                </a:solidFill>
              </a:rPr>
              <a:t>Every aqueous solution contains both hydroxide (OH</a:t>
            </a:r>
            <a:r>
              <a:rPr lang="en-US" sz="2000" baseline="30000" dirty="0">
                <a:solidFill>
                  <a:srgbClr val="000000"/>
                </a:solidFill>
              </a:rPr>
              <a:t>-</a:t>
            </a:r>
            <a:r>
              <a:rPr lang="en-US" sz="2000" dirty="0">
                <a:solidFill>
                  <a:srgbClr val="000000"/>
                </a:solidFill>
              </a:rPr>
              <a:t>) and hydronium (H</a:t>
            </a:r>
            <a:r>
              <a:rPr lang="en-US" sz="2000" baseline="-25000" dirty="0">
                <a:solidFill>
                  <a:srgbClr val="000000"/>
                </a:solidFill>
              </a:rPr>
              <a:t>3</a:t>
            </a:r>
            <a:r>
              <a:rPr lang="en-US" sz="2000" dirty="0">
                <a:solidFill>
                  <a:srgbClr val="000000"/>
                </a:solidFill>
              </a:rPr>
              <a:t>O</a:t>
            </a:r>
            <a:r>
              <a:rPr lang="en-US" sz="2000" baseline="30000" dirty="0">
                <a:solidFill>
                  <a:srgbClr val="000000"/>
                </a:solidFill>
              </a:rPr>
              <a:t>+</a:t>
            </a:r>
            <a:r>
              <a:rPr lang="en-US" sz="2000" dirty="0">
                <a:solidFill>
                  <a:srgbClr val="000000"/>
                </a:solidFill>
              </a:rPr>
              <a:t>).  </a:t>
            </a:r>
          </a:p>
          <a:p>
            <a:endParaRPr lang="en-US" sz="2000" dirty="0">
              <a:solidFill>
                <a:srgbClr val="000000"/>
              </a:solidFill>
            </a:endParaRPr>
          </a:p>
          <a:p>
            <a:r>
              <a:rPr lang="en-US" sz="2000" dirty="0">
                <a:solidFill>
                  <a:srgbClr val="000000"/>
                </a:solidFill>
              </a:rPr>
              <a:t>The amount of hydronium in a system determines where a substance exists on the pH scale.</a:t>
            </a:r>
          </a:p>
          <a:p>
            <a:endParaRPr lang="en-US" sz="2000" dirty="0">
              <a:solidFill>
                <a:srgbClr val="000000"/>
              </a:solidFill>
            </a:endParaRPr>
          </a:p>
          <a:p>
            <a:r>
              <a:rPr lang="en-US" sz="2000" dirty="0">
                <a:solidFill>
                  <a:srgbClr val="000000"/>
                </a:solidFill>
              </a:rPr>
              <a:t>Defined as  pH = -log[H</a:t>
            </a:r>
            <a:r>
              <a:rPr lang="en-US" sz="2000" baseline="-25000" dirty="0">
                <a:solidFill>
                  <a:srgbClr val="000000"/>
                </a:solidFill>
              </a:rPr>
              <a:t>3</a:t>
            </a:r>
            <a:r>
              <a:rPr lang="en-US" sz="2000" dirty="0">
                <a:solidFill>
                  <a:srgbClr val="000000"/>
                </a:solidFill>
              </a:rPr>
              <a:t>O</a:t>
            </a:r>
            <a:r>
              <a:rPr lang="en-US" sz="2000" baseline="30000" dirty="0">
                <a:solidFill>
                  <a:srgbClr val="000000"/>
                </a:solidFill>
              </a:rPr>
              <a:t>+</a:t>
            </a:r>
            <a:r>
              <a:rPr lang="en-US" sz="2000" dirty="0">
                <a:solidFill>
                  <a:srgbClr val="000000"/>
                </a:solidFill>
              </a:rPr>
              <a:t>]</a:t>
            </a:r>
          </a:p>
        </p:txBody>
      </p:sp>
      <p:sp>
        <p:nvSpPr>
          <p:cNvPr id="14" name="Freeform 50">
            <a:extLst>
              <a:ext uri="{FF2B5EF4-FFF2-40B4-BE49-F238E27FC236}">
                <a16:creationId xmlns:a16="http://schemas.microsoft.com/office/drawing/2014/main" id="{684BF3E1-C321-4F38-85CF-FEBBEEC15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45340" y="581159"/>
            <a:ext cx="4098660" cy="6276841"/>
          </a:xfrm>
          <a:custGeom>
            <a:avLst/>
            <a:gdLst>
              <a:gd name="connsiteX0" fmla="*/ 3299930 w 5464879"/>
              <a:gd name="connsiteY0" fmla="*/ 0 h 6276841"/>
              <a:gd name="connsiteX1" fmla="*/ 5398992 w 5464879"/>
              <a:gd name="connsiteY1" fmla="*/ 753544 h 6276841"/>
              <a:gd name="connsiteX2" fmla="*/ 5464879 w 5464879"/>
              <a:gd name="connsiteY2" fmla="*/ 813426 h 6276841"/>
              <a:gd name="connsiteX3" fmla="*/ 5464879 w 5464879"/>
              <a:gd name="connsiteY3" fmla="*/ 5786434 h 6276841"/>
              <a:gd name="connsiteX4" fmla="*/ 5398992 w 5464879"/>
              <a:gd name="connsiteY4" fmla="*/ 5846317 h 6276841"/>
              <a:gd name="connsiteX5" fmla="*/ 4872873 w 5464879"/>
              <a:gd name="connsiteY5" fmla="*/ 6201577 h 6276841"/>
              <a:gd name="connsiteX6" fmla="*/ 4716632 w 5464879"/>
              <a:gd name="connsiteY6" fmla="*/ 6276841 h 6276841"/>
              <a:gd name="connsiteX7" fmla="*/ 1883227 w 5464879"/>
              <a:gd name="connsiteY7" fmla="*/ 6276841 h 6276841"/>
              <a:gd name="connsiteX8" fmla="*/ 1726987 w 5464879"/>
              <a:gd name="connsiteY8" fmla="*/ 6201577 h 6276841"/>
              <a:gd name="connsiteX9" fmla="*/ 0 w 5464879"/>
              <a:gd name="connsiteY9" fmla="*/ 3299930 h 6276841"/>
              <a:gd name="connsiteX10" fmla="*/ 3299930 w 5464879"/>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64879" h="6276841">
                <a:moveTo>
                  <a:pt x="3299930" y="0"/>
                </a:moveTo>
                <a:cubicBezTo>
                  <a:pt x="4097274" y="0"/>
                  <a:pt x="4828569" y="282789"/>
                  <a:pt x="5398992" y="753544"/>
                </a:cubicBezTo>
                <a:lnTo>
                  <a:pt x="5464879" y="813426"/>
                </a:lnTo>
                <a:lnTo>
                  <a:pt x="5464879" y="5786434"/>
                </a:lnTo>
                <a:lnTo>
                  <a:pt x="5398992" y="5846317"/>
                </a:lnTo>
                <a:cubicBezTo>
                  <a:pt x="5236014" y="5980818"/>
                  <a:pt x="5059904" y="6099975"/>
                  <a:pt x="4872873" y="6201577"/>
                </a:cubicBezTo>
                <a:lnTo>
                  <a:pt x="4716632" y="6276841"/>
                </a:lnTo>
                <a:lnTo>
                  <a:pt x="1883227" y="6276841"/>
                </a:lnTo>
                <a:lnTo>
                  <a:pt x="1726987" y="6201577"/>
                </a:lnTo>
                <a:cubicBezTo>
                  <a:pt x="698316" y="5642769"/>
                  <a:pt x="0" y="4552900"/>
                  <a:pt x="0" y="3299930"/>
                </a:cubicBezTo>
                <a:cubicBezTo>
                  <a:pt x="0" y="1477429"/>
                  <a:pt x="1477429" y="0"/>
                  <a:pt x="3299930" y="0"/>
                </a:cubicBezTo>
                <a:close/>
              </a:path>
            </a:pathLst>
          </a:custGeom>
          <a:solidFill>
            <a:srgbClr val="FFFFFF"/>
          </a:solidFill>
          <a:ln>
            <a:gradFill>
              <a:gsLst>
                <a:gs pos="0">
                  <a:schemeClr val="accent4"/>
                </a:gs>
                <a:gs pos="23000">
                  <a:schemeClr val="accent4"/>
                </a:gs>
                <a:gs pos="83000">
                  <a:schemeClr val="accent2"/>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descr="A screenshot of a cell phone&#10;&#10;Description automatically generated">
            <a:extLst>
              <a:ext uri="{FF2B5EF4-FFF2-40B4-BE49-F238E27FC236}">
                <a16:creationId xmlns:a16="http://schemas.microsoft.com/office/drawing/2014/main" id="{4A0EAD76-78DE-46A7-B02D-8ACC2FB64D4E}"/>
              </a:ext>
            </a:extLst>
          </p:cNvPr>
          <p:cNvPicPr>
            <a:picLocks noChangeAspect="1"/>
          </p:cNvPicPr>
          <p:nvPr/>
        </p:nvPicPr>
        <p:blipFill>
          <a:blip r:embed="rId4" cstate="print">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5938514" y="1700784"/>
            <a:ext cx="2792234" cy="4379976"/>
          </a:xfrm>
          <a:prstGeom prst="rect">
            <a:avLst/>
          </a:prstGeom>
        </p:spPr>
      </p:pic>
    </p:spTree>
    <p:extLst>
      <p:ext uri="{BB962C8B-B14F-4D97-AF65-F5344CB8AC3E}">
        <p14:creationId xmlns:p14="http://schemas.microsoft.com/office/powerpoint/2010/main" val="32410489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B082622D-AAF3-4897-8629-FC918530DD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 name="Rectangle 14">
            <a:extLst>
              <a:ext uri="{FF2B5EF4-FFF2-40B4-BE49-F238E27FC236}">
                <a16:creationId xmlns:a16="http://schemas.microsoft.com/office/drawing/2014/main" id="{A7457DD9-5A45-400A-AB4B-4B4EDECA25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5812" y="365125"/>
            <a:ext cx="8375585" cy="2089317"/>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C033036-647A-469C-B2DA-D508FCE7A5CB}"/>
              </a:ext>
            </a:extLst>
          </p:cNvPr>
          <p:cNvSpPr>
            <a:spLocks noGrp="1"/>
          </p:cNvSpPr>
          <p:nvPr>
            <p:ph type="title"/>
          </p:nvPr>
        </p:nvSpPr>
        <p:spPr>
          <a:xfrm>
            <a:off x="785059" y="641850"/>
            <a:ext cx="2708910" cy="1535865"/>
          </a:xfrm>
        </p:spPr>
        <p:txBody>
          <a:bodyPr>
            <a:normAutofit/>
          </a:bodyPr>
          <a:lstStyle/>
          <a:p>
            <a:pPr algn="ctr"/>
            <a:r>
              <a:rPr lang="en-US" sz="2800" dirty="0"/>
              <a:t>More on Chemical Reactions</a:t>
            </a:r>
          </a:p>
        </p:txBody>
      </p:sp>
      <p:sp>
        <p:nvSpPr>
          <p:cNvPr id="17" name="Rectangle 16">
            <a:extLst>
              <a:ext uri="{FF2B5EF4-FFF2-40B4-BE49-F238E27FC236}">
                <a16:creationId xmlns:a16="http://schemas.microsoft.com/office/drawing/2014/main" id="{441CF7D6-A660-431A-B0BB-140A0D5556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7806" y="1057739"/>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sp>
        <p:nvSpPr>
          <p:cNvPr id="19" name="Rectangle 18">
            <a:extLst>
              <a:ext uri="{FF2B5EF4-FFF2-40B4-BE49-F238E27FC236}">
                <a16:creationId xmlns:a16="http://schemas.microsoft.com/office/drawing/2014/main" id="{0570A85B-3810-4F95-97B0-CBF4CCDB38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999776" y="1402924"/>
            <a:ext cx="1463040" cy="13716"/>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2805AA94-B071-4587-B853-66FADDC12233}"/>
              </a:ext>
            </a:extLst>
          </p:cNvPr>
          <p:cNvSpPr>
            <a:spLocks noGrp="1"/>
          </p:cNvSpPr>
          <p:nvPr>
            <p:ph idx="1"/>
          </p:nvPr>
        </p:nvSpPr>
        <p:spPr>
          <a:xfrm>
            <a:off x="3975480" y="641850"/>
            <a:ext cx="4539870" cy="1535865"/>
          </a:xfrm>
        </p:spPr>
        <p:txBody>
          <a:bodyPr anchor="ctr">
            <a:normAutofit/>
          </a:bodyPr>
          <a:lstStyle/>
          <a:p>
            <a:r>
              <a:rPr lang="en-US" sz="1500" dirty="0"/>
              <a:t>When a substance has more hydronium it is called an acid.</a:t>
            </a:r>
          </a:p>
          <a:p>
            <a:r>
              <a:rPr lang="en-US" sz="1500" dirty="0"/>
              <a:t>When a substance has more hydroxide is called a base</a:t>
            </a:r>
          </a:p>
          <a:p>
            <a:r>
              <a:rPr lang="en-US" sz="1500" dirty="0"/>
              <a:t>When a substance has equal amounts of hydronium and hydroxide is neutral.</a:t>
            </a:r>
          </a:p>
        </p:txBody>
      </p:sp>
      <p:pic>
        <p:nvPicPr>
          <p:cNvPr id="8" name="Picture 7" descr="A screenshot of a cell phone&#10;&#10;Description automatically generated">
            <a:extLst>
              <a:ext uri="{FF2B5EF4-FFF2-40B4-BE49-F238E27FC236}">
                <a16:creationId xmlns:a16="http://schemas.microsoft.com/office/drawing/2014/main" id="{BA2BD5CF-633A-4A2D-B3C4-74AA9EA3793B}"/>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2256" t="11934" r="725" b="14374"/>
          <a:stretch/>
        </p:blipFill>
        <p:spPr>
          <a:xfrm>
            <a:off x="415812" y="3232317"/>
            <a:ext cx="8375585" cy="2567944"/>
          </a:xfrm>
          <a:prstGeom prst="rect">
            <a:avLst/>
          </a:prstGeom>
        </p:spPr>
      </p:pic>
    </p:spTree>
    <p:extLst>
      <p:ext uri="{BB962C8B-B14F-4D97-AF65-F5344CB8AC3E}">
        <p14:creationId xmlns:p14="http://schemas.microsoft.com/office/powerpoint/2010/main" val="3368610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838200"/>
          </a:xfrm>
        </p:spPr>
        <p:txBody>
          <a:bodyPr>
            <a:normAutofit/>
          </a:bodyPr>
          <a:lstStyle/>
          <a:p>
            <a:pPr algn="ctr"/>
            <a:r>
              <a:rPr lang="en-US" sz="4000" b="1" dirty="0">
                <a:solidFill>
                  <a:schemeClr val="accent1"/>
                </a:solidFill>
              </a:rPr>
              <a:t>Concept Question</a:t>
            </a:r>
          </a:p>
        </p:txBody>
      </p:sp>
      <p:sp>
        <p:nvSpPr>
          <p:cNvPr id="2" name="Content Placeholder 1"/>
          <p:cNvSpPr>
            <a:spLocks noGrp="1"/>
          </p:cNvSpPr>
          <p:nvPr>
            <p:ph idx="1"/>
          </p:nvPr>
        </p:nvSpPr>
        <p:spPr>
          <a:xfrm>
            <a:off x="0" y="838200"/>
            <a:ext cx="9144000" cy="5029200"/>
          </a:xfrm>
        </p:spPr>
        <p:txBody>
          <a:bodyPr>
            <a:normAutofit fontScale="92500" lnSpcReduction="10000"/>
          </a:bodyPr>
          <a:lstStyle/>
          <a:p>
            <a:pPr marL="109728" indent="0">
              <a:buNone/>
            </a:pPr>
            <a:r>
              <a:rPr lang="en-US" sz="2800" dirty="0"/>
              <a:t>What is the difference between acids and bases?</a:t>
            </a:r>
          </a:p>
          <a:p>
            <a:pPr marL="624078" indent="-514350">
              <a:buFont typeface="+mj-lt"/>
              <a:buAutoNum type="alphaLcParenR"/>
            </a:pPr>
            <a:endParaRPr lang="en-US" sz="2800" dirty="0"/>
          </a:p>
          <a:p>
            <a:pPr marL="624078" indent="-514350">
              <a:buFont typeface="+mj-lt"/>
              <a:buAutoNum type="alphaLcParenR"/>
            </a:pPr>
            <a:r>
              <a:rPr lang="en-US" sz="2800" dirty="0"/>
              <a:t>An acid donates a hydrogen atom and a base will receive a hydrogen atom.</a:t>
            </a:r>
          </a:p>
          <a:p>
            <a:pPr marL="624078" indent="-514350">
              <a:buFont typeface="+mj-lt"/>
              <a:buAutoNum type="alphaLcParenR"/>
            </a:pPr>
            <a:endParaRPr lang="en-US" sz="2800" dirty="0"/>
          </a:p>
          <a:p>
            <a:pPr marL="624078" indent="-514350">
              <a:buFont typeface="+mj-lt"/>
              <a:buAutoNum type="alphaLcParenR"/>
            </a:pPr>
            <a:r>
              <a:rPr lang="en-US" sz="2800" dirty="0"/>
              <a:t>A base donates a hydrogen atom and an acid will receive a hydrogen atom.</a:t>
            </a:r>
          </a:p>
          <a:p>
            <a:pPr marL="624078" indent="-514350">
              <a:buFont typeface="+mj-lt"/>
              <a:buAutoNum type="alphaLcParenR"/>
            </a:pPr>
            <a:endParaRPr lang="en-US" sz="2800" dirty="0"/>
          </a:p>
          <a:p>
            <a:pPr marL="624078" indent="-514350">
              <a:buFont typeface="+mj-lt"/>
              <a:buAutoNum type="alphaLcParenR"/>
            </a:pPr>
            <a:r>
              <a:rPr lang="en-US" sz="2800" dirty="0"/>
              <a:t>An acid donates a hydrogen ion and a base will receive a hydrogen ion.</a:t>
            </a:r>
          </a:p>
          <a:p>
            <a:pPr marL="624078" indent="-514350">
              <a:buFont typeface="+mj-lt"/>
              <a:buAutoNum type="alphaLcParenR"/>
            </a:pPr>
            <a:endParaRPr lang="en-US" sz="2800" dirty="0"/>
          </a:p>
          <a:p>
            <a:pPr marL="624078" indent="-514350">
              <a:buFont typeface="+mj-lt"/>
              <a:buAutoNum type="alphaLcParenR"/>
            </a:pPr>
            <a:r>
              <a:rPr lang="en-US" sz="2800" dirty="0"/>
              <a:t>A base donates a hydrogen ion and an acid will receive a hydrogen ion.</a:t>
            </a:r>
          </a:p>
          <a:p>
            <a:pPr marL="109728" indent="0">
              <a:buNone/>
            </a:pPr>
            <a:endParaRPr lang="en-US" sz="2800" dirty="0"/>
          </a:p>
        </p:txBody>
      </p:sp>
    </p:spTree>
    <p:extLst>
      <p:ext uri="{BB962C8B-B14F-4D97-AF65-F5344CB8AC3E}">
        <p14:creationId xmlns:p14="http://schemas.microsoft.com/office/powerpoint/2010/main" val="19056709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914400"/>
          </a:xfrm>
        </p:spPr>
        <p:txBody>
          <a:bodyPr>
            <a:normAutofit/>
          </a:bodyPr>
          <a:lstStyle/>
          <a:p>
            <a:pPr algn="ctr"/>
            <a:r>
              <a:rPr lang="en-US" sz="4000" b="1" dirty="0"/>
              <a:t>Example Problem</a:t>
            </a:r>
          </a:p>
        </p:txBody>
      </p:sp>
      <p:sp>
        <p:nvSpPr>
          <p:cNvPr id="2" name="Content Placeholder 1"/>
          <p:cNvSpPr>
            <a:spLocks noGrp="1"/>
          </p:cNvSpPr>
          <p:nvPr>
            <p:ph idx="1"/>
          </p:nvPr>
        </p:nvSpPr>
        <p:spPr>
          <a:xfrm>
            <a:off x="152400" y="914399"/>
            <a:ext cx="8686800" cy="4419600"/>
          </a:xfrm>
        </p:spPr>
        <p:txBody>
          <a:bodyPr>
            <a:noAutofit/>
          </a:bodyPr>
          <a:lstStyle/>
          <a:p>
            <a:pPr marL="109728" indent="0" algn="just">
              <a:buNone/>
            </a:pPr>
            <a:r>
              <a:rPr lang="en-US" sz="2200" dirty="0"/>
              <a:t>Using the table below identify if the substance is slightly acidic, acidic, strongly acidic, slightly basic, basic, strongly basic, or neutral.</a:t>
            </a:r>
          </a:p>
          <a:p>
            <a:pPr marL="109728" indent="0" algn="just">
              <a:buNone/>
            </a:pPr>
            <a:endParaRPr lang="en-US" sz="2200" dirty="0"/>
          </a:p>
          <a:p>
            <a:pPr marL="109728" indent="0" algn="just">
              <a:buNone/>
            </a:pPr>
            <a:endParaRPr lang="en-US" sz="2200" dirty="0"/>
          </a:p>
          <a:p>
            <a:pPr marL="0" indent="0">
              <a:buNone/>
            </a:pPr>
            <a:endParaRPr lang="en-US" sz="2200" dirty="0"/>
          </a:p>
        </p:txBody>
      </p:sp>
      <p:graphicFrame>
        <p:nvGraphicFramePr>
          <p:cNvPr id="4" name="Table 4">
            <a:extLst>
              <a:ext uri="{FF2B5EF4-FFF2-40B4-BE49-F238E27FC236}">
                <a16:creationId xmlns:a16="http://schemas.microsoft.com/office/drawing/2014/main" id="{BB4D596D-AB83-445F-A54E-0E807E789F26}"/>
              </a:ext>
            </a:extLst>
          </p:cNvPr>
          <p:cNvGraphicFramePr>
            <a:graphicFrameLocks noGrp="1"/>
          </p:cNvGraphicFramePr>
          <p:nvPr/>
        </p:nvGraphicFramePr>
        <p:xfrm>
          <a:off x="381000" y="1676400"/>
          <a:ext cx="8382000" cy="5029200"/>
        </p:xfrm>
        <a:graphic>
          <a:graphicData uri="http://schemas.openxmlformats.org/drawingml/2006/table">
            <a:tbl>
              <a:tblPr firstRow="1" bandRow="1">
                <a:tableStyleId>{5C22544A-7EE6-4342-B048-85BDC9FD1C3A}</a:tableStyleId>
              </a:tblPr>
              <a:tblGrid>
                <a:gridCol w="2794000">
                  <a:extLst>
                    <a:ext uri="{9D8B030D-6E8A-4147-A177-3AD203B41FA5}">
                      <a16:colId xmlns:a16="http://schemas.microsoft.com/office/drawing/2014/main" val="252331668"/>
                    </a:ext>
                  </a:extLst>
                </a:gridCol>
                <a:gridCol w="2794000">
                  <a:extLst>
                    <a:ext uri="{9D8B030D-6E8A-4147-A177-3AD203B41FA5}">
                      <a16:colId xmlns:a16="http://schemas.microsoft.com/office/drawing/2014/main" val="1787119321"/>
                    </a:ext>
                  </a:extLst>
                </a:gridCol>
                <a:gridCol w="2794000">
                  <a:extLst>
                    <a:ext uri="{9D8B030D-6E8A-4147-A177-3AD203B41FA5}">
                      <a16:colId xmlns:a16="http://schemas.microsoft.com/office/drawing/2014/main" val="3498819467"/>
                    </a:ext>
                  </a:extLst>
                </a:gridCol>
              </a:tblGrid>
              <a:tr h="628650">
                <a:tc>
                  <a:txBody>
                    <a:bodyPr/>
                    <a:lstStyle/>
                    <a:p>
                      <a:pPr algn="ctr"/>
                      <a:r>
                        <a:rPr lang="en-US" sz="2000" dirty="0"/>
                        <a:t>Substance</a:t>
                      </a:r>
                    </a:p>
                  </a:txBody>
                  <a:tcPr anchor="ctr"/>
                </a:tc>
                <a:tc>
                  <a:txBody>
                    <a:bodyPr/>
                    <a:lstStyle/>
                    <a:p>
                      <a:pPr algn="ctr"/>
                      <a:r>
                        <a:rPr lang="en-US" sz="2000" dirty="0"/>
                        <a:t>pH Scale</a:t>
                      </a:r>
                    </a:p>
                  </a:txBody>
                  <a:tcPr anchor="ctr"/>
                </a:tc>
                <a:tc>
                  <a:txBody>
                    <a:bodyPr/>
                    <a:lstStyle/>
                    <a:p>
                      <a:pPr algn="ctr"/>
                      <a:r>
                        <a:rPr lang="en-US" sz="2000" dirty="0"/>
                        <a:t>Acid, base or neutral</a:t>
                      </a:r>
                    </a:p>
                  </a:txBody>
                  <a:tcPr anchor="ctr"/>
                </a:tc>
                <a:extLst>
                  <a:ext uri="{0D108BD9-81ED-4DB2-BD59-A6C34878D82A}">
                    <a16:rowId xmlns:a16="http://schemas.microsoft.com/office/drawing/2014/main" val="1319642163"/>
                  </a:ext>
                </a:extLst>
              </a:tr>
              <a:tr h="628650">
                <a:tc>
                  <a:txBody>
                    <a:bodyPr/>
                    <a:lstStyle/>
                    <a:p>
                      <a:pPr algn="ctr"/>
                      <a:r>
                        <a:rPr lang="en-US" sz="2000" dirty="0"/>
                        <a:t>Hand Soap</a:t>
                      </a:r>
                    </a:p>
                  </a:txBody>
                  <a:tcPr anchor="ctr"/>
                </a:tc>
                <a:tc>
                  <a:txBody>
                    <a:bodyPr/>
                    <a:lstStyle/>
                    <a:p>
                      <a:pPr algn="ctr"/>
                      <a:r>
                        <a:rPr lang="en-US" sz="2000" dirty="0"/>
                        <a:t>9.5</a:t>
                      </a:r>
                    </a:p>
                  </a:txBody>
                  <a:tcPr anchor="ctr"/>
                </a:tc>
                <a:tc>
                  <a:txBody>
                    <a:bodyPr/>
                    <a:lstStyle/>
                    <a:p>
                      <a:pPr algn="ctr"/>
                      <a:endParaRPr lang="en-US" sz="2000" dirty="0"/>
                    </a:p>
                  </a:txBody>
                  <a:tcPr anchor="ctr"/>
                </a:tc>
                <a:extLst>
                  <a:ext uri="{0D108BD9-81ED-4DB2-BD59-A6C34878D82A}">
                    <a16:rowId xmlns:a16="http://schemas.microsoft.com/office/drawing/2014/main" val="3735644499"/>
                  </a:ext>
                </a:extLst>
              </a:tr>
              <a:tr h="628650">
                <a:tc>
                  <a:txBody>
                    <a:bodyPr/>
                    <a:lstStyle/>
                    <a:p>
                      <a:pPr algn="ctr"/>
                      <a:r>
                        <a:rPr lang="en-US" sz="2000" dirty="0"/>
                        <a:t>Coca Cola</a:t>
                      </a:r>
                    </a:p>
                  </a:txBody>
                  <a:tcPr anchor="ctr"/>
                </a:tc>
                <a:tc>
                  <a:txBody>
                    <a:bodyPr/>
                    <a:lstStyle/>
                    <a:p>
                      <a:pPr algn="ctr"/>
                      <a:r>
                        <a:rPr lang="en-US" sz="2000" dirty="0"/>
                        <a:t>2.5</a:t>
                      </a:r>
                    </a:p>
                  </a:txBody>
                  <a:tcPr anchor="ctr"/>
                </a:tc>
                <a:tc>
                  <a:txBody>
                    <a:bodyPr/>
                    <a:lstStyle/>
                    <a:p>
                      <a:pPr algn="ctr"/>
                      <a:endParaRPr lang="en-US" sz="2000"/>
                    </a:p>
                  </a:txBody>
                  <a:tcPr anchor="ctr"/>
                </a:tc>
                <a:extLst>
                  <a:ext uri="{0D108BD9-81ED-4DB2-BD59-A6C34878D82A}">
                    <a16:rowId xmlns:a16="http://schemas.microsoft.com/office/drawing/2014/main" val="3360303136"/>
                  </a:ext>
                </a:extLst>
              </a:tr>
              <a:tr h="628650">
                <a:tc>
                  <a:txBody>
                    <a:bodyPr/>
                    <a:lstStyle/>
                    <a:p>
                      <a:pPr algn="ctr"/>
                      <a:r>
                        <a:rPr lang="en-US" sz="2000" dirty="0"/>
                        <a:t>Water</a:t>
                      </a:r>
                    </a:p>
                  </a:txBody>
                  <a:tcPr anchor="ctr"/>
                </a:tc>
                <a:tc>
                  <a:txBody>
                    <a:bodyPr/>
                    <a:lstStyle/>
                    <a:p>
                      <a:pPr algn="ctr"/>
                      <a:r>
                        <a:rPr lang="en-US" sz="2000" dirty="0"/>
                        <a:t>7</a:t>
                      </a:r>
                    </a:p>
                  </a:txBody>
                  <a:tcPr anchor="ctr"/>
                </a:tc>
                <a:tc>
                  <a:txBody>
                    <a:bodyPr/>
                    <a:lstStyle/>
                    <a:p>
                      <a:pPr algn="ctr"/>
                      <a:endParaRPr lang="en-US" sz="2000" dirty="0"/>
                    </a:p>
                  </a:txBody>
                  <a:tcPr anchor="ctr"/>
                </a:tc>
                <a:extLst>
                  <a:ext uri="{0D108BD9-81ED-4DB2-BD59-A6C34878D82A}">
                    <a16:rowId xmlns:a16="http://schemas.microsoft.com/office/drawing/2014/main" val="2225720645"/>
                  </a:ext>
                </a:extLst>
              </a:tr>
              <a:tr h="628650">
                <a:tc>
                  <a:txBody>
                    <a:bodyPr/>
                    <a:lstStyle/>
                    <a:p>
                      <a:pPr algn="ctr"/>
                      <a:r>
                        <a:rPr lang="en-US" sz="2000" dirty="0"/>
                        <a:t>Red Bull</a:t>
                      </a:r>
                    </a:p>
                  </a:txBody>
                  <a:tcPr anchor="ctr"/>
                </a:tc>
                <a:tc>
                  <a:txBody>
                    <a:bodyPr/>
                    <a:lstStyle/>
                    <a:p>
                      <a:pPr algn="ctr"/>
                      <a:r>
                        <a:rPr lang="en-US" sz="2000" dirty="0"/>
                        <a:t>3.4</a:t>
                      </a:r>
                    </a:p>
                  </a:txBody>
                  <a:tcPr anchor="ctr"/>
                </a:tc>
                <a:tc>
                  <a:txBody>
                    <a:bodyPr/>
                    <a:lstStyle/>
                    <a:p>
                      <a:pPr algn="ctr"/>
                      <a:endParaRPr lang="en-US" sz="2000" dirty="0"/>
                    </a:p>
                  </a:txBody>
                  <a:tcPr anchor="ctr"/>
                </a:tc>
                <a:extLst>
                  <a:ext uri="{0D108BD9-81ED-4DB2-BD59-A6C34878D82A}">
                    <a16:rowId xmlns:a16="http://schemas.microsoft.com/office/drawing/2014/main" val="1793120483"/>
                  </a:ext>
                </a:extLst>
              </a:tr>
              <a:tr h="628650">
                <a:tc>
                  <a:txBody>
                    <a:bodyPr/>
                    <a:lstStyle/>
                    <a:p>
                      <a:pPr algn="ctr"/>
                      <a:r>
                        <a:rPr lang="en-US" sz="2000" dirty="0"/>
                        <a:t>Evian water</a:t>
                      </a:r>
                    </a:p>
                  </a:txBody>
                  <a:tcPr anchor="ctr"/>
                </a:tc>
                <a:tc>
                  <a:txBody>
                    <a:bodyPr/>
                    <a:lstStyle/>
                    <a:p>
                      <a:pPr algn="ctr"/>
                      <a:r>
                        <a:rPr lang="en-US" sz="2000" dirty="0"/>
                        <a:t>8.1</a:t>
                      </a:r>
                    </a:p>
                  </a:txBody>
                  <a:tcPr anchor="ctr"/>
                </a:tc>
                <a:tc>
                  <a:txBody>
                    <a:bodyPr/>
                    <a:lstStyle/>
                    <a:p>
                      <a:pPr algn="ctr"/>
                      <a:endParaRPr lang="en-US" sz="2000" dirty="0"/>
                    </a:p>
                  </a:txBody>
                  <a:tcPr anchor="ctr"/>
                </a:tc>
                <a:extLst>
                  <a:ext uri="{0D108BD9-81ED-4DB2-BD59-A6C34878D82A}">
                    <a16:rowId xmlns:a16="http://schemas.microsoft.com/office/drawing/2014/main" val="1619631701"/>
                  </a:ext>
                </a:extLst>
              </a:tr>
              <a:tr h="628650">
                <a:tc>
                  <a:txBody>
                    <a:bodyPr/>
                    <a:lstStyle/>
                    <a:p>
                      <a:pPr algn="ctr"/>
                      <a:r>
                        <a:rPr lang="en-US" sz="2000" dirty="0"/>
                        <a:t>Bleach</a:t>
                      </a:r>
                    </a:p>
                  </a:txBody>
                  <a:tcPr anchor="ctr"/>
                </a:tc>
                <a:tc>
                  <a:txBody>
                    <a:bodyPr/>
                    <a:lstStyle/>
                    <a:p>
                      <a:pPr algn="ctr"/>
                      <a:r>
                        <a:rPr lang="en-US" sz="2000" dirty="0"/>
                        <a:t>12.5</a:t>
                      </a:r>
                    </a:p>
                  </a:txBody>
                  <a:tcPr anchor="ctr"/>
                </a:tc>
                <a:tc>
                  <a:txBody>
                    <a:bodyPr/>
                    <a:lstStyle/>
                    <a:p>
                      <a:pPr algn="ctr"/>
                      <a:endParaRPr lang="en-US" sz="2000" dirty="0"/>
                    </a:p>
                  </a:txBody>
                  <a:tcPr anchor="ctr"/>
                </a:tc>
                <a:extLst>
                  <a:ext uri="{0D108BD9-81ED-4DB2-BD59-A6C34878D82A}">
                    <a16:rowId xmlns:a16="http://schemas.microsoft.com/office/drawing/2014/main" val="3002787094"/>
                  </a:ext>
                </a:extLst>
              </a:tr>
              <a:tr h="628650">
                <a:tc>
                  <a:txBody>
                    <a:bodyPr/>
                    <a:lstStyle/>
                    <a:p>
                      <a:pPr algn="ctr"/>
                      <a:r>
                        <a:rPr lang="en-US" sz="2000" dirty="0"/>
                        <a:t>Milk</a:t>
                      </a:r>
                    </a:p>
                  </a:txBody>
                  <a:tcPr anchor="ctr"/>
                </a:tc>
                <a:tc>
                  <a:txBody>
                    <a:bodyPr/>
                    <a:lstStyle/>
                    <a:p>
                      <a:pPr algn="ctr"/>
                      <a:r>
                        <a:rPr lang="en-US" sz="2000" dirty="0"/>
                        <a:t>6.8</a:t>
                      </a:r>
                    </a:p>
                  </a:txBody>
                  <a:tcPr anchor="ctr"/>
                </a:tc>
                <a:tc>
                  <a:txBody>
                    <a:bodyPr/>
                    <a:lstStyle/>
                    <a:p>
                      <a:pPr algn="ctr"/>
                      <a:endParaRPr lang="en-US" sz="2000" dirty="0"/>
                    </a:p>
                  </a:txBody>
                  <a:tcPr anchor="ctr"/>
                </a:tc>
                <a:extLst>
                  <a:ext uri="{0D108BD9-81ED-4DB2-BD59-A6C34878D82A}">
                    <a16:rowId xmlns:a16="http://schemas.microsoft.com/office/drawing/2014/main" val="1905464920"/>
                  </a:ext>
                </a:extLst>
              </a:tr>
            </a:tbl>
          </a:graphicData>
        </a:graphic>
      </p:graphicFrame>
    </p:spTree>
    <p:extLst>
      <p:ext uri="{BB962C8B-B14F-4D97-AF65-F5344CB8AC3E}">
        <p14:creationId xmlns:p14="http://schemas.microsoft.com/office/powerpoint/2010/main" val="4034697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914400"/>
          </a:xfrm>
        </p:spPr>
        <p:txBody>
          <a:bodyPr>
            <a:normAutofit/>
          </a:bodyPr>
          <a:lstStyle/>
          <a:p>
            <a:pPr algn="ctr"/>
            <a:r>
              <a:rPr lang="en-US" sz="4000" b="1" dirty="0"/>
              <a:t>Example Problem</a:t>
            </a:r>
          </a:p>
        </p:txBody>
      </p:sp>
      <p:sp>
        <p:nvSpPr>
          <p:cNvPr id="2" name="Content Placeholder 1"/>
          <p:cNvSpPr>
            <a:spLocks noGrp="1"/>
          </p:cNvSpPr>
          <p:nvPr>
            <p:ph idx="1"/>
          </p:nvPr>
        </p:nvSpPr>
        <p:spPr>
          <a:xfrm>
            <a:off x="152400" y="914399"/>
            <a:ext cx="8686800" cy="4419600"/>
          </a:xfrm>
        </p:spPr>
        <p:txBody>
          <a:bodyPr>
            <a:noAutofit/>
          </a:bodyPr>
          <a:lstStyle/>
          <a:p>
            <a:pPr marL="109728" indent="0" algn="just">
              <a:buNone/>
            </a:pPr>
            <a:r>
              <a:rPr lang="en-US" sz="2200" dirty="0"/>
              <a:t>Using the table below identify if the substance is slightly acidic, acidic, strongly acidic, slightly basic, basic, strongly basic, or neutral.</a:t>
            </a:r>
          </a:p>
          <a:p>
            <a:pPr marL="109728" indent="0" algn="just">
              <a:buNone/>
            </a:pPr>
            <a:endParaRPr lang="en-US" sz="2200" dirty="0"/>
          </a:p>
          <a:p>
            <a:pPr marL="109728" indent="0" algn="just">
              <a:buNone/>
            </a:pPr>
            <a:endParaRPr lang="en-US" sz="2200" dirty="0"/>
          </a:p>
          <a:p>
            <a:pPr marL="0" indent="0">
              <a:buNone/>
            </a:pPr>
            <a:endParaRPr lang="en-US" sz="2200" dirty="0"/>
          </a:p>
        </p:txBody>
      </p:sp>
      <p:graphicFrame>
        <p:nvGraphicFramePr>
          <p:cNvPr id="4" name="Table 4">
            <a:extLst>
              <a:ext uri="{FF2B5EF4-FFF2-40B4-BE49-F238E27FC236}">
                <a16:creationId xmlns:a16="http://schemas.microsoft.com/office/drawing/2014/main" id="{BB4D596D-AB83-445F-A54E-0E807E789F26}"/>
              </a:ext>
            </a:extLst>
          </p:cNvPr>
          <p:cNvGraphicFramePr>
            <a:graphicFrameLocks noGrp="1"/>
          </p:cNvGraphicFramePr>
          <p:nvPr/>
        </p:nvGraphicFramePr>
        <p:xfrm>
          <a:off x="381000" y="1676400"/>
          <a:ext cx="8382000" cy="5029200"/>
        </p:xfrm>
        <a:graphic>
          <a:graphicData uri="http://schemas.openxmlformats.org/drawingml/2006/table">
            <a:tbl>
              <a:tblPr firstRow="1" bandRow="1">
                <a:tableStyleId>{5C22544A-7EE6-4342-B048-85BDC9FD1C3A}</a:tableStyleId>
              </a:tblPr>
              <a:tblGrid>
                <a:gridCol w="2794000">
                  <a:extLst>
                    <a:ext uri="{9D8B030D-6E8A-4147-A177-3AD203B41FA5}">
                      <a16:colId xmlns:a16="http://schemas.microsoft.com/office/drawing/2014/main" val="252331668"/>
                    </a:ext>
                  </a:extLst>
                </a:gridCol>
                <a:gridCol w="2794000">
                  <a:extLst>
                    <a:ext uri="{9D8B030D-6E8A-4147-A177-3AD203B41FA5}">
                      <a16:colId xmlns:a16="http://schemas.microsoft.com/office/drawing/2014/main" val="1787119321"/>
                    </a:ext>
                  </a:extLst>
                </a:gridCol>
                <a:gridCol w="2794000">
                  <a:extLst>
                    <a:ext uri="{9D8B030D-6E8A-4147-A177-3AD203B41FA5}">
                      <a16:colId xmlns:a16="http://schemas.microsoft.com/office/drawing/2014/main" val="3498819467"/>
                    </a:ext>
                  </a:extLst>
                </a:gridCol>
              </a:tblGrid>
              <a:tr h="628650">
                <a:tc>
                  <a:txBody>
                    <a:bodyPr/>
                    <a:lstStyle/>
                    <a:p>
                      <a:pPr algn="ctr"/>
                      <a:r>
                        <a:rPr lang="en-US" sz="2000" dirty="0"/>
                        <a:t>Substance</a:t>
                      </a:r>
                    </a:p>
                  </a:txBody>
                  <a:tcPr anchor="ctr"/>
                </a:tc>
                <a:tc>
                  <a:txBody>
                    <a:bodyPr/>
                    <a:lstStyle/>
                    <a:p>
                      <a:pPr algn="ctr"/>
                      <a:r>
                        <a:rPr lang="en-US" sz="2000" dirty="0"/>
                        <a:t>pH Scale</a:t>
                      </a:r>
                    </a:p>
                  </a:txBody>
                  <a:tcPr anchor="ctr"/>
                </a:tc>
                <a:tc>
                  <a:txBody>
                    <a:bodyPr/>
                    <a:lstStyle/>
                    <a:p>
                      <a:pPr algn="ctr"/>
                      <a:r>
                        <a:rPr lang="en-US" sz="2000" dirty="0"/>
                        <a:t>Acid, base or neutral</a:t>
                      </a:r>
                    </a:p>
                  </a:txBody>
                  <a:tcPr anchor="ctr"/>
                </a:tc>
                <a:extLst>
                  <a:ext uri="{0D108BD9-81ED-4DB2-BD59-A6C34878D82A}">
                    <a16:rowId xmlns:a16="http://schemas.microsoft.com/office/drawing/2014/main" val="1319642163"/>
                  </a:ext>
                </a:extLst>
              </a:tr>
              <a:tr h="628650">
                <a:tc>
                  <a:txBody>
                    <a:bodyPr/>
                    <a:lstStyle/>
                    <a:p>
                      <a:pPr algn="ctr"/>
                      <a:r>
                        <a:rPr lang="en-US" sz="2000" dirty="0"/>
                        <a:t>Hand Soap</a:t>
                      </a:r>
                    </a:p>
                  </a:txBody>
                  <a:tcPr anchor="ctr"/>
                </a:tc>
                <a:tc>
                  <a:txBody>
                    <a:bodyPr/>
                    <a:lstStyle/>
                    <a:p>
                      <a:pPr algn="ctr"/>
                      <a:r>
                        <a:rPr lang="en-US" sz="2000" dirty="0"/>
                        <a:t>9.5</a:t>
                      </a:r>
                    </a:p>
                  </a:txBody>
                  <a:tcPr anchor="ctr"/>
                </a:tc>
                <a:tc>
                  <a:txBody>
                    <a:bodyPr/>
                    <a:lstStyle/>
                    <a:p>
                      <a:pPr algn="ctr"/>
                      <a:r>
                        <a:rPr lang="en-US" sz="2000" dirty="0"/>
                        <a:t>Basic</a:t>
                      </a:r>
                    </a:p>
                  </a:txBody>
                  <a:tcPr anchor="ctr"/>
                </a:tc>
                <a:extLst>
                  <a:ext uri="{0D108BD9-81ED-4DB2-BD59-A6C34878D82A}">
                    <a16:rowId xmlns:a16="http://schemas.microsoft.com/office/drawing/2014/main" val="3735644499"/>
                  </a:ext>
                </a:extLst>
              </a:tr>
              <a:tr h="628650">
                <a:tc>
                  <a:txBody>
                    <a:bodyPr/>
                    <a:lstStyle/>
                    <a:p>
                      <a:pPr algn="ctr"/>
                      <a:r>
                        <a:rPr lang="en-US" sz="2000" dirty="0"/>
                        <a:t>Coca Cola</a:t>
                      </a:r>
                    </a:p>
                  </a:txBody>
                  <a:tcPr anchor="ctr"/>
                </a:tc>
                <a:tc>
                  <a:txBody>
                    <a:bodyPr/>
                    <a:lstStyle/>
                    <a:p>
                      <a:pPr algn="ctr"/>
                      <a:r>
                        <a:rPr lang="en-US" sz="2000" dirty="0"/>
                        <a:t>2.5</a:t>
                      </a:r>
                    </a:p>
                  </a:txBody>
                  <a:tcPr anchor="ctr"/>
                </a:tc>
                <a:tc>
                  <a:txBody>
                    <a:bodyPr/>
                    <a:lstStyle/>
                    <a:p>
                      <a:pPr algn="ctr"/>
                      <a:r>
                        <a:rPr lang="en-US" sz="2000" dirty="0"/>
                        <a:t>Strongly Acidic</a:t>
                      </a:r>
                    </a:p>
                  </a:txBody>
                  <a:tcPr anchor="ctr"/>
                </a:tc>
                <a:extLst>
                  <a:ext uri="{0D108BD9-81ED-4DB2-BD59-A6C34878D82A}">
                    <a16:rowId xmlns:a16="http://schemas.microsoft.com/office/drawing/2014/main" val="3360303136"/>
                  </a:ext>
                </a:extLst>
              </a:tr>
              <a:tr h="628650">
                <a:tc>
                  <a:txBody>
                    <a:bodyPr/>
                    <a:lstStyle/>
                    <a:p>
                      <a:pPr algn="ctr"/>
                      <a:r>
                        <a:rPr lang="en-US" sz="2000" dirty="0"/>
                        <a:t>Water</a:t>
                      </a:r>
                    </a:p>
                  </a:txBody>
                  <a:tcPr anchor="ctr"/>
                </a:tc>
                <a:tc>
                  <a:txBody>
                    <a:bodyPr/>
                    <a:lstStyle/>
                    <a:p>
                      <a:pPr algn="ctr"/>
                      <a:r>
                        <a:rPr lang="en-US" sz="2000" dirty="0"/>
                        <a:t>7</a:t>
                      </a:r>
                    </a:p>
                  </a:txBody>
                  <a:tcPr anchor="ctr"/>
                </a:tc>
                <a:tc>
                  <a:txBody>
                    <a:bodyPr/>
                    <a:lstStyle/>
                    <a:p>
                      <a:pPr algn="ctr"/>
                      <a:endParaRPr lang="en-US" sz="2000" dirty="0"/>
                    </a:p>
                  </a:txBody>
                  <a:tcPr anchor="ctr"/>
                </a:tc>
                <a:extLst>
                  <a:ext uri="{0D108BD9-81ED-4DB2-BD59-A6C34878D82A}">
                    <a16:rowId xmlns:a16="http://schemas.microsoft.com/office/drawing/2014/main" val="2225720645"/>
                  </a:ext>
                </a:extLst>
              </a:tr>
              <a:tr h="628650">
                <a:tc>
                  <a:txBody>
                    <a:bodyPr/>
                    <a:lstStyle/>
                    <a:p>
                      <a:pPr algn="ctr"/>
                      <a:r>
                        <a:rPr lang="en-US" sz="2000" dirty="0"/>
                        <a:t>Red Bull</a:t>
                      </a:r>
                    </a:p>
                  </a:txBody>
                  <a:tcPr anchor="ctr"/>
                </a:tc>
                <a:tc>
                  <a:txBody>
                    <a:bodyPr/>
                    <a:lstStyle/>
                    <a:p>
                      <a:pPr algn="ctr"/>
                      <a:r>
                        <a:rPr lang="en-US" sz="2000" dirty="0"/>
                        <a:t>3.4</a:t>
                      </a:r>
                    </a:p>
                  </a:txBody>
                  <a:tcPr anchor="ctr"/>
                </a:tc>
                <a:tc>
                  <a:txBody>
                    <a:bodyPr/>
                    <a:lstStyle/>
                    <a:p>
                      <a:pPr algn="ctr"/>
                      <a:endParaRPr lang="en-US" sz="2000" dirty="0"/>
                    </a:p>
                  </a:txBody>
                  <a:tcPr anchor="ctr"/>
                </a:tc>
                <a:extLst>
                  <a:ext uri="{0D108BD9-81ED-4DB2-BD59-A6C34878D82A}">
                    <a16:rowId xmlns:a16="http://schemas.microsoft.com/office/drawing/2014/main" val="1793120483"/>
                  </a:ext>
                </a:extLst>
              </a:tr>
              <a:tr h="628650">
                <a:tc>
                  <a:txBody>
                    <a:bodyPr/>
                    <a:lstStyle/>
                    <a:p>
                      <a:pPr algn="ctr"/>
                      <a:r>
                        <a:rPr lang="en-US" sz="2000" dirty="0"/>
                        <a:t>Evian water</a:t>
                      </a:r>
                    </a:p>
                  </a:txBody>
                  <a:tcPr anchor="ctr"/>
                </a:tc>
                <a:tc>
                  <a:txBody>
                    <a:bodyPr/>
                    <a:lstStyle/>
                    <a:p>
                      <a:pPr algn="ctr"/>
                      <a:r>
                        <a:rPr lang="en-US" sz="2000" dirty="0"/>
                        <a:t>8.1</a:t>
                      </a:r>
                    </a:p>
                  </a:txBody>
                  <a:tcPr anchor="ctr"/>
                </a:tc>
                <a:tc>
                  <a:txBody>
                    <a:bodyPr/>
                    <a:lstStyle/>
                    <a:p>
                      <a:pPr algn="ctr"/>
                      <a:endParaRPr lang="en-US" sz="2000" dirty="0"/>
                    </a:p>
                  </a:txBody>
                  <a:tcPr anchor="ctr"/>
                </a:tc>
                <a:extLst>
                  <a:ext uri="{0D108BD9-81ED-4DB2-BD59-A6C34878D82A}">
                    <a16:rowId xmlns:a16="http://schemas.microsoft.com/office/drawing/2014/main" val="1619631701"/>
                  </a:ext>
                </a:extLst>
              </a:tr>
              <a:tr h="628650">
                <a:tc>
                  <a:txBody>
                    <a:bodyPr/>
                    <a:lstStyle/>
                    <a:p>
                      <a:pPr algn="ctr"/>
                      <a:r>
                        <a:rPr lang="en-US" sz="2000" dirty="0"/>
                        <a:t>Bleach</a:t>
                      </a:r>
                    </a:p>
                  </a:txBody>
                  <a:tcPr anchor="ctr"/>
                </a:tc>
                <a:tc>
                  <a:txBody>
                    <a:bodyPr/>
                    <a:lstStyle/>
                    <a:p>
                      <a:pPr algn="ctr"/>
                      <a:r>
                        <a:rPr lang="en-US" sz="2000" dirty="0"/>
                        <a:t>12.5</a:t>
                      </a:r>
                    </a:p>
                  </a:txBody>
                  <a:tcPr anchor="ctr"/>
                </a:tc>
                <a:tc>
                  <a:txBody>
                    <a:bodyPr/>
                    <a:lstStyle/>
                    <a:p>
                      <a:pPr algn="ctr"/>
                      <a:endParaRPr lang="en-US" sz="2000" dirty="0"/>
                    </a:p>
                  </a:txBody>
                  <a:tcPr anchor="ctr"/>
                </a:tc>
                <a:extLst>
                  <a:ext uri="{0D108BD9-81ED-4DB2-BD59-A6C34878D82A}">
                    <a16:rowId xmlns:a16="http://schemas.microsoft.com/office/drawing/2014/main" val="3002787094"/>
                  </a:ext>
                </a:extLst>
              </a:tr>
              <a:tr h="628650">
                <a:tc>
                  <a:txBody>
                    <a:bodyPr/>
                    <a:lstStyle/>
                    <a:p>
                      <a:pPr algn="ctr"/>
                      <a:r>
                        <a:rPr lang="en-US" sz="2000" dirty="0"/>
                        <a:t>Milk</a:t>
                      </a:r>
                    </a:p>
                  </a:txBody>
                  <a:tcPr anchor="ctr"/>
                </a:tc>
                <a:tc>
                  <a:txBody>
                    <a:bodyPr/>
                    <a:lstStyle/>
                    <a:p>
                      <a:pPr algn="ctr"/>
                      <a:r>
                        <a:rPr lang="en-US" sz="2000" dirty="0"/>
                        <a:t>6.8</a:t>
                      </a:r>
                    </a:p>
                  </a:txBody>
                  <a:tcPr anchor="ctr"/>
                </a:tc>
                <a:tc>
                  <a:txBody>
                    <a:bodyPr/>
                    <a:lstStyle/>
                    <a:p>
                      <a:pPr algn="ctr"/>
                      <a:endParaRPr lang="en-US" sz="2000" dirty="0"/>
                    </a:p>
                  </a:txBody>
                  <a:tcPr anchor="ctr"/>
                </a:tc>
                <a:extLst>
                  <a:ext uri="{0D108BD9-81ED-4DB2-BD59-A6C34878D82A}">
                    <a16:rowId xmlns:a16="http://schemas.microsoft.com/office/drawing/2014/main" val="1905464920"/>
                  </a:ext>
                </a:extLst>
              </a:tr>
            </a:tbl>
          </a:graphicData>
        </a:graphic>
      </p:graphicFrame>
    </p:spTree>
    <p:extLst>
      <p:ext uri="{BB962C8B-B14F-4D97-AF65-F5344CB8AC3E}">
        <p14:creationId xmlns:p14="http://schemas.microsoft.com/office/powerpoint/2010/main" val="41511367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914400"/>
          </a:xfrm>
        </p:spPr>
        <p:txBody>
          <a:bodyPr>
            <a:normAutofit/>
          </a:bodyPr>
          <a:lstStyle/>
          <a:p>
            <a:pPr algn="ctr"/>
            <a:r>
              <a:rPr lang="en-US" sz="4000" b="1" dirty="0"/>
              <a:t>Example Problem</a:t>
            </a:r>
          </a:p>
        </p:txBody>
      </p:sp>
      <p:sp>
        <p:nvSpPr>
          <p:cNvPr id="2" name="Content Placeholder 1"/>
          <p:cNvSpPr>
            <a:spLocks noGrp="1"/>
          </p:cNvSpPr>
          <p:nvPr>
            <p:ph idx="1"/>
          </p:nvPr>
        </p:nvSpPr>
        <p:spPr>
          <a:xfrm>
            <a:off x="152400" y="914399"/>
            <a:ext cx="8686800" cy="4419600"/>
          </a:xfrm>
        </p:spPr>
        <p:txBody>
          <a:bodyPr>
            <a:noAutofit/>
          </a:bodyPr>
          <a:lstStyle/>
          <a:p>
            <a:pPr marL="109728" indent="0" algn="just">
              <a:buNone/>
            </a:pPr>
            <a:r>
              <a:rPr lang="en-US" sz="2200" dirty="0"/>
              <a:t>Using the table below identify if the substance is slightly acidic, acidic, strongly acidic, slightly basic, basic, strongly basic, or neutral.</a:t>
            </a:r>
          </a:p>
          <a:p>
            <a:pPr marL="109728" indent="0" algn="just">
              <a:buNone/>
            </a:pPr>
            <a:endParaRPr lang="en-US" sz="2200" dirty="0"/>
          </a:p>
          <a:p>
            <a:pPr marL="109728" indent="0" algn="just">
              <a:buNone/>
            </a:pPr>
            <a:endParaRPr lang="en-US" sz="2200" dirty="0"/>
          </a:p>
          <a:p>
            <a:pPr marL="0" indent="0">
              <a:buNone/>
            </a:pPr>
            <a:endParaRPr lang="en-US" sz="2200" dirty="0"/>
          </a:p>
        </p:txBody>
      </p:sp>
      <p:graphicFrame>
        <p:nvGraphicFramePr>
          <p:cNvPr id="4" name="Table 4">
            <a:extLst>
              <a:ext uri="{FF2B5EF4-FFF2-40B4-BE49-F238E27FC236}">
                <a16:creationId xmlns:a16="http://schemas.microsoft.com/office/drawing/2014/main" id="{BB4D596D-AB83-445F-A54E-0E807E789F26}"/>
              </a:ext>
            </a:extLst>
          </p:cNvPr>
          <p:cNvGraphicFramePr>
            <a:graphicFrameLocks noGrp="1"/>
          </p:cNvGraphicFramePr>
          <p:nvPr/>
        </p:nvGraphicFramePr>
        <p:xfrm>
          <a:off x="381000" y="1676400"/>
          <a:ext cx="8382000" cy="5029200"/>
        </p:xfrm>
        <a:graphic>
          <a:graphicData uri="http://schemas.openxmlformats.org/drawingml/2006/table">
            <a:tbl>
              <a:tblPr firstRow="1" bandRow="1">
                <a:tableStyleId>{5C22544A-7EE6-4342-B048-85BDC9FD1C3A}</a:tableStyleId>
              </a:tblPr>
              <a:tblGrid>
                <a:gridCol w="2794000">
                  <a:extLst>
                    <a:ext uri="{9D8B030D-6E8A-4147-A177-3AD203B41FA5}">
                      <a16:colId xmlns:a16="http://schemas.microsoft.com/office/drawing/2014/main" val="252331668"/>
                    </a:ext>
                  </a:extLst>
                </a:gridCol>
                <a:gridCol w="2794000">
                  <a:extLst>
                    <a:ext uri="{9D8B030D-6E8A-4147-A177-3AD203B41FA5}">
                      <a16:colId xmlns:a16="http://schemas.microsoft.com/office/drawing/2014/main" val="1787119321"/>
                    </a:ext>
                  </a:extLst>
                </a:gridCol>
                <a:gridCol w="2794000">
                  <a:extLst>
                    <a:ext uri="{9D8B030D-6E8A-4147-A177-3AD203B41FA5}">
                      <a16:colId xmlns:a16="http://schemas.microsoft.com/office/drawing/2014/main" val="3498819467"/>
                    </a:ext>
                  </a:extLst>
                </a:gridCol>
              </a:tblGrid>
              <a:tr h="628650">
                <a:tc>
                  <a:txBody>
                    <a:bodyPr/>
                    <a:lstStyle/>
                    <a:p>
                      <a:pPr algn="ctr"/>
                      <a:r>
                        <a:rPr lang="en-US" sz="2000" dirty="0"/>
                        <a:t>Substance</a:t>
                      </a:r>
                    </a:p>
                  </a:txBody>
                  <a:tcPr anchor="ctr"/>
                </a:tc>
                <a:tc>
                  <a:txBody>
                    <a:bodyPr/>
                    <a:lstStyle/>
                    <a:p>
                      <a:pPr algn="ctr"/>
                      <a:r>
                        <a:rPr lang="en-US" sz="2000" dirty="0"/>
                        <a:t>pH Scale</a:t>
                      </a:r>
                    </a:p>
                  </a:txBody>
                  <a:tcPr anchor="ctr"/>
                </a:tc>
                <a:tc>
                  <a:txBody>
                    <a:bodyPr/>
                    <a:lstStyle/>
                    <a:p>
                      <a:pPr algn="ctr"/>
                      <a:r>
                        <a:rPr lang="en-US" sz="2000" dirty="0"/>
                        <a:t>Acid, base or neutral</a:t>
                      </a:r>
                    </a:p>
                  </a:txBody>
                  <a:tcPr anchor="ctr"/>
                </a:tc>
                <a:extLst>
                  <a:ext uri="{0D108BD9-81ED-4DB2-BD59-A6C34878D82A}">
                    <a16:rowId xmlns:a16="http://schemas.microsoft.com/office/drawing/2014/main" val="1319642163"/>
                  </a:ext>
                </a:extLst>
              </a:tr>
              <a:tr h="628650">
                <a:tc>
                  <a:txBody>
                    <a:bodyPr/>
                    <a:lstStyle/>
                    <a:p>
                      <a:pPr algn="ctr"/>
                      <a:r>
                        <a:rPr lang="en-US" sz="2000" dirty="0"/>
                        <a:t>Hand Soap</a:t>
                      </a:r>
                    </a:p>
                  </a:txBody>
                  <a:tcPr anchor="ctr"/>
                </a:tc>
                <a:tc>
                  <a:txBody>
                    <a:bodyPr/>
                    <a:lstStyle/>
                    <a:p>
                      <a:pPr algn="ctr"/>
                      <a:r>
                        <a:rPr lang="en-US" sz="2000" dirty="0"/>
                        <a:t>9.5</a:t>
                      </a:r>
                    </a:p>
                  </a:txBody>
                  <a:tcPr anchor="ctr"/>
                </a:tc>
                <a:tc>
                  <a:txBody>
                    <a:bodyPr/>
                    <a:lstStyle/>
                    <a:p>
                      <a:pPr algn="ctr"/>
                      <a:r>
                        <a:rPr lang="en-US" sz="2000" dirty="0"/>
                        <a:t>Basic</a:t>
                      </a:r>
                    </a:p>
                  </a:txBody>
                  <a:tcPr anchor="ctr"/>
                </a:tc>
                <a:extLst>
                  <a:ext uri="{0D108BD9-81ED-4DB2-BD59-A6C34878D82A}">
                    <a16:rowId xmlns:a16="http://schemas.microsoft.com/office/drawing/2014/main" val="3735644499"/>
                  </a:ext>
                </a:extLst>
              </a:tr>
              <a:tr h="628650">
                <a:tc>
                  <a:txBody>
                    <a:bodyPr/>
                    <a:lstStyle/>
                    <a:p>
                      <a:pPr algn="ctr"/>
                      <a:r>
                        <a:rPr lang="en-US" sz="2000" dirty="0"/>
                        <a:t>Coca Cola</a:t>
                      </a:r>
                    </a:p>
                  </a:txBody>
                  <a:tcPr anchor="ctr"/>
                </a:tc>
                <a:tc>
                  <a:txBody>
                    <a:bodyPr/>
                    <a:lstStyle/>
                    <a:p>
                      <a:pPr algn="ctr"/>
                      <a:r>
                        <a:rPr lang="en-US" sz="2000" dirty="0"/>
                        <a:t>2.5</a:t>
                      </a:r>
                    </a:p>
                  </a:txBody>
                  <a:tcPr anchor="ctr"/>
                </a:tc>
                <a:tc>
                  <a:txBody>
                    <a:bodyPr/>
                    <a:lstStyle/>
                    <a:p>
                      <a:pPr algn="ctr"/>
                      <a:r>
                        <a:rPr lang="en-US" sz="2000" dirty="0"/>
                        <a:t>Strongly Acidic</a:t>
                      </a:r>
                    </a:p>
                  </a:txBody>
                  <a:tcPr anchor="ctr"/>
                </a:tc>
                <a:extLst>
                  <a:ext uri="{0D108BD9-81ED-4DB2-BD59-A6C34878D82A}">
                    <a16:rowId xmlns:a16="http://schemas.microsoft.com/office/drawing/2014/main" val="3360303136"/>
                  </a:ext>
                </a:extLst>
              </a:tr>
              <a:tr h="628650">
                <a:tc>
                  <a:txBody>
                    <a:bodyPr/>
                    <a:lstStyle/>
                    <a:p>
                      <a:pPr algn="ctr"/>
                      <a:r>
                        <a:rPr lang="en-US" sz="2000" dirty="0"/>
                        <a:t>Water</a:t>
                      </a:r>
                    </a:p>
                  </a:txBody>
                  <a:tcPr anchor="ctr"/>
                </a:tc>
                <a:tc>
                  <a:txBody>
                    <a:bodyPr/>
                    <a:lstStyle/>
                    <a:p>
                      <a:pPr algn="ctr"/>
                      <a:r>
                        <a:rPr lang="en-US" sz="2000" dirty="0"/>
                        <a:t>7</a:t>
                      </a:r>
                    </a:p>
                  </a:txBody>
                  <a:tcPr anchor="ctr"/>
                </a:tc>
                <a:tc>
                  <a:txBody>
                    <a:bodyPr/>
                    <a:lstStyle/>
                    <a:p>
                      <a:pPr algn="ctr"/>
                      <a:r>
                        <a:rPr lang="en-US" sz="2000" dirty="0"/>
                        <a:t>Neutral</a:t>
                      </a:r>
                    </a:p>
                  </a:txBody>
                  <a:tcPr anchor="ctr"/>
                </a:tc>
                <a:extLst>
                  <a:ext uri="{0D108BD9-81ED-4DB2-BD59-A6C34878D82A}">
                    <a16:rowId xmlns:a16="http://schemas.microsoft.com/office/drawing/2014/main" val="2225720645"/>
                  </a:ext>
                </a:extLst>
              </a:tr>
              <a:tr h="628650">
                <a:tc>
                  <a:txBody>
                    <a:bodyPr/>
                    <a:lstStyle/>
                    <a:p>
                      <a:pPr algn="ctr"/>
                      <a:r>
                        <a:rPr lang="en-US" sz="2000" dirty="0"/>
                        <a:t>Red Bull</a:t>
                      </a:r>
                    </a:p>
                  </a:txBody>
                  <a:tcPr anchor="ctr"/>
                </a:tc>
                <a:tc>
                  <a:txBody>
                    <a:bodyPr/>
                    <a:lstStyle/>
                    <a:p>
                      <a:pPr algn="ctr"/>
                      <a:r>
                        <a:rPr lang="en-US" sz="2000" dirty="0"/>
                        <a:t>3.4</a:t>
                      </a:r>
                    </a:p>
                  </a:txBody>
                  <a:tcPr anchor="ctr"/>
                </a:tc>
                <a:tc>
                  <a:txBody>
                    <a:bodyPr/>
                    <a:lstStyle/>
                    <a:p>
                      <a:pPr algn="ctr"/>
                      <a:r>
                        <a:rPr lang="en-US" sz="2000" dirty="0"/>
                        <a:t>Acidic</a:t>
                      </a:r>
                    </a:p>
                  </a:txBody>
                  <a:tcPr anchor="ctr"/>
                </a:tc>
                <a:extLst>
                  <a:ext uri="{0D108BD9-81ED-4DB2-BD59-A6C34878D82A}">
                    <a16:rowId xmlns:a16="http://schemas.microsoft.com/office/drawing/2014/main" val="1793120483"/>
                  </a:ext>
                </a:extLst>
              </a:tr>
              <a:tr h="628650">
                <a:tc>
                  <a:txBody>
                    <a:bodyPr/>
                    <a:lstStyle/>
                    <a:p>
                      <a:pPr algn="ctr"/>
                      <a:r>
                        <a:rPr lang="en-US" sz="2000" dirty="0"/>
                        <a:t>Evian water</a:t>
                      </a:r>
                    </a:p>
                  </a:txBody>
                  <a:tcPr anchor="ctr"/>
                </a:tc>
                <a:tc>
                  <a:txBody>
                    <a:bodyPr/>
                    <a:lstStyle/>
                    <a:p>
                      <a:pPr algn="ctr"/>
                      <a:r>
                        <a:rPr lang="en-US" sz="2000" dirty="0"/>
                        <a:t>8.1</a:t>
                      </a:r>
                    </a:p>
                  </a:txBody>
                  <a:tcPr anchor="ctr"/>
                </a:tc>
                <a:tc>
                  <a:txBody>
                    <a:bodyPr/>
                    <a:lstStyle/>
                    <a:p>
                      <a:pPr algn="ctr"/>
                      <a:r>
                        <a:rPr lang="en-US" sz="2000" dirty="0"/>
                        <a:t>Slightly Basic</a:t>
                      </a:r>
                    </a:p>
                  </a:txBody>
                  <a:tcPr anchor="ctr"/>
                </a:tc>
                <a:extLst>
                  <a:ext uri="{0D108BD9-81ED-4DB2-BD59-A6C34878D82A}">
                    <a16:rowId xmlns:a16="http://schemas.microsoft.com/office/drawing/2014/main" val="1619631701"/>
                  </a:ext>
                </a:extLst>
              </a:tr>
              <a:tr h="628650">
                <a:tc>
                  <a:txBody>
                    <a:bodyPr/>
                    <a:lstStyle/>
                    <a:p>
                      <a:pPr algn="ctr"/>
                      <a:r>
                        <a:rPr lang="en-US" sz="2000" dirty="0"/>
                        <a:t>Bleach</a:t>
                      </a:r>
                    </a:p>
                  </a:txBody>
                  <a:tcPr anchor="ctr"/>
                </a:tc>
                <a:tc>
                  <a:txBody>
                    <a:bodyPr/>
                    <a:lstStyle/>
                    <a:p>
                      <a:pPr algn="ctr"/>
                      <a:r>
                        <a:rPr lang="en-US" sz="2000" dirty="0"/>
                        <a:t>12.5</a:t>
                      </a:r>
                    </a:p>
                  </a:txBody>
                  <a:tcPr anchor="ctr"/>
                </a:tc>
                <a:tc>
                  <a:txBody>
                    <a:bodyPr/>
                    <a:lstStyle/>
                    <a:p>
                      <a:pPr algn="ctr"/>
                      <a:r>
                        <a:rPr lang="en-US" sz="2000" dirty="0"/>
                        <a:t>Strongly Basic</a:t>
                      </a:r>
                    </a:p>
                  </a:txBody>
                  <a:tcPr anchor="ctr"/>
                </a:tc>
                <a:extLst>
                  <a:ext uri="{0D108BD9-81ED-4DB2-BD59-A6C34878D82A}">
                    <a16:rowId xmlns:a16="http://schemas.microsoft.com/office/drawing/2014/main" val="3002787094"/>
                  </a:ext>
                </a:extLst>
              </a:tr>
              <a:tr h="628650">
                <a:tc>
                  <a:txBody>
                    <a:bodyPr/>
                    <a:lstStyle/>
                    <a:p>
                      <a:pPr algn="ctr"/>
                      <a:r>
                        <a:rPr lang="en-US" sz="2000" dirty="0"/>
                        <a:t>Milk</a:t>
                      </a:r>
                    </a:p>
                  </a:txBody>
                  <a:tcPr anchor="ctr"/>
                </a:tc>
                <a:tc>
                  <a:txBody>
                    <a:bodyPr/>
                    <a:lstStyle/>
                    <a:p>
                      <a:pPr algn="ctr"/>
                      <a:r>
                        <a:rPr lang="en-US" sz="2000" dirty="0"/>
                        <a:t>6.8</a:t>
                      </a:r>
                    </a:p>
                  </a:txBody>
                  <a:tcPr anchor="ctr"/>
                </a:tc>
                <a:tc>
                  <a:txBody>
                    <a:bodyPr/>
                    <a:lstStyle/>
                    <a:p>
                      <a:pPr algn="ctr"/>
                      <a:r>
                        <a:rPr lang="en-US" sz="2000" dirty="0"/>
                        <a:t>Slightly Acidic</a:t>
                      </a:r>
                    </a:p>
                  </a:txBody>
                  <a:tcPr anchor="ctr"/>
                </a:tc>
                <a:extLst>
                  <a:ext uri="{0D108BD9-81ED-4DB2-BD59-A6C34878D82A}">
                    <a16:rowId xmlns:a16="http://schemas.microsoft.com/office/drawing/2014/main" val="1905464920"/>
                  </a:ext>
                </a:extLst>
              </a:tr>
            </a:tbl>
          </a:graphicData>
        </a:graphic>
      </p:graphicFrame>
    </p:spTree>
    <p:extLst>
      <p:ext uri="{BB962C8B-B14F-4D97-AF65-F5344CB8AC3E}">
        <p14:creationId xmlns:p14="http://schemas.microsoft.com/office/powerpoint/2010/main" val="23164546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normAutofit/>
          </a:bodyPr>
          <a:lstStyle/>
          <a:p>
            <a:pPr algn="ctr"/>
            <a:r>
              <a:rPr lang="en-US" sz="3900" b="1" i="1" dirty="0"/>
              <a:t>Dalton’s Elementary Atomic Theory</a:t>
            </a:r>
          </a:p>
        </p:txBody>
      </p:sp>
      <p:sp>
        <p:nvSpPr>
          <p:cNvPr id="3" name="Content Placeholder 2"/>
          <p:cNvSpPr>
            <a:spLocks noGrp="1"/>
          </p:cNvSpPr>
          <p:nvPr>
            <p:ph idx="1"/>
          </p:nvPr>
        </p:nvSpPr>
        <p:spPr>
          <a:xfrm>
            <a:off x="152400" y="1447800"/>
            <a:ext cx="8763000" cy="5105400"/>
          </a:xfrm>
        </p:spPr>
        <p:txBody>
          <a:bodyPr>
            <a:normAutofit/>
          </a:bodyPr>
          <a:lstStyle/>
          <a:p>
            <a:pPr marL="463550" lvl="1" indent="-350838" algn="just">
              <a:buFont typeface="Wingdings" pitchFamily="2" charset="2"/>
              <a:buChar char="§"/>
            </a:pPr>
            <a:r>
              <a:rPr lang="en-US" sz="2400" dirty="0">
                <a:solidFill>
                  <a:srgbClr val="C00000"/>
                </a:solidFill>
              </a:rPr>
              <a:t>Elements are made of extremely small particles called atoms</a:t>
            </a:r>
          </a:p>
          <a:p>
            <a:pPr marL="463550" lvl="1" indent="-350838" algn="just">
              <a:buFont typeface="Wingdings" pitchFamily="2" charset="2"/>
              <a:buChar char="§"/>
            </a:pPr>
            <a:r>
              <a:rPr lang="en-US" sz="2400" dirty="0">
                <a:solidFill>
                  <a:srgbClr val="C00000"/>
                </a:solidFill>
              </a:rPr>
              <a:t>Atoms of a given element are identical in size, mass, and other properties </a:t>
            </a:r>
          </a:p>
          <a:p>
            <a:pPr marL="463550" lvl="1" indent="-350838" algn="just">
              <a:buFont typeface="Wingdings" pitchFamily="2" charset="2"/>
              <a:buChar char="§"/>
            </a:pPr>
            <a:r>
              <a:rPr lang="en-US" sz="2400" dirty="0">
                <a:solidFill>
                  <a:srgbClr val="C00000"/>
                </a:solidFill>
              </a:rPr>
              <a:t>Atoms of different elements differ in size, mass, and other properties</a:t>
            </a:r>
          </a:p>
          <a:p>
            <a:pPr marL="463550" lvl="1" indent="-350838" algn="just">
              <a:buFont typeface="Wingdings" pitchFamily="2" charset="2"/>
              <a:buChar char="§"/>
            </a:pPr>
            <a:r>
              <a:rPr lang="en-US" sz="2400" dirty="0">
                <a:solidFill>
                  <a:srgbClr val="C00000"/>
                </a:solidFill>
              </a:rPr>
              <a:t>Atoms cannot be subdivided, created, or destroyed</a:t>
            </a:r>
          </a:p>
          <a:p>
            <a:pPr marL="463550" lvl="1" indent="-350838" algn="just">
              <a:buFont typeface="Wingdings" pitchFamily="2" charset="2"/>
              <a:buChar char="§"/>
            </a:pPr>
            <a:r>
              <a:rPr lang="en-US" sz="2400" dirty="0">
                <a:solidFill>
                  <a:srgbClr val="C00000"/>
                </a:solidFill>
              </a:rPr>
              <a:t>Atoms of different elements combine in simple whole-number ratios to form chemical compounds</a:t>
            </a:r>
          </a:p>
          <a:p>
            <a:pPr marL="463550" lvl="1" indent="-350838" algn="just">
              <a:buFont typeface="Wingdings" pitchFamily="2" charset="2"/>
              <a:buChar char="§"/>
            </a:pPr>
            <a:r>
              <a:rPr lang="en-US" sz="2400" dirty="0">
                <a:solidFill>
                  <a:srgbClr val="C00000"/>
                </a:solidFill>
              </a:rPr>
              <a:t>In chemical reactions, atoms are combined, separated, or rearranged.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normAutofit/>
          </a:bodyPr>
          <a:lstStyle/>
          <a:p>
            <a:pPr algn="ctr"/>
            <a:r>
              <a:rPr lang="en-US" sz="3900" b="1" i="1" dirty="0"/>
              <a:t>Dalton’s Elementary Atomic Theory</a:t>
            </a:r>
          </a:p>
        </p:txBody>
      </p:sp>
      <p:sp>
        <p:nvSpPr>
          <p:cNvPr id="3" name="Content Placeholder 2"/>
          <p:cNvSpPr>
            <a:spLocks noGrp="1"/>
          </p:cNvSpPr>
          <p:nvPr>
            <p:ph idx="1"/>
          </p:nvPr>
        </p:nvSpPr>
        <p:spPr>
          <a:xfrm>
            <a:off x="152400" y="1447800"/>
            <a:ext cx="8763000" cy="5105400"/>
          </a:xfrm>
        </p:spPr>
        <p:txBody>
          <a:bodyPr>
            <a:normAutofit/>
          </a:bodyPr>
          <a:lstStyle/>
          <a:p>
            <a:pPr marL="463550" lvl="1" indent="-350838" algn="just">
              <a:buFont typeface="Wingdings" pitchFamily="2" charset="2"/>
              <a:buChar char="§"/>
            </a:pPr>
            <a:r>
              <a:rPr lang="en-US" sz="2400" dirty="0">
                <a:solidFill>
                  <a:srgbClr val="C00000"/>
                </a:solidFill>
              </a:rPr>
              <a:t>Elements are made of extremely small particles called atoms.</a:t>
            </a:r>
            <a:endParaRPr lang="en-US" sz="2400" dirty="0">
              <a:solidFill>
                <a:schemeClr val="tx1"/>
              </a:solidFill>
            </a:endParaRPr>
          </a:p>
          <a:p>
            <a:pPr marL="463550" lvl="1" indent="-350838" algn="just">
              <a:buFont typeface="Wingdings" pitchFamily="2" charset="2"/>
              <a:buChar char="§"/>
            </a:pPr>
            <a:endParaRPr lang="en-US" sz="2400" dirty="0"/>
          </a:p>
          <a:p>
            <a:pPr marL="112712" lvl="1" indent="0" algn="just">
              <a:buNone/>
            </a:pPr>
            <a:endParaRPr lang="en-US" sz="2400" dirty="0">
              <a:solidFill>
                <a:schemeClr val="tx1"/>
              </a:solidFill>
            </a:endParaRPr>
          </a:p>
        </p:txBody>
      </p:sp>
      <p:pic>
        <p:nvPicPr>
          <p:cNvPr id="1026" name="Picture 2">
            <a:extLst>
              <a:ext uri="{FF2B5EF4-FFF2-40B4-BE49-F238E27FC236}">
                <a16:creationId xmlns:a16="http://schemas.microsoft.com/office/drawing/2014/main" id="{9954A097-C5AB-4298-A62D-F862CE7BDC7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31456" b="37097"/>
          <a:stretch/>
        </p:blipFill>
        <p:spPr bwMode="auto">
          <a:xfrm>
            <a:off x="222695" y="2058680"/>
            <a:ext cx="4752975" cy="436183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2FE78447-2543-48AB-9673-4C368DC179F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29300" y="4500469"/>
            <a:ext cx="2905100" cy="229223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68AAFF77-DB61-4E92-91D7-DF4F72DA5F9A}"/>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6954"/>
          <a:stretch/>
        </p:blipFill>
        <p:spPr bwMode="auto">
          <a:xfrm>
            <a:off x="5334000" y="1905000"/>
            <a:ext cx="3382518" cy="24707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95517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normAutofit/>
          </a:bodyPr>
          <a:lstStyle/>
          <a:p>
            <a:pPr algn="ctr"/>
            <a:r>
              <a:rPr lang="en-US" sz="3900" b="1" i="1" dirty="0"/>
              <a:t>Dalton’s Elementary Atomic Theory</a:t>
            </a:r>
          </a:p>
        </p:txBody>
      </p:sp>
      <p:sp>
        <p:nvSpPr>
          <p:cNvPr id="3" name="Content Placeholder 2"/>
          <p:cNvSpPr>
            <a:spLocks noGrp="1"/>
          </p:cNvSpPr>
          <p:nvPr>
            <p:ph idx="1"/>
          </p:nvPr>
        </p:nvSpPr>
        <p:spPr>
          <a:xfrm>
            <a:off x="152400" y="1447800"/>
            <a:ext cx="8763000" cy="5105400"/>
          </a:xfrm>
        </p:spPr>
        <p:txBody>
          <a:bodyPr>
            <a:normAutofit/>
          </a:bodyPr>
          <a:lstStyle/>
          <a:p>
            <a:pPr marL="463550" lvl="1" indent="-350838" algn="just">
              <a:buFont typeface="Wingdings" pitchFamily="2" charset="2"/>
              <a:buChar char="§"/>
            </a:pPr>
            <a:r>
              <a:rPr lang="en-US" sz="2400" dirty="0">
                <a:solidFill>
                  <a:srgbClr val="C00000"/>
                </a:solidFill>
              </a:rPr>
              <a:t>Atoms of a given element are identical in size, mass, and other properties.</a:t>
            </a:r>
          </a:p>
          <a:p>
            <a:pPr marL="463550" lvl="1" indent="-350838" algn="just">
              <a:buFont typeface="Wingdings" pitchFamily="2" charset="2"/>
              <a:buChar char="§"/>
            </a:pPr>
            <a:r>
              <a:rPr lang="en-US" sz="2400" dirty="0">
                <a:solidFill>
                  <a:srgbClr val="C00000"/>
                </a:solidFill>
              </a:rPr>
              <a:t>Atoms of different elements differ in size, mass, and other properties.</a:t>
            </a:r>
          </a:p>
          <a:p>
            <a:pPr marL="463550" lvl="1" indent="-350838" algn="just">
              <a:buFont typeface="Wingdings" pitchFamily="2" charset="2"/>
              <a:buChar char="§"/>
            </a:pPr>
            <a:endParaRPr lang="en-US" sz="2400" dirty="0"/>
          </a:p>
        </p:txBody>
      </p:sp>
      <p:pic>
        <p:nvPicPr>
          <p:cNvPr id="5" name="Picture 4" descr="A screenshot of a cell phone&#10;&#10;Description automatically generated">
            <a:extLst>
              <a:ext uri="{FF2B5EF4-FFF2-40B4-BE49-F238E27FC236}">
                <a16:creationId xmlns:a16="http://schemas.microsoft.com/office/drawing/2014/main" id="{697BAA5D-2B8E-4A8E-B25B-50848DB7ABFC}"/>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803400" y="3200400"/>
            <a:ext cx="6502399" cy="3657600"/>
          </a:xfrm>
          <a:prstGeom prst="rect">
            <a:avLst/>
          </a:prstGeom>
        </p:spPr>
      </p:pic>
    </p:spTree>
    <p:extLst>
      <p:ext uri="{BB962C8B-B14F-4D97-AF65-F5344CB8AC3E}">
        <p14:creationId xmlns:p14="http://schemas.microsoft.com/office/powerpoint/2010/main" val="15862372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normAutofit/>
          </a:bodyPr>
          <a:lstStyle/>
          <a:p>
            <a:pPr algn="ctr"/>
            <a:r>
              <a:rPr lang="en-US" sz="3900" b="1" i="1" dirty="0"/>
              <a:t>Dalton’s Elementary Atomic Theory</a:t>
            </a:r>
          </a:p>
        </p:txBody>
      </p:sp>
      <p:sp>
        <p:nvSpPr>
          <p:cNvPr id="3" name="Content Placeholder 2"/>
          <p:cNvSpPr>
            <a:spLocks noGrp="1"/>
          </p:cNvSpPr>
          <p:nvPr>
            <p:ph idx="1"/>
          </p:nvPr>
        </p:nvSpPr>
        <p:spPr>
          <a:xfrm>
            <a:off x="152400" y="1447800"/>
            <a:ext cx="8763000" cy="5105400"/>
          </a:xfrm>
        </p:spPr>
        <p:txBody>
          <a:bodyPr>
            <a:normAutofit/>
          </a:bodyPr>
          <a:lstStyle/>
          <a:p>
            <a:pPr marL="463550" lvl="1" indent="-350838" algn="just">
              <a:buFont typeface="Wingdings" pitchFamily="2" charset="2"/>
              <a:buChar char="§"/>
            </a:pPr>
            <a:r>
              <a:rPr lang="en-US" sz="2400" dirty="0">
                <a:solidFill>
                  <a:srgbClr val="C00000"/>
                </a:solidFill>
              </a:rPr>
              <a:t>Atoms cannot be subdivided, created, or destroyed.</a:t>
            </a:r>
          </a:p>
          <a:p>
            <a:pPr marL="463550" lvl="1" indent="-350838" algn="just">
              <a:buFont typeface="Wingdings" pitchFamily="2" charset="2"/>
              <a:buChar char="§"/>
            </a:pPr>
            <a:endParaRPr lang="en-US" sz="2400" dirty="0"/>
          </a:p>
          <a:p>
            <a:pPr marL="463550" lvl="1" indent="-350838" algn="just">
              <a:buFont typeface="Wingdings" pitchFamily="2" charset="2"/>
              <a:buChar char="§"/>
            </a:pPr>
            <a:r>
              <a:rPr lang="en-US" sz="2400" dirty="0">
                <a:solidFill>
                  <a:schemeClr val="tx1"/>
                </a:solidFill>
              </a:rPr>
              <a:t>As we saw with the talks on Atomic and Nuclear energy, this assertion is false.  </a:t>
            </a:r>
          </a:p>
          <a:p>
            <a:pPr marL="806450" lvl="2" indent="-350838" algn="just">
              <a:buFont typeface="Wingdings" pitchFamily="2" charset="2"/>
              <a:buChar char="§"/>
            </a:pPr>
            <a:r>
              <a:rPr lang="en-US" sz="2100" dirty="0">
                <a:solidFill>
                  <a:schemeClr val="tx1"/>
                </a:solidFill>
              </a:rPr>
              <a:t>Atoms are made of protons, neutrons, and electrons</a:t>
            </a:r>
          </a:p>
          <a:p>
            <a:pPr marL="455612" lvl="2" indent="0" algn="just">
              <a:buNone/>
            </a:pPr>
            <a:endParaRPr lang="en-US" sz="2100" dirty="0">
              <a:solidFill>
                <a:schemeClr val="tx1"/>
              </a:solidFill>
            </a:endParaRPr>
          </a:p>
          <a:p>
            <a:pPr marL="455612" lvl="2" indent="0" algn="just">
              <a:buNone/>
            </a:pPr>
            <a:endParaRPr lang="en-US" sz="2100" dirty="0"/>
          </a:p>
          <a:p>
            <a:pPr marL="455612" lvl="2" indent="0" algn="just">
              <a:buNone/>
            </a:pPr>
            <a:endParaRPr lang="en-US" sz="2100" dirty="0">
              <a:solidFill>
                <a:schemeClr val="tx1"/>
              </a:solidFill>
            </a:endParaRPr>
          </a:p>
          <a:p>
            <a:pPr marL="455612" lvl="2" indent="0" algn="just">
              <a:buNone/>
            </a:pPr>
            <a:endParaRPr lang="en-US" sz="2100" dirty="0">
              <a:solidFill>
                <a:schemeClr val="tx1"/>
              </a:solidFill>
            </a:endParaRPr>
          </a:p>
          <a:p>
            <a:pPr marL="455612" lvl="2" indent="0" algn="just">
              <a:buNone/>
            </a:pPr>
            <a:endParaRPr lang="en-US" sz="2100" dirty="0">
              <a:solidFill>
                <a:schemeClr val="tx1"/>
              </a:solidFill>
            </a:endParaRPr>
          </a:p>
          <a:p>
            <a:pPr marL="806450" lvl="2" indent="-350838" algn="just">
              <a:buFont typeface="Wingdings" pitchFamily="2" charset="2"/>
              <a:buChar char="§"/>
            </a:pPr>
            <a:r>
              <a:rPr lang="en-US" sz="2100" dirty="0"/>
              <a:t>Protons and neutrons are made of quarks</a:t>
            </a:r>
            <a:endParaRPr lang="en-US" sz="2100" dirty="0">
              <a:solidFill>
                <a:schemeClr val="tx1"/>
              </a:solidFill>
            </a:endParaRPr>
          </a:p>
        </p:txBody>
      </p:sp>
      <p:pic>
        <p:nvPicPr>
          <p:cNvPr id="7" name="Picture 6" descr="A picture containing necklace, drawing&#10;&#10;Description automatically generated">
            <a:extLst>
              <a:ext uri="{FF2B5EF4-FFF2-40B4-BE49-F238E27FC236}">
                <a16:creationId xmlns:a16="http://schemas.microsoft.com/office/drawing/2014/main" id="{B5B88B05-E324-49BA-8E90-B3C5C5CEEA7C}"/>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3092636" y="3505200"/>
            <a:ext cx="2698564" cy="1449341"/>
          </a:xfrm>
          <a:prstGeom prst="rect">
            <a:avLst/>
          </a:prstGeom>
        </p:spPr>
      </p:pic>
      <p:pic>
        <p:nvPicPr>
          <p:cNvPr id="10" name="Picture 9" descr="A picture containing drawing&#10;&#10;Description automatically generated">
            <a:extLst>
              <a:ext uri="{FF2B5EF4-FFF2-40B4-BE49-F238E27FC236}">
                <a16:creationId xmlns:a16="http://schemas.microsoft.com/office/drawing/2014/main" id="{C1EA1D17-A847-4E36-A75B-CFA9E884AA25}"/>
              </a:ext>
            </a:extLst>
          </p:cNvPr>
          <p:cNvPicPr>
            <a:picLocks noChangeAspect="1"/>
          </p:cNvPicPr>
          <p:nvPr/>
        </p:nvPicPr>
        <p:blipFill>
          <a:blip r:embed="rId5" cstate="print">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3505970" y="5334000"/>
            <a:ext cx="1674859" cy="1674859"/>
          </a:xfrm>
          <a:prstGeom prst="rect">
            <a:avLst/>
          </a:prstGeom>
        </p:spPr>
      </p:pic>
    </p:spTree>
    <p:extLst>
      <p:ext uri="{BB962C8B-B14F-4D97-AF65-F5344CB8AC3E}">
        <p14:creationId xmlns:p14="http://schemas.microsoft.com/office/powerpoint/2010/main" val="37180250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normAutofit/>
          </a:bodyPr>
          <a:lstStyle/>
          <a:p>
            <a:pPr algn="ctr"/>
            <a:r>
              <a:rPr lang="en-US" sz="3900" b="1" i="1" dirty="0"/>
              <a:t>Dalton’s Elementary Atomic Theory</a:t>
            </a:r>
          </a:p>
        </p:txBody>
      </p:sp>
      <p:sp>
        <p:nvSpPr>
          <p:cNvPr id="3" name="Content Placeholder 2"/>
          <p:cNvSpPr>
            <a:spLocks noGrp="1"/>
          </p:cNvSpPr>
          <p:nvPr>
            <p:ph idx="1"/>
          </p:nvPr>
        </p:nvSpPr>
        <p:spPr>
          <a:xfrm>
            <a:off x="152400" y="1447800"/>
            <a:ext cx="8763000" cy="5105400"/>
          </a:xfrm>
        </p:spPr>
        <p:txBody>
          <a:bodyPr>
            <a:normAutofit/>
          </a:bodyPr>
          <a:lstStyle/>
          <a:p>
            <a:pPr marL="463550" lvl="1" indent="-350838" algn="just">
              <a:buFont typeface="Wingdings" pitchFamily="2" charset="2"/>
              <a:buChar char="§"/>
            </a:pPr>
            <a:r>
              <a:rPr lang="en-US" sz="2400" dirty="0">
                <a:solidFill>
                  <a:srgbClr val="C00000"/>
                </a:solidFill>
              </a:rPr>
              <a:t>Atoms of different elements combine in simple whole-number ratios to form chemical compounds.</a:t>
            </a:r>
          </a:p>
          <a:p>
            <a:pPr marL="463550" lvl="1" indent="-350838" algn="just">
              <a:buFont typeface="Wingdings" pitchFamily="2" charset="2"/>
              <a:buChar char="§"/>
            </a:pPr>
            <a:r>
              <a:rPr lang="en-US" sz="2400" dirty="0"/>
              <a:t>Let’s look at two common molecules:</a:t>
            </a:r>
          </a:p>
          <a:p>
            <a:pPr marL="806450" lvl="2" indent="-350838" algn="just">
              <a:buFont typeface="Wingdings" pitchFamily="2" charset="2"/>
              <a:buChar char="§"/>
            </a:pPr>
            <a:r>
              <a:rPr lang="en-US" sz="2100" dirty="0">
                <a:solidFill>
                  <a:schemeClr val="tx1"/>
                </a:solidFill>
              </a:rPr>
              <a:t>Water</a:t>
            </a:r>
          </a:p>
          <a:p>
            <a:pPr marL="806450" lvl="2" indent="-350838" algn="just">
              <a:buFont typeface="Wingdings" pitchFamily="2" charset="2"/>
              <a:buChar char="§"/>
            </a:pPr>
            <a:endParaRPr lang="en-US" sz="2100" dirty="0"/>
          </a:p>
          <a:p>
            <a:pPr marL="806450" lvl="2" indent="-350838" algn="just">
              <a:buFont typeface="Wingdings" pitchFamily="2" charset="2"/>
              <a:buChar char="§"/>
            </a:pPr>
            <a:endParaRPr lang="en-US" sz="2100" dirty="0"/>
          </a:p>
          <a:p>
            <a:pPr marL="806450" lvl="2" indent="-350838" algn="just">
              <a:buFont typeface="Wingdings" pitchFamily="2" charset="2"/>
              <a:buChar char="§"/>
            </a:pPr>
            <a:endParaRPr lang="en-US" sz="2100" dirty="0"/>
          </a:p>
          <a:p>
            <a:pPr marL="806450" lvl="2" indent="-350838" algn="just">
              <a:buFont typeface="Wingdings" pitchFamily="2" charset="2"/>
              <a:buChar char="§"/>
            </a:pPr>
            <a:endParaRPr lang="en-US" sz="2100" dirty="0"/>
          </a:p>
          <a:p>
            <a:pPr marL="806450" lvl="2" indent="-350838" algn="just">
              <a:buFont typeface="Wingdings" pitchFamily="2" charset="2"/>
              <a:buChar char="§"/>
            </a:pPr>
            <a:r>
              <a:rPr lang="en-US" sz="2100" dirty="0">
                <a:solidFill>
                  <a:schemeClr val="tx1"/>
                </a:solidFill>
              </a:rPr>
              <a:t>Carbon Dioxide</a:t>
            </a:r>
          </a:p>
        </p:txBody>
      </p:sp>
      <p:pic>
        <p:nvPicPr>
          <p:cNvPr id="2050" name="Picture 2">
            <a:extLst>
              <a:ext uri="{FF2B5EF4-FFF2-40B4-BE49-F238E27FC236}">
                <a16:creationId xmlns:a16="http://schemas.microsoft.com/office/drawing/2014/main" id="{841D4A9E-3865-4766-ADE4-C93C6F6636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4726072"/>
            <a:ext cx="3432233" cy="1908089"/>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DF47EB76-A95B-4DEE-B3B0-E0E69332BFB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53236" y="2590800"/>
            <a:ext cx="1619250" cy="154305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a:extLst>
              <a:ext uri="{FF2B5EF4-FFF2-40B4-BE49-F238E27FC236}">
                <a16:creationId xmlns:a16="http://schemas.microsoft.com/office/drawing/2014/main" id="{48130400-FAF2-4994-8C9E-E4A064F37BA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5056" r="49101"/>
          <a:stretch/>
        </p:blipFill>
        <p:spPr bwMode="auto">
          <a:xfrm rot="10800000">
            <a:off x="4215199" y="2886074"/>
            <a:ext cx="2112634" cy="15430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78484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normAutofit/>
          </a:bodyPr>
          <a:lstStyle/>
          <a:p>
            <a:pPr algn="ctr"/>
            <a:r>
              <a:rPr lang="en-US" sz="3900" b="1" i="1" dirty="0"/>
              <a:t>Dalton’s Elementary Atomic Theory</a:t>
            </a:r>
          </a:p>
        </p:txBody>
      </p:sp>
      <p:sp>
        <p:nvSpPr>
          <p:cNvPr id="3" name="Content Placeholder 2"/>
          <p:cNvSpPr>
            <a:spLocks noGrp="1"/>
          </p:cNvSpPr>
          <p:nvPr>
            <p:ph idx="1"/>
          </p:nvPr>
        </p:nvSpPr>
        <p:spPr>
          <a:xfrm>
            <a:off x="152400" y="1447800"/>
            <a:ext cx="8763000" cy="5105400"/>
          </a:xfrm>
        </p:spPr>
        <p:txBody>
          <a:bodyPr>
            <a:normAutofit/>
          </a:bodyPr>
          <a:lstStyle/>
          <a:p>
            <a:pPr marL="463550" lvl="1" indent="-350838" algn="just">
              <a:buFont typeface="Wingdings" pitchFamily="2" charset="2"/>
              <a:buChar char="§"/>
            </a:pPr>
            <a:r>
              <a:rPr lang="en-US" sz="2400" dirty="0"/>
              <a:t>A chemical reaction is one in which various chemicals, elements, or species react to one another in one of three ways.</a:t>
            </a:r>
          </a:p>
          <a:p>
            <a:pPr marL="463550" lvl="1" indent="-350838" algn="just">
              <a:buFont typeface="Wingdings" pitchFamily="2" charset="2"/>
              <a:buChar char="§"/>
            </a:pPr>
            <a:endParaRPr lang="en-US" sz="2400" dirty="0"/>
          </a:p>
          <a:p>
            <a:pPr marL="463550" lvl="1" indent="-350838" algn="just">
              <a:buFont typeface="Wingdings" pitchFamily="2" charset="2"/>
              <a:buChar char="§"/>
            </a:pPr>
            <a:r>
              <a:rPr lang="en-US" sz="2400" dirty="0"/>
              <a:t>The reactants are the species that start the reaction and the products are the result of the chemical reaction.</a:t>
            </a:r>
          </a:p>
          <a:p>
            <a:pPr marL="112712" lvl="1" indent="0" algn="just">
              <a:buNone/>
            </a:pPr>
            <a:endParaRPr lang="en-US" sz="2400" dirty="0"/>
          </a:p>
          <a:p>
            <a:pPr marL="463550" lvl="1" indent="-350838" algn="just">
              <a:buFont typeface="Wingdings" pitchFamily="2" charset="2"/>
              <a:buChar char="§"/>
            </a:pPr>
            <a:r>
              <a:rPr lang="en-US" sz="2400" dirty="0"/>
              <a:t>Three common types of reactions:</a:t>
            </a:r>
          </a:p>
          <a:p>
            <a:pPr marL="806450" lvl="2" indent="-350838" algn="just">
              <a:buFont typeface="Wingdings" pitchFamily="2" charset="2"/>
              <a:buChar char="§"/>
            </a:pPr>
            <a:r>
              <a:rPr lang="en-US" sz="2100" dirty="0"/>
              <a:t>Precipitation</a:t>
            </a:r>
          </a:p>
          <a:p>
            <a:pPr marL="1149350" lvl="3" indent="-350838" algn="just">
              <a:buFont typeface="Wingdings" pitchFamily="2" charset="2"/>
              <a:buChar char="§"/>
            </a:pPr>
            <a:r>
              <a:rPr lang="en-US" sz="1950" dirty="0"/>
              <a:t>Dissolved substances react to form one or more solid products</a:t>
            </a:r>
          </a:p>
          <a:p>
            <a:pPr marL="806450" lvl="2" indent="-350838" algn="just">
              <a:buFont typeface="Wingdings" pitchFamily="2" charset="2"/>
              <a:buChar char="§"/>
            </a:pPr>
            <a:r>
              <a:rPr lang="en-US" sz="2100" dirty="0"/>
              <a:t>Acid-base</a:t>
            </a:r>
          </a:p>
          <a:p>
            <a:pPr marL="1149350" lvl="3" indent="-350838" algn="just">
              <a:buFont typeface="Wingdings" pitchFamily="2" charset="2"/>
              <a:buChar char="§"/>
            </a:pPr>
            <a:r>
              <a:rPr lang="en-US" sz="1950" dirty="0"/>
              <a:t>Hydrogen ion is transferred rom one chemical species to another</a:t>
            </a:r>
          </a:p>
          <a:p>
            <a:pPr marL="806450" lvl="2" indent="-350838" algn="just">
              <a:buFont typeface="Wingdings" pitchFamily="2" charset="2"/>
              <a:buChar char="§"/>
            </a:pPr>
            <a:r>
              <a:rPr lang="en-US" sz="2100" dirty="0"/>
              <a:t>Oxidation-reduction</a:t>
            </a:r>
          </a:p>
          <a:p>
            <a:pPr marL="1149350" lvl="3" indent="-350838" algn="just">
              <a:buFont typeface="Wingdings" pitchFamily="2" charset="2"/>
              <a:buChar char="§"/>
            </a:pPr>
            <a:r>
              <a:rPr lang="en-US" sz="1950" dirty="0"/>
              <a:t>A reaction involving the transfer of O</a:t>
            </a:r>
            <a:r>
              <a:rPr lang="en-US" sz="1950" baseline="-25000" dirty="0"/>
              <a:t>2</a:t>
            </a:r>
            <a:r>
              <a:rPr lang="en-US" sz="1950" dirty="0"/>
              <a:t> molecules</a:t>
            </a:r>
          </a:p>
          <a:p>
            <a:pPr marL="112712" lvl="1" indent="0" algn="just">
              <a:buNone/>
            </a:pPr>
            <a:endParaRPr lang="en-US" sz="2400" dirty="0">
              <a:solidFill>
                <a:schemeClr val="tx1"/>
              </a:solidFill>
            </a:endParaRPr>
          </a:p>
        </p:txBody>
      </p:sp>
    </p:spTree>
    <p:extLst>
      <p:ext uri="{BB962C8B-B14F-4D97-AF65-F5344CB8AC3E}">
        <p14:creationId xmlns:p14="http://schemas.microsoft.com/office/powerpoint/2010/main" val="41526821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normAutofit/>
          </a:bodyPr>
          <a:lstStyle/>
          <a:p>
            <a:pPr algn="ctr"/>
            <a:r>
              <a:rPr lang="en-US" sz="3900" b="1" i="1" dirty="0"/>
              <a:t>Dalton’s Elementary Atomic Theory</a:t>
            </a:r>
          </a:p>
        </p:txBody>
      </p:sp>
      <p:sp>
        <p:nvSpPr>
          <p:cNvPr id="3" name="Content Placeholder 2"/>
          <p:cNvSpPr>
            <a:spLocks noGrp="1"/>
          </p:cNvSpPr>
          <p:nvPr>
            <p:ph idx="1"/>
          </p:nvPr>
        </p:nvSpPr>
        <p:spPr>
          <a:xfrm>
            <a:off x="152400" y="1447800"/>
            <a:ext cx="8763000" cy="5105400"/>
          </a:xfrm>
        </p:spPr>
        <p:txBody>
          <a:bodyPr>
            <a:normAutofit/>
          </a:bodyPr>
          <a:lstStyle/>
          <a:p>
            <a:pPr marL="463550" lvl="1" indent="-350838" algn="just">
              <a:buFont typeface="Wingdings" pitchFamily="2" charset="2"/>
              <a:buChar char="§"/>
            </a:pPr>
            <a:r>
              <a:rPr lang="en-US" sz="2400" dirty="0"/>
              <a:t>A balanced chemical equation provides a great deal if information about the interaction of various species.</a:t>
            </a:r>
          </a:p>
          <a:p>
            <a:pPr marL="463550" lvl="1" indent="-350838" algn="just">
              <a:buFont typeface="Wingdings" pitchFamily="2" charset="2"/>
              <a:buChar char="§"/>
            </a:pPr>
            <a:endParaRPr lang="en-US" sz="2400" dirty="0"/>
          </a:p>
          <a:p>
            <a:pPr marL="463550" lvl="1" indent="-350838" algn="just">
              <a:buFont typeface="Wingdings" pitchFamily="2" charset="2"/>
              <a:buChar char="§"/>
            </a:pPr>
            <a:r>
              <a:rPr lang="en-US" sz="2400" dirty="0"/>
              <a:t>Chemical formulas provide the identities of each reactant and product in a chemical reaction.</a:t>
            </a:r>
          </a:p>
          <a:p>
            <a:pPr marL="463550" lvl="1" indent="-350838" algn="just">
              <a:buFont typeface="Wingdings" pitchFamily="2" charset="2"/>
              <a:buChar char="§"/>
            </a:pPr>
            <a:endParaRPr lang="en-US" sz="2400" dirty="0">
              <a:solidFill>
                <a:schemeClr val="tx1"/>
              </a:solidFill>
            </a:endParaRPr>
          </a:p>
          <a:p>
            <a:pPr marL="463550" lvl="1" indent="-350838" algn="just">
              <a:buFont typeface="Wingdings" pitchFamily="2" charset="2"/>
              <a:buChar char="§"/>
            </a:pPr>
            <a:r>
              <a:rPr lang="en-US" sz="2400" dirty="0"/>
              <a:t>Coefficients provide the relative numbers of each species allowing for quantitative assessment of the relationships.</a:t>
            </a:r>
          </a:p>
          <a:p>
            <a:pPr marL="463550" lvl="1" indent="-350838" algn="just">
              <a:buFont typeface="Wingdings" pitchFamily="2" charset="2"/>
              <a:buChar char="§"/>
            </a:pPr>
            <a:endParaRPr lang="en-US" sz="2400" dirty="0">
              <a:solidFill>
                <a:schemeClr val="tx1"/>
              </a:solidFill>
            </a:endParaRPr>
          </a:p>
          <a:p>
            <a:pPr marL="463550" lvl="1" indent="-350838" algn="just">
              <a:buFont typeface="Wingdings" pitchFamily="2" charset="2"/>
              <a:buChar char="§"/>
            </a:pPr>
            <a:r>
              <a:rPr lang="en-US" sz="2400" dirty="0">
                <a:solidFill>
                  <a:schemeClr val="tx1"/>
                </a:solidFill>
              </a:rPr>
              <a:t>Stoichiometry is the quantitative part of the relationships.</a:t>
            </a:r>
          </a:p>
        </p:txBody>
      </p:sp>
    </p:spTree>
    <p:extLst>
      <p:ext uri="{BB962C8B-B14F-4D97-AF65-F5344CB8AC3E}">
        <p14:creationId xmlns:p14="http://schemas.microsoft.com/office/powerpoint/2010/main" val="29062395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2034</Words>
  <Application>Microsoft Office PowerPoint</Application>
  <PresentationFormat>On-screen Show (4:3)</PresentationFormat>
  <Paragraphs>335</Paragraphs>
  <Slides>28</Slides>
  <Notes>23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Calibri</vt:lpstr>
      <vt:lpstr>Calibri Light</vt:lpstr>
      <vt:lpstr>Wingdings</vt:lpstr>
      <vt:lpstr>Office Theme</vt:lpstr>
      <vt:lpstr>Chemical Energy</vt:lpstr>
      <vt:lpstr>John Dalton  (1766 - 1844)</vt:lpstr>
      <vt:lpstr>Dalton’s Elementary Atomic Theory</vt:lpstr>
      <vt:lpstr>Dalton’s Elementary Atomic Theory</vt:lpstr>
      <vt:lpstr>Dalton’s Elementary Atomic Theory</vt:lpstr>
      <vt:lpstr>Dalton’s Elementary Atomic Theory</vt:lpstr>
      <vt:lpstr>Dalton’s Elementary Atomic Theory</vt:lpstr>
      <vt:lpstr>Dalton’s Elementary Atomic Theory</vt:lpstr>
      <vt:lpstr>Dalton’s Elementary Atomic Theory</vt:lpstr>
      <vt:lpstr>Concept Question</vt:lpstr>
      <vt:lpstr>Dalton’s Elementary Atomic Theory</vt:lpstr>
      <vt:lpstr>Dalton’s Elementary Atomic Theory</vt:lpstr>
      <vt:lpstr>Dalton’s Elementary Atomic Theory</vt:lpstr>
      <vt:lpstr>Example Problem</vt:lpstr>
      <vt:lpstr>Example Problem</vt:lpstr>
      <vt:lpstr>Example Problem</vt:lpstr>
      <vt:lpstr>Example Problem</vt:lpstr>
      <vt:lpstr>Example Problem</vt:lpstr>
      <vt:lpstr>What is chemical energy and where is it stored?</vt:lpstr>
      <vt:lpstr>What are the different types of chemical bonds?</vt:lpstr>
      <vt:lpstr>What are the different types of chemical bonds?</vt:lpstr>
      <vt:lpstr>What are the different types of chemical bonds?</vt:lpstr>
      <vt:lpstr>More on Chemical Reactions</vt:lpstr>
      <vt:lpstr>More on Chemical Reactions</vt:lpstr>
      <vt:lpstr>Concept Question</vt:lpstr>
      <vt:lpstr>Example Problem</vt:lpstr>
      <vt:lpstr>Example Problem</vt:lpstr>
      <vt:lpstr>Example Problem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Chemical Energy</dc:title>
  <dc:creator>jan drake</dc:creator>
  <cp:lastModifiedBy>jan drake</cp:lastModifiedBy>
  <cp:revision>3</cp:revision>
  <dcterms:created xsi:type="dcterms:W3CDTF">2020-05-29T03:23:11Z</dcterms:created>
  <dcterms:modified xsi:type="dcterms:W3CDTF">2020-05-29T14:30:09Z</dcterms:modified>
</cp:coreProperties>
</file>