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45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5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43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2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02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80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6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47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86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07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2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35104-F915-4A89-9A91-562A64E846B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FF43C-AF23-4F14-BD06-FE76361AE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0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tudy.com/academy/lesson/how-to-proofread-an-essay-for-spelling-and-grammar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3dkRsTqdD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ATl29FeFw0" TargetMode="External"/><Relationship Id="rId2" Type="http://schemas.openxmlformats.org/officeDocument/2006/relationships/hyperlink" Target="https://www.youtube.com/watch?v=XqeIIjRB3E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vMSaFUrk-F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ommons.esc.edu/informationskill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esc.edu/informationskills/develop-topic/reference" TargetMode="External"/><Relationship Id="rId7" Type="http://schemas.openxmlformats.org/officeDocument/2006/relationships/hyperlink" Target="https://commons.esc.edu/informationskills/evaluate/" TargetMode="External"/><Relationship Id="rId2" Type="http://schemas.openxmlformats.org/officeDocument/2006/relationships/hyperlink" Target="https://commons.esc.edu/informationskills/develop-topic/decide-topic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upport.google.com/websearch/?hl=en&amp;guide=1221265&amp;answer=136861&amp;rd=1#topic=3378866" TargetMode="External"/><Relationship Id="rId5" Type="http://schemas.openxmlformats.org/officeDocument/2006/relationships/hyperlink" Target="https://commons.esc.edu/informationskills/do-search/identify-keywords/" TargetMode="External"/><Relationship Id="rId4" Type="http://schemas.openxmlformats.org/officeDocument/2006/relationships/hyperlink" Target="https://commons.esc.edu/informationskills/do-search/outside-source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Logic and Research: Skills Inventory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74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Proofreading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http://study.com/academy/lesson/how-to-proofread-an-essay-for-spelling-and-grammar.html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242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Simon Peyton Jones on How To Write A Great Research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https://www.youtube.com/watch?v=g3dkRsTqdDA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834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honor of the Undergraduate Research Symposium this week: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4525963"/>
          </a:xfrm>
        </p:spPr>
        <p:txBody>
          <a:bodyPr>
            <a:noAutofit/>
          </a:bodyPr>
          <a:lstStyle/>
          <a:p>
            <a:r>
              <a:rPr lang="en-US" sz="2900" b="1" dirty="0" smtClean="0"/>
              <a:t>How to write a research abstract, from Michigan State: </a:t>
            </a:r>
          </a:p>
          <a:p>
            <a:r>
              <a:rPr lang="en-US" sz="2900" b="1" dirty="0" smtClean="0">
                <a:hlinkClick r:id="rId2"/>
              </a:rPr>
              <a:t>https://www.youtube.com/watch?v=XqeIIjRB3EU</a:t>
            </a:r>
            <a:endParaRPr lang="en-US" sz="2900" b="1" dirty="0" smtClean="0"/>
          </a:p>
          <a:p>
            <a:r>
              <a:rPr lang="en-US" sz="2900" b="1" dirty="0" smtClean="0"/>
              <a:t>How to prepare a research poster, from Michigan State:</a:t>
            </a:r>
          </a:p>
          <a:p>
            <a:r>
              <a:rPr lang="en-US" sz="2900" b="1" dirty="0" smtClean="0">
                <a:hlinkClick r:id="rId3"/>
              </a:rPr>
              <a:t>https://www.youtube.com/watch?v=SATl29FeFw0</a:t>
            </a:r>
            <a:r>
              <a:rPr lang="en-US" sz="2900" b="1" dirty="0" smtClean="0"/>
              <a:t> </a:t>
            </a:r>
          </a:p>
          <a:p>
            <a:r>
              <a:rPr lang="en-US" sz="2900" b="1" dirty="0" smtClean="0"/>
              <a:t>George Hess on giving an effective poster presentation (with some funny examples of what not to do)</a:t>
            </a:r>
          </a:p>
          <a:p>
            <a:r>
              <a:rPr lang="en-US" sz="2900" b="1" dirty="0" smtClean="0">
                <a:hlinkClick r:id="rId4"/>
              </a:rPr>
              <a:t>https://www.youtube.com/watch?v=vMSaFUrk-FA</a:t>
            </a:r>
            <a:r>
              <a:rPr lang="en-US" sz="2900" b="1" dirty="0" smtClean="0"/>
              <a:t> </a:t>
            </a:r>
            <a:endParaRPr lang="en-US" sz="2900" b="1" dirty="0"/>
          </a:p>
        </p:txBody>
      </p:sp>
    </p:spTree>
    <p:extLst>
      <p:ext uri="{BB962C8B-B14F-4D97-AF65-F5344CB8AC3E}">
        <p14:creationId xmlns:p14="http://schemas.microsoft.com/office/powerpoint/2010/main" val="2341728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hlinkClick r:id="rId2"/>
              </a:rPr>
              <a:t>http://commons.esc.edu/informationskills/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Empire State College</a:t>
            </a:r>
          </a:p>
          <a:p>
            <a:r>
              <a:rPr lang="en-US" dirty="0" smtClean="0"/>
              <a:t>Series of pages in a website, devoted to helping you use critical thinking and logic to evaluate source material for research papers</a:t>
            </a:r>
          </a:p>
          <a:p>
            <a:r>
              <a:rPr lang="en-US" dirty="0" smtClean="0"/>
              <a:t>The six phase approach to research writing:</a:t>
            </a:r>
          </a:p>
          <a:p>
            <a:pPr marL="0" indent="0">
              <a:buNone/>
            </a:pPr>
            <a:r>
              <a:rPr lang="en-US" dirty="0" smtClean="0"/>
              <a:t>1. Get ready and decide on a topic</a:t>
            </a:r>
          </a:p>
          <a:p>
            <a:pPr marL="0" indent="0">
              <a:buNone/>
            </a:pPr>
            <a:r>
              <a:rPr lang="en-US" dirty="0" smtClean="0"/>
              <a:t>2. Get background information</a:t>
            </a:r>
          </a:p>
          <a:p>
            <a:pPr marL="0" indent="0">
              <a:buNone/>
            </a:pPr>
            <a:r>
              <a:rPr lang="en-US" dirty="0" smtClean="0"/>
              <a:t>3. Find books</a:t>
            </a:r>
          </a:p>
          <a:p>
            <a:pPr marL="0" indent="0">
              <a:buNone/>
            </a:pPr>
            <a:r>
              <a:rPr lang="en-US" dirty="0" smtClean="0"/>
              <a:t>4. Find articles</a:t>
            </a:r>
          </a:p>
          <a:p>
            <a:pPr marL="0" indent="0">
              <a:buNone/>
            </a:pPr>
            <a:r>
              <a:rPr lang="en-US" dirty="0" smtClean="0"/>
              <a:t>5. Find web sources</a:t>
            </a:r>
          </a:p>
          <a:p>
            <a:pPr marL="0" indent="0">
              <a:buNone/>
            </a:pPr>
            <a:r>
              <a:rPr lang="en-US" dirty="0" smtClean="0"/>
              <a:t>6. Evaluate and cite your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17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Each of the six phases has links in the ESC website linked in our class: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6800" b="1" dirty="0" smtClean="0"/>
              <a:t>1. Get ready and decide on a topic: </a:t>
            </a:r>
            <a:r>
              <a:rPr lang="en-US" sz="6800" b="1" dirty="0" smtClean="0">
                <a:hlinkClick r:id="rId2"/>
              </a:rPr>
              <a:t>https://commons.esc.edu/informationskills/develop-topic/decide-topic/</a:t>
            </a:r>
            <a:r>
              <a:rPr lang="en-US" sz="6800" b="1" dirty="0" smtClean="0"/>
              <a:t>  </a:t>
            </a:r>
          </a:p>
          <a:p>
            <a:pPr marL="0" indent="0">
              <a:buNone/>
            </a:pPr>
            <a:r>
              <a:rPr lang="en-US" sz="6800" b="1" dirty="0" smtClean="0"/>
              <a:t>2. Get background information: </a:t>
            </a:r>
            <a:r>
              <a:rPr lang="en-US" sz="6800" b="1" dirty="0" smtClean="0">
                <a:hlinkClick r:id="rId3"/>
              </a:rPr>
              <a:t>https://commons.esc.edu/informationskills/develop-topic/reference</a:t>
            </a:r>
            <a:r>
              <a:rPr lang="en-US" sz="6800" b="1" dirty="0" smtClean="0"/>
              <a:t> </a:t>
            </a:r>
          </a:p>
          <a:p>
            <a:pPr marL="0" indent="0">
              <a:buNone/>
            </a:pPr>
            <a:r>
              <a:rPr lang="en-US" sz="6800" b="1" dirty="0" smtClean="0"/>
              <a:t>3. Find books: At VSU, use </a:t>
            </a:r>
            <a:r>
              <a:rPr lang="en-US" sz="6800" b="1" dirty="0" err="1" smtClean="0"/>
              <a:t>Odum</a:t>
            </a:r>
            <a:r>
              <a:rPr lang="en-US" sz="6800" b="1" dirty="0" smtClean="0"/>
              <a:t> Library’s GIL and Galileo </a:t>
            </a:r>
            <a:r>
              <a:rPr lang="en-US" sz="6800" b="1" dirty="0" smtClean="0">
                <a:hlinkClick r:id="rId4"/>
              </a:rPr>
              <a:t>https://commons.esc.edu/informationskills/do-search/outside-sources/</a:t>
            </a:r>
            <a:r>
              <a:rPr lang="en-US" sz="6800" b="1" dirty="0" smtClean="0"/>
              <a:t> </a:t>
            </a:r>
          </a:p>
          <a:p>
            <a:pPr marL="0" indent="0">
              <a:buNone/>
            </a:pPr>
            <a:r>
              <a:rPr lang="en-US" sz="6800" b="1" dirty="0" smtClean="0"/>
              <a:t>4. Find articles: Keywords and Concept Charts </a:t>
            </a:r>
            <a:r>
              <a:rPr lang="en-US" sz="6800" b="1" dirty="0" smtClean="0">
                <a:hlinkClick r:id="rId5"/>
              </a:rPr>
              <a:t>https://commons.esc.edu/informationskills/do-search/identify-keywords/</a:t>
            </a:r>
            <a:r>
              <a:rPr lang="en-US" sz="6800" b="1" dirty="0" smtClean="0"/>
              <a:t> </a:t>
            </a:r>
          </a:p>
          <a:p>
            <a:pPr marL="0" indent="0">
              <a:buNone/>
            </a:pPr>
            <a:r>
              <a:rPr lang="en-US" sz="6800" b="1" dirty="0" smtClean="0"/>
              <a:t>5. Find web sources: </a:t>
            </a:r>
            <a:r>
              <a:rPr lang="en-US" sz="6800" b="1" dirty="0" smtClean="0">
                <a:hlinkClick r:id="rId6"/>
              </a:rPr>
              <a:t>https://support.google.com/websearch/?hl=en&amp;guide=1221265&amp;answer=136861&amp;rd=1#topic=3378866</a:t>
            </a:r>
            <a:r>
              <a:rPr lang="en-US" sz="6800" b="1" dirty="0" smtClean="0"/>
              <a:t> </a:t>
            </a:r>
          </a:p>
          <a:p>
            <a:pPr marL="0" indent="0">
              <a:buNone/>
            </a:pPr>
            <a:r>
              <a:rPr lang="en-US" sz="6800" b="1" dirty="0" smtClean="0"/>
              <a:t>6. Evaluate and cite your sources: </a:t>
            </a:r>
            <a:r>
              <a:rPr lang="en-US" sz="6800" b="1" dirty="0" smtClean="0">
                <a:hlinkClick r:id="rId7"/>
              </a:rPr>
              <a:t>https://commons.esc.edu/informationskills/evaluate/</a:t>
            </a:r>
            <a:r>
              <a:rPr lang="en-US" sz="6800" b="1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598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Evaluating information for research is just a specialized, advanced form of the same critical thinking skills you already use.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No </a:t>
            </a:r>
            <a:r>
              <a:rPr lang="en-US" dirty="0"/>
              <a:t>source of information is guaranteed to be trustworthy.  You always need to use your own educated judgment, even with scholarly articles from library databases.</a:t>
            </a:r>
          </a:p>
          <a:p>
            <a:pPr fontAlgn="base"/>
            <a:r>
              <a:rPr lang="en-US" dirty="0"/>
              <a:t>Some sources of information are more trustworthy than others, but it’s hard to tell from appearances.</a:t>
            </a:r>
          </a:p>
          <a:p>
            <a:pPr fontAlgn="base"/>
            <a:r>
              <a:rPr lang="en-US" dirty="0"/>
              <a:t>Evaluating information using critical thinking will save time and effort by filtering out materials you can’t use.</a:t>
            </a:r>
          </a:p>
          <a:p>
            <a:pPr fontAlgn="base"/>
            <a:r>
              <a:rPr lang="en-US" dirty="0"/>
              <a:t>Your critical thinking will show up in your writing and you will get better grades.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924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TRAP</a:t>
            </a:r>
            <a:br>
              <a:rPr lang="en-US" dirty="0" smtClean="0"/>
            </a:br>
            <a:r>
              <a:rPr lang="en-US" dirty="0" smtClean="0"/>
              <a:t>(abbreviation for four major ways to evaluate source materials)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400" dirty="0" smtClean="0"/>
              <a:t>Timeliness</a:t>
            </a:r>
          </a:p>
          <a:p>
            <a:r>
              <a:rPr lang="en-US" sz="4400" dirty="0" smtClean="0"/>
              <a:t>Reliability</a:t>
            </a:r>
          </a:p>
          <a:p>
            <a:r>
              <a:rPr lang="en-US" sz="4400" dirty="0" smtClean="0"/>
              <a:t>Accountability</a:t>
            </a:r>
          </a:p>
          <a:p>
            <a:r>
              <a:rPr lang="en-US" sz="4400" dirty="0" smtClean="0"/>
              <a:t>Perspective (and Purpose)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188736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Timeliness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 smtClean="0"/>
              <a:t>How </a:t>
            </a:r>
            <a:r>
              <a:rPr lang="en-US" dirty="0"/>
              <a:t>recent and up to date is this information?</a:t>
            </a:r>
          </a:p>
          <a:p>
            <a:pPr fontAlgn="base"/>
            <a:r>
              <a:rPr lang="en-US" dirty="0"/>
              <a:t>Is the date of the material appropriate to the type of research you’re conducting?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657600"/>
            <a:ext cx="68722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899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Can you determine the source of this information?</a:t>
            </a:r>
          </a:p>
          <a:p>
            <a:pPr marL="0" indent="0">
              <a:buNone/>
            </a:pPr>
            <a:r>
              <a:rPr lang="en-US" dirty="0" smtClean="0"/>
              <a:t>Can you tell what research methods were used?</a:t>
            </a:r>
          </a:p>
          <a:p>
            <a:pPr marL="0" indent="0">
              <a:buNone/>
            </a:pPr>
            <a:r>
              <a:rPr lang="en-US" dirty="0" smtClean="0"/>
              <a:t>Is the publication scholarly (peer reviewed?)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55" y="3581400"/>
            <a:ext cx="4256377" cy="314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885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Can you tell who created/published it?</a:t>
            </a:r>
          </a:p>
          <a:p>
            <a:r>
              <a:rPr lang="en-US" dirty="0" smtClean="0"/>
              <a:t>What are their credentials or qualifications to be writing on this topic?</a:t>
            </a:r>
          </a:p>
          <a:p>
            <a:pPr lvl="1"/>
            <a:r>
              <a:rPr lang="en-US" dirty="0" smtClean="0"/>
              <a:t>Is the source a current faculty member at a major university?</a:t>
            </a:r>
          </a:p>
          <a:p>
            <a:pPr lvl="1"/>
            <a:r>
              <a:rPr lang="en-US" dirty="0" smtClean="0"/>
              <a:t>Are they acknowledged by other academics?</a:t>
            </a:r>
          </a:p>
          <a:p>
            <a:pPr lvl="1"/>
            <a:r>
              <a:rPr lang="en-US" dirty="0" smtClean="0"/>
              <a:t>Is their research thorough?</a:t>
            </a:r>
          </a:p>
          <a:p>
            <a:pPr lvl="1"/>
            <a:r>
              <a:rPr lang="en-US" dirty="0" smtClean="0"/>
              <a:t>Is their research cited and discussed by peers (even if they disagree on some points?)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92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Perspective (and Purpose)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105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Is the purpose to inform, entertain or persuade?</a:t>
            </a:r>
          </a:p>
          <a:p>
            <a:r>
              <a:rPr lang="en-US" dirty="0" smtClean="0"/>
              <a:t>To misinform or manipulate (propaganda)?</a:t>
            </a:r>
          </a:p>
          <a:p>
            <a:r>
              <a:rPr lang="en-US" dirty="0" smtClean="0"/>
              <a:t>What are potential sources of bias?</a:t>
            </a:r>
          </a:p>
          <a:p>
            <a:r>
              <a:rPr lang="en-US" dirty="0" smtClean="0"/>
              <a:t>Can you discern an agenda?</a:t>
            </a:r>
          </a:p>
          <a:p>
            <a:pPr lvl="1"/>
            <a:r>
              <a:rPr lang="en-US" dirty="0" smtClean="0"/>
              <a:t>Websites and blogs written from a particular political view are often biased, and do not consider the other side of the debate</a:t>
            </a:r>
          </a:p>
          <a:p>
            <a:pPr lvl="1"/>
            <a:r>
              <a:rPr lang="en-US" dirty="0" smtClean="0"/>
              <a:t>Academic journal articles should be ‘peer reviewed’ by a board of editors, so that each article published has been vetted by other scholars</a:t>
            </a:r>
          </a:p>
          <a:p>
            <a:pPr lvl="1"/>
            <a:r>
              <a:rPr lang="en-US" dirty="0" smtClean="0"/>
              <a:t>If you aren’t sure a journal article source is peer reviewed, use the Ulrich’s database in Galileo</a:t>
            </a:r>
          </a:p>
          <a:p>
            <a:pPr lvl="1"/>
            <a:r>
              <a:rPr lang="en-US" dirty="0" smtClean="0"/>
              <a:t>Books published by a major university press or a leading academic publisher will be more reliable than those from private publishers or those that are self-published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359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533</Words>
  <Application>Microsoft Office PowerPoint</Application>
  <PresentationFormat>On-screen Show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Logic and Research: Skills Inventory</vt:lpstr>
      <vt:lpstr>http://commons.esc.edu/informationskills/ </vt:lpstr>
      <vt:lpstr>Each of the six phases has links in the ESC website linked in our class:</vt:lpstr>
      <vt:lpstr>Evaluating information for research is just a specialized, advanced form of the same critical thinking skills you already use.</vt:lpstr>
      <vt:lpstr>TRAP (abbreviation for four major ways to evaluate source materials)</vt:lpstr>
      <vt:lpstr>Timeliness</vt:lpstr>
      <vt:lpstr>Reliability</vt:lpstr>
      <vt:lpstr>Authority</vt:lpstr>
      <vt:lpstr>Perspective (and Purpose)</vt:lpstr>
      <vt:lpstr>Proofreading Skills</vt:lpstr>
      <vt:lpstr>Simon Peyton Jones on How To Write A Great Research Paper</vt:lpstr>
      <vt:lpstr>In honor of the Undergraduate Research Symposium this week: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and Research: Skills Inventory</dc:title>
  <dc:creator>chjames</dc:creator>
  <cp:lastModifiedBy>chjames</cp:lastModifiedBy>
  <cp:revision>5</cp:revision>
  <dcterms:created xsi:type="dcterms:W3CDTF">2015-04-14T01:54:15Z</dcterms:created>
  <dcterms:modified xsi:type="dcterms:W3CDTF">2015-04-14T02:42:49Z</dcterms:modified>
</cp:coreProperties>
</file>