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96" r:id="rId3"/>
    <p:sldId id="272" r:id="rId4"/>
    <p:sldId id="297" r:id="rId5"/>
    <p:sldId id="258" r:id="rId6"/>
    <p:sldId id="259" r:id="rId7"/>
    <p:sldId id="260" r:id="rId8"/>
    <p:sldId id="273" r:id="rId9"/>
    <p:sldId id="274" r:id="rId10"/>
    <p:sldId id="275" r:id="rId11"/>
    <p:sldId id="276" r:id="rId12"/>
    <p:sldId id="277" r:id="rId13"/>
    <p:sldId id="298"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57" r:id="rId33"/>
    <p:sldId id="261" r:id="rId34"/>
    <p:sldId id="262" r:id="rId35"/>
    <p:sldId id="263" r:id="rId36"/>
    <p:sldId id="265" r:id="rId37"/>
    <p:sldId id="264" r:id="rId38"/>
    <p:sldId id="266" r:id="rId39"/>
    <p:sldId id="267" r:id="rId40"/>
    <p:sldId id="270" r:id="rId41"/>
    <p:sldId id="268"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icole Sawa" initials="NS" lastIdx="1" clrIdx="0"/>
  <p:cmAuthor id="1" name="Information Technology" initials="IT" lastIdx="3"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3" d="100"/>
          <a:sy n="123" d="100"/>
        </p:scale>
        <p:origin x="-1200"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8-10T11:54:45.082" idx="1">
    <p:pos x="10" y="10"/>
    <p:text>Does it make sense for this slide to have a title, since there's so much text?  E.g., just repeating "Evaluating Arguments" or something new, like "Ways to Evaluate Arguments".</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2-08-17T18:29:59.506" idx="1">
    <p:pos x="10" y="10"/>
    <p:text>I combined the original two slides about the elephants into one.
I would tend to split it back up into 2 slides.
It's rather busy on just 1.</p:text>
  </p:cm>
  <p:cm authorId="1" dt="2012-08-17T18:30:30.565" idx="2">
    <p:pos x="192" y="1584"/>
    <p:text>moved the example bullet points under  "An Example"
Works fine for me.</p:text>
  </p:cm>
</p:cmLst>
</file>

<file path=ppt/comments/comment3.xml><?xml version="1.0" encoding="utf-8"?>
<p:cmLst xmlns:a="http://schemas.openxmlformats.org/drawingml/2006/main" xmlns:r="http://schemas.openxmlformats.org/officeDocument/2006/relationships" xmlns:p="http://schemas.openxmlformats.org/presentationml/2006/main">
  <p:cm authorId="1" dt="2012-08-17T18:33:26.636" idx="3">
    <p:pos x="10" y="10"/>
    <p:text>I added the question to the top of the page.
I changed it back.</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581CA7-32B6-4C7C-8DA8-518F4ED19350}" type="datetimeFigureOut">
              <a:rPr lang="en-US" smtClean="0"/>
              <a:t>1/29/2015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3789E8-3409-473D-9E75-E42E692A3C6F}" type="slidenum">
              <a:rPr lang="en-US" smtClean="0"/>
              <a:t>‹#›</a:t>
            </a:fld>
            <a:endParaRPr lang="en-US"/>
          </a:p>
        </p:txBody>
      </p:sp>
    </p:spTree>
    <p:extLst>
      <p:ext uri="{BB962C8B-B14F-4D97-AF65-F5344CB8AC3E}">
        <p14:creationId xmlns:p14="http://schemas.microsoft.com/office/powerpoint/2010/main" val="3231293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imes New Roman" charset="0"/>
              </a:defRPr>
            </a:lvl1pPr>
            <a:lvl2pPr marL="742950" indent="-285750" eaLnBrk="0" hangingPunct="0">
              <a:defRPr sz="3600">
                <a:solidFill>
                  <a:schemeClr val="tx1"/>
                </a:solidFill>
                <a:latin typeface="Times New Roman" charset="0"/>
              </a:defRPr>
            </a:lvl2pPr>
            <a:lvl3pPr marL="1143000" indent="-228600" eaLnBrk="0" hangingPunct="0">
              <a:defRPr sz="3600">
                <a:solidFill>
                  <a:schemeClr val="tx1"/>
                </a:solidFill>
                <a:latin typeface="Times New Roman" charset="0"/>
              </a:defRPr>
            </a:lvl3pPr>
            <a:lvl4pPr marL="1600200" indent="-228600" eaLnBrk="0" hangingPunct="0">
              <a:defRPr sz="3600">
                <a:solidFill>
                  <a:schemeClr val="tx1"/>
                </a:solidFill>
                <a:latin typeface="Times New Roman" charset="0"/>
              </a:defRPr>
            </a:lvl4pPr>
            <a:lvl5pPr marL="2057400" indent="-228600" eaLnBrk="0" hangingPunct="0">
              <a:defRPr sz="3600">
                <a:solidFill>
                  <a:schemeClr val="tx1"/>
                </a:solidFill>
                <a:latin typeface="Times New Roman" charset="0"/>
              </a:defRPr>
            </a:lvl5pPr>
            <a:lvl6pPr marL="2514600" indent="-228600" eaLnBrk="0" fontAlgn="base" hangingPunct="0">
              <a:spcBef>
                <a:spcPct val="0"/>
              </a:spcBef>
              <a:spcAft>
                <a:spcPct val="0"/>
              </a:spcAft>
              <a:defRPr sz="3600">
                <a:solidFill>
                  <a:schemeClr val="tx1"/>
                </a:solidFill>
                <a:latin typeface="Times New Roman" charset="0"/>
              </a:defRPr>
            </a:lvl6pPr>
            <a:lvl7pPr marL="2971800" indent="-228600" eaLnBrk="0" fontAlgn="base" hangingPunct="0">
              <a:spcBef>
                <a:spcPct val="0"/>
              </a:spcBef>
              <a:spcAft>
                <a:spcPct val="0"/>
              </a:spcAft>
              <a:defRPr sz="3600">
                <a:solidFill>
                  <a:schemeClr val="tx1"/>
                </a:solidFill>
                <a:latin typeface="Times New Roman" charset="0"/>
              </a:defRPr>
            </a:lvl7pPr>
            <a:lvl8pPr marL="3429000" indent="-228600" eaLnBrk="0" fontAlgn="base" hangingPunct="0">
              <a:spcBef>
                <a:spcPct val="0"/>
              </a:spcBef>
              <a:spcAft>
                <a:spcPct val="0"/>
              </a:spcAft>
              <a:defRPr sz="3600">
                <a:solidFill>
                  <a:schemeClr val="tx1"/>
                </a:solidFill>
                <a:latin typeface="Times New Roman" charset="0"/>
              </a:defRPr>
            </a:lvl8pPr>
            <a:lvl9pPr marL="3886200" indent="-228600" eaLnBrk="0" fontAlgn="base" hangingPunct="0">
              <a:spcBef>
                <a:spcPct val="0"/>
              </a:spcBef>
              <a:spcAft>
                <a:spcPct val="0"/>
              </a:spcAft>
              <a:defRPr sz="3600">
                <a:solidFill>
                  <a:schemeClr val="tx1"/>
                </a:solidFill>
                <a:latin typeface="Times New Roman" charset="0"/>
              </a:defRPr>
            </a:lvl9pPr>
          </a:lstStyle>
          <a:p>
            <a:pPr eaLnBrk="1" hangingPunct="1"/>
            <a:fld id="{2402F5AA-83EC-47B9-8B76-493668CDD200}" type="slidenum">
              <a:rPr lang="en-US" sz="1200"/>
              <a:pPr eaLnBrk="1" hangingPunct="1"/>
              <a:t>5</a:t>
            </a:fld>
            <a:endParaRPr 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Make sure the sound is turned off before beginning this PP.</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F51D71-F039-42E2-983C-8F0248D85945}"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651537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F51D71-F039-42E2-983C-8F0248D85945}"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1870910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F51D71-F039-42E2-983C-8F0248D85945}"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98321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F51D71-F039-42E2-983C-8F0248D85945}"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2324071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F51D71-F039-42E2-983C-8F0248D85945}"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3802822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F51D71-F039-42E2-983C-8F0248D85945}"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1337368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F51D71-F039-42E2-983C-8F0248D85945}" type="datetimeFigureOut">
              <a:rPr lang="en-US" smtClean="0"/>
              <a:t>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3114491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F51D71-F039-42E2-983C-8F0248D85945}" type="datetimeFigureOut">
              <a:rPr lang="en-US" smtClean="0"/>
              <a:t>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4215200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F51D71-F039-42E2-983C-8F0248D85945}" type="datetimeFigureOut">
              <a:rPr lang="en-US" smtClean="0"/>
              <a:t>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1116696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F51D71-F039-42E2-983C-8F0248D85945}"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2828077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F51D71-F039-42E2-983C-8F0248D85945}"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41C007-A287-4F41-8DCD-0AAE6527B8D8}" type="slidenum">
              <a:rPr lang="en-US" smtClean="0"/>
              <a:t>‹#›</a:t>
            </a:fld>
            <a:endParaRPr lang="en-US"/>
          </a:p>
        </p:txBody>
      </p:sp>
    </p:spTree>
    <p:extLst>
      <p:ext uri="{BB962C8B-B14F-4D97-AF65-F5344CB8AC3E}">
        <p14:creationId xmlns:p14="http://schemas.microsoft.com/office/powerpoint/2010/main" val="3545847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F51D71-F039-42E2-983C-8F0248D85945}" type="datetimeFigureOut">
              <a:rPr lang="en-US" smtClean="0"/>
              <a:t>1/29/2015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41C007-A287-4F41-8DCD-0AAE6527B8D8}" type="slidenum">
              <a:rPr lang="en-US" smtClean="0"/>
              <a:t>‹#›</a:t>
            </a:fld>
            <a:endParaRPr lang="en-US"/>
          </a:p>
        </p:txBody>
      </p:sp>
    </p:spTree>
    <p:extLst>
      <p:ext uri="{BB962C8B-B14F-4D97-AF65-F5344CB8AC3E}">
        <p14:creationId xmlns:p14="http://schemas.microsoft.com/office/powerpoint/2010/main" val="120736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fecundity.com/codex/forallx.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err="1" smtClean="0"/>
              <a:t>Propostions</a:t>
            </a:r>
            <a:r>
              <a:rPr lang="en-US" dirty="0" smtClean="0"/>
              <a:t>, Arguments, Premises, Conclusions, Deduction, Induction, etc</a:t>
            </a:r>
            <a:r>
              <a:rPr lang="en-US" dirty="0"/>
              <a:t>.</a:t>
            </a:r>
            <a:r>
              <a:rPr lang="en-US" dirty="0" smtClean="0"/>
              <a:t> </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66807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z="4000" dirty="0" smtClean="0"/>
              <a:t>Induction and Deduction</a:t>
            </a:r>
            <a:endParaRPr lang="en-US" sz="4000" dirty="0"/>
          </a:p>
        </p:txBody>
      </p:sp>
      <p:sp>
        <p:nvSpPr>
          <p:cNvPr id="43011" name="Rectangle 3"/>
          <p:cNvSpPr>
            <a:spLocks noGrp="1" noChangeArrowheads="1"/>
          </p:cNvSpPr>
          <p:nvPr>
            <p:ph type="body" idx="1"/>
          </p:nvPr>
        </p:nvSpPr>
        <p:spPr/>
        <p:txBody>
          <a:bodyPr>
            <a:normAutofit fontScale="92500"/>
          </a:bodyPr>
          <a:lstStyle/>
          <a:p>
            <a:r>
              <a:rPr lang="en-US" sz="3600" dirty="0"/>
              <a:t>Assessing the support for the conclusion depends upon whether we have an inductive or a deductive argument.</a:t>
            </a:r>
          </a:p>
          <a:p>
            <a:r>
              <a:rPr lang="en-US" sz="3600" dirty="0" smtClean="0"/>
              <a:t>Good </a:t>
            </a:r>
            <a:r>
              <a:rPr lang="en-US" sz="3600" i="1" dirty="0"/>
              <a:t>deductive arguments</a:t>
            </a:r>
            <a:r>
              <a:rPr lang="en-US" sz="3600" dirty="0"/>
              <a:t> have conclusions that follow necessarily or that must follow</a:t>
            </a:r>
            <a:r>
              <a:rPr lang="en-US" sz="3600" dirty="0" smtClean="0"/>
              <a:t>.</a:t>
            </a:r>
            <a:endParaRPr lang="en-US" sz="3600" dirty="0"/>
          </a:p>
          <a:p>
            <a:r>
              <a:rPr lang="en-US" sz="3600" i="1" dirty="0"/>
              <a:t>Inductive arguments</a:t>
            </a:r>
            <a:r>
              <a:rPr lang="en-US" sz="3600" dirty="0"/>
              <a:t> have conclusions that are probable or likely to some degree.  </a:t>
            </a:r>
            <a:endParaRPr lang="en-US" dirty="0"/>
          </a:p>
          <a:p>
            <a:endParaRPr lang="en-US" dirty="0"/>
          </a:p>
        </p:txBody>
      </p:sp>
    </p:spTree>
    <p:extLst>
      <p:ext uri="{BB962C8B-B14F-4D97-AF65-F5344CB8AC3E}">
        <p14:creationId xmlns:p14="http://schemas.microsoft.com/office/powerpoint/2010/main" val="25917022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5410200" cy="1143000"/>
          </a:xfrm>
        </p:spPr>
        <p:txBody>
          <a:bodyPr/>
          <a:lstStyle/>
          <a:p>
            <a:r>
              <a:rPr lang="en-US" dirty="0"/>
              <a:t>Inductive arguments</a:t>
            </a:r>
          </a:p>
        </p:txBody>
      </p:sp>
      <p:sp>
        <p:nvSpPr>
          <p:cNvPr id="12291" name="Rectangle 3"/>
          <p:cNvSpPr>
            <a:spLocks noGrp="1" noChangeArrowheads="1"/>
          </p:cNvSpPr>
          <p:nvPr>
            <p:ph type="body" idx="1"/>
          </p:nvPr>
        </p:nvSpPr>
        <p:spPr>
          <a:xfrm>
            <a:off x="457200" y="1600200"/>
            <a:ext cx="8229600" cy="5029200"/>
          </a:xfrm>
        </p:spPr>
        <p:txBody>
          <a:bodyPr>
            <a:normAutofit fontScale="92500" lnSpcReduction="20000"/>
          </a:bodyPr>
          <a:lstStyle/>
          <a:p>
            <a:pPr>
              <a:lnSpc>
                <a:spcPct val="90000"/>
              </a:lnSpc>
            </a:pPr>
            <a:r>
              <a:rPr lang="en-US" dirty="0" smtClean="0"/>
              <a:t>Here’s an example of an inductive argument:</a:t>
            </a:r>
            <a:endParaRPr lang="en-US" dirty="0"/>
          </a:p>
          <a:p>
            <a:pPr lvl="1">
              <a:lnSpc>
                <a:spcPct val="90000"/>
              </a:lnSpc>
            </a:pPr>
            <a:r>
              <a:rPr lang="en-US" sz="2400" i="1" dirty="0"/>
              <a:t>The </a:t>
            </a:r>
            <a:r>
              <a:rPr lang="en-US" sz="2400" i="1" dirty="0" smtClean="0"/>
              <a:t>elephants </a:t>
            </a:r>
            <a:r>
              <a:rPr lang="en-US" sz="2400" i="1" dirty="0"/>
              <a:t>in the zoo are </a:t>
            </a:r>
            <a:r>
              <a:rPr lang="en-US" sz="2400" i="1" dirty="0" smtClean="0"/>
              <a:t>gray.</a:t>
            </a:r>
            <a:endParaRPr lang="en-US" sz="2400" i="1" dirty="0"/>
          </a:p>
          <a:p>
            <a:pPr lvl="1">
              <a:lnSpc>
                <a:spcPct val="90000"/>
              </a:lnSpc>
            </a:pPr>
            <a:r>
              <a:rPr lang="en-US" sz="2400" i="1" dirty="0"/>
              <a:t>The </a:t>
            </a:r>
            <a:r>
              <a:rPr lang="en-US" sz="2400" i="1" dirty="0" smtClean="0"/>
              <a:t>elephants </a:t>
            </a:r>
            <a:r>
              <a:rPr lang="en-US" sz="2400" i="1" dirty="0"/>
              <a:t>in the pictures in National Geographic magazine are gray.</a:t>
            </a:r>
          </a:p>
          <a:p>
            <a:pPr lvl="1">
              <a:lnSpc>
                <a:spcPct val="90000"/>
              </a:lnSpc>
            </a:pPr>
            <a:r>
              <a:rPr lang="en-US" sz="2400" i="1" dirty="0"/>
              <a:t>The </a:t>
            </a:r>
            <a:r>
              <a:rPr lang="en-US" sz="2400" i="1" dirty="0" smtClean="0"/>
              <a:t>elephants </a:t>
            </a:r>
            <a:r>
              <a:rPr lang="en-US" sz="2400" i="1" dirty="0"/>
              <a:t>in the movie </a:t>
            </a:r>
            <a:r>
              <a:rPr lang="en-US" sz="2400" i="1" dirty="0" smtClean="0"/>
              <a:t>“African Queen” </a:t>
            </a:r>
            <a:r>
              <a:rPr lang="en-US" sz="2400" i="1" dirty="0"/>
              <a:t>are gray.</a:t>
            </a:r>
          </a:p>
          <a:p>
            <a:pPr lvl="1">
              <a:lnSpc>
                <a:spcPct val="90000"/>
              </a:lnSpc>
            </a:pPr>
            <a:r>
              <a:rPr lang="en-US" sz="2400" i="1" dirty="0"/>
              <a:t>Therefore, all </a:t>
            </a:r>
            <a:r>
              <a:rPr lang="en-US" sz="2400" i="1" dirty="0" smtClean="0"/>
              <a:t>elephants </a:t>
            </a:r>
            <a:r>
              <a:rPr lang="en-US" sz="2400" i="1" dirty="0"/>
              <a:t>are gray</a:t>
            </a:r>
            <a:r>
              <a:rPr lang="en-US" sz="2400" i="1" dirty="0" smtClean="0"/>
              <a:t>.</a:t>
            </a:r>
          </a:p>
          <a:p>
            <a:pPr lvl="1">
              <a:lnSpc>
                <a:spcPct val="90000"/>
              </a:lnSpc>
            </a:pPr>
            <a:endParaRPr lang="en-US" sz="2400" i="1" dirty="0" smtClean="0"/>
          </a:p>
          <a:p>
            <a:r>
              <a:rPr lang="en-US" sz="2595" dirty="0" smtClean="0"/>
              <a:t>The conclusion “All elephants are gray” is likely to some degree based on the premises, but the premises do not guarantee that every elephant is gray, which is to say that the argument is inductive.</a:t>
            </a:r>
          </a:p>
          <a:p>
            <a:endParaRPr lang="en-US" sz="2595" dirty="0" smtClean="0"/>
          </a:p>
          <a:p>
            <a:r>
              <a:rPr lang="en-US" sz="2595" dirty="0" smtClean="0"/>
              <a:t>Notice that in an inductive argument more supporting evidence can strengthen the conclusion—for instance if we have the additional premises that “All the elephants in Barnum’s Circus are gray”.</a:t>
            </a:r>
          </a:p>
          <a:p>
            <a:pPr lvl="1">
              <a:lnSpc>
                <a:spcPct val="90000"/>
              </a:lnSpc>
              <a:buNone/>
            </a:pPr>
            <a:endParaRPr lang="en-US" sz="2400"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9775" y="5938"/>
            <a:ext cx="33242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21551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 Deductive Arguments</a:t>
            </a:r>
          </a:p>
        </p:txBody>
      </p:sp>
      <p:sp>
        <p:nvSpPr>
          <p:cNvPr id="13315" name="Rectangle 3"/>
          <p:cNvSpPr>
            <a:spLocks noGrp="1" noChangeArrowheads="1"/>
          </p:cNvSpPr>
          <p:nvPr>
            <p:ph type="body" idx="1"/>
          </p:nvPr>
        </p:nvSpPr>
        <p:spPr/>
        <p:txBody>
          <a:bodyPr/>
          <a:lstStyle/>
          <a:p>
            <a:r>
              <a:rPr lang="en-US" sz="3600"/>
              <a:t>Deductive arguments can be assessed as either valid or invalid.</a:t>
            </a:r>
          </a:p>
          <a:p>
            <a:endParaRPr lang="en-US" sz="3600"/>
          </a:p>
          <a:p>
            <a:r>
              <a:rPr lang="en-US" sz="3600"/>
              <a:t>The basis of validity is the </a:t>
            </a:r>
            <a:r>
              <a:rPr lang="en-US" sz="3600" b="1" i="1"/>
              <a:t>form</a:t>
            </a:r>
            <a:r>
              <a:rPr lang="en-US" sz="3600"/>
              <a:t> of the argument.</a:t>
            </a:r>
          </a:p>
        </p:txBody>
      </p:sp>
    </p:spTree>
    <p:extLst>
      <p:ext uri="{BB962C8B-B14F-4D97-AF65-F5344CB8AC3E}">
        <p14:creationId xmlns:p14="http://schemas.microsoft.com/office/powerpoint/2010/main" val="38618499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533400"/>
            <a:ext cx="8493369"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0870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4638"/>
            <a:ext cx="8229600" cy="1554162"/>
          </a:xfrm>
        </p:spPr>
        <p:txBody>
          <a:bodyPr>
            <a:noAutofit/>
          </a:bodyPr>
          <a:lstStyle/>
          <a:p>
            <a:r>
              <a:rPr lang="en-US" sz="4000" dirty="0" smtClean="0"/>
              <a:t>A Question for You:</a:t>
            </a:r>
            <a:br>
              <a:rPr lang="en-US" sz="4000" dirty="0" smtClean="0"/>
            </a:br>
            <a:endParaRPr lang="en-US" sz="4000" dirty="0"/>
          </a:p>
        </p:txBody>
      </p:sp>
      <p:sp>
        <p:nvSpPr>
          <p:cNvPr id="15363" name="Rectangle 3"/>
          <p:cNvSpPr>
            <a:spLocks noGrp="1" noChangeArrowheads="1"/>
          </p:cNvSpPr>
          <p:nvPr>
            <p:ph type="body" idx="1"/>
          </p:nvPr>
        </p:nvSpPr>
        <p:spPr/>
        <p:txBody>
          <a:bodyPr/>
          <a:lstStyle/>
          <a:p>
            <a:r>
              <a:rPr lang="en-US" sz="3600" dirty="0"/>
              <a:t>What conclusion would you draw from these premises</a:t>
            </a:r>
            <a:r>
              <a:rPr lang="en-US" sz="3600" dirty="0" smtClean="0"/>
              <a:t>?</a:t>
            </a:r>
          </a:p>
          <a:p>
            <a:endParaRPr lang="en-US" i="1" dirty="0"/>
          </a:p>
          <a:p>
            <a:r>
              <a:rPr lang="en-US" i="1" dirty="0" smtClean="0"/>
              <a:t>All </a:t>
            </a:r>
            <a:r>
              <a:rPr lang="en-US" i="1" dirty="0"/>
              <a:t>ducks are birds, and</a:t>
            </a:r>
          </a:p>
          <a:p>
            <a:r>
              <a:rPr lang="en-US" i="1" dirty="0"/>
              <a:t>a</a:t>
            </a:r>
            <a:r>
              <a:rPr lang="en-US" i="1" dirty="0" smtClean="0"/>
              <a:t>ll </a:t>
            </a:r>
            <a:r>
              <a:rPr lang="en-US" i="1" dirty="0"/>
              <a:t>mallards are </a:t>
            </a:r>
            <a:r>
              <a:rPr lang="en-US" i="1" dirty="0" smtClean="0"/>
              <a:t>ducks;</a:t>
            </a:r>
            <a:endParaRPr lang="en-US" i="1" dirty="0"/>
          </a:p>
          <a:p>
            <a:r>
              <a:rPr lang="en-US" i="1" dirty="0"/>
              <a:t>t</a:t>
            </a:r>
            <a:r>
              <a:rPr lang="en-US" i="1" dirty="0" smtClean="0"/>
              <a:t>herefore</a:t>
            </a:r>
            <a:r>
              <a:rPr lang="en-US" i="1" dirty="0"/>
              <a:t>, ________________.</a:t>
            </a:r>
            <a:endParaRPr lang="en-US" i="1" dirty="0" smtClean="0"/>
          </a:p>
          <a:p>
            <a:pPr>
              <a:buNone/>
            </a:pPr>
            <a:endParaRPr lang="en-US" dirty="0"/>
          </a:p>
        </p:txBody>
      </p:sp>
    </p:spTree>
    <p:extLst>
      <p:ext uri="{BB962C8B-B14F-4D97-AF65-F5344CB8AC3E}">
        <p14:creationId xmlns:p14="http://schemas.microsoft.com/office/powerpoint/2010/main" val="41041313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Some possibilities----</a:t>
            </a:r>
          </a:p>
        </p:txBody>
      </p:sp>
      <p:sp>
        <p:nvSpPr>
          <p:cNvPr id="16387" name="Rectangle 3"/>
          <p:cNvSpPr>
            <a:spLocks noGrp="1" noChangeArrowheads="1"/>
          </p:cNvSpPr>
          <p:nvPr>
            <p:ph type="body" idx="1"/>
          </p:nvPr>
        </p:nvSpPr>
        <p:spPr/>
        <p:txBody>
          <a:bodyPr/>
          <a:lstStyle/>
          <a:p>
            <a:r>
              <a:rPr lang="en-US"/>
              <a:t>All birds are ducks?</a:t>
            </a:r>
          </a:p>
          <a:p>
            <a:r>
              <a:rPr lang="en-US"/>
              <a:t>All ducks are mallards?</a:t>
            </a:r>
          </a:p>
          <a:p>
            <a:r>
              <a:rPr lang="en-US"/>
              <a:t>All mallards are mallards?</a:t>
            </a:r>
          </a:p>
          <a:p>
            <a:r>
              <a:rPr lang="en-US"/>
              <a:t>All birds are mallards?</a:t>
            </a:r>
          </a:p>
          <a:p>
            <a:r>
              <a:rPr lang="en-US"/>
              <a:t>All mallards are birds?</a:t>
            </a:r>
          </a:p>
          <a:p>
            <a:r>
              <a:rPr lang="en-US"/>
              <a:t>All birds have feathers?</a:t>
            </a:r>
          </a:p>
        </p:txBody>
      </p:sp>
    </p:spTree>
    <p:extLst>
      <p:ext uri="{BB962C8B-B14F-4D97-AF65-F5344CB8AC3E}">
        <p14:creationId xmlns:p14="http://schemas.microsoft.com/office/powerpoint/2010/main" val="2787695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The best answer----</a:t>
            </a:r>
          </a:p>
        </p:txBody>
      </p:sp>
      <p:sp>
        <p:nvSpPr>
          <p:cNvPr id="17411" name="Rectangle 3"/>
          <p:cNvSpPr>
            <a:spLocks noGrp="1" noChangeArrowheads="1"/>
          </p:cNvSpPr>
          <p:nvPr>
            <p:ph type="body" idx="1"/>
          </p:nvPr>
        </p:nvSpPr>
        <p:spPr/>
        <p:txBody>
          <a:bodyPr/>
          <a:lstStyle/>
          <a:p>
            <a:r>
              <a:rPr lang="en-US" i="1" dirty="0"/>
              <a:t>All ducks are birds, and</a:t>
            </a:r>
          </a:p>
          <a:p>
            <a:r>
              <a:rPr lang="en-US" i="1" dirty="0"/>
              <a:t>All mallards are ducks,</a:t>
            </a:r>
          </a:p>
          <a:p>
            <a:r>
              <a:rPr lang="en-US" i="1" dirty="0"/>
              <a:t>Therefore, all mallards are birds.</a:t>
            </a:r>
          </a:p>
          <a:p>
            <a:endParaRPr lang="en-US" dirty="0"/>
          </a:p>
          <a:p>
            <a:r>
              <a:rPr lang="en-US" b="1" i="1" dirty="0"/>
              <a:t>Why does this work better than the other choices</a:t>
            </a:r>
            <a:r>
              <a:rPr lang="en-US" b="1" i="1" dirty="0" smtClean="0"/>
              <a:t>?  Discuss.</a:t>
            </a:r>
            <a:endParaRPr lang="en-US" b="1" i="1" dirty="0"/>
          </a:p>
        </p:txBody>
      </p:sp>
    </p:spTree>
    <p:extLst>
      <p:ext uri="{BB962C8B-B14F-4D97-AF65-F5344CB8AC3E}">
        <p14:creationId xmlns:p14="http://schemas.microsoft.com/office/powerpoint/2010/main" val="18271481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Deductive Arguments</a:t>
            </a:r>
            <a:endParaRPr lang="en-US" dirty="0"/>
          </a:p>
        </p:txBody>
      </p:sp>
      <p:sp>
        <p:nvSpPr>
          <p:cNvPr id="3" name="Content Placeholder 2"/>
          <p:cNvSpPr>
            <a:spLocks noGrp="1"/>
          </p:cNvSpPr>
          <p:nvPr>
            <p:ph idx="1"/>
          </p:nvPr>
        </p:nvSpPr>
        <p:spPr/>
        <p:txBody>
          <a:bodyPr/>
          <a:lstStyle/>
          <a:p>
            <a:r>
              <a:rPr lang="en-US" dirty="0" smtClean="0"/>
              <a:t>Arguments based on Definitions</a:t>
            </a:r>
          </a:p>
          <a:p>
            <a:r>
              <a:rPr lang="en-US" dirty="0" smtClean="0"/>
              <a:t>Arguments based on Math</a:t>
            </a:r>
          </a:p>
          <a:p>
            <a:r>
              <a:rPr lang="en-US" dirty="0" smtClean="0"/>
              <a:t>Syllogisms</a:t>
            </a:r>
          </a:p>
          <a:p>
            <a:pPr lvl="1"/>
            <a:r>
              <a:rPr lang="en-US" dirty="0" smtClean="0"/>
              <a:t>Categorical Syllogism</a:t>
            </a:r>
          </a:p>
          <a:p>
            <a:pPr lvl="1"/>
            <a:r>
              <a:rPr lang="en-US" dirty="0" smtClean="0"/>
              <a:t>Hypothetical Syllogism</a:t>
            </a:r>
          </a:p>
          <a:p>
            <a:pPr lvl="1"/>
            <a:r>
              <a:rPr lang="en-US" dirty="0" smtClean="0"/>
              <a:t>Disjunctive Syllogism</a:t>
            </a:r>
            <a:endParaRPr lang="en-US" dirty="0"/>
          </a:p>
        </p:txBody>
      </p:sp>
    </p:spTree>
    <p:extLst>
      <p:ext uri="{BB962C8B-B14F-4D97-AF65-F5344CB8AC3E}">
        <p14:creationId xmlns:p14="http://schemas.microsoft.com/office/powerpoint/2010/main" val="5414626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Arguments based on Definitions</a:t>
            </a:r>
            <a:endParaRPr lang="en-US" dirty="0"/>
          </a:p>
        </p:txBody>
      </p:sp>
      <p:sp>
        <p:nvSpPr>
          <p:cNvPr id="3" name="Content Placeholder 2"/>
          <p:cNvSpPr>
            <a:spLocks noGrp="1"/>
          </p:cNvSpPr>
          <p:nvPr>
            <p:ph idx="1"/>
          </p:nvPr>
        </p:nvSpPr>
        <p:spPr/>
        <p:txBody>
          <a:bodyPr/>
          <a:lstStyle/>
          <a:p>
            <a:r>
              <a:rPr lang="en-US" dirty="0" smtClean="0"/>
              <a:t>A bachelor is an unmarried man. Bob is a man, and Bob is unmarried, so Bob is a bachelor.</a:t>
            </a:r>
          </a:p>
          <a:p>
            <a:r>
              <a:rPr lang="en-US" dirty="0" smtClean="0"/>
              <a:t>A toothpaste is a dentifrice. Crest is a toothpaste, therefore Crest is a dentifrice.</a:t>
            </a:r>
          </a:p>
          <a:p>
            <a:pPr marL="0" indent="0">
              <a:buNone/>
            </a:pP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419600"/>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335" y="4419599"/>
            <a:ext cx="262890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19381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Arguments based on Math</a:t>
            </a:r>
            <a:endParaRPr lang="en-US" dirty="0"/>
          </a:p>
        </p:txBody>
      </p:sp>
      <p:sp>
        <p:nvSpPr>
          <p:cNvPr id="3" name="Content Placeholder 2"/>
          <p:cNvSpPr>
            <a:spLocks noGrp="1"/>
          </p:cNvSpPr>
          <p:nvPr>
            <p:ph idx="1"/>
          </p:nvPr>
        </p:nvSpPr>
        <p:spPr/>
        <p:txBody>
          <a:bodyPr/>
          <a:lstStyle/>
          <a:p>
            <a:r>
              <a:rPr lang="en-US" dirty="0" smtClean="0"/>
              <a:t>Mark has twice as many cats as Susan. Susan has 3 cats; therefore, Mark has 6 cats.</a:t>
            </a:r>
          </a:p>
          <a:p>
            <a:r>
              <a:rPr lang="en-US" dirty="0" smtClean="0"/>
              <a:t>The area of a circle is </a:t>
            </a:r>
            <a:r>
              <a:rPr lang="el-GR" dirty="0" smtClean="0"/>
              <a:t>π × </a:t>
            </a:r>
            <a:r>
              <a:rPr lang="en-US" dirty="0" smtClean="0"/>
              <a:t>r</a:t>
            </a:r>
            <a:r>
              <a:rPr lang="en-US" baseline="30000" dirty="0" smtClean="0"/>
              <a:t>2</a:t>
            </a:r>
            <a:r>
              <a:rPr lang="en-US" dirty="0" smtClean="0"/>
              <a:t>. This circle has a r (radius) of 3. Therefore the area of the circle is </a:t>
            </a:r>
            <a:r>
              <a:rPr lang="el-GR" dirty="0" smtClean="0"/>
              <a:t>π × </a:t>
            </a:r>
            <a:r>
              <a:rPr lang="en-US" dirty="0" smtClean="0"/>
              <a:t>3</a:t>
            </a:r>
            <a:r>
              <a:rPr lang="en-US" baseline="30000" dirty="0" smtClean="0"/>
              <a:t>2</a:t>
            </a:r>
            <a:r>
              <a:rPr lang="en-US" dirty="0" smtClean="0"/>
              <a:t>. </a:t>
            </a:r>
          </a:p>
          <a:p>
            <a:pPr lvl="1"/>
            <a:r>
              <a:rPr lang="en-US" dirty="0" smtClean="0"/>
              <a:t>Remember that these arguments should come from </a:t>
            </a:r>
            <a:r>
              <a:rPr lang="en-US" u="sng" dirty="0" smtClean="0"/>
              <a:t>facts</a:t>
            </a:r>
            <a:r>
              <a:rPr lang="en-US" dirty="0" smtClean="0"/>
              <a:t> in math knowledge, not percentages or odds or likelihood of some event.</a:t>
            </a:r>
            <a:endParaRPr lang="en-US" dirty="0"/>
          </a:p>
        </p:txBody>
      </p:sp>
    </p:spTree>
    <p:extLst>
      <p:ext uri="{BB962C8B-B14F-4D97-AF65-F5344CB8AC3E}">
        <p14:creationId xmlns:p14="http://schemas.microsoft.com/office/powerpoint/2010/main" val="1867917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ForAllx</a:t>
            </a:r>
            <a:r>
              <a:rPr lang="en-US" dirty="0" smtClean="0"/>
              <a:t> (the open source linked </a:t>
            </a:r>
            <a:r>
              <a:rPr lang="en-US" dirty="0" err="1" smtClean="0"/>
              <a:t>pdf</a:t>
            </a:r>
            <a:r>
              <a:rPr lang="en-US" dirty="0" smtClean="0"/>
              <a:t>)</a:t>
            </a:r>
            <a:endParaRPr lang="en-US" dirty="0"/>
          </a:p>
        </p:txBody>
      </p:sp>
      <p:sp>
        <p:nvSpPr>
          <p:cNvPr id="3" name="Content Placeholder 2"/>
          <p:cNvSpPr>
            <a:spLocks noGrp="1"/>
          </p:cNvSpPr>
          <p:nvPr>
            <p:ph idx="1"/>
          </p:nvPr>
        </p:nvSpPr>
        <p:spPr>
          <a:xfrm>
            <a:off x="457200" y="1600201"/>
            <a:ext cx="8229600" cy="2133600"/>
          </a:xfrm>
        </p:spPr>
        <p:txBody>
          <a:bodyPr/>
          <a:lstStyle/>
          <a:p>
            <a:r>
              <a:rPr lang="en-US" dirty="0" smtClean="0"/>
              <a:t>This PowerPoint is meant to go along with the linked reading in Unit 2, </a:t>
            </a:r>
            <a:r>
              <a:rPr lang="en-US" dirty="0" err="1" smtClean="0"/>
              <a:t>ForAllx</a:t>
            </a:r>
            <a:r>
              <a:rPr lang="en-US" dirty="0" smtClean="0"/>
              <a:t> Chapter 1</a:t>
            </a:r>
          </a:p>
          <a:p>
            <a:r>
              <a:rPr lang="en-US" dirty="0">
                <a:hlinkClick r:id="rId2"/>
              </a:rPr>
              <a:t>http://</a:t>
            </a:r>
            <a:r>
              <a:rPr lang="en-US" dirty="0" smtClean="0">
                <a:hlinkClick r:id="rId2"/>
              </a:rPr>
              <a:t>www.fecundity.com/codex/forallx.pdf</a:t>
            </a:r>
            <a:r>
              <a:rPr lang="en-US" dirty="0" smtClean="0"/>
              <a:t> </a:t>
            </a:r>
            <a:endParaRPr lang="en-US" dirty="0"/>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688171"/>
            <a:ext cx="6096000" cy="3114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28237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Categorical Syllogism</a:t>
            </a:r>
            <a:endParaRPr lang="en-US" dirty="0"/>
          </a:p>
        </p:txBody>
      </p:sp>
      <p:sp>
        <p:nvSpPr>
          <p:cNvPr id="3" name="Content Placeholder 2"/>
          <p:cNvSpPr>
            <a:spLocks noGrp="1"/>
          </p:cNvSpPr>
          <p:nvPr>
            <p:ph idx="1"/>
          </p:nvPr>
        </p:nvSpPr>
        <p:spPr/>
        <p:txBody>
          <a:bodyPr/>
          <a:lstStyle/>
          <a:p>
            <a:r>
              <a:rPr lang="en-US" dirty="0" smtClean="0"/>
              <a:t>All students are rich, and students are rich people, and some students do volunteer work. Therefore, some rich people do volunteer work.</a:t>
            </a:r>
          </a:p>
          <a:p>
            <a:r>
              <a:rPr lang="en-US" dirty="0" smtClean="0"/>
              <a:t>Some philosophers were from Athens, and all people from Athens enjoy olives. Therefore, some philosophers enjoy olives.</a:t>
            </a:r>
            <a:endParaRPr lang="en-US" dirty="0"/>
          </a:p>
        </p:txBody>
      </p:sp>
    </p:spTree>
    <p:extLst>
      <p:ext uri="{BB962C8B-B14F-4D97-AF65-F5344CB8AC3E}">
        <p14:creationId xmlns:p14="http://schemas.microsoft.com/office/powerpoint/2010/main" val="4826825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Hypothetical Syllogism (</a:t>
            </a:r>
            <a:r>
              <a:rPr lang="en-US" dirty="0" err="1" smtClean="0"/>
              <a:t>if..then</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If I do not wake up, then I cannot go to work. If I cannot go to work, then I will not get paid. Therefore, if I do not wake up, then I will not get paid.</a:t>
            </a:r>
          </a:p>
          <a:p>
            <a:r>
              <a:rPr lang="en-US" dirty="0" smtClean="0"/>
              <a:t>If it rains, we will not have a picnic. If we don't have a picnic, we won't need a picnic basket. Therefore, if it rains, we won't need a picnic basket.</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5296949"/>
            <a:ext cx="2362200" cy="157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3376" y="5296949"/>
            <a:ext cx="2362200" cy="157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12138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Disjunctive Syllogism (either…or)</a:t>
            </a:r>
            <a:endParaRPr lang="en-US" dirty="0"/>
          </a:p>
        </p:txBody>
      </p:sp>
      <p:sp>
        <p:nvSpPr>
          <p:cNvPr id="3" name="Content Placeholder 2"/>
          <p:cNvSpPr>
            <a:spLocks noGrp="1"/>
          </p:cNvSpPr>
          <p:nvPr>
            <p:ph idx="1"/>
          </p:nvPr>
        </p:nvSpPr>
        <p:spPr/>
        <p:txBody>
          <a:bodyPr>
            <a:normAutofit lnSpcReduction="10000"/>
          </a:bodyPr>
          <a:lstStyle/>
          <a:p>
            <a:r>
              <a:rPr lang="en-US" dirty="0" smtClean="0"/>
              <a:t>Either Logic is the most important course you will take in college or I am the queen of England. I am not the queen of England; therefore, Logic is the most important course you will take in college.</a:t>
            </a:r>
          </a:p>
          <a:p>
            <a:r>
              <a:rPr lang="en-US" dirty="0" smtClean="0"/>
              <a:t>The cake has either chocolate or vanilla frosting. The cake does not have vanilla frosting. Therefore, the cake has chocolate frosting.</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660" y="5485950"/>
            <a:ext cx="2009775" cy="1337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5494092"/>
            <a:ext cx="1504950" cy="1334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39658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Inductive Arguments</a:t>
            </a:r>
            <a:endParaRPr lang="en-US" dirty="0"/>
          </a:p>
        </p:txBody>
      </p:sp>
      <p:sp>
        <p:nvSpPr>
          <p:cNvPr id="3" name="Content Placeholder 2"/>
          <p:cNvSpPr>
            <a:spLocks noGrp="1"/>
          </p:cNvSpPr>
          <p:nvPr>
            <p:ph idx="1"/>
          </p:nvPr>
        </p:nvSpPr>
        <p:spPr/>
        <p:txBody>
          <a:bodyPr/>
          <a:lstStyle/>
          <a:p>
            <a:r>
              <a:rPr lang="en-US" dirty="0" smtClean="0"/>
              <a:t>Words like “necessary” or “it must be the case that” usually indicate a deductive argument.</a:t>
            </a:r>
          </a:p>
          <a:p>
            <a:r>
              <a:rPr lang="en-US" dirty="0" smtClean="0"/>
              <a:t>Words like “probably” or “likely” most often indicate that the argument is inductive. </a:t>
            </a:r>
          </a:p>
          <a:p>
            <a:endParaRPr lang="en-US" dirty="0"/>
          </a:p>
        </p:txBody>
      </p:sp>
    </p:spTree>
    <p:extLst>
      <p:ext uri="{BB962C8B-B14F-4D97-AF65-F5344CB8AC3E}">
        <p14:creationId xmlns:p14="http://schemas.microsoft.com/office/powerpoint/2010/main" val="22557395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Inductive Arguments</a:t>
            </a:r>
            <a:endParaRPr lang="en-US" dirty="0"/>
          </a:p>
        </p:txBody>
      </p:sp>
      <p:sp>
        <p:nvSpPr>
          <p:cNvPr id="3" name="Content Placeholder 2"/>
          <p:cNvSpPr>
            <a:spLocks noGrp="1"/>
          </p:cNvSpPr>
          <p:nvPr>
            <p:ph idx="1"/>
          </p:nvPr>
        </p:nvSpPr>
        <p:spPr/>
        <p:txBody>
          <a:bodyPr/>
          <a:lstStyle/>
          <a:p>
            <a:r>
              <a:rPr lang="en-US" dirty="0" smtClean="0"/>
              <a:t>Prediction</a:t>
            </a:r>
          </a:p>
          <a:p>
            <a:r>
              <a:rPr lang="en-US" dirty="0" smtClean="0"/>
              <a:t>Arguments from Analogy</a:t>
            </a:r>
          </a:p>
          <a:p>
            <a:r>
              <a:rPr lang="en-US" dirty="0" smtClean="0"/>
              <a:t>Generalization</a:t>
            </a:r>
          </a:p>
          <a:p>
            <a:r>
              <a:rPr lang="en-US" dirty="0" smtClean="0"/>
              <a:t>Arguments from Authority</a:t>
            </a:r>
          </a:p>
          <a:p>
            <a:r>
              <a:rPr lang="en-US" dirty="0" smtClean="0"/>
              <a:t>Arguments based on Signs</a:t>
            </a:r>
          </a:p>
          <a:p>
            <a:r>
              <a:rPr lang="en-US" dirty="0" smtClean="0"/>
              <a:t>Causal Inference (inferring what caused an effect)</a:t>
            </a:r>
            <a:endParaRPr lang="en-US" dirty="0"/>
          </a:p>
        </p:txBody>
      </p:sp>
    </p:spTree>
    <p:extLst>
      <p:ext uri="{BB962C8B-B14F-4D97-AF65-F5344CB8AC3E}">
        <p14:creationId xmlns:p14="http://schemas.microsoft.com/office/powerpoint/2010/main" val="42525940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Prediction</a:t>
            </a:r>
            <a:endParaRPr lang="en-US" dirty="0"/>
          </a:p>
        </p:txBody>
      </p:sp>
      <p:sp>
        <p:nvSpPr>
          <p:cNvPr id="3" name="Content Placeholder 2"/>
          <p:cNvSpPr>
            <a:spLocks noGrp="1"/>
          </p:cNvSpPr>
          <p:nvPr>
            <p:ph idx="1"/>
          </p:nvPr>
        </p:nvSpPr>
        <p:spPr/>
        <p:txBody>
          <a:bodyPr>
            <a:normAutofit lnSpcReduction="10000"/>
          </a:bodyPr>
          <a:lstStyle/>
          <a:p>
            <a:r>
              <a:rPr lang="en-US" dirty="0" smtClean="0"/>
              <a:t>In the past when we have had unusually warm winters we have had problems with fire ants in the summer. Since we are having an unusually warm winter this year, next summer we will have problems with fire ants.</a:t>
            </a:r>
          </a:p>
          <a:p>
            <a:r>
              <a:rPr lang="en-US" dirty="0" smtClean="0"/>
              <a:t>The summer in Death Valley always includes at least ten days above 100 degrees. This summer in Death Valley there will be at least ten days above 100 degrees.</a:t>
            </a:r>
            <a:endParaRPr lang="en-US" dirty="0"/>
          </a:p>
        </p:txBody>
      </p:sp>
    </p:spTree>
    <p:extLst>
      <p:ext uri="{BB962C8B-B14F-4D97-AF65-F5344CB8AC3E}">
        <p14:creationId xmlns:p14="http://schemas.microsoft.com/office/powerpoint/2010/main" val="17491466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 from Analogy</a:t>
            </a:r>
            <a:endParaRPr lang="en-US" dirty="0"/>
          </a:p>
        </p:txBody>
      </p:sp>
      <p:sp>
        <p:nvSpPr>
          <p:cNvPr id="3" name="Content Placeholder 2"/>
          <p:cNvSpPr>
            <a:spLocks noGrp="1"/>
          </p:cNvSpPr>
          <p:nvPr>
            <p:ph idx="1"/>
          </p:nvPr>
        </p:nvSpPr>
        <p:spPr/>
        <p:txBody>
          <a:bodyPr/>
          <a:lstStyle/>
          <a:p>
            <a:pPr marL="0" indent="0">
              <a:buNone/>
            </a:pPr>
            <a:r>
              <a:rPr lang="en-US" dirty="0" smtClean="0"/>
              <a:t>Katie and Elizabeth are both from California, </a:t>
            </a:r>
          </a:p>
          <a:p>
            <a:pPr marL="0" indent="0">
              <a:buNone/>
            </a:pPr>
            <a:r>
              <a:rPr lang="en-US" dirty="0" smtClean="0"/>
              <a:t>taking Sociology and wearing flip-flops. I know Katie is a vegetarian, so Elizabeth is probably a vegetarian too. </a:t>
            </a:r>
          </a:p>
          <a:p>
            <a:pPr marL="0" indent="0">
              <a:buNone/>
            </a:pPr>
            <a:endParaRPr lang="en-US" dirty="0"/>
          </a:p>
          <a:p>
            <a:pPr marL="0" indent="0">
              <a:buNone/>
            </a:pPr>
            <a:r>
              <a:rPr lang="en-US" dirty="0" smtClean="0"/>
              <a:t>Coleridge is a poet from England, and Blake is a poet from England. </a:t>
            </a:r>
            <a:r>
              <a:rPr lang="en-US" smtClean="0"/>
              <a:t>Their </a:t>
            </a:r>
            <a:r>
              <a:rPr lang="en-US" dirty="0" smtClean="0"/>
              <a:t>poems are surely very similar.</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4365312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a:t>
            </a:r>
            <a:endParaRPr lang="en-US" dirty="0"/>
          </a:p>
        </p:txBody>
      </p:sp>
      <p:sp>
        <p:nvSpPr>
          <p:cNvPr id="3" name="Content Placeholder 2"/>
          <p:cNvSpPr>
            <a:spLocks noGrp="1"/>
          </p:cNvSpPr>
          <p:nvPr>
            <p:ph idx="1"/>
          </p:nvPr>
        </p:nvSpPr>
        <p:spPr/>
        <p:txBody>
          <a:bodyPr/>
          <a:lstStyle/>
          <a:p>
            <a:r>
              <a:rPr lang="en-US" dirty="0" smtClean="0"/>
              <a:t>Every class I have taken in the English department has been a piece of cake, so all English classes are probably easy. </a:t>
            </a:r>
          </a:p>
          <a:p>
            <a:r>
              <a:rPr lang="en-US" dirty="0" smtClean="0"/>
              <a:t>All the people I know who are members of the Democratic party are in favor of campaign finance reform. All members of the Democratic party are likely to be in favor of campaign finance reform.</a:t>
            </a:r>
          </a:p>
          <a:p>
            <a:endParaRPr lang="en-US" dirty="0"/>
          </a:p>
        </p:txBody>
      </p:sp>
    </p:spTree>
    <p:extLst>
      <p:ext uri="{BB962C8B-B14F-4D97-AF65-F5344CB8AC3E}">
        <p14:creationId xmlns:p14="http://schemas.microsoft.com/office/powerpoint/2010/main" val="2737460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 from Authority</a:t>
            </a:r>
            <a:endParaRPr lang="en-US" dirty="0"/>
          </a:p>
        </p:txBody>
      </p:sp>
      <p:sp>
        <p:nvSpPr>
          <p:cNvPr id="3" name="Content Placeholder 2"/>
          <p:cNvSpPr>
            <a:spLocks noGrp="1"/>
          </p:cNvSpPr>
          <p:nvPr>
            <p:ph idx="1"/>
          </p:nvPr>
        </p:nvSpPr>
        <p:spPr/>
        <p:txBody>
          <a:bodyPr/>
          <a:lstStyle/>
          <a:p>
            <a:r>
              <a:rPr lang="en-US" dirty="0" smtClean="0"/>
              <a:t>Bush says that the war in Iraq was justified, so it is justified.</a:t>
            </a:r>
          </a:p>
          <a:p>
            <a:r>
              <a:rPr lang="en-US" dirty="0" smtClean="0"/>
              <a:t>The Pope says that the best flavor of ice cream is vanilla, so I believe that vanilla is the best flavor of ice cream.</a:t>
            </a:r>
            <a:endParaRPr lang="en-US" dirty="0"/>
          </a:p>
        </p:txBody>
      </p:sp>
    </p:spTree>
    <p:extLst>
      <p:ext uri="{BB962C8B-B14F-4D97-AF65-F5344CB8AC3E}">
        <p14:creationId xmlns:p14="http://schemas.microsoft.com/office/powerpoint/2010/main" val="26733753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 based on Signs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(Literally, a sign or a plaque that says something.)</a:t>
            </a:r>
          </a:p>
          <a:p>
            <a:pPr marL="0" indent="0">
              <a:buNone/>
            </a:pPr>
            <a:r>
              <a:rPr lang="en-US" dirty="0"/>
              <a:t/>
            </a:r>
            <a:br>
              <a:rPr lang="en-US" dirty="0"/>
            </a:br>
            <a:r>
              <a:rPr lang="en-US" dirty="0" smtClean="0"/>
              <a:t>This sign says this is room 104. This must be room 104.</a:t>
            </a:r>
          </a:p>
          <a:p>
            <a:pPr marL="0" indent="0">
              <a:buNone/>
            </a:pPr>
            <a:endParaRPr lang="en-US" dirty="0"/>
          </a:p>
          <a:p>
            <a:pPr marL="0" indent="0">
              <a:buNone/>
            </a:pPr>
            <a:r>
              <a:rPr lang="en-US" dirty="0" smtClean="0"/>
              <a:t>This historical marker says a famous civil war battle happened here. It must have happened here.</a:t>
            </a:r>
          </a:p>
          <a:p>
            <a:pPr marL="0" indent="0">
              <a:buNone/>
            </a:pPr>
            <a:endParaRPr lang="en-US" dirty="0"/>
          </a:p>
          <a:p>
            <a:pPr marL="0" indent="0">
              <a:buNone/>
            </a:pPr>
            <a:r>
              <a:rPr lang="en-US" dirty="0" smtClean="0"/>
              <a:t>This sign says George Washington slept here. George Washington must have slept here!</a:t>
            </a:r>
            <a:endParaRPr lang="en-US" dirty="0"/>
          </a:p>
        </p:txBody>
      </p:sp>
    </p:spTree>
    <p:extLst>
      <p:ext uri="{BB962C8B-B14F-4D97-AF65-F5344CB8AC3E}">
        <p14:creationId xmlns:p14="http://schemas.microsoft.com/office/powerpoint/2010/main" val="1805414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 the parts of arguments</a:t>
            </a:r>
            <a:endParaRPr lang="en-US" dirty="0"/>
          </a:p>
        </p:txBody>
      </p:sp>
      <p:sp>
        <p:nvSpPr>
          <p:cNvPr id="3" name="Content Placeholder 2"/>
          <p:cNvSpPr>
            <a:spLocks noGrp="1"/>
          </p:cNvSpPr>
          <p:nvPr>
            <p:ph idx="1"/>
          </p:nvPr>
        </p:nvSpPr>
        <p:spPr/>
        <p:txBody>
          <a:bodyPr/>
          <a:lstStyle/>
          <a:p>
            <a:r>
              <a:rPr lang="en-US" dirty="0" smtClean="0"/>
              <a:t>Statements, </a:t>
            </a:r>
            <a:r>
              <a:rPr lang="en-US" b="1" dirty="0" smtClean="0"/>
              <a:t>propositions</a:t>
            </a:r>
            <a:r>
              <a:rPr lang="en-US" dirty="0" smtClean="0"/>
              <a:t> that can be found to be true or false</a:t>
            </a:r>
          </a:p>
          <a:p>
            <a:r>
              <a:rPr lang="en-US" dirty="0" smtClean="0"/>
              <a:t>Propositions have to be declarative descriptive statements, not questions or commands</a:t>
            </a:r>
          </a:p>
          <a:p>
            <a:r>
              <a:rPr lang="en-US" dirty="0" smtClean="0"/>
              <a:t>Premises (evidence for a claim)</a:t>
            </a:r>
          </a:p>
          <a:p>
            <a:r>
              <a:rPr lang="en-US" dirty="0" smtClean="0"/>
              <a:t>Conclusion (the major claim itself)</a:t>
            </a:r>
            <a:endParaRPr lang="en-US" dirty="0"/>
          </a:p>
        </p:txBody>
      </p:sp>
    </p:spTree>
    <p:extLst>
      <p:ext uri="{BB962C8B-B14F-4D97-AF65-F5344CB8AC3E}">
        <p14:creationId xmlns:p14="http://schemas.microsoft.com/office/powerpoint/2010/main" val="40616638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Causal Inference</a:t>
            </a:r>
            <a:endParaRPr lang="en-US" dirty="0"/>
          </a:p>
        </p:txBody>
      </p:sp>
      <p:sp>
        <p:nvSpPr>
          <p:cNvPr id="3" name="Content Placeholder 2"/>
          <p:cNvSpPr>
            <a:spLocks noGrp="1"/>
          </p:cNvSpPr>
          <p:nvPr>
            <p:ph idx="1"/>
          </p:nvPr>
        </p:nvSpPr>
        <p:spPr/>
        <p:txBody>
          <a:bodyPr/>
          <a:lstStyle/>
          <a:p>
            <a:r>
              <a:rPr lang="en-US" dirty="0" smtClean="0"/>
              <a:t>It is raining, so the shoes I left in the yard are probably wet.</a:t>
            </a:r>
          </a:p>
          <a:p>
            <a:r>
              <a:rPr lang="en-US" dirty="0" smtClean="0"/>
              <a:t>There is honey in the beehive, so the bees likely made the honey.</a:t>
            </a:r>
          </a:p>
          <a:p>
            <a:r>
              <a:rPr lang="en-US" dirty="0" smtClean="0"/>
              <a:t>There is police tape across the entrance to that building. Perhaps there was a police investigation happening here today.</a:t>
            </a:r>
            <a:endParaRPr lang="en-US" dirty="0"/>
          </a:p>
        </p:txBody>
      </p:sp>
    </p:spTree>
    <p:extLst>
      <p:ext uri="{BB962C8B-B14F-4D97-AF65-F5344CB8AC3E}">
        <p14:creationId xmlns:p14="http://schemas.microsoft.com/office/powerpoint/2010/main" val="35834437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Deductive and Inductive</a:t>
            </a:r>
            <a:endParaRPr lang="en-US" dirty="0"/>
          </a:p>
        </p:txBody>
      </p:sp>
      <p:sp>
        <p:nvSpPr>
          <p:cNvPr id="4" name="Content Placeholder 3"/>
          <p:cNvSpPr>
            <a:spLocks noGrp="1"/>
          </p:cNvSpPr>
          <p:nvPr>
            <p:ph sz="half" idx="1"/>
          </p:nvPr>
        </p:nvSpPr>
        <p:spPr/>
        <p:txBody>
          <a:bodyPr/>
          <a:lstStyle/>
          <a:p>
            <a:r>
              <a:rPr lang="en-US" dirty="0" smtClean="0"/>
              <a:t>Argument based on Mathematics</a:t>
            </a:r>
          </a:p>
          <a:p>
            <a:r>
              <a:rPr lang="en-US" dirty="0" smtClean="0"/>
              <a:t>Argument from Definition</a:t>
            </a:r>
          </a:p>
          <a:p>
            <a:r>
              <a:rPr lang="en-US" dirty="0" smtClean="0"/>
              <a:t>Categorical Syllogism</a:t>
            </a:r>
          </a:p>
          <a:p>
            <a:r>
              <a:rPr lang="en-US" dirty="0" smtClean="0"/>
              <a:t>Hypothetical Syllogism</a:t>
            </a:r>
          </a:p>
          <a:p>
            <a:r>
              <a:rPr lang="en-US" dirty="0" smtClean="0"/>
              <a:t>Disjunctive Syllogism</a:t>
            </a:r>
            <a:endParaRPr lang="en-US" dirty="0"/>
          </a:p>
        </p:txBody>
      </p:sp>
      <p:sp>
        <p:nvSpPr>
          <p:cNvPr id="5" name="Content Placeholder 4"/>
          <p:cNvSpPr>
            <a:spLocks noGrp="1"/>
          </p:cNvSpPr>
          <p:nvPr>
            <p:ph sz="half" idx="2"/>
          </p:nvPr>
        </p:nvSpPr>
        <p:spPr/>
        <p:txBody>
          <a:bodyPr/>
          <a:lstStyle/>
          <a:p>
            <a:r>
              <a:rPr lang="en-US" dirty="0" smtClean="0"/>
              <a:t>Prediction </a:t>
            </a:r>
          </a:p>
          <a:p>
            <a:r>
              <a:rPr lang="en-US" dirty="0" smtClean="0"/>
              <a:t>Argument from Analogy </a:t>
            </a:r>
          </a:p>
          <a:p>
            <a:r>
              <a:rPr lang="en-US" dirty="0" smtClean="0"/>
              <a:t>Generalization </a:t>
            </a:r>
          </a:p>
          <a:p>
            <a:r>
              <a:rPr lang="en-US" dirty="0" smtClean="0"/>
              <a:t>Argument from Authority </a:t>
            </a:r>
          </a:p>
          <a:p>
            <a:r>
              <a:rPr lang="en-US" dirty="0" smtClean="0"/>
              <a:t>Argument based on signs </a:t>
            </a:r>
          </a:p>
          <a:p>
            <a:r>
              <a:rPr lang="en-US" dirty="0" smtClean="0"/>
              <a:t>Causal Inference</a:t>
            </a:r>
            <a:endParaRPr lang="en-US" dirty="0"/>
          </a:p>
        </p:txBody>
      </p:sp>
    </p:spTree>
    <p:extLst>
      <p:ext uri="{BB962C8B-B14F-4D97-AF65-F5344CB8AC3E}">
        <p14:creationId xmlns:p14="http://schemas.microsoft.com/office/powerpoint/2010/main" val="39074597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Evaluating Deductions</a:t>
            </a:r>
            <a:endParaRPr lang="en-US" b="1"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Question 1: If you hypothetically accept the premises, do you then have to accept the conclusion?</a:t>
            </a:r>
          </a:p>
          <a:p>
            <a:pPr marL="0" indent="0">
              <a:buNone/>
            </a:pPr>
            <a:r>
              <a:rPr lang="en-US" dirty="0" smtClean="0"/>
              <a:t>(Pretend you are living in the imaginary world the premises create, just for a minute.)</a:t>
            </a:r>
          </a:p>
          <a:p>
            <a:pPr marL="0" indent="0">
              <a:buNone/>
            </a:pPr>
            <a:r>
              <a:rPr lang="en-US" dirty="0" smtClean="0"/>
              <a:t>If yes, the argument is </a:t>
            </a:r>
            <a:r>
              <a:rPr lang="en-US" b="1" dirty="0" smtClean="0"/>
              <a:t>VALID</a:t>
            </a:r>
            <a:r>
              <a:rPr lang="en-US" dirty="0" smtClean="0"/>
              <a:t>.</a:t>
            </a:r>
          </a:p>
          <a:p>
            <a:pPr marL="0" indent="0">
              <a:buNone/>
            </a:pPr>
            <a:r>
              <a:rPr lang="en-US" dirty="0" smtClean="0"/>
              <a:t>If no, the argument is </a:t>
            </a:r>
            <a:r>
              <a:rPr lang="en-US" b="1" dirty="0" smtClean="0"/>
              <a:t>INVALID</a:t>
            </a:r>
            <a:r>
              <a:rPr lang="en-US" dirty="0" smtClean="0"/>
              <a:t>.</a:t>
            </a:r>
          </a:p>
          <a:p>
            <a:pPr marL="0" indent="0">
              <a:buNone/>
            </a:pPr>
            <a:endParaRPr lang="en-US" dirty="0" smtClean="0"/>
          </a:p>
          <a:p>
            <a:pPr marL="0" indent="0">
              <a:buNone/>
            </a:pPr>
            <a:r>
              <a:rPr lang="en-US" dirty="0" smtClean="0"/>
              <a:t>This is separate from </a:t>
            </a:r>
          </a:p>
          <a:p>
            <a:pPr marL="0" indent="0">
              <a:buNone/>
            </a:pPr>
            <a:endParaRPr lang="en-US" dirty="0"/>
          </a:p>
          <a:p>
            <a:pPr marL="0" indent="0">
              <a:buNone/>
            </a:pPr>
            <a:r>
              <a:rPr lang="en-US" dirty="0" smtClean="0"/>
              <a:t>Question 2: Are the premises each really true?</a:t>
            </a:r>
          </a:p>
          <a:p>
            <a:pPr marL="0" indent="0">
              <a:buNone/>
            </a:pPr>
            <a:r>
              <a:rPr lang="en-US" dirty="0" smtClean="0"/>
              <a:t>If all premises are true as statements on their own, </a:t>
            </a:r>
            <a:r>
              <a:rPr lang="en-US" b="1" dirty="0" smtClean="0"/>
              <a:t>SOUND</a:t>
            </a:r>
            <a:r>
              <a:rPr lang="en-US" dirty="0" smtClean="0"/>
              <a:t>.</a:t>
            </a:r>
          </a:p>
          <a:p>
            <a:pPr marL="0" indent="0">
              <a:buNone/>
            </a:pPr>
            <a:r>
              <a:rPr lang="en-US" dirty="0" smtClean="0"/>
              <a:t>If there is even one false premise, </a:t>
            </a:r>
            <a:r>
              <a:rPr lang="en-US" b="1" dirty="0" smtClean="0"/>
              <a:t>UNSOUND</a:t>
            </a:r>
            <a:r>
              <a:rPr lang="en-US" dirty="0" smtClean="0"/>
              <a:t>.</a:t>
            </a:r>
            <a:endParaRPr lang="en-US" dirty="0"/>
          </a:p>
        </p:txBody>
      </p:sp>
    </p:spTree>
    <p:extLst>
      <p:ext uri="{BB962C8B-B14F-4D97-AF65-F5344CB8AC3E}">
        <p14:creationId xmlns:p14="http://schemas.microsoft.com/office/powerpoint/2010/main" val="4776932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dirty="0" smtClean="0"/>
              <a:t>Example:</a:t>
            </a:r>
            <a:endParaRPr lang="en-US" dirty="0"/>
          </a:p>
        </p:txBody>
      </p:sp>
      <p:sp>
        <p:nvSpPr>
          <p:cNvPr id="3" name="Content Placeholder 2"/>
          <p:cNvSpPr>
            <a:spLocks noGrp="1"/>
          </p:cNvSpPr>
          <p:nvPr>
            <p:ph idx="1"/>
          </p:nvPr>
        </p:nvSpPr>
        <p:spPr>
          <a:xfrm>
            <a:off x="457200" y="838200"/>
            <a:ext cx="8229600" cy="5287963"/>
          </a:xfrm>
        </p:spPr>
        <p:txBody>
          <a:bodyPr/>
          <a:lstStyle/>
          <a:p>
            <a:pPr marL="0" indent="0">
              <a:buNone/>
            </a:pPr>
            <a:r>
              <a:rPr lang="en-US" b="1" i="1" dirty="0" smtClean="0"/>
              <a:t>Spiders are reptiles, and All reptiles are democrats, so some Spiders are democrats.</a:t>
            </a:r>
          </a:p>
          <a:p>
            <a:r>
              <a:rPr lang="en-US" b="1" dirty="0" smtClean="0"/>
              <a:t>Categorical Syllogism, Deductive</a:t>
            </a:r>
          </a:p>
          <a:p>
            <a:r>
              <a:rPr lang="en-US" dirty="0" smtClean="0"/>
              <a:t>If we accept the premises (Spiders are reptiles, and reptiles are democrats in this world) then we do have to accept the conclusion: </a:t>
            </a:r>
            <a:r>
              <a:rPr lang="en-US" b="1" dirty="0" smtClean="0"/>
              <a:t>VALID</a:t>
            </a:r>
            <a:r>
              <a:rPr lang="en-US" dirty="0" smtClean="0"/>
              <a:t>.</a:t>
            </a:r>
          </a:p>
          <a:p>
            <a:r>
              <a:rPr lang="en-US" dirty="0" smtClean="0"/>
              <a:t>But, the premises are not all true (spiders are not reptiles, and reptiles don’t appear to have a political party affiliation) so </a:t>
            </a:r>
            <a:r>
              <a:rPr lang="en-US" b="1" dirty="0" smtClean="0"/>
              <a:t>UNSOUND</a:t>
            </a:r>
            <a:r>
              <a:rPr lang="en-US" dirty="0" smtClean="0"/>
              <a:t>.</a:t>
            </a:r>
            <a:endParaRPr lang="en-US" dirty="0"/>
          </a:p>
        </p:txBody>
      </p:sp>
    </p:spTree>
    <p:extLst>
      <p:ext uri="{BB962C8B-B14F-4D97-AF65-F5344CB8AC3E}">
        <p14:creationId xmlns:p14="http://schemas.microsoft.com/office/powerpoint/2010/main" val="25482142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Officially:</a:t>
            </a:r>
            <a:endParaRPr lang="en-US" dirty="0"/>
          </a:p>
        </p:txBody>
      </p:sp>
      <p:sp>
        <p:nvSpPr>
          <p:cNvPr id="3" name="Content Placeholder 2"/>
          <p:cNvSpPr>
            <a:spLocks noGrp="1"/>
          </p:cNvSpPr>
          <p:nvPr>
            <p:ph idx="1"/>
          </p:nvPr>
        </p:nvSpPr>
        <p:spPr/>
        <p:txBody>
          <a:bodyPr>
            <a:normAutofit lnSpcReduction="10000"/>
          </a:bodyPr>
          <a:lstStyle/>
          <a:p>
            <a:r>
              <a:rPr lang="en-US" dirty="0" smtClean="0"/>
              <a:t>Once you see that an a deductive argument is unsound, it has to also be considered invalid.</a:t>
            </a:r>
          </a:p>
          <a:p>
            <a:r>
              <a:rPr lang="en-US" dirty="0" smtClean="0"/>
              <a:t>However for the sake of our exam on Unit 1, please do note the argument had a valid structure in which the premises would have made the conclusion true if the premises had been true.</a:t>
            </a:r>
          </a:p>
          <a:p>
            <a:r>
              <a:rPr lang="en-US" dirty="0" smtClean="0"/>
              <a:t>You can write VALID and then strike through it as in </a:t>
            </a:r>
            <a:r>
              <a:rPr lang="en-US" strike="sngStrike" dirty="0" smtClean="0"/>
              <a:t>VALID</a:t>
            </a:r>
            <a:endParaRPr lang="en-US" strike="sngStrike" dirty="0"/>
          </a:p>
        </p:txBody>
      </p:sp>
    </p:spTree>
    <p:extLst>
      <p:ext uri="{BB962C8B-B14F-4D97-AF65-F5344CB8AC3E}">
        <p14:creationId xmlns:p14="http://schemas.microsoft.com/office/powerpoint/2010/main" val="24581912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examples for you to do:</a:t>
            </a:r>
            <a:endParaRPr lang="en-US" dirty="0"/>
          </a:p>
        </p:txBody>
      </p:sp>
      <p:sp>
        <p:nvSpPr>
          <p:cNvPr id="3" name="Content Placeholder 2"/>
          <p:cNvSpPr>
            <a:spLocks noGrp="1"/>
          </p:cNvSpPr>
          <p:nvPr>
            <p:ph idx="1"/>
          </p:nvPr>
        </p:nvSpPr>
        <p:spPr/>
        <p:txBody>
          <a:bodyPr/>
          <a:lstStyle/>
          <a:p>
            <a:r>
              <a:rPr lang="en-US" i="1" dirty="0" smtClean="0"/>
              <a:t>Jones is a citizen because she can vote, and only citizens can vote.</a:t>
            </a:r>
          </a:p>
          <a:p>
            <a:r>
              <a:rPr lang="en-US" i="1" dirty="0" smtClean="0"/>
              <a:t>If Ronald Reagan was assassinated, then he’s dead. So he must have been assassinated, since he’s dead.</a:t>
            </a:r>
          </a:p>
          <a:p>
            <a:r>
              <a:rPr lang="en-US" i="1" dirty="0" smtClean="0"/>
              <a:t>All tooth fillings are made of metal amalgam, and Mary has tooth fillings. Therefore Mary has metal amalgam tooth fillings.</a:t>
            </a:r>
          </a:p>
          <a:p>
            <a:endParaRPr lang="en-US" dirty="0"/>
          </a:p>
        </p:txBody>
      </p:sp>
    </p:spTree>
    <p:extLst>
      <p:ext uri="{BB962C8B-B14F-4D97-AF65-F5344CB8AC3E}">
        <p14:creationId xmlns:p14="http://schemas.microsoft.com/office/powerpoint/2010/main" val="15905715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Evaluating Inductions</a:t>
            </a:r>
            <a:endParaRPr lang="en-US" b="1"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Question 1: If you hypothetically accept the premises, do you then find the conclusion has a strong likelihood of being true?</a:t>
            </a:r>
          </a:p>
          <a:p>
            <a:pPr marL="0" indent="0">
              <a:buNone/>
            </a:pPr>
            <a:r>
              <a:rPr lang="en-US" dirty="0" smtClean="0"/>
              <a:t>(Pretend you are living in the imaginary world the premises create, just for a minute.)</a:t>
            </a:r>
          </a:p>
          <a:p>
            <a:pPr marL="0" indent="0">
              <a:buNone/>
            </a:pPr>
            <a:r>
              <a:rPr lang="en-US" dirty="0" smtClean="0"/>
              <a:t>If yes, the argument is </a:t>
            </a:r>
            <a:r>
              <a:rPr lang="en-US" b="1" dirty="0" smtClean="0"/>
              <a:t>STRONG</a:t>
            </a:r>
            <a:r>
              <a:rPr lang="en-US" dirty="0" smtClean="0"/>
              <a:t>.</a:t>
            </a:r>
          </a:p>
          <a:p>
            <a:pPr marL="0" indent="0">
              <a:buNone/>
            </a:pPr>
            <a:r>
              <a:rPr lang="en-US" dirty="0" smtClean="0"/>
              <a:t>If no, or low likelihood, the argument is </a:t>
            </a:r>
            <a:r>
              <a:rPr lang="en-US" b="1" dirty="0" smtClean="0"/>
              <a:t>WEAK</a:t>
            </a:r>
            <a:r>
              <a:rPr lang="en-US" dirty="0" smtClean="0"/>
              <a:t>.</a:t>
            </a:r>
          </a:p>
          <a:p>
            <a:pPr marL="0" indent="0">
              <a:buNone/>
            </a:pPr>
            <a:endParaRPr lang="en-US" dirty="0" smtClean="0"/>
          </a:p>
          <a:p>
            <a:pPr marL="0" indent="0">
              <a:buNone/>
            </a:pPr>
            <a:r>
              <a:rPr lang="en-US" dirty="0" smtClean="0"/>
              <a:t>This is separate from </a:t>
            </a:r>
          </a:p>
          <a:p>
            <a:pPr marL="0" indent="0">
              <a:buNone/>
            </a:pPr>
            <a:endParaRPr lang="en-US" dirty="0"/>
          </a:p>
          <a:p>
            <a:pPr marL="0" indent="0">
              <a:buNone/>
            </a:pPr>
            <a:r>
              <a:rPr lang="en-US" dirty="0" smtClean="0"/>
              <a:t>Question 2: Are the premises each really true?</a:t>
            </a:r>
          </a:p>
          <a:p>
            <a:pPr marL="0" indent="0">
              <a:buNone/>
            </a:pPr>
            <a:r>
              <a:rPr lang="en-US" dirty="0" smtClean="0"/>
              <a:t>If all premises are true as statements on their own, </a:t>
            </a:r>
            <a:r>
              <a:rPr lang="en-US" b="1" dirty="0" smtClean="0"/>
              <a:t>COGENT</a:t>
            </a:r>
            <a:r>
              <a:rPr lang="en-US" dirty="0" smtClean="0"/>
              <a:t>.</a:t>
            </a:r>
          </a:p>
          <a:p>
            <a:pPr marL="0" indent="0">
              <a:buNone/>
            </a:pPr>
            <a:r>
              <a:rPr lang="en-US" dirty="0" smtClean="0"/>
              <a:t>If there is even one false premise, </a:t>
            </a:r>
            <a:r>
              <a:rPr lang="en-US" b="1" dirty="0" smtClean="0"/>
              <a:t>UNCOGENT</a:t>
            </a:r>
            <a:r>
              <a:rPr lang="en-US" dirty="0" smtClean="0"/>
              <a:t>.</a:t>
            </a:r>
            <a:endParaRPr lang="en-US" dirty="0"/>
          </a:p>
        </p:txBody>
      </p:sp>
    </p:spTree>
    <p:extLst>
      <p:ext uri="{BB962C8B-B14F-4D97-AF65-F5344CB8AC3E}">
        <p14:creationId xmlns:p14="http://schemas.microsoft.com/office/powerpoint/2010/main" val="8140135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pPr marL="0" indent="0">
              <a:buNone/>
            </a:pPr>
            <a:r>
              <a:rPr lang="en-US" i="1" dirty="0" smtClean="0"/>
              <a:t>The next President is probably going to be male, since all Presidents so far have been male.</a:t>
            </a:r>
          </a:p>
          <a:p>
            <a:r>
              <a:rPr lang="en-US" b="1" dirty="0" smtClean="0"/>
              <a:t>Inductive, Prediction</a:t>
            </a:r>
          </a:p>
          <a:p>
            <a:r>
              <a:rPr lang="en-US" dirty="0" smtClean="0"/>
              <a:t>If we accept the premise, that all Presidents so far have been male, then it does seem to be quite </a:t>
            </a:r>
            <a:r>
              <a:rPr lang="en-US" b="1" dirty="0" smtClean="0"/>
              <a:t>strong</a:t>
            </a:r>
            <a:r>
              <a:rPr lang="en-US" dirty="0" smtClean="0"/>
              <a:t> that the next one will be male.</a:t>
            </a:r>
          </a:p>
          <a:p>
            <a:r>
              <a:rPr lang="en-US" dirty="0" smtClean="0"/>
              <a:t>The premise is actually true, all Presidents so far have been male, so it is </a:t>
            </a:r>
            <a:r>
              <a:rPr lang="en-US" b="1" dirty="0" smtClean="0"/>
              <a:t>cogent</a:t>
            </a:r>
            <a:r>
              <a:rPr lang="en-US" dirty="0" smtClean="0"/>
              <a:t> as well.</a:t>
            </a:r>
            <a:endParaRPr lang="en-US" dirty="0"/>
          </a:p>
        </p:txBody>
      </p:sp>
    </p:spTree>
    <p:extLst>
      <p:ext uri="{BB962C8B-B14F-4D97-AF65-F5344CB8AC3E}">
        <p14:creationId xmlns:p14="http://schemas.microsoft.com/office/powerpoint/2010/main" val="27697138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Example:</a:t>
            </a:r>
            <a:endParaRPr lang="en-US" dirty="0"/>
          </a:p>
        </p:txBody>
      </p:sp>
      <p:sp>
        <p:nvSpPr>
          <p:cNvPr id="3" name="Content Placeholder 2"/>
          <p:cNvSpPr>
            <a:spLocks noGrp="1"/>
          </p:cNvSpPr>
          <p:nvPr>
            <p:ph idx="1"/>
          </p:nvPr>
        </p:nvSpPr>
        <p:spPr/>
        <p:txBody>
          <a:bodyPr/>
          <a:lstStyle/>
          <a:p>
            <a:pPr marL="0" indent="0">
              <a:buNone/>
            </a:pPr>
            <a:r>
              <a:rPr lang="en-US" i="1" dirty="0" smtClean="0"/>
              <a:t>Turner is an orthodontist, so he’s probably homeless.</a:t>
            </a:r>
          </a:p>
          <a:p>
            <a:pPr marL="0" indent="0">
              <a:buNone/>
            </a:pPr>
            <a:r>
              <a:rPr lang="en-US" b="1" dirty="0" smtClean="0"/>
              <a:t>Inductive: Generalization</a:t>
            </a:r>
          </a:p>
          <a:p>
            <a:pPr marL="0" indent="0">
              <a:buNone/>
            </a:pPr>
            <a:r>
              <a:rPr lang="en-US" b="1" dirty="0" smtClean="0"/>
              <a:t>Weak</a:t>
            </a:r>
            <a:r>
              <a:rPr lang="en-US" dirty="0" smtClean="0"/>
              <a:t> (being an orthodontist does not give strong evidence for being homeless also)</a:t>
            </a:r>
          </a:p>
          <a:p>
            <a:pPr marL="0" indent="0">
              <a:buNone/>
            </a:pPr>
            <a:r>
              <a:rPr lang="en-US" b="1" dirty="0" smtClean="0"/>
              <a:t>Cogent</a:t>
            </a:r>
            <a:r>
              <a:rPr lang="en-US" dirty="0" smtClean="0"/>
              <a:t> (we can say it is cogent, we can assume the premise is true that there actually is some orthodontist named Turner)</a:t>
            </a:r>
            <a:endParaRPr lang="en-US" dirty="0"/>
          </a:p>
        </p:txBody>
      </p:sp>
    </p:spTree>
    <p:extLst>
      <p:ext uri="{BB962C8B-B14F-4D97-AF65-F5344CB8AC3E}">
        <p14:creationId xmlns:p14="http://schemas.microsoft.com/office/powerpoint/2010/main" val="1318679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a:t>
            </a:r>
            <a:endParaRPr lang="en-US" dirty="0"/>
          </a:p>
        </p:txBody>
      </p:sp>
      <p:sp>
        <p:nvSpPr>
          <p:cNvPr id="3" name="Content Placeholder 2"/>
          <p:cNvSpPr>
            <a:spLocks noGrp="1"/>
          </p:cNvSpPr>
          <p:nvPr>
            <p:ph idx="1"/>
          </p:nvPr>
        </p:nvSpPr>
        <p:spPr/>
        <p:txBody>
          <a:bodyPr/>
          <a:lstStyle/>
          <a:p>
            <a:r>
              <a:rPr lang="en-US" dirty="0" smtClean="0"/>
              <a:t>The two questions are separate:</a:t>
            </a:r>
          </a:p>
          <a:p>
            <a:r>
              <a:rPr lang="en-US" dirty="0" smtClean="0"/>
              <a:t>1. Do the premises give sufficient reason for the conclusion, if you pretend the premises are accurate for the sake of argument? </a:t>
            </a:r>
          </a:p>
          <a:p>
            <a:r>
              <a:rPr lang="en-US" dirty="0" smtClean="0"/>
              <a:t>2. Are the premises actually true on their own?</a:t>
            </a:r>
            <a:endParaRPr lang="en-US" dirty="0"/>
          </a:p>
        </p:txBody>
      </p:sp>
    </p:spTree>
    <p:extLst>
      <p:ext uri="{BB962C8B-B14F-4D97-AF65-F5344CB8AC3E}">
        <p14:creationId xmlns:p14="http://schemas.microsoft.com/office/powerpoint/2010/main" val="770599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495946"/>
            <a:ext cx="8416036" cy="556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44703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381000"/>
          </a:xfrm>
        </p:spPr>
        <p:txBody>
          <a:bodyPr>
            <a:normAutofit fontScale="90000"/>
          </a:bodyPr>
          <a:lstStyle/>
          <a:p>
            <a:r>
              <a:rPr lang="en-US" dirty="0" smtClean="0"/>
              <a:t>Types</a:t>
            </a:r>
            <a:endParaRPr lang="en-US" dirty="0"/>
          </a:p>
        </p:txBody>
      </p:sp>
      <p:sp>
        <p:nvSpPr>
          <p:cNvPr id="5" name="Text Placeholder 4"/>
          <p:cNvSpPr>
            <a:spLocks noGrp="1"/>
          </p:cNvSpPr>
          <p:nvPr>
            <p:ph type="body" idx="1"/>
          </p:nvPr>
        </p:nvSpPr>
        <p:spPr>
          <a:xfrm>
            <a:off x="457200" y="685800"/>
            <a:ext cx="4040188" cy="639762"/>
          </a:xfrm>
        </p:spPr>
        <p:txBody>
          <a:bodyPr/>
          <a:lstStyle/>
          <a:p>
            <a:r>
              <a:rPr lang="en-US" dirty="0" smtClean="0"/>
              <a:t>Deduction</a:t>
            </a:r>
            <a:endParaRPr lang="en-US" dirty="0"/>
          </a:p>
        </p:txBody>
      </p:sp>
      <p:sp>
        <p:nvSpPr>
          <p:cNvPr id="6" name="Content Placeholder 5"/>
          <p:cNvSpPr>
            <a:spLocks noGrp="1"/>
          </p:cNvSpPr>
          <p:nvPr>
            <p:ph sz="half" idx="2"/>
          </p:nvPr>
        </p:nvSpPr>
        <p:spPr>
          <a:xfrm>
            <a:off x="457200" y="1371600"/>
            <a:ext cx="4040188" cy="5257800"/>
          </a:xfrm>
        </p:spPr>
        <p:txBody>
          <a:bodyPr>
            <a:normAutofit lnSpcReduction="10000"/>
          </a:bodyPr>
          <a:lstStyle/>
          <a:p>
            <a:r>
              <a:rPr lang="en-US" dirty="0" smtClean="0"/>
              <a:t>Arguments based on Math</a:t>
            </a:r>
          </a:p>
          <a:p>
            <a:pPr lvl="1"/>
            <a:r>
              <a:rPr lang="en-US" dirty="0" smtClean="0"/>
              <a:t>Literally facts from math</a:t>
            </a:r>
          </a:p>
          <a:p>
            <a:r>
              <a:rPr lang="en-US" dirty="0" smtClean="0"/>
              <a:t>Arguments based on Definitions</a:t>
            </a:r>
          </a:p>
          <a:p>
            <a:pPr lvl="1"/>
            <a:r>
              <a:rPr lang="en-US" dirty="0" smtClean="0"/>
              <a:t>Terms defined in the argument</a:t>
            </a:r>
          </a:p>
          <a:p>
            <a:r>
              <a:rPr lang="en-US" dirty="0" smtClean="0"/>
              <a:t>Categorical Syllogism</a:t>
            </a:r>
          </a:p>
          <a:p>
            <a:pPr lvl="1"/>
            <a:r>
              <a:rPr lang="en-US" dirty="0" smtClean="0"/>
              <a:t>3 categories, 3 statements</a:t>
            </a:r>
          </a:p>
          <a:p>
            <a:r>
              <a:rPr lang="en-US" dirty="0" smtClean="0"/>
              <a:t>Hypothetical Syllogism</a:t>
            </a:r>
          </a:p>
          <a:p>
            <a:pPr lvl="1"/>
            <a:r>
              <a:rPr lang="en-US" dirty="0" smtClean="0"/>
              <a:t>If—then conditions being met, usually 3 conditional if—then statements</a:t>
            </a:r>
          </a:p>
          <a:p>
            <a:r>
              <a:rPr lang="en-US" dirty="0" smtClean="0"/>
              <a:t>Disjunctive Syllogism</a:t>
            </a:r>
          </a:p>
          <a:p>
            <a:pPr lvl="1"/>
            <a:r>
              <a:rPr lang="en-US" dirty="0" smtClean="0"/>
              <a:t>Either- or choice being made, usually 3 statements as well</a:t>
            </a:r>
          </a:p>
        </p:txBody>
      </p:sp>
      <p:sp>
        <p:nvSpPr>
          <p:cNvPr id="7" name="Text Placeholder 6"/>
          <p:cNvSpPr>
            <a:spLocks noGrp="1"/>
          </p:cNvSpPr>
          <p:nvPr>
            <p:ph type="body" sz="quarter" idx="3"/>
          </p:nvPr>
        </p:nvSpPr>
        <p:spPr>
          <a:xfrm>
            <a:off x="4724400" y="685800"/>
            <a:ext cx="4041775" cy="639762"/>
          </a:xfrm>
        </p:spPr>
        <p:txBody>
          <a:bodyPr/>
          <a:lstStyle/>
          <a:p>
            <a:r>
              <a:rPr lang="en-US" dirty="0" smtClean="0"/>
              <a:t>Induction</a:t>
            </a:r>
            <a:endParaRPr lang="en-US" dirty="0"/>
          </a:p>
        </p:txBody>
      </p:sp>
      <p:sp>
        <p:nvSpPr>
          <p:cNvPr id="8" name="Content Placeholder 7"/>
          <p:cNvSpPr>
            <a:spLocks noGrp="1"/>
          </p:cNvSpPr>
          <p:nvPr>
            <p:ph sz="quarter" idx="4"/>
          </p:nvPr>
        </p:nvSpPr>
        <p:spPr>
          <a:xfrm>
            <a:off x="4648200" y="1371600"/>
            <a:ext cx="4343400" cy="5486400"/>
          </a:xfrm>
        </p:spPr>
        <p:txBody>
          <a:bodyPr>
            <a:normAutofit fontScale="85000" lnSpcReduction="20000"/>
          </a:bodyPr>
          <a:lstStyle/>
          <a:p>
            <a:r>
              <a:rPr lang="en-US" dirty="0" smtClean="0"/>
              <a:t>Prediction</a:t>
            </a:r>
          </a:p>
          <a:p>
            <a:pPr lvl="1"/>
            <a:r>
              <a:rPr lang="en-US" dirty="0" smtClean="0"/>
              <a:t>Claims about future events</a:t>
            </a:r>
          </a:p>
          <a:p>
            <a:r>
              <a:rPr lang="en-US" dirty="0" smtClean="0"/>
              <a:t>Arguments from Analogy</a:t>
            </a:r>
          </a:p>
          <a:p>
            <a:pPr lvl="1"/>
            <a:r>
              <a:rPr lang="en-US" dirty="0" smtClean="0"/>
              <a:t>Two things are compared and said to be alike in a new way too</a:t>
            </a:r>
          </a:p>
          <a:p>
            <a:r>
              <a:rPr lang="en-US" dirty="0" smtClean="0"/>
              <a:t>Generalization</a:t>
            </a:r>
          </a:p>
          <a:p>
            <a:pPr lvl="1"/>
            <a:r>
              <a:rPr lang="en-US" dirty="0" smtClean="0"/>
              <a:t>Moving from group-individual claims or individual-group</a:t>
            </a:r>
          </a:p>
          <a:p>
            <a:r>
              <a:rPr lang="en-US" dirty="0" smtClean="0"/>
              <a:t>Arguments from Authority</a:t>
            </a:r>
          </a:p>
          <a:p>
            <a:pPr lvl="1"/>
            <a:r>
              <a:rPr lang="en-US" dirty="0" smtClean="0"/>
              <a:t>Usually one individual is named who is well known, a claim about agreeing with them is made</a:t>
            </a:r>
          </a:p>
          <a:p>
            <a:r>
              <a:rPr lang="en-US" dirty="0" smtClean="0"/>
              <a:t>Arguments based on Signs</a:t>
            </a:r>
          </a:p>
          <a:p>
            <a:pPr lvl="1"/>
            <a:r>
              <a:rPr lang="en-US" dirty="0" smtClean="0"/>
              <a:t>Literally a sign or a plaque is claimed to tell the truth</a:t>
            </a:r>
          </a:p>
          <a:p>
            <a:r>
              <a:rPr lang="en-US" dirty="0" smtClean="0"/>
              <a:t>Causal Inference (inferring what caused an effect)</a:t>
            </a:r>
          </a:p>
          <a:p>
            <a:pPr lvl="1"/>
            <a:r>
              <a:rPr lang="en-US" dirty="0" smtClean="0"/>
              <a:t>Seeing some effect or evidence, and then inferring who did it or what did it as in Sherlock Holmes mysteries</a:t>
            </a:r>
          </a:p>
          <a:p>
            <a:endParaRPr lang="en-US" dirty="0"/>
          </a:p>
        </p:txBody>
      </p:sp>
    </p:spTree>
    <p:extLst>
      <p:ext uri="{BB962C8B-B14F-4D97-AF65-F5344CB8AC3E}">
        <p14:creationId xmlns:p14="http://schemas.microsoft.com/office/powerpoint/2010/main" val="32044354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think?</a:t>
            </a:r>
            <a:endParaRPr lang="en-US" dirty="0"/>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r>
              <a:rPr lang="en-US" i="1" dirty="0" smtClean="0">
                <a:cs typeface="Times New Roman" charset="0"/>
              </a:rPr>
              <a:t>1. Joe must own at least ten DVD’s, because he’s been buying one a week since he got that DVD player in June.</a:t>
            </a:r>
          </a:p>
          <a:p>
            <a:r>
              <a:rPr lang="en-US" i="1" dirty="0" smtClean="0">
                <a:cs typeface="Times New Roman" charset="0"/>
              </a:rPr>
              <a:t>2. All cats are mammals, and no mammals are fish, so no cats are fish.</a:t>
            </a:r>
          </a:p>
          <a:p>
            <a:r>
              <a:rPr lang="en-US" i="1" dirty="0" smtClean="0">
                <a:cs typeface="Times New Roman" charset="0"/>
              </a:rPr>
              <a:t>3. Either we’ll get Chinese or Thai. But Thai Café is closed today, so we’ll have to get Chinese.</a:t>
            </a:r>
          </a:p>
          <a:p>
            <a:r>
              <a:rPr lang="en-US" i="1" dirty="0" smtClean="0">
                <a:cs typeface="Times New Roman" charset="0"/>
              </a:rPr>
              <a:t>4. The Bobcats will probably come in last place this year because they are a terrible team.</a:t>
            </a:r>
          </a:p>
          <a:p>
            <a:r>
              <a:rPr lang="en-US" i="1" dirty="0" smtClean="0">
                <a:cs typeface="Times New Roman" charset="0"/>
              </a:rPr>
              <a:t>5. Smith must have been smoking in the company front yard again, he’s the only person here who smokes Camels and these are all Camel cigarette butts in the yard.</a:t>
            </a:r>
            <a:endParaRPr lang="en-US" i="1" dirty="0" smtClean="0"/>
          </a:p>
          <a:p>
            <a:r>
              <a:rPr lang="en-US" i="1" dirty="0" smtClean="0">
                <a:cs typeface="Times New Roman" charset="0"/>
              </a:rPr>
              <a:t>6. The world is like a huge machine made up of smaller machines, and since machines have intelligent creators, the world must have one too. </a:t>
            </a:r>
          </a:p>
          <a:p>
            <a:r>
              <a:rPr lang="en-US" i="1" dirty="0" smtClean="0">
                <a:cs typeface="Times New Roman" charset="0"/>
              </a:rPr>
              <a:t>7. Philosophers always write both fiction and non-fiction. After all, Sartre and Rousseau both wrote fiction and non-fiction.</a:t>
            </a:r>
          </a:p>
          <a:p>
            <a:endParaRPr lang="en-US" dirty="0"/>
          </a:p>
        </p:txBody>
      </p:sp>
    </p:spTree>
    <p:extLst>
      <p:ext uri="{BB962C8B-B14F-4D97-AF65-F5344CB8AC3E}">
        <p14:creationId xmlns:p14="http://schemas.microsoft.com/office/powerpoint/2010/main" val="3903614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609600" y="3756838"/>
            <a:ext cx="7696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Times New Roman" charset="0"/>
              </a:defRPr>
            </a:lvl1pPr>
            <a:lvl2pPr marL="742950" indent="-285750" eaLnBrk="0" hangingPunct="0">
              <a:defRPr sz="3600">
                <a:solidFill>
                  <a:schemeClr val="tx1"/>
                </a:solidFill>
                <a:latin typeface="Times New Roman" charset="0"/>
              </a:defRPr>
            </a:lvl2pPr>
            <a:lvl3pPr marL="1143000" indent="-228600" eaLnBrk="0" hangingPunct="0">
              <a:defRPr sz="3600">
                <a:solidFill>
                  <a:schemeClr val="tx1"/>
                </a:solidFill>
                <a:latin typeface="Times New Roman" charset="0"/>
              </a:defRPr>
            </a:lvl3pPr>
            <a:lvl4pPr marL="1600200" indent="-228600" eaLnBrk="0" hangingPunct="0">
              <a:defRPr sz="3600">
                <a:solidFill>
                  <a:schemeClr val="tx1"/>
                </a:solidFill>
                <a:latin typeface="Times New Roman" charset="0"/>
              </a:defRPr>
            </a:lvl4pPr>
            <a:lvl5pPr marL="2057400" indent="-228600" eaLnBrk="0" hangingPunct="0">
              <a:defRPr sz="3600">
                <a:solidFill>
                  <a:schemeClr val="tx1"/>
                </a:solidFill>
                <a:latin typeface="Times New Roman" charset="0"/>
              </a:defRPr>
            </a:lvl5pPr>
            <a:lvl6pPr marL="2514600" indent="-228600" eaLnBrk="0" fontAlgn="base" hangingPunct="0">
              <a:spcBef>
                <a:spcPct val="0"/>
              </a:spcBef>
              <a:spcAft>
                <a:spcPct val="0"/>
              </a:spcAft>
              <a:defRPr sz="3600">
                <a:solidFill>
                  <a:schemeClr val="tx1"/>
                </a:solidFill>
                <a:latin typeface="Times New Roman" charset="0"/>
              </a:defRPr>
            </a:lvl6pPr>
            <a:lvl7pPr marL="2971800" indent="-228600" eaLnBrk="0" fontAlgn="base" hangingPunct="0">
              <a:spcBef>
                <a:spcPct val="0"/>
              </a:spcBef>
              <a:spcAft>
                <a:spcPct val="0"/>
              </a:spcAft>
              <a:defRPr sz="3600">
                <a:solidFill>
                  <a:schemeClr val="tx1"/>
                </a:solidFill>
                <a:latin typeface="Times New Roman" charset="0"/>
              </a:defRPr>
            </a:lvl7pPr>
            <a:lvl8pPr marL="3429000" indent="-228600" eaLnBrk="0" fontAlgn="base" hangingPunct="0">
              <a:spcBef>
                <a:spcPct val="0"/>
              </a:spcBef>
              <a:spcAft>
                <a:spcPct val="0"/>
              </a:spcAft>
              <a:defRPr sz="3600">
                <a:solidFill>
                  <a:schemeClr val="tx1"/>
                </a:solidFill>
                <a:latin typeface="Times New Roman" charset="0"/>
              </a:defRPr>
            </a:lvl8pPr>
            <a:lvl9pPr marL="3886200" indent="-228600" eaLnBrk="0" fontAlgn="base" hangingPunct="0">
              <a:spcBef>
                <a:spcPct val="0"/>
              </a:spcBef>
              <a:spcAft>
                <a:spcPct val="0"/>
              </a:spcAft>
              <a:defRPr sz="3600">
                <a:solidFill>
                  <a:schemeClr val="tx1"/>
                </a:solidFill>
                <a:latin typeface="Times New Roman" charset="0"/>
              </a:defRPr>
            </a:lvl9pPr>
          </a:lstStyle>
          <a:p>
            <a:pPr eaLnBrk="1" hangingPunct="1"/>
            <a:r>
              <a:rPr lang="en-US" b="1" dirty="0">
                <a:latin typeface="Arial" pitchFamily="34" charset="0"/>
                <a:cs typeface="Arial" pitchFamily="34" charset="0"/>
              </a:rPr>
              <a:t>Elementary deduction, my dear Watson</a:t>
            </a:r>
            <a:r>
              <a:rPr lang="en-US" b="1" dirty="0" smtClean="0">
                <a:latin typeface="Arial" pitchFamily="34" charset="0"/>
                <a:cs typeface="Arial" pitchFamily="34" charset="0"/>
              </a:rPr>
              <a:t>… (Sherlock Holmes)</a:t>
            </a:r>
            <a:endParaRPr lang="en-US" b="1" dirty="0">
              <a:latin typeface="Arial" pitchFamily="34" charset="0"/>
              <a:cs typeface="Arial"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838200"/>
            <a:ext cx="1876425" cy="242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3410" y="973333"/>
            <a:ext cx="2695575" cy="2158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219200" y="5181600"/>
            <a:ext cx="7543800" cy="923330"/>
          </a:xfrm>
          <a:prstGeom prst="rect">
            <a:avLst/>
          </a:prstGeom>
          <a:noFill/>
        </p:spPr>
        <p:txBody>
          <a:bodyPr wrap="square" rtlCol="0">
            <a:spAutoFit/>
          </a:bodyPr>
          <a:lstStyle/>
          <a:p>
            <a:r>
              <a:rPr lang="en-US" b="1" dirty="0" smtClean="0"/>
              <a:t>Just be careful, because sometimes when Holmes mentions deduction, he’s actually been doing an inductive causal inference. That’s how college makes you think!</a:t>
            </a:r>
            <a:endParaRPr lang="en-US" b="1" dirty="0"/>
          </a:p>
        </p:txBody>
      </p:sp>
    </p:spTree>
    <p:extLst>
      <p:ext uri="{BB962C8B-B14F-4D97-AF65-F5344CB8AC3E}">
        <p14:creationId xmlns:p14="http://schemas.microsoft.com/office/powerpoint/2010/main" val="9543546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iterate type="lt">
                                    <p:tmPct val="100000"/>
                                  </p:iterate>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wipe(up)">
                                      <p:cBhvr>
                                        <p:cTn id="7" dur="75"/>
                                        <p:tgtEl>
                                          <p:spTgt spid="2051">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609600" y="304800"/>
            <a:ext cx="778827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Times New Roman" charset="0"/>
              </a:defRPr>
            </a:lvl1pPr>
            <a:lvl2pPr marL="742950" indent="-285750" eaLnBrk="0" hangingPunct="0">
              <a:defRPr sz="3600">
                <a:solidFill>
                  <a:schemeClr val="tx1"/>
                </a:solidFill>
                <a:latin typeface="Times New Roman" charset="0"/>
              </a:defRPr>
            </a:lvl2pPr>
            <a:lvl3pPr marL="1143000" indent="-228600" eaLnBrk="0" hangingPunct="0">
              <a:defRPr sz="3600">
                <a:solidFill>
                  <a:schemeClr val="tx1"/>
                </a:solidFill>
                <a:latin typeface="Times New Roman" charset="0"/>
              </a:defRPr>
            </a:lvl3pPr>
            <a:lvl4pPr marL="1600200" indent="-228600" eaLnBrk="0" hangingPunct="0">
              <a:defRPr sz="3600">
                <a:solidFill>
                  <a:schemeClr val="tx1"/>
                </a:solidFill>
                <a:latin typeface="Times New Roman" charset="0"/>
              </a:defRPr>
            </a:lvl4pPr>
            <a:lvl5pPr marL="2057400" indent="-228600" eaLnBrk="0" hangingPunct="0">
              <a:defRPr sz="3600">
                <a:solidFill>
                  <a:schemeClr val="tx1"/>
                </a:solidFill>
                <a:latin typeface="Times New Roman" charset="0"/>
              </a:defRPr>
            </a:lvl5pPr>
            <a:lvl6pPr marL="2514600" indent="-228600" eaLnBrk="0" fontAlgn="base" hangingPunct="0">
              <a:spcBef>
                <a:spcPct val="0"/>
              </a:spcBef>
              <a:spcAft>
                <a:spcPct val="0"/>
              </a:spcAft>
              <a:defRPr sz="3600">
                <a:solidFill>
                  <a:schemeClr val="tx1"/>
                </a:solidFill>
                <a:latin typeface="Times New Roman" charset="0"/>
              </a:defRPr>
            </a:lvl6pPr>
            <a:lvl7pPr marL="2971800" indent="-228600" eaLnBrk="0" fontAlgn="base" hangingPunct="0">
              <a:spcBef>
                <a:spcPct val="0"/>
              </a:spcBef>
              <a:spcAft>
                <a:spcPct val="0"/>
              </a:spcAft>
              <a:defRPr sz="3600">
                <a:solidFill>
                  <a:schemeClr val="tx1"/>
                </a:solidFill>
                <a:latin typeface="Times New Roman" charset="0"/>
              </a:defRPr>
            </a:lvl7pPr>
            <a:lvl8pPr marL="3429000" indent="-228600" eaLnBrk="0" fontAlgn="base" hangingPunct="0">
              <a:spcBef>
                <a:spcPct val="0"/>
              </a:spcBef>
              <a:spcAft>
                <a:spcPct val="0"/>
              </a:spcAft>
              <a:defRPr sz="3600">
                <a:solidFill>
                  <a:schemeClr val="tx1"/>
                </a:solidFill>
                <a:latin typeface="Times New Roman" charset="0"/>
              </a:defRPr>
            </a:lvl8pPr>
            <a:lvl9pPr marL="3886200" indent="-228600" eaLnBrk="0" fontAlgn="base" hangingPunct="0">
              <a:spcBef>
                <a:spcPct val="0"/>
              </a:spcBef>
              <a:spcAft>
                <a:spcPct val="0"/>
              </a:spcAft>
              <a:defRPr sz="3600">
                <a:solidFill>
                  <a:schemeClr val="tx1"/>
                </a:solidFill>
                <a:latin typeface="Times New Roman" charset="0"/>
              </a:defRPr>
            </a:lvl9pPr>
          </a:lstStyle>
          <a:p>
            <a:pPr eaLnBrk="1" hangingPunct="1"/>
            <a:r>
              <a:rPr lang="en-US" b="1" dirty="0">
                <a:latin typeface="Arial" pitchFamily="34" charset="0"/>
                <a:cs typeface="Arial" pitchFamily="34" charset="0"/>
              </a:rPr>
              <a:t>Deduction: </a:t>
            </a:r>
            <a:endParaRPr lang="en-US" b="1" dirty="0" smtClean="0">
              <a:latin typeface="Arial" pitchFamily="34" charset="0"/>
              <a:cs typeface="Arial" pitchFamily="34" charset="0"/>
            </a:endParaRPr>
          </a:p>
          <a:p>
            <a:pPr eaLnBrk="1" hangingPunct="1"/>
            <a:r>
              <a:rPr lang="en-US" b="1" dirty="0" smtClean="0">
                <a:latin typeface="Arial" pitchFamily="34" charset="0"/>
                <a:cs typeface="Arial" pitchFamily="34" charset="0"/>
              </a:rPr>
              <a:t>the </a:t>
            </a:r>
            <a:r>
              <a:rPr lang="en-US" b="1" dirty="0">
                <a:latin typeface="Arial" pitchFamily="34" charset="0"/>
                <a:cs typeface="Arial" pitchFamily="34" charset="0"/>
              </a:rPr>
              <a:t>type of argument in </a:t>
            </a:r>
            <a:r>
              <a:rPr lang="en-US" b="1" dirty="0" smtClean="0">
                <a:latin typeface="Arial" pitchFamily="34" charset="0"/>
                <a:cs typeface="Arial" pitchFamily="34" charset="0"/>
              </a:rPr>
              <a:t>which the </a:t>
            </a:r>
            <a:r>
              <a:rPr lang="en-US" b="1" dirty="0">
                <a:latin typeface="Arial" pitchFamily="34" charset="0"/>
                <a:cs typeface="Arial" pitchFamily="34" charset="0"/>
              </a:rPr>
              <a:t>premises are meant to be </a:t>
            </a:r>
            <a:r>
              <a:rPr lang="en-US" b="1" dirty="0" smtClean="0">
                <a:latin typeface="Arial" pitchFamily="34" charset="0"/>
                <a:cs typeface="Arial" pitchFamily="34" charset="0"/>
              </a:rPr>
              <a:t>providing such </a:t>
            </a:r>
            <a:r>
              <a:rPr lang="en-US" b="1" dirty="0">
                <a:latin typeface="Arial" pitchFamily="34" charset="0"/>
                <a:cs typeface="Arial" pitchFamily="34" charset="0"/>
              </a:rPr>
              <a:t>solid support that the conclusion should </a:t>
            </a:r>
            <a:r>
              <a:rPr lang="en-US" b="1" dirty="0" smtClean="0">
                <a:latin typeface="Arial" pitchFamily="34" charset="0"/>
                <a:cs typeface="Arial" pitchFamily="34" charset="0"/>
              </a:rPr>
              <a:t>be inescapable, necessary, no other choice.</a:t>
            </a:r>
            <a:endParaRPr lang="en-US" b="1" dirty="0">
              <a:latin typeface="Arial" pitchFamily="34" charset="0"/>
              <a:cs typeface="Arial" pitchFamily="34" charset="0"/>
            </a:endParaRPr>
          </a:p>
        </p:txBody>
      </p:sp>
      <p:sp>
        <p:nvSpPr>
          <p:cNvPr id="2" name="TextBox 1"/>
          <p:cNvSpPr txBox="1"/>
          <p:nvPr/>
        </p:nvSpPr>
        <p:spPr>
          <a:xfrm>
            <a:off x="1219200" y="4648200"/>
            <a:ext cx="6934200" cy="1569660"/>
          </a:xfrm>
          <a:prstGeom prst="rect">
            <a:avLst/>
          </a:prstGeom>
          <a:noFill/>
        </p:spPr>
        <p:txBody>
          <a:bodyPr wrap="square" rtlCol="0">
            <a:spAutoFit/>
          </a:bodyPr>
          <a:lstStyle/>
          <a:p>
            <a:r>
              <a:rPr lang="en-US" sz="2400" b="1" i="1" dirty="0" smtClean="0"/>
              <a:t>The rare earths appear in a particular row near the bottom of the periodic table, and Cerium appears in that particular row near the bottom of the periodic table. Cerium is a rare earth.</a:t>
            </a:r>
            <a:endParaRPr lang="en-US" sz="2400" b="1" i="1" dirty="0"/>
          </a:p>
        </p:txBody>
      </p:sp>
    </p:spTree>
    <p:extLst>
      <p:ext uri="{BB962C8B-B14F-4D97-AF65-F5344CB8AC3E}">
        <p14:creationId xmlns:p14="http://schemas.microsoft.com/office/powerpoint/2010/main" val="36722505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898525" y="806450"/>
            <a:ext cx="18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charset="0"/>
              </a:defRPr>
            </a:lvl1pPr>
            <a:lvl2pPr marL="742950" indent="-285750" eaLnBrk="0" hangingPunct="0">
              <a:defRPr sz="3600">
                <a:solidFill>
                  <a:schemeClr val="tx1"/>
                </a:solidFill>
                <a:latin typeface="Times New Roman" charset="0"/>
              </a:defRPr>
            </a:lvl2pPr>
            <a:lvl3pPr marL="1143000" indent="-228600" eaLnBrk="0" hangingPunct="0">
              <a:defRPr sz="3600">
                <a:solidFill>
                  <a:schemeClr val="tx1"/>
                </a:solidFill>
                <a:latin typeface="Times New Roman" charset="0"/>
              </a:defRPr>
            </a:lvl3pPr>
            <a:lvl4pPr marL="1600200" indent="-228600" eaLnBrk="0" hangingPunct="0">
              <a:defRPr sz="3600">
                <a:solidFill>
                  <a:schemeClr val="tx1"/>
                </a:solidFill>
                <a:latin typeface="Times New Roman" charset="0"/>
              </a:defRPr>
            </a:lvl4pPr>
            <a:lvl5pPr marL="2057400" indent="-228600" eaLnBrk="0" hangingPunct="0">
              <a:defRPr sz="3600">
                <a:solidFill>
                  <a:schemeClr val="tx1"/>
                </a:solidFill>
                <a:latin typeface="Times New Roman" charset="0"/>
              </a:defRPr>
            </a:lvl5pPr>
            <a:lvl6pPr marL="2514600" indent="-228600" eaLnBrk="0" fontAlgn="base" hangingPunct="0">
              <a:spcBef>
                <a:spcPct val="0"/>
              </a:spcBef>
              <a:spcAft>
                <a:spcPct val="0"/>
              </a:spcAft>
              <a:defRPr sz="3600">
                <a:solidFill>
                  <a:schemeClr val="tx1"/>
                </a:solidFill>
                <a:latin typeface="Times New Roman" charset="0"/>
              </a:defRPr>
            </a:lvl6pPr>
            <a:lvl7pPr marL="2971800" indent="-228600" eaLnBrk="0" fontAlgn="base" hangingPunct="0">
              <a:spcBef>
                <a:spcPct val="0"/>
              </a:spcBef>
              <a:spcAft>
                <a:spcPct val="0"/>
              </a:spcAft>
              <a:defRPr sz="3600">
                <a:solidFill>
                  <a:schemeClr val="tx1"/>
                </a:solidFill>
                <a:latin typeface="Times New Roman" charset="0"/>
              </a:defRPr>
            </a:lvl7pPr>
            <a:lvl8pPr marL="3429000" indent="-228600" eaLnBrk="0" fontAlgn="base" hangingPunct="0">
              <a:spcBef>
                <a:spcPct val="0"/>
              </a:spcBef>
              <a:spcAft>
                <a:spcPct val="0"/>
              </a:spcAft>
              <a:defRPr sz="3600">
                <a:solidFill>
                  <a:schemeClr val="tx1"/>
                </a:solidFill>
                <a:latin typeface="Times New Roman" charset="0"/>
              </a:defRPr>
            </a:lvl8pPr>
            <a:lvl9pPr marL="3886200" indent="-228600" eaLnBrk="0" fontAlgn="base" hangingPunct="0">
              <a:spcBef>
                <a:spcPct val="0"/>
              </a:spcBef>
              <a:spcAft>
                <a:spcPct val="0"/>
              </a:spcAft>
              <a:defRPr sz="3600">
                <a:solidFill>
                  <a:schemeClr val="tx1"/>
                </a:solidFill>
                <a:latin typeface="Times New Roman" charset="0"/>
              </a:defRPr>
            </a:lvl9pPr>
          </a:lstStyle>
          <a:p>
            <a:pPr eaLnBrk="1" hangingPunct="1"/>
            <a:endParaRPr lang="en-US"/>
          </a:p>
        </p:txBody>
      </p:sp>
      <p:sp>
        <p:nvSpPr>
          <p:cNvPr id="4099" name="Text Box 3"/>
          <p:cNvSpPr txBox="1">
            <a:spLocks noChangeArrowheads="1"/>
          </p:cNvSpPr>
          <p:nvPr/>
        </p:nvSpPr>
        <p:spPr bwMode="auto">
          <a:xfrm>
            <a:off x="457200" y="381000"/>
            <a:ext cx="7712075"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Times New Roman" charset="0"/>
              </a:defRPr>
            </a:lvl1pPr>
            <a:lvl2pPr marL="742950" indent="-285750" eaLnBrk="0" hangingPunct="0">
              <a:defRPr sz="3600">
                <a:solidFill>
                  <a:schemeClr val="tx1"/>
                </a:solidFill>
                <a:latin typeface="Times New Roman" charset="0"/>
              </a:defRPr>
            </a:lvl2pPr>
            <a:lvl3pPr marL="1143000" indent="-228600" eaLnBrk="0" hangingPunct="0">
              <a:defRPr sz="3600">
                <a:solidFill>
                  <a:schemeClr val="tx1"/>
                </a:solidFill>
                <a:latin typeface="Times New Roman" charset="0"/>
              </a:defRPr>
            </a:lvl3pPr>
            <a:lvl4pPr marL="1600200" indent="-228600" eaLnBrk="0" hangingPunct="0">
              <a:defRPr sz="3600">
                <a:solidFill>
                  <a:schemeClr val="tx1"/>
                </a:solidFill>
                <a:latin typeface="Times New Roman" charset="0"/>
              </a:defRPr>
            </a:lvl4pPr>
            <a:lvl5pPr marL="2057400" indent="-228600" eaLnBrk="0" hangingPunct="0">
              <a:defRPr sz="3600">
                <a:solidFill>
                  <a:schemeClr val="tx1"/>
                </a:solidFill>
                <a:latin typeface="Times New Roman" charset="0"/>
              </a:defRPr>
            </a:lvl5pPr>
            <a:lvl6pPr marL="2514600" indent="-228600" eaLnBrk="0" fontAlgn="base" hangingPunct="0">
              <a:spcBef>
                <a:spcPct val="0"/>
              </a:spcBef>
              <a:spcAft>
                <a:spcPct val="0"/>
              </a:spcAft>
              <a:defRPr sz="3600">
                <a:solidFill>
                  <a:schemeClr val="tx1"/>
                </a:solidFill>
                <a:latin typeface="Times New Roman" charset="0"/>
              </a:defRPr>
            </a:lvl6pPr>
            <a:lvl7pPr marL="2971800" indent="-228600" eaLnBrk="0" fontAlgn="base" hangingPunct="0">
              <a:spcBef>
                <a:spcPct val="0"/>
              </a:spcBef>
              <a:spcAft>
                <a:spcPct val="0"/>
              </a:spcAft>
              <a:defRPr sz="3600">
                <a:solidFill>
                  <a:schemeClr val="tx1"/>
                </a:solidFill>
                <a:latin typeface="Times New Roman" charset="0"/>
              </a:defRPr>
            </a:lvl7pPr>
            <a:lvl8pPr marL="3429000" indent="-228600" eaLnBrk="0" fontAlgn="base" hangingPunct="0">
              <a:spcBef>
                <a:spcPct val="0"/>
              </a:spcBef>
              <a:spcAft>
                <a:spcPct val="0"/>
              </a:spcAft>
              <a:defRPr sz="3600">
                <a:solidFill>
                  <a:schemeClr val="tx1"/>
                </a:solidFill>
                <a:latin typeface="Times New Roman" charset="0"/>
              </a:defRPr>
            </a:lvl8pPr>
            <a:lvl9pPr marL="3886200" indent="-228600" eaLnBrk="0" fontAlgn="base" hangingPunct="0">
              <a:spcBef>
                <a:spcPct val="0"/>
              </a:spcBef>
              <a:spcAft>
                <a:spcPct val="0"/>
              </a:spcAft>
              <a:defRPr sz="3600">
                <a:solidFill>
                  <a:schemeClr val="tx1"/>
                </a:solidFill>
                <a:latin typeface="Times New Roman" charset="0"/>
              </a:defRPr>
            </a:lvl9pPr>
          </a:lstStyle>
          <a:p>
            <a:pPr eaLnBrk="1" hangingPunct="1"/>
            <a:r>
              <a:rPr lang="en-US" b="1" dirty="0">
                <a:latin typeface="Arial" pitchFamily="34" charset="0"/>
                <a:cs typeface="Arial" pitchFamily="34" charset="0"/>
              </a:rPr>
              <a:t>Induction: </a:t>
            </a:r>
            <a:endParaRPr lang="en-US" b="1" dirty="0" smtClean="0">
              <a:latin typeface="Arial" pitchFamily="34" charset="0"/>
              <a:cs typeface="Arial" pitchFamily="34" charset="0"/>
            </a:endParaRPr>
          </a:p>
          <a:p>
            <a:pPr eaLnBrk="1" hangingPunct="1"/>
            <a:r>
              <a:rPr lang="en-US" b="1" dirty="0" smtClean="0">
                <a:latin typeface="Arial" pitchFamily="34" charset="0"/>
                <a:cs typeface="Arial" pitchFamily="34" charset="0"/>
              </a:rPr>
              <a:t>the </a:t>
            </a:r>
            <a:r>
              <a:rPr lang="en-US" b="1" dirty="0">
                <a:latin typeface="Arial" pitchFamily="34" charset="0"/>
                <a:cs typeface="Arial" pitchFamily="34" charset="0"/>
              </a:rPr>
              <a:t>type of argument in which</a:t>
            </a:r>
          </a:p>
          <a:p>
            <a:pPr eaLnBrk="1" hangingPunct="1"/>
            <a:r>
              <a:rPr lang="en-US" b="1" dirty="0" smtClean="0">
                <a:latin typeface="Arial" pitchFamily="34" charset="0"/>
                <a:cs typeface="Arial" pitchFamily="34" charset="0"/>
              </a:rPr>
              <a:t>the </a:t>
            </a:r>
            <a:r>
              <a:rPr lang="en-US" b="1" dirty="0">
                <a:latin typeface="Arial" pitchFamily="34" charset="0"/>
                <a:cs typeface="Arial" pitchFamily="34" charset="0"/>
              </a:rPr>
              <a:t>conclusion is supposed to follow from </a:t>
            </a:r>
          </a:p>
          <a:p>
            <a:pPr eaLnBrk="1" hangingPunct="1"/>
            <a:r>
              <a:rPr lang="en-US" b="1" dirty="0" smtClean="0">
                <a:latin typeface="Arial" pitchFamily="34" charset="0"/>
                <a:cs typeface="Arial" pitchFamily="34" charset="0"/>
              </a:rPr>
              <a:t>the </a:t>
            </a:r>
            <a:r>
              <a:rPr lang="en-US" b="1" dirty="0">
                <a:latin typeface="Arial" pitchFamily="34" charset="0"/>
                <a:cs typeface="Arial" pitchFamily="34" charset="0"/>
              </a:rPr>
              <a:t>premise(s) with </a:t>
            </a:r>
            <a:r>
              <a:rPr lang="en-US" b="1" dirty="0" smtClean="0">
                <a:latin typeface="Arial" pitchFamily="34" charset="0"/>
                <a:cs typeface="Arial" pitchFamily="34" charset="0"/>
              </a:rPr>
              <a:t>probability or likelihood.</a:t>
            </a:r>
            <a:endParaRPr lang="en-US" b="1" dirty="0">
              <a:latin typeface="Arial" pitchFamily="34" charset="0"/>
              <a:cs typeface="Arial" pitchFamily="34" charset="0"/>
            </a:endParaRPr>
          </a:p>
        </p:txBody>
      </p:sp>
      <p:sp>
        <p:nvSpPr>
          <p:cNvPr id="3076" name="Text Box 4"/>
          <p:cNvSpPr txBox="1">
            <a:spLocks noChangeArrowheads="1"/>
          </p:cNvSpPr>
          <p:nvPr/>
        </p:nvSpPr>
        <p:spPr bwMode="auto">
          <a:xfrm>
            <a:off x="1219200" y="4114800"/>
            <a:ext cx="6595239"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Times New Roman" charset="0"/>
              </a:defRPr>
            </a:lvl1pPr>
            <a:lvl2pPr marL="742950" indent="-285750" eaLnBrk="0" hangingPunct="0">
              <a:defRPr sz="3600">
                <a:solidFill>
                  <a:schemeClr val="tx1"/>
                </a:solidFill>
                <a:latin typeface="Times New Roman" charset="0"/>
              </a:defRPr>
            </a:lvl2pPr>
            <a:lvl3pPr marL="1143000" indent="-228600" eaLnBrk="0" hangingPunct="0">
              <a:defRPr sz="3600">
                <a:solidFill>
                  <a:schemeClr val="tx1"/>
                </a:solidFill>
                <a:latin typeface="Times New Roman" charset="0"/>
              </a:defRPr>
            </a:lvl3pPr>
            <a:lvl4pPr marL="1600200" indent="-228600" eaLnBrk="0" hangingPunct="0">
              <a:defRPr sz="3600">
                <a:solidFill>
                  <a:schemeClr val="tx1"/>
                </a:solidFill>
                <a:latin typeface="Times New Roman" charset="0"/>
              </a:defRPr>
            </a:lvl4pPr>
            <a:lvl5pPr marL="2057400" indent="-228600" eaLnBrk="0" hangingPunct="0">
              <a:defRPr sz="3600">
                <a:solidFill>
                  <a:schemeClr val="tx1"/>
                </a:solidFill>
                <a:latin typeface="Times New Roman" charset="0"/>
              </a:defRPr>
            </a:lvl5pPr>
            <a:lvl6pPr marL="2514600" indent="-228600" eaLnBrk="0" fontAlgn="base" hangingPunct="0">
              <a:spcBef>
                <a:spcPct val="0"/>
              </a:spcBef>
              <a:spcAft>
                <a:spcPct val="0"/>
              </a:spcAft>
              <a:defRPr sz="3600">
                <a:solidFill>
                  <a:schemeClr val="tx1"/>
                </a:solidFill>
                <a:latin typeface="Times New Roman" charset="0"/>
              </a:defRPr>
            </a:lvl6pPr>
            <a:lvl7pPr marL="2971800" indent="-228600" eaLnBrk="0" fontAlgn="base" hangingPunct="0">
              <a:spcBef>
                <a:spcPct val="0"/>
              </a:spcBef>
              <a:spcAft>
                <a:spcPct val="0"/>
              </a:spcAft>
              <a:defRPr sz="3600">
                <a:solidFill>
                  <a:schemeClr val="tx1"/>
                </a:solidFill>
                <a:latin typeface="Times New Roman" charset="0"/>
              </a:defRPr>
            </a:lvl7pPr>
            <a:lvl8pPr marL="3429000" indent="-228600" eaLnBrk="0" fontAlgn="base" hangingPunct="0">
              <a:spcBef>
                <a:spcPct val="0"/>
              </a:spcBef>
              <a:spcAft>
                <a:spcPct val="0"/>
              </a:spcAft>
              <a:defRPr sz="3600">
                <a:solidFill>
                  <a:schemeClr val="tx1"/>
                </a:solidFill>
                <a:latin typeface="Times New Roman" charset="0"/>
              </a:defRPr>
            </a:lvl8pPr>
            <a:lvl9pPr marL="3886200" indent="-228600" eaLnBrk="0" fontAlgn="base" hangingPunct="0">
              <a:spcBef>
                <a:spcPct val="0"/>
              </a:spcBef>
              <a:spcAft>
                <a:spcPct val="0"/>
              </a:spcAft>
              <a:defRPr sz="3600">
                <a:solidFill>
                  <a:schemeClr val="tx1"/>
                </a:solidFill>
                <a:latin typeface="Times New Roman" charset="0"/>
              </a:defRPr>
            </a:lvl9pPr>
          </a:lstStyle>
          <a:p>
            <a:pPr eaLnBrk="1" hangingPunct="1"/>
            <a:r>
              <a:rPr lang="en-US" b="1" i="1" dirty="0">
                <a:latin typeface="Arial" pitchFamily="34" charset="0"/>
                <a:cs typeface="Arial" pitchFamily="34" charset="0"/>
              </a:rPr>
              <a:t>John is a Republican, </a:t>
            </a:r>
            <a:r>
              <a:rPr lang="en-US" b="1" i="1" dirty="0" smtClean="0">
                <a:latin typeface="Arial" pitchFamily="34" charset="0"/>
                <a:cs typeface="Arial" pitchFamily="34" charset="0"/>
              </a:rPr>
              <a:t>and many Republicans voted for Romney, so </a:t>
            </a:r>
            <a:r>
              <a:rPr lang="en-US" b="1" i="1" dirty="0">
                <a:latin typeface="Arial" pitchFamily="34" charset="0"/>
                <a:cs typeface="Arial" pitchFamily="34" charset="0"/>
              </a:rPr>
              <a:t>he </a:t>
            </a:r>
            <a:r>
              <a:rPr lang="en-US" b="1" i="1" dirty="0" smtClean="0">
                <a:latin typeface="Arial" pitchFamily="34" charset="0"/>
                <a:cs typeface="Arial" pitchFamily="34" charset="0"/>
              </a:rPr>
              <a:t>probably voted </a:t>
            </a:r>
            <a:r>
              <a:rPr lang="en-US" b="1" i="1" dirty="0">
                <a:latin typeface="Arial" pitchFamily="34" charset="0"/>
                <a:cs typeface="Arial" pitchFamily="34" charset="0"/>
              </a:rPr>
              <a:t>for </a:t>
            </a:r>
            <a:r>
              <a:rPr lang="en-US" b="1" i="1" dirty="0" smtClean="0">
                <a:latin typeface="Arial" pitchFamily="34" charset="0"/>
                <a:cs typeface="Arial" pitchFamily="34" charset="0"/>
              </a:rPr>
              <a:t>Romney.</a:t>
            </a:r>
            <a:endParaRPr lang="en-US" b="1" i="1" dirty="0">
              <a:latin typeface="Arial" pitchFamily="34" charset="0"/>
              <a:cs typeface="Arial" pitchFamily="34" charset="0"/>
            </a:endParaRPr>
          </a:p>
        </p:txBody>
      </p:sp>
    </p:spTree>
    <p:extLst>
      <p:ext uri="{BB962C8B-B14F-4D97-AF65-F5344CB8AC3E}">
        <p14:creationId xmlns:p14="http://schemas.microsoft.com/office/powerpoint/2010/main" val="31710596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6">
                                            <p:txEl>
                                              <p:pRg st="0" end="0"/>
                                            </p:txEl>
                                          </p:spTgt>
                                        </p:tgtEl>
                                        <p:attrNameLst>
                                          <p:attrName>style.visibility</p:attrName>
                                        </p:attrNameLst>
                                      </p:cBhvr>
                                      <p:to>
                                        <p:strVal val="visible"/>
                                      </p:to>
                                    </p:set>
                                    <p:anim calcmode="lin" valueType="num">
                                      <p:cBhvr additive="base">
                                        <p:cTn id="7" dur="500" fill="hold"/>
                                        <p:tgtEl>
                                          <p:spTgt spid="307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Arguments</a:t>
            </a:r>
            <a:endParaRPr lang="en-US" dirty="0"/>
          </a:p>
        </p:txBody>
      </p:sp>
      <p:sp>
        <p:nvSpPr>
          <p:cNvPr id="3" name="Content Placeholder 2"/>
          <p:cNvSpPr>
            <a:spLocks noGrp="1"/>
          </p:cNvSpPr>
          <p:nvPr>
            <p:ph idx="1"/>
          </p:nvPr>
        </p:nvSpPr>
        <p:spPr/>
        <p:txBody>
          <a:bodyPr/>
          <a:lstStyle/>
          <a:p>
            <a:r>
              <a:rPr lang="en-US" dirty="0" smtClean="0"/>
              <a:t>A key goal of logic is to provide standards for measuring the degree to which the premises support the conclusion.</a:t>
            </a:r>
          </a:p>
          <a:p>
            <a:r>
              <a:rPr lang="en-US" dirty="0" smtClean="0"/>
              <a:t>Assessing the degrees of support of the premises for the conclusion involves a variety of techniques that we shall be encountering.</a:t>
            </a:r>
            <a:endParaRPr lang="en-US" dirty="0"/>
          </a:p>
        </p:txBody>
      </p:sp>
    </p:spTree>
    <p:extLst>
      <p:ext uri="{BB962C8B-B14F-4D97-AF65-F5344CB8AC3E}">
        <p14:creationId xmlns:p14="http://schemas.microsoft.com/office/powerpoint/2010/main" val="21928243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Arguments (cont.)</a:t>
            </a:r>
            <a:endParaRPr lang="en-US" dirty="0"/>
          </a:p>
        </p:txBody>
      </p:sp>
      <p:sp>
        <p:nvSpPr>
          <p:cNvPr id="3" name="Content Placeholder 2"/>
          <p:cNvSpPr>
            <a:spLocks noGrp="1"/>
          </p:cNvSpPr>
          <p:nvPr>
            <p:ph idx="1"/>
          </p:nvPr>
        </p:nvSpPr>
        <p:spPr/>
        <p:txBody>
          <a:bodyPr>
            <a:normAutofit lnSpcReduction="10000"/>
          </a:bodyPr>
          <a:lstStyle/>
          <a:p>
            <a:r>
              <a:rPr lang="en-US" dirty="0" smtClean="0"/>
              <a:t>To have a good argument, the premises must sufficiently support the conclusion, and the premises must actually be true.  </a:t>
            </a:r>
          </a:p>
          <a:p>
            <a:r>
              <a:rPr lang="en-US" dirty="0" smtClean="0"/>
              <a:t>Determining whether the premises are actually true, we must appeal either to facts that we know directly through our experiences and observations, or to facts we know through credible sources and expert opinion.</a:t>
            </a:r>
          </a:p>
          <a:p>
            <a:endParaRPr lang="en-US" dirty="0"/>
          </a:p>
        </p:txBody>
      </p:sp>
    </p:spTree>
    <p:extLst>
      <p:ext uri="{BB962C8B-B14F-4D97-AF65-F5344CB8AC3E}">
        <p14:creationId xmlns:p14="http://schemas.microsoft.com/office/powerpoint/2010/main" val="15915175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2302</Words>
  <Application>Microsoft Office PowerPoint</Application>
  <PresentationFormat>On-screen Show (4:3)</PresentationFormat>
  <Paragraphs>216</Paragraphs>
  <Slides>41</Slides>
  <Notes>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Propostions, Arguments, Premises, Conclusions, Deduction, Induction, etc. </vt:lpstr>
      <vt:lpstr>ForAllx (the open source linked pdf)</vt:lpstr>
      <vt:lpstr>Remember the parts of arguments</vt:lpstr>
      <vt:lpstr>PowerPoint Presentation</vt:lpstr>
      <vt:lpstr>PowerPoint Presentation</vt:lpstr>
      <vt:lpstr>PowerPoint Presentation</vt:lpstr>
      <vt:lpstr>PowerPoint Presentation</vt:lpstr>
      <vt:lpstr>Evaluating Arguments</vt:lpstr>
      <vt:lpstr>Evaluating Arguments (cont.)</vt:lpstr>
      <vt:lpstr>Induction and Deduction</vt:lpstr>
      <vt:lpstr>Inductive arguments</vt:lpstr>
      <vt:lpstr> Deductive Arguments</vt:lpstr>
      <vt:lpstr>PowerPoint Presentation</vt:lpstr>
      <vt:lpstr>A Question for You: </vt:lpstr>
      <vt:lpstr>Some possibilities----</vt:lpstr>
      <vt:lpstr>The best answer----</vt:lpstr>
      <vt:lpstr>Types of Deductive Arguments</vt:lpstr>
      <vt:lpstr>Arguments based on Definitions</vt:lpstr>
      <vt:lpstr>Arguments based on Math</vt:lpstr>
      <vt:lpstr>Categorical Syllogism</vt:lpstr>
      <vt:lpstr>Hypothetical Syllogism (if..then..)</vt:lpstr>
      <vt:lpstr>Disjunctive Syllogism (either…or)</vt:lpstr>
      <vt:lpstr>Inductive Arguments</vt:lpstr>
      <vt:lpstr>Types of Inductive Arguments</vt:lpstr>
      <vt:lpstr>Prediction</vt:lpstr>
      <vt:lpstr>Argument from Analogy</vt:lpstr>
      <vt:lpstr>Generalization</vt:lpstr>
      <vt:lpstr>Argument from Authority</vt:lpstr>
      <vt:lpstr>Argument based on Signs</vt:lpstr>
      <vt:lpstr>Causal Inference</vt:lpstr>
      <vt:lpstr>Deductive and Inductive</vt:lpstr>
      <vt:lpstr>Evaluating Deductions</vt:lpstr>
      <vt:lpstr>Example:</vt:lpstr>
      <vt:lpstr>Officially:</vt:lpstr>
      <vt:lpstr>More examples for you to do:</vt:lpstr>
      <vt:lpstr>Evaluating Inductions</vt:lpstr>
      <vt:lpstr>Example:</vt:lpstr>
      <vt:lpstr>Another Example:</vt:lpstr>
      <vt:lpstr>Remember:</vt:lpstr>
      <vt:lpstr>Types</vt:lpstr>
      <vt:lpstr>What do you think?</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More Deduction, Induction, etc.</dc:title>
  <dc:creator>Christine A James</dc:creator>
  <cp:lastModifiedBy>Christine A James</cp:lastModifiedBy>
  <cp:revision>8</cp:revision>
  <dcterms:created xsi:type="dcterms:W3CDTF">2014-01-22T17:04:34Z</dcterms:created>
  <dcterms:modified xsi:type="dcterms:W3CDTF">2015-01-29T14:12:43Z</dcterms:modified>
</cp:coreProperties>
</file>