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8"/>
  </p:notesMasterIdLst>
  <p:sldIdLst>
    <p:sldId id="275" r:id="rId2"/>
    <p:sldId id="385" r:id="rId3"/>
    <p:sldId id="431" r:id="rId4"/>
    <p:sldId id="448" r:id="rId5"/>
    <p:sldId id="490" r:id="rId6"/>
    <p:sldId id="494" r:id="rId7"/>
    <p:sldId id="495" r:id="rId8"/>
    <p:sldId id="435" r:id="rId9"/>
    <p:sldId id="414" r:id="rId10"/>
    <p:sldId id="447" r:id="rId11"/>
    <p:sldId id="428" r:id="rId12"/>
    <p:sldId id="491" r:id="rId13"/>
    <p:sldId id="499" r:id="rId14"/>
    <p:sldId id="497" r:id="rId15"/>
    <p:sldId id="498" r:id="rId16"/>
    <p:sldId id="496" r:id="rId17"/>
    <p:sldId id="450" r:id="rId18"/>
    <p:sldId id="473" r:id="rId19"/>
    <p:sldId id="477" r:id="rId20"/>
    <p:sldId id="478" r:id="rId21"/>
    <p:sldId id="488" r:id="rId22"/>
    <p:sldId id="493" r:id="rId23"/>
    <p:sldId id="500" r:id="rId24"/>
    <p:sldId id="501" r:id="rId25"/>
    <p:sldId id="502" r:id="rId26"/>
    <p:sldId id="480" r:id="rId27"/>
    <p:sldId id="460" r:id="rId28"/>
    <p:sldId id="489" r:id="rId29"/>
    <p:sldId id="492" r:id="rId30"/>
    <p:sldId id="503" r:id="rId31"/>
    <p:sldId id="504" r:id="rId32"/>
    <p:sldId id="505" r:id="rId33"/>
    <p:sldId id="506" r:id="rId34"/>
    <p:sldId id="507" r:id="rId35"/>
    <p:sldId id="484" r:id="rId36"/>
    <p:sldId id="485"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01" autoAdjust="0"/>
    <p:restoredTop sz="90929"/>
  </p:normalViewPr>
  <p:slideViewPr>
    <p:cSldViewPr>
      <p:cViewPr varScale="1">
        <p:scale>
          <a:sx n="69" d="100"/>
          <a:sy n="69" d="100"/>
        </p:scale>
        <p:origin x="62" y="14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A1C8F0-03EF-42D2-B2DD-09EF4A6C55DC}" type="datetimeFigureOut">
              <a:rPr lang="en-US" smtClean="0"/>
              <a:pPr/>
              <a:t>5/20/2020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592CC4-AE45-4DBC-88AD-FB27B50681CF}" type="slidenum">
              <a:rPr lang="en-US" smtClean="0"/>
              <a:pPr/>
              <a:t>‹#›</a:t>
            </a:fld>
            <a:endParaRPr lang="en-US"/>
          </a:p>
        </p:txBody>
      </p:sp>
    </p:spTree>
    <p:extLst>
      <p:ext uri="{BB962C8B-B14F-4D97-AF65-F5344CB8AC3E}">
        <p14:creationId xmlns:p14="http://schemas.microsoft.com/office/powerpoint/2010/main" val="2957821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B</a:t>
            </a:r>
          </a:p>
        </p:txBody>
      </p:sp>
      <p:sp>
        <p:nvSpPr>
          <p:cNvPr id="4" name="Slide Number Placeholder 3"/>
          <p:cNvSpPr>
            <a:spLocks noGrp="1"/>
          </p:cNvSpPr>
          <p:nvPr>
            <p:ph type="sldNum" sz="quarter" idx="10"/>
          </p:nvPr>
        </p:nvSpPr>
        <p:spPr/>
        <p:txBody>
          <a:bodyPr/>
          <a:lstStyle/>
          <a:p>
            <a:fld id="{1D76769E-C829-4283-B80E-CB90D995C291}" type="slidenum">
              <a:rPr lang="en-US" smtClean="0"/>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E</a:t>
            </a:r>
          </a:p>
        </p:txBody>
      </p:sp>
      <p:sp>
        <p:nvSpPr>
          <p:cNvPr id="4" name="Slide Number Placeholder 3"/>
          <p:cNvSpPr>
            <a:spLocks noGrp="1"/>
          </p:cNvSpPr>
          <p:nvPr>
            <p:ph type="sldNum" sz="quarter" idx="10"/>
          </p:nvPr>
        </p:nvSpPr>
        <p:spPr/>
        <p:txBody>
          <a:bodyPr/>
          <a:lstStyle/>
          <a:p>
            <a:fld id="{1D76769E-C829-4283-B80E-CB90D995C291}" type="slidenum">
              <a:rPr lang="en-US" smtClean="0"/>
              <a:pPr/>
              <a:t>28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E37A1D5-97CD-499F-86D6-94E66D648561}" type="slidenum">
              <a:rPr lang="en-US" sz="1200"/>
              <a:pPr eaLnBrk="1" hangingPunct="1"/>
              <a:t>9</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E</a:t>
            </a:r>
          </a:p>
        </p:txBody>
      </p:sp>
      <p:sp>
        <p:nvSpPr>
          <p:cNvPr id="4" name="Slide Number Placeholder 3"/>
          <p:cNvSpPr>
            <a:spLocks noGrp="1"/>
          </p:cNvSpPr>
          <p:nvPr>
            <p:ph type="sldNum" sz="quarter" idx="10"/>
          </p:nvPr>
        </p:nvSpPr>
        <p:spPr/>
        <p:txBody>
          <a:bodyPr/>
          <a:lstStyle/>
          <a:p>
            <a:fld id="{1D76769E-C829-4283-B80E-CB90D995C291}" type="slidenum">
              <a:rPr lang="en-US" smtClean="0"/>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592CC4-AE45-4DBC-88AD-FB27B50681CF}" type="slidenum">
              <a:rPr lang="en-US" smtClean="0"/>
              <a:pPr/>
              <a:t>12</a:t>
            </a:fld>
            <a:endParaRPr lang="en-US"/>
          </a:p>
        </p:txBody>
      </p:sp>
    </p:spTree>
    <p:extLst>
      <p:ext uri="{BB962C8B-B14F-4D97-AF65-F5344CB8AC3E}">
        <p14:creationId xmlns:p14="http://schemas.microsoft.com/office/powerpoint/2010/main" val="4268797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592CC4-AE45-4DBC-88AD-FB27B50681CF}" type="slidenum">
              <a:rPr lang="en-US" smtClean="0"/>
              <a:pPr/>
              <a:t>13</a:t>
            </a:fld>
            <a:endParaRPr lang="en-US"/>
          </a:p>
        </p:txBody>
      </p:sp>
    </p:spTree>
    <p:extLst>
      <p:ext uri="{BB962C8B-B14F-4D97-AF65-F5344CB8AC3E}">
        <p14:creationId xmlns:p14="http://schemas.microsoft.com/office/powerpoint/2010/main" val="2115549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592CC4-AE45-4DBC-88AD-FB27B50681CF}" type="slidenum">
              <a:rPr lang="en-US" smtClean="0"/>
              <a:pPr/>
              <a:t>14</a:t>
            </a:fld>
            <a:endParaRPr lang="en-US"/>
          </a:p>
        </p:txBody>
      </p:sp>
    </p:spTree>
    <p:extLst>
      <p:ext uri="{BB962C8B-B14F-4D97-AF65-F5344CB8AC3E}">
        <p14:creationId xmlns:p14="http://schemas.microsoft.com/office/powerpoint/2010/main" val="92029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592CC4-AE45-4DBC-88AD-FB27B50681CF}" type="slidenum">
              <a:rPr lang="en-US" smtClean="0"/>
              <a:pPr/>
              <a:t>15</a:t>
            </a:fld>
            <a:endParaRPr lang="en-US"/>
          </a:p>
        </p:txBody>
      </p:sp>
    </p:spTree>
    <p:extLst>
      <p:ext uri="{BB962C8B-B14F-4D97-AF65-F5344CB8AC3E}">
        <p14:creationId xmlns:p14="http://schemas.microsoft.com/office/powerpoint/2010/main" val="305028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592CC4-AE45-4DBC-88AD-FB27B50681CF}" type="slidenum">
              <a:rPr lang="en-US" smtClean="0"/>
              <a:pPr/>
              <a:t>16</a:t>
            </a:fld>
            <a:endParaRPr lang="en-US"/>
          </a:p>
        </p:txBody>
      </p:sp>
    </p:spTree>
    <p:extLst>
      <p:ext uri="{BB962C8B-B14F-4D97-AF65-F5344CB8AC3E}">
        <p14:creationId xmlns:p14="http://schemas.microsoft.com/office/powerpoint/2010/main" val="28814707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E</a:t>
            </a:r>
          </a:p>
        </p:txBody>
      </p:sp>
      <p:sp>
        <p:nvSpPr>
          <p:cNvPr id="4" name="Slide Number Placeholder 3"/>
          <p:cNvSpPr>
            <a:spLocks noGrp="1"/>
          </p:cNvSpPr>
          <p:nvPr>
            <p:ph type="sldNum" sz="quarter" idx="10"/>
          </p:nvPr>
        </p:nvSpPr>
        <p:spPr/>
        <p:txBody>
          <a:bodyPr/>
          <a:lstStyle/>
          <a:p>
            <a:fld id="{1D76769E-C829-4283-B80E-CB90D995C291}"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9FFD2-5335-4DA4-B591-0381D77BE3D3}"/>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6ED4AE25-4AC3-4E33-8B2E-EBB074B18275}"/>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3B2505A9-2129-48EE-97EA-F7871B5D415F}"/>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869FF7C2-8F5C-427C-8F4F-CE6FC6D32636}"/>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FEBD7F3E-0249-48B5-BD27-BE9B21F148E5}"/>
              </a:ext>
            </a:extLst>
          </p:cNvPr>
          <p:cNvSpPr>
            <a:spLocks noGrp="1"/>
          </p:cNvSpPr>
          <p:nvPr>
            <p:ph type="sldNum" sz="quarter" idx="12"/>
          </p:nvPr>
        </p:nvSpPr>
        <p:spPr/>
        <p:txBody>
          <a:bodyPr/>
          <a:lstStyle/>
          <a:p>
            <a:pPr>
              <a:defRPr/>
            </a:pPr>
            <a:fld id="{1242BD88-397A-4F13-B9C8-39BF1463D746}" type="slidenum">
              <a:rPr lang="en-US" smtClean="0"/>
              <a:pPr>
                <a:defRPr/>
              </a:pPr>
              <a:t>‹#›</a:t>
            </a:fld>
            <a:endParaRPr lang="en-US"/>
          </a:p>
        </p:txBody>
      </p:sp>
    </p:spTree>
    <p:extLst>
      <p:ext uri="{BB962C8B-B14F-4D97-AF65-F5344CB8AC3E}">
        <p14:creationId xmlns:p14="http://schemas.microsoft.com/office/powerpoint/2010/main" val="3674910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5A91D-BADF-43EB-B2B3-020C43AECA1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E3487B4-F630-4D6D-9D3A-FB4B13CB869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A53948-59EE-479D-B68B-A93746A53F55}"/>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307CA0A6-6DAF-4E66-9376-FBC26A003B1B}"/>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EF266280-2EA3-448D-B8A1-9CF6A8DAE94E}"/>
              </a:ext>
            </a:extLst>
          </p:cNvPr>
          <p:cNvSpPr>
            <a:spLocks noGrp="1"/>
          </p:cNvSpPr>
          <p:nvPr>
            <p:ph type="sldNum" sz="quarter" idx="12"/>
          </p:nvPr>
        </p:nvSpPr>
        <p:spPr/>
        <p:txBody>
          <a:bodyPr/>
          <a:lstStyle/>
          <a:p>
            <a:pPr>
              <a:defRPr/>
            </a:pPr>
            <a:fld id="{CFF036BB-6E9D-461D-AA41-ECA868388BE8}" type="slidenum">
              <a:rPr lang="en-US" smtClean="0"/>
              <a:pPr>
                <a:defRPr/>
              </a:pPr>
              <a:t>‹#›</a:t>
            </a:fld>
            <a:endParaRPr lang="en-US"/>
          </a:p>
        </p:txBody>
      </p:sp>
    </p:spTree>
    <p:extLst>
      <p:ext uri="{BB962C8B-B14F-4D97-AF65-F5344CB8AC3E}">
        <p14:creationId xmlns:p14="http://schemas.microsoft.com/office/powerpoint/2010/main" val="1833938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85116E-5324-43B0-9EAF-DA42B066B1A6}"/>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EEEB883-46BE-41FD-9995-1AA14D7FD513}"/>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A47983-2FB4-4B78-84EA-DCCCD8498CFB}"/>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F4414BC1-2F71-4343-887F-EE6A938A0258}"/>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FFA69EC7-B6F8-41D4-96DF-5917E5F6C711}"/>
              </a:ext>
            </a:extLst>
          </p:cNvPr>
          <p:cNvSpPr>
            <a:spLocks noGrp="1"/>
          </p:cNvSpPr>
          <p:nvPr>
            <p:ph type="sldNum" sz="quarter" idx="12"/>
          </p:nvPr>
        </p:nvSpPr>
        <p:spPr/>
        <p:txBody>
          <a:bodyPr/>
          <a:lstStyle/>
          <a:p>
            <a:pPr>
              <a:defRPr/>
            </a:pPr>
            <a:fld id="{F0E48FA0-E39E-4013-A3E5-ED0D600CC3FF}" type="slidenum">
              <a:rPr lang="en-US" smtClean="0"/>
              <a:pPr>
                <a:defRPr/>
              </a:pPr>
              <a:t>‹#›</a:t>
            </a:fld>
            <a:endParaRPr lang="en-US"/>
          </a:p>
        </p:txBody>
      </p:sp>
    </p:spTree>
    <p:extLst>
      <p:ext uri="{BB962C8B-B14F-4D97-AF65-F5344CB8AC3E}">
        <p14:creationId xmlns:p14="http://schemas.microsoft.com/office/powerpoint/2010/main" val="810246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431FF-CB1E-492A-ABA6-7D55F8334F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3BB2C7-0ACE-4501-8C2B-FE877E0C6CE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63A864-DBCB-4A0A-9453-CDF541A95C2D}"/>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BCBE57D1-089E-425D-B6D9-9969DD607F4E}"/>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470B1DAF-D9DC-44B1-BBB6-EFA30B2EA928}"/>
              </a:ext>
            </a:extLst>
          </p:cNvPr>
          <p:cNvSpPr>
            <a:spLocks noGrp="1"/>
          </p:cNvSpPr>
          <p:nvPr>
            <p:ph type="sldNum" sz="quarter" idx="12"/>
          </p:nvPr>
        </p:nvSpPr>
        <p:spPr/>
        <p:txBody>
          <a:bodyPr/>
          <a:lstStyle/>
          <a:p>
            <a:pPr>
              <a:defRPr/>
            </a:pPr>
            <a:fld id="{EDA72604-63A7-46FE-BCE6-2A81A5423F2D}" type="slidenum">
              <a:rPr lang="en-US" smtClean="0"/>
              <a:pPr>
                <a:defRPr/>
              </a:pPr>
              <a:t>‹#›</a:t>
            </a:fld>
            <a:endParaRPr lang="en-US"/>
          </a:p>
        </p:txBody>
      </p:sp>
    </p:spTree>
    <p:extLst>
      <p:ext uri="{BB962C8B-B14F-4D97-AF65-F5344CB8AC3E}">
        <p14:creationId xmlns:p14="http://schemas.microsoft.com/office/powerpoint/2010/main" val="4216590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182EE-E1C8-45DF-A8DE-03E4B15A925A}"/>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E2689602-E572-4DE8-A166-BA942C1E9730}"/>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7C9644F-9AB4-4D74-A791-20CD701F435A}"/>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800DEA0A-A218-4399-BCD4-B63902A07C4F}"/>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07A4B3F0-C57B-48F2-BC43-E5AC81AF0A0F}"/>
              </a:ext>
            </a:extLst>
          </p:cNvPr>
          <p:cNvSpPr>
            <a:spLocks noGrp="1"/>
          </p:cNvSpPr>
          <p:nvPr>
            <p:ph type="sldNum" sz="quarter" idx="12"/>
          </p:nvPr>
        </p:nvSpPr>
        <p:spPr/>
        <p:txBody>
          <a:bodyPr/>
          <a:lstStyle/>
          <a:p>
            <a:pPr>
              <a:defRPr/>
            </a:pPr>
            <a:fld id="{AC23C727-9932-4753-A11B-E6E90C3CC568}" type="slidenum">
              <a:rPr lang="en-US" smtClean="0"/>
              <a:pPr>
                <a:defRPr/>
              </a:pPr>
              <a:t>‹#›</a:t>
            </a:fld>
            <a:endParaRPr lang="en-US"/>
          </a:p>
        </p:txBody>
      </p:sp>
    </p:spTree>
    <p:extLst>
      <p:ext uri="{BB962C8B-B14F-4D97-AF65-F5344CB8AC3E}">
        <p14:creationId xmlns:p14="http://schemas.microsoft.com/office/powerpoint/2010/main" val="3643621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82F8D-178F-4334-84B9-205A78F60C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66368D-B430-45F0-B351-5358B59ADB0C}"/>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3D733BF-0E87-4703-AE51-00636739C16C}"/>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3E751DA-F31A-418C-A7B4-77119FD7F7A6}"/>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ADE54400-3E73-432F-9067-119489016027}"/>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74EA4DBB-2CBE-4D23-8031-41600E3B204E}"/>
              </a:ext>
            </a:extLst>
          </p:cNvPr>
          <p:cNvSpPr>
            <a:spLocks noGrp="1"/>
          </p:cNvSpPr>
          <p:nvPr>
            <p:ph type="sldNum" sz="quarter" idx="12"/>
          </p:nvPr>
        </p:nvSpPr>
        <p:spPr/>
        <p:txBody>
          <a:bodyPr/>
          <a:lstStyle/>
          <a:p>
            <a:pPr>
              <a:defRPr/>
            </a:pPr>
            <a:fld id="{82836B23-9E3E-4311-866A-0BC9E320C0DD}" type="slidenum">
              <a:rPr lang="en-US" smtClean="0"/>
              <a:pPr>
                <a:defRPr/>
              </a:pPr>
              <a:t>‹#›</a:t>
            </a:fld>
            <a:endParaRPr lang="en-US"/>
          </a:p>
        </p:txBody>
      </p:sp>
    </p:spTree>
    <p:extLst>
      <p:ext uri="{BB962C8B-B14F-4D97-AF65-F5344CB8AC3E}">
        <p14:creationId xmlns:p14="http://schemas.microsoft.com/office/powerpoint/2010/main" val="1634613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16232-343F-42F6-BE54-C8836815C38A}"/>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2B628D4-C441-4B85-BB99-296514697339}"/>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D82E4B8-9A06-4127-8E6A-EBAA2F363B65}"/>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CBB7B0-1845-4827-BA16-EED76434B5E1}"/>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43D36B78-0BAC-48CE-8134-2D824AF92FFB}"/>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28FA1DA-ACF8-4F11-8469-ACD426670A0F}"/>
              </a:ext>
            </a:extLst>
          </p:cNvPr>
          <p:cNvSpPr>
            <a:spLocks noGrp="1"/>
          </p:cNvSpPr>
          <p:nvPr>
            <p:ph type="dt" sz="half" idx="10"/>
          </p:nvPr>
        </p:nvSpPr>
        <p:spPr/>
        <p:txBody>
          <a:bodyPr/>
          <a:lstStyle/>
          <a:p>
            <a:pPr>
              <a:defRPr/>
            </a:pPr>
            <a:endParaRPr lang="en-US"/>
          </a:p>
        </p:txBody>
      </p:sp>
      <p:sp>
        <p:nvSpPr>
          <p:cNvPr id="8" name="Footer Placeholder 7">
            <a:extLst>
              <a:ext uri="{FF2B5EF4-FFF2-40B4-BE49-F238E27FC236}">
                <a16:creationId xmlns:a16="http://schemas.microsoft.com/office/drawing/2014/main" id="{88ED0B19-C0B6-4635-A45E-91291F8764DE}"/>
              </a:ext>
            </a:extLst>
          </p:cNvPr>
          <p:cNvSpPr>
            <a:spLocks noGrp="1"/>
          </p:cNvSpPr>
          <p:nvPr>
            <p:ph type="ftr" sz="quarter" idx="11"/>
          </p:nvPr>
        </p:nvSpPr>
        <p:spPr/>
        <p:txBody>
          <a:bodyPr/>
          <a:lstStyle/>
          <a:p>
            <a:pPr>
              <a:defRPr/>
            </a:pPr>
            <a:endParaRPr lang="en-US"/>
          </a:p>
        </p:txBody>
      </p:sp>
      <p:sp>
        <p:nvSpPr>
          <p:cNvPr id="9" name="Slide Number Placeholder 8">
            <a:extLst>
              <a:ext uri="{FF2B5EF4-FFF2-40B4-BE49-F238E27FC236}">
                <a16:creationId xmlns:a16="http://schemas.microsoft.com/office/drawing/2014/main" id="{50FDD6BB-7E70-4784-A8AA-221F94B748B0}"/>
              </a:ext>
            </a:extLst>
          </p:cNvPr>
          <p:cNvSpPr>
            <a:spLocks noGrp="1"/>
          </p:cNvSpPr>
          <p:nvPr>
            <p:ph type="sldNum" sz="quarter" idx="12"/>
          </p:nvPr>
        </p:nvSpPr>
        <p:spPr/>
        <p:txBody>
          <a:bodyPr/>
          <a:lstStyle/>
          <a:p>
            <a:pPr>
              <a:defRPr/>
            </a:pPr>
            <a:fld id="{652CB2C6-27E5-42CE-9567-8FCF5A5EC09B}" type="slidenum">
              <a:rPr lang="en-US" smtClean="0"/>
              <a:pPr>
                <a:defRPr/>
              </a:pPr>
              <a:t>‹#›</a:t>
            </a:fld>
            <a:endParaRPr lang="en-US"/>
          </a:p>
        </p:txBody>
      </p:sp>
    </p:spTree>
    <p:extLst>
      <p:ext uri="{BB962C8B-B14F-4D97-AF65-F5344CB8AC3E}">
        <p14:creationId xmlns:p14="http://schemas.microsoft.com/office/powerpoint/2010/main" val="4023415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B5F0B-7B45-49CA-B3C5-CA0DD25D48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411B785-CD00-496E-9660-7F3E209D17B7}"/>
              </a:ext>
            </a:extLst>
          </p:cNvPr>
          <p:cNvSpPr>
            <a:spLocks noGrp="1"/>
          </p:cNvSpPr>
          <p:nvPr>
            <p:ph type="dt" sz="half" idx="10"/>
          </p:nvPr>
        </p:nvSpPr>
        <p:spPr/>
        <p:txBody>
          <a:bodyPr/>
          <a:lstStyle/>
          <a:p>
            <a:pPr>
              <a:defRPr/>
            </a:pPr>
            <a:endParaRPr lang="en-US"/>
          </a:p>
        </p:txBody>
      </p:sp>
      <p:sp>
        <p:nvSpPr>
          <p:cNvPr id="4" name="Footer Placeholder 3">
            <a:extLst>
              <a:ext uri="{FF2B5EF4-FFF2-40B4-BE49-F238E27FC236}">
                <a16:creationId xmlns:a16="http://schemas.microsoft.com/office/drawing/2014/main" id="{514EBC9C-5AAA-41EA-AE88-FD2E2997EAC6}"/>
              </a:ext>
            </a:extLst>
          </p:cNvPr>
          <p:cNvSpPr>
            <a:spLocks noGrp="1"/>
          </p:cNvSpPr>
          <p:nvPr>
            <p:ph type="ftr" sz="quarter" idx="11"/>
          </p:nvPr>
        </p:nvSpPr>
        <p:spPr/>
        <p:txBody>
          <a:bodyPr/>
          <a:lstStyle/>
          <a:p>
            <a:pPr>
              <a:defRPr/>
            </a:pPr>
            <a:endParaRPr lang="en-US"/>
          </a:p>
        </p:txBody>
      </p:sp>
      <p:sp>
        <p:nvSpPr>
          <p:cNvPr id="5" name="Slide Number Placeholder 4">
            <a:extLst>
              <a:ext uri="{FF2B5EF4-FFF2-40B4-BE49-F238E27FC236}">
                <a16:creationId xmlns:a16="http://schemas.microsoft.com/office/drawing/2014/main" id="{A6E19A38-C37D-4B8C-90EC-41E8BE2E8311}"/>
              </a:ext>
            </a:extLst>
          </p:cNvPr>
          <p:cNvSpPr>
            <a:spLocks noGrp="1"/>
          </p:cNvSpPr>
          <p:nvPr>
            <p:ph type="sldNum" sz="quarter" idx="12"/>
          </p:nvPr>
        </p:nvSpPr>
        <p:spPr/>
        <p:txBody>
          <a:bodyPr/>
          <a:lstStyle/>
          <a:p>
            <a:pPr>
              <a:defRPr/>
            </a:pPr>
            <a:fld id="{32F4220E-D97A-406F-BA5F-16DE23C9DED7}" type="slidenum">
              <a:rPr lang="en-US" smtClean="0"/>
              <a:pPr>
                <a:defRPr/>
              </a:pPr>
              <a:t>‹#›</a:t>
            </a:fld>
            <a:endParaRPr lang="en-US"/>
          </a:p>
        </p:txBody>
      </p:sp>
    </p:spTree>
    <p:extLst>
      <p:ext uri="{BB962C8B-B14F-4D97-AF65-F5344CB8AC3E}">
        <p14:creationId xmlns:p14="http://schemas.microsoft.com/office/powerpoint/2010/main" val="2537737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C34E0C-FA00-4A1D-986C-D1BCD359F81A}"/>
              </a:ext>
            </a:extLst>
          </p:cNvPr>
          <p:cNvSpPr>
            <a:spLocks noGrp="1"/>
          </p:cNvSpPr>
          <p:nvPr>
            <p:ph type="dt" sz="half" idx="10"/>
          </p:nvPr>
        </p:nvSpPr>
        <p:spPr/>
        <p:txBody>
          <a:bodyPr/>
          <a:lstStyle/>
          <a:p>
            <a:pPr>
              <a:defRPr/>
            </a:pPr>
            <a:endParaRPr lang="en-US"/>
          </a:p>
        </p:txBody>
      </p:sp>
      <p:sp>
        <p:nvSpPr>
          <p:cNvPr id="3" name="Footer Placeholder 2">
            <a:extLst>
              <a:ext uri="{FF2B5EF4-FFF2-40B4-BE49-F238E27FC236}">
                <a16:creationId xmlns:a16="http://schemas.microsoft.com/office/drawing/2014/main" id="{A7DC5902-365F-4FA1-8381-66D2495C6418}"/>
              </a:ext>
            </a:extLst>
          </p:cNvPr>
          <p:cNvSpPr>
            <a:spLocks noGrp="1"/>
          </p:cNvSpPr>
          <p:nvPr>
            <p:ph type="ftr" sz="quarter" idx="11"/>
          </p:nvPr>
        </p:nvSpPr>
        <p:spPr/>
        <p:txBody>
          <a:bodyPr/>
          <a:lstStyle/>
          <a:p>
            <a:pPr>
              <a:defRPr/>
            </a:pPr>
            <a:endParaRPr lang="en-US"/>
          </a:p>
        </p:txBody>
      </p:sp>
      <p:sp>
        <p:nvSpPr>
          <p:cNvPr id="4" name="Slide Number Placeholder 3">
            <a:extLst>
              <a:ext uri="{FF2B5EF4-FFF2-40B4-BE49-F238E27FC236}">
                <a16:creationId xmlns:a16="http://schemas.microsoft.com/office/drawing/2014/main" id="{3F11AAA8-4EC2-4F23-93C9-85606975C49B}"/>
              </a:ext>
            </a:extLst>
          </p:cNvPr>
          <p:cNvSpPr>
            <a:spLocks noGrp="1"/>
          </p:cNvSpPr>
          <p:nvPr>
            <p:ph type="sldNum" sz="quarter" idx="12"/>
          </p:nvPr>
        </p:nvSpPr>
        <p:spPr/>
        <p:txBody>
          <a:bodyPr/>
          <a:lstStyle/>
          <a:p>
            <a:pPr>
              <a:defRPr/>
            </a:pPr>
            <a:fld id="{693E0A48-B278-4945-BF79-7ED6946CF259}" type="slidenum">
              <a:rPr lang="en-US" smtClean="0"/>
              <a:pPr>
                <a:defRPr/>
              </a:pPr>
              <a:t>‹#›</a:t>
            </a:fld>
            <a:endParaRPr lang="en-US"/>
          </a:p>
        </p:txBody>
      </p:sp>
    </p:spTree>
    <p:extLst>
      <p:ext uri="{BB962C8B-B14F-4D97-AF65-F5344CB8AC3E}">
        <p14:creationId xmlns:p14="http://schemas.microsoft.com/office/powerpoint/2010/main" val="785327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0992F-9763-4F3E-BC05-4D3FBD7E9A72}"/>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93D645FF-96D5-4E3B-BBE7-4BC33DF262F0}"/>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B48291F-E183-49A4-9BB2-9BB1D4C1A41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05786BE-3FF8-4AA2-B65C-CDC00B3C2B0D}"/>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03EBA5D6-87CC-4086-A484-9A74D56872AA}"/>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339EBF0B-1A76-49E5-9E56-D43D377B82EC}"/>
              </a:ext>
            </a:extLst>
          </p:cNvPr>
          <p:cNvSpPr>
            <a:spLocks noGrp="1"/>
          </p:cNvSpPr>
          <p:nvPr>
            <p:ph type="sldNum" sz="quarter" idx="12"/>
          </p:nvPr>
        </p:nvSpPr>
        <p:spPr/>
        <p:txBody>
          <a:bodyPr/>
          <a:lstStyle/>
          <a:p>
            <a:pPr>
              <a:defRPr/>
            </a:pPr>
            <a:fld id="{2AF09E6A-AAD1-4587-A131-DCD4594C8CD7}" type="slidenum">
              <a:rPr lang="en-US" smtClean="0"/>
              <a:pPr>
                <a:defRPr/>
              </a:pPr>
              <a:t>‹#›</a:t>
            </a:fld>
            <a:endParaRPr lang="en-US"/>
          </a:p>
        </p:txBody>
      </p:sp>
    </p:spTree>
    <p:extLst>
      <p:ext uri="{BB962C8B-B14F-4D97-AF65-F5344CB8AC3E}">
        <p14:creationId xmlns:p14="http://schemas.microsoft.com/office/powerpoint/2010/main" val="2659041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8032A-CFAC-4A9D-A605-B26055B2DC09}"/>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DD12D721-0C9A-44D3-962D-A43E56C339FD}"/>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06AE2160-A902-4A0F-8844-C0F50B76E91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B6FC9317-4925-4349-8A86-56E3C3AD6953}"/>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F4D04C0C-D55E-4F08-9F8B-EC44961403B9}"/>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22C1D422-D31A-4CD1-9535-4647EF333F58}"/>
              </a:ext>
            </a:extLst>
          </p:cNvPr>
          <p:cNvSpPr>
            <a:spLocks noGrp="1"/>
          </p:cNvSpPr>
          <p:nvPr>
            <p:ph type="sldNum" sz="quarter" idx="12"/>
          </p:nvPr>
        </p:nvSpPr>
        <p:spPr/>
        <p:txBody>
          <a:bodyPr/>
          <a:lstStyle/>
          <a:p>
            <a:pPr>
              <a:defRPr/>
            </a:pPr>
            <a:fld id="{1B57A17F-BA9C-4B02-9989-56D266571561}" type="slidenum">
              <a:rPr lang="en-US" smtClean="0"/>
              <a:pPr>
                <a:defRPr/>
              </a:pPr>
              <a:t>‹#›</a:t>
            </a:fld>
            <a:endParaRPr lang="en-US"/>
          </a:p>
        </p:txBody>
      </p:sp>
    </p:spTree>
    <p:extLst>
      <p:ext uri="{BB962C8B-B14F-4D97-AF65-F5344CB8AC3E}">
        <p14:creationId xmlns:p14="http://schemas.microsoft.com/office/powerpoint/2010/main" val="462527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A4B3643-1873-412D-883B-093F9887B902}"/>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A342DF1-E895-4409-B5E3-146F9C0C0433}"/>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1BE2A2-FBA0-4662-B02E-CFDD5889E510}"/>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5" name="Footer Placeholder 4">
            <a:extLst>
              <a:ext uri="{FF2B5EF4-FFF2-40B4-BE49-F238E27FC236}">
                <a16:creationId xmlns:a16="http://schemas.microsoft.com/office/drawing/2014/main" id="{9E4A5BBB-5E86-4339-AA36-3175AFB4E6D2}"/>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US"/>
          </a:p>
        </p:txBody>
      </p:sp>
      <p:sp>
        <p:nvSpPr>
          <p:cNvPr id="6" name="Slide Number Placeholder 5">
            <a:extLst>
              <a:ext uri="{FF2B5EF4-FFF2-40B4-BE49-F238E27FC236}">
                <a16:creationId xmlns:a16="http://schemas.microsoft.com/office/drawing/2014/main" id="{A1F0ED44-3A8B-402A-BFDC-2FD5EA7A2A0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EDFB5ACB-7891-48D1-9228-D30AD5ECAA2A}" type="slidenum">
              <a:rPr lang="en-US" smtClean="0"/>
              <a:pPr>
                <a:defRPr/>
              </a:pPr>
              <a:t>‹#›</a:t>
            </a:fld>
            <a:endParaRPr lang="en-US"/>
          </a:p>
        </p:txBody>
      </p:sp>
    </p:spTree>
    <p:extLst>
      <p:ext uri="{BB962C8B-B14F-4D97-AF65-F5344CB8AC3E}">
        <p14:creationId xmlns:p14="http://schemas.microsoft.com/office/powerpoint/2010/main" val="135768726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8.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25.png"/><Relationship Id="rId4" Type="http://schemas.openxmlformats.org/officeDocument/2006/relationships/image" Target="../media/image8.w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FB5B0058-AF13-4859-B429-4EDDE2A26F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50000"/>
                </a:schemeClr>
              </a:solidFill>
            </a:endParaRPr>
          </a:p>
        </p:txBody>
      </p:sp>
      <p:sp>
        <p:nvSpPr>
          <p:cNvPr id="5122" name="Title 3"/>
          <p:cNvSpPr>
            <a:spLocks noGrp="1"/>
          </p:cNvSpPr>
          <p:nvPr>
            <p:ph type="ctrTitle"/>
          </p:nvPr>
        </p:nvSpPr>
        <p:spPr>
          <a:xfrm>
            <a:off x="1449677" y="949325"/>
            <a:ext cx="6053779" cy="2387600"/>
          </a:xfrm>
        </p:spPr>
        <p:txBody>
          <a:bodyPr anchorCtr="0">
            <a:normAutofit/>
          </a:bodyPr>
          <a:lstStyle/>
          <a:p>
            <a:pPr algn="l"/>
            <a:r>
              <a:rPr lang="en-US" sz="5700" dirty="0">
                <a:solidFill>
                  <a:schemeClr val="bg1"/>
                </a:solidFill>
                <a:latin typeface="Arial" charset="0"/>
                <a:cs typeface="Arial" charset="0"/>
              </a:rPr>
              <a:t>What is Energy?</a:t>
            </a:r>
          </a:p>
        </p:txBody>
      </p:sp>
      <p:cxnSp>
        <p:nvCxnSpPr>
          <p:cNvPr id="137" name="Straight Connector 136">
            <a:extLst>
              <a:ext uri="{FF2B5EF4-FFF2-40B4-BE49-F238E27FC236}">
                <a16:creationId xmlns:a16="http://schemas.microsoft.com/office/drawing/2014/main" id="{EC4521DE-248E-440D-AAD6-FD9E7D34B3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8963" y="0"/>
            <a:ext cx="0" cy="6858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442C13FA-4C0F-42D0-9626-5BA6040D8C3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6252485"/>
            <a:ext cx="914400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152400" y="1168063"/>
            <a:ext cx="8839200" cy="5262979"/>
          </a:xfrm>
          <a:prstGeom prst="rect">
            <a:avLst/>
          </a:prstGeom>
          <a:noFill/>
          <a:ln w="9525">
            <a:noFill/>
            <a:miter lim="800000"/>
            <a:headEnd/>
            <a:tailEnd/>
          </a:ln>
        </p:spPr>
        <p:txBody>
          <a:bodyPr wrap="square">
            <a:spAutoFit/>
          </a:bodyPr>
          <a:lstStyle/>
          <a:p>
            <a:r>
              <a:rPr lang="en-US" sz="2100" dirty="0">
                <a:latin typeface="Arial" pitchFamily="34" charset="0"/>
                <a:cs typeface="Arial" pitchFamily="34" charset="0"/>
              </a:rPr>
              <a:t>Consider the box in the drawing.  We can slide the box up the frictionless incline from point A and to point C or we can slide it along the frictionless horizontal surface from point A to point B and then lift it to point C.  How does the work done on the box along path A-C,</a:t>
            </a:r>
            <a:r>
              <a:rPr lang="en-US" sz="2100" i="1" dirty="0">
                <a:latin typeface="Arial" pitchFamily="34" charset="0"/>
                <a:cs typeface="Arial" pitchFamily="34" charset="0"/>
              </a:rPr>
              <a:t>W</a:t>
            </a:r>
            <a:r>
              <a:rPr lang="en-US" sz="2100" baseline="-25000" dirty="0">
                <a:latin typeface="Arial" pitchFamily="34" charset="0"/>
                <a:cs typeface="Arial" pitchFamily="34" charset="0"/>
              </a:rPr>
              <a:t>AC</a:t>
            </a:r>
            <a:r>
              <a:rPr lang="en-US" sz="2100" dirty="0">
                <a:latin typeface="Arial" pitchFamily="34" charset="0"/>
                <a:cs typeface="Arial" pitchFamily="34" charset="0"/>
              </a:rPr>
              <a:t>, compare to the work done on the box along the two step path A-B-C, </a:t>
            </a:r>
            <a:r>
              <a:rPr lang="en-US" sz="2100" i="1" dirty="0">
                <a:latin typeface="Arial" pitchFamily="34" charset="0"/>
                <a:cs typeface="Arial" pitchFamily="34" charset="0"/>
              </a:rPr>
              <a:t>W</a:t>
            </a:r>
            <a:r>
              <a:rPr lang="en-US" sz="2100" baseline="-25000" dirty="0">
                <a:latin typeface="Arial" pitchFamily="34" charset="0"/>
                <a:cs typeface="Arial" pitchFamily="34" charset="0"/>
              </a:rPr>
              <a:t>ABC</a:t>
            </a:r>
            <a:r>
              <a:rPr lang="en-US" sz="2100" dirty="0">
                <a:latin typeface="Arial" pitchFamily="34" charset="0"/>
                <a:cs typeface="Arial" pitchFamily="34" charset="0"/>
              </a:rPr>
              <a:t>?</a:t>
            </a:r>
          </a:p>
          <a:p>
            <a:endParaRPr lang="en-US" sz="2100" dirty="0">
              <a:latin typeface="Arial" pitchFamily="34" charset="0"/>
              <a:cs typeface="Arial" pitchFamily="34" charset="0"/>
            </a:endParaRPr>
          </a:p>
          <a:p>
            <a:pPr marL="457200" indent="-457200">
              <a:buClr>
                <a:srgbClr val="C00000"/>
              </a:buClr>
              <a:buFont typeface="+mj-lt"/>
              <a:buAutoNum type="alphaLcParenR"/>
            </a:pPr>
            <a:r>
              <a:rPr lang="en-US" sz="2100" i="1" dirty="0">
                <a:latin typeface="Arial" pitchFamily="34" charset="0"/>
                <a:cs typeface="Arial" pitchFamily="34" charset="0"/>
              </a:rPr>
              <a:t>W</a:t>
            </a:r>
            <a:r>
              <a:rPr lang="en-US" sz="2100" baseline="-25000" dirty="0">
                <a:latin typeface="Arial" pitchFamily="34" charset="0"/>
                <a:cs typeface="Arial" pitchFamily="34" charset="0"/>
              </a:rPr>
              <a:t>ABC</a:t>
            </a:r>
            <a:r>
              <a:rPr lang="en-US" sz="2100" dirty="0">
                <a:latin typeface="Arial" pitchFamily="34" charset="0"/>
                <a:cs typeface="Arial" pitchFamily="34" charset="0"/>
              </a:rPr>
              <a:t> is much greater than </a:t>
            </a:r>
            <a:r>
              <a:rPr lang="en-US" sz="2100" i="1" dirty="0">
                <a:latin typeface="Arial" pitchFamily="34" charset="0"/>
                <a:cs typeface="Arial" pitchFamily="34" charset="0"/>
              </a:rPr>
              <a:t>W</a:t>
            </a:r>
            <a:r>
              <a:rPr lang="en-US" sz="2100" baseline="-25000" dirty="0">
                <a:latin typeface="Arial" pitchFamily="34" charset="0"/>
                <a:cs typeface="Arial" pitchFamily="34" charset="0"/>
              </a:rPr>
              <a:t>AC</a:t>
            </a:r>
            <a:r>
              <a:rPr lang="en-US" sz="2100" dirty="0">
                <a:latin typeface="Arial" pitchFamily="34" charset="0"/>
                <a:cs typeface="Arial" pitchFamily="34" charset="0"/>
              </a:rPr>
              <a:t>.</a:t>
            </a:r>
          </a:p>
          <a:p>
            <a:pPr marL="457200" indent="-457200">
              <a:buClr>
                <a:srgbClr val="C00000"/>
              </a:buClr>
              <a:buFont typeface="+mj-lt"/>
              <a:buAutoNum type="alphaLcParenR"/>
            </a:pPr>
            <a:endParaRPr lang="en-US" sz="2100" i="1" dirty="0">
              <a:latin typeface="Arial" pitchFamily="34" charset="0"/>
              <a:cs typeface="Arial" pitchFamily="34" charset="0"/>
            </a:endParaRPr>
          </a:p>
          <a:p>
            <a:pPr marL="457200" indent="-457200">
              <a:buClr>
                <a:srgbClr val="C00000"/>
              </a:buClr>
              <a:buFont typeface="+mj-lt"/>
              <a:buAutoNum type="alphaLcParenR"/>
            </a:pPr>
            <a:r>
              <a:rPr lang="en-US" sz="2100" i="1" dirty="0">
                <a:latin typeface="Arial" pitchFamily="34" charset="0"/>
                <a:cs typeface="Arial" pitchFamily="34" charset="0"/>
              </a:rPr>
              <a:t>W</a:t>
            </a:r>
            <a:r>
              <a:rPr lang="en-US" sz="2100" baseline="-25000" dirty="0">
                <a:latin typeface="Arial" pitchFamily="34" charset="0"/>
                <a:cs typeface="Arial" pitchFamily="34" charset="0"/>
              </a:rPr>
              <a:t>ABC</a:t>
            </a:r>
            <a:r>
              <a:rPr lang="en-US" sz="2100" dirty="0">
                <a:latin typeface="Arial" pitchFamily="34" charset="0"/>
                <a:cs typeface="Arial" pitchFamily="34" charset="0"/>
              </a:rPr>
              <a:t> is slightly greater than </a:t>
            </a:r>
            <a:r>
              <a:rPr lang="en-US" sz="2100" i="1" dirty="0">
                <a:latin typeface="Arial" pitchFamily="34" charset="0"/>
                <a:cs typeface="Arial" pitchFamily="34" charset="0"/>
              </a:rPr>
              <a:t>W</a:t>
            </a:r>
            <a:r>
              <a:rPr lang="en-US" sz="2100" baseline="-25000" dirty="0">
                <a:latin typeface="Arial" pitchFamily="34" charset="0"/>
                <a:cs typeface="Arial" pitchFamily="34" charset="0"/>
              </a:rPr>
              <a:t>AC</a:t>
            </a:r>
            <a:r>
              <a:rPr lang="en-US" sz="2100" dirty="0">
                <a:latin typeface="Arial" pitchFamily="34" charset="0"/>
                <a:cs typeface="Arial" pitchFamily="34" charset="0"/>
              </a:rPr>
              <a:t>.</a:t>
            </a:r>
          </a:p>
          <a:p>
            <a:pPr marL="457200" indent="-457200">
              <a:buClr>
                <a:srgbClr val="C00000"/>
              </a:buClr>
              <a:buFont typeface="+mj-lt"/>
              <a:buAutoNum type="alphaLcParenR"/>
            </a:pPr>
            <a:endParaRPr lang="en-US" sz="2100" i="1" dirty="0">
              <a:latin typeface="Arial" pitchFamily="34" charset="0"/>
              <a:cs typeface="Arial" pitchFamily="34" charset="0"/>
            </a:endParaRPr>
          </a:p>
          <a:p>
            <a:pPr marL="457200" indent="-457200">
              <a:buClr>
                <a:srgbClr val="C00000"/>
              </a:buClr>
              <a:buFont typeface="+mj-lt"/>
              <a:buAutoNum type="alphaLcParenR"/>
            </a:pPr>
            <a:r>
              <a:rPr lang="en-US" sz="2100" i="1" dirty="0">
                <a:latin typeface="Arial" pitchFamily="34" charset="0"/>
                <a:cs typeface="Arial" pitchFamily="34" charset="0"/>
              </a:rPr>
              <a:t>W</a:t>
            </a:r>
            <a:r>
              <a:rPr lang="en-US" sz="2100" baseline="-25000" dirty="0">
                <a:latin typeface="Arial" pitchFamily="34" charset="0"/>
                <a:cs typeface="Arial" pitchFamily="34" charset="0"/>
              </a:rPr>
              <a:t>ABC</a:t>
            </a:r>
            <a:r>
              <a:rPr lang="en-US" sz="2100" dirty="0">
                <a:latin typeface="Arial" pitchFamily="34" charset="0"/>
                <a:cs typeface="Arial" pitchFamily="34" charset="0"/>
              </a:rPr>
              <a:t> is much less than </a:t>
            </a:r>
            <a:r>
              <a:rPr lang="en-US" sz="2100" i="1" dirty="0">
                <a:latin typeface="Arial" pitchFamily="34" charset="0"/>
                <a:cs typeface="Arial" pitchFamily="34" charset="0"/>
              </a:rPr>
              <a:t>W</a:t>
            </a:r>
            <a:r>
              <a:rPr lang="en-US" sz="2100" baseline="-25000" dirty="0">
                <a:latin typeface="Arial" pitchFamily="34" charset="0"/>
                <a:cs typeface="Arial" pitchFamily="34" charset="0"/>
              </a:rPr>
              <a:t>AC</a:t>
            </a:r>
            <a:r>
              <a:rPr lang="en-US" sz="2100" dirty="0">
                <a:latin typeface="Arial" pitchFamily="34" charset="0"/>
                <a:cs typeface="Arial" pitchFamily="34" charset="0"/>
              </a:rPr>
              <a:t>.</a:t>
            </a:r>
          </a:p>
          <a:p>
            <a:pPr marL="457200" indent="-457200">
              <a:buClr>
                <a:srgbClr val="C00000"/>
              </a:buClr>
              <a:buFont typeface="+mj-lt"/>
              <a:buAutoNum type="alphaLcParenR"/>
            </a:pPr>
            <a:endParaRPr lang="en-US" sz="2100" i="1" dirty="0">
              <a:latin typeface="Arial" pitchFamily="34" charset="0"/>
              <a:cs typeface="Arial" pitchFamily="34" charset="0"/>
            </a:endParaRPr>
          </a:p>
          <a:p>
            <a:pPr marL="457200" indent="-457200">
              <a:buClr>
                <a:srgbClr val="C00000"/>
              </a:buClr>
              <a:buFont typeface="+mj-lt"/>
              <a:buAutoNum type="alphaLcParenR"/>
            </a:pPr>
            <a:r>
              <a:rPr lang="en-US" sz="2100" i="1" dirty="0">
                <a:latin typeface="Arial" pitchFamily="34" charset="0"/>
                <a:cs typeface="Arial" pitchFamily="34" charset="0"/>
              </a:rPr>
              <a:t>W</a:t>
            </a:r>
            <a:r>
              <a:rPr lang="en-US" sz="2100" baseline="-25000" dirty="0">
                <a:latin typeface="Arial" pitchFamily="34" charset="0"/>
                <a:cs typeface="Arial" pitchFamily="34" charset="0"/>
              </a:rPr>
              <a:t>ABC</a:t>
            </a:r>
            <a:r>
              <a:rPr lang="en-US" sz="2100" dirty="0">
                <a:latin typeface="Arial" pitchFamily="34" charset="0"/>
                <a:cs typeface="Arial" pitchFamily="34" charset="0"/>
              </a:rPr>
              <a:t> is slight less than </a:t>
            </a:r>
            <a:r>
              <a:rPr lang="en-US" sz="2100" i="1" dirty="0">
                <a:latin typeface="Arial" pitchFamily="34" charset="0"/>
                <a:cs typeface="Arial" pitchFamily="34" charset="0"/>
              </a:rPr>
              <a:t>W</a:t>
            </a:r>
            <a:r>
              <a:rPr lang="en-US" sz="2100" baseline="-25000" dirty="0">
                <a:latin typeface="Arial" pitchFamily="34" charset="0"/>
                <a:cs typeface="Arial" pitchFamily="34" charset="0"/>
              </a:rPr>
              <a:t>AC</a:t>
            </a:r>
            <a:r>
              <a:rPr lang="en-US" sz="2100" dirty="0">
                <a:latin typeface="Arial" pitchFamily="34" charset="0"/>
                <a:cs typeface="Arial" pitchFamily="34" charset="0"/>
              </a:rPr>
              <a:t>.</a:t>
            </a:r>
          </a:p>
          <a:p>
            <a:pPr marL="457200" indent="-457200">
              <a:buClr>
                <a:srgbClr val="C00000"/>
              </a:buClr>
              <a:buFont typeface="+mj-lt"/>
              <a:buAutoNum type="alphaLcParenR"/>
            </a:pPr>
            <a:endParaRPr lang="en-US" sz="2100" dirty="0">
              <a:latin typeface="Arial" pitchFamily="34" charset="0"/>
              <a:cs typeface="Arial" pitchFamily="34" charset="0"/>
            </a:endParaRPr>
          </a:p>
          <a:p>
            <a:pPr marL="457200" indent="-457200">
              <a:buClr>
                <a:srgbClr val="C00000"/>
              </a:buClr>
              <a:buFont typeface="+mj-lt"/>
              <a:buAutoNum type="alphaLcParenR"/>
            </a:pPr>
            <a:r>
              <a:rPr lang="en-US" sz="2100" dirty="0">
                <a:latin typeface="Arial" pitchFamily="34" charset="0"/>
                <a:cs typeface="Arial" pitchFamily="34" charset="0"/>
              </a:rPr>
              <a:t>The work done in both cases is the same.</a:t>
            </a:r>
          </a:p>
          <a:p>
            <a:pPr indent="-514350">
              <a:defRPr/>
            </a:pPr>
            <a:endParaRPr lang="en-US" sz="2100" dirty="0">
              <a:latin typeface="Arial" pitchFamily="34" charset="0"/>
              <a:cs typeface="Arial" pitchFamily="34" charset="0"/>
            </a:endParaRP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1">
                    <a:lumMod val="75000"/>
                  </a:schemeClr>
                </a:solidFill>
                <a:latin typeface="Arial" charset="0"/>
                <a:cs typeface="Arial" charset="0"/>
              </a:rPr>
              <a:t>Work</a:t>
            </a:r>
          </a:p>
          <a:p>
            <a:pPr algn="ctr"/>
            <a:r>
              <a:rPr lang="en-US" sz="2800" b="1" i="1" dirty="0">
                <a:solidFill>
                  <a:schemeClr val="accent1">
                    <a:lumMod val="75000"/>
                  </a:schemeClr>
                </a:solidFill>
                <a:latin typeface="Arial" charset="0"/>
                <a:cs typeface="Arial" charset="0"/>
              </a:rPr>
              <a:t>Concept Question</a:t>
            </a:r>
          </a:p>
        </p:txBody>
      </p:sp>
      <p:pic>
        <p:nvPicPr>
          <p:cNvPr id="6" name="Picture 3" descr="ilq0706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3595990"/>
            <a:ext cx="4267200" cy="1363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0211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2"/>
          <p:cNvGraphicFramePr>
            <a:graphicFrameLocks noChangeAspect="1"/>
          </p:cNvGraphicFramePr>
          <p:nvPr/>
        </p:nvGraphicFramePr>
        <p:xfrm>
          <a:off x="4508500" y="3308350"/>
          <a:ext cx="127000" cy="241300"/>
        </p:xfrm>
        <a:graphic>
          <a:graphicData uri="http://schemas.openxmlformats.org/presentationml/2006/ole">
            <mc:AlternateContent xmlns:mc="http://schemas.openxmlformats.org/markup-compatibility/2006">
              <mc:Choice xmlns:v="urn:schemas-microsoft-com:vml" Requires="v">
                <p:oleObj spid="_x0000_s6206" name="Equation" r:id="rId3" imgW="126720" imgH="241200" progId="Equation.3">
                  <p:embed/>
                </p:oleObj>
              </mc:Choice>
              <mc:Fallback>
                <p:oleObj name="Equation" r:id="rId3" imgW="12672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8500" y="3308350"/>
                        <a:ext cx="1270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48" name="Rectangle 6"/>
          <p:cNvSpPr>
            <a:spLocks noChangeArrowheads="1"/>
          </p:cNvSpPr>
          <p:nvPr/>
        </p:nvSpPr>
        <p:spPr bwMode="auto">
          <a:xfrm>
            <a:off x="146956" y="795167"/>
            <a:ext cx="88392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dirty="0">
                <a:latin typeface="Arial" pitchFamily="34" charset="0"/>
                <a:cs typeface="Arial" pitchFamily="34" charset="0"/>
              </a:rPr>
              <a:t>The time rate at which work is done by a force is said to be the power due to the force. If a force does an amount of work </a:t>
            </a:r>
            <a:r>
              <a:rPr lang="en-US" i="1" dirty="0">
                <a:latin typeface="Arial" pitchFamily="34" charset="0"/>
                <a:cs typeface="Arial" pitchFamily="34" charset="0"/>
              </a:rPr>
              <a:t>W</a:t>
            </a:r>
            <a:r>
              <a:rPr lang="en-US" dirty="0">
                <a:latin typeface="Arial" pitchFamily="34" charset="0"/>
                <a:cs typeface="Arial" pitchFamily="34" charset="0"/>
              </a:rPr>
              <a:t> in an amount of time </a:t>
            </a:r>
            <a:r>
              <a:rPr lang="en-US" i="1" dirty="0">
                <a:latin typeface="Arial" pitchFamily="34" charset="0"/>
                <a:cs typeface="Arial" pitchFamily="34" charset="0"/>
              </a:rPr>
              <a:t>t</a:t>
            </a:r>
            <a:r>
              <a:rPr lang="en-US" dirty="0">
                <a:latin typeface="Arial" pitchFamily="34" charset="0"/>
                <a:cs typeface="Arial" pitchFamily="34" charset="0"/>
              </a:rPr>
              <a:t>, the average power due to the force during that time interval is</a:t>
            </a:r>
          </a:p>
          <a:p>
            <a:endParaRPr lang="en-US" dirty="0">
              <a:latin typeface="Arial" pitchFamily="34" charset="0"/>
              <a:cs typeface="Arial" pitchFamily="34" charset="0"/>
            </a:endParaRPr>
          </a:p>
          <a:p>
            <a:endParaRPr lang="en-US" dirty="0">
              <a:latin typeface="Arial" pitchFamily="34" charset="0"/>
              <a:cs typeface="Arial" pitchFamily="34" charset="0"/>
            </a:endParaRPr>
          </a:p>
          <a:p>
            <a:r>
              <a:rPr lang="en-US" dirty="0">
                <a:latin typeface="Arial" pitchFamily="34" charset="0"/>
                <a:cs typeface="Arial" pitchFamily="34" charset="0"/>
              </a:rPr>
              <a:t> 				or </a:t>
            </a:r>
          </a:p>
          <a:p>
            <a:endParaRPr lang="en-US" dirty="0">
              <a:latin typeface="Arial" pitchFamily="34" charset="0"/>
              <a:cs typeface="Arial" pitchFamily="34" charset="0"/>
            </a:endParaRPr>
          </a:p>
          <a:p>
            <a:endParaRPr lang="en-US" dirty="0">
              <a:latin typeface="Arial" pitchFamily="34" charset="0"/>
              <a:cs typeface="Arial" pitchFamily="34" charset="0"/>
            </a:endParaRPr>
          </a:p>
          <a:p>
            <a:r>
              <a:rPr lang="en-US" dirty="0">
                <a:latin typeface="Arial" pitchFamily="34" charset="0"/>
                <a:cs typeface="Arial" pitchFamily="34" charset="0"/>
              </a:rPr>
              <a:t>The SI unit of power is the Watt (W). </a:t>
            </a:r>
          </a:p>
          <a:p>
            <a:endParaRPr lang="en-US" dirty="0">
              <a:latin typeface="Arial" pitchFamily="34" charset="0"/>
              <a:cs typeface="Arial" pitchFamily="34" charset="0"/>
            </a:endParaRPr>
          </a:p>
          <a:p>
            <a:r>
              <a:rPr lang="en-US" dirty="0">
                <a:latin typeface="Arial" pitchFamily="34" charset="0"/>
                <a:cs typeface="Arial" pitchFamily="34" charset="0"/>
              </a:rPr>
              <a:t>In the British system, the unit of power is the </a:t>
            </a:r>
            <a:r>
              <a:rPr lang="en-US" dirty="0" err="1">
                <a:latin typeface="Arial" pitchFamily="34" charset="0"/>
                <a:cs typeface="Arial" pitchFamily="34" charset="0"/>
              </a:rPr>
              <a:t>footpound</a:t>
            </a:r>
            <a:r>
              <a:rPr lang="en-US" dirty="0">
                <a:latin typeface="Arial" pitchFamily="34" charset="0"/>
                <a:cs typeface="Arial" pitchFamily="34" charset="0"/>
              </a:rPr>
              <a:t> per second. Often the horsepower is used. </a:t>
            </a:r>
          </a:p>
          <a:p>
            <a:endParaRPr lang="en-US" dirty="0">
              <a:latin typeface="Arial" pitchFamily="34" charset="0"/>
              <a:cs typeface="Arial" pitchFamily="34" charset="0"/>
            </a:endParaRPr>
          </a:p>
        </p:txBody>
      </p:sp>
      <p:pic>
        <p:nvPicPr>
          <p:cNvPr id="16388" name="Picture 4"/>
          <p:cNvPicPr>
            <a:picLocks noChangeAspect="1" noChangeArrowheads="1"/>
          </p:cNvPicPr>
          <p:nvPr/>
        </p:nvPicPr>
        <p:blipFill rotWithShape="1">
          <a:blip r:embed="rId5" cstate="print"/>
          <a:srcRect r="50345" b="-6397"/>
          <a:stretch/>
        </p:blipFill>
        <p:spPr bwMode="auto">
          <a:xfrm>
            <a:off x="2022749" y="1988345"/>
            <a:ext cx="1371600" cy="709402"/>
          </a:xfrm>
          <a:prstGeom prst="rect">
            <a:avLst/>
          </a:prstGeom>
          <a:noFill/>
          <a:ln w="9525">
            <a:noFill/>
            <a:miter lim="800000"/>
            <a:headEnd/>
            <a:tailEnd/>
          </a:ln>
        </p:spPr>
      </p:pic>
      <p:sp>
        <p:nvSpPr>
          <p:cNvPr id="10" name="Title 1"/>
          <p:cNvSpPr txBox="1">
            <a:spLocks/>
          </p:cNvSpPr>
          <p:nvPr/>
        </p:nvSpPr>
        <p:spPr>
          <a:xfrm>
            <a:off x="152400" y="152400"/>
            <a:ext cx="8839200" cy="4953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Power</a:t>
            </a:r>
            <a:endParaRPr lang="en-US" sz="2800" b="1" i="1" dirty="0">
              <a:solidFill>
                <a:srgbClr val="C00000"/>
              </a:solidFill>
              <a:latin typeface="Arial" charset="0"/>
              <a:cs typeface="Arial" charset="0"/>
            </a:endParaRPr>
          </a:p>
        </p:txBody>
      </p:sp>
      <p:pic>
        <p:nvPicPr>
          <p:cNvPr id="8" name="Picture 6">
            <a:extLst>
              <a:ext uri="{FF2B5EF4-FFF2-40B4-BE49-F238E27FC236}">
                <a16:creationId xmlns:a16="http://schemas.microsoft.com/office/drawing/2014/main" id="{A71F5411-62DA-4CFA-9463-BC411211B53C}"/>
              </a:ext>
            </a:extLst>
          </p:cNvPr>
          <p:cNvPicPr>
            <a:picLocks noChangeAspect="1" noChangeArrowheads="1"/>
          </p:cNvPicPr>
          <p:nvPr/>
        </p:nvPicPr>
        <p:blipFill>
          <a:blip r:embed="rId6" cstate="print"/>
          <a:srcRect/>
          <a:stretch>
            <a:fillRect/>
          </a:stretch>
        </p:blipFill>
        <p:spPr bwMode="auto">
          <a:xfrm>
            <a:off x="2348470" y="4671595"/>
            <a:ext cx="4574059" cy="709403"/>
          </a:xfrm>
          <a:prstGeom prst="rect">
            <a:avLst/>
          </a:prstGeom>
          <a:noFill/>
          <a:ln w="9525">
            <a:noFill/>
            <a:miter lim="800000"/>
            <a:headEnd/>
            <a:tailEnd/>
          </a:ln>
        </p:spPr>
      </p:pic>
      <p:pic>
        <p:nvPicPr>
          <p:cNvPr id="9" name="Picture 3">
            <a:extLst>
              <a:ext uri="{FF2B5EF4-FFF2-40B4-BE49-F238E27FC236}">
                <a16:creationId xmlns:a16="http://schemas.microsoft.com/office/drawing/2014/main" id="{BDFD2A7F-1E2D-42FB-BC3F-79A2B1F0214F}"/>
              </a:ext>
            </a:extLst>
          </p:cNvPr>
          <p:cNvPicPr>
            <a:picLocks noChangeAspect="1" noChangeArrowheads="1"/>
          </p:cNvPicPr>
          <p:nvPr/>
        </p:nvPicPr>
        <p:blipFill>
          <a:blip r:embed="rId7" cstate="print">
            <a:duotone>
              <a:prstClr val="black"/>
              <a:srgbClr val="D9C3A5">
                <a:tint val="50000"/>
                <a:satMod val="180000"/>
              </a:srgbClr>
            </a:duotone>
          </a:blip>
          <a:srcRect/>
          <a:stretch>
            <a:fillRect/>
          </a:stretch>
        </p:blipFill>
        <p:spPr bwMode="auto">
          <a:xfrm>
            <a:off x="4635499" y="1988345"/>
            <a:ext cx="1282808" cy="561975"/>
          </a:xfrm>
          <a:prstGeom prst="rect">
            <a:avLst/>
          </a:prstGeom>
          <a:noFill/>
          <a:ln w="9525">
            <a:noFill/>
            <a:miter lim="800000"/>
            <a:headEnd/>
            <a:tailEnd/>
          </a:ln>
        </p:spPr>
      </p:pic>
    </p:spTree>
    <p:extLst>
      <p:ext uri="{BB962C8B-B14F-4D97-AF65-F5344CB8AC3E}">
        <p14:creationId xmlns:p14="http://schemas.microsoft.com/office/powerpoint/2010/main" val="15590016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30047-2A6C-4401-8FBA-9F16CBA078BB}"/>
              </a:ext>
            </a:extLst>
          </p:cNvPr>
          <p:cNvSpPr>
            <a:spLocks noGrp="1"/>
          </p:cNvSpPr>
          <p:nvPr>
            <p:ph type="title"/>
          </p:nvPr>
        </p:nvSpPr>
        <p:spPr>
          <a:xfrm>
            <a:off x="685800" y="21077"/>
            <a:ext cx="7886700" cy="1325563"/>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8AEBCA91-0825-4EB3-A3B5-D4515CED29B5}"/>
              </a:ext>
            </a:extLst>
          </p:cNvPr>
          <p:cNvSpPr>
            <a:spLocks noGrp="1"/>
          </p:cNvSpPr>
          <p:nvPr>
            <p:ph idx="1"/>
          </p:nvPr>
        </p:nvSpPr>
        <p:spPr>
          <a:xfrm>
            <a:off x="304800" y="1253330"/>
            <a:ext cx="8610600" cy="5223669"/>
          </a:xfrm>
        </p:spPr>
        <p:txBody>
          <a:bodyPr>
            <a:noAutofit/>
          </a:bodyPr>
          <a:lstStyle/>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work is done if an applied force of 500 N moves an object 7.25 m?</a:t>
            </a: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kumimoji="0" lang="en-US" altLang="en-US" sz="2200" b="0" i="0" u="none" strike="noStrike" cap="none" normalizeH="0" baseline="0" dirty="0">
              <a:ln>
                <a:noFill/>
              </a:ln>
              <a:solidFill>
                <a:schemeClr val="tx1"/>
              </a:solidFill>
              <a:effectLst/>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kumimoji="0" lang="en-US" altLang="en-US" sz="2200" b="0" i="0" u="none" strike="noStrike" cap="none" normalizeH="0" baseline="0" dirty="0">
              <a:ln>
                <a:noFill/>
              </a:ln>
              <a:solidFill>
                <a:schemeClr val="tx1"/>
              </a:solidFill>
              <a:effectLst/>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What is power output of an engine performing 4000J of work in 5 s? </a:t>
            </a: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work is done to lift an object weighing 400 N to a height of 3 m?</a:t>
            </a:r>
            <a:endParaRPr lang="en-US" altLang="en-US" sz="2200" dirty="0"/>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power is required to lift the 300 N object 2m in 3 s?</a:t>
            </a:r>
          </a:p>
          <a:p>
            <a:pPr marL="0" lvl="0" indent="0" defTabSz="914400" eaLnBrk="0" fontAlgn="base" hangingPunct="0">
              <a:lnSpc>
                <a:spcPct val="100000"/>
              </a:lnSpc>
              <a:spcBef>
                <a:spcPct val="0"/>
              </a:spcBef>
              <a:spcAft>
                <a:spcPct val="0"/>
              </a:spcAft>
              <a:buFontTx/>
              <a:buChar char="•"/>
              <a:tabLst>
                <a:tab pos="228600" algn="l"/>
              </a:tabLst>
            </a:pPr>
            <a:endParaRPr kumimoji="0" lang="en-US" altLang="en-US" sz="2200" b="0" i="0" u="none" strike="noStrike" cap="none" normalizeH="0" baseline="0" dirty="0">
              <a:ln>
                <a:noFill/>
              </a:ln>
              <a:solidFill>
                <a:schemeClr val="tx1"/>
              </a:solidFill>
              <a:effectLst/>
            </a:endParaRPr>
          </a:p>
          <a:p>
            <a:endParaRPr lang="en-US" sz="2200" dirty="0"/>
          </a:p>
        </p:txBody>
      </p:sp>
    </p:spTree>
    <p:extLst>
      <p:ext uri="{BB962C8B-B14F-4D97-AF65-F5344CB8AC3E}">
        <p14:creationId xmlns:p14="http://schemas.microsoft.com/office/powerpoint/2010/main" val="3682929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30047-2A6C-4401-8FBA-9F16CBA078BB}"/>
              </a:ext>
            </a:extLst>
          </p:cNvPr>
          <p:cNvSpPr>
            <a:spLocks noGrp="1"/>
          </p:cNvSpPr>
          <p:nvPr>
            <p:ph type="title"/>
          </p:nvPr>
        </p:nvSpPr>
        <p:spPr>
          <a:xfrm>
            <a:off x="685800" y="21077"/>
            <a:ext cx="7886700" cy="1325563"/>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8AEBCA91-0825-4EB3-A3B5-D4515CED29B5}"/>
              </a:ext>
            </a:extLst>
          </p:cNvPr>
          <p:cNvSpPr>
            <a:spLocks noGrp="1"/>
          </p:cNvSpPr>
          <p:nvPr>
            <p:ph idx="1"/>
          </p:nvPr>
        </p:nvSpPr>
        <p:spPr>
          <a:xfrm>
            <a:off x="304800" y="1253330"/>
            <a:ext cx="8610600" cy="5223669"/>
          </a:xfrm>
        </p:spPr>
        <p:txBody>
          <a:bodyPr>
            <a:noAutofit/>
          </a:bodyPr>
          <a:lstStyle/>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work is done if an applied force of 500 N moves an object 7.25 m?</a:t>
            </a:r>
          </a:p>
          <a:p>
            <a:pPr marL="914400" lvl="1" indent="0" defTabSz="914400" eaLnBrk="0" fontAlgn="base" hangingPunct="0">
              <a:lnSpc>
                <a:spcPct val="100000"/>
              </a:lnSpc>
              <a:spcBef>
                <a:spcPct val="0"/>
              </a:spcBef>
              <a:spcAft>
                <a:spcPct val="0"/>
              </a:spcAft>
              <a:buNone/>
              <a:tabLst>
                <a:tab pos="228600" algn="l"/>
              </a:tabLst>
            </a:pPr>
            <a:r>
              <a:rPr lang="en-US" altLang="en-US" sz="2200" dirty="0">
                <a:cs typeface="Times New Roman" panose="02020603050405020304" pitchFamily="18" charset="0"/>
              </a:rPr>
              <a:t>W = F * d = 500 N * 7.25 m = 3,625 J</a:t>
            </a: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kumimoji="0" lang="en-US" altLang="en-US" sz="2200" b="0" i="0" u="none" strike="noStrike" cap="none" normalizeH="0" baseline="0" dirty="0">
              <a:ln>
                <a:noFill/>
              </a:ln>
              <a:solidFill>
                <a:schemeClr val="tx1"/>
              </a:solidFill>
              <a:effectLst/>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What is power output of an engine performing 4000J of work in 5 s? </a:t>
            </a: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work is done to lift an object weighing 400 N to a height of 3 m?</a:t>
            </a:r>
            <a:endParaRPr lang="en-US" altLang="en-US" sz="2200" dirty="0"/>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power is required to lift the 300 N object 2m in 3 s?</a:t>
            </a:r>
          </a:p>
          <a:p>
            <a:pPr marL="0" lvl="0" indent="0" defTabSz="914400" eaLnBrk="0" fontAlgn="base" hangingPunct="0">
              <a:lnSpc>
                <a:spcPct val="100000"/>
              </a:lnSpc>
              <a:spcBef>
                <a:spcPct val="0"/>
              </a:spcBef>
              <a:spcAft>
                <a:spcPct val="0"/>
              </a:spcAft>
              <a:buNone/>
              <a:tabLst>
                <a:tab pos="228600" algn="l"/>
              </a:tabLst>
            </a:pPr>
            <a:endParaRPr kumimoji="0" lang="en-US" altLang="en-US" sz="2200" b="0" i="0" u="none" strike="noStrike" cap="none" normalizeH="0" baseline="0" dirty="0">
              <a:ln>
                <a:noFill/>
              </a:ln>
              <a:solidFill>
                <a:schemeClr val="tx1"/>
              </a:solidFill>
              <a:effectLst/>
            </a:endParaRPr>
          </a:p>
          <a:p>
            <a:endParaRPr lang="en-US" sz="2200" dirty="0"/>
          </a:p>
        </p:txBody>
      </p:sp>
    </p:spTree>
    <p:extLst>
      <p:ext uri="{BB962C8B-B14F-4D97-AF65-F5344CB8AC3E}">
        <p14:creationId xmlns:p14="http://schemas.microsoft.com/office/powerpoint/2010/main" val="26743843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30047-2A6C-4401-8FBA-9F16CBA078BB}"/>
              </a:ext>
            </a:extLst>
          </p:cNvPr>
          <p:cNvSpPr>
            <a:spLocks noGrp="1"/>
          </p:cNvSpPr>
          <p:nvPr>
            <p:ph type="title"/>
          </p:nvPr>
        </p:nvSpPr>
        <p:spPr>
          <a:xfrm>
            <a:off x="685800" y="21077"/>
            <a:ext cx="7886700" cy="1325563"/>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8AEBCA91-0825-4EB3-A3B5-D4515CED29B5}"/>
              </a:ext>
            </a:extLst>
          </p:cNvPr>
          <p:cNvSpPr>
            <a:spLocks noGrp="1"/>
          </p:cNvSpPr>
          <p:nvPr>
            <p:ph idx="1"/>
          </p:nvPr>
        </p:nvSpPr>
        <p:spPr>
          <a:xfrm>
            <a:off x="304800" y="1253330"/>
            <a:ext cx="8610600" cy="5223669"/>
          </a:xfrm>
        </p:spPr>
        <p:txBody>
          <a:bodyPr>
            <a:noAutofit/>
          </a:bodyPr>
          <a:lstStyle/>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work is done if an applied force of 500 N moves an object 7.25 m?</a:t>
            </a:r>
          </a:p>
          <a:p>
            <a:pPr marL="914400" lvl="1" indent="0" defTabSz="914400" eaLnBrk="0" fontAlgn="base" hangingPunct="0">
              <a:lnSpc>
                <a:spcPct val="100000"/>
              </a:lnSpc>
              <a:spcBef>
                <a:spcPct val="0"/>
              </a:spcBef>
              <a:spcAft>
                <a:spcPct val="0"/>
              </a:spcAft>
              <a:buNone/>
              <a:tabLst>
                <a:tab pos="228600" algn="l"/>
              </a:tabLst>
            </a:pPr>
            <a:r>
              <a:rPr lang="en-US" altLang="en-US" sz="2200" dirty="0">
                <a:cs typeface="Times New Roman" panose="02020603050405020304" pitchFamily="18" charset="0"/>
              </a:rPr>
              <a:t>W = F * d = 500 N * 7.25 m = 3,625 J</a:t>
            </a: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kumimoji="0" lang="en-US" altLang="en-US" sz="2200" b="0" i="0" u="none" strike="noStrike" cap="none" normalizeH="0" baseline="0" dirty="0">
              <a:ln>
                <a:noFill/>
              </a:ln>
              <a:solidFill>
                <a:schemeClr val="tx1"/>
              </a:solidFill>
              <a:effectLst/>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What is power output of an engine performing 4000J of work in 5 s? </a:t>
            </a:r>
          </a:p>
          <a:p>
            <a:pPr marL="914400" lvl="1" indent="0" defTabSz="914400" eaLnBrk="0" fontAlgn="base" hangingPunct="0">
              <a:lnSpc>
                <a:spcPct val="100000"/>
              </a:lnSpc>
              <a:spcBef>
                <a:spcPct val="0"/>
              </a:spcBef>
              <a:spcAft>
                <a:spcPct val="0"/>
              </a:spcAft>
              <a:buNone/>
              <a:tabLst>
                <a:tab pos="228600" algn="l"/>
              </a:tabLst>
            </a:pPr>
            <a:r>
              <a:rPr lang="en-US" altLang="en-US" sz="2200" dirty="0">
                <a:ea typeface="Times" panose="02020603050405020304" pitchFamily="18" charset="0"/>
                <a:cs typeface="Times New Roman" panose="02020603050405020304" pitchFamily="18" charset="0"/>
              </a:rPr>
              <a:t>P = W/</a:t>
            </a:r>
            <a:r>
              <a:rPr lang="el-GR" altLang="en-US" sz="2200" dirty="0">
                <a:latin typeface="Calibri" panose="020F0502020204030204" pitchFamily="34" charset="0"/>
                <a:ea typeface="Times" panose="02020603050405020304" pitchFamily="18" charset="0"/>
                <a:cs typeface="Calibri" panose="020F0502020204030204" pitchFamily="34" charset="0"/>
              </a:rPr>
              <a:t>Δ</a:t>
            </a:r>
            <a:r>
              <a:rPr lang="en-US" altLang="en-US" sz="2200" dirty="0">
                <a:latin typeface="Calibri" panose="020F0502020204030204" pitchFamily="34" charset="0"/>
                <a:ea typeface="Times" panose="02020603050405020304" pitchFamily="18" charset="0"/>
                <a:cs typeface="Calibri" panose="020F0502020204030204" pitchFamily="34" charset="0"/>
              </a:rPr>
              <a:t>t = 4000 J/5s = 800 W</a:t>
            </a:r>
            <a:endPar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work is done to lift an object weighing 400 N to a height of 3 m?</a:t>
            </a:r>
            <a:endParaRPr lang="en-US" altLang="en-US" sz="2200" dirty="0"/>
          </a:p>
          <a:p>
            <a:pPr marL="914400" lvl="1" indent="0" defTabSz="914400" eaLnBrk="0" fontAlgn="base" hangingPunct="0">
              <a:lnSpc>
                <a:spcPct val="100000"/>
              </a:lnSpc>
              <a:spcBef>
                <a:spcPct val="0"/>
              </a:spcBef>
              <a:spcAft>
                <a:spcPct val="0"/>
              </a:spcAft>
              <a:buNone/>
              <a:tabLst>
                <a:tab pos="228600" algn="l"/>
              </a:tabLst>
            </a:pPr>
            <a:endPar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power is required to lift the 300 N object 2m in 3 s?</a:t>
            </a:r>
          </a:p>
          <a:p>
            <a:pPr marL="0" lvl="0" indent="0" defTabSz="914400" eaLnBrk="0" fontAlgn="base" hangingPunct="0">
              <a:lnSpc>
                <a:spcPct val="100000"/>
              </a:lnSpc>
              <a:spcBef>
                <a:spcPct val="0"/>
              </a:spcBef>
              <a:spcAft>
                <a:spcPct val="0"/>
              </a:spcAft>
              <a:buFontTx/>
              <a:buChar char="•"/>
              <a:tabLst>
                <a:tab pos="228600" algn="l"/>
              </a:tabLst>
            </a:pPr>
            <a:endParaRPr kumimoji="0" lang="en-US" altLang="en-US" sz="2200" b="0" i="0" u="none" strike="noStrike" cap="none" normalizeH="0" baseline="0" dirty="0">
              <a:ln>
                <a:noFill/>
              </a:ln>
              <a:solidFill>
                <a:schemeClr val="tx1"/>
              </a:solidFill>
              <a:effectLst/>
            </a:endParaRPr>
          </a:p>
          <a:p>
            <a:endParaRPr lang="en-US" sz="2200" dirty="0"/>
          </a:p>
        </p:txBody>
      </p:sp>
    </p:spTree>
    <p:extLst>
      <p:ext uri="{BB962C8B-B14F-4D97-AF65-F5344CB8AC3E}">
        <p14:creationId xmlns:p14="http://schemas.microsoft.com/office/powerpoint/2010/main" val="41761188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30047-2A6C-4401-8FBA-9F16CBA078BB}"/>
              </a:ext>
            </a:extLst>
          </p:cNvPr>
          <p:cNvSpPr>
            <a:spLocks noGrp="1"/>
          </p:cNvSpPr>
          <p:nvPr>
            <p:ph type="title"/>
          </p:nvPr>
        </p:nvSpPr>
        <p:spPr>
          <a:xfrm>
            <a:off x="685800" y="21077"/>
            <a:ext cx="7886700" cy="1325563"/>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8AEBCA91-0825-4EB3-A3B5-D4515CED29B5}"/>
              </a:ext>
            </a:extLst>
          </p:cNvPr>
          <p:cNvSpPr>
            <a:spLocks noGrp="1"/>
          </p:cNvSpPr>
          <p:nvPr>
            <p:ph idx="1"/>
          </p:nvPr>
        </p:nvSpPr>
        <p:spPr>
          <a:xfrm>
            <a:off x="304800" y="1253330"/>
            <a:ext cx="8610600" cy="5223669"/>
          </a:xfrm>
        </p:spPr>
        <p:txBody>
          <a:bodyPr>
            <a:noAutofit/>
          </a:bodyPr>
          <a:lstStyle/>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work is done if an applied force of 500 N moves an object 7.25 m?</a:t>
            </a:r>
          </a:p>
          <a:p>
            <a:pPr marL="914400" lvl="1" indent="0" defTabSz="914400" eaLnBrk="0" fontAlgn="base" hangingPunct="0">
              <a:lnSpc>
                <a:spcPct val="100000"/>
              </a:lnSpc>
              <a:spcBef>
                <a:spcPct val="0"/>
              </a:spcBef>
              <a:spcAft>
                <a:spcPct val="0"/>
              </a:spcAft>
              <a:buNone/>
              <a:tabLst>
                <a:tab pos="228600" algn="l"/>
              </a:tabLst>
            </a:pPr>
            <a:r>
              <a:rPr lang="en-US" altLang="en-US" sz="2200" dirty="0">
                <a:cs typeface="Times New Roman" panose="02020603050405020304" pitchFamily="18" charset="0"/>
              </a:rPr>
              <a:t>W = F * d = 500 N * 7.25 m = 3,625 J</a:t>
            </a: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kumimoji="0" lang="en-US" altLang="en-US" sz="2200" b="0" i="0" u="none" strike="noStrike" cap="none" normalizeH="0" baseline="0" dirty="0">
              <a:ln>
                <a:noFill/>
              </a:ln>
              <a:solidFill>
                <a:schemeClr val="tx1"/>
              </a:solidFill>
              <a:effectLst/>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What is power output of an engine performing 4000J of work in 5 s? </a:t>
            </a:r>
          </a:p>
          <a:p>
            <a:pPr marL="914400" lvl="1" indent="0" defTabSz="914400" eaLnBrk="0" fontAlgn="base" hangingPunct="0">
              <a:lnSpc>
                <a:spcPct val="100000"/>
              </a:lnSpc>
              <a:spcBef>
                <a:spcPct val="0"/>
              </a:spcBef>
              <a:spcAft>
                <a:spcPct val="0"/>
              </a:spcAft>
              <a:buNone/>
              <a:tabLst>
                <a:tab pos="228600" algn="l"/>
              </a:tabLst>
            </a:pPr>
            <a:r>
              <a:rPr lang="en-US" altLang="en-US" sz="2200" dirty="0">
                <a:ea typeface="Times" panose="02020603050405020304" pitchFamily="18" charset="0"/>
                <a:cs typeface="Times New Roman" panose="02020603050405020304" pitchFamily="18" charset="0"/>
              </a:rPr>
              <a:t>P = W/</a:t>
            </a:r>
            <a:r>
              <a:rPr lang="el-GR" altLang="en-US" sz="2200" dirty="0">
                <a:latin typeface="Calibri" panose="020F0502020204030204" pitchFamily="34" charset="0"/>
                <a:ea typeface="Times" panose="02020603050405020304" pitchFamily="18" charset="0"/>
                <a:cs typeface="Calibri" panose="020F0502020204030204" pitchFamily="34" charset="0"/>
              </a:rPr>
              <a:t>Δ</a:t>
            </a:r>
            <a:r>
              <a:rPr lang="en-US" altLang="en-US" sz="2200" dirty="0">
                <a:latin typeface="Calibri" panose="020F0502020204030204" pitchFamily="34" charset="0"/>
                <a:ea typeface="Times" panose="02020603050405020304" pitchFamily="18" charset="0"/>
                <a:cs typeface="Calibri" panose="020F0502020204030204" pitchFamily="34" charset="0"/>
              </a:rPr>
              <a:t>t = 4000 J/5s = 800 W</a:t>
            </a:r>
            <a:endPar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work is done to lift an object weighing 400 N to a height of 3 m?</a:t>
            </a:r>
            <a:endParaRPr lang="en-US" altLang="en-US" sz="2200" dirty="0"/>
          </a:p>
          <a:p>
            <a:pPr marL="914400" lvl="1" indent="0" defTabSz="914400" eaLnBrk="0" fontAlgn="base" hangingPunct="0">
              <a:lnSpc>
                <a:spcPct val="100000"/>
              </a:lnSpc>
              <a:spcBef>
                <a:spcPct val="0"/>
              </a:spcBef>
              <a:spcAft>
                <a:spcPct val="0"/>
              </a:spcAft>
              <a:buNone/>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W = F* d =400 N * 3 m = 1200 J</a:t>
            </a: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power is required to lift the 300 N object 2m in 3 s?</a:t>
            </a:r>
          </a:p>
          <a:p>
            <a:pPr marL="0" lvl="0" indent="0" defTabSz="914400" eaLnBrk="0" fontAlgn="base" hangingPunct="0">
              <a:lnSpc>
                <a:spcPct val="100000"/>
              </a:lnSpc>
              <a:spcBef>
                <a:spcPct val="0"/>
              </a:spcBef>
              <a:spcAft>
                <a:spcPct val="0"/>
              </a:spcAft>
              <a:buFontTx/>
              <a:buChar char="•"/>
              <a:tabLst>
                <a:tab pos="228600" algn="l"/>
              </a:tabLst>
            </a:pPr>
            <a:endParaRPr kumimoji="0" lang="en-US" altLang="en-US" sz="2200" b="0" i="0" u="none" strike="noStrike" cap="none" normalizeH="0" baseline="0" dirty="0">
              <a:ln>
                <a:noFill/>
              </a:ln>
              <a:solidFill>
                <a:schemeClr val="tx1"/>
              </a:solidFill>
              <a:effectLst/>
            </a:endParaRPr>
          </a:p>
          <a:p>
            <a:endParaRPr lang="en-US" sz="2200" dirty="0"/>
          </a:p>
        </p:txBody>
      </p:sp>
    </p:spTree>
    <p:extLst>
      <p:ext uri="{BB962C8B-B14F-4D97-AF65-F5344CB8AC3E}">
        <p14:creationId xmlns:p14="http://schemas.microsoft.com/office/powerpoint/2010/main" val="33365691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30047-2A6C-4401-8FBA-9F16CBA078BB}"/>
              </a:ext>
            </a:extLst>
          </p:cNvPr>
          <p:cNvSpPr>
            <a:spLocks noGrp="1"/>
          </p:cNvSpPr>
          <p:nvPr>
            <p:ph type="title"/>
          </p:nvPr>
        </p:nvSpPr>
        <p:spPr>
          <a:xfrm>
            <a:off x="685800" y="21077"/>
            <a:ext cx="7886700" cy="1325563"/>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8AEBCA91-0825-4EB3-A3B5-D4515CED29B5}"/>
              </a:ext>
            </a:extLst>
          </p:cNvPr>
          <p:cNvSpPr>
            <a:spLocks noGrp="1"/>
          </p:cNvSpPr>
          <p:nvPr>
            <p:ph idx="1"/>
          </p:nvPr>
        </p:nvSpPr>
        <p:spPr>
          <a:xfrm>
            <a:off x="304800" y="1253330"/>
            <a:ext cx="8610600" cy="5223669"/>
          </a:xfrm>
        </p:spPr>
        <p:txBody>
          <a:bodyPr>
            <a:noAutofit/>
          </a:bodyPr>
          <a:lstStyle/>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work is done if an applied force of 500 N moves an object 7.25 m?</a:t>
            </a:r>
          </a:p>
          <a:p>
            <a:pPr marL="914400" lvl="1" indent="0" defTabSz="914400" eaLnBrk="0" fontAlgn="base" hangingPunct="0">
              <a:lnSpc>
                <a:spcPct val="100000"/>
              </a:lnSpc>
              <a:spcBef>
                <a:spcPct val="0"/>
              </a:spcBef>
              <a:spcAft>
                <a:spcPct val="0"/>
              </a:spcAft>
              <a:buNone/>
              <a:tabLst>
                <a:tab pos="228600" algn="l"/>
              </a:tabLst>
            </a:pPr>
            <a:r>
              <a:rPr lang="en-US" altLang="en-US" sz="2200" dirty="0">
                <a:cs typeface="Times New Roman" panose="02020603050405020304" pitchFamily="18" charset="0"/>
              </a:rPr>
              <a:t>W = F * d = 500 N * 7.25 m = 3,625 J</a:t>
            </a: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kumimoji="0" lang="en-US" altLang="en-US" sz="2200" b="0" i="0" u="none" strike="noStrike" cap="none" normalizeH="0" baseline="0" dirty="0">
              <a:ln>
                <a:noFill/>
              </a:ln>
              <a:solidFill>
                <a:schemeClr val="tx1"/>
              </a:solidFill>
              <a:effectLst/>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What is power output of an engine performing 4000J of work in 5 s? </a:t>
            </a:r>
          </a:p>
          <a:p>
            <a:pPr marL="914400" lvl="1" indent="0" defTabSz="914400" eaLnBrk="0" fontAlgn="base" hangingPunct="0">
              <a:lnSpc>
                <a:spcPct val="100000"/>
              </a:lnSpc>
              <a:spcBef>
                <a:spcPct val="0"/>
              </a:spcBef>
              <a:spcAft>
                <a:spcPct val="0"/>
              </a:spcAft>
              <a:buNone/>
              <a:tabLst>
                <a:tab pos="228600" algn="l"/>
              </a:tabLst>
            </a:pPr>
            <a:r>
              <a:rPr lang="en-US" altLang="en-US" sz="2200" dirty="0">
                <a:ea typeface="Times" panose="02020603050405020304" pitchFamily="18" charset="0"/>
                <a:cs typeface="Times New Roman" panose="02020603050405020304" pitchFamily="18" charset="0"/>
              </a:rPr>
              <a:t>P = W/</a:t>
            </a:r>
            <a:r>
              <a:rPr lang="el-GR" altLang="en-US" sz="2200" dirty="0">
                <a:latin typeface="Calibri" panose="020F0502020204030204" pitchFamily="34" charset="0"/>
                <a:ea typeface="Times" panose="02020603050405020304" pitchFamily="18" charset="0"/>
                <a:cs typeface="Calibri" panose="020F0502020204030204" pitchFamily="34" charset="0"/>
              </a:rPr>
              <a:t>Δ</a:t>
            </a:r>
            <a:r>
              <a:rPr lang="en-US" altLang="en-US" sz="2200" dirty="0">
                <a:latin typeface="Calibri" panose="020F0502020204030204" pitchFamily="34" charset="0"/>
                <a:ea typeface="Times" panose="02020603050405020304" pitchFamily="18" charset="0"/>
                <a:cs typeface="Calibri" panose="020F0502020204030204" pitchFamily="34" charset="0"/>
              </a:rPr>
              <a:t>t = 4000 J/5s = 800 W</a:t>
            </a:r>
            <a:endPar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work is done to lift an object weighing 400 N to a height of 3 m?</a:t>
            </a:r>
            <a:endParaRPr lang="en-US" altLang="en-US" sz="2200" dirty="0"/>
          </a:p>
          <a:p>
            <a:pPr marL="914400" lvl="1" indent="0" defTabSz="914400" eaLnBrk="0" fontAlgn="base" hangingPunct="0">
              <a:lnSpc>
                <a:spcPct val="100000"/>
              </a:lnSpc>
              <a:spcBef>
                <a:spcPct val="0"/>
              </a:spcBef>
              <a:spcAft>
                <a:spcPct val="0"/>
              </a:spcAft>
              <a:buNone/>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W = F* d =400 N * 3 m = 1200 J</a:t>
            </a:r>
          </a:p>
          <a:p>
            <a:pPr marL="457200" lvl="0" indent="-457200" defTabSz="914400" eaLnBrk="0" fontAlgn="base" hangingPunct="0">
              <a:lnSpc>
                <a:spcPct val="100000"/>
              </a:lnSpc>
              <a:spcBef>
                <a:spcPct val="0"/>
              </a:spcBef>
              <a:spcAft>
                <a:spcPct val="0"/>
              </a:spcAft>
              <a:buFont typeface="+mj-lt"/>
              <a:buAutoNum type="arabicPeriod"/>
              <a:tabLst>
                <a:tab pos="228600" algn="l"/>
              </a:tabLst>
            </a:pPr>
            <a:endParaRPr lang="en-US" altLang="en-US" sz="2200" dirty="0">
              <a:ea typeface="Times" panose="02020603050405020304" pitchFamily="18" charset="0"/>
              <a:cs typeface="Times New Roman" panose="02020603050405020304" pitchFamily="18" charset="0"/>
            </a:endParaRPr>
          </a:p>
          <a:p>
            <a:pPr marL="457200" lvl="0" indent="-457200" defTabSz="914400" eaLnBrk="0" fontAlgn="base" hangingPunct="0">
              <a:lnSpc>
                <a:spcPct val="100000"/>
              </a:lnSpc>
              <a:spcBef>
                <a:spcPct val="0"/>
              </a:spcBef>
              <a:spcAft>
                <a:spcPct val="0"/>
              </a:spcAft>
              <a:buFont typeface="+mj-lt"/>
              <a:buAutoNum type="arabicPeriod"/>
              <a:tabLst>
                <a:tab pos="228600" algn="l"/>
              </a:tabLst>
            </a:pPr>
            <a:r>
              <a:rPr kumimoji="0" lang="en-US" altLang="en-US" sz="22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How much power is required to lift the 300 N object 2m in 3 s?</a:t>
            </a:r>
          </a:p>
          <a:p>
            <a:pPr marL="914400" lvl="1" indent="0" defTabSz="914400" eaLnBrk="0" fontAlgn="base" hangingPunct="0">
              <a:lnSpc>
                <a:spcPct val="100000"/>
              </a:lnSpc>
              <a:spcBef>
                <a:spcPct val="0"/>
              </a:spcBef>
              <a:spcAft>
                <a:spcPct val="0"/>
              </a:spcAft>
              <a:buNone/>
              <a:tabLst>
                <a:tab pos="1089025" algn="l"/>
              </a:tabLst>
            </a:pPr>
            <a:r>
              <a:rPr lang="en-US" altLang="en-US" sz="2200" dirty="0">
                <a:latin typeface="Calibri" panose="020F0502020204030204" pitchFamily="34" charset="0"/>
                <a:ea typeface="Times" panose="02020603050405020304" pitchFamily="18" charset="0"/>
                <a:cs typeface="Times New Roman" panose="02020603050405020304" pitchFamily="18" charset="0"/>
              </a:rPr>
              <a:t>W = F * d = 300 N * 2 m </a:t>
            </a:r>
            <a:r>
              <a:rPr lang="en-US" altLang="en-US" sz="2200" dirty="0">
                <a:latin typeface="Calibri" panose="020F0502020204030204" pitchFamily="34" charset="0"/>
                <a:ea typeface="Times" panose="02020603050405020304" pitchFamily="18" charset="0"/>
                <a:cs typeface="Calibri" panose="020F0502020204030204" pitchFamily="34" charset="0"/>
              </a:rPr>
              <a:t>= 600 J</a:t>
            </a:r>
          </a:p>
          <a:p>
            <a:pPr marL="914400" lvl="1" indent="0" defTabSz="914400" eaLnBrk="0" fontAlgn="base" hangingPunct="0">
              <a:lnSpc>
                <a:spcPct val="100000"/>
              </a:lnSpc>
              <a:spcBef>
                <a:spcPct val="0"/>
              </a:spcBef>
              <a:spcAft>
                <a:spcPct val="0"/>
              </a:spcAft>
              <a:buNone/>
              <a:tabLst>
                <a:tab pos="1089025" algn="l"/>
              </a:tabLst>
            </a:pPr>
            <a:r>
              <a:rPr kumimoji="0" lang="en-US" altLang="en-US" sz="2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a:t>
            </a:r>
            <a:r>
              <a:rPr lang="en-US" altLang="en-US" sz="2200" dirty="0">
                <a:ea typeface="Times" panose="02020603050405020304" pitchFamily="18" charset="0"/>
                <a:cs typeface="Times New Roman" panose="02020603050405020304" pitchFamily="18" charset="0"/>
              </a:rPr>
              <a:t> = W/</a:t>
            </a:r>
            <a:r>
              <a:rPr lang="el-GR" altLang="en-US" sz="2200" dirty="0">
                <a:latin typeface="Calibri" panose="020F0502020204030204" pitchFamily="34" charset="0"/>
                <a:ea typeface="Times" panose="02020603050405020304" pitchFamily="18" charset="0"/>
                <a:cs typeface="Calibri" panose="020F0502020204030204" pitchFamily="34" charset="0"/>
              </a:rPr>
              <a:t>Δ</a:t>
            </a:r>
            <a:r>
              <a:rPr lang="en-US" altLang="en-US" sz="2200" dirty="0">
                <a:latin typeface="Calibri" panose="020F0502020204030204" pitchFamily="34" charset="0"/>
                <a:ea typeface="Times" panose="02020603050405020304" pitchFamily="18" charset="0"/>
                <a:cs typeface="Calibri" panose="020F0502020204030204" pitchFamily="34" charset="0"/>
              </a:rPr>
              <a:t>t = 600 J /3 s = 200 W</a:t>
            </a:r>
            <a:endParaRPr kumimoji="0" lang="en-US" altLang="en-US" sz="2200" b="0" i="0" u="none" strike="noStrike" cap="none" normalizeH="0" baseline="0" dirty="0">
              <a:ln>
                <a:noFill/>
              </a:ln>
              <a:solidFill>
                <a:schemeClr val="tx1"/>
              </a:solidFill>
              <a:effectLst/>
            </a:endParaRPr>
          </a:p>
          <a:p>
            <a:pPr marL="0" lvl="0" indent="0" defTabSz="914400" eaLnBrk="0" fontAlgn="base" hangingPunct="0">
              <a:lnSpc>
                <a:spcPct val="100000"/>
              </a:lnSpc>
              <a:spcBef>
                <a:spcPct val="0"/>
              </a:spcBef>
              <a:spcAft>
                <a:spcPct val="0"/>
              </a:spcAft>
              <a:buFontTx/>
              <a:buChar char="•"/>
              <a:tabLst>
                <a:tab pos="228600" algn="l"/>
              </a:tabLst>
            </a:pPr>
            <a:endParaRPr kumimoji="0" lang="en-US" altLang="en-US" sz="2200" b="0" i="0" u="none" strike="noStrike" cap="none" normalizeH="0" baseline="0" dirty="0">
              <a:ln>
                <a:noFill/>
              </a:ln>
              <a:solidFill>
                <a:schemeClr val="tx1"/>
              </a:solidFill>
              <a:effectLst/>
            </a:endParaRPr>
          </a:p>
          <a:p>
            <a:endParaRPr lang="en-US" sz="2200" dirty="0"/>
          </a:p>
        </p:txBody>
      </p:sp>
    </p:spTree>
    <p:extLst>
      <p:ext uri="{BB962C8B-B14F-4D97-AF65-F5344CB8AC3E}">
        <p14:creationId xmlns:p14="http://schemas.microsoft.com/office/powerpoint/2010/main" val="27757711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4294967295"/>
          </p:nvPr>
        </p:nvSpPr>
        <p:spPr>
          <a:xfrm>
            <a:off x="0" y="685800"/>
            <a:ext cx="8839200" cy="5486400"/>
          </a:xfrm>
        </p:spPr>
        <p:txBody>
          <a:bodyPr>
            <a:normAutofit/>
          </a:bodyPr>
          <a:lstStyle/>
          <a:p>
            <a:pPr marL="514350" indent="-514350">
              <a:buFontTx/>
              <a:buNone/>
            </a:pPr>
            <a:endParaRPr lang="en-US" sz="2400" dirty="0">
              <a:solidFill>
                <a:srgbClr val="FF0000"/>
              </a:solidFill>
              <a:latin typeface="Arial" charset="0"/>
              <a:cs typeface="Arial" charset="0"/>
            </a:endParaRPr>
          </a:p>
          <a:p>
            <a:pPr marL="514350" indent="-514350">
              <a:buFontTx/>
              <a:buNone/>
            </a:pPr>
            <a:endParaRPr lang="en-US" sz="2400" dirty="0">
              <a:solidFill>
                <a:srgbClr val="FF0000"/>
              </a:solidFill>
              <a:latin typeface="Arial" charset="0"/>
              <a:cs typeface="Arial" charset="0"/>
            </a:endParaRPr>
          </a:p>
        </p:txBody>
      </p:sp>
      <p:sp>
        <p:nvSpPr>
          <p:cNvPr id="7" name="TextBox 6"/>
          <p:cNvSpPr txBox="1"/>
          <p:nvPr/>
        </p:nvSpPr>
        <p:spPr>
          <a:xfrm>
            <a:off x="296694" y="947518"/>
            <a:ext cx="8542506" cy="3477875"/>
          </a:xfrm>
          <a:prstGeom prst="rect">
            <a:avLst/>
          </a:prstGeom>
          <a:noFill/>
        </p:spPr>
        <p:txBody>
          <a:bodyPr wrap="square">
            <a:spAutoFit/>
          </a:bodyPr>
          <a:lstStyle/>
          <a:p>
            <a:pPr>
              <a:defRPr/>
            </a:pPr>
            <a:r>
              <a:rPr lang="en-US" sz="2000" dirty="0">
                <a:cs typeface="Arial" pitchFamily="34" charset="0"/>
              </a:rPr>
              <a:t>Technically, potential energy is energy that can be associated with the configuration (arrangement) of a system of objects that exert forces on one another.</a:t>
            </a:r>
          </a:p>
          <a:p>
            <a:pPr>
              <a:defRPr/>
            </a:pPr>
            <a:endParaRPr lang="en-US" sz="2000" dirty="0">
              <a:cs typeface="Arial" pitchFamily="34" charset="0"/>
            </a:endParaRPr>
          </a:p>
          <a:p>
            <a:pPr>
              <a:defRPr/>
            </a:pPr>
            <a:r>
              <a:rPr lang="en-US" sz="2000" dirty="0">
                <a:cs typeface="Arial" pitchFamily="34" charset="0"/>
              </a:rPr>
              <a:t>Some forms of potential energy: </a:t>
            </a:r>
          </a:p>
          <a:p>
            <a:pPr marL="685800" indent="-457200">
              <a:buFontTx/>
              <a:buAutoNum type="arabicPeriod"/>
              <a:defRPr/>
            </a:pPr>
            <a:r>
              <a:rPr lang="en-US" sz="2000" dirty="0">
                <a:cs typeface="Arial" pitchFamily="34" charset="0"/>
              </a:rPr>
              <a:t>Gravitational Potential Energy, </a:t>
            </a:r>
          </a:p>
          <a:p>
            <a:pPr marL="685800" indent="-457200">
              <a:buFontTx/>
              <a:buAutoNum type="arabicPeriod"/>
              <a:defRPr/>
            </a:pPr>
            <a:r>
              <a:rPr lang="en-US" sz="2000" dirty="0">
                <a:cs typeface="Arial" pitchFamily="34" charset="0"/>
              </a:rPr>
              <a:t>Elastic Potential Energy</a:t>
            </a:r>
            <a:endParaRPr lang="en-US" sz="2000" i="1" dirty="0">
              <a:cs typeface="Arial" pitchFamily="34" charset="0"/>
            </a:endParaRPr>
          </a:p>
          <a:p>
            <a:pPr marL="228600">
              <a:defRPr/>
            </a:pPr>
            <a:endParaRPr lang="en-US" sz="2000" dirty="0">
              <a:cs typeface="Arial" pitchFamily="34" charset="0"/>
            </a:endParaRPr>
          </a:p>
          <a:p>
            <a:pPr>
              <a:defRPr/>
            </a:pPr>
            <a:r>
              <a:rPr lang="en-US" sz="2000" dirty="0">
                <a:cs typeface="Arial" pitchFamily="34" charset="0"/>
              </a:rPr>
              <a:t>The change </a:t>
            </a:r>
            <a:r>
              <a:rPr lang="el-GR" sz="2000" dirty="0">
                <a:cs typeface="Arial" pitchFamily="34" charset="0"/>
              </a:rPr>
              <a:t>Δ</a:t>
            </a:r>
            <a:r>
              <a:rPr lang="en-US" sz="2000" dirty="0">
                <a:cs typeface="Arial" pitchFamily="34" charset="0"/>
              </a:rPr>
              <a:t>U in potential energy is defined as being equal to the negative of the work done on the object by the force:</a:t>
            </a:r>
            <a:endParaRPr lang="en-US" sz="2000" dirty="0">
              <a:solidFill>
                <a:srgbClr val="00B050"/>
              </a:solidFill>
              <a:cs typeface="Arial" pitchFamily="34" charset="0"/>
            </a:endParaRPr>
          </a:p>
          <a:p>
            <a:pPr marL="228600">
              <a:defRPr/>
            </a:pPr>
            <a:endParaRPr lang="en-US" sz="2000" i="1" dirty="0">
              <a:cs typeface="Arial" pitchFamily="34" charset="0"/>
            </a:endParaRPr>
          </a:p>
        </p:txBody>
      </p:sp>
      <p:sp>
        <p:nvSpPr>
          <p:cNvPr id="5" name="Title 1"/>
          <p:cNvSpPr txBox="1">
            <a:spLocks/>
          </p:cNvSpPr>
          <p:nvPr/>
        </p:nvSpPr>
        <p:spPr>
          <a:xfrm>
            <a:off x="152400" y="3048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Potential Energy</a:t>
            </a:r>
          </a:p>
        </p:txBody>
      </p:sp>
      <p:pic>
        <p:nvPicPr>
          <p:cNvPr id="8"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9962" y="4195999"/>
            <a:ext cx="1819275"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0830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4294967295"/>
          </p:nvPr>
        </p:nvSpPr>
        <p:spPr>
          <a:xfrm>
            <a:off x="0" y="685800"/>
            <a:ext cx="8839200" cy="5486400"/>
          </a:xfrm>
        </p:spPr>
        <p:txBody>
          <a:bodyPr>
            <a:normAutofit/>
          </a:bodyPr>
          <a:lstStyle/>
          <a:p>
            <a:pPr marL="514350" indent="-514350">
              <a:buFontTx/>
              <a:buNone/>
            </a:pPr>
            <a:endParaRPr lang="en-US" sz="2400">
              <a:solidFill>
                <a:srgbClr val="FF0000"/>
              </a:solidFill>
              <a:latin typeface="Arial" charset="0"/>
              <a:cs typeface="Arial" charset="0"/>
            </a:endParaRPr>
          </a:p>
          <a:p>
            <a:pPr marL="514350" indent="-514350">
              <a:buFontTx/>
              <a:buNone/>
            </a:pPr>
            <a:endParaRPr lang="en-US" sz="2400">
              <a:solidFill>
                <a:srgbClr val="FF0000"/>
              </a:solidFill>
              <a:latin typeface="Arial" charset="0"/>
              <a:cs typeface="Arial" charset="0"/>
            </a:endParaRPr>
          </a:p>
        </p:txBody>
      </p:sp>
      <p:sp>
        <p:nvSpPr>
          <p:cNvPr id="7" name="TextBox 6"/>
          <p:cNvSpPr txBox="1"/>
          <p:nvPr/>
        </p:nvSpPr>
        <p:spPr>
          <a:xfrm>
            <a:off x="158523" y="685800"/>
            <a:ext cx="8851446" cy="3477875"/>
          </a:xfrm>
          <a:prstGeom prst="rect">
            <a:avLst/>
          </a:prstGeom>
          <a:noFill/>
        </p:spPr>
        <p:txBody>
          <a:bodyPr wrap="square">
            <a:spAutoFit/>
          </a:bodyPr>
          <a:lstStyle/>
          <a:p>
            <a:pPr>
              <a:defRPr/>
            </a:pPr>
            <a:r>
              <a:rPr lang="en-US" sz="2200" dirty="0">
                <a:latin typeface="Arial" pitchFamily="34" charset="0"/>
                <a:cs typeface="Arial" pitchFamily="34" charset="0"/>
              </a:rPr>
              <a:t>Suppose:</a:t>
            </a:r>
          </a:p>
          <a:p>
            <a:pPr marL="914400" indent="-457200">
              <a:buFont typeface="+mj-lt"/>
              <a:buAutoNum type="arabicPeriod"/>
              <a:defRPr/>
            </a:pPr>
            <a:r>
              <a:rPr lang="en-US" sz="2200" dirty="0">
                <a:latin typeface="Arial" pitchFamily="34" charset="0"/>
                <a:cs typeface="Arial" pitchFamily="34" charset="0"/>
              </a:rPr>
              <a:t>A system consists of two or more objects.</a:t>
            </a:r>
          </a:p>
          <a:p>
            <a:pPr marL="914400" indent="-457200">
              <a:buFont typeface="+mj-lt"/>
              <a:buAutoNum type="arabicPeriod"/>
              <a:defRPr/>
            </a:pPr>
            <a:r>
              <a:rPr lang="en-US" sz="2200" dirty="0">
                <a:latin typeface="Arial" pitchFamily="34" charset="0"/>
                <a:cs typeface="Arial" pitchFamily="34" charset="0"/>
              </a:rPr>
              <a:t>A force acts between a particle-like object in the system and the rest of the system.</a:t>
            </a:r>
          </a:p>
          <a:p>
            <a:pPr marL="914400" indent="-457200">
              <a:buFont typeface="+mj-lt"/>
              <a:buAutoNum type="arabicPeriod"/>
              <a:defRPr/>
            </a:pPr>
            <a:r>
              <a:rPr lang="en-US" sz="2200" dirty="0">
                <a:latin typeface="Arial" pitchFamily="34" charset="0"/>
                <a:cs typeface="Arial" pitchFamily="34" charset="0"/>
              </a:rPr>
              <a:t>When the system configuration changes, the force does work (call it </a:t>
            </a:r>
            <a:r>
              <a:rPr lang="en-US" sz="2200" i="1" dirty="0">
                <a:latin typeface="Arial" pitchFamily="34" charset="0"/>
                <a:cs typeface="Arial" pitchFamily="34" charset="0"/>
              </a:rPr>
              <a:t>W</a:t>
            </a:r>
            <a:r>
              <a:rPr lang="en-US" sz="2200" i="1" baseline="-25000" dirty="0">
                <a:latin typeface="Arial" pitchFamily="34" charset="0"/>
                <a:cs typeface="Arial" pitchFamily="34" charset="0"/>
              </a:rPr>
              <a:t>1</a:t>
            </a:r>
            <a:r>
              <a:rPr lang="en-US" sz="2200" dirty="0">
                <a:latin typeface="Arial" pitchFamily="34" charset="0"/>
                <a:cs typeface="Arial" pitchFamily="34" charset="0"/>
              </a:rPr>
              <a:t>) on the object, transferring energy between the kinetic energy of the object, </a:t>
            </a:r>
            <a:r>
              <a:rPr lang="en-US" sz="2200" i="1" dirty="0">
                <a:latin typeface="Arial" pitchFamily="34" charset="0"/>
                <a:cs typeface="Arial" pitchFamily="34" charset="0"/>
              </a:rPr>
              <a:t>K</a:t>
            </a:r>
            <a:r>
              <a:rPr lang="en-US" sz="2200" dirty="0">
                <a:latin typeface="Arial" pitchFamily="34" charset="0"/>
                <a:cs typeface="Arial" pitchFamily="34" charset="0"/>
              </a:rPr>
              <a:t>, and some other type of energy of the system.</a:t>
            </a:r>
          </a:p>
          <a:p>
            <a:pPr marL="914400" indent="-457200">
              <a:buFont typeface="+mj-lt"/>
              <a:buAutoNum type="arabicPeriod"/>
              <a:defRPr/>
            </a:pPr>
            <a:r>
              <a:rPr lang="en-US" sz="2200" dirty="0">
                <a:latin typeface="Arial" pitchFamily="34" charset="0"/>
                <a:cs typeface="Arial" pitchFamily="34" charset="0"/>
              </a:rPr>
              <a:t>When the configuration change is reversed, the force reverses the energy transfer, doing work </a:t>
            </a:r>
            <a:r>
              <a:rPr lang="en-US" sz="2200" i="1" dirty="0">
                <a:latin typeface="Arial" pitchFamily="34" charset="0"/>
                <a:cs typeface="Arial" pitchFamily="34" charset="0"/>
              </a:rPr>
              <a:t>W</a:t>
            </a:r>
            <a:r>
              <a:rPr lang="en-US" sz="2200" i="1" baseline="-25000" dirty="0">
                <a:latin typeface="Arial" pitchFamily="34" charset="0"/>
                <a:cs typeface="Arial" pitchFamily="34" charset="0"/>
              </a:rPr>
              <a:t>2</a:t>
            </a:r>
            <a:r>
              <a:rPr lang="en-US" sz="2200" dirty="0">
                <a:latin typeface="Arial" pitchFamily="34" charset="0"/>
                <a:cs typeface="Arial" pitchFamily="34" charset="0"/>
              </a:rPr>
              <a:t> in the process</a:t>
            </a:r>
            <a:endParaRPr lang="en-US" sz="2200" i="1" dirty="0">
              <a:latin typeface="Arial" pitchFamily="34" charset="0"/>
              <a:cs typeface="Arial" pitchFamily="34" charset="0"/>
            </a:endParaRPr>
          </a:p>
        </p:txBody>
      </p:sp>
      <p:sp>
        <p:nvSpPr>
          <p:cNvPr id="5" name="Title 1"/>
          <p:cNvSpPr txBox="1">
            <a:spLocks/>
          </p:cNvSpPr>
          <p:nvPr/>
        </p:nvSpPr>
        <p:spPr>
          <a:xfrm>
            <a:off x="164646"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Conservative and Non-conservative Forces</a:t>
            </a:r>
          </a:p>
        </p:txBody>
      </p:sp>
      <p:sp>
        <p:nvSpPr>
          <p:cNvPr id="10" name="Rectangle 8"/>
          <p:cNvSpPr>
            <a:spLocks noChangeArrowheads="1"/>
          </p:cNvSpPr>
          <p:nvPr/>
        </p:nvSpPr>
        <p:spPr bwMode="auto">
          <a:xfrm>
            <a:off x="228600" y="4267854"/>
            <a:ext cx="4287384" cy="19383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en-US" dirty="0">
                <a:solidFill>
                  <a:srgbClr val="0070C0"/>
                </a:solidFill>
                <a:latin typeface="Arial" pitchFamily="34" charset="0"/>
                <a:cs typeface="Arial" pitchFamily="34" charset="0"/>
              </a:rPr>
              <a:t>In a situation in which </a:t>
            </a:r>
            <a:r>
              <a:rPr lang="en-US" i="1" dirty="0">
                <a:solidFill>
                  <a:srgbClr val="0070C0"/>
                </a:solidFill>
                <a:latin typeface="Arial" pitchFamily="34" charset="0"/>
                <a:cs typeface="Arial" pitchFamily="34" charset="0"/>
              </a:rPr>
              <a:t>W</a:t>
            </a:r>
            <a:r>
              <a:rPr lang="en-US" i="1" baseline="-25000" dirty="0">
                <a:solidFill>
                  <a:srgbClr val="0070C0"/>
                </a:solidFill>
                <a:latin typeface="Arial" pitchFamily="34" charset="0"/>
                <a:cs typeface="Arial" pitchFamily="34" charset="0"/>
              </a:rPr>
              <a:t>1</a:t>
            </a:r>
            <a:r>
              <a:rPr lang="en-US" i="1" dirty="0">
                <a:solidFill>
                  <a:srgbClr val="0070C0"/>
                </a:solidFill>
                <a:latin typeface="Arial" pitchFamily="34" charset="0"/>
                <a:cs typeface="Arial" pitchFamily="34" charset="0"/>
              </a:rPr>
              <a:t>=-W</a:t>
            </a:r>
            <a:r>
              <a:rPr lang="en-US" i="1" baseline="-25000" dirty="0">
                <a:solidFill>
                  <a:srgbClr val="0070C0"/>
                </a:solidFill>
                <a:latin typeface="Arial" pitchFamily="34" charset="0"/>
                <a:cs typeface="Arial" pitchFamily="34" charset="0"/>
              </a:rPr>
              <a:t>2</a:t>
            </a:r>
            <a:r>
              <a:rPr lang="en-US" i="1" dirty="0">
                <a:solidFill>
                  <a:srgbClr val="0070C0"/>
                </a:solidFill>
                <a:latin typeface="Arial" pitchFamily="34" charset="0"/>
                <a:cs typeface="Arial" pitchFamily="34" charset="0"/>
              </a:rPr>
              <a:t> is always true, the other type of energy is </a:t>
            </a:r>
            <a:r>
              <a:rPr lang="en-US" dirty="0">
                <a:solidFill>
                  <a:srgbClr val="0070C0"/>
                </a:solidFill>
                <a:latin typeface="Arial" pitchFamily="34" charset="0"/>
                <a:cs typeface="Arial" pitchFamily="34" charset="0"/>
              </a:rPr>
              <a:t>a potential energy and the force is said to be a conservative force.</a:t>
            </a:r>
          </a:p>
        </p:txBody>
      </p:sp>
      <p:sp>
        <p:nvSpPr>
          <p:cNvPr id="11" name="Rectangle 9"/>
          <p:cNvSpPr>
            <a:spLocks noChangeArrowheads="1"/>
          </p:cNvSpPr>
          <p:nvPr/>
        </p:nvSpPr>
        <p:spPr bwMode="auto">
          <a:xfrm>
            <a:off x="4572000" y="4267200"/>
            <a:ext cx="4343400" cy="193899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en-US" dirty="0">
                <a:solidFill>
                  <a:srgbClr val="FF3300"/>
                </a:solidFill>
                <a:latin typeface="Arial" pitchFamily="34" charset="0"/>
                <a:cs typeface="Arial" pitchFamily="34" charset="0"/>
              </a:rPr>
              <a:t>A force that is not conservative is called a non-conservative force. The kinetic frictional force and drag force are non-conservative.</a:t>
            </a:r>
          </a:p>
        </p:txBody>
      </p:sp>
    </p:spTree>
    <p:extLst>
      <p:ext uri="{BB962C8B-B14F-4D97-AF65-F5344CB8AC3E}">
        <p14:creationId xmlns:p14="http://schemas.microsoft.com/office/powerpoint/2010/main" val="391894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p:cNvSpPr txBox="1">
            <a:spLocks/>
          </p:cNvSpPr>
          <p:nvPr/>
        </p:nvSpPr>
        <p:spPr>
          <a:xfrm>
            <a:off x="394688" y="693140"/>
            <a:ext cx="5605629" cy="994172"/>
          </a:xfrm>
          <a:prstGeom prst="rect">
            <a:avLst/>
          </a:prstGeom>
        </p:spPr>
        <p:txBody>
          <a:bodyPr vert="horz" lIns="91440" tIns="45720" rIns="91440" bIns="45720" rtlCol="0" anchor="ctr">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nSpc>
                <a:spcPct val="90000"/>
              </a:lnSpc>
              <a:spcAft>
                <a:spcPts val="600"/>
              </a:spcAft>
            </a:pPr>
            <a:r>
              <a:rPr lang="en-US" sz="3000" b="1" i="1" kern="1200" dirty="0">
                <a:solidFill>
                  <a:schemeClr val="tx1"/>
                </a:solidFill>
                <a:latin typeface="+mj-lt"/>
                <a:ea typeface="+mj-ea"/>
                <a:cs typeface="+mj-cs"/>
              </a:rPr>
              <a:t>Determining Potential Energy</a:t>
            </a:r>
          </a:p>
          <a:p>
            <a:pPr>
              <a:lnSpc>
                <a:spcPct val="90000"/>
              </a:lnSpc>
              <a:spcAft>
                <a:spcPts val="600"/>
              </a:spcAft>
            </a:pPr>
            <a:r>
              <a:rPr lang="en-US" sz="3000" b="1" i="1" kern="1200" dirty="0">
                <a:solidFill>
                  <a:schemeClr val="tx1"/>
                </a:solidFill>
                <a:latin typeface="+mj-lt"/>
                <a:ea typeface="+mj-ea"/>
                <a:cs typeface="+mj-cs"/>
              </a:rPr>
              <a:t>Gravitational</a:t>
            </a:r>
          </a:p>
        </p:txBody>
      </p:sp>
      <p:sp>
        <p:nvSpPr>
          <p:cNvPr id="72" name="Rectangle 71">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rgbClr val="7E4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4" name="Oval 73">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rgbClr val="FEB1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3"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24600" y="3276601"/>
            <a:ext cx="1699235" cy="28136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394688" y="1963847"/>
            <a:ext cx="5838825" cy="281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Aft>
                <a:spcPts val="600"/>
              </a:spcAft>
            </a:pPr>
            <a:r>
              <a:rPr lang="en-US" dirty="0">
                <a:cs typeface="Arial" pitchFamily="34" charset="0"/>
              </a:rPr>
              <a:t>A particle with mass </a:t>
            </a:r>
            <a:r>
              <a:rPr lang="en-US" i="1" dirty="0">
                <a:cs typeface="Arial" pitchFamily="34" charset="0"/>
              </a:rPr>
              <a:t>m</a:t>
            </a:r>
            <a:r>
              <a:rPr lang="en-US" dirty="0">
                <a:cs typeface="Arial" pitchFamily="34" charset="0"/>
              </a:rPr>
              <a:t> moving vertically along a </a:t>
            </a:r>
            <a:r>
              <a:rPr lang="en-US" i="1" dirty="0">
                <a:cs typeface="Arial" pitchFamily="34" charset="0"/>
              </a:rPr>
              <a:t>y</a:t>
            </a:r>
            <a:r>
              <a:rPr lang="en-US" dirty="0">
                <a:cs typeface="Arial" pitchFamily="34" charset="0"/>
              </a:rPr>
              <a:t> axis (the positive direction is upward). As the particle moves from point </a:t>
            </a:r>
            <a:r>
              <a:rPr lang="en-US" i="1" dirty="0" err="1">
                <a:cs typeface="Arial" pitchFamily="34" charset="0"/>
              </a:rPr>
              <a:t>y</a:t>
            </a:r>
            <a:r>
              <a:rPr lang="en-US" baseline="-25000" dirty="0" err="1">
                <a:cs typeface="Arial" pitchFamily="34" charset="0"/>
              </a:rPr>
              <a:t>i</a:t>
            </a:r>
            <a:r>
              <a:rPr lang="en-US" dirty="0">
                <a:cs typeface="Arial" pitchFamily="34" charset="0"/>
              </a:rPr>
              <a:t> to point </a:t>
            </a:r>
            <a:r>
              <a:rPr lang="en-US" i="1" dirty="0" err="1">
                <a:cs typeface="Arial" pitchFamily="34" charset="0"/>
              </a:rPr>
              <a:t>y</a:t>
            </a:r>
            <a:r>
              <a:rPr lang="en-US" baseline="-25000" dirty="0" err="1">
                <a:cs typeface="Arial" pitchFamily="34" charset="0"/>
              </a:rPr>
              <a:t>f</a:t>
            </a:r>
            <a:r>
              <a:rPr lang="en-US" dirty="0">
                <a:cs typeface="Arial" pitchFamily="34" charset="0"/>
              </a:rPr>
              <a:t>, the gravitational force does work on it. </a:t>
            </a:r>
          </a:p>
          <a:p>
            <a:pPr>
              <a:spcAft>
                <a:spcPts val="600"/>
              </a:spcAft>
            </a:pPr>
            <a:endParaRPr lang="en-US" dirty="0">
              <a:cs typeface="Arial" pitchFamily="34" charset="0"/>
            </a:endParaRPr>
          </a:p>
          <a:p>
            <a:pPr>
              <a:spcAft>
                <a:spcPts val="600"/>
              </a:spcAft>
            </a:pPr>
            <a:r>
              <a:rPr lang="en-US" dirty="0">
                <a:cs typeface="Arial" pitchFamily="34" charset="0"/>
              </a:rPr>
              <a:t>The gravitational potential energy associated with a particle–Earth system depends only on the vertical position y (or height) of the particle relative to the reference position y =0, not on the horizontal position.</a:t>
            </a:r>
          </a:p>
          <a:p>
            <a:pPr>
              <a:spcAft>
                <a:spcPts val="600"/>
              </a:spcAft>
            </a:pPr>
            <a:endParaRPr lang="en-US" dirty="0">
              <a:cs typeface="Arial" pitchFamily="34" charset="0"/>
            </a:endParaRPr>
          </a:p>
        </p:txBody>
      </p:sp>
    </p:spTree>
    <p:extLst>
      <p:ext uri="{BB962C8B-B14F-4D97-AF65-F5344CB8AC3E}">
        <p14:creationId xmlns:p14="http://schemas.microsoft.com/office/powerpoint/2010/main" val="844613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p:cNvSpPr txBox="1">
            <a:spLocks/>
          </p:cNvSpPr>
          <p:nvPr/>
        </p:nvSpPr>
        <p:spPr>
          <a:xfrm>
            <a:off x="3484863" y="321734"/>
            <a:ext cx="5176536" cy="1135737"/>
          </a:xfrm>
          <a:prstGeom prst="rect">
            <a:avLst/>
          </a:prstGeom>
        </p:spPr>
        <p:txBody>
          <a:bodyPr vert="horz" lIns="91440" tIns="45720" rIns="91440" bIns="45720" rtlCol="0" anchor="ctr">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nSpc>
                <a:spcPct val="90000"/>
              </a:lnSpc>
              <a:spcAft>
                <a:spcPts val="600"/>
              </a:spcAft>
            </a:pPr>
            <a:r>
              <a:rPr lang="en-US" sz="3100" b="1" i="1" dirty="0">
                <a:solidFill>
                  <a:schemeClr val="tx1"/>
                </a:solidFill>
              </a:rPr>
              <a:t>What is Energy</a:t>
            </a:r>
          </a:p>
        </p:txBody>
      </p:sp>
      <p:pic>
        <p:nvPicPr>
          <p:cNvPr id="4101" name="Picture 4100">
            <a:extLst>
              <a:ext uri="{FF2B5EF4-FFF2-40B4-BE49-F238E27FC236}">
                <a16:creationId xmlns:a16="http://schemas.microsoft.com/office/drawing/2014/main" id="{BB797025-52B3-4B1F-A664-CBEA2EE32D5B}"/>
              </a:ext>
            </a:extLst>
          </p:cNvPr>
          <p:cNvPicPr>
            <a:picLocks noChangeAspect="1"/>
          </p:cNvPicPr>
          <p:nvPr/>
        </p:nvPicPr>
        <p:blipFill rotWithShape="1">
          <a:blip r:embed="rId2"/>
          <a:srcRect l="58019" r="10396" b="1"/>
          <a:stretch/>
        </p:blipFill>
        <p:spPr>
          <a:xfrm>
            <a:off x="-1" y="10"/>
            <a:ext cx="3050811" cy="6857990"/>
          </a:xfrm>
          <a:prstGeom prst="rect">
            <a:avLst/>
          </a:prstGeom>
        </p:spPr>
      </p:pic>
      <p:grpSp>
        <p:nvGrpSpPr>
          <p:cNvPr id="75" name="Group 74">
            <a:extLst>
              <a:ext uri="{FF2B5EF4-FFF2-40B4-BE49-F238E27FC236}">
                <a16:creationId xmlns:a16="http://schemas.microsoft.com/office/drawing/2014/main" id="{07EAA094-9CF6-4695-958A-33D9BCAA947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0" y="713128"/>
            <a:ext cx="801651" cy="2126625"/>
            <a:chOff x="10918968" y="713127"/>
            <a:chExt cx="1273032" cy="2532832"/>
          </a:xfrm>
        </p:grpSpPr>
        <p:sp>
          <p:nvSpPr>
            <p:cNvPr id="76" name="Rectangle 75">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Isosceles Triangle 76">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099" name="Content Placeholder 2"/>
          <p:cNvSpPr>
            <a:spLocks noGrp="1"/>
          </p:cNvSpPr>
          <p:nvPr>
            <p:ph idx="4294967295"/>
          </p:nvPr>
        </p:nvSpPr>
        <p:spPr>
          <a:xfrm>
            <a:off x="3484863" y="1782981"/>
            <a:ext cx="5176536" cy="4393982"/>
          </a:xfrm>
        </p:spPr>
        <p:txBody>
          <a:bodyPr vert="horz" lIns="91440" tIns="45720" rIns="91440" bIns="45720" rtlCol="0">
            <a:normAutofit/>
          </a:bodyPr>
          <a:lstStyle/>
          <a:p>
            <a:pPr marL="514350" indent="-228600" algn="r" defTabSz="914400"/>
            <a:endParaRPr lang="en-US" sz="1700"/>
          </a:p>
          <a:p>
            <a:pPr marL="514350" indent="-228600" algn="r" defTabSz="914400"/>
            <a:endParaRPr lang="en-US" sz="1700"/>
          </a:p>
        </p:txBody>
      </p:sp>
      <p:sp>
        <p:nvSpPr>
          <p:cNvPr id="79" name="Isosceles Triangle 78">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7754938" y="5230015"/>
            <a:ext cx="2017580" cy="760545"/>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398182" y="5789405"/>
            <a:ext cx="485578" cy="364184"/>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163901" y="1295400"/>
            <a:ext cx="5940789" cy="4724370"/>
          </a:xfrm>
          <a:prstGeom prst="rect">
            <a:avLst/>
          </a:prstGeom>
          <a:noFill/>
        </p:spPr>
        <p:txBody>
          <a:bodyPr wrap="square">
            <a:spAutoFit/>
          </a:bodyPr>
          <a:lstStyle/>
          <a:p>
            <a:pPr algn="ctr">
              <a:spcAft>
                <a:spcPts val="600"/>
              </a:spcAft>
              <a:defRPr/>
            </a:pPr>
            <a:endParaRPr lang="en-US" sz="3200" dirty="0"/>
          </a:p>
          <a:p>
            <a:pPr marL="457200" indent="-457200">
              <a:spcAft>
                <a:spcPts val="600"/>
              </a:spcAft>
              <a:defRPr/>
            </a:pPr>
            <a:r>
              <a:rPr lang="en-US" b="1" dirty="0">
                <a:latin typeface="Arial" pitchFamily="34" charset="0"/>
                <a:cs typeface="Arial" pitchFamily="34" charset="0"/>
              </a:rPr>
              <a:t>Definition: Energy is a scalar quantity associated with the state (or condition) of one or more objects.</a:t>
            </a:r>
          </a:p>
          <a:p>
            <a:pPr>
              <a:spcAft>
                <a:spcPts val="600"/>
              </a:spcAft>
              <a:defRPr/>
            </a:pPr>
            <a:endParaRPr lang="en-US" dirty="0">
              <a:latin typeface="Arial" pitchFamily="34" charset="0"/>
              <a:cs typeface="Arial" pitchFamily="34" charset="0"/>
            </a:endParaRPr>
          </a:p>
          <a:p>
            <a:pPr>
              <a:spcAft>
                <a:spcPts val="600"/>
              </a:spcAft>
              <a:defRPr/>
            </a:pPr>
            <a:r>
              <a:rPr lang="en-US" dirty="0">
                <a:latin typeface="Arial" pitchFamily="34" charset="0"/>
                <a:cs typeface="Arial" pitchFamily="34" charset="0"/>
              </a:rPr>
              <a:t>Some characteristics: </a:t>
            </a:r>
          </a:p>
          <a:p>
            <a:pPr marL="457200" indent="-457200">
              <a:spcAft>
                <a:spcPts val="600"/>
              </a:spcAft>
              <a:buFontTx/>
              <a:buAutoNum type="arabicPeriod"/>
              <a:defRPr/>
            </a:pPr>
            <a:r>
              <a:rPr lang="en-US" dirty="0">
                <a:latin typeface="Arial" pitchFamily="34" charset="0"/>
                <a:cs typeface="Arial" pitchFamily="34" charset="0"/>
              </a:rPr>
              <a:t>Energy can be transformed from one type to another and transferred from one object to another.</a:t>
            </a:r>
          </a:p>
          <a:p>
            <a:pPr marL="457200" indent="-457200">
              <a:spcAft>
                <a:spcPts val="600"/>
              </a:spcAft>
              <a:buFontTx/>
              <a:buAutoNum type="arabicPeriod"/>
              <a:defRPr/>
            </a:pPr>
            <a:r>
              <a:rPr lang="en-US" dirty="0">
                <a:latin typeface="Arial" pitchFamily="34" charset="0"/>
                <a:cs typeface="Arial" pitchFamily="34" charset="0"/>
              </a:rPr>
              <a:t>The total amount of energy is always the same (energy is </a:t>
            </a:r>
            <a:r>
              <a:rPr lang="en-US" b="1" i="1" dirty="0">
                <a:latin typeface="Arial" pitchFamily="34" charset="0"/>
                <a:cs typeface="Arial" pitchFamily="34" charset="0"/>
              </a:rPr>
              <a:t>conserved</a:t>
            </a:r>
            <a:r>
              <a:rPr lang="en-US" i="1" dirty="0">
                <a:latin typeface="Arial" pitchFamily="34" charset="0"/>
                <a:cs typeface="Arial" pitchFamily="34" charset="0"/>
              </a:rPr>
              <a:t>).</a:t>
            </a:r>
          </a:p>
          <a:p>
            <a:pPr marL="457200" indent="-457200">
              <a:spcAft>
                <a:spcPts val="600"/>
              </a:spcAft>
              <a:buFontTx/>
              <a:buAutoNum type="arabicPeriod"/>
              <a:defRPr/>
            </a:pPr>
            <a:endParaRPr lang="en-US" i="1" dirty="0">
              <a:latin typeface="Arial" pitchFamily="34" charset="0"/>
              <a:cs typeface="Arial" pitchFamily="34" charset="0"/>
            </a:endParaRPr>
          </a:p>
          <a:p>
            <a:pPr>
              <a:spcAft>
                <a:spcPts val="600"/>
              </a:spcAft>
              <a:defRPr/>
            </a:pPr>
            <a:r>
              <a:rPr lang="en-US" i="1" dirty="0">
                <a:latin typeface="Arial" pitchFamily="34" charset="0"/>
                <a:cs typeface="Arial" pitchFamily="34" charset="0"/>
              </a:rPr>
              <a:t>In this lecture, we are going to look at mechanical energy which comes in two parts: Kinetic Energy and Potential Energy</a:t>
            </a:r>
          </a:p>
        </p:txBody>
      </p:sp>
    </p:spTree>
    <p:extLst>
      <p:ext uri="{BB962C8B-B14F-4D97-AF65-F5344CB8AC3E}">
        <p14:creationId xmlns:p14="http://schemas.microsoft.com/office/powerpoint/2010/main" val="6639881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p:cNvSpPr txBox="1">
            <a:spLocks/>
          </p:cNvSpPr>
          <p:nvPr/>
        </p:nvSpPr>
        <p:spPr>
          <a:xfrm>
            <a:off x="840699" y="687480"/>
            <a:ext cx="5605629" cy="994172"/>
          </a:xfrm>
          <a:prstGeom prst="rect">
            <a:avLst/>
          </a:prstGeom>
        </p:spPr>
        <p:txBody>
          <a:bodyPr vert="horz" lIns="91440" tIns="45720" rIns="91440" bIns="45720" rtlCol="0" anchor="ctr">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nSpc>
                <a:spcPct val="90000"/>
              </a:lnSpc>
              <a:spcAft>
                <a:spcPts val="600"/>
              </a:spcAft>
            </a:pPr>
            <a:r>
              <a:rPr lang="en-US" sz="3000" b="1" i="1" kern="1200" dirty="0">
                <a:solidFill>
                  <a:schemeClr val="tx1"/>
                </a:solidFill>
                <a:latin typeface="+mj-lt"/>
                <a:ea typeface="+mj-ea"/>
                <a:cs typeface="+mj-cs"/>
              </a:rPr>
              <a:t>Determining Potential Energy</a:t>
            </a:r>
          </a:p>
          <a:p>
            <a:pPr>
              <a:lnSpc>
                <a:spcPct val="90000"/>
              </a:lnSpc>
              <a:spcAft>
                <a:spcPts val="600"/>
              </a:spcAft>
            </a:pPr>
            <a:r>
              <a:rPr lang="en-US" sz="3000" b="1" i="1" kern="1200" dirty="0">
                <a:solidFill>
                  <a:schemeClr val="tx1"/>
                </a:solidFill>
                <a:latin typeface="+mj-lt"/>
                <a:ea typeface="+mj-ea"/>
                <a:cs typeface="+mj-cs"/>
              </a:rPr>
              <a:t>Elastic</a:t>
            </a:r>
          </a:p>
        </p:txBody>
      </p:sp>
      <p:sp>
        <p:nvSpPr>
          <p:cNvPr id="4099" name="Content Placeholder 2"/>
          <p:cNvSpPr>
            <a:spLocks noGrp="1"/>
          </p:cNvSpPr>
          <p:nvPr>
            <p:ph idx="4294967295"/>
          </p:nvPr>
        </p:nvSpPr>
        <p:spPr>
          <a:xfrm>
            <a:off x="852321" y="2227943"/>
            <a:ext cx="5033221" cy="3788227"/>
          </a:xfrm>
        </p:spPr>
        <p:txBody>
          <a:bodyPr vert="horz" lIns="91440" tIns="45720" rIns="91440" bIns="45720" rtlCol="0" anchor="ctr">
            <a:normAutofit/>
          </a:bodyPr>
          <a:lstStyle/>
          <a:p>
            <a:pPr marL="514350" indent="-228600" defTabSz="914400"/>
            <a:endParaRPr lang="en-US"/>
          </a:p>
          <a:p>
            <a:pPr marL="514350" indent="-228600" defTabSz="914400"/>
            <a:endParaRPr lang="en-US"/>
          </a:p>
        </p:txBody>
      </p:sp>
      <p:sp>
        <p:nvSpPr>
          <p:cNvPr id="72" name="Rectangle 71">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rgbClr val="6B4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4" name="Oval 73">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rgbClr val="F2AF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7" name="Picture 4"/>
          <p:cNvPicPr>
            <a:picLocks noChangeAspect="1" noChangeArrowheads="1"/>
          </p:cNvPicPr>
          <p:nvPr/>
        </p:nvPicPr>
        <p:blipFill>
          <a:blip r:embed="rId2" cstate="print"/>
          <a:stretch>
            <a:fillRect/>
          </a:stretch>
        </p:blipFill>
        <p:spPr bwMode="auto">
          <a:xfrm>
            <a:off x="6465356" y="3228607"/>
            <a:ext cx="1462672" cy="416522"/>
          </a:xfrm>
          <a:prstGeom prst="rect">
            <a:avLst/>
          </a:prstGeom>
          <a:noFill/>
        </p:spPr>
      </p:pic>
      <p:sp>
        <p:nvSpPr>
          <p:cNvPr id="10" name="Rectangle 6"/>
          <p:cNvSpPr>
            <a:spLocks noChangeArrowheads="1"/>
          </p:cNvSpPr>
          <p:nvPr/>
        </p:nvSpPr>
        <p:spPr bwMode="auto">
          <a:xfrm>
            <a:off x="722833" y="1905000"/>
            <a:ext cx="4876800" cy="301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Aft>
                <a:spcPts val="600"/>
              </a:spcAft>
            </a:pPr>
            <a:r>
              <a:rPr lang="en-US" sz="2000" dirty="0">
                <a:cs typeface="Arial" pitchFamily="34" charset="0"/>
              </a:rPr>
              <a:t>In a block–spring system, the block is moving on the end of a spring of spring constant </a:t>
            </a:r>
            <a:r>
              <a:rPr lang="en-US" sz="2000" i="1" dirty="0">
                <a:cs typeface="Arial" pitchFamily="34" charset="0"/>
              </a:rPr>
              <a:t>k</a:t>
            </a:r>
            <a:r>
              <a:rPr lang="en-US" sz="2000" dirty="0">
                <a:cs typeface="Arial" pitchFamily="34" charset="0"/>
              </a:rPr>
              <a:t>. As the block moves from point </a:t>
            </a:r>
            <a:r>
              <a:rPr lang="en-US" sz="2000" i="1" dirty="0">
                <a:cs typeface="Arial" pitchFamily="34" charset="0"/>
              </a:rPr>
              <a:t>x</a:t>
            </a:r>
            <a:r>
              <a:rPr lang="en-US" sz="2000" baseline="-25000" dirty="0">
                <a:cs typeface="Arial" pitchFamily="34" charset="0"/>
              </a:rPr>
              <a:t>i</a:t>
            </a:r>
            <a:r>
              <a:rPr lang="en-US" sz="2000" dirty="0">
                <a:cs typeface="Arial" pitchFamily="34" charset="0"/>
              </a:rPr>
              <a:t> to point </a:t>
            </a:r>
            <a:r>
              <a:rPr lang="en-US" sz="2000" i="1" dirty="0" err="1">
                <a:cs typeface="Arial" pitchFamily="34" charset="0"/>
              </a:rPr>
              <a:t>x</a:t>
            </a:r>
            <a:r>
              <a:rPr lang="en-US" sz="2000" baseline="-25000" dirty="0" err="1">
                <a:cs typeface="Arial" pitchFamily="34" charset="0"/>
              </a:rPr>
              <a:t>f</a:t>
            </a:r>
            <a:r>
              <a:rPr lang="en-US" sz="2000" dirty="0">
                <a:cs typeface="Arial" pitchFamily="34" charset="0"/>
              </a:rPr>
              <a:t> , the spring force </a:t>
            </a:r>
            <a:r>
              <a:rPr lang="en-US" sz="2000" i="1" dirty="0" err="1">
                <a:cs typeface="Arial" pitchFamily="34" charset="0"/>
              </a:rPr>
              <a:t>F</a:t>
            </a:r>
            <a:r>
              <a:rPr lang="en-US" sz="2000" baseline="-25000" dirty="0" err="1">
                <a:cs typeface="Arial" pitchFamily="34" charset="0"/>
              </a:rPr>
              <a:t>x</a:t>
            </a:r>
            <a:r>
              <a:rPr lang="en-US" sz="2000" dirty="0">
                <a:cs typeface="Arial" pitchFamily="34" charset="0"/>
              </a:rPr>
              <a:t> =- </a:t>
            </a:r>
            <a:r>
              <a:rPr lang="en-US" sz="2000" i="1" dirty="0" err="1">
                <a:cs typeface="Arial" pitchFamily="34" charset="0"/>
              </a:rPr>
              <a:t>kx</a:t>
            </a:r>
            <a:r>
              <a:rPr lang="en-US" sz="2000" dirty="0">
                <a:cs typeface="Arial" pitchFamily="34" charset="0"/>
              </a:rPr>
              <a:t> does work on the block. The corresponding change in the elastic potential energy of the block–spring system is</a:t>
            </a:r>
          </a:p>
          <a:p>
            <a:pPr>
              <a:spcAft>
                <a:spcPts val="600"/>
              </a:spcAft>
            </a:pPr>
            <a:endParaRPr lang="en-US" sz="2000" dirty="0">
              <a:cs typeface="Arial" pitchFamily="34" charset="0"/>
            </a:endParaRPr>
          </a:p>
          <a:p>
            <a:pPr>
              <a:spcAft>
                <a:spcPts val="600"/>
              </a:spcAft>
            </a:pPr>
            <a:endParaRPr lang="en-US" sz="2000" dirty="0">
              <a:cs typeface="Arial" pitchFamily="34" charset="0"/>
            </a:endParaRPr>
          </a:p>
        </p:txBody>
      </p:sp>
    </p:spTree>
    <p:extLst>
      <p:ext uri="{BB962C8B-B14F-4D97-AF65-F5344CB8AC3E}">
        <p14:creationId xmlns:p14="http://schemas.microsoft.com/office/powerpoint/2010/main" val="22096741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152400" y="1166926"/>
            <a:ext cx="8839200" cy="5170646"/>
          </a:xfrm>
          <a:prstGeom prst="rect">
            <a:avLst/>
          </a:prstGeom>
          <a:noFill/>
          <a:ln w="9525">
            <a:noFill/>
            <a:miter lim="800000"/>
            <a:headEnd/>
            <a:tailEnd/>
          </a:ln>
        </p:spPr>
        <p:txBody>
          <a:bodyPr wrap="square">
            <a:spAutoFit/>
          </a:bodyPr>
          <a:lstStyle/>
          <a:p>
            <a:r>
              <a:rPr lang="en-US" sz="2200" dirty="0">
                <a:latin typeface="Arial" pitchFamily="34" charset="0"/>
                <a:cs typeface="Arial" pitchFamily="34" charset="0"/>
              </a:rPr>
              <a:t>A donkey pulls a crate up a rough, inclined plane at constant speed.  Which one of the following statements concerning this situation is false?</a:t>
            </a:r>
          </a:p>
          <a:p>
            <a:endParaRPr lang="en-US" sz="2200" dirty="0">
              <a:latin typeface="Arial" pitchFamily="34" charset="0"/>
              <a:cs typeface="Arial" pitchFamily="34" charset="0"/>
            </a:endParaRPr>
          </a:p>
          <a:p>
            <a:pPr marL="457200" indent="-457200">
              <a:buClr>
                <a:srgbClr val="C00000"/>
              </a:buClr>
              <a:buFont typeface="+mj-lt"/>
              <a:buAutoNum type="alphaLcParenR"/>
            </a:pPr>
            <a:r>
              <a:rPr lang="en-US" sz="2200" dirty="0">
                <a:latin typeface="Arial" pitchFamily="34" charset="0"/>
                <a:cs typeface="Arial" pitchFamily="34" charset="0"/>
              </a:rPr>
              <a:t>The gravitational potential energy of the crate is increasing. </a:t>
            </a:r>
          </a:p>
          <a:p>
            <a:pPr marL="457200" indent="-457200">
              <a:buClr>
                <a:srgbClr val="C00000"/>
              </a:buClr>
              <a:buFont typeface="+mj-lt"/>
              <a:buAutoNum type="alphaLcParenR"/>
            </a:pPr>
            <a:endParaRPr lang="en-US" sz="2200" dirty="0">
              <a:latin typeface="Arial" pitchFamily="34" charset="0"/>
              <a:cs typeface="Arial" pitchFamily="34" charset="0"/>
            </a:endParaRPr>
          </a:p>
          <a:p>
            <a:pPr marL="457200" indent="-457200">
              <a:buClr>
                <a:srgbClr val="C00000"/>
              </a:buClr>
              <a:buFont typeface="+mj-lt"/>
              <a:buAutoNum type="alphaLcParenR"/>
            </a:pPr>
            <a:r>
              <a:rPr lang="en-US" sz="2200" dirty="0">
                <a:latin typeface="Arial" pitchFamily="34" charset="0"/>
                <a:cs typeface="Arial" pitchFamily="34" charset="0"/>
              </a:rPr>
              <a:t>The net work done by all the forces acting on the crate is zero joules.</a:t>
            </a:r>
          </a:p>
          <a:p>
            <a:pPr marL="457200" indent="-457200">
              <a:buClr>
                <a:srgbClr val="C00000"/>
              </a:buClr>
              <a:buFont typeface="+mj-lt"/>
              <a:buAutoNum type="alphaLcParenR"/>
            </a:pPr>
            <a:endParaRPr lang="en-US" sz="2200" dirty="0">
              <a:latin typeface="Arial" pitchFamily="34" charset="0"/>
              <a:cs typeface="Arial" pitchFamily="34" charset="0"/>
            </a:endParaRPr>
          </a:p>
          <a:p>
            <a:pPr marL="457200" indent="-457200">
              <a:buClr>
                <a:srgbClr val="C00000"/>
              </a:buClr>
              <a:buFont typeface="+mj-lt"/>
              <a:buAutoNum type="alphaLcParenR"/>
            </a:pPr>
            <a:r>
              <a:rPr lang="en-US" sz="2200" dirty="0">
                <a:latin typeface="Arial" pitchFamily="34" charset="0"/>
                <a:cs typeface="Arial" pitchFamily="34" charset="0"/>
              </a:rPr>
              <a:t>The work done on the crate by the normal force of the plane is zero joules.</a:t>
            </a:r>
          </a:p>
          <a:p>
            <a:pPr marL="457200" indent="-457200">
              <a:buClr>
                <a:srgbClr val="C00000"/>
              </a:buClr>
              <a:buFont typeface="+mj-lt"/>
              <a:buAutoNum type="alphaLcParenR"/>
            </a:pPr>
            <a:endParaRPr lang="en-US" sz="2200" dirty="0">
              <a:latin typeface="Arial" pitchFamily="34" charset="0"/>
              <a:cs typeface="Arial" pitchFamily="34" charset="0"/>
            </a:endParaRPr>
          </a:p>
          <a:p>
            <a:pPr marL="457200" indent="-457200">
              <a:buClr>
                <a:srgbClr val="C00000"/>
              </a:buClr>
              <a:buFont typeface="+mj-lt"/>
              <a:buAutoNum type="alphaLcParenR"/>
            </a:pPr>
            <a:r>
              <a:rPr lang="en-US" sz="2200" dirty="0">
                <a:latin typeface="Arial" pitchFamily="34" charset="0"/>
                <a:cs typeface="Arial" pitchFamily="34" charset="0"/>
              </a:rPr>
              <a:t>The donkey does "positive" work in pulling the crate up the incline.</a:t>
            </a:r>
          </a:p>
          <a:p>
            <a:pPr marL="457200" indent="-457200">
              <a:buClr>
                <a:srgbClr val="C00000"/>
              </a:buClr>
              <a:buFont typeface="+mj-lt"/>
              <a:buAutoNum type="alphaLcParenR"/>
            </a:pPr>
            <a:endParaRPr lang="en-US" sz="2200" dirty="0">
              <a:latin typeface="Arial" pitchFamily="34" charset="0"/>
              <a:cs typeface="Arial" pitchFamily="34" charset="0"/>
            </a:endParaRPr>
          </a:p>
          <a:p>
            <a:pPr marL="457200" indent="-457200">
              <a:buClr>
                <a:srgbClr val="C00000"/>
              </a:buClr>
              <a:buFont typeface="+mj-lt"/>
              <a:buAutoNum type="alphaLcParenR"/>
            </a:pPr>
            <a:r>
              <a:rPr lang="en-US" sz="2200" dirty="0">
                <a:latin typeface="Arial" pitchFamily="34" charset="0"/>
                <a:cs typeface="Arial" pitchFamily="34" charset="0"/>
              </a:rPr>
              <a:t>The work done on the object by gravity is zero joules. </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1">
                    <a:lumMod val="75000"/>
                  </a:schemeClr>
                </a:solidFill>
                <a:latin typeface="Arial" charset="0"/>
                <a:cs typeface="Arial" charset="0"/>
              </a:rPr>
              <a:t>Potential Energy</a:t>
            </a:r>
          </a:p>
          <a:p>
            <a:pPr algn="ctr"/>
            <a:r>
              <a:rPr lang="en-US" sz="2800" b="1" i="1" dirty="0">
                <a:solidFill>
                  <a:schemeClr val="accent1">
                    <a:lumMod val="75000"/>
                  </a:schemeClr>
                </a:solidFill>
                <a:latin typeface="Arial" charset="0"/>
                <a:cs typeface="Arial" charset="0"/>
              </a:rPr>
              <a:t>Concept Question</a:t>
            </a:r>
          </a:p>
        </p:txBody>
      </p:sp>
    </p:spTree>
    <p:extLst>
      <p:ext uri="{BB962C8B-B14F-4D97-AF65-F5344CB8AC3E}">
        <p14:creationId xmlns:p14="http://schemas.microsoft.com/office/powerpoint/2010/main" val="41842931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20078-CCBF-46AF-8E40-5596FCE63E6C}"/>
              </a:ext>
            </a:extLst>
          </p:cNvPr>
          <p:cNvSpPr>
            <a:spLocks noGrp="1"/>
          </p:cNvSpPr>
          <p:nvPr>
            <p:ph type="title"/>
          </p:nvPr>
        </p:nvSpPr>
        <p:spPr>
          <a:xfrm>
            <a:off x="628650" y="30805"/>
            <a:ext cx="7886700" cy="959796"/>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401D2E5-64B4-4232-8B41-2F2F89E468DC}"/>
              </a:ext>
            </a:extLst>
          </p:cNvPr>
          <p:cNvSpPr>
            <a:spLocks noGrp="1"/>
          </p:cNvSpPr>
          <p:nvPr>
            <p:ph idx="1"/>
          </p:nvPr>
        </p:nvSpPr>
        <p:spPr>
          <a:xfrm>
            <a:off x="266700" y="959798"/>
            <a:ext cx="8610600" cy="5791200"/>
          </a:xfrm>
        </p:spPr>
        <p:txBody>
          <a:bodyPr>
            <a:normAutofit fontScale="92500" lnSpcReduction="20000"/>
          </a:bodyPr>
          <a:lstStyle/>
          <a:p>
            <a:pPr marL="0" indent="0">
              <a:buNone/>
            </a:pPr>
            <a:r>
              <a:rPr lang="en-US" dirty="0"/>
              <a:t>What is the gravitational PE of 10 N object at 1 m, 2 m, 3 m above the floor?</a:t>
            </a:r>
          </a:p>
          <a:p>
            <a:pPr marL="0" indent="0">
              <a:buNone/>
            </a:pPr>
            <a:endParaRPr lang="en-US" dirty="0"/>
          </a:p>
          <a:p>
            <a:pPr marL="0" indent="0">
              <a:buNone/>
            </a:pPr>
            <a:r>
              <a:rPr lang="en-US" dirty="0">
                <a:solidFill>
                  <a:schemeClr val="bg1"/>
                </a:solidFill>
              </a:rPr>
              <a:t>Remember the U = m*g*h.</a:t>
            </a:r>
          </a:p>
          <a:p>
            <a:pPr marL="0" indent="0">
              <a:buNone/>
            </a:pPr>
            <a:endParaRPr lang="en-US" dirty="0">
              <a:solidFill>
                <a:schemeClr val="bg1"/>
              </a:solidFill>
            </a:endParaRPr>
          </a:p>
          <a:p>
            <a:pPr marL="0" indent="0">
              <a:buNone/>
            </a:pPr>
            <a:r>
              <a:rPr lang="en-US" dirty="0">
                <a:solidFill>
                  <a:schemeClr val="bg1"/>
                </a:solidFill>
              </a:rPr>
              <a:t>Notice I’m not given the mass, but I know that </a:t>
            </a:r>
          </a:p>
          <a:p>
            <a:pPr marL="0" indent="0">
              <a:buNone/>
            </a:pPr>
            <a:r>
              <a:rPr lang="en-US" dirty="0">
                <a:solidFill>
                  <a:schemeClr val="bg1"/>
                </a:solidFill>
              </a:rPr>
              <a:t>W = m*g</a:t>
            </a:r>
          </a:p>
          <a:p>
            <a:pPr marL="0" indent="0">
              <a:buNone/>
            </a:pPr>
            <a:endParaRPr lang="en-US" dirty="0">
              <a:solidFill>
                <a:schemeClr val="bg1"/>
              </a:solidFill>
            </a:endParaRPr>
          </a:p>
          <a:p>
            <a:pPr marL="0" indent="0">
              <a:buNone/>
            </a:pPr>
            <a:r>
              <a:rPr lang="en-US" dirty="0">
                <a:solidFill>
                  <a:schemeClr val="bg1"/>
                </a:solidFill>
              </a:rPr>
              <a:t>This means that</a:t>
            </a:r>
          </a:p>
          <a:p>
            <a:pPr marL="0" indent="0">
              <a:buNone/>
            </a:pPr>
            <a:r>
              <a:rPr lang="en-US" dirty="0">
                <a:solidFill>
                  <a:schemeClr val="bg1"/>
                </a:solidFill>
              </a:rPr>
              <a:t>U = W * h</a:t>
            </a:r>
          </a:p>
          <a:p>
            <a:pPr marL="0" indent="0">
              <a:buNone/>
            </a:pPr>
            <a:endParaRPr lang="en-US" dirty="0">
              <a:solidFill>
                <a:schemeClr val="bg1"/>
              </a:solidFill>
            </a:endParaRPr>
          </a:p>
          <a:p>
            <a:pPr marL="0" indent="0">
              <a:buNone/>
            </a:pPr>
            <a:r>
              <a:rPr lang="en-US" dirty="0">
                <a:solidFill>
                  <a:schemeClr val="bg1"/>
                </a:solidFill>
              </a:rPr>
              <a:t>So for h = 1 m,</a:t>
            </a:r>
          </a:p>
          <a:p>
            <a:pPr marL="0" indent="0">
              <a:buNone/>
            </a:pPr>
            <a:r>
              <a:rPr lang="en-US" dirty="0">
                <a:solidFill>
                  <a:schemeClr val="bg1"/>
                </a:solidFill>
              </a:rPr>
              <a:t>U = 10 N * 1 m = 10 J</a:t>
            </a:r>
          </a:p>
          <a:p>
            <a:pPr marL="0" indent="0">
              <a:buNone/>
            </a:pPr>
            <a:endParaRPr lang="en-US" dirty="0">
              <a:solidFill>
                <a:schemeClr val="bg1"/>
              </a:solidFill>
            </a:endParaRPr>
          </a:p>
          <a:p>
            <a:pPr marL="0" indent="0">
              <a:buNone/>
            </a:pPr>
            <a:r>
              <a:rPr lang="en-US" dirty="0">
                <a:solidFill>
                  <a:schemeClr val="bg1"/>
                </a:solidFill>
              </a:rPr>
              <a:t>For h = 2 m,</a:t>
            </a:r>
          </a:p>
          <a:p>
            <a:pPr marL="0" indent="0">
              <a:buNone/>
            </a:pPr>
            <a:r>
              <a:rPr lang="en-US" dirty="0">
                <a:solidFill>
                  <a:schemeClr val="bg1"/>
                </a:solidFill>
              </a:rPr>
              <a:t>U = 10 N * 2 m = 20 J</a:t>
            </a:r>
          </a:p>
          <a:p>
            <a:pPr marL="0" indent="0">
              <a:buNone/>
            </a:pPr>
            <a:endParaRPr lang="en-US" dirty="0">
              <a:solidFill>
                <a:schemeClr val="bg1"/>
              </a:solidFill>
            </a:endParaRPr>
          </a:p>
          <a:p>
            <a:pPr marL="0" indent="0">
              <a:buNone/>
            </a:pPr>
            <a:r>
              <a:rPr lang="en-US" dirty="0">
                <a:solidFill>
                  <a:schemeClr val="bg1"/>
                </a:solidFill>
              </a:rPr>
              <a:t>For h = 3 m,</a:t>
            </a:r>
          </a:p>
          <a:p>
            <a:pPr marL="0" indent="0">
              <a:buNone/>
            </a:pPr>
            <a:r>
              <a:rPr lang="en-US" dirty="0">
                <a:solidFill>
                  <a:schemeClr val="bg1"/>
                </a:solidFill>
              </a:rPr>
              <a:t>U = 10 N * 3 m = 30 J</a:t>
            </a:r>
          </a:p>
        </p:txBody>
      </p:sp>
    </p:spTree>
    <p:extLst>
      <p:ext uri="{BB962C8B-B14F-4D97-AF65-F5344CB8AC3E}">
        <p14:creationId xmlns:p14="http://schemas.microsoft.com/office/powerpoint/2010/main" val="15714531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20078-CCBF-46AF-8E40-5596FCE63E6C}"/>
              </a:ext>
            </a:extLst>
          </p:cNvPr>
          <p:cNvSpPr>
            <a:spLocks noGrp="1"/>
          </p:cNvSpPr>
          <p:nvPr>
            <p:ph type="title"/>
          </p:nvPr>
        </p:nvSpPr>
        <p:spPr>
          <a:xfrm>
            <a:off x="628650" y="30805"/>
            <a:ext cx="7886700" cy="959796"/>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401D2E5-64B4-4232-8B41-2F2F89E468DC}"/>
              </a:ext>
            </a:extLst>
          </p:cNvPr>
          <p:cNvSpPr>
            <a:spLocks noGrp="1"/>
          </p:cNvSpPr>
          <p:nvPr>
            <p:ph idx="1"/>
          </p:nvPr>
        </p:nvSpPr>
        <p:spPr>
          <a:xfrm>
            <a:off x="266700" y="959798"/>
            <a:ext cx="8610600" cy="5791200"/>
          </a:xfrm>
        </p:spPr>
        <p:txBody>
          <a:bodyPr>
            <a:normAutofit fontScale="92500" lnSpcReduction="20000"/>
          </a:bodyPr>
          <a:lstStyle/>
          <a:p>
            <a:pPr marL="0" indent="0">
              <a:buNone/>
            </a:pPr>
            <a:r>
              <a:rPr lang="en-US" dirty="0"/>
              <a:t>What is the gravitational PE of 10 N object at 1 m, 2 m, 3 m above the floor?</a:t>
            </a:r>
          </a:p>
          <a:p>
            <a:pPr marL="0" indent="0">
              <a:buNone/>
            </a:pPr>
            <a:endParaRPr lang="en-US" dirty="0"/>
          </a:p>
          <a:p>
            <a:pPr marL="0" indent="0">
              <a:buNone/>
            </a:pPr>
            <a:r>
              <a:rPr lang="en-US" dirty="0"/>
              <a:t>Remember the U = m*g*h.</a:t>
            </a:r>
          </a:p>
          <a:p>
            <a:pPr marL="0" indent="0">
              <a:buNone/>
            </a:pPr>
            <a:endParaRPr lang="en-US" dirty="0"/>
          </a:p>
          <a:p>
            <a:pPr marL="0" indent="0">
              <a:buNone/>
            </a:pPr>
            <a:r>
              <a:rPr lang="en-US" dirty="0"/>
              <a:t>Notice I’m not given the mass, but I know that </a:t>
            </a:r>
          </a:p>
          <a:p>
            <a:pPr marL="0" indent="0">
              <a:buNone/>
            </a:pPr>
            <a:r>
              <a:rPr lang="en-US" dirty="0"/>
              <a:t>W = m*g</a:t>
            </a:r>
          </a:p>
          <a:p>
            <a:pPr marL="0" indent="0">
              <a:buNone/>
            </a:pPr>
            <a:endParaRPr lang="en-US" dirty="0"/>
          </a:p>
          <a:p>
            <a:pPr marL="0" indent="0">
              <a:buNone/>
            </a:pPr>
            <a:r>
              <a:rPr lang="en-US" dirty="0"/>
              <a:t>This means that</a:t>
            </a:r>
          </a:p>
          <a:p>
            <a:pPr marL="0" indent="0">
              <a:buNone/>
            </a:pPr>
            <a:r>
              <a:rPr lang="en-US" dirty="0"/>
              <a:t>U = W * h</a:t>
            </a:r>
          </a:p>
          <a:p>
            <a:pPr marL="0" indent="0">
              <a:buNone/>
            </a:pPr>
            <a:endParaRPr lang="en-US" dirty="0"/>
          </a:p>
          <a:p>
            <a:pPr marL="0" indent="0">
              <a:buNone/>
            </a:pPr>
            <a:r>
              <a:rPr lang="en-US" dirty="0">
                <a:solidFill>
                  <a:schemeClr val="bg1"/>
                </a:solidFill>
              </a:rPr>
              <a:t>So for h = 1 m,</a:t>
            </a:r>
          </a:p>
          <a:p>
            <a:pPr marL="0" indent="0">
              <a:buNone/>
            </a:pPr>
            <a:r>
              <a:rPr lang="en-US" dirty="0">
                <a:solidFill>
                  <a:schemeClr val="bg1"/>
                </a:solidFill>
              </a:rPr>
              <a:t>U = 10 N * 1 m = 10 J</a:t>
            </a:r>
          </a:p>
          <a:p>
            <a:pPr marL="0" indent="0">
              <a:buNone/>
            </a:pPr>
            <a:endParaRPr lang="en-US" dirty="0">
              <a:solidFill>
                <a:schemeClr val="bg1"/>
              </a:solidFill>
            </a:endParaRPr>
          </a:p>
          <a:p>
            <a:pPr marL="0" indent="0">
              <a:buNone/>
            </a:pPr>
            <a:r>
              <a:rPr lang="en-US" dirty="0">
                <a:solidFill>
                  <a:schemeClr val="bg1"/>
                </a:solidFill>
              </a:rPr>
              <a:t>For h = 2 m,</a:t>
            </a:r>
          </a:p>
          <a:p>
            <a:pPr marL="0" indent="0">
              <a:buNone/>
            </a:pPr>
            <a:r>
              <a:rPr lang="en-US" dirty="0">
                <a:solidFill>
                  <a:schemeClr val="bg1"/>
                </a:solidFill>
              </a:rPr>
              <a:t>U = 10 N * 2 m = 20 J</a:t>
            </a:r>
          </a:p>
          <a:p>
            <a:pPr marL="0" indent="0">
              <a:buNone/>
            </a:pPr>
            <a:endParaRPr lang="en-US" dirty="0">
              <a:solidFill>
                <a:schemeClr val="bg1"/>
              </a:solidFill>
            </a:endParaRPr>
          </a:p>
          <a:p>
            <a:pPr marL="0" indent="0">
              <a:buNone/>
            </a:pPr>
            <a:r>
              <a:rPr lang="en-US" dirty="0">
                <a:solidFill>
                  <a:schemeClr val="bg1"/>
                </a:solidFill>
              </a:rPr>
              <a:t>For h = 3 m,</a:t>
            </a:r>
          </a:p>
          <a:p>
            <a:pPr marL="0" indent="0">
              <a:buNone/>
            </a:pPr>
            <a:r>
              <a:rPr lang="en-US" dirty="0">
                <a:solidFill>
                  <a:schemeClr val="bg1"/>
                </a:solidFill>
              </a:rPr>
              <a:t>U = 10 N * 3 m = 30 J</a:t>
            </a:r>
          </a:p>
        </p:txBody>
      </p:sp>
    </p:spTree>
    <p:extLst>
      <p:ext uri="{BB962C8B-B14F-4D97-AF65-F5344CB8AC3E}">
        <p14:creationId xmlns:p14="http://schemas.microsoft.com/office/powerpoint/2010/main" val="12410498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20078-CCBF-46AF-8E40-5596FCE63E6C}"/>
              </a:ext>
            </a:extLst>
          </p:cNvPr>
          <p:cNvSpPr>
            <a:spLocks noGrp="1"/>
          </p:cNvSpPr>
          <p:nvPr>
            <p:ph type="title"/>
          </p:nvPr>
        </p:nvSpPr>
        <p:spPr>
          <a:xfrm>
            <a:off x="628650" y="30805"/>
            <a:ext cx="7886700" cy="959796"/>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401D2E5-64B4-4232-8B41-2F2F89E468DC}"/>
              </a:ext>
            </a:extLst>
          </p:cNvPr>
          <p:cNvSpPr>
            <a:spLocks noGrp="1"/>
          </p:cNvSpPr>
          <p:nvPr>
            <p:ph idx="1"/>
          </p:nvPr>
        </p:nvSpPr>
        <p:spPr>
          <a:xfrm>
            <a:off x="266700" y="959798"/>
            <a:ext cx="8610600" cy="5791200"/>
          </a:xfrm>
        </p:spPr>
        <p:txBody>
          <a:bodyPr>
            <a:normAutofit fontScale="92500" lnSpcReduction="20000"/>
          </a:bodyPr>
          <a:lstStyle/>
          <a:p>
            <a:pPr marL="0" indent="0">
              <a:buNone/>
            </a:pPr>
            <a:r>
              <a:rPr lang="en-US" dirty="0"/>
              <a:t>What is the gravitational PE of 10 N object at 1 m, 2 m, 3 m above the floor?</a:t>
            </a:r>
          </a:p>
          <a:p>
            <a:pPr marL="0" indent="0">
              <a:buNone/>
            </a:pPr>
            <a:endParaRPr lang="en-US" dirty="0"/>
          </a:p>
          <a:p>
            <a:pPr marL="0" indent="0">
              <a:buNone/>
            </a:pPr>
            <a:r>
              <a:rPr lang="en-US" dirty="0"/>
              <a:t>Remember the U = m*g*h.</a:t>
            </a:r>
          </a:p>
          <a:p>
            <a:pPr marL="0" indent="0">
              <a:buNone/>
            </a:pPr>
            <a:endParaRPr lang="en-US" dirty="0"/>
          </a:p>
          <a:p>
            <a:pPr marL="0" indent="0">
              <a:buNone/>
            </a:pPr>
            <a:r>
              <a:rPr lang="en-US" dirty="0"/>
              <a:t>Notice I’m not given the mass, but I know that </a:t>
            </a:r>
          </a:p>
          <a:p>
            <a:pPr marL="0" indent="0">
              <a:buNone/>
            </a:pPr>
            <a:r>
              <a:rPr lang="en-US" dirty="0"/>
              <a:t>W = m*g</a:t>
            </a:r>
          </a:p>
          <a:p>
            <a:pPr marL="0" indent="0">
              <a:buNone/>
            </a:pPr>
            <a:endParaRPr lang="en-US" dirty="0"/>
          </a:p>
          <a:p>
            <a:pPr marL="0" indent="0">
              <a:buNone/>
            </a:pPr>
            <a:r>
              <a:rPr lang="en-US" dirty="0"/>
              <a:t>This means that</a:t>
            </a:r>
          </a:p>
          <a:p>
            <a:pPr marL="0" indent="0">
              <a:buNone/>
            </a:pPr>
            <a:r>
              <a:rPr lang="en-US" dirty="0"/>
              <a:t>U = W * h</a:t>
            </a:r>
          </a:p>
          <a:p>
            <a:pPr marL="0" indent="0">
              <a:buNone/>
            </a:pPr>
            <a:endParaRPr lang="en-US" dirty="0"/>
          </a:p>
          <a:p>
            <a:pPr marL="0" indent="0">
              <a:buNone/>
            </a:pPr>
            <a:r>
              <a:rPr lang="en-US" dirty="0"/>
              <a:t>So for h = 1 m,</a:t>
            </a:r>
          </a:p>
          <a:p>
            <a:pPr marL="0" indent="0">
              <a:buNone/>
            </a:pPr>
            <a:r>
              <a:rPr lang="en-US" dirty="0"/>
              <a:t>U = 10 N * 1 m = 10 J</a:t>
            </a:r>
          </a:p>
          <a:p>
            <a:pPr marL="0" indent="0">
              <a:buNone/>
            </a:pPr>
            <a:endParaRPr lang="en-US" dirty="0"/>
          </a:p>
          <a:p>
            <a:pPr marL="0" indent="0">
              <a:buNone/>
            </a:pPr>
            <a:r>
              <a:rPr lang="en-US" dirty="0">
                <a:solidFill>
                  <a:schemeClr val="bg1"/>
                </a:solidFill>
              </a:rPr>
              <a:t>For h = 2 m,</a:t>
            </a:r>
          </a:p>
          <a:p>
            <a:pPr marL="0" indent="0">
              <a:buNone/>
            </a:pPr>
            <a:r>
              <a:rPr lang="en-US" dirty="0">
                <a:solidFill>
                  <a:schemeClr val="bg1"/>
                </a:solidFill>
              </a:rPr>
              <a:t>U = 10 N * 2 m = 20 J</a:t>
            </a:r>
          </a:p>
          <a:p>
            <a:pPr marL="0" indent="0">
              <a:buNone/>
            </a:pPr>
            <a:endParaRPr lang="en-US" dirty="0">
              <a:solidFill>
                <a:schemeClr val="bg1"/>
              </a:solidFill>
            </a:endParaRPr>
          </a:p>
          <a:p>
            <a:pPr marL="0" indent="0">
              <a:buNone/>
            </a:pPr>
            <a:r>
              <a:rPr lang="en-US" dirty="0">
                <a:solidFill>
                  <a:schemeClr val="bg1"/>
                </a:solidFill>
              </a:rPr>
              <a:t>For h = 3 m,</a:t>
            </a:r>
          </a:p>
          <a:p>
            <a:pPr marL="0" indent="0">
              <a:buNone/>
            </a:pPr>
            <a:r>
              <a:rPr lang="en-US" dirty="0">
                <a:solidFill>
                  <a:schemeClr val="bg1"/>
                </a:solidFill>
              </a:rPr>
              <a:t>U = 10 N * 3 m = 30 J</a:t>
            </a:r>
          </a:p>
        </p:txBody>
      </p:sp>
    </p:spTree>
    <p:extLst>
      <p:ext uri="{BB962C8B-B14F-4D97-AF65-F5344CB8AC3E}">
        <p14:creationId xmlns:p14="http://schemas.microsoft.com/office/powerpoint/2010/main" val="12348662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20078-CCBF-46AF-8E40-5596FCE63E6C}"/>
              </a:ext>
            </a:extLst>
          </p:cNvPr>
          <p:cNvSpPr>
            <a:spLocks noGrp="1"/>
          </p:cNvSpPr>
          <p:nvPr>
            <p:ph type="title"/>
          </p:nvPr>
        </p:nvSpPr>
        <p:spPr>
          <a:xfrm>
            <a:off x="628650" y="30805"/>
            <a:ext cx="7886700" cy="959796"/>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3401D2E5-64B4-4232-8B41-2F2F89E468DC}"/>
              </a:ext>
            </a:extLst>
          </p:cNvPr>
          <p:cNvSpPr>
            <a:spLocks noGrp="1"/>
          </p:cNvSpPr>
          <p:nvPr>
            <p:ph idx="1"/>
          </p:nvPr>
        </p:nvSpPr>
        <p:spPr>
          <a:xfrm>
            <a:off x="266700" y="959798"/>
            <a:ext cx="8610600" cy="5791200"/>
          </a:xfrm>
        </p:spPr>
        <p:txBody>
          <a:bodyPr>
            <a:normAutofit fontScale="92500" lnSpcReduction="20000"/>
          </a:bodyPr>
          <a:lstStyle/>
          <a:p>
            <a:pPr marL="0" indent="0">
              <a:buNone/>
            </a:pPr>
            <a:r>
              <a:rPr lang="en-US" dirty="0"/>
              <a:t>What is the gravitational PE of 10 N object at 1 m, 2 m, 3 m above the floor?</a:t>
            </a:r>
          </a:p>
          <a:p>
            <a:pPr marL="0" indent="0">
              <a:buNone/>
            </a:pPr>
            <a:endParaRPr lang="en-US" dirty="0"/>
          </a:p>
          <a:p>
            <a:pPr marL="0" indent="0">
              <a:buNone/>
            </a:pPr>
            <a:r>
              <a:rPr lang="en-US" dirty="0"/>
              <a:t>Remember the U = m*g*h.</a:t>
            </a:r>
          </a:p>
          <a:p>
            <a:pPr marL="0" indent="0">
              <a:buNone/>
            </a:pPr>
            <a:endParaRPr lang="en-US" dirty="0"/>
          </a:p>
          <a:p>
            <a:pPr marL="0" indent="0">
              <a:buNone/>
            </a:pPr>
            <a:r>
              <a:rPr lang="en-US" dirty="0"/>
              <a:t>Notice I’m not given the mass, but I know that </a:t>
            </a:r>
          </a:p>
          <a:p>
            <a:pPr marL="0" indent="0">
              <a:buNone/>
            </a:pPr>
            <a:r>
              <a:rPr lang="en-US" dirty="0"/>
              <a:t>W = m*g</a:t>
            </a:r>
          </a:p>
          <a:p>
            <a:pPr marL="0" indent="0">
              <a:buNone/>
            </a:pPr>
            <a:endParaRPr lang="en-US" dirty="0"/>
          </a:p>
          <a:p>
            <a:pPr marL="0" indent="0">
              <a:buNone/>
            </a:pPr>
            <a:r>
              <a:rPr lang="en-US" dirty="0"/>
              <a:t>This means that</a:t>
            </a:r>
          </a:p>
          <a:p>
            <a:pPr marL="0" indent="0">
              <a:buNone/>
            </a:pPr>
            <a:r>
              <a:rPr lang="en-US" dirty="0"/>
              <a:t>U = W * h</a:t>
            </a:r>
          </a:p>
          <a:p>
            <a:pPr marL="0" indent="0">
              <a:buNone/>
            </a:pPr>
            <a:endParaRPr lang="en-US" dirty="0"/>
          </a:p>
          <a:p>
            <a:pPr marL="0" indent="0">
              <a:buNone/>
            </a:pPr>
            <a:r>
              <a:rPr lang="en-US" dirty="0"/>
              <a:t>So for h = 1 m,</a:t>
            </a:r>
          </a:p>
          <a:p>
            <a:pPr marL="0" indent="0">
              <a:buNone/>
            </a:pPr>
            <a:r>
              <a:rPr lang="en-US" dirty="0"/>
              <a:t>U = 10 N * 1 m = 10 J</a:t>
            </a:r>
          </a:p>
          <a:p>
            <a:pPr marL="0" indent="0">
              <a:buNone/>
            </a:pPr>
            <a:endParaRPr lang="en-US" dirty="0"/>
          </a:p>
          <a:p>
            <a:pPr marL="0" indent="0">
              <a:buNone/>
            </a:pPr>
            <a:r>
              <a:rPr lang="en-US" dirty="0"/>
              <a:t>For h = 2 m,</a:t>
            </a:r>
          </a:p>
          <a:p>
            <a:pPr marL="0" indent="0">
              <a:buNone/>
            </a:pPr>
            <a:r>
              <a:rPr lang="en-US" dirty="0"/>
              <a:t>U = 10 N * 2 m = 20 J</a:t>
            </a:r>
          </a:p>
          <a:p>
            <a:pPr marL="0" indent="0">
              <a:buNone/>
            </a:pPr>
            <a:endParaRPr lang="en-US" dirty="0"/>
          </a:p>
          <a:p>
            <a:pPr marL="0" indent="0">
              <a:buNone/>
            </a:pPr>
            <a:r>
              <a:rPr lang="en-US" dirty="0"/>
              <a:t>For h = 3 m,</a:t>
            </a:r>
          </a:p>
          <a:p>
            <a:pPr marL="0" indent="0">
              <a:buNone/>
            </a:pPr>
            <a:r>
              <a:rPr lang="en-US" dirty="0"/>
              <a:t>U = 10 N * 3 m = 30 J</a:t>
            </a:r>
          </a:p>
        </p:txBody>
      </p:sp>
    </p:spTree>
    <p:extLst>
      <p:ext uri="{BB962C8B-B14F-4D97-AF65-F5344CB8AC3E}">
        <p14:creationId xmlns:p14="http://schemas.microsoft.com/office/powerpoint/2010/main" val="12372882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4294967295"/>
          </p:nvPr>
        </p:nvSpPr>
        <p:spPr>
          <a:xfrm>
            <a:off x="0" y="685800"/>
            <a:ext cx="8839200" cy="5486400"/>
          </a:xfrm>
        </p:spPr>
        <p:txBody>
          <a:bodyPr>
            <a:normAutofit/>
          </a:bodyPr>
          <a:lstStyle/>
          <a:p>
            <a:pPr marL="514350" indent="-514350">
              <a:buFontTx/>
              <a:buNone/>
            </a:pPr>
            <a:endParaRPr lang="en-US" sz="2400" dirty="0">
              <a:solidFill>
                <a:srgbClr val="FF0000"/>
              </a:solidFill>
              <a:latin typeface="Arial" charset="0"/>
              <a:cs typeface="Arial" charset="0"/>
            </a:endParaRPr>
          </a:p>
          <a:p>
            <a:pPr marL="514350" indent="-514350">
              <a:buFontTx/>
              <a:buNone/>
            </a:pPr>
            <a:endParaRPr lang="en-US" sz="2400" dirty="0">
              <a:solidFill>
                <a:srgbClr val="FF0000"/>
              </a:solidFill>
              <a:latin typeface="Arial" charset="0"/>
              <a:cs typeface="Arial" charset="0"/>
            </a:endParaRPr>
          </a:p>
        </p:txBody>
      </p:sp>
      <p:sp>
        <p:nvSpPr>
          <p:cNvPr id="5" name="Title 1"/>
          <p:cNvSpPr txBox="1">
            <a:spLocks/>
          </p:cNvSpPr>
          <p:nvPr/>
        </p:nvSpPr>
        <p:spPr>
          <a:xfrm>
            <a:off x="164646" y="152400"/>
            <a:ext cx="88392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Conservative of Mechanical Energy</a:t>
            </a:r>
          </a:p>
        </p:txBody>
      </p:sp>
      <p:sp>
        <p:nvSpPr>
          <p:cNvPr id="18" name="Rectangle 16"/>
          <p:cNvSpPr>
            <a:spLocks noChangeArrowheads="1"/>
          </p:cNvSpPr>
          <p:nvPr/>
        </p:nvSpPr>
        <p:spPr bwMode="auto">
          <a:xfrm>
            <a:off x="164646" y="698242"/>
            <a:ext cx="8839200"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b="1" u="sng" dirty="0">
                <a:latin typeface="Arial" pitchFamily="34" charset="0"/>
                <a:cs typeface="Arial" pitchFamily="34" charset="0"/>
              </a:rPr>
              <a:t>Principle of conservation of energy: </a:t>
            </a:r>
          </a:p>
          <a:p>
            <a:endParaRPr lang="en-US" sz="2000" b="1" u="sng" dirty="0">
              <a:latin typeface="Arial" pitchFamily="34" charset="0"/>
              <a:cs typeface="Arial" pitchFamily="34" charset="0"/>
            </a:endParaRPr>
          </a:p>
          <a:p>
            <a:r>
              <a:rPr lang="en-US" sz="2000" b="1" i="1" dirty="0">
                <a:latin typeface="Arial" pitchFamily="34" charset="0"/>
                <a:cs typeface="Arial" pitchFamily="34" charset="0"/>
              </a:rPr>
              <a:t>In an isolated system where only conservative forces cause energy changes, the kinetic energy and potential energy can change, but their sum, the mechanical energy </a:t>
            </a:r>
            <a:r>
              <a:rPr lang="en-US" sz="2000" b="1" i="1" dirty="0" err="1">
                <a:latin typeface="Arial" pitchFamily="34" charset="0"/>
                <a:cs typeface="Arial" pitchFamily="34" charset="0"/>
              </a:rPr>
              <a:t>E</a:t>
            </a:r>
            <a:r>
              <a:rPr lang="en-US" sz="2000" b="1" i="1" baseline="-25000" dirty="0" err="1">
                <a:latin typeface="Arial" pitchFamily="34" charset="0"/>
                <a:cs typeface="Arial" pitchFamily="34" charset="0"/>
              </a:rPr>
              <a:t>mec</a:t>
            </a:r>
            <a:r>
              <a:rPr lang="en-US" sz="2000" b="1" i="1" dirty="0">
                <a:latin typeface="Arial" pitchFamily="34" charset="0"/>
                <a:cs typeface="Arial" pitchFamily="34" charset="0"/>
              </a:rPr>
              <a:t> of the system, cannot change.</a:t>
            </a:r>
          </a:p>
          <a:p>
            <a:endParaRPr lang="en-US" sz="2000" dirty="0">
              <a:latin typeface="Arial" pitchFamily="34" charset="0"/>
              <a:cs typeface="Arial" pitchFamily="34" charset="0"/>
            </a:endParaRPr>
          </a:p>
          <a:p>
            <a:r>
              <a:rPr lang="en-US" sz="2000" dirty="0">
                <a:latin typeface="Arial" pitchFamily="34" charset="0"/>
                <a:cs typeface="Arial" pitchFamily="34" charset="0"/>
              </a:rPr>
              <a:t>The mechanical energy </a:t>
            </a:r>
            <a:r>
              <a:rPr lang="en-US" sz="2000" i="1" dirty="0" err="1">
                <a:latin typeface="Arial" pitchFamily="34" charset="0"/>
                <a:cs typeface="Arial" pitchFamily="34" charset="0"/>
              </a:rPr>
              <a:t>E</a:t>
            </a:r>
            <a:r>
              <a:rPr lang="en-US" sz="2000" i="1" baseline="-25000" dirty="0" err="1">
                <a:latin typeface="Arial" pitchFamily="34" charset="0"/>
                <a:cs typeface="Arial" pitchFamily="34" charset="0"/>
              </a:rPr>
              <a:t>mec</a:t>
            </a:r>
            <a:r>
              <a:rPr lang="en-US" sz="2000" dirty="0">
                <a:latin typeface="Arial" pitchFamily="34" charset="0"/>
                <a:cs typeface="Arial" pitchFamily="34" charset="0"/>
              </a:rPr>
              <a:t> of a system is the sum of its potential energy </a:t>
            </a:r>
            <a:r>
              <a:rPr lang="en-US" sz="2000" i="1" dirty="0">
                <a:latin typeface="Arial" pitchFamily="34" charset="0"/>
                <a:cs typeface="Arial" pitchFamily="34" charset="0"/>
              </a:rPr>
              <a:t>U</a:t>
            </a:r>
            <a:r>
              <a:rPr lang="en-US" sz="2000" dirty="0">
                <a:latin typeface="Arial" pitchFamily="34" charset="0"/>
                <a:cs typeface="Arial" pitchFamily="34" charset="0"/>
              </a:rPr>
              <a:t> and the kinetic energy </a:t>
            </a:r>
            <a:r>
              <a:rPr lang="en-US" sz="2000" i="1" dirty="0">
                <a:latin typeface="Arial" pitchFamily="34" charset="0"/>
                <a:cs typeface="Arial" pitchFamily="34" charset="0"/>
              </a:rPr>
              <a:t>K </a:t>
            </a:r>
            <a:r>
              <a:rPr lang="en-US" sz="2000" dirty="0">
                <a:latin typeface="Arial" pitchFamily="34" charset="0"/>
                <a:cs typeface="Arial" pitchFamily="34" charset="0"/>
              </a:rPr>
              <a:t>of the objects within it:</a:t>
            </a:r>
          </a:p>
          <a:p>
            <a:endParaRPr lang="en-US" sz="2000" dirty="0">
              <a:latin typeface="Arial" pitchFamily="34" charset="0"/>
              <a:cs typeface="Arial" pitchFamily="34" charset="0"/>
            </a:endParaRPr>
          </a:p>
          <a:p>
            <a:endParaRPr lang="en-US" sz="2000" dirty="0">
              <a:latin typeface="Arial" pitchFamily="34" charset="0"/>
              <a:cs typeface="Arial" pitchFamily="34" charset="0"/>
            </a:endParaRPr>
          </a:p>
          <a:p>
            <a:endParaRPr lang="en-US" sz="2000" dirty="0">
              <a:latin typeface="Arial" pitchFamily="34" charset="0"/>
              <a:cs typeface="Arial" pitchFamily="34" charset="0"/>
            </a:endParaRPr>
          </a:p>
          <a:p>
            <a:r>
              <a:rPr lang="en-US" sz="2000" dirty="0">
                <a:latin typeface="Arial" pitchFamily="34" charset="0"/>
                <a:cs typeface="Arial" pitchFamily="34" charset="0"/>
              </a:rPr>
              <a:t>With 		and			</a:t>
            </a:r>
          </a:p>
          <a:p>
            <a:endParaRPr lang="en-US" sz="2000" dirty="0">
              <a:latin typeface="Arial" pitchFamily="34" charset="0"/>
              <a:cs typeface="Arial" pitchFamily="34" charset="0"/>
            </a:endParaRPr>
          </a:p>
          <a:p>
            <a:r>
              <a:rPr lang="en-US" sz="2000" dirty="0">
                <a:latin typeface="Arial" pitchFamily="34" charset="0"/>
                <a:cs typeface="Arial" pitchFamily="34" charset="0"/>
              </a:rPr>
              <a:t>We have: </a:t>
            </a:r>
          </a:p>
          <a:p>
            <a:endParaRPr lang="en-US" sz="2000" dirty="0">
              <a:latin typeface="Arial" pitchFamily="34" charset="0"/>
              <a:cs typeface="Arial" pitchFamily="34" charset="0"/>
            </a:endParaRPr>
          </a:p>
          <a:p>
            <a:r>
              <a:rPr lang="en-US" sz="2000" dirty="0">
                <a:latin typeface="Arial" pitchFamily="34" charset="0"/>
                <a:cs typeface="Arial" pitchFamily="34" charset="0"/>
              </a:rPr>
              <a:t> </a:t>
            </a:r>
          </a:p>
        </p:txBody>
      </p:sp>
      <p:pic>
        <p:nvPicPr>
          <p:cNvPr id="19" name="Picture 4"/>
          <p:cNvPicPr>
            <a:picLocks noChangeAspect="1" noChangeArrowheads="1"/>
          </p:cNvPicPr>
          <p:nvPr/>
        </p:nvPicPr>
        <p:blipFill>
          <a:blip r:embed="rId2" cstate="print">
            <a:duotone>
              <a:prstClr val="black"/>
              <a:srgbClr val="FFFFCC">
                <a:tint val="45000"/>
                <a:satMod val="400000"/>
              </a:srgbClr>
            </a:duotone>
          </a:blip>
          <a:srcRect/>
          <a:stretch>
            <a:fillRect/>
          </a:stretch>
        </p:blipFill>
        <p:spPr bwMode="auto">
          <a:xfrm>
            <a:off x="2986942" y="3379040"/>
            <a:ext cx="3471228" cy="419100"/>
          </a:xfrm>
          <a:prstGeom prst="rect">
            <a:avLst/>
          </a:prstGeom>
          <a:noFill/>
          <a:ln w="9525">
            <a:noFill/>
            <a:miter lim="800000"/>
            <a:headEnd/>
            <a:tailEnd/>
          </a:ln>
        </p:spPr>
      </p:pic>
      <p:pic>
        <p:nvPicPr>
          <p:cNvPr id="20" name="Picture 5"/>
          <p:cNvPicPr>
            <a:picLocks noChangeAspect="1" noChangeArrowheads="1"/>
          </p:cNvPicPr>
          <p:nvPr/>
        </p:nvPicPr>
        <p:blipFill>
          <a:blip r:embed="rId3" cstate="print">
            <a:duotone>
              <a:prstClr val="black"/>
              <a:srgbClr val="FFFFCC">
                <a:tint val="45000"/>
                <a:satMod val="400000"/>
              </a:srgbClr>
            </a:duotone>
          </a:blip>
          <a:srcRect/>
          <a:stretch>
            <a:fillRect/>
          </a:stretch>
        </p:blipFill>
        <p:spPr bwMode="auto">
          <a:xfrm>
            <a:off x="962448" y="4102843"/>
            <a:ext cx="899479" cy="317937"/>
          </a:xfrm>
          <a:prstGeom prst="rect">
            <a:avLst/>
          </a:prstGeom>
          <a:noFill/>
          <a:ln w="9525">
            <a:noFill/>
            <a:miter lim="800000"/>
            <a:headEnd/>
            <a:tailEnd/>
          </a:ln>
        </p:spPr>
      </p:pic>
      <p:pic>
        <p:nvPicPr>
          <p:cNvPr id="21" name="Picture 6"/>
          <p:cNvPicPr>
            <a:picLocks noChangeAspect="1" noChangeArrowheads="1"/>
          </p:cNvPicPr>
          <p:nvPr/>
        </p:nvPicPr>
        <p:blipFill>
          <a:blip r:embed="rId4" cstate="print">
            <a:duotone>
              <a:prstClr val="black"/>
              <a:srgbClr val="FFFFCC">
                <a:tint val="45000"/>
                <a:satMod val="400000"/>
              </a:srgbClr>
            </a:duotone>
          </a:blip>
          <a:srcRect/>
          <a:stretch>
            <a:fillRect/>
          </a:stretch>
        </p:blipFill>
        <p:spPr bwMode="auto">
          <a:xfrm>
            <a:off x="2706045" y="4066548"/>
            <a:ext cx="1114108" cy="390525"/>
          </a:xfrm>
          <a:prstGeom prst="rect">
            <a:avLst/>
          </a:prstGeom>
          <a:noFill/>
          <a:ln w="9525">
            <a:noFill/>
            <a:miter lim="800000"/>
            <a:headEnd/>
            <a:tailEnd/>
          </a:ln>
        </p:spPr>
      </p:pic>
      <p:pic>
        <p:nvPicPr>
          <p:cNvPr id="22" name="Picture 7"/>
          <p:cNvPicPr>
            <a:picLocks noChangeAspect="1" noChangeArrowheads="1"/>
          </p:cNvPicPr>
          <p:nvPr/>
        </p:nvPicPr>
        <p:blipFill>
          <a:blip r:embed="rId5" cstate="print">
            <a:duotone>
              <a:prstClr val="black"/>
              <a:srgbClr val="FFFFCC">
                <a:tint val="45000"/>
                <a:satMod val="400000"/>
              </a:srgbClr>
            </a:duotone>
          </a:blip>
          <a:srcRect/>
          <a:stretch>
            <a:fillRect/>
          </a:stretch>
        </p:blipFill>
        <p:spPr bwMode="auto">
          <a:xfrm>
            <a:off x="1412187" y="4664536"/>
            <a:ext cx="1307465" cy="352425"/>
          </a:xfrm>
          <a:prstGeom prst="rect">
            <a:avLst/>
          </a:prstGeom>
          <a:noFill/>
          <a:ln w="9525">
            <a:noFill/>
            <a:miter lim="800000"/>
            <a:headEnd/>
            <a:tailEnd/>
          </a:ln>
        </p:spPr>
      </p:pic>
      <p:pic>
        <p:nvPicPr>
          <p:cNvPr id="23"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94957" y="4511432"/>
            <a:ext cx="574548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9"/>
          <p:cNvPicPr>
            <a:picLocks noChangeAspect="1" noChangeArrowheads="1"/>
          </p:cNvPicPr>
          <p:nvPr/>
        </p:nvPicPr>
        <p:blipFill>
          <a:blip r:embed="rId7" cstate="print">
            <a:duotone>
              <a:prstClr val="black"/>
              <a:srgbClr val="FFFF00">
                <a:tint val="45000"/>
                <a:satMod val="400000"/>
              </a:srgbClr>
            </a:duotone>
          </a:blip>
          <a:srcRect/>
          <a:stretch>
            <a:fillRect/>
          </a:stretch>
        </p:blipFill>
        <p:spPr bwMode="auto">
          <a:xfrm>
            <a:off x="3263099" y="5554783"/>
            <a:ext cx="2393950" cy="428625"/>
          </a:xfrm>
          <a:prstGeom prst="rect">
            <a:avLst/>
          </a:prstGeom>
          <a:noFill/>
          <a:ln w="9525">
            <a:noFill/>
            <a:miter lim="800000"/>
            <a:headEnd/>
            <a:tailEnd/>
          </a:ln>
        </p:spPr>
      </p:pic>
      <p:sp>
        <p:nvSpPr>
          <p:cNvPr id="25" name="Right Arrow 24"/>
          <p:cNvSpPr/>
          <p:nvPr/>
        </p:nvSpPr>
        <p:spPr>
          <a:xfrm>
            <a:off x="2819400" y="4723273"/>
            <a:ext cx="296174" cy="234949"/>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11252019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l="2296"/>
          <a:stretch>
            <a:fillRect/>
          </a:stretch>
        </p:blipFill>
        <p:spPr bwMode="auto">
          <a:xfrm>
            <a:off x="5270727" y="1498060"/>
            <a:ext cx="3690069" cy="449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Text Placeholder 6"/>
          <p:cNvSpPr>
            <a:spLocks noGrp="1"/>
          </p:cNvSpPr>
          <p:nvPr>
            <p:ph type="body" sz="half" idx="2"/>
          </p:nvPr>
        </p:nvSpPr>
        <p:spPr>
          <a:xfrm>
            <a:off x="152400" y="1524000"/>
            <a:ext cx="4495800" cy="4901292"/>
          </a:xfrm>
        </p:spPr>
        <p:txBody>
          <a:bodyPr>
            <a:normAutofit/>
          </a:bodyPr>
          <a:lstStyle/>
          <a:p>
            <a:r>
              <a:rPr lang="en-US" sz="1800" dirty="0"/>
              <a:t>A pendulum swings back and forth. During one full cycle the values of the potential and kinetic energies of the pendulum– Earth system vary as the bob rises and falls, but the mechanical energy </a:t>
            </a:r>
            <a:r>
              <a:rPr lang="en-US" sz="1800" i="1" dirty="0" err="1"/>
              <a:t>E</a:t>
            </a:r>
            <a:r>
              <a:rPr lang="en-US" sz="1800" i="1" baseline="-25000" dirty="0" err="1"/>
              <a:t>mec</a:t>
            </a:r>
            <a:r>
              <a:rPr lang="en-US" sz="1800" dirty="0"/>
              <a:t> of the system remains constant. The energy </a:t>
            </a:r>
            <a:r>
              <a:rPr lang="en-US" sz="1800" i="1" dirty="0" err="1"/>
              <a:t>E</a:t>
            </a:r>
            <a:r>
              <a:rPr lang="en-US" sz="1800" i="1" baseline="-25000" dirty="0" err="1"/>
              <a:t>mec</a:t>
            </a:r>
            <a:r>
              <a:rPr lang="en-US" sz="1800" dirty="0"/>
              <a:t> can be described as continuously shifting between the kinetic and potential forms. </a:t>
            </a:r>
          </a:p>
          <a:p>
            <a:r>
              <a:rPr lang="en-US" sz="1800" dirty="0"/>
              <a:t>In stages (a) and (e), all the energy is kinetic energy. In stages (c) and (g), all the energy is potential energy. In stages (b), (d), ( f ), and (h), half the energy is kinetic energy and half is potential energy. </a:t>
            </a:r>
          </a:p>
          <a:p>
            <a:r>
              <a:rPr lang="en-US" sz="1800" dirty="0"/>
              <a:t>If the swinging involved a frictional force then </a:t>
            </a:r>
            <a:r>
              <a:rPr lang="en-US" sz="1800" i="1" dirty="0" err="1"/>
              <a:t>E</a:t>
            </a:r>
            <a:r>
              <a:rPr lang="en-US" sz="1800" i="1" baseline="-25000" dirty="0" err="1"/>
              <a:t>mec</a:t>
            </a:r>
            <a:r>
              <a:rPr lang="en-US" sz="1800" baseline="-25000" dirty="0"/>
              <a:t> </a:t>
            </a:r>
            <a:r>
              <a:rPr lang="en-US" sz="1800" dirty="0"/>
              <a:t>would not be conserved, and eventually the pendulum would stop.</a:t>
            </a:r>
          </a:p>
        </p:txBody>
      </p:sp>
      <p:sp>
        <p:nvSpPr>
          <p:cNvPr id="5" name="Title 1"/>
          <p:cNvSpPr txBox="1">
            <a:spLocks/>
          </p:cNvSpPr>
          <p:nvPr/>
        </p:nvSpPr>
        <p:spPr>
          <a:xfrm>
            <a:off x="918388" y="166008"/>
            <a:ext cx="7463612" cy="533400"/>
          </a:xfrm>
          <a:prstGeom prst="rect">
            <a:avLst/>
          </a:prstGeom>
        </p:spPr>
        <p:txBody>
          <a:bodyPr vert="horz" anchor="t" anchorCtr="0">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Conservative of Mechanical Energy</a:t>
            </a:r>
          </a:p>
        </p:txBody>
      </p:sp>
    </p:spTree>
    <p:extLst>
      <p:ext uri="{BB962C8B-B14F-4D97-AF65-F5344CB8AC3E}">
        <p14:creationId xmlns:p14="http://schemas.microsoft.com/office/powerpoint/2010/main" val="38873391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154675" y="1147634"/>
            <a:ext cx="8839200" cy="5355312"/>
          </a:xfrm>
          <a:prstGeom prst="rect">
            <a:avLst/>
          </a:prstGeom>
          <a:noFill/>
          <a:ln w="9525">
            <a:noFill/>
            <a:miter lim="800000"/>
            <a:headEnd/>
            <a:tailEnd/>
          </a:ln>
        </p:spPr>
        <p:txBody>
          <a:bodyPr wrap="square">
            <a:spAutoFit/>
          </a:bodyPr>
          <a:lstStyle/>
          <a:p>
            <a:r>
              <a:rPr lang="en-US" sz="1900" dirty="0">
                <a:latin typeface="Arial" pitchFamily="34" charset="0"/>
                <a:cs typeface="Arial" pitchFamily="34" charset="0"/>
              </a:rPr>
              <a:t>A rubber ball is dropped from rest from a height </a:t>
            </a:r>
            <a:r>
              <a:rPr lang="en-US" sz="1900" i="1" dirty="0">
                <a:latin typeface="Arial" pitchFamily="34" charset="0"/>
                <a:cs typeface="Arial" pitchFamily="34" charset="0"/>
              </a:rPr>
              <a:t>h</a:t>
            </a:r>
            <a:r>
              <a:rPr lang="en-US" sz="1900" dirty="0">
                <a:latin typeface="Arial" pitchFamily="34" charset="0"/>
                <a:cs typeface="Arial" pitchFamily="34" charset="0"/>
              </a:rPr>
              <a:t>.  The ball bounces off the floor and reaches a height of 2</a:t>
            </a:r>
            <a:r>
              <a:rPr lang="en-US" sz="1900" i="1" dirty="0">
                <a:latin typeface="Arial" pitchFamily="34" charset="0"/>
                <a:cs typeface="Arial" pitchFamily="34" charset="0"/>
              </a:rPr>
              <a:t>h</a:t>
            </a:r>
            <a:r>
              <a:rPr lang="en-US" sz="1900" dirty="0">
                <a:latin typeface="Arial" pitchFamily="34" charset="0"/>
                <a:cs typeface="Arial" pitchFamily="34" charset="0"/>
              </a:rPr>
              <a:t>/3.  How can we use the principle of the conservation of mechanical energy to interpret this observation?</a:t>
            </a:r>
          </a:p>
          <a:p>
            <a:endParaRPr lang="en-US" sz="1900" dirty="0">
              <a:latin typeface="Arial" pitchFamily="34" charset="0"/>
              <a:cs typeface="Arial" pitchFamily="34" charset="0"/>
            </a:endParaRPr>
          </a:p>
          <a:p>
            <a:pPr marL="457200" indent="-457200">
              <a:buClr>
                <a:srgbClr val="C00000"/>
              </a:buClr>
              <a:buFont typeface="+mj-lt"/>
              <a:buAutoNum type="alphaLcParenR"/>
            </a:pPr>
            <a:r>
              <a:rPr lang="en-US" sz="1900" dirty="0">
                <a:latin typeface="Arial" pitchFamily="34" charset="0"/>
                <a:cs typeface="Arial" pitchFamily="34" charset="0"/>
              </a:rPr>
              <a:t>During the collision with the floor, the floor did not push hard enough on the ball for it to reach its original height.</a:t>
            </a:r>
          </a:p>
          <a:p>
            <a:pPr marL="457200" indent="-457200">
              <a:buClr>
                <a:srgbClr val="C00000"/>
              </a:buClr>
              <a:buFont typeface="+mj-lt"/>
              <a:buAutoNum type="alphaLcParenR"/>
            </a:pPr>
            <a:endParaRPr lang="en-US" sz="1900" dirty="0">
              <a:latin typeface="Arial" pitchFamily="34" charset="0"/>
              <a:cs typeface="Arial" pitchFamily="34" charset="0"/>
            </a:endParaRPr>
          </a:p>
          <a:p>
            <a:pPr marL="457200" indent="-457200">
              <a:buClr>
                <a:srgbClr val="C00000"/>
              </a:buClr>
              <a:buFont typeface="+mj-lt"/>
              <a:buAutoNum type="alphaLcParenR"/>
            </a:pPr>
            <a:r>
              <a:rPr lang="en-US" sz="1900" dirty="0">
                <a:latin typeface="Arial" pitchFamily="34" charset="0"/>
                <a:cs typeface="Arial" pitchFamily="34" charset="0"/>
              </a:rPr>
              <a:t>Some of the ball’s potential energy was lost in accelerating it toward the floor.</a:t>
            </a:r>
          </a:p>
          <a:p>
            <a:pPr marL="457200" indent="-457200">
              <a:buClr>
                <a:srgbClr val="C00000"/>
              </a:buClr>
              <a:buFont typeface="+mj-lt"/>
              <a:buAutoNum type="alphaLcParenR"/>
            </a:pPr>
            <a:endParaRPr lang="en-US" sz="1900" dirty="0">
              <a:latin typeface="Arial" pitchFamily="34" charset="0"/>
              <a:cs typeface="Arial" pitchFamily="34" charset="0"/>
            </a:endParaRPr>
          </a:p>
          <a:p>
            <a:pPr marL="457200" indent="-457200">
              <a:buClr>
                <a:srgbClr val="C00000"/>
              </a:buClr>
              <a:buFont typeface="+mj-lt"/>
              <a:buAutoNum type="alphaLcParenR"/>
            </a:pPr>
            <a:r>
              <a:rPr lang="en-US" sz="1900" dirty="0">
                <a:latin typeface="Arial" pitchFamily="34" charset="0"/>
                <a:cs typeface="Arial" pitchFamily="34" charset="0"/>
              </a:rPr>
              <a:t>The force of the earth’s gravity on the ball prevented it from returning to its original height.</a:t>
            </a:r>
          </a:p>
          <a:p>
            <a:pPr marL="457200" indent="-457200">
              <a:buClr>
                <a:srgbClr val="C00000"/>
              </a:buClr>
              <a:buFont typeface="+mj-lt"/>
              <a:buAutoNum type="alphaLcParenR"/>
            </a:pPr>
            <a:endParaRPr lang="en-US" sz="1900" dirty="0">
              <a:latin typeface="Arial" pitchFamily="34" charset="0"/>
              <a:cs typeface="Arial" pitchFamily="34" charset="0"/>
            </a:endParaRPr>
          </a:p>
          <a:p>
            <a:pPr marL="457200" indent="-457200">
              <a:buClr>
                <a:srgbClr val="C00000"/>
              </a:buClr>
              <a:buFont typeface="+mj-lt"/>
              <a:buAutoNum type="alphaLcParenR"/>
            </a:pPr>
            <a:r>
              <a:rPr lang="en-US" sz="1900" dirty="0">
                <a:latin typeface="Arial" pitchFamily="34" charset="0"/>
                <a:cs typeface="Arial" pitchFamily="34" charset="0"/>
              </a:rPr>
              <a:t>Work was done on the ball by the gravitational force that reduced the ball’s kinetic energy.</a:t>
            </a:r>
          </a:p>
          <a:p>
            <a:pPr marL="457200" indent="-457200">
              <a:buClr>
                <a:srgbClr val="C00000"/>
              </a:buClr>
              <a:buFont typeface="+mj-lt"/>
              <a:buAutoNum type="alphaLcParenR"/>
            </a:pPr>
            <a:endParaRPr lang="en-US" sz="1900" dirty="0">
              <a:latin typeface="Arial" pitchFamily="34" charset="0"/>
              <a:cs typeface="Arial" pitchFamily="34" charset="0"/>
            </a:endParaRPr>
          </a:p>
          <a:p>
            <a:pPr marL="457200" indent="-457200">
              <a:buClr>
                <a:srgbClr val="C00000"/>
              </a:buClr>
              <a:buFont typeface="+mj-lt"/>
              <a:buAutoNum type="alphaLcParenR"/>
            </a:pPr>
            <a:r>
              <a:rPr lang="en-US" sz="1900" dirty="0">
                <a:latin typeface="Arial" pitchFamily="34" charset="0"/>
                <a:cs typeface="Arial" pitchFamily="34" charset="0"/>
              </a:rPr>
              <a:t>Work was done on the ball by non-conservative forces that resulted in the ball having less total mechanical energy after the bounce.</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1">
                    <a:lumMod val="75000"/>
                  </a:schemeClr>
                </a:solidFill>
                <a:latin typeface="Arial" charset="0"/>
                <a:cs typeface="Arial" charset="0"/>
              </a:rPr>
              <a:t>Conservation of Mechanical Energy</a:t>
            </a:r>
          </a:p>
          <a:p>
            <a:pPr algn="ctr"/>
            <a:r>
              <a:rPr lang="en-US" sz="2800" b="1" i="1" dirty="0">
                <a:solidFill>
                  <a:schemeClr val="accent1">
                    <a:lumMod val="75000"/>
                  </a:schemeClr>
                </a:solidFill>
                <a:latin typeface="Arial" charset="0"/>
                <a:cs typeface="Arial" charset="0"/>
              </a:rPr>
              <a:t>Concept Question</a:t>
            </a:r>
          </a:p>
        </p:txBody>
      </p:sp>
    </p:spTree>
    <p:extLst>
      <p:ext uri="{BB962C8B-B14F-4D97-AF65-F5344CB8AC3E}">
        <p14:creationId xmlns:p14="http://schemas.microsoft.com/office/powerpoint/2010/main" val="2299773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C748B-24C0-4CC1-8CB9-E456832613C7}"/>
              </a:ext>
            </a:extLst>
          </p:cNvPr>
          <p:cNvSpPr>
            <a:spLocks noGrp="1"/>
          </p:cNvSpPr>
          <p:nvPr>
            <p:ph type="title"/>
          </p:nvPr>
        </p:nvSpPr>
        <p:spPr>
          <a:xfrm>
            <a:off x="628650" y="76201"/>
            <a:ext cx="7886700" cy="762000"/>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90E398C8-91AF-4838-B39F-36AF4E6FCF5D}"/>
              </a:ext>
            </a:extLst>
          </p:cNvPr>
          <p:cNvSpPr>
            <a:spLocks noGrp="1"/>
          </p:cNvSpPr>
          <p:nvPr>
            <p:ph idx="1"/>
          </p:nvPr>
        </p:nvSpPr>
        <p:spPr>
          <a:xfrm>
            <a:off x="247650" y="914399"/>
            <a:ext cx="8648700" cy="5867400"/>
          </a:xfrm>
        </p:spPr>
        <p:txBody>
          <a:bodyPr>
            <a:normAutofit fontScale="85000" lnSpcReduction="20000"/>
          </a:bodyPr>
          <a:lstStyle/>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Fill in the KE and PE energy at each point. Assume PE = 200 J and KE = 0 J for position (1) at top. </a:t>
            </a: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top all the energy is potential so</a:t>
            </a:r>
          </a:p>
          <a:p>
            <a:pPr marL="0" lvl="0" indent="0" defTabSz="914400" eaLnBrk="0" fontAlgn="base" hangingPunct="0">
              <a:lnSpc>
                <a:spcPct val="100000"/>
              </a:lnSpc>
              <a:spcBef>
                <a:spcPct val="0"/>
              </a:spcBef>
              <a:spcAft>
                <a:spcPct val="0"/>
              </a:spcAft>
              <a:buNone/>
              <a:tabLst>
                <a:tab pos="228600" algn="l"/>
              </a:tabLst>
            </a:pPr>
            <a:r>
              <a:rPr lang="en-US" altLang="en-US" sz="2000" dirty="0">
                <a:solidFill>
                  <a:schemeClr val="bg1"/>
                </a:solidFill>
              </a:rPr>
              <a:t>KE = 0 J</a:t>
            </a:r>
          </a:p>
          <a:p>
            <a:pPr marL="0" lvl="0" indent="0" defTabSz="914400" eaLnBrk="0" fontAlgn="base" hangingPunct="0">
              <a:lnSpc>
                <a:spcPct val="100000"/>
              </a:lnSpc>
              <a:spcBef>
                <a:spcPct val="0"/>
              </a:spcBef>
              <a:spcAft>
                <a:spcPct val="0"/>
              </a:spcAft>
              <a:buNone/>
              <a:tabLst>
                <a:tab pos="228600" algn="l"/>
              </a:tabLst>
            </a:pPr>
            <a:r>
              <a:rPr lang="en-US" altLang="en-US" sz="2000" dirty="0">
                <a:solidFill>
                  <a:schemeClr val="bg1"/>
                </a:solidFill>
              </a:rPr>
              <a:t>PE = 200 J</a:t>
            </a: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bg1"/>
              </a:solidFill>
              <a:effectLst/>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¾ to the top, it’s mostl</a:t>
            </a:r>
            <a:r>
              <a:rPr lang="en-US" altLang="en-US" sz="2000" dirty="0">
                <a:solidFill>
                  <a:schemeClr val="bg1"/>
                </a:solidFill>
              </a:rPr>
              <a:t>y potential but a little kinetic:</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¼ * 200 J = 50 J</a:t>
            </a:r>
          </a:p>
          <a:p>
            <a:pPr marL="0" lvl="0" indent="0" defTabSz="914400" eaLnBrk="0" fontAlgn="base" hangingPunct="0">
              <a:lnSpc>
                <a:spcPct val="100000"/>
              </a:lnSpc>
              <a:spcBef>
                <a:spcPct val="0"/>
              </a:spcBef>
              <a:spcAft>
                <a:spcPct val="0"/>
              </a:spcAft>
              <a:buNone/>
              <a:tabLst>
                <a:tab pos="228600" algn="l"/>
              </a:tabLst>
            </a:pPr>
            <a:r>
              <a:rPr lang="en-US" altLang="en-US" sz="2000" dirty="0">
                <a:solidFill>
                  <a:schemeClr val="bg1"/>
                </a:solidFill>
              </a:rPr>
              <a:t>PE = ¾ * 200 J = 150 J</a:t>
            </a:r>
          </a:p>
          <a:p>
            <a:pPr marL="0" lvl="0" indent="0" defTabSz="914400" eaLnBrk="0" fontAlgn="base" hangingPunct="0">
              <a:lnSpc>
                <a:spcPct val="100000"/>
              </a:lnSpc>
              <a:spcBef>
                <a:spcPct val="0"/>
              </a:spcBef>
              <a:spcAft>
                <a:spcPct val="0"/>
              </a:spcAft>
              <a:buNone/>
              <a:tabLst>
                <a:tab pos="228600" algn="l"/>
              </a:tabLst>
            </a:pP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¼ to the top, it’s still mostl</a:t>
            </a:r>
            <a:r>
              <a:rPr lang="en-US" altLang="en-US" sz="2000" dirty="0">
                <a:solidFill>
                  <a:schemeClr val="bg1"/>
                </a:solidFill>
              </a:rPr>
              <a:t>y kinetic and a little potential:</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a:t>
            </a:r>
            <a:r>
              <a:rPr lang="en-US" altLang="en-US" sz="2000" dirty="0">
                <a:solidFill>
                  <a:schemeClr val="bg1"/>
                </a:solidFill>
              </a:rPr>
              <a:t>¾ * 200 J = 150 J</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PE =  ¼ * 200 J = 50 J</a:t>
            </a:r>
          </a:p>
          <a:p>
            <a:pPr marL="0" lvl="0" indent="0" defTabSz="914400" eaLnBrk="0" fontAlgn="base" hangingPunct="0">
              <a:lnSpc>
                <a:spcPct val="100000"/>
              </a:lnSpc>
              <a:spcBef>
                <a:spcPct val="0"/>
              </a:spcBef>
              <a:spcAft>
                <a:spcPct val="0"/>
              </a:spcAft>
              <a:buNone/>
              <a:tabLst>
                <a:tab pos="228600" algn="l"/>
              </a:tabLst>
            </a:pP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the bottom, it’s all kinetic</a:t>
            </a:r>
            <a:r>
              <a:rPr lang="en-US" altLang="en-US" sz="2000" dirty="0">
                <a:solidFill>
                  <a:schemeClr val="bg1"/>
                </a:solidFill>
              </a:rPr>
              <a:t>:</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200 J</a:t>
            </a:r>
          </a:p>
          <a:p>
            <a:pPr marL="0" lvl="0" indent="0" defTabSz="914400" eaLnBrk="0" fontAlgn="base" hangingPunct="0">
              <a:lnSpc>
                <a:spcPct val="100000"/>
              </a:lnSpc>
              <a:spcBef>
                <a:spcPct val="0"/>
              </a:spcBef>
              <a:spcAft>
                <a:spcPct val="0"/>
              </a:spcAft>
              <a:buNone/>
              <a:tabLst>
                <a:tab pos="228600" algn="l"/>
              </a:tabLst>
            </a:pPr>
            <a:r>
              <a:rPr lang="en-US" altLang="en-US" sz="2000" dirty="0">
                <a:solidFill>
                  <a:schemeClr val="bg1"/>
                </a:solidFill>
              </a:rPr>
              <a:t>PE = 0 J</a:t>
            </a:r>
          </a:p>
          <a:p>
            <a:pPr marL="0" lvl="0" indent="0" defTabSz="914400" eaLnBrk="0" fontAlgn="base" hangingPunct="0">
              <a:lnSpc>
                <a:spcPct val="100000"/>
              </a:lnSpc>
              <a:spcBef>
                <a:spcPct val="0"/>
              </a:spcBef>
              <a:spcAft>
                <a:spcPct val="0"/>
              </a:spcAft>
              <a:buNone/>
              <a:tabLst>
                <a:tab pos="228600" algn="l"/>
              </a:tabLst>
            </a:pP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the halfway point, it’s both kinetic and potential</a:t>
            </a:r>
            <a:r>
              <a:rPr lang="en-US" altLang="en-US" sz="2000" dirty="0">
                <a:solidFill>
                  <a:schemeClr val="bg1"/>
                </a:solidFill>
              </a:rPr>
              <a:t>:</a:t>
            </a:r>
          </a:p>
          <a:p>
            <a:pPr marL="0" lvl="0" indent="0" defTabSz="914400" eaLnBrk="0" fontAlgn="base" hangingPunct="0">
              <a:lnSpc>
                <a:spcPct val="100000"/>
              </a:lnSpc>
              <a:spcBef>
                <a:spcPct val="0"/>
              </a:spcBef>
              <a:spcAft>
                <a:spcPct val="0"/>
              </a:spcAft>
              <a:buNone/>
              <a:tabLst>
                <a:tab pos="228600" algn="l"/>
              </a:tabLst>
            </a:pPr>
            <a:r>
              <a:rPr lang="en-US" altLang="en-US" sz="2000" dirty="0">
                <a:solidFill>
                  <a:schemeClr val="bg1"/>
                </a:solidFill>
              </a:rPr>
              <a:t>PE = ½ * 200 J = 100 J</a:t>
            </a: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½ * 200 J = 100 J</a:t>
            </a: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endParaRPr>
          </a:p>
          <a:p>
            <a:pPr marL="0" indent="0">
              <a:buNone/>
            </a:pPr>
            <a:endParaRPr lang="en-US" sz="2000" dirty="0"/>
          </a:p>
        </p:txBody>
      </p:sp>
      <p:pic>
        <p:nvPicPr>
          <p:cNvPr id="22529" name="Picture 6">
            <a:extLst>
              <a:ext uri="{FF2B5EF4-FFF2-40B4-BE49-F238E27FC236}">
                <a16:creationId xmlns:a16="http://schemas.microsoft.com/office/drawing/2014/main" id="{174B6847-C08A-4055-A719-E2C0C2E7B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227406"/>
            <a:ext cx="4648200" cy="128719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77D5030F-6D7C-470D-B2C8-1B379A4E34E7}"/>
              </a:ext>
            </a:extLst>
          </p:cNvPr>
          <p:cNvSpPr>
            <a:spLocks noChangeArrowheads="1"/>
          </p:cNvSpPr>
          <p:nvPr/>
        </p:nvSpPr>
        <p:spPr bwMode="auto">
          <a:xfrm>
            <a:off x="914400" y="5105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600257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p:cNvSpPr txBox="1">
            <a:spLocks/>
          </p:cNvSpPr>
          <p:nvPr/>
        </p:nvSpPr>
        <p:spPr>
          <a:xfrm>
            <a:off x="840699" y="687480"/>
            <a:ext cx="5605629" cy="994172"/>
          </a:xfrm>
          <a:prstGeom prst="rect">
            <a:avLst/>
          </a:prstGeom>
        </p:spPr>
        <p:txBody>
          <a:bodyPr vert="horz" lIns="91440" tIns="45720" rIns="91440" bIns="45720" rtlCol="0" anchor="ctr">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nSpc>
                <a:spcPct val="90000"/>
              </a:lnSpc>
              <a:spcAft>
                <a:spcPts val="600"/>
              </a:spcAft>
            </a:pPr>
            <a:r>
              <a:rPr lang="en-US" sz="3850" b="1" i="1" kern="1200" dirty="0">
                <a:solidFill>
                  <a:schemeClr val="tx1"/>
                </a:solidFill>
                <a:latin typeface="+mj-lt"/>
                <a:ea typeface="+mj-ea"/>
                <a:cs typeface="+mj-cs"/>
              </a:rPr>
              <a:t>Kinetic Energy</a:t>
            </a:r>
          </a:p>
        </p:txBody>
      </p:sp>
      <p:sp>
        <p:nvSpPr>
          <p:cNvPr id="4099" name="Content Placeholder 2"/>
          <p:cNvSpPr>
            <a:spLocks noGrp="1"/>
          </p:cNvSpPr>
          <p:nvPr>
            <p:ph idx="4294967295"/>
          </p:nvPr>
        </p:nvSpPr>
        <p:spPr>
          <a:xfrm>
            <a:off x="852321" y="2227943"/>
            <a:ext cx="5033221" cy="3788227"/>
          </a:xfrm>
        </p:spPr>
        <p:txBody>
          <a:bodyPr vert="horz" lIns="91440" tIns="45720" rIns="91440" bIns="45720" rtlCol="0" anchor="ctr">
            <a:normAutofit/>
          </a:bodyPr>
          <a:lstStyle/>
          <a:p>
            <a:pPr marL="514350" indent="-228600" defTabSz="914400"/>
            <a:endParaRPr lang="en-US"/>
          </a:p>
          <a:p>
            <a:pPr marL="514350" indent="-228600" defTabSz="914400"/>
            <a:endParaRPr lang="en-US"/>
          </a:p>
        </p:txBody>
      </p:sp>
      <p:sp>
        <p:nvSpPr>
          <p:cNvPr id="72" name="Rectangle 71">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rgbClr val="4B59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4" name="Oval 73">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rgbClr val="F2B3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1"/>
          <p:cNvPicPr>
            <a:picLocks noChangeAspect="1" noChangeArrowheads="1"/>
          </p:cNvPicPr>
          <p:nvPr/>
        </p:nvPicPr>
        <p:blipFill rotWithShape="1">
          <a:blip r:embed="rId2" cstate="print"/>
          <a:srcRect r="56779" b="8634"/>
          <a:stretch/>
        </p:blipFill>
        <p:spPr bwMode="auto">
          <a:xfrm>
            <a:off x="6465356" y="3161151"/>
            <a:ext cx="1462672" cy="551435"/>
          </a:xfrm>
          <a:prstGeom prst="rect">
            <a:avLst/>
          </a:prstGeom>
          <a:noFill/>
        </p:spPr>
      </p:pic>
      <p:sp>
        <p:nvSpPr>
          <p:cNvPr id="7" name="TextBox 6"/>
          <p:cNvSpPr txBox="1"/>
          <p:nvPr/>
        </p:nvSpPr>
        <p:spPr>
          <a:xfrm>
            <a:off x="313874" y="1828800"/>
            <a:ext cx="5815693" cy="3600986"/>
          </a:xfrm>
          <a:prstGeom prst="rect">
            <a:avLst/>
          </a:prstGeom>
          <a:noFill/>
        </p:spPr>
        <p:txBody>
          <a:bodyPr wrap="square">
            <a:spAutoFit/>
          </a:bodyPr>
          <a:lstStyle/>
          <a:p>
            <a:pPr>
              <a:spcAft>
                <a:spcPts val="600"/>
              </a:spcAft>
              <a:defRPr/>
            </a:pPr>
            <a:r>
              <a:rPr lang="en-US" b="1" dirty="0">
                <a:latin typeface="Arial" pitchFamily="34" charset="0"/>
                <a:cs typeface="Arial" pitchFamily="34" charset="0"/>
              </a:rPr>
              <a:t>Kinetic energy </a:t>
            </a:r>
            <a:r>
              <a:rPr lang="en-US" b="1" i="1" dirty="0">
                <a:latin typeface="Arial" pitchFamily="34" charset="0"/>
                <a:cs typeface="Arial" pitchFamily="34" charset="0"/>
              </a:rPr>
              <a:t>K </a:t>
            </a:r>
            <a:r>
              <a:rPr lang="en-US" dirty="0">
                <a:latin typeface="Arial" pitchFamily="34" charset="0"/>
                <a:cs typeface="Arial" pitchFamily="34" charset="0"/>
              </a:rPr>
              <a:t>is energy associated with the state of motion of an object. The faster the object moves, the greater is its kinetic energy.</a:t>
            </a:r>
          </a:p>
          <a:p>
            <a:pPr>
              <a:spcAft>
                <a:spcPts val="600"/>
              </a:spcAft>
              <a:defRPr/>
            </a:pPr>
            <a:endParaRPr lang="en-US" dirty="0">
              <a:latin typeface="Arial" pitchFamily="34" charset="0"/>
              <a:cs typeface="Arial" pitchFamily="34" charset="0"/>
            </a:endParaRPr>
          </a:p>
          <a:p>
            <a:pPr>
              <a:spcAft>
                <a:spcPts val="600"/>
              </a:spcAft>
              <a:defRPr/>
            </a:pPr>
            <a:r>
              <a:rPr lang="en-US" dirty="0">
                <a:latin typeface="Arial" pitchFamily="34" charset="0"/>
                <a:cs typeface="Arial" pitchFamily="34" charset="0"/>
              </a:rPr>
              <a:t>For an object of mass </a:t>
            </a:r>
            <a:r>
              <a:rPr lang="en-US" i="1" dirty="0">
                <a:latin typeface="Arial" pitchFamily="34" charset="0"/>
                <a:cs typeface="Arial" pitchFamily="34" charset="0"/>
              </a:rPr>
              <a:t>m</a:t>
            </a:r>
            <a:r>
              <a:rPr lang="en-US" dirty="0">
                <a:latin typeface="Arial" pitchFamily="34" charset="0"/>
                <a:cs typeface="Arial" pitchFamily="34" charset="0"/>
              </a:rPr>
              <a:t> whose speed </a:t>
            </a:r>
            <a:r>
              <a:rPr lang="en-US" i="1" dirty="0">
                <a:latin typeface="Arial" pitchFamily="34" charset="0"/>
                <a:cs typeface="Arial" pitchFamily="34" charset="0"/>
              </a:rPr>
              <a:t>v</a:t>
            </a:r>
            <a:r>
              <a:rPr lang="en-US" dirty="0">
                <a:latin typeface="Arial" pitchFamily="34" charset="0"/>
                <a:cs typeface="Arial" pitchFamily="34" charset="0"/>
              </a:rPr>
              <a:t> is well below the speed of light,</a:t>
            </a:r>
          </a:p>
          <a:p>
            <a:pPr>
              <a:spcAft>
                <a:spcPts val="600"/>
              </a:spcAft>
              <a:defRPr/>
            </a:pPr>
            <a:endParaRPr lang="en-US" dirty="0">
              <a:latin typeface="Arial" pitchFamily="34" charset="0"/>
              <a:cs typeface="Arial" pitchFamily="34" charset="0"/>
            </a:endParaRPr>
          </a:p>
          <a:p>
            <a:pPr>
              <a:spcAft>
                <a:spcPts val="600"/>
              </a:spcAft>
              <a:defRPr/>
            </a:pPr>
            <a:endParaRPr lang="en-US" dirty="0">
              <a:latin typeface="Arial" pitchFamily="34" charset="0"/>
              <a:cs typeface="Arial" pitchFamily="34" charset="0"/>
            </a:endParaRPr>
          </a:p>
          <a:p>
            <a:pPr>
              <a:spcAft>
                <a:spcPts val="600"/>
              </a:spcAft>
              <a:defRPr/>
            </a:pPr>
            <a:r>
              <a:rPr lang="en-US" dirty="0">
                <a:latin typeface="Arial" pitchFamily="34" charset="0"/>
                <a:cs typeface="Arial" pitchFamily="34" charset="0"/>
              </a:rPr>
              <a:t>The SI unit of kinetic energy (and every other type of energy) is the </a:t>
            </a:r>
            <a:r>
              <a:rPr lang="en-US" b="1" dirty="0">
                <a:latin typeface="Arial" pitchFamily="34" charset="0"/>
                <a:cs typeface="Arial" pitchFamily="34" charset="0"/>
              </a:rPr>
              <a:t>joule (J),</a:t>
            </a:r>
            <a:r>
              <a:rPr lang="pl-PL" dirty="0">
                <a:latin typeface="Arial" pitchFamily="34" charset="0"/>
                <a:cs typeface="Arial" pitchFamily="34" charset="0"/>
              </a:rPr>
              <a:t> </a:t>
            </a:r>
            <a:endParaRPr lang="en-US" dirty="0">
              <a:latin typeface="Arial" pitchFamily="34" charset="0"/>
              <a:cs typeface="Arial" pitchFamily="34" charset="0"/>
            </a:endParaRPr>
          </a:p>
          <a:p>
            <a:pPr algn="ctr">
              <a:spcAft>
                <a:spcPts val="600"/>
              </a:spcAft>
              <a:defRPr/>
            </a:pPr>
            <a:r>
              <a:rPr lang="pl-PL" dirty="0">
                <a:latin typeface="Arial" pitchFamily="34" charset="0"/>
                <a:cs typeface="Arial" pitchFamily="34" charset="0"/>
              </a:rPr>
              <a:t>1 joule </a:t>
            </a:r>
            <a:r>
              <a:rPr lang="en-US" dirty="0">
                <a:latin typeface="Arial" pitchFamily="34" charset="0"/>
                <a:cs typeface="Arial" pitchFamily="34" charset="0"/>
              </a:rPr>
              <a:t>=</a:t>
            </a:r>
            <a:r>
              <a:rPr lang="pl-PL" dirty="0">
                <a:latin typeface="Arial" pitchFamily="34" charset="0"/>
                <a:cs typeface="Arial" pitchFamily="34" charset="0"/>
              </a:rPr>
              <a:t> 1 J </a:t>
            </a:r>
            <a:r>
              <a:rPr lang="en-US" dirty="0">
                <a:latin typeface="Arial" pitchFamily="34" charset="0"/>
                <a:cs typeface="Arial" pitchFamily="34" charset="0"/>
              </a:rPr>
              <a:t>=</a:t>
            </a:r>
            <a:r>
              <a:rPr lang="pl-PL" dirty="0">
                <a:latin typeface="Arial" pitchFamily="34" charset="0"/>
                <a:cs typeface="Arial" pitchFamily="34" charset="0"/>
              </a:rPr>
              <a:t> 1 kg·</a:t>
            </a:r>
            <a:r>
              <a:rPr lang="en-US" dirty="0">
                <a:latin typeface="Arial" pitchFamily="34" charset="0"/>
                <a:cs typeface="Arial" pitchFamily="34" charset="0"/>
              </a:rPr>
              <a:t>m</a:t>
            </a:r>
            <a:r>
              <a:rPr lang="en-US" baseline="30000" dirty="0">
                <a:latin typeface="Arial" pitchFamily="34" charset="0"/>
                <a:cs typeface="Arial" pitchFamily="34" charset="0"/>
              </a:rPr>
              <a:t>2</a:t>
            </a:r>
            <a:r>
              <a:rPr lang="pl-PL" dirty="0">
                <a:latin typeface="Arial" pitchFamily="34" charset="0"/>
                <a:cs typeface="Arial" pitchFamily="34" charset="0"/>
              </a:rPr>
              <a:t>/</a:t>
            </a:r>
            <a:r>
              <a:rPr lang="en-US" dirty="0">
                <a:latin typeface="Arial" pitchFamily="34" charset="0"/>
                <a:cs typeface="Arial" pitchFamily="34" charset="0"/>
              </a:rPr>
              <a:t>s</a:t>
            </a:r>
            <a:r>
              <a:rPr lang="en-US" baseline="30000" dirty="0">
                <a:latin typeface="Arial" pitchFamily="34" charset="0"/>
                <a:cs typeface="Arial" pitchFamily="34" charset="0"/>
              </a:rPr>
              <a:t>2</a:t>
            </a:r>
            <a:r>
              <a:rPr lang="pl-PL" dirty="0">
                <a:latin typeface="Arial" pitchFamily="34" charset="0"/>
                <a:cs typeface="Arial" pitchFamily="34" charset="0"/>
              </a:rPr>
              <a:t>.</a:t>
            </a:r>
            <a:endParaRPr lang="en-US" dirty="0">
              <a:latin typeface="Arial" pitchFamily="34" charset="0"/>
              <a:cs typeface="Arial" pitchFamily="34" charset="0"/>
            </a:endParaRPr>
          </a:p>
        </p:txBody>
      </p:sp>
    </p:spTree>
    <p:extLst>
      <p:ext uri="{BB962C8B-B14F-4D97-AF65-F5344CB8AC3E}">
        <p14:creationId xmlns:p14="http://schemas.microsoft.com/office/powerpoint/2010/main" val="26947159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C748B-24C0-4CC1-8CB9-E456832613C7}"/>
              </a:ext>
            </a:extLst>
          </p:cNvPr>
          <p:cNvSpPr>
            <a:spLocks noGrp="1"/>
          </p:cNvSpPr>
          <p:nvPr>
            <p:ph type="title"/>
          </p:nvPr>
        </p:nvSpPr>
        <p:spPr>
          <a:xfrm>
            <a:off x="628650" y="76201"/>
            <a:ext cx="7886700" cy="762000"/>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90E398C8-91AF-4838-B39F-36AF4E6FCF5D}"/>
              </a:ext>
            </a:extLst>
          </p:cNvPr>
          <p:cNvSpPr>
            <a:spLocks noGrp="1"/>
          </p:cNvSpPr>
          <p:nvPr>
            <p:ph idx="1"/>
          </p:nvPr>
        </p:nvSpPr>
        <p:spPr>
          <a:xfrm>
            <a:off x="247650" y="914399"/>
            <a:ext cx="8648700" cy="5867400"/>
          </a:xfrm>
        </p:spPr>
        <p:txBody>
          <a:bodyPr>
            <a:normAutofit fontScale="85000" lnSpcReduction="20000"/>
          </a:bodyPr>
          <a:lstStyle/>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Fill in the KE and PE energy at each point. Assume PE = 200 J and KE = 0 J for position (1) at top. </a:t>
            </a: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top all the energy is potential so</a:t>
            </a:r>
          </a:p>
          <a:p>
            <a:pPr marL="0" lvl="0" indent="0" defTabSz="914400" eaLnBrk="0" fontAlgn="base" hangingPunct="0">
              <a:lnSpc>
                <a:spcPct val="100000"/>
              </a:lnSpc>
              <a:spcBef>
                <a:spcPct val="0"/>
              </a:spcBef>
              <a:spcAft>
                <a:spcPct val="0"/>
              </a:spcAft>
              <a:buNone/>
              <a:tabLst>
                <a:tab pos="228600" algn="l"/>
              </a:tabLst>
            </a:pPr>
            <a:r>
              <a:rPr lang="en-US" altLang="en-US" sz="2000" dirty="0"/>
              <a:t>KE = 0 J</a:t>
            </a:r>
          </a:p>
          <a:p>
            <a:pPr marL="0" lvl="0" indent="0" defTabSz="914400" eaLnBrk="0" fontAlgn="base" hangingPunct="0">
              <a:lnSpc>
                <a:spcPct val="100000"/>
              </a:lnSpc>
              <a:spcBef>
                <a:spcPct val="0"/>
              </a:spcBef>
              <a:spcAft>
                <a:spcPct val="0"/>
              </a:spcAft>
              <a:buNone/>
              <a:tabLst>
                <a:tab pos="228600" algn="l"/>
              </a:tabLst>
            </a:pPr>
            <a:r>
              <a:rPr lang="en-US" altLang="en-US" sz="2000" dirty="0"/>
              <a:t>PE = 200 J</a:t>
            </a: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bg1"/>
              </a:solidFill>
              <a:effectLst/>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¾ to the top, it’s mostl</a:t>
            </a:r>
            <a:r>
              <a:rPr lang="en-US" altLang="en-US" sz="2000" dirty="0">
                <a:solidFill>
                  <a:schemeClr val="bg1"/>
                </a:solidFill>
              </a:rPr>
              <a:t>y potential but a little kinetic:</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¼ * 200 J = 50 J</a:t>
            </a:r>
          </a:p>
          <a:p>
            <a:pPr marL="0" lvl="0" indent="0" defTabSz="914400" eaLnBrk="0" fontAlgn="base" hangingPunct="0">
              <a:lnSpc>
                <a:spcPct val="100000"/>
              </a:lnSpc>
              <a:spcBef>
                <a:spcPct val="0"/>
              </a:spcBef>
              <a:spcAft>
                <a:spcPct val="0"/>
              </a:spcAft>
              <a:buNone/>
              <a:tabLst>
                <a:tab pos="228600" algn="l"/>
              </a:tabLst>
            </a:pPr>
            <a:r>
              <a:rPr lang="en-US" altLang="en-US" sz="2000" dirty="0">
                <a:solidFill>
                  <a:schemeClr val="bg1"/>
                </a:solidFill>
              </a:rPr>
              <a:t>PE = ¾ * 200 J = 150 J</a:t>
            </a:r>
          </a:p>
          <a:p>
            <a:pPr marL="0" lvl="0" indent="0" defTabSz="914400" eaLnBrk="0" fontAlgn="base" hangingPunct="0">
              <a:lnSpc>
                <a:spcPct val="100000"/>
              </a:lnSpc>
              <a:spcBef>
                <a:spcPct val="0"/>
              </a:spcBef>
              <a:spcAft>
                <a:spcPct val="0"/>
              </a:spcAft>
              <a:buNone/>
              <a:tabLst>
                <a:tab pos="228600" algn="l"/>
              </a:tabLst>
            </a:pP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¼ to the top, it’s still mostl</a:t>
            </a:r>
            <a:r>
              <a:rPr lang="en-US" altLang="en-US" sz="2000" dirty="0">
                <a:solidFill>
                  <a:schemeClr val="bg1"/>
                </a:solidFill>
              </a:rPr>
              <a:t>y kinetic and a little potential:</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a:t>
            </a:r>
            <a:r>
              <a:rPr lang="en-US" altLang="en-US" sz="2000" dirty="0">
                <a:solidFill>
                  <a:schemeClr val="bg1"/>
                </a:solidFill>
              </a:rPr>
              <a:t>¾ * 200 J = 150 J</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PE =  ¼ * 200 J = 50 J</a:t>
            </a:r>
          </a:p>
          <a:p>
            <a:pPr marL="0" lvl="0" indent="0" defTabSz="914400" eaLnBrk="0" fontAlgn="base" hangingPunct="0">
              <a:lnSpc>
                <a:spcPct val="100000"/>
              </a:lnSpc>
              <a:spcBef>
                <a:spcPct val="0"/>
              </a:spcBef>
              <a:spcAft>
                <a:spcPct val="0"/>
              </a:spcAft>
              <a:buNone/>
              <a:tabLst>
                <a:tab pos="228600" algn="l"/>
              </a:tabLst>
            </a:pP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the bottom, it’s all kinetic</a:t>
            </a:r>
            <a:r>
              <a:rPr lang="en-US" altLang="en-US" sz="2000" dirty="0">
                <a:solidFill>
                  <a:schemeClr val="bg1"/>
                </a:solidFill>
              </a:rPr>
              <a:t>:</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200 J</a:t>
            </a:r>
          </a:p>
          <a:p>
            <a:pPr marL="0" lvl="0" indent="0" defTabSz="914400" eaLnBrk="0" fontAlgn="base" hangingPunct="0">
              <a:lnSpc>
                <a:spcPct val="100000"/>
              </a:lnSpc>
              <a:spcBef>
                <a:spcPct val="0"/>
              </a:spcBef>
              <a:spcAft>
                <a:spcPct val="0"/>
              </a:spcAft>
              <a:buNone/>
              <a:tabLst>
                <a:tab pos="228600" algn="l"/>
              </a:tabLst>
            </a:pPr>
            <a:r>
              <a:rPr lang="en-US" altLang="en-US" sz="2000" dirty="0">
                <a:solidFill>
                  <a:schemeClr val="bg1"/>
                </a:solidFill>
              </a:rPr>
              <a:t>PE = 0 J</a:t>
            </a:r>
          </a:p>
          <a:p>
            <a:pPr marL="0" lvl="0" indent="0" defTabSz="914400" eaLnBrk="0" fontAlgn="base" hangingPunct="0">
              <a:lnSpc>
                <a:spcPct val="100000"/>
              </a:lnSpc>
              <a:spcBef>
                <a:spcPct val="0"/>
              </a:spcBef>
              <a:spcAft>
                <a:spcPct val="0"/>
              </a:spcAft>
              <a:buNone/>
              <a:tabLst>
                <a:tab pos="228600" algn="l"/>
              </a:tabLst>
            </a:pP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the halfway point, it’s both kinetic and potential</a:t>
            </a:r>
            <a:r>
              <a:rPr lang="en-US" altLang="en-US" sz="2000" dirty="0">
                <a:solidFill>
                  <a:schemeClr val="bg1"/>
                </a:solidFill>
              </a:rPr>
              <a:t>:</a:t>
            </a:r>
          </a:p>
          <a:p>
            <a:pPr marL="0" lvl="0" indent="0" defTabSz="914400" eaLnBrk="0" fontAlgn="base" hangingPunct="0">
              <a:lnSpc>
                <a:spcPct val="100000"/>
              </a:lnSpc>
              <a:spcBef>
                <a:spcPct val="0"/>
              </a:spcBef>
              <a:spcAft>
                <a:spcPct val="0"/>
              </a:spcAft>
              <a:buNone/>
              <a:tabLst>
                <a:tab pos="228600" algn="l"/>
              </a:tabLst>
            </a:pPr>
            <a:r>
              <a:rPr lang="en-US" altLang="en-US" sz="2000" dirty="0">
                <a:solidFill>
                  <a:schemeClr val="bg1"/>
                </a:solidFill>
              </a:rPr>
              <a:t>PE = ½ * 200 J = 100 J</a:t>
            </a: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½ * 200 J = 100 J</a:t>
            </a: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endParaRPr>
          </a:p>
          <a:p>
            <a:pPr marL="0" indent="0">
              <a:buNone/>
            </a:pPr>
            <a:endParaRPr lang="en-US" sz="2000" dirty="0"/>
          </a:p>
        </p:txBody>
      </p:sp>
      <p:pic>
        <p:nvPicPr>
          <p:cNvPr id="22529" name="Picture 6">
            <a:extLst>
              <a:ext uri="{FF2B5EF4-FFF2-40B4-BE49-F238E27FC236}">
                <a16:creationId xmlns:a16="http://schemas.microsoft.com/office/drawing/2014/main" id="{174B6847-C08A-4055-A719-E2C0C2E7B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227406"/>
            <a:ext cx="4648200" cy="128719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77D5030F-6D7C-470D-B2C8-1B379A4E34E7}"/>
              </a:ext>
            </a:extLst>
          </p:cNvPr>
          <p:cNvSpPr>
            <a:spLocks noChangeArrowheads="1"/>
          </p:cNvSpPr>
          <p:nvPr/>
        </p:nvSpPr>
        <p:spPr bwMode="auto">
          <a:xfrm>
            <a:off x="914400" y="5105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9280420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C748B-24C0-4CC1-8CB9-E456832613C7}"/>
              </a:ext>
            </a:extLst>
          </p:cNvPr>
          <p:cNvSpPr>
            <a:spLocks noGrp="1"/>
          </p:cNvSpPr>
          <p:nvPr>
            <p:ph type="title"/>
          </p:nvPr>
        </p:nvSpPr>
        <p:spPr>
          <a:xfrm>
            <a:off x="628650" y="76201"/>
            <a:ext cx="7886700" cy="762000"/>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90E398C8-91AF-4838-B39F-36AF4E6FCF5D}"/>
              </a:ext>
            </a:extLst>
          </p:cNvPr>
          <p:cNvSpPr>
            <a:spLocks noGrp="1"/>
          </p:cNvSpPr>
          <p:nvPr>
            <p:ph idx="1"/>
          </p:nvPr>
        </p:nvSpPr>
        <p:spPr>
          <a:xfrm>
            <a:off x="247650" y="914399"/>
            <a:ext cx="8648700" cy="5867400"/>
          </a:xfrm>
        </p:spPr>
        <p:txBody>
          <a:bodyPr>
            <a:normAutofit fontScale="85000" lnSpcReduction="20000"/>
          </a:bodyPr>
          <a:lstStyle/>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Fill in the KE and PE energy at each point. Assume PE = 200 J and KE = 0 J for position (1) at top. </a:t>
            </a: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top all the energy is potential so</a:t>
            </a:r>
          </a:p>
          <a:p>
            <a:pPr marL="0" lvl="0" indent="0" defTabSz="914400" eaLnBrk="0" fontAlgn="base" hangingPunct="0">
              <a:lnSpc>
                <a:spcPct val="100000"/>
              </a:lnSpc>
              <a:spcBef>
                <a:spcPct val="0"/>
              </a:spcBef>
              <a:spcAft>
                <a:spcPct val="0"/>
              </a:spcAft>
              <a:buNone/>
              <a:tabLst>
                <a:tab pos="228600" algn="l"/>
              </a:tabLst>
            </a:pPr>
            <a:r>
              <a:rPr lang="en-US" altLang="en-US" sz="2000" dirty="0"/>
              <a:t>KE = 0 J</a:t>
            </a:r>
          </a:p>
          <a:p>
            <a:pPr marL="0" lvl="0" indent="0" defTabSz="914400" eaLnBrk="0" fontAlgn="base" hangingPunct="0">
              <a:lnSpc>
                <a:spcPct val="100000"/>
              </a:lnSpc>
              <a:spcBef>
                <a:spcPct val="0"/>
              </a:spcBef>
              <a:spcAft>
                <a:spcPct val="0"/>
              </a:spcAft>
              <a:buNone/>
              <a:tabLst>
                <a:tab pos="228600" algn="l"/>
              </a:tabLst>
            </a:pPr>
            <a:r>
              <a:rPr lang="en-US" altLang="en-US" sz="2000" dirty="0"/>
              <a:t>PE = 200 J</a:t>
            </a: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¾ to the top, it’s mostl</a:t>
            </a:r>
            <a:r>
              <a:rPr lang="en-US" altLang="en-US" sz="2000" dirty="0"/>
              <a:t>y potential but a little kinetic:</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KE = ¼ * 200 J = 50 J</a:t>
            </a:r>
          </a:p>
          <a:p>
            <a:pPr marL="0" lvl="0" indent="0" defTabSz="914400" eaLnBrk="0" fontAlgn="base" hangingPunct="0">
              <a:lnSpc>
                <a:spcPct val="100000"/>
              </a:lnSpc>
              <a:spcBef>
                <a:spcPct val="0"/>
              </a:spcBef>
              <a:spcAft>
                <a:spcPct val="0"/>
              </a:spcAft>
              <a:buNone/>
              <a:tabLst>
                <a:tab pos="228600" algn="l"/>
              </a:tabLst>
            </a:pPr>
            <a:r>
              <a:rPr lang="en-US" altLang="en-US" sz="2000" dirty="0"/>
              <a:t>PE = ¾ * 200 J = 150 J</a:t>
            </a:r>
          </a:p>
          <a:p>
            <a:pPr marL="0" lvl="0" indent="0" defTabSz="914400" eaLnBrk="0" fontAlgn="base" hangingPunct="0">
              <a:lnSpc>
                <a:spcPct val="100000"/>
              </a:lnSpc>
              <a:spcBef>
                <a:spcPct val="0"/>
              </a:spcBef>
              <a:spcAft>
                <a:spcPct val="0"/>
              </a:spcAft>
              <a:buNone/>
              <a:tabLst>
                <a:tab pos="228600" algn="l"/>
              </a:tabLst>
            </a:pPr>
            <a:endParaRPr lang="en-US" altLang="en-US" sz="2000" dirty="0"/>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¼ to the top, it’s still mostl</a:t>
            </a:r>
            <a:r>
              <a:rPr lang="en-US" altLang="en-US" sz="2000" dirty="0">
                <a:solidFill>
                  <a:schemeClr val="bg1"/>
                </a:solidFill>
              </a:rPr>
              <a:t>y kinetic and a little potential:</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a:t>
            </a:r>
            <a:r>
              <a:rPr lang="en-US" altLang="en-US" sz="2000" dirty="0">
                <a:solidFill>
                  <a:schemeClr val="bg1"/>
                </a:solidFill>
              </a:rPr>
              <a:t>¾ * 200 J = 150 J</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PE =  ¼ * 200 J = 50 J</a:t>
            </a:r>
          </a:p>
          <a:p>
            <a:pPr marL="0" lvl="0" indent="0" defTabSz="914400" eaLnBrk="0" fontAlgn="base" hangingPunct="0">
              <a:lnSpc>
                <a:spcPct val="100000"/>
              </a:lnSpc>
              <a:spcBef>
                <a:spcPct val="0"/>
              </a:spcBef>
              <a:spcAft>
                <a:spcPct val="0"/>
              </a:spcAft>
              <a:buNone/>
              <a:tabLst>
                <a:tab pos="228600" algn="l"/>
              </a:tabLst>
            </a:pP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the bottom, it’s all kinetic</a:t>
            </a:r>
            <a:r>
              <a:rPr lang="en-US" altLang="en-US" sz="2000" dirty="0">
                <a:solidFill>
                  <a:schemeClr val="bg1"/>
                </a:solidFill>
              </a:rPr>
              <a:t>:</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200 J</a:t>
            </a:r>
          </a:p>
          <a:p>
            <a:pPr marL="0" lvl="0" indent="0" defTabSz="914400" eaLnBrk="0" fontAlgn="base" hangingPunct="0">
              <a:lnSpc>
                <a:spcPct val="100000"/>
              </a:lnSpc>
              <a:spcBef>
                <a:spcPct val="0"/>
              </a:spcBef>
              <a:spcAft>
                <a:spcPct val="0"/>
              </a:spcAft>
              <a:buNone/>
              <a:tabLst>
                <a:tab pos="228600" algn="l"/>
              </a:tabLst>
            </a:pPr>
            <a:r>
              <a:rPr lang="en-US" altLang="en-US" sz="2000" dirty="0">
                <a:solidFill>
                  <a:schemeClr val="bg1"/>
                </a:solidFill>
              </a:rPr>
              <a:t>PE = 0 J</a:t>
            </a:r>
          </a:p>
          <a:p>
            <a:pPr marL="0" lvl="0" indent="0" defTabSz="914400" eaLnBrk="0" fontAlgn="base" hangingPunct="0">
              <a:lnSpc>
                <a:spcPct val="100000"/>
              </a:lnSpc>
              <a:spcBef>
                <a:spcPct val="0"/>
              </a:spcBef>
              <a:spcAft>
                <a:spcPct val="0"/>
              </a:spcAft>
              <a:buNone/>
              <a:tabLst>
                <a:tab pos="228600" algn="l"/>
              </a:tabLst>
            </a:pP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the halfway point, it’s both kinetic and potential</a:t>
            </a:r>
            <a:r>
              <a:rPr lang="en-US" altLang="en-US" sz="2000" dirty="0">
                <a:solidFill>
                  <a:schemeClr val="bg1"/>
                </a:solidFill>
              </a:rPr>
              <a:t>:</a:t>
            </a:r>
          </a:p>
          <a:p>
            <a:pPr marL="0" lvl="0" indent="0" defTabSz="914400" eaLnBrk="0" fontAlgn="base" hangingPunct="0">
              <a:lnSpc>
                <a:spcPct val="100000"/>
              </a:lnSpc>
              <a:spcBef>
                <a:spcPct val="0"/>
              </a:spcBef>
              <a:spcAft>
                <a:spcPct val="0"/>
              </a:spcAft>
              <a:buNone/>
              <a:tabLst>
                <a:tab pos="228600" algn="l"/>
              </a:tabLst>
            </a:pPr>
            <a:r>
              <a:rPr lang="en-US" altLang="en-US" sz="2000" dirty="0">
                <a:solidFill>
                  <a:schemeClr val="bg1"/>
                </a:solidFill>
              </a:rPr>
              <a:t>PE = ½ * 200 J = 100 J</a:t>
            </a: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½ * 200 J = 100 J</a:t>
            </a: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endParaRPr>
          </a:p>
          <a:p>
            <a:pPr marL="0" indent="0">
              <a:buNone/>
            </a:pPr>
            <a:endParaRPr lang="en-US" sz="2000" dirty="0"/>
          </a:p>
        </p:txBody>
      </p:sp>
      <p:pic>
        <p:nvPicPr>
          <p:cNvPr id="22529" name="Picture 6">
            <a:extLst>
              <a:ext uri="{FF2B5EF4-FFF2-40B4-BE49-F238E27FC236}">
                <a16:creationId xmlns:a16="http://schemas.microsoft.com/office/drawing/2014/main" id="{174B6847-C08A-4055-A719-E2C0C2E7B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227406"/>
            <a:ext cx="4648200" cy="128719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77D5030F-6D7C-470D-B2C8-1B379A4E34E7}"/>
              </a:ext>
            </a:extLst>
          </p:cNvPr>
          <p:cNvSpPr>
            <a:spLocks noChangeArrowheads="1"/>
          </p:cNvSpPr>
          <p:nvPr/>
        </p:nvSpPr>
        <p:spPr bwMode="auto">
          <a:xfrm>
            <a:off x="914400" y="5105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4116605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C748B-24C0-4CC1-8CB9-E456832613C7}"/>
              </a:ext>
            </a:extLst>
          </p:cNvPr>
          <p:cNvSpPr>
            <a:spLocks noGrp="1"/>
          </p:cNvSpPr>
          <p:nvPr>
            <p:ph type="title"/>
          </p:nvPr>
        </p:nvSpPr>
        <p:spPr>
          <a:xfrm>
            <a:off x="628650" y="76201"/>
            <a:ext cx="7886700" cy="762000"/>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90E398C8-91AF-4838-B39F-36AF4E6FCF5D}"/>
              </a:ext>
            </a:extLst>
          </p:cNvPr>
          <p:cNvSpPr>
            <a:spLocks noGrp="1"/>
          </p:cNvSpPr>
          <p:nvPr>
            <p:ph idx="1"/>
          </p:nvPr>
        </p:nvSpPr>
        <p:spPr>
          <a:xfrm>
            <a:off x="247650" y="914399"/>
            <a:ext cx="8648700" cy="5867400"/>
          </a:xfrm>
        </p:spPr>
        <p:txBody>
          <a:bodyPr>
            <a:normAutofit fontScale="85000" lnSpcReduction="20000"/>
          </a:bodyPr>
          <a:lstStyle/>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Fill in the KE and PE energy at each point. Assume PE = 200 J and KE = 0 J for position (1) at top. </a:t>
            </a: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top all the energy is potential so</a:t>
            </a:r>
          </a:p>
          <a:p>
            <a:pPr marL="0" lvl="0" indent="0" defTabSz="914400" eaLnBrk="0" fontAlgn="base" hangingPunct="0">
              <a:lnSpc>
                <a:spcPct val="100000"/>
              </a:lnSpc>
              <a:spcBef>
                <a:spcPct val="0"/>
              </a:spcBef>
              <a:spcAft>
                <a:spcPct val="0"/>
              </a:spcAft>
              <a:buNone/>
              <a:tabLst>
                <a:tab pos="228600" algn="l"/>
              </a:tabLst>
            </a:pPr>
            <a:r>
              <a:rPr lang="en-US" altLang="en-US" sz="2000" dirty="0"/>
              <a:t>KE = 0 J</a:t>
            </a:r>
          </a:p>
          <a:p>
            <a:pPr marL="0" lvl="0" indent="0" defTabSz="914400" eaLnBrk="0" fontAlgn="base" hangingPunct="0">
              <a:lnSpc>
                <a:spcPct val="100000"/>
              </a:lnSpc>
              <a:spcBef>
                <a:spcPct val="0"/>
              </a:spcBef>
              <a:spcAft>
                <a:spcPct val="0"/>
              </a:spcAft>
              <a:buNone/>
              <a:tabLst>
                <a:tab pos="228600" algn="l"/>
              </a:tabLst>
            </a:pPr>
            <a:r>
              <a:rPr lang="en-US" altLang="en-US" sz="2000" dirty="0"/>
              <a:t>PE = 200 J</a:t>
            </a: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¾ to the top, it’s mostl</a:t>
            </a:r>
            <a:r>
              <a:rPr lang="en-US" altLang="en-US" sz="2000" dirty="0"/>
              <a:t>y potential but a little kinetic:</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KE = ¼ * 200 J = 50 J</a:t>
            </a:r>
          </a:p>
          <a:p>
            <a:pPr marL="0" lvl="0" indent="0" defTabSz="914400" eaLnBrk="0" fontAlgn="base" hangingPunct="0">
              <a:lnSpc>
                <a:spcPct val="100000"/>
              </a:lnSpc>
              <a:spcBef>
                <a:spcPct val="0"/>
              </a:spcBef>
              <a:spcAft>
                <a:spcPct val="0"/>
              </a:spcAft>
              <a:buNone/>
              <a:tabLst>
                <a:tab pos="228600" algn="l"/>
              </a:tabLst>
            </a:pPr>
            <a:r>
              <a:rPr lang="en-US" altLang="en-US" sz="2000" dirty="0"/>
              <a:t>PE = ¾ * 200 J = 150 J</a:t>
            </a:r>
          </a:p>
          <a:p>
            <a:pPr marL="0" lvl="0" indent="0" defTabSz="914400" eaLnBrk="0" fontAlgn="base" hangingPunct="0">
              <a:lnSpc>
                <a:spcPct val="100000"/>
              </a:lnSpc>
              <a:spcBef>
                <a:spcPct val="0"/>
              </a:spcBef>
              <a:spcAft>
                <a:spcPct val="0"/>
              </a:spcAft>
              <a:buNone/>
              <a:tabLst>
                <a:tab pos="228600" algn="l"/>
              </a:tabLst>
            </a:pPr>
            <a:endParaRPr lang="en-US" altLang="en-US" sz="2000" dirty="0"/>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¼ to the top, it’s still mostl</a:t>
            </a:r>
            <a:r>
              <a:rPr lang="en-US" altLang="en-US" sz="2000" dirty="0"/>
              <a:t>y kinetic and a little potential:</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KE = </a:t>
            </a:r>
            <a:r>
              <a:rPr lang="en-US" altLang="en-US" sz="2000" dirty="0"/>
              <a:t>¾ * 200 J = 150 J</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PE =  ¼ * 200 J = 50 J</a:t>
            </a:r>
          </a:p>
          <a:p>
            <a:pPr marL="0" lvl="0" indent="0" defTabSz="914400" eaLnBrk="0" fontAlgn="base" hangingPunct="0">
              <a:lnSpc>
                <a:spcPct val="100000"/>
              </a:lnSpc>
              <a:spcBef>
                <a:spcPct val="0"/>
              </a:spcBef>
              <a:spcAft>
                <a:spcPct val="0"/>
              </a:spcAft>
              <a:buNone/>
              <a:tabLst>
                <a:tab pos="228600" algn="l"/>
              </a:tabLst>
            </a:pPr>
            <a:endParaRPr lang="en-US" altLang="en-US" sz="2000" dirty="0"/>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the bottom, it’s all kinetic</a:t>
            </a:r>
            <a:r>
              <a:rPr lang="en-US" altLang="en-US" sz="2000" dirty="0">
                <a:solidFill>
                  <a:schemeClr val="bg1"/>
                </a:solidFill>
              </a:rPr>
              <a:t>:</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200 J</a:t>
            </a:r>
          </a:p>
          <a:p>
            <a:pPr marL="0" lvl="0" indent="0" defTabSz="914400" eaLnBrk="0" fontAlgn="base" hangingPunct="0">
              <a:lnSpc>
                <a:spcPct val="100000"/>
              </a:lnSpc>
              <a:spcBef>
                <a:spcPct val="0"/>
              </a:spcBef>
              <a:spcAft>
                <a:spcPct val="0"/>
              </a:spcAft>
              <a:buNone/>
              <a:tabLst>
                <a:tab pos="228600" algn="l"/>
              </a:tabLst>
            </a:pPr>
            <a:r>
              <a:rPr lang="en-US" altLang="en-US" sz="2000" dirty="0">
                <a:solidFill>
                  <a:schemeClr val="bg1"/>
                </a:solidFill>
              </a:rPr>
              <a:t>PE = 0 J</a:t>
            </a:r>
          </a:p>
          <a:p>
            <a:pPr marL="0" lvl="0" indent="0" defTabSz="914400" eaLnBrk="0" fontAlgn="base" hangingPunct="0">
              <a:lnSpc>
                <a:spcPct val="100000"/>
              </a:lnSpc>
              <a:spcBef>
                <a:spcPct val="0"/>
              </a:spcBef>
              <a:spcAft>
                <a:spcPct val="0"/>
              </a:spcAft>
              <a:buNone/>
              <a:tabLst>
                <a:tab pos="228600" algn="l"/>
              </a:tabLst>
            </a:pP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the halfway point, it’s both kinetic and potential</a:t>
            </a:r>
            <a:r>
              <a:rPr lang="en-US" altLang="en-US" sz="2000" dirty="0">
                <a:solidFill>
                  <a:schemeClr val="bg1"/>
                </a:solidFill>
              </a:rPr>
              <a:t>:</a:t>
            </a:r>
          </a:p>
          <a:p>
            <a:pPr marL="0" lvl="0" indent="0" defTabSz="914400" eaLnBrk="0" fontAlgn="base" hangingPunct="0">
              <a:lnSpc>
                <a:spcPct val="100000"/>
              </a:lnSpc>
              <a:spcBef>
                <a:spcPct val="0"/>
              </a:spcBef>
              <a:spcAft>
                <a:spcPct val="0"/>
              </a:spcAft>
              <a:buNone/>
              <a:tabLst>
                <a:tab pos="228600" algn="l"/>
              </a:tabLst>
            </a:pPr>
            <a:r>
              <a:rPr lang="en-US" altLang="en-US" sz="2000" dirty="0">
                <a:solidFill>
                  <a:schemeClr val="bg1"/>
                </a:solidFill>
              </a:rPr>
              <a:t>PE = ½ * 200 J = 100 J</a:t>
            </a: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½ * 200 J = 100 J</a:t>
            </a: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endParaRPr>
          </a:p>
          <a:p>
            <a:pPr marL="0" indent="0">
              <a:buNone/>
            </a:pPr>
            <a:endParaRPr lang="en-US" sz="2000" dirty="0"/>
          </a:p>
        </p:txBody>
      </p:sp>
      <p:pic>
        <p:nvPicPr>
          <p:cNvPr id="22529" name="Picture 6">
            <a:extLst>
              <a:ext uri="{FF2B5EF4-FFF2-40B4-BE49-F238E27FC236}">
                <a16:creationId xmlns:a16="http://schemas.microsoft.com/office/drawing/2014/main" id="{174B6847-C08A-4055-A719-E2C0C2E7B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227406"/>
            <a:ext cx="4648200" cy="128719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77D5030F-6D7C-470D-B2C8-1B379A4E34E7}"/>
              </a:ext>
            </a:extLst>
          </p:cNvPr>
          <p:cNvSpPr>
            <a:spLocks noChangeArrowheads="1"/>
          </p:cNvSpPr>
          <p:nvPr/>
        </p:nvSpPr>
        <p:spPr bwMode="auto">
          <a:xfrm>
            <a:off x="914400" y="5105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0588584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C748B-24C0-4CC1-8CB9-E456832613C7}"/>
              </a:ext>
            </a:extLst>
          </p:cNvPr>
          <p:cNvSpPr>
            <a:spLocks noGrp="1"/>
          </p:cNvSpPr>
          <p:nvPr>
            <p:ph type="title"/>
          </p:nvPr>
        </p:nvSpPr>
        <p:spPr>
          <a:xfrm>
            <a:off x="628650" y="76201"/>
            <a:ext cx="7886700" cy="762000"/>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90E398C8-91AF-4838-B39F-36AF4E6FCF5D}"/>
              </a:ext>
            </a:extLst>
          </p:cNvPr>
          <p:cNvSpPr>
            <a:spLocks noGrp="1"/>
          </p:cNvSpPr>
          <p:nvPr>
            <p:ph idx="1"/>
          </p:nvPr>
        </p:nvSpPr>
        <p:spPr>
          <a:xfrm>
            <a:off x="247650" y="914399"/>
            <a:ext cx="8648700" cy="5867400"/>
          </a:xfrm>
        </p:spPr>
        <p:txBody>
          <a:bodyPr>
            <a:normAutofit fontScale="85000" lnSpcReduction="20000"/>
          </a:bodyPr>
          <a:lstStyle/>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Fill in the KE and PE energy at each point. Assume PE = 200 J and KE = 0 J for position (1) at top. </a:t>
            </a: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top all the energy is potential so</a:t>
            </a:r>
          </a:p>
          <a:p>
            <a:pPr marL="0" lvl="0" indent="0" defTabSz="914400" eaLnBrk="0" fontAlgn="base" hangingPunct="0">
              <a:lnSpc>
                <a:spcPct val="100000"/>
              </a:lnSpc>
              <a:spcBef>
                <a:spcPct val="0"/>
              </a:spcBef>
              <a:spcAft>
                <a:spcPct val="0"/>
              </a:spcAft>
              <a:buNone/>
              <a:tabLst>
                <a:tab pos="228600" algn="l"/>
              </a:tabLst>
            </a:pPr>
            <a:r>
              <a:rPr lang="en-US" altLang="en-US" sz="2000" dirty="0"/>
              <a:t>KE = 0 J</a:t>
            </a:r>
          </a:p>
          <a:p>
            <a:pPr marL="0" lvl="0" indent="0" defTabSz="914400" eaLnBrk="0" fontAlgn="base" hangingPunct="0">
              <a:lnSpc>
                <a:spcPct val="100000"/>
              </a:lnSpc>
              <a:spcBef>
                <a:spcPct val="0"/>
              </a:spcBef>
              <a:spcAft>
                <a:spcPct val="0"/>
              </a:spcAft>
              <a:buNone/>
              <a:tabLst>
                <a:tab pos="228600" algn="l"/>
              </a:tabLst>
            </a:pPr>
            <a:r>
              <a:rPr lang="en-US" altLang="en-US" sz="2000" dirty="0"/>
              <a:t>PE = 200 J</a:t>
            </a: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¾ to the top, it’s mostl</a:t>
            </a:r>
            <a:r>
              <a:rPr lang="en-US" altLang="en-US" sz="2000" dirty="0"/>
              <a:t>y potential but a little kinetic:</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KE = ¼ * 200 J = 50 J</a:t>
            </a:r>
          </a:p>
          <a:p>
            <a:pPr marL="0" lvl="0" indent="0" defTabSz="914400" eaLnBrk="0" fontAlgn="base" hangingPunct="0">
              <a:lnSpc>
                <a:spcPct val="100000"/>
              </a:lnSpc>
              <a:spcBef>
                <a:spcPct val="0"/>
              </a:spcBef>
              <a:spcAft>
                <a:spcPct val="0"/>
              </a:spcAft>
              <a:buNone/>
              <a:tabLst>
                <a:tab pos="228600" algn="l"/>
              </a:tabLst>
            </a:pPr>
            <a:r>
              <a:rPr lang="en-US" altLang="en-US" sz="2000" dirty="0"/>
              <a:t>PE = ¾ * 200 J = 150 J</a:t>
            </a:r>
          </a:p>
          <a:p>
            <a:pPr marL="0" lvl="0" indent="0" defTabSz="914400" eaLnBrk="0" fontAlgn="base" hangingPunct="0">
              <a:lnSpc>
                <a:spcPct val="100000"/>
              </a:lnSpc>
              <a:spcBef>
                <a:spcPct val="0"/>
              </a:spcBef>
              <a:spcAft>
                <a:spcPct val="0"/>
              </a:spcAft>
              <a:buNone/>
              <a:tabLst>
                <a:tab pos="228600" algn="l"/>
              </a:tabLst>
            </a:pPr>
            <a:endParaRPr lang="en-US" altLang="en-US" sz="2000" dirty="0"/>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¼ to the top, it’s still mostl</a:t>
            </a:r>
            <a:r>
              <a:rPr lang="en-US" altLang="en-US" sz="2000" dirty="0"/>
              <a:t>y kinetic and a little potential:</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KE = </a:t>
            </a:r>
            <a:r>
              <a:rPr lang="en-US" altLang="en-US" sz="2000" dirty="0"/>
              <a:t>¾ * 200 J = 150 J</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PE =  ¼ * 200 J = 50 J</a:t>
            </a:r>
          </a:p>
          <a:p>
            <a:pPr marL="0" lvl="0" indent="0" defTabSz="914400" eaLnBrk="0" fontAlgn="base" hangingPunct="0">
              <a:lnSpc>
                <a:spcPct val="100000"/>
              </a:lnSpc>
              <a:spcBef>
                <a:spcPct val="0"/>
              </a:spcBef>
              <a:spcAft>
                <a:spcPct val="0"/>
              </a:spcAft>
              <a:buNone/>
              <a:tabLst>
                <a:tab pos="228600" algn="l"/>
              </a:tabLst>
            </a:pPr>
            <a:endParaRPr lang="en-US" altLang="en-US" sz="2000" dirty="0"/>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the bottom, it’s all kinetic</a:t>
            </a:r>
            <a:r>
              <a:rPr lang="en-US" altLang="en-US" sz="2000" dirty="0"/>
              <a:t>:</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KE = 200 J</a:t>
            </a:r>
          </a:p>
          <a:p>
            <a:pPr marL="0" lvl="0" indent="0" defTabSz="914400" eaLnBrk="0" fontAlgn="base" hangingPunct="0">
              <a:lnSpc>
                <a:spcPct val="100000"/>
              </a:lnSpc>
              <a:spcBef>
                <a:spcPct val="0"/>
              </a:spcBef>
              <a:spcAft>
                <a:spcPct val="0"/>
              </a:spcAft>
              <a:buNone/>
              <a:tabLst>
                <a:tab pos="228600" algn="l"/>
              </a:tabLst>
            </a:pPr>
            <a:r>
              <a:rPr lang="en-US" altLang="en-US" sz="2000" dirty="0"/>
              <a:t>PE = 0 J</a:t>
            </a:r>
          </a:p>
          <a:p>
            <a:pPr marL="0" lvl="0" indent="0" defTabSz="914400" eaLnBrk="0" fontAlgn="base" hangingPunct="0">
              <a:lnSpc>
                <a:spcPct val="100000"/>
              </a:lnSpc>
              <a:spcBef>
                <a:spcPct val="0"/>
              </a:spcBef>
              <a:spcAft>
                <a:spcPct val="0"/>
              </a:spcAft>
              <a:buNone/>
              <a:tabLst>
                <a:tab pos="228600" algn="l"/>
              </a:tabLst>
            </a:pPr>
            <a:endParaRPr lang="en-US" altLang="en-US" sz="2000" dirty="0"/>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At the halfway point, it’s both kinetic and potential</a:t>
            </a:r>
            <a:r>
              <a:rPr lang="en-US" altLang="en-US" sz="2000" dirty="0">
                <a:solidFill>
                  <a:schemeClr val="bg1"/>
                </a:solidFill>
              </a:rPr>
              <a:t>:</a:t>
            </a:r>
          </a:p>
          <a:p>
            <a:pPr marL="0" lvl="0" indent="0" defTabSz="914400" eaLnBrk="0" fontAlgn="base" hangingPunct="0">
              <a:lnSpc>
                <a:spcPct val="100000"/>
              </a:lnSpc>
              <a:spcBef>
                <a:spcPct val="0"/>
              </a:spcBef>
              <a:spcAft>
                <a:spcPct val="0"/>
              </a:spcAft>
              <a:buNone/>
              <a:tabLst>
                <a:tab pos="228600" algn="l"/>
              </a:tabLst>
            </a:pPr>
            <a:r>
              <a:rPr lang="en-US" altLang="en-US" sz="2000" dirty="0">
                <a:solidFill>
                  <a:schemeClr val="bg1"/>
                </a:solidFill>
              </a:rPr>
              <a:t>PE = ½ * 200 J = 100 J</a:t>
            </a: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bg1"/>
                </a:solidFill>
                <a:effectLst/>
              </a:rPr>
              <a:t>KE = ½ * 200 J = 100 J</a:t>
            </a:r>
            <a:endParaRPr lang="en-US" altLang="en-US" sz="2000" dirty="0">
              <a:solidFill>
                <a:schemeClr val="bg1"/>
              </a:solidFill>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endParaRPr>
          </a:p>
          <a:p>
            <a:pPr marL="0" indent="0">
              <a:buNone/>
            </a:pPr>
            <a:endParaRPr lang="en-US" sz="2000" dirty="0"/>
          </a:p>
        </p:txBody>
      </p:sp>
      <p:pic>
        <p:nvPicPr>
          <p:cNvPr id="22529" name="Picture 6">
            <a:extLst>
              <a:ext uri="{FF2B5EF4-FFF2-40B4-BE49-F238E27FC236}">
                <a16:creationId xmlns:a16="http://schemas.microsoft.com/office/drawing/2014/main" id="{174B6847-C08A-4055-A719-E2C0C2E7B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227406"/>
            <a:ext cx="4648200" cy="128719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77D5030F-6D7C-470D-B2C8-1B379A4E34E7}"/>
              </a:ext>
            </a:extLst>
          </p:cNvPr>
          <p:cNvSpPr>
            <a:spLocks noChangeArrowheads="1"/>
          </p:cNvSpPr>
          <p:nvPr/>
        </p:nvSpPr>
        <p:spPr bwMode="auto">
          <a:xfrm>
            <a:off x="914400" y="5105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085181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C748B-24C0-4CC1-8CB9-E456832613C7}"/>
              </a:ext>
            </a:extLst>
          </p:cNvPr>
          <p:cNvSpPr>
            <a:spLocks noGrp="1"/>
          </p:cNvSpPr>
          <p:nvPr>
            <p:ph type="title"/>
          </p:nvPr>
        </p:nvSpPr>
        <p:spPr>
          <a:xfrm>
            <a:off x="628650" y="76201"/>
            <a:ext cx="7886700" cy="762000"/>
          </a:xfrm>
        </p:spPr>
        <p:txBody>
          <a:bodyPr>
            <a:normAutofit/>
          </a:bodyPr>
          <a:lstStyle/>
          <a:p>
            <a:pPr algn="ctr"/>
            <a:r>
              <a:rPr lang="en-US" sz="4000" b="1" dirty="0"/>
              <a:t>Example Problem</a:t>
            </a:r>
          </a:p>
        </p:txBody>
      </p:sp>
      <p:sp>
        <p:nvSpPr>
          <p:cNvPr id="3" name="Content Placeholder 2">
            <a:extLst>
              <a:ext uri="{FF2B5EF4-FFF2-40B4-BE49-F238E27FC236}">
                <a16:creationId xmlns:a16="http://schemas.microsoft.com/office/drawing/2014/main" id="{90E398C8-91AF-4838-B39F-36AF4E6FCF5D}"/>
              </a:ext>
            </a:extLst>
          </p:cNvPr>
          <p:cNvSpPr>
            <a:spLocks noGrp="1"/>
          </p:cNvSpPr>
          <p:nvPr>
            <p:ph idx="1"/>
          </p:nvPr>
        </p:nvSpPr>
        <p:spPr>
          <a:xfrm>
            <a:off x="247650" y="914399"/>
            <a:ext cx="8648700" cy="5867400"/>
          </a:xfrm>
        </p:spPr>
        <p:txBody>
          <a:bodyPr>
            <a:normAutofit fontScale="85000" lnSpcReduction="20000"/>
          </a:bodyPr>
          <a:lstStyle/>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Fill in the KE and PE energy at each point. Assume PE = 200 J and KE = 0 J for position (1) at top. </a:t>
            </a: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endParaRPr lang="en-US" altLang="en-US" sz="2000" dirty="0">
              <a:cs typeface="Times New Roman" panose="02020603050405020304" pitchFamily="18" charset="0"/>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top all the energy is potential so</a:t>
            </a:r>
          </a:p>
          <a:p>
            <a:pPr marL="0" lvl="0" indent="0" defTabSz="914400" eaLnBrk="0" fontAlgn="base" hangingPunct="0">
              <a:lnSpc>
                <a:spcPct val="100000"/>
              </a:lnSpc>
              <a:spcBef>
                <a:spcPct val="0"/>
              </a:spcBef>
              <a:spcAft>
                <a:spcPct val="0"/>
              </a:spcAft>
              <a:buNone/>
              <a:tabLst>
                <a:tab pos="228600" algn="l"/>
              </a:tabLst>
            </a:pPr>
            <a:r>
              <a:rPr lang="en-US" altLang="en-US" sz="2000" dirty="0"/>
              <a:t>KE = 0 J</a:t>
            </a:r>
          </a:p>
          <a:p>
            <a:pPr marL="0" lvl="0" indent="0" defTabSz="914400" eaLnBrk="0" fontAlgn="base" hangingPunct="0">
              <a:lnSpc>
                <a:spcPct val="100000"/>
              </a:lnSpc>
              <a:spcBef>
                <a:spcPct val="0"/>
              </a:spcBef>
              <a:spcAft>
                <a:spcPct val="0"/>
              </a:spcAft>
              <a:buNone/>
              <a:tabLst>
                <a:tab pos="228600" algn="l"/>
              </a:tabLst>
            </a:pPr>
            <a:r>
              <a:rPr lang="en-US" altLang="en-US" sz="2000" dirty="0"/>
              <a:t>PE = 200 J</a:t>
            </a:r>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endParaRP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¾ to the top, it’s mostl</a:t>
            </a:r>
            <a:r>
              <a:rPr lang="en-US" altLang="en-US" sz="2000" dirty="0"/>
              <a:t>y potential but a little kinetic:</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KE = ¼ * 200 J = 50 J</a:t>
            </a:r>
          </a:p>
          <a:p>
            <a:pPr marL="0" lvl="0" indent="0" defTabSz="914400" eaLnBrk="0" fontAlgn="base" hangingPunct="0">
              <a:lnSpc>
                <a:spcPct val="100000"/>
              </a:lnSpc>
              <a:spcBef>
                <a:spcPct val="0"/>
              </a:spcBef>
              <a:spcAft>
                <a:spcPct val="0"/>
              </a:spcAft>
              <a:buNone/>
              <a:tabLst>
                <a:tab pos="228600" algn="l"/>
              </a:tabLst>
            </a:pPr>
            <a:r>
              <a:rPr lang="en-US" altLang="en-US" sz="2000" dirty="0"/>
              <a:t>PE = ¾ * 200 J = 150 J</a:t>
            </a:r>
          </a:p>
          <a:p>
            <a:pPr marL="0" lvl="0" indent="0" defTabSz="914400" eaLnBrk="0" fontAlgn="base" hangingPunct="0">
              <a:lnSpc>
                <a:spcPct val="100000"/>
              </a:lnSpc>
              <a:spcBef>
                <a:spcPct val="0"/>
              </a:spcBef>
              <a:spcAft>
                <a:spcPct val="0"/>
              </a:spcAft>
              <a:buNone/>
              <a:tabLst>
                <a:tab pos="228600" algn="l"/>
              </a:tabLst>
            </a:pPr>
            <a:endParaRPr lang="en-US" altLang="en-US" sz="2000" dirty="0"/>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¼ to the top, it’s still mostl</a:t>
            </a:r>
            <a:r>
              <a:rPr lang="en-US" altLang="en-US" sz="2000" dirty="0"/>
              <a:t>y kinetic and a little potential:</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KE = </a:t>
            </a:r>
            <a:r>
              <a:rPr lang="en-US" altLang="en-US" sz="2000" dirty="0"/>
              <a:t>¾ * 200 J = 150 J</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PE =  ¼ * 200 J = 50 J</a:t>
            </a:r>
          </a:p>
          <a:p>
            <a:pPr marL="0" lvl="0" indent="0" defTabSz="914400" eaLnBrk="0" fontAlgn="base" hangingPunct="0">
              <a:lnSpc>
                <a:spcPct val="100000"/>
              </a:lnSpc>
              <a:spcBef>
                <a:spcPct val="0"/>
              </a:spcBef>
              <a:spcAft>
                <a:spcPct val="0"/>
              </a:spcAft>
              <a:buNone/>
              <a:tabLst>
                <a:tab pos="228600" algn="l"/>
              </a:tabLst>
            </a:pPr>
            <a:endParaRPr lang="en-US" altLang="en-US" sz="2000" dirty="0"/>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the bottom, it’s all kinetic</a:t>
            </a:r>
            <a:r>
              <a:rPr lang="en-US" altLang="en-US" sz="2000" dirty="0"/>
              <a:t>:</a:t>
            </a:r>
          </a:p>
          <a:p>
            <a:pPr mar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KE = 200 J</a:t>
            </a:r>
          </a:p>
          <a:p>
            <a:pPr marL="0" lvl="0" indent="0" defTabSz="914400" eaLnBrk="0" fontAlgn="base" hangingPunct="0">
              <a:lnSpc>
                <a:spcPct val="100000"/>
              </a:lnSpc>
              <a:spcBef>
                <a:spcPct val="0"/>
              </a:spcBef>
              <a:spcAft>
                <a:spcPct val="0"/>
              </a:spcAft>
              <a:buNone/>
              <a:tabLst>
                <a:tab pos="228600" algn="l"/>
              </a:tabLst>
            </a:pPr>
            <a:r>
              <a:rPr lang="en-US" altLang="en-US" sz="2000" dirty="0"/>
              <a:t>PE = 0 J</a:t>
            </a:r>
          </a:p>
          <a:p>
            <a:pPr marL="0" lvl="0" indent="0" defTabSz="914400" eaLnBrk="0" fontAlgn="base" hangingPunct="0">
              <a:lnSpc>
                <a:spcPct val="100000"/>
              </a:lnSpc>
              <a:spcBef>
                <a:spcPct val="0"/>
              </a:spcBef>
              <a:spcAft>
                <a:spcPct val="0"/>
              </a:spcAft>
              <a:buNone/>
              <a:tabLst>
                <a:tab pos="228600" algn="l"/>
              </a:tabLst>
            </a:pPr>
            <a:endParaRPr lang="en-US" altLang="en-US" sz="2000" dirty="0"/>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At the halfway point, it’s both kinetic and potential</a:t>
            </a:r>
            <a:r>
              <a:rPr lang="en-US" altLang="en-US" sz="2000" dirty="0"/>
              <a:t>:</a:t>
            </a:r>
          </a:p>
          <a:p>
            <a:pPr marL="0" lvl="0" indent="0" defTabSz="914400" eaLnBrk="0" fontAlgn="base" hangingPunct="0">
              <a:lnSpc>
                <a:spcPct val="100000"/>
              </a:lnSpc>
              <a:spcBef>
                <a:spcPct val="0"/>
              </a:spcBef>
              <a:spcAft>
                <a:spcPct val="0"/>
              </a:spcAft>
              <a:buNone/>
              <a:tabLst>
                <a:tab pos="228600" algn="l"/>
              </a:tabLst>
            </a:pPr>
            <a:r>
              <a:rPr lang="en-US" altLang="en-US" sz="2000" dirty="0"/>
              <a:t>PE = ½ * 200 J = 100 J</a:t>
            </a:r>
          </a:p>
          <a:p>
            <a:pPr marL="0" lvl="0" indent="0" defTabSz="914400" eaLnBrk="0" fontAlgn="base" hangingPunct="0">
              <a:lnSpc>
                <a:spcPct val="100000"/>
              </a:lnSpc>
              <a:spcBef>
                <a:spcPct val="0"/>
              </a:spcBef>
              <a:spcAft>
                <a:spcPct val="0"/>
              </a:spcAft>
              <a:buNone/>
              <a:tabLst>
                <a:tab pos="228600" algn="l"/>
              </a:tabLst>
            </a:pPr>
            <a:r>
              <a:rPr kumimoji="0" lang="en-US" altLang="en-US" sz="2000" b="0" i="0" u="none" strike="noStrike" cap="none" normalizeH="0" baseline="0" dirty="0">
                <a:ln>
                  <a:noFill/>
                </a:ln>
                <a:solidFill>
                  <a:schemeClr val="tx1"/>
                </a:solidFill>
                <a:effectLst/>
              </a:rPr>
              <a:t>KE = ½ * 200 J = 100 J</a:t>
            </a:r>
            <a:endParaRPr lang="en-US" altLang="en-US" sz="2000" dirty="0"/>
          </a:p>
          <a:p>
            <a:pPr marL="0" lvl="0" indent="0" defTabSz="914400" eaLnBrk="0" fontAlgn="base" hangingPunct="0">
              <a:lnSpc>
                <a:spcPct val="100000"/>
              </a:lnSpc>
              <a:spcBef>
                <a:spcPct val="0"/>
              </a:spcBef>
              <a:spcAft>
                <a:spcPct val="0"/>
              </a:spcAft>
              <a:buNone/>
              <a:tabLst>
                <a:tab pos="228600" algn="l"/>
              </a:tabLst>
            </a:pPr>
            <a:endParaRPr kumimoji="0" lang="en-US" altLang="en-US" sz="2000" b="0" i="0" u="none" strike="noStrike" cap="none" normalizeH="0" baseline="0" dirty="0">
              <a:ln>
                <a:noFill/>
              </a:ln>
              <a:solidFill>
                <a:schemeClr val="tx1"/>
              </a:solidFill>
              <a:effectLst/>
            </a:endParaRPr>
          </a:p>
          <a:p>
            <a:pPr marL="0" indent="0">
              <a:buNone/>
            </a:pPr>
            <a:endParaRPr lang="en-US" sz="2000" dirty="0"/>
          </a:p>
        </p:txBody>
      </p:sp>
      <p:pic>
        <p:nvPicPr>
          <p:cNvPr id="22529" name="Picture 6">
            <a:extLst>
              <a:ext uri="{FF2B5EF4-FFF2-40B4-BE49-F238E27FC236}">
                <a16:creationId xmlns:a16="http://schemas.microsoft.com/office/drawing/2014/main" id="{174B6847-C08A-4055-A719-E2C0C2E7B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227406"/>
            <a:ext cx="4648200" cy="128719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77D5030F-6D7C-470D-B2C8-1B379A4E34E7}"/>
              </a:ext>
            </a:extLst>
          </p:cNvPr>
          <p:cNvSpPr>
            <a:spLocks noChangeArrowheads="1"/>
          </p:cNvSpPr>
          <p:nvPr/>
        </p:nvSpPr>
        <p:spPr bwMode="auto">
          <a:xfrm>
            <a:off x="914400" y="5105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5060315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4508500" y="3308350"/>
          <a:ext cx="127000" cy="241300"/>
        </p:xfrm>
        <a:graphic>
          <a:graphicData uri="http://schemas.openxmlformats.org/presentationml/2006/ole">
            <mc:AlternateContent xmlns:mc="http://schemas.openxmlformats.org/markup-compatibility/2006">
              <mc:Choice xmlns:v="urn:schemas-microsoft-com:vml" Requires="v">
                <p:oleObj spid="_x0000_s17416" name="Equation" r:id="rId3" imgW="126720" imgH="241200" progId="Equation.3">
                  <p:embed/>
                </p:oleObj>
              </mc:Choice>
              <mc:Fallback>
                <p:oleObj name="Equation" r:id="rId3" imgW="126720" imgH="241200" progId="Equation.3">
                  <p:embed/>
                  <p:pic>
                    <p:nvPicPr>
                      <p:cNvPr id="5122"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8500" y="3308350"/>
                        <a:ext cx="1270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itle 1"/>
          <p:cNvSpPr txBox="1">
            <a:spLocks/>
          </p:cNvSpPr>
          <p:nvPr/>
        </p:nvSpPr>
        <p:spPr>
          <a:xfrm>
            <a:off x="179388" y="152400"/>
            <a:ext cx="8812212" cy="533400"/>
          </a:xfrm>
          <a:prstGeom prst="rect">
            <a:avLst/>
          </a:prstGeom>
        </p:spPr>
        <p:txBody>
          <a:bodyPr vert="horz" anchor="t" anchorCtr="0">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Conservation of Energy</a:t>
            </a:r>
          </a:p>
        </p:txBody>
      </p:sp>
      <p:sp>
        <p:nvSpPr>
          <p:cNvPr id="7" name="Rectangle 19"/>
          <p:cNvSpPr>
            <a:spLocks noChangeArrowheads="1"/>
          </p:cNvSpPr>
          <p:nvPr/>
        </p:nvSpPr>
        <p:spPr bwMode="auto">
          <a:xfrm>
            <a:off x="179388" y="762000"/>
            <a:ext cx="88122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b="1" u="sng" dirty="0">
                <a:latin typeface="Arial" pitchFamily="34" charset="0"/>
                <a:cs typeface="Arial" pitchFamily="34" charset="0"/>
              </a:rPr>
              <a:t>Law of Conservation of Energy</a:t>
            </a:r>
            <a:endParaRPr lang="en-US" dirty="0">
              <a:latin typeface="Arial" pitchFamily="34" charset="0"/>
              <a:cs typeface="Arial" pitchFamily="34" charset="0"/>
            </a:endParaRPr>
          </a:p>
        </p:txBody>
      </p:sp>
      <p:pic>
        <p:nvPicPr>
          <p:cNvPr id="8" name="Picture 3"/>
          <p:cNvPicPr>
            <a:picLocks noChangeAspect="1" noChangeArrowheads="1"/>
          </p:cNvPicPr>
          <p:nvPr/>
        </p:nvPicPr>
        <p:blipFill>
          <a:blip r:embed="rId5" cstate="print">
            <a:duotone>
              <a:prstClr val="black"/>
              <a:srgbClr val="00B050">
                <a:tint val="45000"/>
                <a:satMod val="400000"/>
              </a:srgbClr>
            </a:duotone>
          </a:blip>
          <a:srcRect/>
          <a:stretch>
            <a:fillRect/>
          </a:stretch>
        </p:blipFill>
        <p:spPr bwMode="auto">
          <a:xfrm>
            <a:off x="2846387" y="2202597"/>
            <a:ext cx="3324225" cy="361950"/>
          </a:xfrm>
          <a:prstGeom prst="rect">
            <a:avLst/>
          </a:prstGeom>
          <a:noFill/>
          <a:ln w="9525">
            <a:noFill/>
            <a:miter lim="800000"/>
            <a:headEnd/>
            <a:tailEnd/>
          </a:ln>
        </p:spPr>
      </p:pic>
      <p:sp>
        <p:nvSpPr>
          <p:cNvPr id="9" name="Rectangle 21"/>
          <p:cNvSpPr>
            <a:spLocks noChangeArrowheads="1"/>
          </p:cNvSpPr>
          <p:nvPr/>
        </p:nvSpPr>
        <p:spPr bwMode="auto">
          <a:xfrm>
            <a:off x="171224" y="1371600"/>
            <a:ext cx="88122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dirty="0">
                <a:latin typeface="Arial" pitchFamily="34" charset="0"/>
                <a:cs typeface="Arial" pitchFamily="34" charset="0"/>
              </a:rPr>
              <a:t>The total energy </a:t>
            </a:r>
            <a:r>
              <a:rPr lang="en-US" i="1" dirty="0">
                <a:latin typeface="Arial" pitchFamily="34" charset="0"/>
                <a:cs typeface="Arial" pitchFamily="34" charset="0"/>
              </a:rPr>
              <a:t>E</a:t>
            </a:r>
            <a:r>
              <a:rPr lang="en-US" dirty="0">
                <a:latin typeface="Arial" pitchFamily="34" charset="0"/>
                <a:cs typeface="Arial" pitchFamily="34" charset="0"/>
              </a:rPr>
              <a:t> of a system can change only by amounts of energy that are transferred to or from the system.</a:t>
            </a:r>
          </a:p>
        </p:txBody>
      </p:sp>
      <p:pic>
        <p:nvPicPr>
          <p:cNvPr id="10" name="Picture 4"/>
          <p:cNvPicPr>
            <a:picLocks noChangeAspect="1" noChangeArrowheads="1"/>
          </p:cNvPicPr>
          <p:nvPr/>
        </p:nvPicPr>
        <p:blipFill>
          <a:blip r:embed="rId6" cstate="print">
            <a:duotone>
              <a:prstClr val="black"/>
              <a:srgbClr val="00B050">
                <a:tint val="45000"/>
                <a:satMod val="400000"/>
              </a:srgbClr>
            </a:duotone>
          </a:blip>
          <a:srcRect/>
          <a:stretch>
            <a:fillRect/>
          </a:stretch>
        </p:blipFill>
        <p:spPr bwMode="auto">
          <a:xfrm>
            <a:off x="2667000" y="4800600"/>
            <a:ext cx="4343400" cy="371475"/>
          </a:xfrm>
          <a:prstGeom prst="rect">
            <a:avLst/>
          </a:prstGeom>
          <a:noFill/>
          <a:ln w="9525">
            <a:noFill/>
            <a:miter lim="800000"/>
            <a:headEnd/>
            <a:tailEnd/>
          </a:ln>
        </p:spPr>
      </p:pic>
      <p:sp>
        <p:nvSpPr>
          <p:cNvPr id="11" name="Rectangle 21"/>
          <p:cNvSpPr>
            <a:spLocks noChangeArrowheads="1"/>
          </p:cNvSpPr>
          <p:nvPr/>
        </p:nvSpPr>
        <p:spPr bwMode="auto">
          <a:xfrm>
            <a:off x="171224" y="3048000"/>
            <a:ext cx="8812211"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dirty="0">
                <a:latin typeface="Arial" pitchFamily="34" charset="0"/>
                <a:cs typeface="Arial" pitchFamily="34" charset="0"/>
              </a:rPr>
              <a:t>where </a:t>
            </a:r>
            <a:r>
              <a:rPr lang="en-US" i="1" dirty="0" err="1">
                <a:latin typeface="Arial" pitchFamily="34" charset="0"/>
                <a:cs typeface="Arial" pitchFamily="34" charset="0"/>
              </a:rPr>
              <a:t>E</a:t>
            </a:r>
            <a:r>
              <a:rPr lang="en-US" i="1" baseline="-25000" dirty="0" err="1">
                <a:latin typeface="Arial" pitchFamily="34" charset="0"/>
                <a:cs typeface="Arial" pitchFamily="34" charset="0"/>
              </a:rPr>
              <a:t>mec</a:t>
            </a:r>
            <a:r>
              <a:rPr lang="en-US" i="1" dirty="0">
                <a:latin typeface="Arial" pitchFamily="34" charset="0"/>
                <a:cs typeface="Arial" pitchFamily="34" charset="0"/>
              </a:rPr>
              <a:t> is any change in the mechanical energy of the system, E</a:t>
            </a:r>
            <a:r>
              <a:rPr lang="en-US" i="1" baseline="-25000" dirty="0">
                <a:latin typeface="Arial" pitchFamily="34" charset="0"/>
                <a:cs typeface="Arial" pitchFamily="34" charset="0"/>
              </a:rPr>
              <a:t>th</a:t>
            </a:r>
            <a:r>
              <a:rPr lang="en-US" i="1" dirty="0">
                <a:latin typeface="Arial" pitchFamily="34" charset="0"/>
                <a:cs typeface="Arial" pitchFamily="34" charset="0"/>
              </a:rPr>
              <a:t> is any </a:t>
            </a:r>
            <a:r>
              <a:rPr lang="en-US" dirty="0">
                <a:latin typeface="Arial" pitchFamily="34" charset="0"/>
                <a:cs typeface="Arial" pitchFamily="34" charset="0"/>
              </a:rPr>
              <a:t>change in the thermal energy of the system, and </a:t>
            </a:r>
            <a:r>
              <a:rPr lang="en-US" i="1" dirty="0" err="1">
                <a:latin typeface="Arial" pitchFamily="34" charset="0"/>
                <a:cs typeface="Arial" pitchFamily="34" charset="0"/>
              </a:rPr>
              <a:t>E</a:t>
            </a:r>
            <a:r>
              <a:rPr lang="en-US" i="1" baseline="-25000" dirty="0" err="1">
                <a:latin typeface="Arial" pitchFamily="34" charset="0"/>
                <a:cs typeface="Arial" pitchFamily="34" charset="0"/>
              </a:rPr>
              <a:t>int</a:t>
            </a:r>
            <a:r>
              <a:rPr lang="en-US" i="1" dirty="0">
                <a:latin typeface="Arial" pitchFamily="34" charset="0"/>
                <a:cs typeface="Arial" pitchFamily="34" charset="0"/>
              </a:rPr>
              <a:t> is any change in any </a:t>
            </a:r>
            <a:r>
              <a:rPr lang="en-US" dirty="0">
                <a:latin typeface="Arial" pitchFamily="34" charset="0"/>
                <a:cs typeface="Arial" pitchFamily="34" charset="0"/>
              </a:rPr>
              <a:t>other type of internal energy of the system.</a:t>
            </a:r>
          </a:p>
          <a:p>
            <a:endParaRPr lang="en-US" dirty="0">
              <a:latin typeface="Arial" pitchFamily="34" charset="0"/>
              <a:cs typeface="Arial" pitchFamily="34" charset="0"/>
            </a:endParaRPr>
          </a:p>
          <a:p>
            <a:r>
              <a:rPr lang="en-US" dirty="0">
                <a:latin typeface="Arial" pitchFamily="34" charset="0"/>
                <a:cs typeface="Arial" pitchFamily="34" charset="0"/>
              </a:rPr>
              <a:t>The total energy </a:t>
            </a:r>
            <a:r>
              <a:rPr lang="en-US" i="1" dirty="0">
                <a:latin typeface="Arial" pitchFamily="34" charset="0"/>
                <a:cs typeface="Arial" pitchFamily="34" charset="0"/>
              </a:rPr>
              <a:t>E</a:t>
            </a:r>
            <a:r>
              <a:rPr lang="en-US" dirty="0">
                <a:latin typeface="Arial" pitchFamily="34" charset="0"/>
                <a:cs typeface="Arial" pitchFamily="34" charset="0"/>
              </a:rPr>
              <a:t> of an </a:t>
            </a:r>
            <a:r>
              <a:rPr lang="en-US" i="1" u="sng" dirty="0">
                <a:latin typeface="Arial" pitchFamily="34" charset="0"/>
                <a:cs typeface="Arial" pitchFamily="34" charset="0"/>
              </a:rPr>
              <a:t>isolated system </a:t>
            </a:r>
            <a:r>
              <a:rPr lang="en-US" dirty="0">
                <a:latin typeface="Arial" pitchFamily="34" charset="0"/>
                <a:cs typeface="Arial" pitchFamily="34" charset="0"/>
              </a:rPr>
              <a:t>cannot change.</a:t>
            </a:r>
          </a:p>
        </p:txBody>
      </p:sp>
    </p:spTree>
    <p:extLst>
      <p:ext uri="{BB962C8B-B14F-4D97-AF65-F5344CB8AC3E}">
        <p14:creationId xmlns:p14="http://schemas.microsoft.com/office/powerpoint/2010/main" val="6708861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4508500" y="3308350"/>
          <a:ext cx="127000" cy="241300"/>
        </p:xfrm>
        <a:graphic>
          <a:graphicData uri="http://schemas.openxmlformats.org/presentationml/2006/ole">
            <mc:AlternateContent xmlns:mc="http://schemas.openxmlformats.org/markup-compatibility/2006">
              <mc:Choice xmlns:v="urn:schemas-microsoft-com:vml" Requires="v">
                <p:oleObj spid="_x0000_s18440" name="Equation" r:id="rId3" imgW="126720" imgH="241200" progId="Equation.3">
                  <p:embed/>
                </p:oleObj>
              </mc:Choice>
              <mc:Fallback>
                <p:oleObj name="Equation" r:id="rId3" imgW="126720" imgH="241200" progId="Equation.3">
                  <p:embed/>
                  <p:pic>
                    <p:nvPicPr>
                      <p:cNvPr id="5122"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8500" y="3308350"/>
                        <a:ext cx="1270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itle 1"/>
          <p:cNvSpPr txBox="1">
            <a:spLocks/>
          </p:cNvSpPr>
          <p:nvPr/>
        </p:nvSpPr>
        <p:spPr>
          <a:xfrm>
            <a:off x="179388" y="152400"/>
            <a:ext cx="8812212" cy="533400"/>
          </a:xfrm>
          <a:prstGeom prst="rect">
            <a:avLst/>
          </a:prstGeom>
        </p:spPr>
        <p:txBody>
          <a:bodyPr vert="horz" anchor="t" anchorCtr="0">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Conservation of Energy</a:t>
            </a:r>
          </a:p>
        </p:txBody>
      </p:sp>
      <p:pic>
        <p:nvPicPr>
          <p:cNvPr id="12"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b="28516"/>
          <a:stretch/>
        </p:blipFill>
        <p:spPr bwMode="auto">
          <a:xfrm>
            <a:off x="228600" y="889000"/>
            <a:ext cx="8686800" cy="345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8"/>
          <p:cNvSpPr>
            <a:spLocks noChangeArrowheads="1"/>
          </p:cNvSpPr>
          <p:nvPr/>
        </p:nvSpPr>
        <p:spPr bwMode="auto">
          <a:xfrm>
            <a:off x="165894" y="4495800"/>
            <a:ext cx="881221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800" dirty="0">
                <a:latin typeface="Arial" pitchFamily="34" charset="0"/>
                <a:cs typeface="Arial" pitchFamily="34" charset="0"/>
              </a:rPr>
              <a:t>An external force can change the kinetic energy or potential energy of an object without doing work on the object—that is, without transferring energy to the object. Instead, the force is responsible for transfers of energy from one type to another inside the object.</a:t>
            </a:r>
          </a:p>
        </p:txBody>
      </p:sp>
    </p:spTree>
    <p:extLst>
      <p:ext uri="{BB962C8B-B14F-4D97-AF65-F5344CB8AC3E}">
        <p14:creationId xmlns:p14="http://schemas.microsoft.com/office/powerpoint/2010/main" val="783115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152400" y="1168063"/>
            <a:ext cx="8839200" cy="5262979"/>
          </a:xfrm>
          <a:prstGeom prst="rect">
            <a:avLst/>
          </a:prstGeom>
          <a:noFill/>
          <a:ln w="9525">
            <a:noFill/>
            <a:miter lim="800000"/>
            <a:headEnd/>
            <a:tailEnd/>
          </a:ln>
        </p:spPr>
        <p:txBody>
          <a:bodyPr wrap="square">
            <a:spAutoFit/>
          </a:bodyPr>
          <a:lstStyle/>
          <a:p>
            <a:r>
              <a:rPr lang="en-US" sz="2100" dirty="0">
                <a:latin typeface="Arial" pitchFamily="34" charset="0"/>
                <a:cs typeface="Arial" pitchFamily="34" charset="0"/>
              </a:rPr>
              <a:t>Two balls of equal size are dropped from the same height from the roof of a building.  One ball has twice the mass of the other.  When the balls reach the ground, how do the kinetic energies of the two balls compare?</a:t>
            </a:r>
          </a:p>
          <a:p>
            <a:endParaRPr lang="en-US" sz="2100" dirty="0">
              <a:latin typeface="Arial" pitchFamily="34" charset="0"/>
              <a:cs typeface="Arial" pitchFamily="34" charset="0"/>
            </a:endParaRPr>
          </a:p>
          <a:p>
            <a:pPr marL="457200" indent="-457200">
              <a:buClr>
                <a:srgbClr val="C00000"/>
              </a:buClr>
              <a:buFont typeface="+mj-lt"/>
              <a:buAutoNum type="alphaLcParenR"/>
            </a:pPr>
            <a:r>
              <a:rPr lang="en-US" sz="2100" dirty="0">
                <a:latin typeface="Arial" pitchFamily="34" charset="0"/>
                <a:cs typeface="Arial" pitchFamily="34" charset="0"/>
              </a:rPr>
              <a:t>The lighter one has one fourth as much kinetic energy as the other does.</a:t>
            </a:r>
          </a:p>
          <a:p>
            <a:pPr marL="457200" indent="-457200">
              <a:buClr>
                <a:srgbClr val="C00000"/>
              </a:buClr>
              <a:buFont typeface="+mj-lt"/>
              <a:buAutoNum type="alphaLcParenR"/>
            </a:pPr>
            <a:endParaRPr lang="en-US" sz="2100" dirty="0">
              <a:latin typeface="Arial" pitchFamily="34" charset="0"/>
              <a:cs typeface="Arial" pitchFamily="34" charset="0"/>
            </a:endParaRPr>
          </a:p>
          <a:p>
            <a:pPr marL="457200" indent="-457200">
              <a:buClr>
                <a:srgbClr val="C00000"/>
              </a:buClr>
              <a:buFont typeface="+mj-lt"/>
              <a:buAutoNum type="alphaLcParenR"/>
            </a:pPr>
            <a:r>
              <a:rPr lang="en-US" sz="2100" dirty="0">
                <a:latin typeface="Arial" pitchFamily="34" charset="0"/>
                <a:cs typeface="Arial" pitchFamily="34" charset="0"/>
              </a:rPr>
              <a:t>The lighter one has one half as much kinetic energy as the other does.</a:t>
            </a:r>
          </a:p>
          <a:p>
            <a:pPr marL="457200" indent="-457200">
              <a:buClr>
                <a:srgbClr val="C00000"/>
              </a:buClr>
              <a:buFont typeface="+mj-lt"/>
              <a:buAutoNum type="alphaLcParenR"/>
            </a:pPr>
            <a:endParaRPr lang="en-US" sz="2100" dirty="0">
              <a:latin typeface="Arial" pitchFamily="34" charset="0"/>
              <a:cs typeface="Arial" pitchFamily="34" charset="0"/>
            </a:endParaRPr>
          </a:p>
          <a:p>
            <a:pPr marL="457200" indent="-457200">
              <a:buClr>
                <a:srgbClr val="C00000"/>
              </a:buClr>
              <a:buFont typeface="+mj-lt"/>
              <a:buAutoNum type="alphaLcParenR"/>
            </a:pPr>
            <a:r>
              <a:rPr lang="en-US" sz="2100" dirty="0">
                <a:latin typeface="Arial" pitchFamily="34" charset="0"/>
                <a:cs typeface="Arial" pitchFamily="34" charset="0"/>
              </a:rPr>
              <a:t>The lighter one has the same kinetic energy as the other does.</a:t>
            </a:r>
          </a:p>
          <a:p>
            <a:pPr marL="457200" indent="-457200">
              <a:buClr>
                <a:srgbClr val="C00000"/>
              </a:buClr>
              <a:buFont typeface="+mj-lt"/>
              <a:buAutoNum type="alphaLcParenR"/>
            </a:pPr>
            <a:endParaRPr lang="en-US" sz="2100" dirty="0">
              <a:latin typeface="Arial" pitchFamily="34" charset="0"/>
              <a:cs typeface="Arial" pitchFamily="34" charset="0"/>
            </a:endParaRPr>
          </a:p>
          <a:p>
            <a:pPr marL="457200" indent="-457200">
              <a:buClr>
                <a:srgbClr val="C00000"/>
              </a:buClr>
              <a:buFont typeface="+mj-lt"/>
              <a:buAutoNum type="alphaLcParenR"/>
            </a:pPr>
            <a:r>
              <a:rPr lang="en-US" sz="2100" dirty="0">
                <a:latin typeface="Arial" pitchFamily="34" charset="0"/>
                <a:cs typeface="Arial" pitchFamily="34" charset="0"/>
              </a:rPr>
              <a:t>The lighter one has twice as much kinetic energy as the other does.</a:t>
            </a:r>
          </a:p>
          <a:p>
            <a:pPr marL="457200" indent="-457200">
              <a:buClr>
                <a:srgbClr val="C00000"/>
              </a:buClr>
              <a:buFont typeface="+mj-lt"/>
              <a:buAutoNum type="alphaLcParenR"/>
            </a:pPr>
            <a:endParaRPr lang="en-US" sz="2100" dirty="0">
              <a:latin typeface="Arial" pitchFamily="34" charset="0"/>
              <a:cs typeface="Arial" pitchFamily="34" charset="0"/>
            </a:endParaRPr>
          </a:p>
          <a:p>
            <a:pPr marL="457200" indent="-457200">
              <a:buClr>
                <a:srgbClr val="C00000"/>
              </a:buClr>
              <a:buFont typeface="+mj-lt"/>
              <a:buAutoNum type="alphaLcParenR"/>
            </a:pPr>
            <a:r>
              <a:rPr lang="en-US" sz="2100" dirty="0">
                <a:latin typeface="Arial" pitchFamily="34" charset="0"/>
                <a:cs typeface="Arial" pitchFamily="34" charset="0"/>
              </a:rPr>
              <a:t>The lighter one has four times as much kinetic energy as the other does</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1">
                    <a:lumMod val="75000"/>
                  </a:schemeClr>
                </a:solidFill>
                <a:latin typeface="Arial" charset="0"/>
                <a:cs typeface="Arial" charset="0"/>
              </a:rPr>
              <a:t>Kinetic Energy</a:t>
            </a:r>
          </a:p>
          <a:p>
            <a:pPr algn="ctr"/>
            <a:r>
              <a:rPr lang="en-US" sz="2800" b="1" i="1" dirty="0">
                <a:solidFill>
                  <a:schemeClr val="accent1">
                    <a:lumMod val="75000"/>
                  </a:schemeClr>
                </a:solidFill>
                <a:latin typeface="Arial" charset="0"/>
                <a:cs typeface="Arial" charset="0"/>
              </a:rPr>
              <a:t>Concept Question</a:t>
            </a:r>
          </a:p>
        </p:txBody>
      </p:sp>
    </p:spTree>
    <p:extLst>
      <p:ext uri="{BB962C8B-B14F-4D97-AF65-F5344CB8AC3E}">
        <p14:creationId xmlns:p14="http://schemas.microsoft.com/office/powerpoint/2010/main" val="759494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04800" y="990600"/>
            <a:ext cx="8648700" cy="5756293"/>
          </a:xfrm>
        </p:spPr>
        <p:txBody>
          <a:bodyPr>
            <a:normAutofit/>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 car is traveling at 15 </a:t>
            </a:r>
            <a:r>
              <a:rPr lang="en-US" altLang="en-US" sz="2400" dirty="0">
                <a:ea typeface="Times" panose="02020603050405020304" pitchFamily="18" charset="0"/>
                <a:cs typeface="Times New Roman" panose="02020603050405020304" pitchFamily="18" charset="0"/>
              </a:rPr>
              <a:t>m/s and has a KE of 200 kJ.  What is</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the KE of the car have as the velocity is changed to 30 m/s and 45 </a:t>
            </a:r>
            <a:r>
              <a:rPr lang="en-US" altLang="en-US" sz="2400" dirty="0">
                <a:ea typeface="Times" panose="02020603050405020304" pitchFamily="18" charset="0"/>
                <a:cs typeface="Times New Roman" panose="02020603050405020304" pitchFamily="18" charset="0"/>
              </a:rPr>
              <a:t>m/s?</a:t>
            </a: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21527130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04800" y="990600"/>
            <a:ext cx="8648700" cy="5756293"/>
          </a:xfrm>
        </p:spPr>
        <p:txBody>
          <a:bodyPr>
            <a:normAutofit/>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 car is traveling at 15 </a:t>
            </a:r>
            <a:r>
              <a:rPr lang="en-US" altLang="en-US" sz="2400" dirty="0">
                <a:ea typeface="Times" panose="02020603050405020304" pitchFamily="18" charset="0"/>
                <a:cs typeface="Times New Roman" panose="02020603050405020304" pitchFamily="18" charset="0"/>
              </a:rPr>
              <a:t>m/s and has a KE of 200 kJ.  What is</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the KE of the car have as the velocity is changed to 30 m/s and 45 </a:t>
            </a:r>
            <a:r>
              <a:rPr lang="en-US" altLang="en-US" sz="2400" dirty="0">
                <a:ea typeface="Times" panose="02020603050405020304" pitchFamily="18" charset="0"/>
                <a:cs typeface="Times New Roman" panose="02020603050405020304" pitchFamily="18" charset="0"/>
              </a:rPr>
              <a:t>m/s?</a:t>
            </a: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r>
              <a:rPr lang="en-US" altLang="en-US" sz="2400" dirty="0">
                <a:cs typeface="Times New Roman" panose="02020603050405020304" pitchFamily="18" charset="0"/>
              </a:rPr>
              <a:t>Remember KE is defined as</a:t>
            </a: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r>
              <a:rPr lang="en-US" altLang="en-US" sz="2400" dirty="0">
                <a:cs typeface="Times New Roman" panose="02020603050405020304" pitchFamily="18" charset="0"/>
              </a:rPr>
              <a:t>So, if the velocity increases by a factor of C, the kinetic energy will increase by a factor of C</a:t>
            </a:r>
            <a:r>
              <a:rPr lang="en-US" altLang="en-US" sz="2400" baseline="30000" dirty="0">
                <a:cs typeface="Times New Roman" panose="02020603050405020304" pitchFamily="18" charset="0"/>
              </a:rPr>
              <a:t>2</a:t>
            </a:r>
            <a:r>
              <a:rPr lang="en-US" altLang="en-US" sz="2400" dirty="0">
                <a:cs typeface="Times New Roman" panose="02020603050405020304" pitchFamily="18" charset="0"/>
              </a:rPr>
              <a:t>.  Notice that 30 m/s is twice the initial speed of 15 m/s.  So, C = 2 in this case (30/15 = 2).</a:t>
            </a:r>
          </a:p>
          <a:p>
            <a:pPr marL="0" indent="0">
              <a:buNone/>
            </a:pPr>
            <a:endParaRPr lang="en-US" altLang="en-US" sz="2400" dirty="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cs typeface="Times New Roman" panose="02020603050405020304" pitchFamily="18" charset="0"/>
              </a:rPr>
              <a:t>Thus,</a:t>
            </a:r>
          </a:p>
          <a:p>
            <a:pPr marL="0" indent="0">
              <a:buNone/>
            </a:pPr>
            <a:r>
              <a:rPr kumimoji="0" lang="en-US" altLang="en-US" sz="2400" b="0" i="0" u="none" strike="noStrike" cap="none" normalizeH="0" baseline="0" dirty="0">
                <a:ln>
                  <a:noFill/>
                </a:ln>
                <a:solidFill>
                  <a:schemeClr val="tx1"/>
                </a:solidFill>
                <a:effectLst/>
              </a:rPr>
              <a:t>KE</a:t>
            </a:r>
            <a:r>
              <a:rPr kumimoji="0" lang="en-US" altLang="en-US" sz="2400" b="0" i="0" u="none" strike="noStrike" cap="none" normalizeH="0" baseline="-25000" dirty="0">
                <a:ln>
                  <a:noFill/>
                </a:ln>
                <a:solidFill>
                  <a:schemeClr val="tx1"/>
                </a:solidFill>
                <a:effectLst/>
              </a:rPr>
              <a:t>2</a:t>
            </a:r>
            <a:r>
              <a:rPr kumimoji="0" lang="en-US" altLang="en-US" sz="2400" b="0" i="0" u="none" strike="noStrike" cap="none" normalizeH="0" baseline="0" dirty="0">
                <a:ln>
                  <a:noFill/>
                </a:ln>
                <a:solidFill>
                  <a:schemeClr val="tx1"/>
                </a:solidFill>
                <a:effectLst/>
              </a:rPr>
              <a:t> = C</a:t>
            </a:r>
            <a:r>
              <a:rPr kumimoji="0" lang="en-US" altLang="en-US" sz="2400" b="0" i="0" u="none" strike="noStrike" cap="none" normalizeH="0" baseline="30000" dirty="0">
                <a:ln>
                  <a:noFill/>
                </a:ln>
                <a:solidFill>
                  <a:schemeClr val="tx1"/>
                </a:solidFill>
                <a:effectLst/>
              </a:rPr>
              <a:t>2</a:t>
            </a:r>
            <a:r>
              <a:rPr kumimoji="0" lang="en-US" altLang="en-US" sz="2400" b="0" i="0" u="none" strike="noStrike" cap="none" normalizeH="0" baseline="0" dirty="0">
                <a:ln>
                  <a:noFill/>
                </a:ln>
                <a:solidFill>
                  <a:schemeClr val="tx1"/>
                </a:solidFill>
                <a:effectLst/>
              </a:rPr>
              <a:t>*KE</a:t>
            </a:r>
            <a:r>
              <a:rPr kumimoji="0" lang="en-US" altLang="en-US" sz="2400" b="0" i="0" u="none" strike="noStrike" cap="none" normalizeH="0" baseline="-25000" dirty="0">
                <a:ln>
                  <a:noFill/>
                </a:ln>
                <a:solidFill>
                  <a:schemeClr val="tx1"/>
                </a:solidFill>
                <a:effectLst/>
              </a:rPr>
              <a:t>1</a:t>
            </a:r>
            <a:r>
              <a:rPr lang="en-US" altLang="en-US" sz="2400" dirty="0"/>
              <a:t> = 2</a:t>
            </a:r>
            <a:r>
              <a:rPr lang="en-US" altLang="en-US" sz="2400" baseline="30000" dirty="0"/>
              <a:t>2</a:t>
            </a:r>
            <a:r>
              <a:rPr lang="en-US" altLang="en-US" sz="2400" dirty="0"/>
              <a:t>* 200 kJ = 4* 200 kJ = 800 kJ</a:t>
            </a:r>
            <a:endParaRPr kumimoji="0" lang="en-US" altLang="en-US" sz="2400" b="0" i="0" u="none" strike="noStrike" cap="none" normalizeH="0" baseline="0" dirty="0">
              <a:ln>
                <a:noFill/>
              </a:ln>
              <a:solidFill>
                <a:schemeClr val="tx1"/>
              </a:solidFill>
              <a:effectLst/>
            </a:endParaRPr>
          </a:p>
          <a:p>
            <a:endParaRPr lang="en-US" sz="2400" dirty="0"/>
          </a:p>
          <a:p>
            <a:pPr marL="0" indent="0">
              <a:buNone/>
            </a:pPr>
            <a:endParaRPr lang="en-US" sz="2400" dirty="0"/>
          </a:p>
        </p:txBody>
      </p:sp>
      <p:pic>
        <p:nvPicPr>
          <p:cNvPr id="21" name="Picture 1">
            <a:extLst>
              <a:ext uri="{FF2B5EF4-FFF2-40B4-BE49-F238E27FC236}">
                <a16:creationId xmlns:a16="http://schemas.microsoft.com/office/drawing/2014/main" id="{C1156E43-FB2A-4092-A4B5-8839D89B5FF5}"/>
              </a:ext>
            </a:extLst>
          </p:cNvPr>
          <p:cNvPicPr>
            <a:picLocks noChangeAspect="1" noChangeArrowheads="1"/>
          </p:cNvPicPr>
          <p:nvPr/>
        </p:nvPicPr>
        <p:blipFill rotWithShape="1">
          <a:blip r:embed="rId2" cstate="print"/>
          <a:srcRect r="56779" b="8634"/>
          <a:stretch/>
        </p:blipFill>
        <p:spPr bwMode="auto">
          <a:xfrm>
            <a:off x="4038600" y="2133600"/>
            <a:ext cx="1462672" cy="551435"/>
          </a:xfrm>
          <a:prstGeom prst="rect">
            <a:avLst/>
          </a:prstGeom>
          <a:noFill/>
        </p:spPr>
      </p:pic>
    </p:spTree>
    <p:extLst>
      <p:ext uri="{BB962C8B-B14F-4D97-AF65-F5344CB8AC3E}">
        <p14:creationId xmlns:p14="http://schemas.microsoft.com/office/powerpoint/2010/main" val="3944632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304800" y="990600"/>
            <a:ext cx="8648700" cy="5756293"/>
          </a:xfrm>
        </p:spPr>
        <p:txBody>
          <a:bodyPr>
            <a:normAutofit/>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A car is traveling at 15 </a:t>
            </a:r>
            <a:r>
              <a:rPr lang="en-US" altLang="en-US" sz="2400" dirty="0">
                <a:ea typeface="Times" panose="02020603050405020304" pitchFamily="18" charset="0"/>
                <a:cs typeface="Times New Roman" panose="02020603050405020304" pitchFamily="18" charset="0"/>
              </a:rPr>
              <a:t>m/s and has a KE of 200 kJ.  What is</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the KE of the car have as the velocity is changed to 30 m/s and 45 </a:t>
            </a:r>
            <a:r>
              <a:rPr lang="en-US" altLang="en-US" sz="2400" dirty="0">
                <a:ea typeface="Times" panose="02020603050405020304" pitchFamily="18" charset="0"/>
                <a:cs typeface="Times New Roman" panose="02020603050405020304" pitchFamily="18" charset="0"/>
              </a:rPr>
              <a:t>m/s?</a:t>
            </a: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r>
              <a:rPr lang="en-US" altLang="en-US" sz="2400" dirty="0">
                <a:cs typeface="Times New Roman" panose="02020603050405020304" pitchFamily="18" charset="0"/>
              </a:rPr>
              <a:t>Remember KE is defined as</a:t>
            </a:r>
          </a:p>
          <a:p>
            <a:pPr marL="0" indent="0">
              <a:buNone/>
            </a:pPr>
            <a:endParaRPr kumimoji="0" lang="en-US" altLang="en-US" sz="2400" b="0" i="0" u="none" strike="noStrike" cap="none" normalizeH="0" baseline="0" dirty="0">
              <a:ln>
                <a:noFill/>
              </a:ln>
              <a:solidFill>
                <a:schemeClr val="tx1"/>
              </a:solidFill>
              <a:effectLst/>
              <a:cs typeface="Times New Roman" panose="02020603050405020304" pitchFamily="18" charset="0"/>
            </a:endParaRPr>
          </a:p>
          <a:p>
            <a:pPr marL="0" indent="0">
              <a:buNone/>
            </a:pPr>
            <a:r>
              <a:rPr lang="en-US" altLang="en-US" sz="2400" dirty="0">
                <a:cs typeface="Times New Roman" panose="02020603050405020304" pitchFamily="18" charset="0"/>
              </a:rPr>
              <a:t>So, if the velocity increases by a factor of C, the kinetic energy will increase by a factor of C</a:t>
            </a:r>
            <a:r>
              <a:rPr lang="en-US" altLang="en-US" sz="2400" baseline="30000" dirty="0">
                <a:cs typeface="Times New Roman" panose="02020603050405020304" pitchFamily="18" charset="0"/>
              </a:rPr>
              <a:t>2</a:t>
            </a:r>
            <a:r>
              <a:rPr lang="en-US" altLang="en-US" sz="2400" dirty="0">
                <a:cs typeface="Times New Roman" panose="02020603050405020304" pitchFamily="18" charset="0"/>
              </a:rPr>
              <a:t>.  Notice that 30 m/s is twice the initial speed of 15 m/s.  So, C = 2 in this case (30/15 = 2).</a:t>
            </a:r>
          </a:p>
          <a:p>
            <a:pPr marL="0" indent="0">
              <a:buNone/>
            </a:pPr>
            <a:endParaRPr lang="en-US" altLang="en-US" sz="2400" dirty="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cs typeface="Times New Roman" panose="02020603050405020304" pitchFamily="18" charset="0"/>
              </a:rPr>
              <a:t>Thus,</a:t>
            </a:r>
          </a:p>
          <a:p>
            <a:pPr marL="0" indent="0">
              <a:buNone/>
            </a:pPr>
            <a:r>
              <a:rPr kumimoji="0" lang="en-US" altLang="en-US" sz="2400" b="0" i="0" u="none" strike="noStrike" cap="none" normalizeH="0" baseline="0" dirty="0">
                <a:ln>
                  <a:noFill/>
                </a:ln>
                <a:solidFill>
                  <a:schemeClr val="tx1"/>
                </a:solidFill>
                <a:effectLst/>
              </a:rPr>
              <a:t>KE</a:t>
            </a:r>
            <a:r>
              <a:rPr kumimoji="0" lang="en-US" altLang="en-US" sz="2400" b="0" i="0" u="none" strike="noStrike" cap="none" normalizeH="0" baseline="-25000" dirty="0">
                <a:ln>
                  <a:noFill/>
                </a:ln>
                <a:solidFill>
                  <a:schemeClr val="tx1"/>
                </a:solidFill>
                <a:effectLst/>
              </a:rPr>
              <a:t>2</a:t>
            </a:r>
            <a:r>
              <a:rPr kumimoji="0" lang="en-US" altLang="en-US" sz="2400" b="0" i="0" u="none" strike="noStrike" cap="none" normalizeH="0" baseline="0" dirty="0">
                <a:ln>
                  <a:noFill/>
                </a:ln>
                <a:solidFill>
                  <a:schemeClr val="tx1"/>
                </a:solidFill>
                <a:effectLst/>
              </a:rPr>
              <a:t> = C</a:t>
            </a:r>
            <a:r>
              <a:rPr kumimoji="0" lang="en-US" altLang="en-US" sz="2400" b="0" i="0" u="none" strike="noStrike" cap="none" normalizeH="0" baseline="30000" dirty="0">
                <a:ln>
                  <a:noFill/>
                </a:ln>
                <a:solidFill>
                  <a:schemeClr val="tx1"/>
                </a:solidFill>
                <a:effectLst/>
              </a:rPr>
              <a:t>2</a:t>
            </a:r>
            <a:r>
              <a:rPr kumimoji="0" lang="en-US" altLang="en-US" sz="2400" b="0" i="0" u="none" strike="noStrike" cap="none" normalizeH="0" baseline="0" dirty="0">
                <a:ln>
                  <a:noFill/>
                </a:ln>
                <a:solidFill>
                  <a:schemeClr val="tx1"/>
                </a:solidFill>
                <a:effectLst/>
              </a:rPr>
              <a:t>*KE</a:t>
            </a:r>
            <a:r>
              <a:rPr kumimoji="0" lang="en-US" altLang="en-US" sz="2400" b="0" i="0" u="none" strike="noStrike" cap="none" normalizeH="0" baseline="-25000" dirty="0">
                <a:ln>
                  <a:noFill/>
                </a:ln>
                <a:solidFill>
                  <a:schemeClr val="tx1"/>
                </a:solidFill>
                <a:effectLst/>
              </a:rPr>
              <a:t>1</a:t>
            </a:r>
            <a:r>
              <a:rPr lang="en-US" altLang="en-US" sz="2400" dirty="0"/>
              <a:t> = 2</a:t>
            </a:r>
            <a:r>
              <a:rPr lang="en-US" altLang="en-US" sz="2400" baseline="30000" dirty="0"/>
              <a:t>2</a:t>
            </a:r>
            <a:r>
              <a:rPr lang="en-US" altLang="en-US" sz="2400" dirty="0"/>
              <a:t>* 200 kJ = 4* 200 kJ = 800 kJ</a:t>
            </a:r>
            <a:endParaRPr kumimoji="0" lang="en-US" altLang="en-US" sz="2400" b="0" i="0" u="none" strike="noStrike" cap="none" normalizeH="0" baseline="0" dirty="0">
              <a:ln>
                <a:noFill/>
              </a:ln>
              <a:solidFill>
                <a:schemeClr val="tx1"/>
              </a:solidFill>
              <a:effectLst/>
            </a:endParaRPr>
          </a:p>
          <a:p>
            <a:endParaRPr lang="en-US" sz="2400" dirty="0"/>
          </a:p>
          <a:p>
            <a:pPr marL="0" indent="0">
              <a:buNone/>
            </a:pPr>
            <a:r>
              <a:rPr lang="en-US" sz="2400" dirty="0"/>
              <a:t>If the velocity is now 45 m/s, that’s 3 times the original speed of 15 m/s.  This means KE</a:t>
            </a:r>
            <a:r>
              <a:rPr lang="en-US" sz="2400" baseline="-25000" dirty="0"/>
              <a:t>3</a:t>
            </a:r>
            <a:r>
              <a:rPr lang="en-US" sz="2400" dirty="0"/>
              <a:t> = </a:t>
            </a:r>
            <a:r>
              <a:rPr kumimoji="0" lang="en-US" altLang="en-US" sz="2400" b="0" i="0" u="none" strike="noStrike" cap="none" normalizeH="0" baseline="0" dirty="0">
                <a:ln>
                  <a:noFill/>
                </a:ln>
                <a:solidFill>
                  <a:schemeClr val="tx1"/>
                </a:solidFill>
                <a:effectLst/>
              </a:rPr>
              <a:t>C</a:t>
            </a:r>
            <a:r>
              <a:rPr kumimoji="0" lang="en-US" altLang="en-US" sz="2400" b="0" i="0" u="none" strike="noStrike" cap="none" normalizeH="0" baseline="30000" dirty="0">
                <a:ln>
                  <a:noFill/>
                </a:ln>
                <a:solidFill>
                  <a:schemeClr val="tx1"/>
                </a:solidFill>
                <a:effectLst/>
              </a:rPr>
              <a:t>2</a:t>
            </a:r>
            <a:r>
              <a:rPr kumimoji="0" lang="en-US" altLang="en-US" sz="2400" b="0" i="0" u="none" strike="noStrike" cap="none" normalizeH="0" baseline="0" dirty="0">
                <a:ln>
                  <a:noFill/>
                </a:ln>
                <a:solidFill>
                  <a:schemeClr val="tx1"/>
                </a:solidFill>
                <a:effectLst/>
              </a:rPr>
              <a:t>*KE</a:t>
            </a:r>
            <a:r>
              <a:rPr kumimoji="0" lang="en-US" altLang="en-US" sz="2400" b="0" i="0" u="none" strike="noStrike" cap="none" normalizeH="0" baseline="-25000" dirty="0">
                <a:ln>
                  <a:noFill/>
                </a:ln>
                <a:solidFill>
                  <a:schemeClr val="tx1"/>
                </a:solidFill>
                <a:effectLst/>
              </a:rPr>
              <a:t>1</a:t>
            </a:r>
            <a:r>
              <a:rPr lang="en-US" altLang="en-US" sz="2400" dirty="0"/>
              <a:t> = 3</a:t>
            </a:r>
            <a:r>
              <a:rPr lang="en-US" altLang="en-US" sz="2400" baseline="30000" dirty="0"/>
              <a:t>2</a:t>
            </a:r>
            <a:r>
              <a:rPr lang="en-US" altLang="en-US" sz="2400" dirty="0"/>
              <a:t>* 200 kJ = 9* 200 kJ = 1800 kJ</a:t>
            </a:r>
            <a:endParaRPr kumimoji="0" lang="en-US" altLang="en-US" sz="2400" b="0" i="0" u="none" strike="noStrike" cap="none" normalizeH="0" baseline="0" dirty="0">
              <a:ln>
                <a:noFill/>
              </a:ln>
              <a:solidFill>
                <a:schemeClr val="tx1"/>
              </a:solidFill>
              <a:effectLst/>
            </a:endParaRPr>
          </a:p>
          <a:p>
            <a:pPr marL="0" indent="0">
              <a:buNone/>
            </a:pPr>
            <a:endParaRPr lang="en-US" sz="2400" dirty="0"/>
          </a:p>
        </p:txBody>
      </p:sp>
      <p:pic>
        <p:nvPicPr>
          <p:cNvPr id="21" name="Picture 1">
            <a:extLst>
              <a:ext uri="{FF2B5EF4-FFF2-40B4-BE49-F238E27FC236}">
                <a16:creationId xmlns:a16="http://schemas.microsoft.com/office/drawing/2014/main" id="{C1156E43-FB2A-4092-A4B5-8839D89B5FF5}"/>
              </a:ext>
            </a:extLst>
          </p:cNvPr>
          <p:cNvPicPr>
            <a:picLocks noChangeAspect="1" noChangeArrowheads="1"/>
          </p:cNvPicPr>
          <p:nvPr/>
        </p:nvPicPr>
        <p:blipFill rotWithShape="1">
          <a:blip r:embed="rId2" cstate="print"/>
          <a:srcRect r="56779" b="8634"/>
          <a:stretch/>
        </p:blipFill>
        <p:spPr bwMode="auto">
          <a:xfrm>
            <a:off x="4038600" y="2133600"/>
            <a:ext cx="1462672" cy="551435"/>
          </a:xfrm>
          <a:prstGeom prst="rect">
            <a:avLst/>
          </a:prstGeom>
          <a:noFill/>
        </p:spPr>
      </p:pic>
    </p:spTree>
    <p:extLst>
      <p:ext uri="{BB962C8B-B14F-4D97-AF65-F5344CB8AC3E}">
        <p14:creationId xmlns:p14="http://schemas.microsoft.com/office/powerpoint/2010/main" val="1410100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5" name="Title 1"/>
          <p:cNvSpPr txBox="1">
            <a:spLocks/>
          </p:cNvSpPr>
          <p:nvPr/>
        </p:nvSpPr>
        <p:spPr>
          <a:xfrm>
            <a:off x="628650" y="448721"/>
            <a:ext cx="3530753" cy="1225650"/>
          </a:xfrm>
          <a:prstGeom prst="rect">
            <a:avLst/>
          </a:prstGeom>
        </p:spPr>
        <p:txBody>
          <a:bodyPr vert="horz" lIns="91440" tIns="45720" rIns="91440" bIns="45720" rtlCol="0"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pPr>
              <a:lnSpc>
                <a:spcPct val="90000"/>
              </a:lnSpc>
              <a:spcAft>
                <a:spcPts val="600"/>
              </a:spcAft>
            </a:pPr>
            <a:r>
              <a:rPr lang="en-US" b="1" i="1" dirty="0">
                <a:solidFill>
                  <a:schemeClr val="bg1"/>
                </a:solidFill>
              </a:rPr>
              <a:t>Work</a:t>
            </a:r>
          </a:p>
        </p:txBody>
      </p:sp>
      <p:cxnSp>
        <p:nvCxnSpPr>
          <p:cNvPr id="14" name="Straight Connector 13">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3904" y="1749756"/>
            <a:ext cx="35387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a:spLocks noChangeArrowheads="1"/>
          </p:cNvSpPr>
          <p:nvPr/>
        </p:nvSpPr>
        <p:spPr bwMode="auto">
          <a:xfrm>
            <a:off x="673326" y="1909192"/>
            <a:ext cx="3439885" cy="36477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p>
            <a:pPr>
              <a:lnSpc>
                <a:spcPct val="90000"/>
              </a:lnSpc>
              <a:spcAft>
                <a:spcPts val="600"/>
              </a:spcAft>
            </a:pPr>
            <a:r>
              <a:rPr lang="en-US" sz="2000" dirty="0">
                <a:solidFill>
                  <a:schemeClr val="bg1"/>
                </a:solidFill>
              </a:rPr>
              <a:t>Work, W</a:t>
            </a:r>
            <a:r>
              <a:rPr lang="en-US" sz="2000" b="1" dirty="0">
                <a:solidFill>
                  <a:schemeClr val="bg1"/>
                </a:solidFill>
              </a:rPr>
              <a:t>,</a:t>
            </a:r>
            <a:r>
              <a:rPr lang="en-US" sz="2000" dirty="0">
                <a:solidFill>
                  <a:schemeClr val="bg1"/>
                </a:solidFill>
              </a:rPr>
              <a:t> is energy transferred to or from an object by means of a force acting on the object. </a:t>
            </a:r>
          </a:p>
          <a:p>
            <a:pPr indent="-228600">
              <a:lnSpc>
                <a:spcPct val="90000"/>
              </a:lnSpc>
              <a:spcAft>
                <a:spcPts val="600"/>
              </a:spcAft>
              <a:buFont typeface="Arial" panose="020B0604020202020204" pitchFamily="34" charset="0"/>
              <a:buChar char="•"/>
            </a:pPr>
            <a:endParaRPr lang="en-US" sz="2000" dirty="0">
              <a:solidFill>
                <a:schemeClr val="bg1"/>
              </a:solidFill>
            </a:endParaRPr>
          </a:p>
          <a:p>
            <a:pPr>
              <a:lnSpc>
                <a:spcPct val="90000"/>
              </a:lnSpc>
              <a:spcAft>
                <a:spcPts val="600"/>
              </a:spcAft>
            </a:pPr>
            <a:r>
              <a:rPr lang="en-US" sz="2000" dirty="0">
                <a:solidFill>
                  <a:schemeClr val="bg1"/>
                </a:solidFill>
              </a:rPr>
              <a:t>Energy transferred to the object is positive work, and energy transferred from the object is negative work.</a:t>
            </a:r>
          </a:p>
        </p:txBody>
      </p:sp>
      <p:cxnSp>
        <p:nvCxnSpPr>
          <p:cNvPr id="16" name="Straight Connector 15">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5520" y="5707672"/>
            <a:ext cx="35354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1A360EF-9848-4078-A79A-68368CB175A8}"/>
              </a:ext>
            </a:extLst>
          </p:cNvPr>
          <p:cNvPicPr>
            <a:picLocks noChangeAspect="1"/>
          </p:cNvPicPr>
          <p:nvPr/>
        </p:nvPicPr>
        <p:blipFill rotWithShape="1">
          <a:blip r:embed="rId2"/>
          <a:srcRect l="58636" r="-1" b="-1"/>
          <a:stretch/>
        </p:blipFill>
        <p:spPr>
          <a:xfrm>
            <a:off x="4894089" y="10"/>
            <a:ext cx="4249911" cy="6857990"/>
          </a:xfrm>
          <a:prstGeom prst="rect">
            <a:avLst/>
          </a:prstGeom>
        </p:spPr>
      </p:pic>
    </p:spTree>
    <p:extLst>
      <p:ext uri="{BB962C8B-B14F-4D97-AF65-F5344CB8AC3E}">
        <p14:creationId xmlns:p14="http://schemas.microsoft.com/office/powerpoint/2010/main" val="1308929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5"/>
          <p:cNvSpPr>
            <a:spLocks noGrp="1"/>
          </p:cNvSpPr>
          <p:nvPr>
            <p:ph type="body" sz="half" idx="2"/>
          </p:nvPr>
        </p:nvSpPr>
        <p:spPr>
          <a:xfrm>
            <a:off x="152400" y="796925"/>
            <a:ext cx="2743200" cy="4156075"/>
          </a:xfrm>
        </p:spPr>
        <p:txBody>
          <a:bodyPr>
            <a:normAutofit/>
          </a:bodyPr>
          <a:lstStyle/>
          <a:p>
            <a:r>
              <a:rPr lang="en-US" sz="2000" dirty="0"/>
              <a:t>To calculate the work a force  </a:t>
            </a:r>
            <a:r>
              <a:rPr lang="en-US" sz="2000" b="1" i="1" dirty="0"/>
              <a:t>F</a:t>
            </a:r>
            <a:r>
              <a:rPr lang="en-US" sz="2000" dirty="0"/>
              <a:t> does on an object as the object moves through some displacement </a:t>
            </a:r>
            <a:r>
              <a:rPr lang="en-US" sz="2000" b="1" i="1" dirty="0"/>
              <a:t>d</a:t>
            </a:r>
            <a:r>
              <a:rPr lang="en-US" sz="2000" dirty="0"/>
              <a:t>, or </a:t>
            </a:r>
            <a:r>
              <a:rPr lang="el-GR" sz="2000" dirty="0"/>
              <a:t>Δ</a:t>
            </a:r>
            <a:r>
              <a:rPr lang="en-US" sz="2000" i="1" dirty="0"/>
              <a:t>x, </a:t>
            </a:r>
            <a:r>
              <a:rPr lang="en-US" sz="2000" dirty="0"/>
              <a:t>we use only the force component along the object’s displacement. The force component perpendicular to the displacement direction does zero work.</a:t>
            </a:r>
          </a:p>
          <a:p>
            <a:r>
              <a:rPr lang="en-US" sz="2000" dirty="0"/>
              <a:t>For a constant force </a:t>
            </a:r>
            <a:r>
              <a:rPr lang="en-US" sz="2000" b="1" i="1" dirty="0"/>
              <a:t>F</a:t>
            </a:r>
            <a:r>
              <a:rPr lang="en-US" sz="2000" dirty="0"/>
              <a:t>, the work done W is:</a:t>
            </a:r>
          </a:p>
          <a:p>
            <a:endParaRPr lang="en-US" sz="2000" dirty="0"/>
          </a:p>
          <a:p>
            <a:endParaRPr lang="en-US" sz="2000" dirty="0"/>
          </a:p>
          <a:p>
            <a:endParaRPr lang="en-US" sz="2000" dirty="0"/>
          </a:p>
          <a:p>
            <a:endParaRPr lang="en-US" sz="2000" dirty="0"/>
          </a:p>
          <a:p>
            <a:endParaRPr lang="en-US" sz="1800" dirty="0"/>
          </a:p>
        </p:txBody>
      </p:sp>
      <p:grpSp>
        <p:nvGrpSpPr>
          <p:cNvPr id="14340" name="Group 16"/>
          <p:cNvGrpSpPr>
            <a:grpSpLocks/>
          </p:cNvGrpSpPr>
          <p:nvPr/>
        </p:nvGrpSpPr>
        <p:grpSpPr bwMode="auto">
          <a:xfrm>
            <a:off x="304800" y="4981575"/>
            <a:ext cx="2136775" cy="400050"/>
            <a:chOff x="1169111" y="5100146"/>
            <a:chExt cx="2137378" cy="400214"/>
          </a:xfrm>
        </p:grpSpPr>
        <p:pic>
          <p:nvPicPr>
            <p:cNvPr id="143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9111" y="5109835"/>
              <a:ext cx="111442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8739" y="5100146"/>
              <a:ext cx="1047750" cy="39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4341"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4864" y="1247775"/>
            <a:ext cx="33147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Rectangle 14"/>
          <p:cNvSpPr>
            <a:spLocks noChangeArrowheads="1"/>
          </p:cNvSpPr>
          <p:nvPr/>
        </p:nvSpPr>
        <p:spPr bwMode="auto">
          <a:xfrm>
            <a:off x="3810000" y="3429000"/>
            <a:ext cx="45720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i="1" dirty="0"/>
              <a:t>A constant force directed at angle </a:t>
            </a:r>
            <a:r>
              <a:rPr lang="en-US" sz="1800" i="1" dirty="0">
                <a:latin typeface="Symbol" pitchFamily="18" charset="2"/>
              </a:rPr>
              <a:t>f</a:t>
            </a:r>
            <a:r>
              <a:rPr lang="en-US" sz="1800" i="1" dirty="0"/>
              <a:t> to the displacement  (in the x-direction) of a bead does work on the bead. The only component of force taken into account here is the x-component.</a:t>
            </a:r>
          </a:p>
        </p:txBody>
      </p:sp>
      <p:sp>
        <p:nvSpPr>
          <p:cNvPr id="14343" name="TextBox 15"/>
          <p:cNvSpPr txBox="1">
            <a:spLocks noChangeArrowheads="1"/>
          </p:cNvSpPr>
          <p:nvPr/>
        </p:nvSpPr>
        <p:spPr bwMode="auto">
          <a:xfrm>
            <a:off x="2895600" y="5181600"/>
            <a:ext cx="6096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b="1" dirty="0"/>
              <a:t>When two or more forces act on an object, the net work done on the object is the sum of the works done by the individual forces.</a:t>
            </a:r>
            <a:endParaRPr lang="en-US" dirty="0"/>
          </a:p>
        </p:txBody>
      </p:sp>
      <p:sp>
        <p:nvSpPr>
          <p:cNvPr id="10" name="Title 1"/>
          <p:cNvSpPr txBox="1">
            <a:spLocks/>
          </p:cNvSpPr>
          <p:nvPr/>
        </p:nvSpPr>
        <p:spPr>
          <a:xfrm>
            <a:off x="2895600" y="609600"/>
            <a:ext cx="6096000" cy="533400"/>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3200" b="1" i="1" dirty="0">
                <a:solidFill>
                  <a:srgbClr val="C00000"/>
                </a:solidFill>
                <a:latin typeface="Arial" charset="0"/>
                <a:cs typeface="Arial" charset="0"/>
              </a:rPr>
              <a:t>Work</a:t>
            </a:r>
          </a:p>
        </p:txBody>
      </p:sp>
    </p:spTree>
    <p:extLst>
      <p:ext uri="{BB962C8B-B14F-4D97-AF65-F5344CB8AC3E}">
        <p14:creationId xmlns:p14="http://schemas.microsoft.com/office/powerpoint/2010/main" val="7846613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3859</Words>
  <Application>Microsoft Office PowerPoint</Application>
  <PresentationFormat>On-screen Show (4:3)</PresentationFormat>
  <Paragraphs>479</Paragraphs>
  <Slides>36</Slides>
  <Notes>10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3" baseType="lpstr">
      <vt:lpstr>Arial</vt:lpstr>
      <vt:lpstr>Calibri</vt:lpstr>
      <vt:lpstr>Calibri Light</vt:lpstr>
      <vt:lpstr>Symbol</vt:lpstr>
      <vt:lpstr>Times New Roman</vt:lpstr>
      <vt:lpstr>Office Theme</vt:lpstr>
      <vt:lpstr>Equation</vt:lpstr>
      <vt:lpstr>What is Energy?</vt:lpstr>
      <vt:lpstr>PowerPoint Presentation</vt:lpstr>
      <vt:lpstr>PowerPoint Presentation</vt:lpstr>
      <vt:lpstr>PowerPoint Presentation</vt:lpstr>
      <vt:lpstr>Example Problem</vt:lpstr>
      <vt:lpstr>Example Problem</vt:lpstr>
      <vt:lpstr>Example Problem</vt:lpstr>
      <vt:lpstr>PowerPoint Presentation</vt:lpstr>
      <vt:lpstr>PowerPoint Presentation</vt:lpstr>
      <vt:lpstr>PowerPoint Presentation</vt:lpstr>
      <vt:lpstr>PowerPoint Presentation</vt:lpstr>
      <vt:lpstr>Example Problem</vt:lpstr>
      <vt:lpstr>Example Problem</vt:lpstr>
      <vt:lpstr>Example Problem</vt:lpstr>
      <vt:lpstr>Example Problem</vt:lpstr>
      <vt:lpstr>Example Problem</vt:lpstr>
      <vt:lpstr>PowerPoint Presentation</vt:lpstr>
      <vt:lpstr>PowerPoint Presentation</vt:lpstr>
      <vt:lpstr>PowerPoint Presentation</vt:lpstr>
      <vt:lpstr>PowerPoint Presentation</vt:lpstr>
      <vt:lpstr>PowerPoint Presentation</vt:lpstr>
      <vt:lpstr>Example Problem</vt:lpstr>
      <vt:lpstr>Example Problem</vt:lpstr>
      <vt:lpstr>Example Problem</vt:lpstr>
      <vt:lpstr>Example Problem</vt:lpstr>
      <vt:lpstr>PowerPoint Presentation</vt:lpstr>
      <vt:lpstr>PowerPoint Presentation</vt:lpstr>
      <vt:lpstr>PowerPoint Presentation</vt:lpstr>
      <vt:lpstr>Example Problem</vt:lpstr>
      <vt:lpstr>Example Problem</vt:lpstr>
      <vt:lpstr>Example Problem</vt:lpstr>
      <vt:lpstr>Example Problem</vt:lpstr>
      <vt:lpstr>Example Problem</vt:lpstr>
      <vt:lpstr>Example Problem</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Energy?</dc:title>
  <dc:creator>jan drake</dc:creator>
  <cp:lastModifiedBy>jan drake</cp:lastModifiedBy>
  <cp:revision>4</cp:revision>
  <dcterms:created xsi:type="dcterms:W3CDTF">2020-05-20T19:05:32Z</dcterms:created>
  <dcterms:modified xsi:type="dcterms:W3CDTF">2020-05-21T00:35:45Z</dcterms:modified>
</cp:coreProperties>
</file>