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9"/>
  </p:notesMasterIdLst>
  <p:handoutMasterIdLst>
    <p:handoutMasterId r:id="rId120"/>
  </p:handoutMasterIdLst>
  <p:sldIdLst>
    <p:sldId id="356" r:id="rId2"/>
    <p:sldId id="263" r:id="rId3"/>
    <p:sldId id="309" r:id="rId4"/>
    <p:sldId id="357" r:id="rId5"/>
    <p:sldId id="311" r:id="rId6"/>
    <p:sldId id="269" r:id="rId7"/>
    <p:sldId id="270" r:id="rId8"/>
    <p:sldId id="258" r:id="rId9"/>
    <p:sldId id="272" r:id="rId10"/>
    <p:sldId id="289" r:id="rId11"/>
    <p:sldId id="295" r:id="rId12"/>
    <p:sldId id="290" r:id="rId13"/>
    <p:sldId id="277" r:id="rId14"/>
    <p:sldId id="293" r:id="rId15"/>
    <p:sldId id="291" r:id="rId16"/>
    <p:sldId id="298" r:id="rId17"/>
    <p:sldId id="296" r:id="rId18"/>
    <p:sldId id="294" r:id="rId19"/>
    <p:sldId id="358" r:id="rId20"/>
    <p:sldId id="359" r:id="rId21"/>
    <p:sldId id="360" r:id="rId22"/>
    <p:sldId id="256" r:id="rId23"/>
    <p:sldId id="361" r:id="rId24"/>
    <p:sldId id="297" r:id="rId25"/>
    <p:sldId id="365" r:id="rId26"/>
    <p:sldId id="366" r:id="rId27"/>
    <p:sldId id="282" r:id="rId28"/>
    <p:sldId id="286" r:id="rId29"/>
    <p:sldId id="304" r:id="rId30"/>
    <p:sldId id="301" r:id="rId31"/>
    <p:sldId id="299" r:id="rId32"/>
    <p:sldId id="303" r:id="rId33"/>
    <p:sldId id="284" r:id="rId34"/>
    <p:sldId id="305" r:id="rId35"/>
    <p:sldId id="260" r:id="rId36"/>
    <p:sldId id="302" r:id="rId37"/>
    <p:sldId id="368" r:id="rId38"/>
    <p:sldId id="369" r:id="rId39"/>
    <p:sldId id="370" r:id="rId40"/>
    <p:sldId id="371" r:id="rId41"/>
    <p:sldId id="372" r:id="rId42"/>
    <p:sldId id="373" r:id="rId43"/>
    <p:sldId id="314" r:id="rId44"/>
    <p:sldId id="315" r:id="rId45"/>
    <p:sldId id="316" r:id="rId46"/>
    <p:sldId id="317" r:id="rId47"/>
    <p:sldId id="318" r:id="rId48"/>
    <p:sldId id="374" r:id="rId49"/>
    <p:sldId id="320" r:id="rId50"/>
    <p:sldId id="375" r:id="rId51"/>
    <p:sldId id="322" r:id="rId52"/>
    <p:sldId id="376" r:id="rId53"/>
    <p:sldId id="377" r:id="rId54"/>
    <p:sldId id="323" r:id="rId55"/>
    <p:sldId id="378" r:id="rId56"/>
    <p:sldId id="379" r:id="rId57"/>
    <p:sldId id="380" r:id="rId58"/>
    <p:sldId id="381" r:id="rId59"/>
    <p:sldId id="383" r:id="rId60"/>
    <p:sldId id="339" r:id="rId61"/>
    <p:sldId id="384" r:id="rId62"/>
    <p:sldId id="385" r:id="rId63"/>
    <p:sldId id="386" r:id="rId64"/>
    <p:sldId id="387" r:id="rId65"/>
    <p:sldId id="388" r:id="rId66"/>
    <p:sldId id="389" r:id="rId67"/>
    <p:sldId id="390" r:id="rId68"/>
    <p:sldId id="391" r:id="rId69"/>
    <p:sldId id="392" r:id="rId70"/>
    <p:sldId id="393" r:id="rId71"/>
    <p:sldId id="394" r:id="rId72"/>
    <p:sldId id="395" r:id="rId73"/>
    <p:sldId id="362" r:id="rId74"/>
    <p:sldId id="396" r:id="rId75"/>
    <p:sldId id="397" r:id="rId76"/>
    <p:sldId id="398" r:id="rId77"/>
    <p:sldId id="399" r:id="rId78"/>
    <p:sldId id="400" r:id="rId79"/>
    <p:sldId id="401" r:id="rId80"/>
    <p:sldId id="306" r:id="rId81"/>
    <p:sldId id="402" r:id="rId82"/>
    <p:sldId id="403" r:id="rId83"/>
    <p:sldId id="404" r:id="rId84"/>
    <p:sldId id="405" r:id="rId85"/>
    <p:sldId id="406" r:id="rId86"/>
    <p:sldId id="407" r:id="rId87"/>
    <p:sldId id="408" r:id="rId88"/>
    <p:sldId id="409" r:id="rId89"/>
    <p:sldId id="410" r:id="rId90"/>
    <p:sldId id="411" r:id="rId91"/>
    <p:sldId id="412" r:id="rId92"/>
    <p:sldId id="413" r:id="rId93"/>
    <p:sldId id="414" r:id="rId94"/>
    <p:sldId id="415" r:id="rId95"/>
    <p:sldId id="416" r:id="rId96"/>
    <p:sldId id="363" r:id="rId97"/>
    <p:sldId id="364" r:id="rId98"/>
    <p:sldId id="417" r:id="rId99"/>
    <p:sldId id="418" r:id="rId100"/>
    <p:sldId id="419" r:id="rId101"/>
    <p:sldId id="420" r:id="rId102"/>
    <p:sldId id="421" r:id="rId103"/>
    <p:sldId id="422" r:id="rId104"/>
    <p:sldId id="423" r:id="rId105"/>
    <p:sldId id="424" r:id="rId106"/>
    <p:sldId id="425" r:id="rId107"/>
    <p:sldId id="426" r:id="rId108"/>
    <p:sldId id="427" r:id="rId109"/>
    <p:sldId id="428" r:id="rId110"/>
    <p:sldId id="429" r:id="rId111"/>
    <p:sldId id="430" r:id="rId112"/>
    <p:sldId id="431" r:id="rId113"/>
    <p:sldId id="432" r:id="rId114"/>
    <p:sldId id="433" r:id="rId115"/>
    <p:sldId id="434" r:id="rId116"/>
    <p:sldId id="435" r:id="rId117"/>
    <p:sldId id="436" r:id="rId118"/>
  </p:sldIdLst>
  <p:sldSz cx="9144000" cy="6858000" type="screen4x3"/>
  <p:notesSz cx="9296400" cy="701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2BE1"/>
    <a:srgbClr val="19FF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37" autoAdjust="0"/>
    <p:restoredTop sz="94660"/>
  </p:normalViewPr>
  <p:slideViewPr>
    <p:cSldViewPr snapToGrid="0" snapToObjects="1">
      <p:cViewPr varScale="1">
        <p:scale>
          <a:sx n="79" d="100"/>
          <a:sy n="79" d="100"/>
        </p:scale>
        <p:origin x="163" y="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195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65014" y="0"/>
            <a:ext cx="4029282" cy="351957"/>
          </a:xfrm>
          <a:prstGeom prst="rect">
            <a:avLst/>
          </a:prstGeom>
        </p:spPr>
        <p:txBody>
          <a:bodyPr vert="horz" lIns="91440" tIns="45720" rIns="91440" bIns="45720" rtlCol="0"/>
          <a:lstStyle>
            <a:lvl1pPr algn="r">
              <a:defRPr sz="1200"/>
            </a:lvl1pPr>
          </a:lstStyle>
          <a:p>
            <a:fld id="{5E754467-34B3-49A4-A95E-99D209E6E467}" type="datetimeFigureOut">
              <a:rPr lang="en-US" smtClean="0"/>
              <a:t>7/21/2020</a:t>
            </a:fld>
            <a:endParaRPr lang="en-US"/>
          </a:p>
        </p:txBody>
      </p:sp>
      <p:sp>
        <p:nvSpPr>
          <p:cNvPr id="4" name="Footer Placeholder 3"/>
          <p:cNvSpPr>
            <a:spLocks noGrp="1"/>
          </p:cNvSpPr>
          <p:nvPr>
            <p:ph type="ftr" sz="quarter" idx="2"/>
          </p:nvPr>
        </p:nvSpPr>
        <p:spPr>
          <a:xfrm>
            <a:off x="1" y="6658444"/>
            <a:ext cx="4029282" cy="35195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65014" y="6658444"/>
            <a:ext cx="4029282" cy="351957"/>
          </a:xfrm>
          <a:prstGeom prst="rect">
            <a:avLst/>
          </a:prstGeom>
        </p:spPr>
        <p:txBody>
          <a:bodyPr vert="horz" lIns="91440" tIns="45720" rIns="91440" bIns="45720" rtlCol="0" anchor="b"/>
          <a:lstStyle>
            <a:lvl1pPr algn="r">
              <a:defRPr sz="1200"/>
            </a:lvl1pPr>
          </a:lstStyle>
          <a:p>
            <a:fld id="{30D5C3B4-2364-4AE4-82F9-C988F6A29B7A}" type="slidenum">
              <a:rPr lang="en-US" smtClean="0"/>
              <a:t>‹#›</a:t>
            </a:fld>
            <a:endParaRPr lang="en-US"/>
          </a:p>
        </p:txBody>
      </p:sp>
    </p:spTree>
    <p:extLst>
      <p:ext uri="{BB962C8B-B14F-4D97-AF65-F5344CB8AC3E}">
        <p14:creationId xmlns:p14="http://schemas.microsoft.com/office/powerpoint/2010/main" val="1552403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2F9E575E-949D-9E47-8A4E-75363BE3B335}" type="datetimeFigureOut">
              <a:rPr lang="en-US"/>
              <a:pPr/>
              <a:t>7/21/2020</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A8C69EC7-9367-F441-96AB-E06EAE8B38CC}" type="slidenum">
              <a:rPr/>
              <a:pPr/>
              <a:t>‹#›</a:t>
            </a:fld>
            <a:endParaRPr lang="en-US"/>
          </a:p>
        </p:txBody>
      </p:sp>
    </p:spTree>
    <p:extLst>
      <p:ext uri="{BB962C8B-B14F-4D97-AF65-F5344CB8AC3E}">
        <p14:creationId xmlns:p14="http://schemas.microsoft.com/office/powerpoint/2010/main" val="281354869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a:extLst>
              <a:ext uri="{FF2B5EF4-FFF2-40B4-BE49-F238E27FC236}">
                <a16:creationId xmlns:a16="http://schemas.microsoft.com/office/drawing/2014/main" id="{77433B73-D0E0-466B-9B8F-DECB4ADD0C7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B8F52F3-9F93-4161-9D5D-DC6E531ADEAB}" type="slidenum">
              <a:rPr lang="en-US" altLang="en-US" sz="1200"/>
              <a:pPr/>
              <a:t>1</a:t>
            </a:fld>
            <a:endParaRPr lang="en-US" altLang="en-US" sz="1200"/>
          </a:p>
        </p:txBody>
      </p:sp>
      <p:sp>
        <p:nvSpPr>
          <p:cNvPr id="17410" name="Rectangle 2">
            <a:extLst>
              <a:ext uri="{FF2B5EF4-FFF2-40B4-BE49-F238E27FC236}">
                <a16:creationId xmlns:a16="http://schemas.microsoft.com/office/drawing/2014/main" id="{0264BAE7-AE31-459D-AA50-E436A094BD50}"/>
              </a:ext>
            </a:extLst>
          </p:cNvPr>
          <p:cNvSpPr>
            <a:spLocks noGrp="1" noRot="1" noChangeAspect="1" noChangeArrowheads="1" noTextEdit="1"/>
          </p:cNvSpPr>
          <p:nvPr>
            <p:ph type="sldImg"/>
          </p:nvPr>
        </p:nvSpPr>
        <p:spPr>
          <a:ln/>
        </p:spPr>
      </p:sp>
      <p:sp>
        <p:nvSpPr>
          <p:cNvPr id="17411" name="Rectangle 3">
            <a:extLst>
              <a:ext uri="{FF2B5EF4-FFF2-40B4-BE49-F238E27FC236}">
                <a16:creationId xmlns:a16="http://schemas.microsoft.com/office/drawing/2014/main" id="{0970B250-4B97-4B74-B85A-7115CCEC2A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031">
            <a:extLst>
              <a:ext uri="{FF2B5EF4-FFF2-40B4-BE49-F238E27FC236}">
                <a16:creationId xmlns:a16="http://schemas.microsoft.com/office/drawing/2014/main" id="{8A2E6843-281D-41A7-AB83-007499D25AA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2391BEFF-6C84-448A-83E9-D29B386C4434}" type="slidenum">
              <a:rPr lang="en-US" altLang="en-US" sz="1200"/>
              <a:pPr/>
              <a:t>15</a:t>
            </a:fld>
            <a:endParaRPr lang="en-US" altLang="en-US" sz="1200"/>
          </a:p>
        </p:txBody>
      </p:sp>
      <p:sp>
        <p:nvSpPr>
          <p:cNvPr id="40962" name="Rectangle 2">
            <a:extLst>
              <a:ext uri="{FF2B5EF4-FFF2-40B4-BE49-F238E27FC236}">
                <a16:creationId xmlns:a16="http://schemas.microsoft.com/office/drawing/2014/main" id="{54348ABC-BEFB-4745-A8E3-64FBCBE46166}"/>
              </a:ext>
            </a:extLst>
          </p:cNvPr>
          <p:cNvSpPr>
            <a:spLocks noGrp="1" noRot="1" noChangeAspect="1" noChangeArrowheads="1" noTextEdit="1"/>
          </p:cNvSpPr>
          <p:nvPr>
            <p:ph type="sldImg"/>
          </p:nvPr>
        </p:nvSpPr>
        <p:spPr>
          <a:ln/>
        </p:spPr>
      </p:sp>
      <p:sp>
        <p:nvSpPr>
          <p:cNvPr id="40963" name="Rectangle 3">
            <a:extLst>
              <a:ext uri="{FF2B5EF4-FFF2-40B4-BE49-F238E27FC236}">
                <a16:creationId xmlns:a16="http://schemas.microsoft.com/office/drawing/2014/main" id="{62038CD6-F021-4C40-880F-5CD024A4A68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a:extLst>
              <a:ext uri="{FF2B5EF4-FFF2-40B4-BE49-F238E27FC236}">
                <a16:creationId xmlns:a16="http://schemas.microsoft.com/office/drawing/2014/main" id="{1AF9BEA7-6779-4F59-8F93-DB2CDEBB0C5A}"/>
              </a:ext>
            </a:extLst>
          </p:cNvPr>
          <p:cNvSpPr>
            <a:spLocks noGrp="1" noRot="1" noChangeAspect="1"/>
          </p:cNvSpPr>
          <p:nvPr>
            <p:ph type="sldImg"/>
          </p:nvPr>
        </p:nvSpPr>
        <p:spPr>
          <a:ln/>
        </p:spPr>
      </p:sp>
      <p:sp>
        <p:nvSpPr>
          <p:cNvPr id="46082" name="Notes Placeholder 2">
            <a:extLst>
              <a:ext uri="{FF2B5EF4-FFF2-40B4-BE49-F238E27FC236}">
                <a16:creationId xmlns:a16="http://schemas.microsoft.com/office/drawing/2014/main" id="{65E96A50-FF7E-483C-B751-5F20BC8C64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A mere 600 light-years away, M44 is one of the closest star clusters to our solar system. Also known as the </a:t>
            </a:r>
            <a:r>
              <a:rPr lang="en-US" altLang="en-US" u="sng">
                <a:latin typeface="Times" panose="02020603050405020304" pitchFamily="18" charset="0"/>
              </a:rPr>
              <a:t>Praesepe or the Beehive cluster its stars are young though, about 600 million years old compared to our Sun's 4.5 billion years. Based on similar ages and motion through space, M44 and the even closer Hyades star cluster in Taurus are thought to have been born together in the same large molecular cloud. An open cluster spanning some 15 light-years, M44 holds 1,000 stars or so and covers about 3 full moons (1.5 degrees) on the sky in the constellation Cancer. Visible to the unaided eye, M44 has been recognized since antiquity. Described as a faint cloud or celestial mist long before being included as the 44th entry in Charles Messier's 18th century catalog, the cluster was not resolved into its individual stars until telescopes were available. A popular target for modern, binocular-equiped sky gazers, the cluster's few yellowish tinted, cool, red giants are scattered through the field of its brighter hot blue main sequence stars in this colorful stellar group snapshot.</a:t>
            </a:r>
            <a:endParaRPr lang="en-US" altLang="en-US">
              <a:latin typeface="Times" panose="02020603050405020304" pitchFamily="18" charset="0"/>
            </a:endParaRPr>
          </a:p>
        </p:txBody>
      </p:sp>
      <p:sp>
        <p:nvSpPr>
          <p:cNvPr id="46083" name="Slide Number Placeholder 3">
            <a:extLst>
              <a:ext uri="{FF2B5EF4-FFF2-40B4-BE49-F238E27FC236}">
                <a16:creationId xmlns:a16="http://schemas.microsoft.com/office/drawing/2014/main" id="{8F4A14B8-24D9-4771-8064-59E9029C1FF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EDE48FC-BBC7-4DDF-8763-9B7A296E84D0}" type="slidenum">
              <a:rPr lang="en-US" altLang="en-US" sz="1200"/>
              <a:pPr/>
              <a:t>19</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a:extLst>
              <a:ext uri="{FF2B5EF4-FFF2-40B4-BE49-F238E27FC236}">
                <a16:creationId xmlns:a16="http://schemas.microsoft.com/office/drawing/2014/main" id="{BC7CC283-1217-4E39-B6A9-1314281CC4F9}"/>
              </a:ext>
            </a:extLst>
          </p:cNvPr>
          <p:cNvSpPr>
            <a:spLocks noGrp="1" noRot="1" noChangeAspect="1"/>
          </p:cNvSpPr>
          <p:nvPr>
            <p:ph type="sldImg"/>
          </p:nvPr>
        </p:nvSpPr>
        <p:spPr>
          <a:ln/>
        </p:spPr>
      </p:sp>
      <p:sp>
        <p:nvSpPr>
          <p:cNvPr id="48130" name="Notes Placeholder 2">
            <a:extLst>
              <a:ext uri="{FF2B5EF4-FFF2-40B4-BE49-F238E27FC236}">
                <a16:creationId xmlns:a16="http://schemas.microsoft.com/office/drawing/2014/main" id="{BFD5C5A2-F4C6-4B68-94A1-343CD9320BF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A mere 600 light-years away, M44 is one of the closest star clusters to our solar system. Also known as the </a:t>
            </a:r>
            <a:r>
              <a:rPr lang="en-US" altLang="en-US" u="sng">
                <a:latin typeface="Times" panose="02020603050405020304" pitchFamily="18" charset="0"/>
              </a:rPr>
              <a:t>Praesepe or the Beehive cluster its stars are young though, about 600 million years old compared to our Sun's 4.5 billion years. Based on similar ages and motion through space, M44 and the even closer Hyades star cluster in Taurus are thought to have been born together in the same large molecular cloud. An open cluster spanning some 15 light-years, M44 holds 1,000 stars or so and covers about 3 full moons (1.5 degrees) on the sky in the constellation Cancer. Visible to the unaided eye, M44 has been recognized since antiquity. Described as a faint cloud or celestial mist long before being included as the 44th entry in Charles Messier's 18th century catalog, the cluster was not resolved into its individual stars until telescopes were available. A popular target for modern, binocular-equiped sky gazers, the cluster's few yellowish tinted, cool, red giants are scattered through the field of its brighter hot blue main sequence stars in this colorful stellar group snapshot.</a:t>
            </a:r>
            <a:endParaRPr lang="en-US" altLang="en-US">
              <a:latin typeface="Times" panose="02020603050405020304" pitchFamily="18" charset="0"/>
            </a:endParaRPr>
          </a:p>
        </p:txBody>
      </p:sp>
      <p:sp>
        <p:nvSpPr>
          <p:cNvPr id="48131" name="Slide Number Placeholder 3">
            <a:extLst>
              <a:ext uri="{FF2B5EF4-FFF2-40B4-BE49-F238E27FC236}">
                <a16:creationId xmlns:a16="http://schemas.microsoft.com/office/drawing/2014/main" id="{338727D0-773C-4463-BC8E-04D5F87C8F2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AE849CA-5824-4137-BB30-6F808C436291}" type="slidenum">
              <a:rPr lang="en-US" altLang="en-US" sz="1200"/>
              <a:pPr/>
              <a:t>20</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a:extLst>
              <a:ext uri="{FF2B5EF4-FFF2-40B4-BE49-F238E27FC236}">
                <a16:creationId xmlns:a16="http://schemas.microsoft.com/office/drawing/2014/main" id="{67EC434A-2375-4B0A-A913-4F986C33B885}"/>
              </a:ext>
            </a:extLst>
          </p:cNvPr>
          <p:cNvSpPr>
            <a:spLocks noGrp="1" noRot="1" noChangeAspect="1"/>
          </p:cNvSpPr>
          <p:nvPr>
            <p:ph type="sldImg"/>
          </p:nvPr>
        </p:nvSpPr>
        <p:spPr>
          <a:ln/>
        </p:spPr>
      </p:sp>
      <p:sp>
        <p:nvSpPr>
          <p:cNvPr id="50178" name="Notes Placeholder 2">
            <a:extLst>
              <a:ext uri="{FF2B5EF4-FFF2-40B4-BE49-F238E27FC236}">
                <a16:creationId xmlns:a16="http://schemas.microsoft.com/office/drawing/2014/main" id="{3E82B841-54AF-433A-B35D-88F68DB961E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panose="02020603050405020304" pitchFamily="18" charset="0"/>
              </a:rPr>
              <a:t>A mere 600 light-years away, M44 is one of the closest star clusters to our solar system. Also known as the </a:t>
            </a:r>
            <a:r>
              <a:rPr lang="en-US" altLang="en-US" u="sng">
                <a:latin typeface="Times" panose="02020603050405020304" pitchFamily="18" charset="0"/>
              </a:rPr>
              <a:t>Praesepe or the Beehive cluster its stars are young though, about 600 million years old compared to our Sun's 4.5 billion years. Based on similar ages and motion through space, M44 and the even closer Hyades star cluster in Taurus are thought to have been born together in the same large molecular cloud. An open cluster spanning some 15 light-years, M44 holds 1,000 stars or so and covers about 3 full moons (1.5 degrees) on the sky in the constellation Cancer. Visible to the unaided eye, M44 has been recognized since antiquity. Described as a faint cloud or celestial mist long before being included as the 44th entry in Charles Messier's 18th century catalog, the cluster was not resolved into its individual stars until telescopes were available. A popular target for modern, binocular-equiped sky gazers, the cluster's few yellowish tinted, cool, red giants are scattered through the field of its brighter hot blue main sequence stars in this colorful stellar group snapshot.</a:t>
            </a:r>
            <a:endParaRPr lang="en-US" altLang="en-US">
              <a:latin typeface="Times" panose="02020603050405020304" pitchFamily="18" charset="0"/>
            </a:endParaRPr>
          </a:p>
        </p:txBody>
      </p:sp>
      <p:sp>
        <p:nvSpPr>
          <p:cNvPr id="50179" name="Slide Number Placeholder 3">
            <a:extLst>
              <a:ext uri="{FF2B5EF4-FFF2-40B4-BE49-F238E27FC236}">
                <a16:creationId xmlns:a16="http://schemas.microsoft.com/office/drawing/2014/main" id="{487F98D7-2A9F-4155-BA41-E3334887646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1BC0421-6915-4ED3-8400-42399B536B1B}" type="slidenum">
              <a:rPr lang="en-US" altLang="en-US" sz="1200"/>
              <a:pPr/>
              <a:t>21</a:t>
            </a:fld>
            <a:endParaRPr lang="en-US"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a:extLst>
              <a:ext uri="{FF2B5EF4-FFF2-40B4-BE49-F238E27FC236}">
                <a16:creationId xmlns:a16="http://schemas.microsoft.com/office/drawing/2014/main" id="{93004FB8-5ECD-425F-96C1-0050E07700B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174732F-70A0-4EE5-A328-32A45EE16459}" type="slidenum">
              <a:rPr lang="en-US" altLang="en-US" sz="1200"/>
              <a:pPr/>
              <a:t>22</a:t>
            </a:fld>
            <a:endParaRPr lang="en-US" altLang="en-US" sz="1200"/>
          </a:p>
        </p:txBody>
      </p:sp>
      <p:sp>
        <p:nvSpPr>
          <p:cNvPr id="52226" name="Rectangle 2">
            <a:extLst>
              <a:ext uri="{FF2B5EF4-FFF2-40B4-BE49-F238E27FC236}">
                <a16:creationId xmlns:a16="http://schemas.microsoft.com/office/drawing/2014/main" id="{D4C2DBA9-CF09-428C-947E-657A9201E5E5}"/>
              </a:ext>
            </a:extLst>
          </p:cNvPr>
          <p:cNvSpPr>
            <a:spLocks noGrp="1" noRot="1" noChangeAspect="1" noChangeArrowheads="1" noTextEdit="1"/>
          </p:cNvSpPr>
          <p:nvPr>
            <p:ph type="sldImg"/>
          </p:nvPr>
        </p:nvSpPr>
        <p:spPr>
          <a:ln/>
        </p:spPr>
      </p:sp>
      <p:sp>
        <p:nvSpPr>
          <p:cNvPr id="52227" name="Rectangle 3">
            <a:extLst>
              <a:ext uri="{FF2B5EF4-FFF2-40B4-BE49-F238E27FC236}">
                <a16:creationId xmlns:a16="http://schemas.microsoft.com/office/drawing/2014/main" id="{FE7CABB4-208E-49BD-9A18-1CD9D3B301C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Albireo: A Bright and Beautiful Double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&amp; Copyright: </a:t>
            </a:r>
            <a:r>
              <a:rPr lang="en-US" altLang="en-US" u="sng">
                <a:solidFill>
                  <a:srgbClr val="0000FF"/>
                </a:solidFill>
                <a:latin typeface="Times New Roman" panose="02020603050405020304" pitchFamily="18" charset="0"/>
              </a:rPr>
              <a:t>Richard Yandrick</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Cosmicimage.com</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Sometimes, even a small telescope can help unlock a hidden beauty of the heavens. Such is the case of the bright double star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Seen at even slight magnification,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unfolds from a bright single point into a beautiful </a:t>
            </a:r>
            <a:r>
              <a:rPr lang="en-US" altLang="en-US" u="sng">
                <a:solidFill>
                  <a:srgbClr val="0000FF"/>
                </a:solidFill>
                <a:latin typeface="Times New Roman" panose="02020603050405020304" pitchFamily="18" charset="0"/>
              </a:rPr>
              <a:t>double star</a:t>
            </a:r>
            <a:r>
              <a:rPr lang="en-US" altLang="en-US">
                <a:solidFill>
                  <a:srgbClr val="000000"/>
                </a:solidFill>
                <a:latin typeface="Times New Roman" panose="02020603050405020304" pitchFamily="18" charset="0"/>
              </a:rPr>
              <a:t> of strikingly different colors. At 380 light years distant, the two bright stars of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are comparatively far from each other and take about 75,000 years to complete a single </a:t>
            </a:r>
            <a:r>
              <a:rPr lang="en-US" altLang="en-US" u="sng">
                <a:solidFill>
                  <a:srgbClr val="0000FF"/>
                </a:solidFill>
                <a:latin typeface="Times New Roman" panose="02020603050405020304" pitchFamily="18" charset="0"/>
              </a:rPr>
              <a:t>orbit</a:t>
            </a:r>
            <a:r>
              <a:rPr lang="en-US" altLang="en-US">
                <a:solidFill>
                  <a:srgbClr val="000000"/>
                </a:solidFill>
                <a:latin typeface="Times New Roman" panose="02020603050405020304" pitchFamily="18" charset="0"/>
              </a:rPr>
              <a:t>. The brighter yellow star is itself a </a:t>
            </a:r>
            <a:r>
              <a:rPr lang="en-US" altLang="en-US" u="sng">
                <a:solidFill>
                  <a:srgbClr val="0000FF"/>
                </a:solidFill>
                <a:latin typeface="Times New Roman" panose="02020603050405020304" pitchFamily="18" charset="0"/>
              </a:rPr>
              <a:t>binary star</a:t>
            </a:r>
            <a:r>
              <a:rPr lang="en-US" altLang="en-US">
                <a:solidFill>
                  <a:srgbClr val="000000"/>
                </a:solidFill>
                <a:latin typeface="Times New Roman" panose="02020603050405020304" pitchFamily="18" charset="0"/>
              </a:rPr>
              <a:t> system, but too close together to be resolved even with a telescope.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pictured above, is the fifth brightest star system toward the constellation of the Swan (Cygnus) and easily visible to the unaided eye. </a:t>
            </a:r>
            <a:endParaRPr lang="en-US" altLang="en-US">
              <a:latin typeface="Times"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a:extLst>
              <a:ext uri="{FF2B5EF4-FFF2-40B4-BE49-F238E27FC236}">
                <a16:creationId xmlns:a16="http://schemas.microsoft.com/office/drawing/2014/main" id="{C7FD88D6-1C54-48BF-8284-BD17DD94DA2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5D6577C-8818-42F3-9F8D-993C759037A9}" type="slidenum">
              <a:rPr lang="en-US" altLang="en-US" sz="1200"/>
              <a:pPr/>
              <a:t>33</a:t>
            </a:fld>
            <a:endParaRPr lang="en-US" altLang="en-US" sz="1200"/>
          </a:p>
        </p:txBody>
      </p:sp>
      <p:sp>
        <p:nvSpPr>
          <p:cNvPr id="64514" name="Rectangle 2">
            <a:extLst>
              <a:ext uri="{FF2B5EF4-FFF2-40B4-BE49-F238E27FC236}">
                <a16:creationId xmlns:a16="http://schemas.microsoft.com/office/drawing/2014/main" id="{C2FBC7D6-401C-460F-9FAB-E33635456391}"/>
              </a:ext>
            </a:extLst>
          </p:cNvPr>
          <p:cNvSpPr>
            <a:spLocks noGrp="1" noRot="1" noChangeAspect="1" noChangeArrowheads="1" noTextEdit="1"/>
          </p:cNvSpPr>
          <p:nvPr>
            <p:ph type="sldImg"/>
          </p:nvPr>
        </p:nvSpPr>
        <p:spPr>
          <a:ln/>
        </p:spPr>
      </p:sp>
      <p:sp>
        <p:nvSpPr>
          <p:cNvPr id="64515" name="Rectangle 3">
            <a:extLst>
              <a:ext uri="{FF2B5EF4-FFF2-40B4-BE49-F238E27FC236}">
                <a16:creationId xmlns:a16="http://schemas.microsoft.com/office/drawing/2014/main" id="{6491E7A3-3E59-49B6-B354-59BAD636F4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a:extLst>
              <a:ext uri="{FF2B5EF4-FFF2-40B4-BE49-F238E27FC236}">
                <a16:creationId xmlns:a16="http://schemas.microsoft.com/office/drawing/2014/main" id="{21F2DC6B-B99A-48E7-92BC-B30BEB4DD94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33E53565-25EB-47A3-A1BA-585AEADFBB0A}" type="slidenum">
              <a:rPr lang="en-US" altLang="en-US" sz="1200"/>
              <a:pPr/>
              <a:t>35</a:t>
            </a:fld>
            <a:endParaRPr lang="en-US" altLang="en-US" sz="1200"/>
          </a:p>
        </p:txBody>
      </p:sp>
      <p:sp>
        <p:nvSpPr>
          <p:cNvPr id="67586" name="Rectangle 2">
            <a:extLst>
              <a:ext uri="{FF2B5EF4-FFF2-40B4-BE49-F238E27FC236}">
                <a16:creationId xmlns:a16="http://schemas.microsoft.com/office/drawing/2014/main" id="{F13CF3B6-11D2-4E02-80E3-DAB1BFBDF988}"/>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1E9EF41A-B5FF-4F4B-AB84-345A1E1A07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EE5818ED-FF7E-4310-805D-58CA3B61ED19}"/>
              </a:ext>
            </a:extLst>
          </p:cNvPr>
          <p:cNvSpPr>
            <a:spLocks noGrp="1" noRot="1" noChangeAspect="1"/>
          </p:cNvSpPr>
          <p:nvPr>
            <p:ph type="sldImg"/>
          </p:nvPr>
        </p:nvSpPr>
        <p:spPr>
          <a:ln/>
        </p:spPr>
      </p:sp>
      <p:sp>
        <p:nvSpPr>
          <p:cNvPr id="53251" name="Notes Placeholder 2">
            <a:extLst>
              <a:ext uri="{FF2B5EF4-FFF2-40B4-BE49-F238E27FC236}">
                <a16:creationId xmlns:a16="http://schemas.microsoft.com/office/drawing/2014/main" id="{50B93CD6-00E9-45ED-BD61-A6B76CFC11A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2400">
                <a:latin typeface="Arial" panose="020B0604020202020204" pitchFamily="34" charset="0"/>
              </a:rPr>
              <a:t>UGC 9391 is 130 million ly</a:t>
            </a:r>
          </a:p>
        </p:txBody>
      </p:sp>
      <p:sp>
        <p:nvSpPr>
          <p:cNvPr id="53252" name="Slide Number Placeholder 3">
            <a:extLst>
              <a:ext uri="{FF2B5EF4-FFF2-40B4-BE49-F238E27FC236}">
                <a16:creationId xmlns:a16="http://schemas.microsoft.com/office/drawing/2014/main" id="{2E1AF69B-3A3E-4338-A09D-25505240228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8652428" indent="-38186541">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65887"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31774"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9766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63547"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C1E586A-EB20-4B64-95E8-94662715C053}" type="slidenum">
              <a:rPr lang="en-US" altLang="en-US" sz="1200"/>
              <a:pPr/>
              <a:t>117</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a:extLst>
              <a:ext uri="{FF2B5EF4-FFF2-40B4-BE49-F238E27FC236}">
                <a16:creationId xmlns:a16="http://schemas.microsoft.com/office/drawing/2014/main" id="{5F0A1400-04B8-4317-BDC9-D6F465CE09A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02E2B3A-2563-40FE-BF07-75B5C5798E39}" type="slidenum">
              <a:rPr lang="en-US" altLang="en-US" sz="1200"/>
              <a:pPr/>
              <a:t>2</a:t>
            </a:fld>
            <a:endParaRPr lang="en-US" altLang="en-US" sz="1200"/>
          </a:p>
        </p:txBody>
      </p:sp>
      <p:sp>
        <p:nvSpPr>
          <p:cNvPr id="19458" name="Rectangle 2">
            <a:extLst>
              <a:ext uri="{FF2B5EF4-FFF2-40B4-BE49-F238E27FC236}">
                <a16:creationId xmlns:a16="http://schemas.microsoft.com/office/drawing/2014/main" id="{EF360179-0E78-46E3-B3FC-9F548AFC1C91}"/>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BE71A745-CE84-4C4C-95A0-DAEDAAF8777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a:extLst>
              <a:ext uri="{FF2B5EF4-FFF2-40B4-BE49-F238E27FC236}">
                <a16:creationId xmlns:a16="http://schemas.microsoft.com/office/drawing/2014/main" id="{5D41231A-1B3F-4A25-A441-38B8F37FD77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BBE16510-DEF8-4F56-90E0-590DFD03BE5F}" type="slidenum">
              <a:rPr lang="en-US" altLang="en-US" sz="1200"/>
              <a:pPr/>
              <a:t>6</a:t>
            </a:fld>
            <a:endParaRPr lang="en-US" altLang="en-US" sz="1200"/>
          </a:p>
        </p:txBody>
      </p:sp>
      <p:sp>
        <p:nvSpPr>
          <p:cNvPr id="24578" name="Rectangle 2">
            <a:extLst>
              <a:ext uri="{FF2B5EF4-FFF2-40B4-BE49-F238E27FC236}">
                <a16:creationId xmlns:a16="http://schemas.microsoft.com/office/drawing/2014/main" id="{03202039-0D67-4070-BF9E-4AC2DC2A79B8}"/>
              </a:ext>
            </a:extLst>
          </p:cNvPr>
          <p:cNvSpPr>
            <a:spLocks noGrp="1" noRot="1" noChangeAspect="1" noChangeArrowheads="1" noTextEdit="1"/>
          </p:cNvSpPr>
          <p:nvPr>
            <p:ph type="sldImg"/>
          </p:nvPr>
        </p:nvSpPr>
        <p:spPr>
          <a:ln/>
        </p:spPr>
      </p:sp>
      <p:sp>
        <p:nvSpPr>
          <p:cNvPr id="24579" name="Rectangle 3">
            <a:extLst>
              <a:ext uri="{FF2B5EF4-FFF2-40B4-BE49-F238E27FC236}">
                <a16:creationId xmlns:a16="http://schemas.microsoft.com/office/drawing/2014/main" id="{699B0E8C-47D8-433C-AB9F-A36ABEFCEB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a:extLst>
              <a:ext uri="{FF2B5EF4-FFF2-40B4-BE49-F238E27FC236}">
                <a16:creationId xmlns:a16="http://schemas.microsoft.com/office/drawing/2014/main" id="{35489888-B0C1-4794-B057-E0117F41BD0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9339BD9-F8EB-4AE5-96DC-9B6CD2ED26B8}" type="slidenum">
              <a:rPr lang="en-US" altLang="en-US" sz="1200"/>
              <a:pPr/>
              <a:t>7</a:t>
            </a:fld>
            <a:endParaRPr lang="en-US" altLang="en-US" sz="1200"/>
          </a:p>
        </p:txBody>
      </p:sp>
      <p:sp>
        <p:nvSpPr>
          <p:cNvPr id="26626" name="Rectangle 2">
            <a:extLst>
              <a:ext uri="{FF2B5EF4-FFF2-40B4-BE49-F238E27FC236}">
                <a16:creationId xmlns:a16="http://schemas.microsoft.com/office/drawing/2014/main" id="{FBE77126-0DDF-4041-AD53-BD2AF7173A01}"/>
              </a:ext>
            </a:extLst>
          </p:cNvPr>
          <p:cNvSpPr>
            <a:spLocks noGrp="1" noRot="1" noChangeAspect="1" noChangeArrowheads="1" noTextEdit="1"/>
          </p:cNvSpPr>
          <p:nvPr>
            <p:ph type="sldImg"/>
          </p:nvPr>
        </p:nvSpPr>
        <p:spPr>
          <a:ln/>
        </p:spPr>
      </p:sp>
      <p:sp>
        <p:nvSpPr>
          <p:cNvPr id="26627" name="Rectangle 3">
            <a:extLst>
              <a:ext uri="{FF2B5EF4-FFF2-40B4-BE49-F238E27FC236}">
                <a16:creationId xmlns:a16="http://schemas.microsoft.com/office/drawing/2014/main" id="{D246168B-467E-4256-B9FE-8CAC009395C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a:extLst>
              <a:ext uri="{FF2B5EF4-FFF2-40B4-BE49-F238E27FC236}">
                <a16:creationId xmlns:a16="http://schemas.microsoft.com/office/drawing/2014/main" id="{8367DC51-25E6-470D-AD90-304184B711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DCB46B50-D64C-4FA2-9341-5D17DF177170}" type="slidenum">
              <a:rPr lang="en-US" altLang="en-US" sz="1200"/>
              <a:pPr/>
              <a:t>8</a:t>
            </a:fld>
            <a:endParaRPr lang="en-US" altLang="en-US" sz="1200"/>
          </a:p>
        </p:txBody>
      </p:sp>
      <p:sp>
        <p:nvSpPr>
          <p:cNvPr id="28674" name="Rectangle 2">
            <a:extLst>
              <a:ext uri="{FF2B5EF4-FFF2-40B4-BE49-F238E27FC236}">
                <a16:creationId xmlns:a16="http://schemas.microsoft.com/office/drawing/2014/main" id="{3F081D35-9B9E-47D2-BE35-3760028DB834}"/>
              </a:ext>
            </a:extLst>
          </p:cNvPr>
          <p:cNvSpPr>
            <a:spLocks noGrp="1" noRot="1" noChangeAspect="1" noChangeArrowheads="1" noTextEdit="1"/>
          </p:cNvSpPr>
          <p:nvPr>
            <p:ph type="sldImg"/>
          </p:nvPr>
        </p:nvSpPr>
        <p:spPr>
          <a:ln/>
        </p:spPr>
      </p:sp>
      <p:sp>
        <p:nvSpPr>
          <p:cNvPr id="28675" name="Rectangle 3">
            <a:extLst>
              <a:ext uri="{FF2B5EF4-FFF2-40B4-BE49-F238E27FC236}">
                <a16:creationId xmlns:a16="http://schemas.microsoft.com/office/drawing/2014/main" id="{20992E4D-DE4B-4803-92B3-5383723A55D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869 &amp; NGC 884: A Double Open Cluster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&amp; </a:t>
            </a:r>
            <a:r>
              <a:rPr lang="en-US" altLang="en-US" b="1" u="sng">
                <a:solidFill>
                  <a:srgbClr val="0000FF"/>
                </a:solidFill>
                <a:latin typeface="Times New Roman" panose="02020603050405020304" pitchFamily="18" charset="0"/>
              </a:rPr>
              <a:t>Copyright</a:t>
            </a:r>
            <a:r>
              <a:rPr lang="en-US" altLang="en-US" b="1">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Thomas V. Davis</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tvdavisastropix.com</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Most star clusters are singularly impressive. </a:t>
            </a:r>
            <a:r>
              <a:rPr lang="en-US" altLang="en-US" u="sng">
                <a:solidFill>
                  <a:srgbClr val="0000FF"/>
                </a:solidFill>
                <a:latin typeface="Times New Roman" panose="02020603050405020304" pitchFamily="18" charset="0"/>
              </a:rPr>
              <a:t>Open clusters</a:t>
            </a:r>
            <a:r>
              <a:rPr lang="en-US" altLang="en-US">
                <a:solidFill>
                  <a:srgbClr val="000000"/>
                </a:solidFill>
                <a:latin typeface="Times New Roman" panose="02020603050405020304" pitchFamily="18" charset="0"/>
              </a:rPr>
              <a:t> NGC 869 and NGC 884, however, are doubly impressive. Also known as "h and chi Persei", this unusual </a:t>
            </a:r>
            <a:r>
              <a:rPr lang="en-US" altLang="en-US" u="sng">
                <a:solidFill>
                  <a:srgbClr val="0000FF"/>
                </a:solidFill>
                <a:latin typeface="Times New Roman" panose="02020603050405020304" pitchFamily="18" charset="0"/>
              </a:rPr>
              <a:t>double cluster</a:t>
            </a:r>
            <a:r>
              <a:rPr lang="en-US" altLang="en-US">
                <a:solidFill>
                  <a:srgbClr val="000000"/>
                </a:solidFill>
                <a:latin typeface="Times New Roman" panose="02020603050405020304" pitchFamily="18" charset="0"/>
              </a:rPr>
              <a:t>, shown above, is bright enough to be seen from a dark location without even </a:t>
            </a:r>
            <a:r>
              <a:rPr lang="en-US" altLang="en-US" u="sng">
                <a:solidFill>
                  <a:srgbClr val="0000FF"/>
                </a:solidFill>
                <a:latin typeface="Times New Roman" panose="02020603050405020304" pitchFamily="18" charset="0"/>
              </a:rPr>
              <a:t>binoculars</a:t>
            </a:r>
            <a:r>
              <a:rPr lang="en-US" altLang="en-US">
                <a:solidFill>
                  <a:srgbClr val="000000"/>
                </a:solidFill>
                <a:latin typeface="Times New Roman" panose="02020603050405020304" pitchFamily="18" charset="0"/>
              </a:rPr>
              <a:t>. Although their discovery surely predates </a:t>
            </a:r>
            <a:r>
              <a:rPr lang="en-US" altLang="en-US" u="sng">
                <a:solidFill>
                  <a:srgbClr val="0000FF"/>
                </a:solidFill>
                <a:latin typeface="Times New Roman" panose="02020603050405020304" pitchFamily="18" charset="0"/>
              </a:rPr>
              <a:t>written history</a:t>
            </a:r>
            <a:r>
              <a:rPr lang="en-US" altLang="en-US">
                <a:solidFill>
                  <a:srgbClr val="000000"/>
                </a:solidFill>
                <a:latin typeface="Times New Roman" panose="02020603050405020304" pitchFamily="18" charset="0"/>
              </a:rPr>
              <a:t>, the Greek astronomer </a:t>
            </a:r>
            <a:r>
              <a:rPr lang="en-US" altLang="en-US" u="sng">
                <a:solidFill>
                  <a:srgbClr val="0000FF"/>
                </a:solidFill>
                <a:latin typeface="Times New Roman" panose="02020603050405020304" pitchFamily="18" charset="0"/>
              </a:rPr>
              <a:t>Hipparchus</a:t>
            </a:r>
            <a:r>
              <a:rPr lang="en-US" altLang="en-US">
                <a:solidFill>
                  <a:srgbClr val="000000"/>
                </a:solidFill>
                <a:latin typeface="Times New Roman" panose="02020603050405020304" pitchFamily="18" charset="0"/>
              </a:rPr>
              <a:t> notably cataloged the "double </a:t>
            </a:r>
            <a:r>
              <a:rPr lang="en-US" altLang="en-US" u="sng">
                <a:solidFill>
                  <a:srgbClr val="0000FF"/>
                </a:solidFill>
                <a:latin typeface="Times New Roman" panose="02020603050405020304" pitchFamily="18" charset="0"/>
              </a:rPr>
              <a:t>cluster</a:t>
            </a:r>
            <a:r>
              <a:rPr lang="en-US" altLang="en-US">
                <a:solidFill>
                  <a:srgbClr val="000000"/>
                </a:solidFill>
                <a:latin typeface="Times New Roman" panose="02020603050405020304" pitchFamily="18" charset="0"/>
              </a:rPr>
              <a:t>". The clusters are over 7,000 </a:t>
            </a:r>
            <a:r>
              <a:rPr lang="en-US" altLang="en-US" u="sng">
                <a:solidFill>
                  <a:srgbClr val="0000FF"/>
                </a:solidFill>
                <a:latin typeface="Times New Roman" panose="02020603050405020304" pitchFamily="18" charset="0"/>
              </a:rPr>
              <a:t>light years</a:t>
            </a:r>
            <a:r>
              <a:rPr lang="en-US" altLang="en-US">
                <a:solidFill>
                  <a:srgbClr val="000000"/>
                </a:solidFill>
                <a:latin typeface="Times New Roman" panose="02020603050405020304" pitchFamily="18" charset="0"/>
              </a:rPr>
              <a:t> distant toward the </a:t>
            </a:r>
            <a:r>
              <a:rPr lang="en-US" altLang="en-US" u="sng">
                <a:solidFill>
                  <a:srgbClr val="0000FF"/>
                </a:solidFill>
                <a:latin typeface="Times New Roman" panose="02020603050405020304" pitchFamily="18" charset="0"/>
              </a:rPr>
              <a:t>constellation</a:t>
            </a:r>
            <a:r>
              <a:rPr lang="en-US" altLang="en-US">
                <a:solidFill>
                  <a:srgbClr val="000000"/>
                </a:solidFill>
                <a:latin typeface="Times New Roman" panose="02020603050405020304" pitchFamily="18" charset="0"/>
              </a:rPr>
              <a:t> of </a:t>
            </a:r>
            <a:r>
              <a:rPr lang="en-US" altLang="en-US" u="sng">
                <a:solidFill>
                  <a:srgbClr val="0000FF"/>
                </a:solidFill>
                <a:latin typeface="Times New Roman" panose="02020603050405020304" pitchFamily="18" charset="0"/>
              </a:rPr>
              <a:t>Perseus</a:t>
            </a:r>
            <a:r>
              <a:rPr lang="en-US" altLang="en-US">
                <a:solidFill>
                  <a:srgbClr val="000000"/>
                </a:solidFill>
                <a:latin typeface="Times New Roman" panose="02020603050405020304" pitchFamily="18" charset="0"/>
              </a:rPr>
              <a:t>, but are separated by only hundreds of l-yrs.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a:extLst>
              <a:ext uri="{FF2B5EF4-FFF2-40B4-BE49-F238E27FC236}">
                <a16:creationId xmlns:a16="http://schemas.microsoft.com/office/drawing/2014/main" id="{2A37370C-D507-4D0A-B9DB-739AF2B32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460CCCE9-259D-4C14-9B69-96DEF19943A9}" type="slidenum">
              <a:rPr lang="en-US" altLang="en-US" sz="1200"/>
              <a:pPr/>
              <a:t>9</a:t>
            </a:fld>
            <a:endParaRPr lang="en-US" altLang="en-US" sz="1200"/>
          </a:p>
        </p:txBody>
      </p:sp>
      <p:sp>
        <p:nvSpPr>
          <p:cNvPr id="30722" name="Rectangle 2">
            <a:extLst>
              <a:ext uri="{FF2B5EF4-FFF2-40B4-BE49-F238E27FC236}">
                <a16:creationId xmlns:a16="http://schemas.microsoft.com/office/drawing/2014/main" id="{1B257ED2-5042-46EA-8510-85B972E53DC2}"/>
              </a:ext>
            </a:extLst>
          </p:cNvPr>
          <p:cNvSpPr>
            <a:spLocks noGrp="1" noRot="1" noChangeAspect="1" noChangeArrowheads="1" noTextEdit="1"/>
          </p:cNvSpPr>
          <p:nvPr>
            <p:ph type="sldImg"/>
          </p:nvPr>
        </p:nvSpPr>
        <p:spPr>
          <a:ln/>
        </p:spPr>
      </p:sp>
      <p:sp>
        <p:nvSpPr>
          <p:cNvPr id="30723" name="Rectangle 3">
            <a:extLst>
              <a:ext uri="{FF2B5EF4-FFF2-40B4-BE49-F238E27FC236}">
                <a16:creationId xmlns:a16="http://schemas.microsoft.com/office/drawing/2014/main" id="{92AE1704-8933-42DD-BEF7-BA6FE7CE3AA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Galactic or </a:t>
            </a:r>
            <a:r>
              <a:rPr lang="en-US" altLang="en-US" u="sng">
                <a:solidFill>
                  <a:srgbClr val="0000FF"/>
                </a:solidFill>
                <a:latin typeface="Times New Roman" panose="02020603050405020304" pitchFamily="18" charset="0"/>
              </a:rPr>
              <a:t>open star clusters</a:t>
            </a:r>
            <a:r>
              <a:rPr lang="en-US" altLang="en-US">
                <a:solidFill>
                  <a:srgbClr val="000000"/>
                </a:solidFill>
                <a:latin typeface="Times New Roman" panose="02020603050405020304" pitchFamily="18" charset="0"/>
              </a:rPr>
              <a:t> are relatively young swarms of bright stars </a:t>
            </a:r>
            <a:r>
              <a:rPr lang="en-US" altLang="en-US" u="sng">
                <a:solidFill>
                  <a:srgbClr val="0000FF"/>
                </a:solidFill>
                <a:latin typeface="Times New Roman" panose="02020603050405020304" pitchFamily="18" charset="0"/>
              </a:rPr>
              <a:t>born together</a:t>
            </a:r>
            <a:r>
              <a:rPr lang="en-US" altLang="en-US">
                <a:solidFill>
                  <a:srgbClr val="000000"/>
                </a:solidFill>
                <a:latin typeface="Times New Roman" panose="02020603050405020304" pitchFamily="18" charset="0"/>
              </a:rPr>
              <a:t> near the plane of our Milky Way Galaxy. Separated by about a degree on the sky, two </a:t>
            </a:r>
            <a:r>
              <a:rPr lang="en-US" altLang="en-US" u="sng">
                <a:solidFill>
                  <a:srgbClr val="0000FF"/>
                </a:solidFill>
                <a:latin typeface="Times New Roman" panose="02020603050405020304" pitchFamily="18" charset="0"/>
              </a:rPr>
              <a:t>nice examples</a:t>
            </a:r>
            <a:r>
              <a:rPr lang="en-US" altLang="en-US">
                <a:solidFill>
                  <a:srgbClr val="000000"/>
                </a:solidFill>
                <a:latin typeface="Times New Roman" panose="02020603050405020304" pitchFamily="18" charset="0"/>
              </a:rPr>
              <a:t> are M46 (upper left) 5,400 light-years in the distance and M47 (lower right) only 1,600 light-years away toward the nautical constellation </a:t>
            </a:r>
            <a:r>
              <a:rPr lang="en-US" altLang="en-US" u="sng">
                <a:solidFill>
                  <a:srgbClr val="0000FF"/>
                </a:solidFill>
                <a:latin typeface="Times New Roman" panose="02020603050405020304" pitchFamily="18" charset="0"/>
              </a:rPr>
              <a:t>Puppis</a:t>
            </a:r>
            <a:r>
              <a:rPr lang="en-US" altLang="en-US">
                <a:solidFill>
                  <a:srgbClr val="000000"/>
                </a:solidFill>
                <a:latin typeface="Times New Roman" panose="02020603050405020304" pitchFamily="18" charset="0"/>
              </a:rPr>
              <a:t>. Around 300 million years </a:t>
            </a:r>
            <a:r>
              <a:rPr lang="en-US" altLang="en-US" u="sng">
                <a:solidFill>
                  <a:srgbClr val="0000FF"/>
                </a:solidFill>
                <a:latin typeface="Times New Roman" panose="02020603050405020304" pitchFamily="18" charset="0"/>
              </a:rPr>
              <a:t>young M46</a:t>
            </a:r>
            <a:r>
              <a:rPr lang="en-US" altLang="en-US">
                <a:solidFill>
                  <a:srgbClr val="000000"/>
                </a:solidFill>
                <a:latin typeface="Times New Roman" panose="02020603050405020304" pitchFamily="18" charset="0"/>
              </a:rPr>
              <a:t> contains a few hundred stars in a region about 30 light-years across. Aged 80 million years, </a:t>
            </a:r>
            <a:r>
              <a:rPr lang="en-US" altLang="en-US" u="sng">
                <a:solidFill>
                  <a:srgbClr val="0000FF"/>
                </a:solidFill>
                <a:latin typeface="Times New Roman" panose="02020603050405020304" pitchFamily="18" charset="0"/>
              </a:rPr>
              <a:t>M47 is a</a:t>
            </a:r>
            <a:r>
              <a:rPr lang="en-US" altLang="en-US">
                <a:solidFill>
                  <a:srgbClr val="000000"/>
                </a:solidFill>
                <a:latin typeface="Times New Roman" panose="02020603050405020304" pitchFamily="18" charset="0"/>
              </a:rPr>
              <a:t> smaller but looser cluster of about 50 stars spanning 10 light-years. But </a:t>
            </a:r>
            <a:r>
              <a:rPr lang="en-US" altLang="en-US" u="sng">
                <a:solidFill>
                  <a:srgbClr val="0000FF"/>
                </a:solidFill>
                <a:latin typeface="Times New Roman" panose="02020603050405020304" pitchFamily="18" charset="0"/>
              </a:rPr>
              <a:t>thisportrait</a:t>
            </a:r>
            <a:r>
              <a:rPr lang="en-US" altLang="en-US">
                <a:solidFill>
                  <a:srgbClr val="000000"/>
                </a:solidFill>
                <a:latin typeface="Times New Roman" panose="02020603050405020304" pitchFamily="18" charset="0"/>
              </a:rPr>
              <a:t> of stellar youth also contains an ancient interloper. The small, colorful patch of glowing gas in M46 is actually the </a:t>
            </a:r>
            <a:r>
              <a:rPr lang="en-US" altLang="en-US" u="sng">
                <a:solidFill>
                  <a:srgbClr val="0000FF"/>
                </a:solidFill>
                <a:latin typeface="Times New Roman" panose="02020603050405020304" pitchFamily="18" charset="0"/>
              </a:rPr>
              <a:t>planetary nebula</a:t>
            </a:r>
            <a:r>
              <a:rPr lang="en-US" altLang="en-US">
                <a:solidFill>
                  <a:srgbClr val="000000"/>
                </a:solidFill>
                <a:latin typeface="Times New Roman" panose="02020603050405020304" pitchFamily="18" charset="0"/>
              </a:rPr>
              <a:t> NGC 2438 - the final phase in the life of a sun-like star </a:t>
            </a:r>
            <a:r>
              <a:rPr lang="en-US" altLang="en-US" i="1">
                <a:solidFill>
                  <a:srgbClr val="000000"/>
                </a:solidFill>
                <a:latin typeface="Times New Roman" panose="02020603050405020304" pitchFamily="18" charset="0"/>
              </a:rPr>
              <a:t>billions</a:t>
            </a:r>
            <a:r>
              <a:rPr lang="en-US" altLang="en-US">
                <a:solidFill>
                  <a:srgbClr val="000000"/>
                </a:solidFill>
                <a:latin typeface="Times New Roman" panose="02020603050405020304" pitchFamily="18" charset="0"/>
              </a:rPr>
              <a:t> of years old. </a:t>
            </a:r>
            <a:r>
              <a:rPr lang="en-US" altLang="en-US" u="sng">
                <a:solidFill>
                  <a:srgbClr val="0000FF"/>
                </a:solidFill>
                <a:latin typeface="Times New Roman" panose="02020603050405020304" pitchFamily="18" charset="0"/>
              </a:rPr>
              <a:t>NGC 2438</a:t>
            </a:r>
            <a:r>
              <a:rPr lang="en-US" altLang="en-US">
                <a:solidFill>
                  <a:srgbClr val="000000"/>
                </a:solidFill>
                <a:latin typeface="Times New Roman" panose="02020603050405020304" pitchFamily="18" charset="0"/>
              </a:rPr>
              <a:t> is estimated to be only 3,000 light-years distant and likely represents a foreground object, only by chance appearing along our line of sight to youthful M46. </a:t>
            </a:r>
          </a:p>
          <a:p>
            <a:pPr eaLnBrk="1" hangingPunct="1"/>
            <a:endParaRPr lang="en-US" altLang="en-US">
              <a:latin typeface="Times"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a:extLst>
              <a:ext uri="{FF2B5EF4-FFF2-40B4-BE49-F238E27FC236}">
                <a16:creationId xmlns:a16="http://schemas.microsoft.com/office/drawing/2014/main" id="{73B6FFBE-D9BC-4D9C-84CB-B422BA32B73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431B666-77C0-4D16-B506-EA0399B8B770}" type="slidenum">
              <a:rPr lang="en-US" altLang="en-US" sz="1200"/>
              <a:pPr/>
              <a:t>10</a:t>
            </a:fld>
            <a:endParaRPr lang="en-US" altLang="en-US" sz="1200"/>
          </a:p>
        </p:txBody>
      </p:sp>
      <p:sp>
        <p:nvSpPr>
          <p:cNvPr id="32770" name="Rectangle 2">
            <a:extLst>
              <a:ext uri="{FF2B5EF4-FFF2-40B4-BE49-F238E27FC236}">
                <a16:creationId xmlns:a16="http://schemas.microsoft.com/office/drawing/2014/main" id="{22F256C7-8419-46CD-944E-C9AEB9CD23E6}"/>
              </a:ext>
            </a:extLst>
          </p:cNvPr>
          <p:cNvSpPr>
            <a:spLocks noGrp="1" noRot="1" noChangeAspect="1" noChangeArrowheads="1" noTextEdit="1"/>
          </p:cNvSpPr>
          <p:nvPr>
            <p:ph type="sldImg"/>
          </p:nvPr>
        </p:nvSpPr>
        <p:spPr>
          <a:ln/>
        </p:spPr>
      </p:sp>
      <p:sp>
        <p:nvSpPr>
          <p:cNvPr id="32771" name="Rectangle 3">
            <a:extLst>
              <a:ext uri="{FF2B5EF4-FFF2-40B4-BE49-F238E27FC236}">
                <a16:creationId xmlns:a16="http://schemas.microsoft.com/office/drawing/2014/main" id="{C27D5F02-1D6A-4438-8FC2-0A81ECA0674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Galactic or </a:t>
            </a:r>
            <a:r>
              <a:rPr lang="en-US" altLang="en-US" u="sng">
                <a:solidFill>
                  <a:srgbClr val="0000FF"/>
                </a:solidFill>
                <a:latin typeface="Times New Roman" panose="02020603050405020304" pitchFamily="18" charset="0"/>
              </a:rPr>
              <a:t>open star clusters</a:t>
            </a:r>
            <a:r>
              <a:rPr lang="en-US" altLang="en-US">
                <a:solidFill>
                  <a:srgbClr val="000000"/>
                </a:solidFill>
                <a:latin typeface="Times New Roman" panose="02020603050405020304" pitchFamily="18" charset="0"/>
              </a:rPr>
              <a:t> are relatively young swarms of bright stars </a:t>
            </a:r>
            <a:r>
              <a:rPr lang="en-US" altLang="en-US" u="sng">
                <a:solidFill>
                  <a:srgbClr val="0000FF"/>
                </a:solidFill>
                <a:latin typeface="Times New Roman" panose="02020603050405020304" pitchFamily="18" charset="0"/>
              </a:rPr>
              <a:t>born together</a:t>
            </a:r>
            <a:r>
              <a:rPr lang="en-US" altLang="en-US">
                <a:solidFill>
                  <a:srgbClr val="000000"/>
                </a:solidFill>
                <a:latin typeface="Times New Roman" panose="02020603050405020304" pitchFamily="18" charset="0"/>
              </a:rPr>
              <a:t> near the plane of our Milky Way Galaxy. Separated by about a degree on the sky, two </a:t>
            </a:r>
            <a:r>
              <a:rPr lang="en-US" altLang="en-US" u="sng">
                <a:solidFill>
                  <a:srgbClr val="0000FF"/>
                </a:solidFill>
                <a:latin typeface="Times New Roman" panose="02020603050405020304" pitchFamily="18" charset="0"/>
              </a:rPr>
              <a:t>nice examples</a:t>
            </a:r>
            <a:r>
              <a:rPr lang="en-US" altLang="en-US">
                <a:solidFill>
                  <a:srgbClr val="000000"/>
                </a:solidFill>
                <a:latin typeface="Times New Roman" panose="02020603050405020304" pitchFamily="18" charset="0"/>
              </a:rPr>
              <a:t> are M46 (upper left) 5,400 light-years in the distance and M47 (lower right) only 1,600 light-years away toward the nautical constellation </a:t>
            </a:r>
            <a:r>
              <a:rPr lang="en-US" altLang="en-US" u="sng">
                <a:solidFill>
                  <a:srgbClr val="0000FF"/>
                </a:solidFill>
                <a:latin typeface="Times New Roman" panose="02020603050405020304" pitchFamily="18" charset="0"/>
              </a:rPr>
              <a:t>Puppis</a:t>
            </a:r>
            <a:r>
              <a:rPr lang="en-US" altLang="en-US">
                <a:solidFill>
                  <a:srgbClr val="000000"/>
                </a:solidFill>
                <a:latin typeface="Times New Roman" panose="02020603050405020304" pitchFamily="18" charset="0"/>
              </a:rPr>
              <a:t>. Around 300 million years </a:t>
            </a:r>
            <a:r>
              <a:rPr lang="en-US" altLang="en-US" u="sng">
                <a:solidFill>
                  <a:srgbClr val="0000FF"/>
                </a:solidFill>
                <a:latin typeface="Times New Roman" panose="02020603050405020304" pitchFamily="18" charset="0"/>
              </a:rPr>
              <a:t>young M46</a:t>
            </a:r>
            <a:r>
              <a:rPr lang="en-US" altLang="en-US">
                <a:solidFill>
                  <a:srgbClr val="000000"/>
                </a:solidFill>
                <a:latin typeface="Times New Roman" panose="02020603050405020304" pitchFamily="18" charset="0"/>
              </a:rPr>
              <a:t> contains a few hundred stars in a region about 30 light-years across. Aged 80 million years, </a:t>
            </a:r>
            <a:r>
              <a:rPr lang="en-US" altLang="en-US" u="sng">
                <a:solidFill>
                  <a:srgbClr val="0000FF"/>
                </a:solidFill>
                <a:latin typeface="Times New Roman" panose="02020603050405020304" pitchFamily="18" charset="0"/>
              </a:rPr>
              <a:t>M47 is a</a:t>
            </a:r>
            <a:r>
              <a:rPr lang="en-US" altLang="en-US">
                <a:solidFill>
                  <a:srgbClr val="000000"/>
                </a:solidFill>
                <a:latin typeface="Times New Roman" panose="02020603050405020304" pitchFamily="18" charset="0"/>
              </a:rPr>
              <a:t> smaller but looser cluster of about 50 stars spanning 10 light-years. But </a:t>
            </a:r>
            <a:r>
              <a:rPr lang="en-US" altLang="en-US" u="sng">
                <a:solidFill>
                  <a:srgbClr val="0000FF"/>
                </a:solidFill>
                <a:latin typeface="Times New Roman" panose="02020603050405020304" pitchFamily="18" charset="0"/>
              </a:rPr>
              <a:t>thisportrait</a:t>
            </a:r>
            <a:r>
              <a:rPr lang="en-US" altLang="en-US">
                <a:solidFill>
                  <a:srgbClr val="000000"/>
                </a:solidFill>
                <a:latin typeface="Times New Roman" panose="02020603050405020304" pitchFamily="18" charset="0"/>
              </a:rPr>
              <a:t> of stellar youth also contains an ancient interloper. The small, colorful patch of glowing gas in M46 is actually the </a:t>
            </a:r>
            <a:r>
              <a:rPr lang="en-US" altLang="en-US" u="sng">
                <a:solidFill>
                  <a:srgbClr val="0000FF"/>
                </a:solidFill>
                <a:latin typeface="Times New Roman" panose="02020603050405020304" pitchFamily="18" charset="0"/>
              </a:rPr>
              <a:t>planetary nebula</a:t>
            </a:r>
            <a:r>
              <a:rPr lang="en-US" altLang="en-US">
                <a:solidFill>
                  <a:srgbClr val="000000"/>
                </a:solidFill>
                <a:latin typeface="Times New Roman" panose="02020603050405020304" pitchFamily="18" charset="0"/>
              </a:rPr>
              <a:t> NGC 2438 - the final phase in the life of a sun-like star </a:t>
            </a:r>
            <a:r>
              <a:rPr lang="en-US" altLang="en-US" i="1">
                <a:solidFill>
                  <a:srgbClr val="000000"/>
                </a:solidFill>
                <a:latin typeface="Times New Roman" panose="02020603050405020304" pitchFamily="18" charset="0"/>
              </a:rPr>
              <a:t>billions</a:t>
            </a:r>
            <a:r>
              <a:rPr lang="en-US" altLang="en-US">
                <a:solidFill>
                  <a:srgbClr val="000000"/>
                </a:solidFill>
                <a:latin typeface="Times New Roman" panose="02020603050405020304" pitchFamily="18" charset="0"/>
              </a:rPr>
              <a:t> of years old. </a:t>
            </a:r>
            <a:r>
              <a:rPr lang="en-US" altLang="en-US" u="sng">
                <a:solidFill>
                  <a:srgbClr val="0000FF"/>
                </a:solidFill>
                <a:latin typeface="Times New Roman" panose="02020603050405020304" pitchFamily="18" charset="0"/>
              </a:rPr>
              <a:t>NGC 2438</a:t>
            </a:r>
            <a:r>
              <a:rPr lang="en-US" altLang="en-US">
                <a:solidFill>
                  <a:srgbClr val="000000"/>
                </a:solidFill>
                <a:latin typeface="Times New Roman" panose="02020603050405020304" pitchFamily="18" charset="0"/>
              </a:rPr>
              <a:t> is estimated to be only 3,000 light-years distant and likely represents a foreground object, only by chance appearing along our line of sight to youthful M46. </a:t>
            </a:r>
          </a:p>
          <a:p>
            <a:pPr eaLnBrk="1" hangingPunct="1"/>
            <a:endParaRPr lang="en-US" altLang="en-US">
              <a:latin typeface="Times"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a:extLst>
              <a:ext uri="{FF2B5EF4-FFF2-40B4-BE49-F238E27FC236}">
                <a16:creationId xmlns:a16="http://schemas.microsoft.com/office/drawing/2014/main" id="{3A1D3599-27DD-43AF-B8DC-07A6ADA3A6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6CA520C-15A3-4ADF-97C9-8D9F94AD0506}" type="slidenum">
              <a:rPr lang="en-US" altLang="en-US" sz="1200"/>
              <a:pPr/>
              <a:t>13</a:t>
            </a:fld>
            <a:endParaRPr lang="en-US" altLang="en-US" sz="1200"/>
          </a:p>
        </p:txBody>
      </p:sp>
      <p:sp>
        <p:nvSpPr>
          <p:cNvPr id="36866" name="Rectangle 2">
            <a:extLst>
              <a:ext uri="{FF2B5EF4-FFF2-40B4-BE49-F238E27FC236}">
                <a16:creationId xmlns:a16="http://schemas.microsoft.com/office/drawing/2014/main" id="{65B533AC-E309-48A2-8D56-240A86E62C65}"/>
              </a:ext>
            </a:extLst>
          </p:cNvPr>
          <p:cNvSpPr>
            <a:spLocks noGrp="1" noRot="1" noChangeAspect="1" noChangeArrowheads="1" noTextEdit="1"/>
          </p:cNvSpPr>
          <p:nvPr>
            <p:ph type="sldImg"/>
          </p:nvPr>
        </p:nvSpPr>
        <p:spPr>
          <a:ln/>
        </p:spPr>
      </p:sp>
      <p:sp>
        <p:nvSpPr>
          <p:cNvPr id="36867" name="Rectangle 3">
            <a:extLst>
              <a:ext uri="{FF2B5EF4-FFF2-40B4-BE49-F238E27FC236}">
                <a16:creationId xmlns:a16="http://schemas.microsoft.com/office/drawing/2014/main" id="{9A9276A6-3819-44A5-8F2B-C231C39FE84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031">
            <a:extLst>
              <a:ext uri="{FF2B5EF4-FFF2-40B4-BE49-F238E27FC236}">
                <a16:creationId xmlns:a16="http://schemas.microsoft.com/office/drawing/2014/main" id="{B1F9C529-1BF5-42F1-90A5-F548A6C8FEF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B72928E-DFE7-4757-BA7F-7C054D3E4605}" type="slidenum">
              <a:rPr lang="en-US" altLang="en-US" sz="1200"/>
              <a:pPr/>
              <a:t>14</a:t>
            </a:fld>
            <a:endParaRPr lang="en-US" altLang="en-US" sz="1200"/>
          </a:p>
        </p:txBody>
      </p:sp>
      <p:sp>
        <p:nvSpPr>
          <p:cNvPr id="38914" name="Rectangle 2">
            <a:extLst>
              <a:ext uri="{FF2B5EF4-FFF2-40B4-BE49-F238E27FC236}">
                <a16:creationId xmlns:a16="http://schemas.microsoft.com/office/drawing/2014/main" id="{46F4F488-E160-4689-A8DB-E6C42A9B1A07}"/>
              </a:ext>
            </a:extLst>
          </p:cNvPr>
          <p:cNvSpPr>
            <a:spLocks noGrp="1" noRot="1" noChangeAspect="1" noChangeArrowheads="1" noTextEdit="1"/>
          </p:cNvSpPr>
          <p:nvPr>
            <p:ph type="sldImg"/>
          </p:nvPr>
        </p:nvSpPr>
        <p:spPr>
          <a:ln/>
        </p:spPr>
      </p:sp>
      <p:sp>
        <p:nvSpPr>
          <p:cNvPr id="38915" name="Rectangle 3">
            <a:extLst>
              <a:ext uri="{FF2B5EF4-FFF2-40B4-BE49-F238E27FC236}">
                <a16:creationId xmlns:a16="http://schemas.microsoft.com/office/drawing/2014/main" id="{AA7B0592-5D8B-484C-8035-9B8F1C9DEDE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AED089C-3031-4945-ADAF-3FDA7010060D}" type="datetimeFigureOut">
              <a:rPr lang="en-US"/>
              <a:pPr/>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ED089C-3031-4945-ADAF-3FDA7010060D}" type="datetimeFigureOut">
              <a:rPr lang="en-US"/>
              <a:pPr/>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ED089C-3031-4945-ADAF-3FDA7010060D}" type="datetimeFigureOut">
              <a:rPr lang="en-US"/>
              <a:pPr/>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ED089C-3031-4945-ADAF-3FDA7010060D}" type="datetimeFigureOut">
              <a:rPr lang="en-US"/>
              <a:pPr/>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AED089C-3031-4945-ADAF-3FDA7010060D}" type="datetimeFigureOut">
              <a:rPr lang="en-US"/>
              <a:pPr/>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AED089C-3031-4945-ADAF-3FDA7010060D}" type="datetimeFigureOut">
              <a:rPr lang="en-US"/>
              <a:pPr/>
              <a:t>7/21/2020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AED089C-3031-4945-ADAF-3FDA7010060D}" type="datetimeFigureOut">
              <a:rPr lang="en-US"/>
              <a:pPr/>
              <a:t>7/21/2020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AED089C-3031-4945-ADAF-3FDA7010060D}" type="datetimeFigureOut">
              <a:rPr lang="en-US"/>
              <a:pPr/>
              <a:t>7/21/2020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ED089C-3031-4945-ADAF-3FDA7010060D}" type="datetimeFigureOut">
              <a:rPr lang="en-US"/>
              <a:pPr/>
              <a:t>7/21/2020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ED089C-3031-4945-ADAF-3FDA7010060D}" type="datetimeFigureOut">
              <a:rPr lang="en-US"/>
              <a:pPr/>
              <a:t>7/21/2020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ED089C-3031-4945-ADAF-3FDA7010060D}" type="datetimeFigureOut">
              <a:rPr lang="en-US"/>
              <a:pPr/>
              <a:t>7/21/2020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ACE4B7-E05D-8B41-9865-D847D9152AF3}" type="slidenum">
              <a: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ED089C-3031-4945-ADAF-3FDA7010060D}" type="datetimeFigureOut">
              <a:rPr lang="en-US"/>
              <a:pPr/>
              <a:t>7/21/2020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E4B7-E05D-8B41-9865-D847D9152AF3}" type="slidenum">
              <a: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3.png"/></Relationships>
</file>

<file path=ppt/slides/_rels/slide69.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33.png"/></Relationships>
</file>

<file path=ppt/slides/_rels/slide71.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33.png"/></Relationships>
</file>

<file path=ppt/slides/_rels/slide72.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33.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33.png"/></Relationships>
</file>

<file path=ppt/slides/_rels/slide75.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33.png"/></Relationships>
</file>

<file path=ppt/slides/_rels/slide76.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33.png"/></Relationships>
</file>

<file path=ppt/slides/_rels/slide77.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33.png"/></Relationships>
</file>

<file path=ppt/slides/_rels/slide78.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image" Target="../media/image33.png"/></Relationships>
</file>

<file path=ppt/slides/_rels/slide79.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33.png"/></Relationships>
</file>

<file path=ppt/slides/_rels/slide86.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image" Target="../media/image33.png"/></Relationships>
</file>

<file path=ppt/slides/_rels/slide8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34.png"/><Relationship Id="rId4" Type="http://schemas.openxmlformats.org/officeDocument/2006/relationships/image" Target="../media/image33.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4">
            <a:extLst>
              <a:ext uri="{FF2B5EF4-FFF2-40B4-BE49-F238E27FC236}">
                <a16:creationId xmlns:a16="http://schemas.microsoft.com/office/drawing/2014/main" id="{1E6022D2-909F-4B7B-A67B-D463F5ADF562}"/>
              </a:ext>
            </a:extLst>
          </p:cNvPr>
          <p:cNvSpPr txBox="1">
            <a:spLocks noChangeArrowheads="1"/>
          </p:cNvSpPr>
          <p:nvPr/>
        </p:nvSpPr>
        <p:spPr bwMode="auto">
          <a:xfrm>
            <a:off x="762000" y="76200"/>
            <a:ext cx="8382000" cy="634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800">
                <a:solidFill>
                  <a:schemeClr val="accent1"/>
                </a:solidFill>
                <a:latin typeface="Arial" panose="020B0604020202020204" pitchFamily="34" charset="0"/>
                <a:cs typeface="Arial" panose="020B0604020202020204" pitchFamily="34" charset="0"/>
              </a:rPr>
              <a:t>Stars</a:t>
            </a:r>
          </a:p>
          <a:p>
            <a:pPr>
              <a:spcBef>
                <a:spcPct val="50000"/>
              </a:spcBef>
            </a:pPr>
            <a:endParaRPr lang="en-US" altLang="en-US" sz="2800">
              <a:solidFill>
                <a:schemeClr val="accent1"/>
              </a:solidFill>
              <a:latin typeface="Arial" panose="020B0604020202020204" pitchFamily="34" charset="0"/>
              <a:cs typeface="Arial" panose="020B0604020202020204" pitchFamily="34" charset="0"/>
            </a:endParaRPr>
          </a:p>
          <a:p>
            <a:pPr>
              <a:spcBef>
                <a:spcPct val="50000"/>
              </a:spcBef>
            </a:pPr>
            <a:r>
              <a:rPr lang="en-US" altLang="en-US" sz="2800">
                <a:solidFill>
                  <a:schemeClr val="accent1"/>
                </a:solidFill>
                <a:latin typeface="Arial" panose="020B0604020202020204" pitchFamily="34" charset="0"/>
                <a:cs typeface="Arial" panose="020B0604020202020204" pitchFamily="34" charset="0"/>
              </a:rPr>
              <a:t>Temperatures of Stars</a:t>
            </a:r>
          </a:p>
          <a:p>
            <a:pPr>
              <a:spcBef>
                <a:spcPct val="50000"/>
              </a:spcBef>
            </a:pPr>
            <a:r>
              <a:rPr lang="en-US" altLang="en-US" sz="2800">
                <a:solidFill>
                  <a:schemeClr val="accent1"/>
                </a:solidFill>
                <a:latin typeface="Arial" panose="020B0604020202020204" pitchFamily="34" charset="0"/>
                <a:cs typeface="Arial" panose="020B0604020202020204" pitchFamily="34" charset="0"/>
              </a:rPr>
              <a:t>Grouping in the Galaxy</a:t>
            </a:r>
          </a:p>
          <a:p>
            <a:pPr>
              <a:spcBef>
                <a:spcPct val="50000"/>
              </a:spcBef>
            </a:pPr>
            <a:r>
              <a:rPr lang="en-US" altLang="en-US" sz="2800">
                <a:solidFill>
                  <a:schemeClr val="accent1"/>
                </a:solidFill>
                <a:latin typeface="Arial" panose="020B0604020202020204" pitchFamily="34" charset="0"/>
                <a:cs typeface="Arial" panose="020B0604020202020204" pitchFamily="34" charset="0"/>
              </a:rPr>
              <a:t>	free stars</a:t>
            </a:r>
          </a:p>
          <a:p>
            <a:pPr>
              <a:spcBef>
                <a:spcPct val="50000"/>
              </a:spcBef>
            </a:pPr>
            <a:r>
              <a:rPr lang="en-US" altLang="en-US" sz="2800">
                <a:solidFill>
                  <a:schemeClr val="accent1"/>
                </a:solidFill>
                <a:latin typeface="Arial" panose="020B0604020202020204" pitchFamily="34" charset="0"/>
                <a:cs typeface="Arial" panose="020B0604020202020204" pitchFamily="34" charset="0"/>
              </a:rPr>
              <a:t>	open clusters</a:t>
            </a:r>
          </a:p>
          <a:p>
            <a:pPr>
              <a:spcBef>
                <a:spcPct val="50000"/>
              </a:spcBef>
            </a:pPr>
            <a:r>
              <a:rPr lang="en-US" altLang="en-US" sz="2800">
                <a:solidFill>
                  <a:schemeClr val="accent1"/>
                </a:solidFill>
                <a:latin typeface="Arial" panose="020B0604020202020204" pitchFamily="34" charset="0"/>
                <a:cs typeface="Arial" panose="020B0604020202020204" pitchFamily="34" charset="0"/>
              </a:rPr>
              <a:t>	globular clusters</a:t>
            </a:r>
          </a:p>
          <a:p>
            <a:pPr>
              <a:spcBef>
                <a:spcPct val="50000"/>
              </a:spcBef>
            </a:pPr>
            <a:endParaRPr lang="en-US" altLang="en-US" sz="2800">
              <a:solidFill>
                <a:schemeClr val="accent1"/>
              </a:solidFill>
              <a:latin typeface="Arial" panose="020B0604020202020204" pitchFamily="34" charset="0"/>
              <a:cs typeface="Arial" panose="020B0604020202020204" pitchFamily="34" charset="0"/>
            </a:endParaRPr>
          </a:p>
          <a:p>
            <a:pPr>
              <a:spcBef>
                <a:spcPct val="50000"/>
              </a:spcBef>
            </a:pPr>
            <a:r>
              <a:rPr lang="en-US" altLang="en-US" sz="2800">
                <a:solidFill>
                  <a:schemeClr val="accent1"/>
                </a:solidFill>
                <a:latin typeface="Arial" panose="020B0604020202020204" pitchFamily="34" charset="0"/>
                <a:cs typeface="Arial" panose="020B0604020202020204" pitchFamily="34" charset="0"/>
              </a:rPr>
              <a:t>Luminosity vs Brightness</a:t>
            </a:r>
          </a:p>
          <a:p>
            <a:pPr>
              <a:spcBef>
                <a:spcPct val="50000"/>
              </a:spcBef>
            </a:pPr>
            <a:r>
              <a:rPr lang="en-US" altLang="en-US" sz="2800">
                <a:solidFill>
                  <a:schemeClr val="accent1"/>
                </a:solidFill>
                <a:latin typeface="Arial" panose="020B0604020202020204" pitchFamily="34" charset="0"/>
                <a:cs typeface="Arial" panose="020B0604020202020204" pitchFamily="34" charset="0"/>
              </a:rPr>
              <a:t>Stellar Classification:  Temperature and Luminosity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4">
            <a:extLst>
              <a:ext uri="{FF2B5EF4-FFF2-40B4-BE49-F238E27FC236}">
                <a16:creationId xmlns:a16="http://schemas.microsoft.com/office/drawing/2014/main" id="{9C60B667-B681-4984-8D3E-93B5AF864327}"/>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152400" y="306388"/>
            <a:ext cx="8915400" cy="601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Rectangle 3">
            <a:extLst>
              <a:ext uri="{FF2B5EF4-FFF2-40B4-BE49-F238E27FC236}">
                <a16:creationId xmlns:a16="http://schemas.microsoft.com/office/drawing/2014/main" id="{BC516332-B38A-43AD-A14E-64B0E8174B55}"/>
              </a:ext>
            </a:extLst>
          </p:cNvPr>
          <p:cNvSpPr>
            <a:spLocks noChangeArrowheads="1"/>
          </p:cNvSpPr>
          <p:nvPr/>
        </p:nvSpPr>
        <p:spPr bwMode="auto">
          <a:xfrm>
            <a:off x="1447800" y="6319838"/>
            <a:ext cx="6629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Two Open Clusters near each other on the sky</a:t>
            </a:r>
          </a:p>
        </p:txBody>
      </p:sp>
      <p:sp>
        <p:nvSpPr>
          <p:cNvPr id="31747" name="Rectangle 4">
            <a:extLst>
              <a:ext uri="{FF2B5EF4-FFF2-40B4-BE49-F238E27FC236}">
                <a16:creationId xmlns:a16="http://schemas.microsoft.com/office/drawing/2014/main" id="{EA5D6525-C203-467B-B2FB-AE371F0A4963}"/>
              </a:ext>
            </a:extLst>
          </p:cNvPr>
          <p:cNvSpPr>
            <a:spLocks noChangeArrowheads="1"/>
          </p:cNvSpPr>
          <p:nvPr/>
        </p:nvSpPr>
        <p:spPr bwMode="auto">
          <a:xfrm>
            <a:off x="152400" y="2819400"/>
            <a:ext cx="3657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rgbClr val="FFFF00"/>
                </a:solidFill>
                <a:latin typeface="Arial" panose="020B0604020202020204" pitchFamily="34" charset="0"/>
                <a:cs typeface="Arial" panose="020B0604020202020204" pitchFamily="34" charset="0"/>
              </a:rPr>
              <a:t>5,400 l-yrs from Earth —</a:t>
            </a:r>
            <a:r>
              <a:rPr lang="en-US" altLang="en-US" sz="2000">
                <a:solidFill>
                  <a:schemeClr val="accent1"/>
                </a:solidFill>
                <a:cs typeface="Arial" panose="020B0604020202020204" pitchFamily="34" charset="0"/>
              </a:rPr>
              <a:t> </a:t>
            </a:r>
            <a:r>
              <a:rPr lang="en-US" altLang="en-US" sz="2000">
                <a:solidFill>
                  <a:schemeClr val="accent1"/>
                </a:solidFill>
                <a:latin typeface="Arial" panose="020B0604020202020204" pitchFamily="34" charset="0"/>
                <a:cs typeface="Arial" panose="020B0604020202020204" pitchFamily="34" charset="0"/>
              </a:rPr>
              <a:t>has about 300 stars and formed about 300 million years ago</a:t>
            </a:r>
            <a:endParaRPr lang="en-US" altLang="en-US" sz="2000">
              <a:solidFill>
                <a:srgbClr val="FFFF00"/>
              </a:solidFill>
              <a:latin typeface="Arial" panose="020B0604020202020204" pitchFamily="34" charset="0"/>
              <a:cs typeface="Arial" panose="020B0604020202020204" pitchFamily="34" charset="0"/>
            </a:endParaRPr>
          </a:p>
        </p:txBody>
      </p:sp>
      <p:sp>
        <p:nvSpPr>
          <p:cNvPr id="31748" name="Rectangle 5">
            <a:extLst>
              <a:ext uri="{FF2B5EF4-FFF2-40B4-BE49-F238E27FC236}">
                <a16:creationId xmlns:a16="http://schemas.microsoft.com/office/drawing/2014/main" id="{70CEA810-5B45-4300-8CF0-7C91586ED1D5}"/>
              </a:ext>
            </a:extLst>
          </p:cNvPr>
          <p:cNvSpPr>
            <a:spLocks noChangeArrowheads="1"/>
          </p:cNvSpPr>
          <p:nvPr/>
        </p:nvSpPr>
        <p:spPr bwMode="auto">
          <a:xfrm>
            <a:off x="4876800" y="4953000"/>
            <a:ext cx="3657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rgbClr val="FFFF00"/>
                </a:solidFill>
                <a:latin typeface="Arial" panose="020B0604020202020204" pitchFamily="34" charset="0"/>
                <a:cs typeface="Arial" panose="020B0604020202020204" pitchFamily="34" charset="0"/>
              </a:rPr>
              <a:t>1,600 l-yrs from Earth — </a:t>
            </a:r>
            <a:r>
              <a:rPr lang="en-US" altLang="en-US" sz="2000">
                <a:solidFill>
                  <a:schemeClr val="accent1"/>
                </a:solidFill>
                <a:latin typeface="Arial" panose="020B0604020202020204" pitchFamily="34" charset="0"/>
                <a:cs typeface="Arial" panose="020B0604020202020204" pitchFamily="34" charset="0"/>
              </a:rPr>
              <a:t>has only 50 stars and formed 80 million years ago</a:t>
            </a:r>
            <a:r>
              <a:rPr lang="en-US" altLang="en-US" sz="2000">
                <a:solidFill>
                  <a:srgbClr val="FFFF00"/>
                </a:solidFill>
                <a:latin typeface="Arial" panose="020B0604020202020204" pitchFamily="34" charset="0"/>
                <a:cs typeface="Arial" panose="020B0604020202020204" pitchFamily="34" charset="0"/>
              </a:rPr>
              <a:t> </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97E4ADC-43D5-468A-BA53-9683B98B857F}"/>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000AA45F-6062-43A4-9EFF-2C4131B72E21}"/>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4820" name="Straight Connector 6">
            <a:extLst>
              <a:ext uri="{FF2B5EF4-FFF2-40B4-BE49-F238E27FC236}">
                <a16:creationId xmlns:a16="http://schemas.microsoft.com/office/drawing/2014/main" id="{40C9F81D-7D3F-45C6-8751-CB00374E3665}"/>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21" name="Straight Connector 8">
            <a:extLst>
              <a:ext uri="{FF2B5EF4-FFF2-40B4-BE49-F238E27FC236}">
                <a16:creationId xmlns:a16="http://schemas.microsoft.com/office/drawing/2014/main" id="{7C2218BD-4C52-422D-8FCD-22096CDD4239}"/>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54B762C3-ABCB-4E9B-BEDE-F438F0DD0A5B}"/>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4823" name="TextBox 11">
            <a:extLst>
              <a:ext uri="{FF2B5EF4-FFF2-40B4-BE49-F238E27FC236}">
                <a16:creationId xmlns:a16="http://schemas.microsoft.com/office/drawing/2014/main" id="{406FFE63-0642-4CE5-BDE3-8BC30F482BF8}"/>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208345B2-F19D-40B0-9E96-B74DE8E2C800}"/>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4825" name="Straight Connector 17">
            <a:extLst>
              <a:ext uri="{FF2B5EF4-FFF2-40B4-BE49-F238E27FC236}">
                <a16:creationId xmlns:a16="http://schemas.microsoft.com/office/drawing/2014/main" id="{926E6DAB-C373-4EA8-8EE2-F8939A67EF42}"/>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26" name="Straight Connector 14">
            <a:extLst>
              <a:ext uri="{FF2B5EF4-FFF2-40B4-BE49-F238E27FC236}">
                <a16:creationId xmlns:a16="http://schemas.microsoft.com/office/drawing/2014/main" id="{C940BE3F-B7BC-4DD9-94B7-BB0500D36889}"/>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5D66BE20-A4B8-4F11-B7FE-31B52CDE0BDC}"/>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5FDE007C-5D1A-4C2E-B1E5-011AD15E54D1}"/>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2A4C85FA-F396-4626-A6E4-A05CC2259521}"/>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8CB13166-8765-4AF7-8C9C-7614F3D38BBC}"/>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C776AA06-6110-40F3-ABD8-881D8013076E}"/>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EA805ACC-AE40-41B7-A210-CA5BA4448FDC}"/>
              </a:ext>
            </a:extLst>
          </p:cNvPr>
          <p:cNvSpPr>
            <a:spLocks noChangeArrowheads="1"/>
          </p:cNvSpPr>
          <p:nvPr/>
        </p:nvSpPr>
        <p:spPr bwMode="auto">
          <a:xfrm>
            <a:off x="2819400" y="4373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4833" name="Straight Connector 22">
            <a:extLst>
              <a:ext uri="{FF2B5EF4-FFF2-40B4-BE49-F238E27FC236}">
                <a16:creationId xmlns:a16="http://schemas.microsoft.com/office/drawing/2014/main" id="{024B1666-4893-4F6C-BB9F-ADA5AAB4362F}"/>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34" name="Straight Connector 23">
            <a:extLst>
              <a:ext uri="{FF2B5EF4-FFF2-40B4-BE49-F238E27FC236}">
                <a16:creationId xmlns:a16="http://schemas.microsoft.com/office/drawing/2014/main" id="{C77CD7DB-B689-4025-A6F0-28E304677B23}"/>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35" name="Straight Connector 24">
            <a:extLst>
              <a:ext uri="{FF2B5EF4-FFF2-40B4-BE49-F238E27FC236}">
                <a16:creationId xmlns:a16="http://schemas.microsoft.com/office/drawing/2014/main" id="{8BF8FFB2-165D-4BDF-B926-272B83E4C86A}"/>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36" name="Straight Connector 25">
            <a:extLst>
              <a:ext uri="{FF2B5EF4-FFF2-40B4-BE49-F238E27FC236}">
                <a16:creationId xmlns:a16="http://schemas.microsoft.com/office/drawing/2014/main" id="{B34BA9E2-805C-447F-B094-7CCDC301A7EB}"/>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37" name="Straight Connector 26">
            <a:extLst>
              <a:ext uri="{FF2B5EF4-FFF2-40B4-BE49-F238E27FC236}">
                <a16:creationId xmlns:a16="http://schemas.microsoft.com/office/drawing/2014/main" id="{438E10F7-0D9C-4E29-BF76-5B72A7D3B293}"/>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38" name="Straight Connector 27">
            <a:extLst>
              <a:ext uri="{FF2B5EF4-FFF2-40B4-BE49-F238E27FC236}">
                <a16:creationId xmlns:a16="http://schemas.microsoft.com/office/drawing/2014/main" id="{64A83FA9-AB12-4D28-9B80-4E12222A0A8E}"/>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39" name="Straight Connector 28">
            <a:extLst>
              <a:ext uri="{FF2B5EF4-FFF2-40B4-BE49-F238E27FC236}">
                <a16:creationId xmlns:a16="http://schemas.microsoft.com/office/drawing/2014/main" id="{4F7967B1-F527-4E21-B7C1-5DFCDD9750AB}"/>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0" name="Straight Connector 29">
            <a:extLst>
              <a:ext uri="{FF2B5EF4-FFF2-40B4-BE49-F238E27FC236}">
                <a16:creationId xmlns:a16="http://schemas.microsoft.com/office/drawing/2014/main" id="{ABCDBA58-A101-4847-9B0E-ADF28A145090}"/>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1" name="Straight Connector 30">
            <a:extLst>
              <a:ext uri="{FF2B5EF4-FFF2-40B4-BE49-F238E27FC236}">
                <a16:creationId xmlns:a16="http://schemas.microsoft.com/office/drawing/2014/main" id="{C63F7E09-6455-42CA-A9E1-B427199F9DDC}"/>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2" name="Straight Connector 31">
            <a:extLst>
              <a:ext uri="{FF2B5EF4-FFF2-40B4-BE49-F238E27FC236}">
                <a16:creationId xmlns:a16="http://schemas.microsoft.com/office/drawing/2014/main" id="{8A765E99-43B1-4F10-A6E0-9300A37E3ACB}"/>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3" name="Straight Connector 32">
            <a:extLst>
              <a:ext uri="{FF2B5EF4-FFF2-40B4-BE49-F238E27FC236}">
                <a16:creationId xmlns:a16="http://schemas.microsoft.com/office/drawing/2014/main" id="{B40FAA41-C2AF-4070-8A6B-1CDF95526CFB}"/>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4" name="Straight Connector 33">
            <a:extLst>
              <a:ext uri="{FF2B5EF4-FFF2-40B4-BE49-F238E27FC236}">
                <a16:creationId xmlns:a16="http://schemas.microsoft.com/office/drawing/2014/main" id="{9BDFF1B9-BAD0-4C09-91ED-7E7C2F787507}"/>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5" name="Straight Connector 34">
            <a:extLst>
              <a:ext uri="{FF2B5EF4-FFF2-40B4-BE49-F238E27FC236}">
                <a16:creationId xmlns:a16="http://schemas.microsoft.com/office/drawing/2014/main" id="{B94AFA80-25A6-42A2-A7B6-377EC7183FA3}"/>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6" name="Straight Connector 35">
            <a:extLst>
              <a:ext uri="{FF2B5EF4-FFF2-40B4-BE49-F238E27FC236}">
                <a16:creationId xmlns:a16="http://schemas.microsoft.com/office/drawing/2014/main" id="{41669C89-D37A-4900-921E-07E9ECEF7CD0}"/>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7" name="Straight Connector 36">
            <a:extLst>
              <a:ext uri="{FF2B5EF4-FFF2-40B4-BE49-F238E27FC236}">
                <a16:creationId xmlns:a16="http://schemas.microsoft.com/office/drawing/2014/main" id="{569B879C-0E53-4CA1-B493-E4DB29EF46B0}"/>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8" name="Straight Connector 37">
            <a:extLst>
              <a:ext uri="{FF2B5EF4-FFF2-40B4-BE49-F238E27FC236}">
                <a16:creationId xmlns:a16="http://schemas.microsoft.com/office/drawing/2014/main" id="{B5B79654-8A0B-4FD4-B459-26CF2B84BEB6}"/>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49" name="Straight Connector 38">
            <a:extLst>
              <a:ext uri="{FF2B5EF4-FFF2-40B4-BE49-F238E27FC236}">
                <a16:creationId xmlns:a16="http://schemas.microsoft.com/office/drawing/2014/main" id="{AEC40D5B-034B-4570-AC1A-623C111BBAD0}"/>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4850" name="Straight Connector 39">
            <a:extLst>
              <a:ext uri="{FF2B5EF4-FFF2-40B4-BE49-F238E27FC236}">
                <a16:creationId xmlns:a16="http://schemas.microsoft.com/office/drawing/2014/main" id="{E254B288-085E-4C03-BAFF-AC66A8FCCDD0}"/>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FB5A57EC-6BCB-4E3D-9061-7BA02061CB06}"/>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8AFE4726-C187-4420-9E8B-AF92145E9A3A}"/>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5844" name="Straight Connector 6">
            <a:extLst>
              <a:ext uri="{FF2B5EF4-FFF2-40B4-BE49-F238E27FC236}">
                <a16:creationId xmlns:a16="http://schemas.microsoft.com/office/drawing/2014/main" id="{C1679BE9-DF48-4A42-9E43-090C599784D1}"/>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45" name="Straight Connector 8">
            <a:extLst>
              <a:ext uri="{FF2B5EF4-FFF2-40B4-BE49-F238E27FC236}">
                <a16:creationId xmlns:a16="http://schemas.microsoft.com/office/drawing/2014/main" id="{0268D8E4-0085-4040-860B-BE3A1EF7935C}"/>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73D849F1-329C-4B40-9C1C-92F2C2CE1FB1}"/>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5847" name="TextBox 11">
            <a:extLst>
              <a:ext uri="{FF2B5EF4-FFF2-40B4-BE49-F238E27FC236}">
                <a16:creationId xmlns:a16="http://schemas.microsoft.com/office/drawing/2014/main" id="{76E538B6-EC70-4AB1-8C8B-56BF14FB6CCF}"/>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8255B382-C4F2-45AC-9E54-10E2917A04BE}"/>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5849" name="Straight Connector 17">
            <a:extLst>
              <a:ext uri="{FF2B5EF4-FFF2-40B4-BE49-F238E27FC236}">
                <a16:creationId xmlns:a16="http://schemas.microsoft.com/office/drawing/2014/main" id="{406BFE61-D5E7-4631-9A66-36CB7E392EA4}"/>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50" name="Straight Connector 14">
            <a:extLst>
              <a:ext uri="{FF2B5EF4-FFF2-40B4-BE49-F238E27FC236}">
                <a16:creationId xmlns:a16="http://schemas.microsoft.com/office/drawing/2014/main" id="{523809EB-A801-4927-A9D5-432872C8DC03}"/>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49414FCE-1D02-4A62-A560-6BB85A26CB49}"/>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C6DFFEAB-5372-45BB-8D73-FE794F73656E}"/>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9E5967E8-9C7F-4C6A-A0F2-30CF7309B84A}"/>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CDDA60A8-583A-4775-B285-24CDFC6751E7}"/>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2111422E-0D8F-4CE9-B598-BA7EF695D266}"/>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2A7608CF-0EBA-4692-8DF3-1B92F650CFD9}"/>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B3412E3A-A3DE-4B69-9620-62CD0C2B43C3}"/>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5858" name="Straight Connector 24">
            <a:extLst>
              <a:ext uri="{FF2B5EF4-FFF2-40B4-BE49-F238E27FC236}">
                <a16:creationId xmlns:a16="http://schemas.microsoft.com/office/drawing/2014/main" id="{D97CD388-03E3-41AB-A4EB-3679691B2500}"/>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59" name="Straight Connector 25">
            <a:extLst>
              <a:ext uri="{FF2B5EF4-FFF2-40B4-BE49-F238E27FC236}">
                <a16:creationId xmlns:a16="http://schemas.microsoft.com/office/drawing/2014/main" id="{370CCFC2-7898-40BE-BB71-8B1D464FB3E6}"/>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0" name="Straight Connector 26">
            <a:extLst>
              <a:ext uri="{FF2B5EF4-FFF2-40B4-BE49-F238E27FC236}">
                <a16:creationId xmlns:a16="http://schemas.microsoft.com/office/drawing/2014/main" id="{F24E3C70-D6F7-42EB-88C5-B32A0A3BDAFD}"/>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1" name="Straight Connector 27">
            <a:extLst>
              <a:ext uri="{FF2B5EF4-FFF2-40B4-BE49-F238E27FC236}">
                <a16:creationId xmlns:a16="http://schemas.microsoft.com/office/drawing/2014/main" id="{879064D1-5E79-45D2-8021-C74A0E1E83F5}"/>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2" name="Straight Connector 28">
            <a:extLst>
              <a:ext uri="{FF2B5EF4-FFF2-40B4-BE49-F238E27FC236}">
                <a16:creationId xmlns:a16="http://schemas.microsoft.com/office/drawing/2014/main" id="{7C667838-9DCC-4C7A-A826-AF6306E0752D}"/>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3" name="Straight Connector 29">
            <a:extLst>
              <a:ext uri="{FF2B5EF4-FFF2-40B4-BE49-F238E27FC236}">
                <a16:creationId xmlns:a16="http://schemas.microsoft.com/office/drawing/2014/main" id="{0049CCF1-2884-4100-8A33-5B1D92C90ECD}"/>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4" name="Straight Connector 30">
            <a:extLst>
              <a:ext uri="{FF2B5EF4-FFF2-40B4-BE49-F238E27FC236}">
                <a16:creationId xmlns:a16="http://schemas.microsoft.com/office/drawing/2014/main" id="{E8AE77A4-DD52-4535-A3DE-5188EE8E1E7A}"/>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5" name="Straight Connector 31">
            <a:extLst>
              <a:ext uri="{FF2B5EF4-FFF2-40B4-BE49-F238E27FC236}">
                <a16:creationId xmlns:a16="http://schemas.microsoft.com/office/drawing/2014/main" id="{BFF31FFA-AAE0-4987-81F0-AF6EA56FFD5C}"/>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6" name="Straight Connector 32">
            <a:extLst>
              <a:ext uri="{FF2B5EF4-FFF2-40B4-BE49-F238E27FC236}">
                <a16:creationId xmlns:a16="http://schemas.microsoft.com/office/drawing/2014/main" id="{ED81B0B6-D398-45E9-B05C-49802091C1B5}"/>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7" name="Straight Connector 33">
            <a:extLst>
              <a:ext uri="{FF2B5EF4-FFF2-40B4-BE49-F238E27FC236}">
                <a16:creationId xmlns:a16="http://schemas.microsoft.com/office/drawing/2014/main" id="{5B43B238-572E-4915-9B6F-CD29920EC744}"/>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8" name="Straight Connector 34">
            <a:extLst>
              <a:ext uri="{FF2B5EF4-FFF2-40B4-BE49-F238E27FC236}">
                <a16:creationId xmlns:a16="http://schemas.microsoft.com/office/drawing/2014/main" id="{43C79B37-3841-40FB-944A-F3CB2F418E76}"/>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69" name="Straight Connector 35">
            <a:extLst>
              <a:ext uri="{FF2B5EF4-FFF2-40B4-BE49-F238E27FC236}">
                <a16:creationId xmlns:a16="http://schemas.microsoft.com/office/drawing/2014/main" id="{C0DD0548-2BD3-4C01-9B19-E45EA931AA25}"/>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70" name="Straight Connector 36">
            <a:extLst>
              <a:ext uri="{FF2B5EF4-FFF2-40B4-BE49-F238E27FC236}">
                <a16:creationId xmlns:a16="http://schemas.microsoft.com/office/drawing/2014/main" id="{C01C40AF-F3EC-411B-844E-EFD6A5A2CAB9}"/>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71" name="Straight Connector 37">
            <a:extLst>
              <a:ext uri="{FF2B5EF4-FFF2-40B4-BE49-F238E27FC236}">
                <a16:creationId xmlns:a16="http://schemas.microsoft.com/office/drawing/2014/main" id="{4CFAC742-0471-4E4D-A446-D894FAA95A91}"/>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72" name="Straight Connector 38">
            <a:extLst>
              <a:ext uri="{FF2B5EF4-FFF2-40B4-BE49-F238E27FC236}">
                <a16:creationId xmlns:a16="http://schemas.microsoft.com/office/drawing/2014/main" id="{27C6C518-531B-485D-91C0-7F17574212B9}"/>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73" name="Straight Connector 39">
            <a:extLst>
              <a:ext uri="{FF2B5EF4-FFF2-40B4-BE49-F238E27FC236}">
                <a16:creationId xmlns:a16="http://schemas.microsoft.com/office/drawing/2014/main" id="{1C3353E9-C079-4F8F-8DC5-84DC78D76A3E}"/>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74" name="Straight Connector 40">
            <a:extLst>
              <a:ext uri="{FF2B5EF4-FFF2-40B4-BE49-F238E27FC236}">
                <a16:creationId xmlns:a16="http://schemas.microsoft.com/office/drawing/2014/main" id="{390FE271-CE5D-4352-842D-C421C247E687}"/>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5875" name="Straight Connector 41">
            <a:extLst>
              <a:ext uri="{FF2B5EF4-FFF2-40B4-BE49-F238E27FC236}">
                <a16:creationId xmlns:a16="http://schemas.microsoft.com/office/drawing/2014/main" id="{072FBEE2-2CBC-427A-ADC9-EDAD7B1B00CB}"/>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5967E604-5D89-415C-ABC0-4D3BF414AC99}"/>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92E4F2F1-B2B3-417B-A8DF-514795DF063C}"/>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6868" name="Straight Connector 6">
            <a:extLst>
              <a:ext uri="{FF2B5EF4-FFF2-40B4-BE49-F238E27FC236}">
                <a16:creationId xmlns:a16="http://schemas.microsoft.com/office/drawing/2014/main" id="{C514FDEC-46A0-4409-A41D-2D4DB6A88C4C}"/>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69" name="Straight Connector 8">
            <a:extLst>
              <a:ext uri="{FF2B5EF4-FFF2-40B4-BE49-F238E27FC236}">
                <a16:creationId xmlns:a16="http://schemas.microsoft.com/office/drawing/2014/main" id="{CBFFB102-0FAF-43E6-9711-DAAF539E13F9}"/>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20873172-BC1C-4D11-BD5B-DF340C759A9B}"/>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6871" name="TextBox 11">
            <a:extLst>
              <a:ext uri="{FF2B5EF4-FFF2-40B4-BE49-F238E27FC236}">
                <a16:creationId xmlns:a16="http://schemas.microsoft.com/office/drawing/2014/main" id="{B41BC037-2C0E-428B-AC69-005A87A936D7}"/>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2435C8DE-9813-4F5C-B2FA-5CA2657793D6}"/>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6873" name="Straight Connector 17">
            <a:extLst>
              <a:ext uri="{FF2B5EF4-FFF2-40B4-BE49-F238E27FC236}">
                <a16:creationId xmlns:a16="http://schemas.microsoft.com/office/drawing/2014/main" id="{1A0FCE4D-A242-4D6A-9674-9C42AF53FFD4}"/>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74" name="Straight Connector 14">
            <a:extLst>
              <a:ext uri="{FF2B5EF4-FFF2-40B4-BE49-F238E27FC236}">
                <a16:creationId xmlns:a16="http://schemas.microsoft.com/office/drawing/2014/main" id="{6FC30832-773F-4B4F-AD54-B33FF4F441D0}"/>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394375D3-067E-4650-97ED-6C809D3A2914}"/>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85F0B97F-44AF-4604-8A03-639D665DFEBF}"/>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B5473BAD-D40B-4A94-B05A-13A460758649}"/>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57D923EB-FC07-4C6A-9AE1-860ECA166E54}"/>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42FC8573-8934-4E7E-BCE2-76154A4ED530}"/>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EE76251F-784B-4AD5-9B33-61E08697A82E}"/>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5AE72DBD-1494-48D2-AE62-587477825CD4}"/>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8ABB4DFA-0895-47B4-BA6A-0D87AE9CC7B7}"/>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6883" name="Straight Connector 24">
            <a:extLst>
              <a:ext uri="{FF2B5EF4-FFF2-40B4-BE49-F238E27FC236}">
                <a16:creationId xmlns:a16="http://schemas.microsoft.com/office/drawing/2014/main" id="{9AE5D842-D091-4C22-AB94-5AA2825220D5}"/>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84" name="Straight Connector 25">
            <a:extLst>
              <a:ext uri="{FF2B5EF4-FFF2-40B4-BE49-F238E27FC236}">
                <a16:creationId xmlns:a16="http://schemas.microsoft.com/office/drawing/2014/main" id="{A6785C5B-7F0B-403D-8A8D-6CA7CE707E13}"/>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85" name="Straight Connector 26">
            <a:extLst>
              <a:ext uri="{FF2B5EF4-FFF2-40B4-BE49-F238E27FC236}">
                <a16:creationId xmlns:a16="http://schemas.microsoft.com/office/drawing/2014/main" id="{F4EF5486-3BB4-4D7E-9AB5-52274FD7F4BD}"/>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86" name="Straight Connector 27">
            <a:extLst>
              <a:ext uri="{FF2B5EF4-FFF2-40B4-BE49-F238E27FC236}">
                <a16:creationId xmlns:a16="http://schemas.microsoft.com/office/drawing/2014/main" id="{D6BE8D69-71E5-42BE-8DAD-B8B12DA390BA}"/>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87" name="Straight Connector 28">
            <a:extLst>
              <a:ext uri="{FF2B5EF4-FFF2-40B4-BE49-F238E27FC236}">
                <a16:creationId xmlns:a16="http://schemas.microsoft.com/office/drawing/2014/main" id="{2A30C1EA-3B6A-48E8-8171-A788559EE236}"/>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88" name="Straight Connector 29">
            <a:extLst>
              <a:ext uri="{FF2B5EF4-FFF2-40B4-BE49-F238E27FC236}">
                <a16:creationId xmlns:a16="http://schemas.microsoft.com/office/drawing/2014/main" id="{5012BACF-7EE7-43A1-BAAC-516459E4E4BC}"/>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89" name="Straight Connector 30">
            <a:extLst>
              <a:ext uri="{FF2B5EF4-FFF2-40B4-BE49-F238E27FC236}">
                <a16:creationId xmlns:a16="http://schemas.microsoft.com/office/drawing/2014/main" id="{E224AE7B-30EC-4169-87C9-611A625B9ACF}"/>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0" name="Straight Connector 31">
            <a:extLst>
              <a:ext uri="{FF2B5EF4-FFF2-40B4-BE49-F238E27FC236}">
                <a16:creationId xmlns:a16="http://schemas.microsoft.com/office/drawing/2014/main" id="{8FCA0DAE-70CC-41EB-AC91-B310290B9E28}"/>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1" name="Straight Connector 32">
            <a:extLst>
              <a:ext uri="{FF2B5EF4-FFF2-40B4-BE49-F238E27FC236}">
                <a16:creationId xmlns:a16="http://schemas.microsoft.com/office/drawing/2014/main" id="{F94284F5-5082-4075-B42B-0BACE87B3E0A}"/>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2" name="Straight Connector 33">
            <a:extLst>
              <a:ext uri="{FF2B5EF4-FFF2-40B4-BE49-F238E27FC236}">
                <a16:creationId xmlns:a16="http://schemas.microsoft.com/office/drawing/2014/main" id="{C79BD812-2B42-4EE0-A6E4-9517C497B694}"/>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3" name="Straight Connector 34">
            <a:extLst>
              <a:ext uri="{FF2B5EF4-FFF2-40B4-BE49-F238E27FC236}">
                <a16:creationId xmlns:a16="http://schemas.microsoft.com/office/drawing/2014/main" id="{A13A3CE5-9060-4C85-8A89-247DFAFC3E42}"/>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4" name="Straight Connector 35">
            <a:extLst>
              <a:ext uri="{FF2B5EF4-FFF2-40B4-BE49-F238E27FC236}">
                <a16:creationId xmlns:a16="http://schemas.microsoft.com/office/drawing/2014/main" id="{8BB373E7-7FB0-412D-AD06-F3BA555038CE}"/>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5" name="Straight Connector 36">
            <a:extLst>
              <a:ext uri="{FF2B5EF4-FFF2-40B4-BE49-F238E27FC236}">
                <a16:creationId xmlns:a16="http://schemas.microsoft.com/office/drawing/2014/main" id="{508E8AE9-740A-475A-8059-A9583121E871}"/>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6" name="Straight Connector 37">
            <a:extLst>
              <a:ext uri="{FF2B5EF4-FFF2-40B4-BE49-F238E27FC236}">
                <a16:creationId xmlns:a16="http://schemas.microsoft.com/office/drawing/2014/main" id="{656BF1A6-6919-4E63-A7D0-2F4B8B5E173A}"/>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7" name="Straight Connector 38">
            <a:extLst>
              <a:ext uri="{FF2B5EF4-FFF2-40B4-BE49-F238E27FC236}">
                <a16:creationId xmlns:a16="http://schemas.microsoft.com/office/drawing/2014/main" id="{98C868DA-3AED-4C9C-A774-7BDC3F63C271}"/>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8" name="Straight Connector 39">
            <a:extLst>
              <a:ext uri="{FF2B5EF4-FFF2-40B4-BE49-F238E27FC236}">
                <a16:creationId xmlns:a16="http://schemas.microsoft.com/office/drawing/2014/main" id="{D542F8E8-FBED-4052-B500-4879CC3AE652}"/>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899" name="Straight Connector 40">
            <a:extLst>
              <a:ext uri="{FF2B5EF4-FFF2-40B4-BE49-F238E27FC236}">
                <a16:creationId xmlns:a16="http://schemas.microsoft.com/office/drawing/2014/main" id="{93A6A1C1-01D1-4823-B53F-321369528270}"/>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6900" name="Straight Connector 41">
            <a:extLst>
              <a:ext uri="{FF2B5EF4-FFF2-40B4-BE49-F238E27FC236}">
                <a16:creationId xmlns:a16="http://schemas.microsoft.com/office/drawing/2014/main" id="{C12FE3BD-F08F-4466-A342-C2D42CD31DBC}"/>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51A7A84-7522-41D6-9672-BFF27BDCE4D3}"/>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7A1A723B-EC95-4E6E-B2D1-52BF5D90E8C2}"/>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7892" name="Straight Connector 6">
            <a:extLst>
              <a:ext uri="{FF2B5EF4-FFF2-40B4-BE49-F238E27FC236}">
                <a16:creationId xmlns:a16="http://schemas.microsoft.com/office/drawing/2014/main" id="{F9B0C0BC-EC02-4366-9379-172333AEA28C}"/>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893" name="Straight Connector 8">
            <a:extLst>
              <a:ext uri="{FF2B5EF4-FFF2-40B4-BE49-F238E27FC236}">
                <a16:creationId xmlns:a16="http://schemas.microsoft.com/office/drawing/2014/main" id="{0D8373DE-F959-4214-AAAA-E1E78CF4D46A}"/>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461B2D84-00D0-4CF4-8D59-FE97212163AB}"/>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7895" name="TextBox 11">
            <a:extLst>
              <a:ext uri="{FF2B5EF4-FFF2-40B4-BE49-F238E27FC236}">
                <a16:creationId xmlns:a16="http://schemas.microsoft.com/office/drawing/2014/main" id="{11AF840A-FFDC-4796-9AE1-5662CC7EF2F1}"/>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53D16AF1-102F-4A7A-9B2C-829914D2DE88}"/>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7897" name="Straight Connector 17">
            <a:extLst>
              <a:ext uri="{FF2B5EF4-FFF2-40B4-BE49-F238E27FC236}">
                <a16:creationId xmlns:a16="http://schemas.microsoft.com/office/drawing/2014/main" id="{74CA5D77-00DC-433F-B080-527FAF3FC034}"/>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898" name="Straight Connector 14">
            <a:extLst>
              <a:ext uri="{FF2B5EF4-FFF2-40B4-BE49-F238E27FC236}">
                <a16:creationId xmlns:a16="http://schemas.microsoft.com/office/drawing/2014/main" id="{34483BD7-3D4A-4F15-8BD9-1C4E258A1106}"/>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ED904D2B-506A-4791-86ED-1D77AF47B8A3}"/>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06988774-E4BE-416A-A02E-0F8045670BBC}"/>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964BE8CE-FC5D-4266-95A9-D7D44C60921E}"/>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A7D4C70B-DB31-4F49-B48E-FF9DF5739B9B}"/>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88F3AB2B-9819-4B03-895E-67A6F9DCE12A}"/>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21333B9C-E9BC-4D9E-80CD-108D4CCFC307}"/>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98704C62-A074-46FC-9A42-DC30BE8D2DD5}"/>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C02C91ED-EAEC-430A-BFCC-F32973D1DBA1}"/>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FE80B695-4F20-430B-A69F-AD39F7E8D481}"/>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7908" name="Straight Connector 25">
            <a:extLst>
              <a:ext uri="{FF2B5EF4-FFF2-40B4-BE49-F238E27FC236}">
                <a16:creationId xmlns:a16="http://schemas.microsoft.com/office/drawing/2014/main" id="{B79F5CB7-F112-4077-A683-F8BAC9744C94}"/>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09" name="Straight Connector 26">
            <a:extLst>
              <a:ext uri="{FF2B5EF4-FFF2-40B4-BE49-F238E27FC236}">
                <a16:creationId xmlns:a16="http://schemas.microsoft.com/office/drawing/2014/main" id="{2421F73E-66C2-4474-ACCE-BCA24F86059D}"/>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0" name="Straight Connector 27">
            <a:extLst>
              <a:ext uri="{FF2B5EF4-FFF2-40B4-BE49-F238E27FC236}">
                <a16:creationId xmlns:a16="http://schemas.microsoft.com/office/drawing/2014/main" id="{D53A0F07-AFB9-4B02-8C5B-74C2BB0BB6BB}"/>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1" name="Straight Connector 28">
            <a:extLst>
              <a:ext uri="{FF2B5EF4-FFF2-40B4-BE49-F238E27FC236}">
                <a16:creationId xmlns:a16="http://schemas.microsoft.com/office/drawing/2014/main" id="{A5131E59-4567-4788-A9EE-5D32B7F839D8}"/>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2" name="Straight Connector 29">
            <a:extLst>
              <a:ext uri="{FF2B5EF4-FFF2-40B4-BE49-F238E27FC236}">
                <a16:creationId xmlns:a16="http://schemas.microsoft.com/office/drawing/2014/main" id="{9F614869-6331-4C91-90CE-9486FDB5A6C7}"/>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3" name="Straight Connector 30">
            <a:extLst>
              <a:ext uri="{FF2B5EF4-FFF2-40B4-BE49-F238E27FC236}">
                <a16:creationId xmlns:a16="http://schemas.microsoft.com/office/drawing/2014/main" id="{CDF834B4-CB83-4720-BD72-954D93800463}"/>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4" name="Straight Connector 31">
            <a:extLst>
              <a:ext uri="{FF2B5EF4-FFF2-40B4-BE49-F238E27FC236}">
                <a16:creationId xmlns:a16="http://schemas.microsoft.com/office/drawing/2014/main" id="{409E1ABB-3132-4BDE-BD2E-942DF81BC34F}"/>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5" name="Straight Connector 32">
            <a:extLst>
              <a:ext uri="{FF2B5EF4-FFF2-40B4-BE49-F238E27FC236}">
                <a16:creationId xmlns:a16="http://schemas.microsoft.com/office/drawing/2014/main" id="{C60194D8-A627-44D5-8941-0BCB793B69CA}"/>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6" name="Straight Connector 33">
            <a:extLst>
              <a:ext uri="{FF2B5EF4-FFF2-40B4-BE49-F238E27FC236}">
                <a16:creationId xmlns:a16="http://schemas.microsoft.com/office/drawing/2014/main" id="{6FE050DB-1E1B-4683-8C97-7AB5622D91F3}"/>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7" name="Straight Connector 34">
            <a:extLst>
              <a:ext uri="{FF2B5EF4-FFF2-40B4-BE49-F238E27FC236}">
                <a16:creationId xmlns:a16="http://schemas.microsoft.com/office/drawing/2014/main" id="{58276B09-A3BD-4DDA-AA20-E0B29F8D2C92}"/>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8" name="Straight Connector 35">
            <a:extLst>
              <a:ext uri="{FF2B5EF4-FFF2-40B4-BE49-F238E27FC236}">
                <a16:creationId xmlns:a16="http://schemas.microsoft.com/office/drawing/2014/main" id="{A91C8ECC-65B6-4E22-A5C6-18BCB4203564}"/>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19" name="Straight Connector 36">
            <a:extLst>
              <a:ext uri="{FF2B5EF4-FFF2-40B4-BE49-F238E27FC236}">
                <a16:creationId xmlns:a16="http://schemas.microsoft.com/office/drawing/2014/main" id="{C16D10B9-8D58-4216-8DF4-05F78E205CAF}"/>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20" name="Straight Connector 37">
            <a:extLst>
              <a:ext uri="{FF2B5EF4-FFF2-40B4-BE49-F238E27FC236}">
                <a16:creationId xmlns:a16="http://schemas.microsoft.com/office/drawing/2014/main" id="{A3EAB30F-8F38-49DC-BF5F-C140B4D62169}"/>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21" name="Straight Connector 38">
            <a:extLst>
              <a:ext uri="{FF2B5EF4-FFF2-40B4-BE49-F238E27FC236}">
                <a16:creationId xmlns:a16="http://schemas.microsoft.com/office/drawing/2014/main" id="{CBEAC7F2-ED1E-43E9-9D1F-BEB9D3E9B265}"/>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22" name="Straight Connector 39">
            <a:extLst>
              <a:ext uri="{FF2B5EF4-FFF2-40B4-BE49-F238E27FC236}">
                <a16:creationId xmlns:a16="http://schemas.microsoft.com/office/drawing/2014/main" id="{22C76D4D-A788-4D76-9252-EC12C272BBB3}"/>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23" name="Straight Connector 40">
            <a:extLst>
              <a:ext uri="{FF2B5EF4-FFF2-40B4-BE49-F238E27FC236}">
                <a16:creationId xmlns:a16="http://schemas.microsoft.com/office/drawing/2014/main" id="{F7FFB60A-95A3-484D-87AC-38A56595C542}"/>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24" name="Straight Connector 41">
            <a:extLst>
              <a:ext uri="{FF2B5EF4-FFF2-40B4-BE49-F238E27FC236}">
                <a16:creationId xmlns:a16="http://schemas.microsoft.com/office/drawing/2014/main" id="{EDB843F1-CC3A-48F8-B01F-140471A3AE55}"/>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7925" name="Straight Connector 42">
            <a:extLst>
              <a:ext uri="{FF2B5EF4-FFF2-40B4-BE49-F238E27FC236}">
                <a16:creationId xmlns:a16="http://schemas.microsoft.com/office/drawing/2014/main" id="{729947B4-70C1-4E70-9BEC-50ED75171B7E}"/>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F247D094-F043-4320-979B-0A96A53E4803}"/>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2469570E-E393-46A5-AC1E-D9DCFC72E903}"/>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8916" name="Straight Connector 6">
            <a:extLst>
              <a:ext uri="{FF2B5EF4-FFF2-40B4-BE49-F238E27FC236}">
                <a16:creationId xmlns:a16="http://schemas.microsoft.com/office/drawing/2014/main" id="{F518F262-D807-4DCA-AACA-86872DBEE327}"/>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17" name="Straight Connector 8">
            <a:extLst>
              <a:ext uri="{FF2B5EF4-FFF2-40B4-BE49-F238E27FC236}">
                <a16:creationId xmlns:a16="http://schemas.microsoft.com/office/drawing/2014/main" id="{6229F7AD-F865-4494-B81D-A6BB21417961}"/>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B075C8E8-617C-403F-8AFF-43814697B458}"/>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8919" name="TextBox 11">
            <a:extLst>
              <a:ext uri="{FF2B5EF4-FFF2-40B4-BE49-F238E27FC236}">
                <a16:creationId xmlns:a16="http://schemas.microsoft.com/office/drawing/2014/main" id="{2B63C7CD-7347-4D3D-964C-3E00BC71CA34}"/>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4A2EBBB1-218E-4676-8D10-0F9B0B22D68A}"/>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8921" name="Straight Connector 17">
            <a:extLst>
              <a:ext uri="{FF2B5EF4-FFF2-40B4-BE49-F238E27FC236}">
                <a16:creationId xmlns:a16="http://schemas.microsoft.com/office/drawing/2014/main" id="{D9BE72A1-4588-467D-A348-E403E7651926}"/>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22" name="Straight Connector 14">
            <a:extLst>
              <a:ext uri="{FF2B5EF4-FFF2-40B4-BE49-F238E27FC236}">
                <a16:creationId xmlns:a16="http://schemas.microsoft.com/office/drawing/2014/main" id="{50A4B7AE-C5D7-44FB-8C90-08D72DE25880}"/>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E2FA3A81-8A33-481E-81F8-EBEC67C7B45D}"/>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5C07EB6B-AACB-454D-86CB-42BA9EFC1589}"/>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EC92F23F-4D38-4D72-811B-59DF756881BC}"/>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8C97D35F-1B58-44D2-97C5-8C6F632A2AFA}"/>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F875E387-2DF4-4079-9538-FE5188358936}"/>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E8014C6D-D45A-43BD-BB87-47D22665CC9E}"/>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54A8E166-CB45-43D3-9245-DFAE97941E4A}"/>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43B0770D-D9B5-493E-ABDC-DC1561A4C99E}"/>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6050FAA1-D44C-421E-B56B-C3F0D09F47C6}"/>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24A0034A-95F8-4DE2-A3D7-656303A9A7CF}"/>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8933" name="Straight Connector 26">
            <a:extLst>
              <a:ext uri="{FF2B5EF4-FFF2-40B4-BE49-F238E27FC236}">
                <a16:creationId xmlns:a16="http://schemas.microsoft.com/office/drawing/2014/main" id="{4F6D339E-9BFE-4CAE-801B-0672F2446298}"/>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34" name="Straight Connector 27">
            <a:extLst>
              <a:ext uri="{FF2B5EF4-FFF2-40B4-BE49-F238E27FC236}">
                <a16:creationId xmlns:a16="http://schemas.microsoft.com/office/drawing/2014/main" id="{AC3D1447-3FEC-439D-A084-213707FF19C3}"/>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35" name="Straight Connector 28">
            <a:extLst>
              <a:ext uri="{FF2B5EF4-FFF2-40B4-BE49-F238E27FC236}">
                <a16:creationId xmlns:a16="http://schemas.microsoft.com/office/drawing/2014/main" id="{AD7B4FCE-BC17-4107-A821-739481D33AA7}"/>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36" name="Straight Connector 29">
            <a:extLst>
              <a:ext uri="{FF2B5EF4-FFF2-40B4-BE49-F238E27FC236}">
                <a16:creationId xmlns:a16="http://schemas.microsoft.com/office/drawing/2014/main" id="{CB28DB76-75E6-446D-A29C-61AE51A74517}"/>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37" name="Straight Connector 30">
            <a:extLst>
              <a:ext uri="{FF2B5EF4-FFF2-40B4-BE49-F238E27FC236}">
                <a16:creationId xmlns:a16="http://schemas.microsoft.com/office/drawing/2014/main" id="{FE43CD8B-72AA-4497-A877-DA3FCD83C4E3}"/>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38" name="Straight Connector 31">
            <a:extLst>
              <a:ext uri="{FF2B5EF4-FFF2-40B4-BE49-F238E27FC236}">
                <a16:creationId xmlns:a16="http://schemas.microsoft.com/office/drawing/2014/main" id="{F52E4A49-BC0F-4C38-AE3C-C6B4FAF23122}"/>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39" name="Straight Connector 32">
            <a:extLst>
              <a:ext uri="{FF2B5EF4-FFF2-40B4-BE49-F238E27FC236}">
                <a16:creationId xmlns:a16="http://schemas.microsoft.com/office/drawing/2014/main" id="{5481A874-7B0B-43FF-B90B-C953A31925D6}"/>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0" name="Straight Connector 33">
            <a:extLst>
              <a:ext uri="{FF2B5EF4-FFF2-40B4-BE49-F238E27FC236}">
                <a16:creationId xmlns:a16="http://schemas.microsoft.com/office/drawing/2014/main" id="{B93C546E-6597-4D0A-BB14-0A33C0DDF404}"/>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1" name="Straight Connector 34">
            <a:extLst>
              <a:ext uri="{FF2B5EF4-FFF2-40B4-BE49-F238E27FC236}">
                <a16:creationId xmlns:a16="http://schemas.microsoft.com/office/drawing/2014/main" id="{D0CF5508-E80C-48FC-846B-73D08721D88A}"/>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2" name="Straight Connector 35">
            <a:extLst>
              <a:ext uri="{FF2B5EF4-FFF2-40B4-BE49-F238E27FC236}">
                <a16:creationId xmlns:a16="http://schemas.microsoft.com/office/drawing/2014/main" id="{70B5BD7A-ADAF-4370-9AE6-9B28D92C7301}"/>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3" name="Straight Connector 36">
            <a:extLst>
              <a:ext uri="{FF2B5EF4-FFF2-40B4-BE49-F238E27FC236}">
                <a16:creationId xmlns:a16="http://schemas.microsoft.com/office/drawing/2014/main" id="{7F566AA0-5AE3-4E8B-8565-09ED072D867B}"/>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4" name="Straight Connector 37">
            <a:extLst>
              <a:ext uri="{FF2B5EF4-FFF2-40B4-BE49-F238E27FC236}">
                <a16:creationId xmlns:a16="http://schemas.microsoft.com/office/drawing/2014/main" id="{7746B923-5011-4265-A12C-DFAA570DC08B}"/>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5" name="Straight Connector 38">
            <a:extLst>
              <a:ext uri="{FF2B5EF4-FFF2-40B4-BE49-F238E27FC236}">
                <a16:creationId xmlns:a16="http://schemas.microsoft.com/office/drawing/2014/main" id="{65A3140E-ACCB-451F-B778-D7F24E7A750F}"/>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6" name="Straight Connector 39">
            <a:extLst>
              <a:ext uri="{FF2B5EF4-FFF2-40B4-BE49-F238E27FC236}">
                <a16:creationId xmlns:a16="http://schemas.microsoft.com/office/drawing/2014/main" id="{A952CC73-415F-44C6-BFBE-2EC92D640019}"/>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7" name="Straight Connector 40">
            <a:extLst>
              <a:ext uri="{FF2B5EF4-FFF2-40B4-BE49-F238E27FC236}">
                <a16:creationId xmlns:a16="http://schemas.microsoft.com/office/drawing/2014/main" id="{9199CCD7-C2E1-4562-8D21-ABC544F2AADB}"/>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8" name="Straight Connector 41">
            <a:extLst>
              <a:ext uri="{FF2B5EF4-FFF2-40B4-BE49-F238E27FC236}">
                <a16:creationId xmlns:a16="http://schemas.microsoft.com/office/drawing/2014/main" id="{7C148875-BE04-4D5A-BE3B-7606A7FC0AAD}"/>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49" name="Straight Connector 42">
            <a:extLst>
              <a:ext uri="{FF2B5EF4-FFF2-40B4-BE49-F238E27FC236}">
                <a16:creationId xmlns:a16="http://schemas.microsoft.com/office/drawing/2014/main" id="{0BC451F9-F854-4F0E-9145-BAEDAACA9A4C}"/>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8950" name="Straight Connector 43">
            <a:extLst>
              <a:ext uri="{FF2B5EF4-FFF2-40B4-BE49-F238E27FC236}">
                <a16:creationId xmlns:a16="http://schemas.microsoft.com/office/drawing/2014/main" id="{053F98E2-D6F2-40CB-9C3F-96552DDD425F}"/>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0B8E7A1F-E572-4245-A874-3978BF9CC136}"/>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E3A13F93-540A-4E48-9E2D-7DA85CA1F40A}"/>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9940" name="Straight Connector 6">
            <a:extLst>
              <a:ext uri="{FF2B5EF4-FFF2-40B4-BE49-F238E27FC236}">
                <a16:creationId xmlns:a16="http://schemas.microsoft.com/office/drawing/2014/main" id="{1F4EAEE5-2935-4F29-9E1E-BB14685A977F}"/>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41" name="Straight Connector 8">
            <a:extLst>
              <a:ext uri="{FF2B5EF4-FFF2-40B4-BE49-F238E27FC236}">
                <a16:creationId xmlns:a16="http://schemas.microsoft.com/office/drawing/2014/main" id="{9708ECBA-65C6-452E-A21A-741E57B5C317}"/>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ECD60F4E-7E7C-4070-BDD7-5C0573DA930F}"/>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9943" name="TextBox 11">
            <a:extLst>
              <a:ext uri="{FF2B5EF4-FFF2-40B4-BE49-F238E27FC236}">
                <a16:creationId xmlns:a16="http://schemas.microsoft.com/office/drawing/2014/main" id="{29EEDD2A-334E-4558-A5EA-8BA9AEDBC21B}"/>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22C056CA-A4AD-4B4D-AE7C-7774F9CFD9BB}"/>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9945" name="Straight Connector 17">
            <a:extLst>
              <a:ext uri="{FF2B5EF4-FFF2-40B4-BE49-F238E27FC236}">
                <a16:creationId xmlns:a16="http://schemas.microsoft.com/office/drawing/2014/main" id="{73BBBC7A-7109-4A3E-9113-8732B95D0D9B}"/>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46" name="Straight Connector 14">
            <a:extLst>
              <a:ext uri="{FF2B5EF4-FFF2-40B4-BE49-F238E27FC236}">
                <a16:creationId xmlns:a16="http://schemas.microsoft.com/office/drawing/2014/main" id="{55B9FD3C-2B7D-48DA-BCA4-7508249393CF}"/>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C84F9574-DA23-4BA3-B170-502AB63279C2}"/>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2511CF4F-F46D-4C6E-9023-D71CF2B5A7CE}"/>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0DF94EC2-D57E-4B05-BC0B-F516091BB165}"/>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E3A30F7D-71F9-48AA-BC6F-FEAC2559D86C}"/>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188C1349-F00C-42C9-984D-39E21DAD7D3D}"/>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C5449835-69AA-4CE5-BF8B-6DA7B2556BCB}"/>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B316B723-D576-48D8-8BF9-1A080708CAC6}"/>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FA834664-CDCF-40AA-A6FA-191DCCA62DC1}"/>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B26377A0-C30F-43C5-BB1D-AC7A81230218}"/>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AC188D44-0197-4F4B-A83F-06F7CE20BA9A}"/>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9ADE0629-E945-4074-9B89-74582A978993}"/>
              </a:ext>
            </a:extLst>
          </p:cNvPr>
          <p:cNvSpPr>
            <a:spLocks noChangeArrowheads="1"/>
          </p:cNvSpPr>
          <p:nvPr/>
        </p:nvSpPr>
        <p:spPr bwMode="auto">
          <a:xfrm>
            <a:off x="45259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9958" name="Straight Connector 27">
            <a:extLst>
              <a:ext uri="{FF2B5EF4-FFF2-40B4-BE49-F238E27FC236}">
                <a16:creationId xmlns:a16="http://schemas.microsoft.com/office/drawing/2014/main" id="{2CDD880B-0251-4254-8693-FDCFEEFE0993}"/>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59" name="Straight Connector 28">
            <a:extLst>
              <a:ext uri="{FF2B5EF4-FFF2-40B4-BE49-F238E27FC236}">
                <a16:creationId xmlns:a16="http://schemas.microsoft.com/office/drawing/2014/main" id="{88020FF6-6B10-4D19-A45F-FA03B9D3A05D}"/>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0" name="Straight Connector 29">
            <a:extLst>
              <a:ext uri="{FF2B5EF4-FFF2-40B4-BE49-F238E27FC236}">
                <a16:creationId xmlns:a16="http://schemas.microsoft.com/office/drawing/2014/main" id="{1441D094-45D0-4E03-AB92-6EB5B96B80EA}"/>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1" name="Straight Connector 30">
            <a:extLst>
              <a:ext uri="{FF2B5EF4-FFF2-40B4-BE49-F238E27FC236}">
                <a16:creationId xmlns:a16="http://schemas.microsoft.com/office/drawing/2014/main" id="{1EEA0F83-6C73-4EF7-97ED-D224ADC97B90}"/>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2" name="Straight Connector 31">
            <a:extLst>
              <a:ext uri="{FF2B5EF4-FFF2-40B4-BE49-F238E27FC236}">
                <a16:creationId xmlns:a16="http://schemas.microsoft.com/office/drawing/2014/main" id="{AA54FB38-9710-42BB-A9C9-1F577EB84C33}"/>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3" name="Straight Connector 32">
            <a:extLst>
              <a:ext uri="{FF2B5EF4-FFF2-40B4-BE49-F238E27FC236}">
                <a16:creationId xmlns:a16="http://schemas.microsoft.com/office/drawing/2014/main" id="{C35E7810-5AD9-4292-AF72-88CE675EE3E5}"/>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4" name="Straight Connector 33">
            <a:extLst>
              <a:ext uri="{FF2B5EF4-FFF2-40B4-BE49-F238E27FC236}">
                <a16:creationId xmlns:a16="http://schemas.microsoft.com/office/drawing/2014/main" id="{49779E77-F5B4-498C-B4C9-363EFF518964}"/>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5" name="Straight Connector 34">
            <a:extLst>
              <a:ext uri="{FF2B5EF4-FFF2-40B4-BE49-F238E27FC236}">
                <a16:creationId xmlns:a16="http://schemas.microsoft.com/office/drawing/2014/main" id="{93E9CBDB-236C-4D4E-B148-DF5AA27C9D96}"/>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6" name="Straight Connector 35">
            <a:extLst>
              <a:ext uri="{FF2B5EF4-FFF2-40B4-BE49-F238E27FC236}">
                <a16:creationId xmlns:a16="http://schemas.microsoft.com/office/drawing/2014/main" id="{1C2B7E35-9757-4BB5-A8CD-C31FD8D2BFAC}"/>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7" name="Straight Connector 36">
            <a:extLst>
              <a:ext uri="{FF2B5EF4-FFF2-40B4-BE49-F238E27FC236}">
                <a16:creationId xmlns:a16="http://schemas.microsoft.com/office/drawing/2014/main" id="{B90832F5-E083-46A9-8186-82B3BFFF3631}"/>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8" name="Straight Connector 37">
            <a:extLst>
              <a:ext uri="{FF2B5EF4-FFF2-40B4-BE49-F238E27FC236}">
                <a16:creationId xmlns:a16="http://schemas.microsoft.com/office/drawing/2014/main" id="{5A825555-5240-45E7-B76B-D2F6908C68CD}"/>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69" name="Straight Connector 38">
            <a:extLst>
              <a:ext uri="{FF2B5EF4-FFF2-40B4-BE49-F238E27FC236}">
                <a16:creationId xmlns:a16="http://schemas.microsoft.com/office/drawing/2014/main" id="{F44B169D-FA29-4DF8-A85A-3FB33A82ECDA}"/>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70" name="Straight Connector 39">
            <a:extLst>
              <a:ext uri="{FF2B5EF4-FFF2-40B4-BE49-F238E27FC236}">
                <a16:creationId xmlns:a16="http://schemas.microsoft.com/office/drawing/2014/main" id="{9A0C172A-231B-4F0F-A8A9-53F86801C324}"/>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71" name="Straight Connector 40">
            <a:extLst>
              <a:ext uri="{FF2B5EF4-FFF2-40B4-BE49-F238E27FC236}">
                <a16:creationId xmlns:a16="http://schemas.microsoft.com/office/drawing/2014/main" id="{10208A34-0A2E-4DA4-8C7E-246E1391740E}"/>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72" name="Straight Connector 41">
            <a:extLst>
              <a:ext uri="{FF2B5EF4-FFF2-40B4-BE49-F238E27FC236}">
                <a16:creationId xmlns:a16="http://schemas.microsoft.com/office/drawing/2014/main" id="{04DB75A0-B032-4966-A68E-41C9FB96779C}"/>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73" name="Straight Connector 42">
            <a:extLst>
              <a:ext uri="{FF2B5EF4-FFF2-40B4-BE49-F238E27FC236}">
                <a16:creationId xmlns:a16="http://schemas.microsoft.com/office/drawing/2014/main" id="{CE2B57BD-6C6E-4B2F-9593-360B88EA7772}"/>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74" name="Straight Connector 43">
            <a:extLst>
              <a:ext uri="{FF2B5EF4-FFF2-40B4-BE49-F238E27FC236}">
                <a16:creationId xmlns:a16="http://schemas.microsoft.com/office/drawing/2014/main" id="{09F2D18A-E339-45FD-96E8-DCA4717B3483}"/>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9975" name="Straight Connector 44">
            <a:extLst>
              <a:ext uri="{FF2B5EF4-FFF2-40B4-BE49-F238E27FC236}">
                <a16:creationId xmlns:a16="http://schemas.microsoft.com/office/drawing/2014/main" id="{A05F3D03-AC3A-4207-9068-4BE69CE2EFE3}"/>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F6C25A0-0B7E-459C-BFEF-043187B9AC4E}"/>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CB440797-55BF-4281-97EC-65D5A886112E}"/>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40964" name="Straight Connector 6">
            <a:extLst>
              <a:ext uri="{FF2B5EF4-FFF2-40B4-BE49-F238E27FC236}">
                <a16:creationId xmlns:a16="http://schemas.microsoft.com/office/drawing/2014/main" id="{2A256998-3814-48BD-82FA-11E5B9980AD7}"/>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65" name="Straight Connector 8">
            <a:extLst>
              <a:ext uri="{FF2B5EF4-FFF2-40B4-BE49-F238E27FC236}">
                <a16:creationId xmlns:a16="http://schemas.microsoft.com/office/drawing/2014/main" id="{70CFDD3D-252E-4F67-A4FC-1691E1EC4730}"/>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7AC1973E-6A91-453F-BF7D-906E46A9ABE1}"/>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0967" name="TextBox 11">
            <a:extLst>
              <a:ext uri="{FF2B5EF4-FFF2-40B4-BE49-F238E27FC236}">
                <a16:creationId xmlns:a16="http://schemas.microsoft.com/office/drawing/2014/main" id="{91246031-F363-4011-B1A1-11A879B0B752}"/>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5DE805BF-CED2-4326-8868-B11372AA615B}"/>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40969" name="Straight Connector 17">
            <a:extLst>
              <a:ext uri="{FF2B5EF4-FFF2-40B4-BE49-F238E27FC236}">
                <a16:creationId xmlns:a16="http://schemas.microsoft.com/office/drawing/2014/main" id="{024DB5A0-48FF-4BF8-A8E7-B1BBC6CE82C3}"/>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70" name="Straight Connector 14">
            <a:extLst>
              <a:ext uri="{FF2B5EF4-FFF2-40B4-BE49-F238E27FC236}">
                <a16:creationId xmlns:a16="http://schemas.microsoft.com/office/drawing/2014/main" id="{DD884DAB-7143-47AD-B6C9-56DCCDEEF2B8}"/>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B7C76EA5-03DC-4AE6-93E4-E9E47617A63B}"/>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1E344D5B-9005-48F5-862E-C6DFB796284E}"/>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FB031443-6730-49AD-A131-F1F4088458B7}"/>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3015BD50-E339-47FF-9A05-A78AAB30222D}"/>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8F9E1716-EB89-4326-BD42-25E78F303995}"/>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72FF54C9-91CB-44B7-90F8-7D064C477A76}"/>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310BA345-ABAA-45F8-A071-9DEE9548DD5D}"/>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5BBAC79B-417F-4F9D-BE45-B0D7A0994343}"/>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B270A4E4-E056-49D7-8AE6-46B32875F212}"/>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8674F1EE-80EA-4D9F-A3E0-68EBBD073E10}"/>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E9A950E2-89AF-40F5-92C7-5A1FE84963E2}"/>
              </a:ext>
            </a:extLst>
          </p:cNvPr>
          <p:cNvSpPr>
            <a:spLocks noChangeArrowheads="1"/>
          </p:cNvSpPr>
          <p:nvPr/>
        </p:nvSpPr>
        <p:spPr bwMode="auto">
          <a:xfrm>
            <a:off x="45259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893851EA-9BEA-4016-86CC-E094932ABD97}"/>
              </a:ext>
            </a:extLst>
          </p:cNvPr>
          <p:cNvSpPr>
            <a:spLocks noChangeArrowheads="1"/>
          </p:cNvSpPr>
          <p:nvPr/>
        </p:nvSpPr>
        <p:spPr bwMode="auto">
          <a:xfrm>
            <a:off x="4678363" y="45720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40983" name="Straight Connector 28">
            <a:extLst>
              <a:ext uri="{FF2B5EF4-FFF2-40B4-BE49-F238E27FC236}">
                <a16:creationId xmlns:a16="http://schemas.microsoft.com/office/drawing/2014/main" id="{DE6FB2FC-8B06-4ED6-A8F4-BE75B5B837B9}"/>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84" name="Straight Connector 29">
            <a:extLst>
              <a:ext uri="{FF2B5EF4-FFF2-40B4-BE49-F238E27FC236}">
                <a16:creationId xmlns:a16="http://schemas.microsoft.com/office/drawing/2014/main" id="{1EF19EAE-28B2-487C-BA2F-2ECA41F85940}"/>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85" name="Straight Connector 30">
            <a:extLst>
              <a:ext uri="{FF2B5EF4-FFF2-40B4-BE49-F238E27FC236}">
                <a16:creationId xmlns:a16="http://schemas.microsoft.com/office/drawing/2014/main" id="{F1CFB46B-214B-4259-B7D9-32C5F61905A1}"/>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86" name="Straight Connector 31">
            <a:extLst>
              <a:ext uri="{FF2B5EF4-FFF2-40B4-BE49-F238E27FC236}">
                <a16:creationId xmlns:a16="http://schemas.microsoft.com/office/drawing/2014/main" id="{22C43EE1-8B0C-46DA-8180-045952BFC1FA}"/>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87" name="Straight Connector 32">
            <a:extLst>
              <a:ext uri="{FF2B5EF4-FFF2-40B4-BE49-F238E27FC236}">
                <a16:creationId xmlns:a16="http://schemas.microsoft.com/office/drawing/2014/main" id="{676388BD-2167-4B03-A55D-D9423FD9443F}"/>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88" name="Straight Connector 33">
            <a:extLst>
              <a:ext uri="{FF2B5EF4-FFF2-40B4-BE49-F238E27FC236}">
                <a16:creationId xmlns:a16="http://schemas.microsoft.com/office/drawing/2014/main" id="{6598600F-19BA-4025-8DDB-2FF5EC8FFD97}"/>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89" name="Straight Connector 34">
            <a:extLst>
              <a:ext uri="{FF2B5EF4-FFF2-40B4-BE49-F238E27FC236}">
                <a16:creationId xmlns:a16="http://schemas.microsoft.com/office/drawing/2014/main" id="{A620BD98-B4DF-4E8E-BE9E-FFD5B5475F51}"/>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0" name="Straight Connector 35">
            <a:extLst>
              <a:ext uri="{FF2B5EF4-FFF2-40B4-BE49-F238E27FC236}">
                <a16:creationId xmlns:a16="http://schemas.microsoft.com/office/drawing/2014/main" id="{31BBCF42-7A58-4B7B-87E4-081A40E7EB86}"/>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1" name="Straight Connector 36">
            <a:extLst>
              <a:ext uri="{FF2B5EF4-FFF2-40B4-BE49-F238E27FC236}">
                <a16:creationId xmlns:a16="http://schemas.microsoft.com/office/drawing/2014/main" id="{45743582-2210-4A65-960A-67E54B903AED}"/>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2" name="Straight Connector 37">
            <a:extLst>
              <a:ext uri="{FF2B5EF4-FFF2-40B4-BE49-F238E27FC236}">
                <a16:creationId xmlns:a16="http://schemas.microsoft.com/office/drawing/2014/main" id="{B65B42DB-56D2-49A4-B18E-98E5DE5D8157}"/>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3" name="Straight Connector 38">
            <a:extLst>
              <a:ext uri="{FF2B5EF4-FFF2-40B4-BE49-F238E27FC236}">
                <a16:creationId xmlns:a16="http://schemas.microsoft.com/office/drawing/2014/main" id="{C85862BD-A39E-4EE9-B5BE-80F4B539DBC6}"/>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4" name="Straight Connector 39">
            <a:extLst>
              <a:ext uri="{FF2B5EF4-FFF2-40B4-BE49-F238E27FC236}">
                <a16:creationId xmlns:a16="http://schemas.microsoft.com/office/drawing/2014/main" id="{46D819CC-1EE6-49C2-A5CD-E6C199E890F2}"/>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5" name="Straight Connector 40">
            <a:extLst>
              <a:ext uri="{FF2B5EF4-FFF2-40B4-BE49-F238E27FC236}">
                <a16:creationId xmlns:a16="http://schemas.microsoft.com/office/drawing/2014/main" id="{90714459-124E-418D-9726-2E7CF5F1479A}"/>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6" name="Straight Connector 41">
            <a:extLst>
              <a:ext uri="{FF2B5EF4-FFF2-40B4-BE49-F238E27FC236}">
                <a16:creationId xmlns:a16="http://schemas.microsoft.com/office/drawing/2014/main" id="{70E2A2E8-14E3-40F1-8899-E7CDC9FFA0C0}"/>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7" name="Straight Connector 42">
            <a:extLst>
              <a:ext uri="{FF2B5EF4-FFF2-40B4-BE49-F238E27FC236}">
                <a16:creationId xmlns:a16="http://schemas.microsoft.com/office/drawing/2014/main" id="{E4F15948-BD8F-4303-9AAB-609C452A72F7}"/>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8" name="Straight Connector 43">
            <a:extLst>
              <a:ext uri="{FF2B5EF4-FFF2-40B4-BE49-F238E27FC236}">
                <a16:creationId xmlns:a16="http://schemas.microsoft.com/office/drawing/2014/main" id="{4E41C149-2A2E-48D6-8BEF-4541DBD89625}"/>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0999" name="Straight Connector 44">
            <a:extLst>
              <a:ext uri="{FF2B5EF4-FFF2-40B4-BE49-F238E27FC236}">
                <a16:creationId xmlns:a16="http://schemas.microsoft.com/office/drawing/2014/main" id="{55EC860F-84E3-41C5-8E5B-706B993C71DA}"/>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1000" name="Straight Connector 45">
            <a:extLst>
              <a:ext uri="{FF2B5EF4-FFF2-40B4-BE49-F238E27FC236}">
                <a16:creationId xmlns:a16="http://schemas.microsoft.com/office/drawing/2014/main" id="{DF062B3B-41AB-43C2-B88E-51E83B9F0638}"/>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B2BE66A-8A02-4DFF-921E-AF17C0C430DD}"/>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2829FB7C-48B6-4A18-8FE5-4CE5ECB7F66F}"/>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41988" name="Straight Connector 6">
            <a:extLst>
              <a:ext uri="{FF2B5EF4-FFF2-40B4-BE49-F238E27FC236}">
                <a16:creationId xmlns:a16="http://schemas.microsoft.com/office/drawing/2014/main" id="{3BCBAAF9-398D-42EE-9C87-561E3158C3BE}"/>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1989" name="Straight Connector 8">
            <a:extLst>
              <a:ext uri="{FF2B5EF4-FFF2-40B4-BE49-F238E27FC236}">
                <a16:creationId xmlns:a16="http://schemas.microsoft.com/office/drawing/2014/main" id="{7E8DD30C-72C0-4021-948A-6545FE5B1A8D}"/>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BF31CE4C-8725-459D-9ACD-C64B6C7FACF0}"/>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1991" name="TextBox 11">
            <a:extLst>
              <a:ext uri="{FF2B5EF4-FFF2-40B4-BE49-F238E27FC236}">
                <a16:creationId xmlns:a16="http://schemas.microsoft.com/office/drawing/2014/main" id="{3A29F15A-9262-4014-8B31-547170BB1259}"/>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D958377F-DA6A-4D0B-9323-7212D99C6F17}"/>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41993" name="Straight Connector 17">
            <a:extLst>
              <a:ext uri="{FF2B5EF4-FFF2-40B4-BE49-F238E27FC236}">
                <a16:creationId xmlns:a16="http://schemas.microsoft.com/office/drawing/2014/main" id="{17A3C7FE-1C77-48BD-AB61-82AB9FC02DB2}"/>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1994" name="Straight Connector 14">
            <a:extLst>
              <a:ext uri="{FF2B5EF4-FFF2-40B4-BE49-F238E27FC236}">
                <a16:creationId xmlns:a16="http://schemas.microsoft.com/office/drawing/2014/main" id="{94C288E5-DA32-4F02-A621-388782B96A4D}"/>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B0A22C05-16E8-4876-BB28-20E0E027D1F3}"/>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59C86421-04E7-4E8A-B818-C8052D201277}"/>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9E2C7138-0A5A-4725-AF8D-791DAAD14DD3}"/>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212758C3-BCE9-40F0-BA63-B076A7A766A3}"/>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32F95CD9-338A-4B2B-8A21-5D066A0DF02F}"/>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1EB10278-4C71-45AE-99A6-2130383FAD0B}"/>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B11D7AF2-7554-43B0-834C-748F51CE30EC}"/>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E0D6CA85-D5F6-4810-9FC5-D14D1AF43402}"/>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DF3B0D35-4C42-4BC4-B258-0D6CF35687FD}"/>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3E7686A7-28F0-4BA5-A014-AE41241E24D2}"/>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F8AF9E09-6931-4B21-807B-E3528F27DE48}"/>
              </a:ext>
            </a:extLst>
          </p:cNvPr>
          <p:cNvSpPr>
            <a:spLocks noChangeArrowheads="1"/>
          </p:cNvSpPr>
          <p:nvPr/>
        </p:nvSpPr>
        <p:spPr bwMode="auto">
          <a:xfrm>
            <a:off x="45259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B712C7F5-0F7D-42A5-B32B-B3EB5FFD1CE6}"/>
              </a:ext>
            </a:extLst>
          </p:cNvPr>
          <p:cNvSpPr>
            <a:spLocks noChangeArrowheads="1"/>
          </p:cNvSpPr>
          <p:nvPr/>
        </p:nvSpPr>
        <p:spPr bwMode="auto">
          <a:xfrm>
            <a:off x="4678363" y="45720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9" name="Oval 28">
            <a:extLst>
              <a:ext uri="{FF2B5EF4-FFF2-40B4-BE49-F238E27FC236}">
                <a16:creationId xmlns:a16="http://schemas.microsoft.com/office/drawing/2014/main" id="{B0F22834-3FF9-4B4D-AF5D-3963EF528DBE}"/>
              </a:ext>
            </a:extLst>
          </p:cNvPr>
          <p:cNvSpPr>
            <a:spLocks noChangeArrowheads="1"/>
          </p:cNvSpPr>
          <p:nvPr/>
        </p:nvSpPr>
        <p:spPr bwMode="auto">
          <a:xfrm>
            <a:off x="4830763" y="4068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42008" name="Straight Connector 29">
            <a:extLst>
              <a:ext uri="{FF2B5EF4-FFF2-40B4-BE49-F238E27FC236}">
                <a16:creationId xmlns:a16="http://schemas.microsoft.com/office/drawing/2014/main" id="{A87D477A-67FA-45D5-8DE2-3EFD5347ACA7}"/>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09" name="Straight Connector 30">
            <a:extLst>
              <a:ext uri="{FF2B5EF4-FFF2-40B4-BE49-F238E27FC236}">
                <a16:creationId xmlns:a16="http://schemas.microsoft.com/office/drawing/2014/main" id="{193060AD-5151-4E4A-8A72-DAA91E4DBEBC}"/>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0" name="Straight Connector 31">
            <a:extLst>
              <a:ext uri="{FF2B5EF4-FFF2-40B4-BE49-F238E27FC236}">
                <a16:creationId xmlns:a16="http://schemas.microsoft.com/office/drawing/2014/main" id="{0328AA68-2B9D-4E25-840A-97244E217114}"/>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1" name="Straight Connector 32">
            <a:extLst>
              <a:ext uri="{FF2B5EF4-FFF2-40B4-BE49-F238E27FC236}">
                <a16:creationId xmlns:a16="http://schemas.microsoft.com/office/drawing/2014/main" id="{101282A5-178F-4E09-AD0D-41267C27CCDD}"/>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2" name="Straight Connector 33">
            <a:extLst>
              <a:ext uri="{FF2B5EF4-FFF2-40B4-BE49-F238E27FC236}">
                <a16:creationId xmlns:a16="http://schemas.microsoft.com/office/drawing/2014/main" id="{3D659022-F8CA-4E1F-B65E-ADCD49488757}"/>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3" name="Straight Connector 34">
            <a:extLst>
              <a:ext uri="{FF2B5EF4-FFF2-40B4-BE49-F238E27FC236}">
                <a16:creationId xmlns:a16="http://schemas.microsoft.com/office/drawing/2014/main" id="{721AB8CE-8CE9-42EF-A104-BE651CB5C52F}"/>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4" name="Straight Connector 35">
            <a:extLst>
              <a:ext uri="{FF2B5EF4-FFF2-40B4-BE49-F238E27FC236}">
                <a16:creationId xmlns:a16="http://schemas.microsoft.com/office/drawing/2014/main" id="{7C963D7D-0247-4C05-96FD-FF446AB51897}"/>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5" name="Straight Connector 36">
            <a:extLst>
              <a:ext uri="{FF2B5EF4-FFF2-40B4-BE49-F238E27FC236}">
                <a16:creationId xmlns:a16="http://schemas.microsoft.com/office/drawing/2014/main" id="{EF9C1379-C398-458F-9AB8-4EE7AE658057}"/>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6" name="Straight Connector 37">
            <a:extLst>
              <a:ext uri="{FF2B5EF4-FFF2-40B4-BE49-F238E27FC236}">
                <a16:creationId xmlns:a16="http://schemas.microsoft.com/office/drawing/2014/main" id="{1151F573-87D2-4D44-9471-628E67B0B07E}"/>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7" name="Straight Connector 38">
            <a:extLst>
              <a:ext uri="{FF2B5EF4-FFF2-40B4-BE49-F238E27FC236}">
                <a16:creationId xmlns:a16="http://schemas.microsoft.com/office/drawing/2014/main" id="{4F86B766-35E2-4EE3-B539-CBBC7FA41DB4}"/>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8" name="Straight Connector 39">
            <a:extLst>
              <a:ext uri="{FF2B5EF4-FFF2-40B4-BE49-F238E27FC236}">
                <a16:creationId xmlns:a16="http://schemas.microsoft.com/office/drawing/2014/main" id="{4F9A49C7-260B-4538-8AFB-4D5DC79C4189}"/>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19" name="Straight Connector 40">
            <a:extLst>
              <a:ext uri="{FF2B5EF4-FFF2-40B4-BE49-F238E27FC236}">
                <a16:creationId xmlns:a16="http://schemas.microsoft.com/office/drawing/2014/main" id="{4AD28F6B-B375-4182-819A-EA6B5C4C4B38}"/>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20" name="Straight Connector 41">
            <a:extLst>
              <a:ext uri="{FF2B5EF4-FFF2-40B4-BE49-F238E27FC236}">
                <a16:creationId xmlns:a16="http://schemas.microsoft.com/office/drawing/2014/main" id="{A3AC4149-7F66-4DF6-BF9E-1443D60E867C}"/>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21" name="Straight Connector 42">
            <a:extLst>
              <a:ext uri="{FF2B5EF4-FFF2-40B4-BE49-F238E27FC236}">
                <a16:creationId xmlns:a16="http://schemas.microsoft.com/office/drawing/2014/main" id="{DB3F8DAA-B3CB-499B-BE97-037CE0633168}"/>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22" name="Straight Connector 43">
            <a:extLst>
              <a:ext uri="{FF2B5EF4-FFF2-40B4-BE49-F238E27FC236}">
                <a16:creationId xmlns:a16="http://schemas.microsoft.com/office/drawing/2014/main" id="{D5523AF2-00F0-470B-AFBB-EAF92FF3F46B}"/>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23" name="Straight Connector 44">
            <a:extLst>
              <a:ext uri="{FF2B5EF4-FFF2-40B4-BE49-F238E27FC236}">
                <a16:creationId xmlns:a16="http://schemas.microsoft.com/office/drawing/2014/main" id="{E8090AA1-499E-4F39-868C-5C2CD7AABE95}"/>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24" name="Straight Connector 45">
            <a:extLst>
              <a:ext uri="{FF2B5EF4-FFF2-40B4-BE49-F238E27FC236}">
                <a16:creationId xmlns:a16="http://schemas.microsoft.com/office/drawing/2014/main" id="{2B1F2A28-D995-4324-A0CE-F944EE375624}"/>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2025" name="Straight Connector 46">
            <a:extLst>
              <a:ext uri="{FF2B5EF4-FFF2-40B4-BE49-F238E27FC236}">
                <a16:creationId xmlns:a16="http://schemas.microsoft.com/office/drawing/2014/main" id="{1947860C-D420-4DB3-8BA2-771C5FE66CDE}"/>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6EF90E0-3ECC-4411-907B-A596E9E880CB}"/>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021669CA-C0E7-431A-AD97-54134C5EA642}"/>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43012" name="Straight Connector 6">
            <a:extLst>
              <a:ext uri="{FF2B5EF4-FFF2-40B4-BE49-F238E27FC236}">
                <a16:creationId xmlns:a16="http://schemas.microsoft.com/office/drawing/2014/main" id="{A9DFCE18-B3FA-410D-A8A4-610C3C4BFBB6}"/>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13" name="Straight Connector 8">
            <a:extLst>
              <a:ext uri="{FF2B5EF4-FFF2-40B4-BE49-F238E27FC236}">
                <a16:creationId xmlns:a16="http://schemas.microsoft.com/office/drawing/2014/main" id="{8F374029-D6FC-454C-BA33-D5B09B351192}"/>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961AAE46-6678-4863-A559-42B2FDB0E0F2}"/>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3015" name="TextBox 11">
            <a:extLst>
              <a:ext uri="{FF2B5EF4-FFF2-40B4-BE49-F238E27FC236}">
                <a16:creationId xmlns:a16="http://schemas.microsoft.com/office/drawing/2014/main" id="{AF176747-B4F9-4E7B-B013-58841495742E}"/>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74A3A6B5-C397-4302-88FC-CB55BF650745}"/>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43017" name="Straight Connector 17">
            <a:extLst>
              <a:ext uri="{FF2B5EF4-FFF2-40B4-BE49-F238E27FC236}">
                <a16:creationId xmlns:a16="http://schemas.microsoft.com/office/drawing/2014/main" id="{4CEBEF5F-366C-4C44-AA92-DE0813BAEC10}"/>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18" name="Straight Connector 14">
            <a:extLst>
              <a:ext uri="{FF2B5EF4-FFF2-40B4-BE49-F238E27FC236}">
                <a16:creationId xmlns:a16="http://schemas.microsoft.com/office/drawing/2014/main" id="{35DC6242-9FF8-4E35-B5BF-437CAE873122}"/>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48BE972C-7D07-4A00-9940-D682901F1C5B}"/>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A7C39236-737F-485D-B19C-AF5A461E53B8}"/>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0FE8ABE4-F25E-4B0E-9848-0DCBDB364447}"/>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857BCE36-84CC-44A4-82BA-B0CCBF8C0B19}"/>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1D494897-C9ED-46EF-AF89-4FE1A58013A8}"/>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B73295A8-EBC9-4EBC-9C69-A6F2101C7975}"/>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E221EA95-399B-40EE-A221-32F8F8AE7C0E}"/>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8C8C7CE7-5174-416D-8A74-75B9F03BE318}"/>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25AF9956-30B7-4736-8E7E-A9913B6C1390}"/>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CD7E4E1B-AB78-493D-AF06-E5050E7E5B9B}"/>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D08A1FB0-D821-422C-86E3-861EAB043185}"/>
              </a:ext>
            </a:extLst>
          </p:cNvPr>
          <p:cNvSpPr>
            <a:spLocks noChangeArrowheads="1"/>
          </p:cNvSpPr>
          <p:nvPr/>
        </p:nvSpPr>
        <p:spPr bwMode="auto">
          <a:xfrm>
            <a:off x="45259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53C067C2-07A4-4DEB-BA74-EF84FBE2A728}"/>
              </a:ext>
            </a:extLst>
          </p:cNvPr>
          <p:cNvSpPr>
            <a:spLocks noChangeArrowheads="1"/>
          </p:cNvSpPr>
          <p:nvPr/>
        </p:nvSpPr>
        <p:spPr bwMode="auto">
          <a:xfrm>
            <a:off x="4678363" y="45720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9" name="Oval 28">
            <a:extLst>
              <a:ext uri="{FF2B5EF4-FFF2-40B4-BE49-F238E27FC236}">
                <a16:creationId xmlns:a16="http://schemas.microsoft.com/office/drawing/2014/main" id="{41ED66D0-A41F-4420-AE4D-E3234BA47716}"/>
              </a:ext>
            </a:extLst>
          </p:cNvPr>
          <p:cNvSpPr>
            <a:spLocks noChangeArrowheads="1"/>
          </p:cNvSpPr>
          <p:nvPr/>
        </p:nvSpPr>
        <p:spPr bwMode="auto">
          <a:xfrm>
            <a:off x="4830763" y="4068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0" name="Oval 29">
            <a:extLst>
              <a:ext uri="{FF2B5EF4-FFF2-40B4-BE49-F238E27FC236}">
                <a16:creationId xmlns:a16="http://schemas.microsoft.com/office/drawing/2014/main" id="{8B443D16-6967-4B46-BAAC-18A5A9438A1D}"/>
              </a:ext>
            </a:extLst>
          </p:cNvPr>
          <p:cNvSpPr>
            <a:spLocks noChangeArrowheads="1"/>
          </p:cNvSpPr>
          <p:nvPr/>
        </p:nvSpPr>
        <p:spPr bwMode="auto">
          <a:xfrm>
            <a:off x="4983163" y="40386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43033" name="Straight Connector 30">
            <a:extLst>
              <a:ext uri="{FF2B5EF4-FFF2-40B4-BE49-F238E27FC236}">
                <a16:creationId xmlns:a16="http://schemas.microsoft.com/office/drawing/2014/main" id="{4FB1750F-E95E-42F3-991E-B91572384A16}"/>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34" name="Straight Connector 31">
            <a:extLst>
              <a:ext uri="{FF2B5EF4-FFF2-40B4-BE49-F238E27FC236}">
                <a16:creationId xmlns:a16="http://schemas.microsoft.com/office/drawing/2014/main" id="{F8E26F74-E652-4770-A6AA-A9EFB9FAA6FF}"/>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35" name="Straight Connector 32">
            <a:extLst>
              <a:ext uri="{FF2B5EF4-FFF2-40B4-BE49-F238E27FC236}">
                <a16:creationId xmlns:a16="http://schemas.microsoft.com/office/drawing/2014/main" id="{82506FF5-F4A9-46B0-8704-7BFF82219A34}"/>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36" name="Straight Connector 33">
            <a:extLst>
              <a:ext uri="{FF2B5EF4-FFF2-40B4-BE49-F238E27FC236}">
                <a16:creationId xmlns:a16="http://schemas.microsoft.com/office/drawing/2014/main" id="{C8A60E2D-10A9-4791-879C-68A0F58F51C6}"/>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37" name="Straight Connector 34">
            <a:extLst>
              <a:ext uri="{FF2B5EF4-FFF2-40B4-BE49-F238E27FC236}">
                <a16:creationId xmlns:a16="http://schemas.microsoft.com/office/drawing/2014/main" id="{4C11F08F-9672-4079-9A90-913C9235698A}"/>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38" name="Straight Connector 35">
            <a:extLst>
              <a:ext uri="{FF2B5EF4-FFF2-40B4-BE49-F238E27FC236}">
                <a16:creationId xmlns:a16="http://schemas.microsoft.com/office/drawing/2014/main" id="{6DB08FC4-7CAB-407C-AE63-4E30696FACC4}"/>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39" name="Straight Connector 36">
            <a:extLst>
              <a:ext uri="{FF2B5EF4-FFF2-40B4-BE49-F238E27FC236}">
                <a16:creationId xmlns:a16="http://schemas.microsoft.com/office/drawing/2014/main" id="{6927C9BE-A03B-4F3A-81B0-446EADB29FCC}"/>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0" name="Straight Connector 37">
            <a:extLst>
              <a:ext uri="{FF2B5EF4-FFF2-40B4-BE49-F238E27FC236}">
                <a16:creationId xmlns:a16="http://schemas.microsoft.com/office/drawing/2014/main" id="{00BCB6C1-6F5C-401B-98AA-630AB77FD705}"/>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1" name="Straight Connector 38">
            <a:extLst>
              <a:ext uri="{FF2B5EF4-FFF2-40B4-BE49-F238E27FC236}">
                <a16:creationId xmlns:a16="http://schemas.microsoft.com/office/drawing/2014/main" id="{AEC429A5-CE82-4792-AD0D-5370E229D299}"/>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2" name="Straight Connector 39">
            <a:extLst>
              <a:ext uri="{FF2B5EF4-FFF2-40B4-BE49-F238E27FC236}">
                <a16:creationId xmlns:a16="http://schemas.microsoft.com/office/drawing/2014/main" id="{E4941752-9FF6-495B-9126-0152A0B9C224}"/>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3" name="Straight Connector 40">
            <a:extLst>
              <a:ext uri="{FF2B5EF4-FFF2-40B4-BE49-F238E27FC236}">
                <a16:creationId xmlns:a16="http://schemas.microsoft.com/office/drawing/2014/main" id="{EB3BE8C8-C4FB-479E-9E27-CF77F17F7D36}"/>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4" name="Straight Connector 41">
            <a:extLst>
              <a:ext uri="{FF2B5EF4-FFF2-40B4-BE49-F238E27FC236}">
                <a16:creationId xmlns:a16="http://schemas.microsoft.com/office/drawing/2014/main" id="{8CBADA25-BC6E-4315-BB9F-EA904B748864}"/>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5" name="Straight Connector 42">
            <a:extLst>
              <a:ext uri="{FF2B5EF4-FFF2-40B4-BE49-F238E27FC236}">
                <a16:creationId xmlns:a16="http://schemas.microsoft.com/office/drawing/2014/main" id="{68E23F2C-AD25-4312-B2B3-D3767061AD35}"/>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6" name="Straight Connector 43">
            <a:extLst>
              <a:ext uri="{FF2B5EF4-FFF2-40B4-BE49-F238E27FC236}">
                <a16:creationId xmlns:a16="http://schemas.microsoft.com/office/drawing/2014/main" id="{3F8FC59D-9A12-4DFC-A58E-8658A0E15680}"/>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7" name="Straight Connector 44">
            <a:extLst>
              <a:ext uri="{FF2B5EF4-FFF2-40B4-BE49-F238E27FC236}">
                <a16:creationId xmlns:a16="http://schemas.microsoft.com/office/drawing/2014/main" id="{671447DF-F1BA-4E28-86A7-5EAA068D5AA7}"/>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8" name="Straight Connector 45">
            <a:extLst>
              <a:ext uri="{FF2B5EF4-FFF2-40B4-BE49-F238E27FC236}">
                <a16:creationId xmlns:a16="http://schemas.microsoft.com/office/drawing/2014/main" id="{ACABA414-9273-418A-BFEF-68BBBC624F56}"/>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49" name="Straight Connector 46">
            <a:extLst>
              <a:ext uri="{FF2B5EF4-FFF2-40B4-BE49-F238E27FC236}">
                <a16:creationId xmlns:a16="http://schemas.microsoft.com/office/drawing/2014/main" id="{B05675B8-56E7-4F98-B322-146051E37A62}"/>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3050" name="Straight Connector 47">
            <a:extLst>
              <a:ext uri="{FF2B5EF4-FFF2-40B4-BE49-F238E27FC236}">
                <a16:creationId xmlns:a16="http://schemas.microsoft.com/office/drawing/2014/main" id="{A6834902-ECDD-4DF6-A632-55F1752FC525}"/>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806DCF1-62D0-425A-9406-5802096A90F4}"/>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18723FEA-D517-4C7D-AF21-5408777255A0}"/>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44036" name="Straight Connector 6">
            <a:extLst>
              <a:ext uri="{FF2B5EF4-FFF2-40B4-BE49-F238E27FC236}">
                <a16:creationId xmlns:a16="http://schemas.microsoft.com/office/drawing/2014/main" id="{273792F5-4D36-42B1-B5EF-A42C13E7B674}"/>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37" name="Straight Connector 8">
            <a:extLst>
              <a:ext uri="{FF2B5EF4-FFF2-40B4-BE49-F238E27FC236}">
                <a16:creationId xmlns:a16="http://schemas.microsoft.com/office/drawing/2014/main" id="{8EC4266A-3920-4C9E-9683-41DF9889EE55}"/>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12A40380-DA43-48A3-BECD-C5F4BFCF64D9}"/>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4039" name="TextBox 11">
            <a:extLst>
              <a:ext uri="{FF2B5EF4-FFF2-40B4-BE49-F238E27FC236}">
                <a16:creationId xmlns:a16="http://schemas.microsoft.com/office/drawing/2014/main" id="{C92E684B-19E8-445E-9BF6-3DBFD8A8C7CE}"/>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398824FC-98B7-42E0-8DA2-7593243C8A22}"/>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44041" name="Straight Connector 17">
            <a:extLst>
              <a:ext uri="{FF2B5EF4-FFF2-40B4-BE49-F238E27FC236}">
                <a16:creationId xmlns:a16="http://schemas.microsoft.com/office/drawing/2014/main" id="{59BCB0A6-CFBE-47A7-B995-6826629031B1}"/>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42" name="Straight Connector 14">
            <a:extLst>
              <a:ext uri="{FF2B5EF4-FFF2-40B4-BE49-F238E27FC236}">
                <a16:creationId xmlns:a16="http://schemas.microsoft.com/office/drawing/2014/main" id="{6FE76049-CFC3-41A2-956B-6F05B17E539E}"/>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A82313E4-7A69-4C43-B5C3-28ED7AD270BD}"/>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31D7A521-81D8-4C2F-BD88-A740B507C436}"/>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E9A346C2-F5DE-40B5-B1A1-BF982FDBC9B6}"/>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B50C135B-A66B-474A-8A58-9EF498E011F8}"/>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CF412A39-70C9-4596-87D7-AA8E4F737E32}"/>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D7B75841-0436-4B30-8AD4-7920A773791C}"/>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BE7C02FD-50DC-4297-89A7-1E28189CCEF6}"/>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646C8439-95CE-485B-8E99-B42DDB8FBC26}"/>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91F34401-3E91-43BD-AD30-58F2B2C892F9}"/>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BE851FA4-8EE9-4B08-B270-4808E77DA53B}"/>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866EF219-79B8-4F05-B18A-D37C5EBA4E32}"/>
              </a:ext>
            </a:extLst>
          </p:cNvPr>
          <p:cNvSpPr>
            <a:spLocks noChangeArrowheads="1"/>
          </p:cNvSpPr>
          <p:nvPr/>
        </p:nvSpPr>
        <p:spPr bwMode="auto">
          <a:xfrm>
            <a:off x="45259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7D9F2D43-5D70-4B4E-8CD0-3369E4EA6EF9}"/>
              </a:ext>
            </a:extLst>
          </p:cNvPr>
          <p:cNvSpPr>
            <a:spLocks noChangeArrowheads="1"/>
          </p:cNvSpPr>
          <p:nvPr/>
        </p:nvSpPr>
        <p:spPr bwMode="auto">
          <a:xfrm>
            <a:off x="4678363" y="45720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9" name="Oval 28">
            <a:extLst>
              <a:ext uri="{FF2B5EF4-FFF2-40B4-BE49-F238E27FC236}">
                <a16:creationId xmlns:a16="http://schemas.microsoft.com/office/drawing/2014/main" id="{4E0E5062-EF64-4701-AB7F-5E47CEFD0166}"/>
              </a:ext>
            </a:extLst>
          </p:cNvPr>
          <p:cNvSpPr>
            <a:spLocks noChangeArrowheads="1"/>
          </p:cNvSpPr>
          <p:nvPr/>
        </p:nvSpPr>
        <p:spPr bwMode="auto">
          <a:xfrm>
            <a:off x="4830763" y="4068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0" name="Oval 29">
            <a:extLst>
              <a:ext uri="{FF2B5EF4-FFF2-40B4-BE49-F238E27FC236}">
                <a16:creationId xmlns:a16="http://schemas.microsoft.com/office/drawing/2014/main" id="{98F688B7-6F64-4395-AAAC-546E5B4EAB8B}"/>
              </a:ext>
            </a:extLst>
          </p:cNvPr>
          <p:cNvSpPr>
            <a:spLocks noChangeArrowheads="1"/>
          </p:cNvSpPr>
          <p:nvPr/>
        </p:nvSpPr>
        <p:spPr bwMode="auto">
          <a:xfrm>
            <a:off x="4983163" y="40386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1" name="Oval 30">
            <a:extLst>
              <a:ext uri="{FF2B5EF4-FFF2-40B4-BE49-F238E27FC236}">
                <a16:creationId xmlns:a16="http://schemas.microsoft.com/office/drawing/2014/main" id="{535359C5-41A8-4E4C-8E8A-02589699E4F4}"/>
              </a:ext>
            </a:extLst>
          </p:cNvPr>
          <p:cNvSpPr>
            <a:spLocks noChangeArrowheads="1"/>
          </p:cNvSpPr>
          <p:nvPr/>
        </p:nvSpPr>
        <p:spPr bwMode="auto">
          <a:xfrm>
            <a:off x="5257800" y="4373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44058" name="Straight Connector 31">
            <a:extLst>
              <a:ext uri="{FF2B5EF4-FFF2-40B4-BE49-F238E27FC236}">
                <a16:creationId xmlns:a16="http://schemas.microsoft.com/office/drawing/2014/main" id="{68710946-FC81-4776-8CFD-2FB743B3C9B8}"/>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59" name="Straight Connector 32">
            <a:extLst>
              <a:ext uri="{FF2B5EF4-FFF2-40B4-BE49-F238E27FC236}">
                <a16:creationId xmlns:a16="http://schemas.microsoft.com/office/drawing/2014/main" id="{55B9CE60-C260-4938-9DA5-77DD080AA102}"/>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0" name="Straight Connector 33">
            <a:extLst>
              <a:ext uri="{FF2B5EF4-FFF2-40B4-BE49-F238E27FC236}">
                <a16:creationId xmlns:a16="http://schemas.microsoft.com/office/drawing/2014/main" id="{7B470055-8E01-4430-85B7-3796B625F552}"/>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1" name="Straight Connector 34">
            <a:extLst>
              <a:ext uri="{FF2B5EF4-FFF2-40B4-BE49-F238E27FC236}">
                <a16:creationId xmlns:a16="http://schemas.microsoft.com/office/drawing/2014/main" id="{C17A50C5-BCD0-4A2C-B220-FCC7DCF328C9}"/>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2" name="Straight Connector 35">
            <a:extLst>
              <a:ext uri="{FF2B5EF4-FFF2-40B4-BE49-F238E27FC236}">
                <a16:creationId xmlns:a16="http://schemas.microsoft.com/office/drawing/2014/main" id="{DA1693A8-DC36-4522-BF44-7B6D4CC08475}"/>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3" name="Straight Connector 36">
            <a:extLst>
              <a:ext uri="{FF2B5EF4-FFF2-40B4-BE49-F238E27FC236}">
                <a16:creationId xmlns:a16="http://schemas.microsoft.com/office/drawing/2014/main" id="{6DF29346-FA27-4439-8A13-D06CC89187AB}"/>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4" name="Straight Connector 37">
            <a:extLst>
              <a:ext uri="{FF2B5EF4-FFF2-40B4-BE49-F238E27FC236}">
                <a16:creationId xmlns:a16="http://schemas.microsoft.com/office/drawing/2014/main" id="{D0C87F08-EFAA-4D64-AAAF-94D9E16DB59F}"/>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5" name="Straight Connector 38">
            <a:extLst>
              <a:ext uri="{FF2B5EF4-FFF2-40B4-BE49-F238E27FC236}">
                <a16:creationId xmlns:a16="http://schemas.microsoft.com/office/drawing/2014/main" id="{120DBC15-CC21-4000-BBD9-A784A3E5DDB2}"/>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6" name="Straight Connector 39">
            <a:extLst>
              <a:ext uri="{FF2B5EF4-FFF2-40B4-BE49-F238E27FC236}">
                <a16:creationId xmlns:a16="http://schemas.microsoft.com/office/drawing/2014/main" id="{FE83E2BB-2701-4165-A9AF-BB5DFDFAEB4B}"/>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7" name="Straight Connector 40">
            <a:extLst>
              <a:ext uri="{FF2B5EF4-FFF2-40B4-BE49-F238E27FC236}">
                <a16:creationId xmlns:a16="http://schemas.microsoft.com/office/drawing/2014/main" id="{C4FAF648-0078-4625-8ACB-65B77EF36A0F}"/>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8" name="Straight Connector 41">
            <a:extLst>
              <a:ext uri="{FF2B5EF4-FFF2-40B4-BE49-F238E27FC236}">
                <a16:creationId xmlns:a16="http://schemas.microsoft.com/office/drawing/2014/main" id="{AEDA78DE-E5C7-4F0F-B359-6A542589480B}"/>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69" name="Straight Connector 42">
            <a:extLst>
              <a:ext uri="{FF2B5EF4-FFF2-40B4-BE49-F238E27FC236}">
                <a16:creationId xmlns:a16="http://schemas.microsoft.com/office/drawing/2014/main" id="{91388AE1-A8DA-476B-80D6-B33152619DC7}"/>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70" name="Straight Connector 43">
            <a:extLst>
              <a:ext uri="{FF2B5EF4-FFF2-40B4-BE49-F238E27FC236}">
                <a16:creationId xmlns:a16="http://schemas.microsoft.com/office/drawing/2014/main" id="{297BEC11-77D2-4424-A8DF-F9F09E57FCF6}"/>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71" name="Straight Connector 44">
            <a:extLst>
              <a:ext uri="{FF2B5EF4-FFF2-40B4-BE49-F238E27FC236}">
                <a16:creationId xmlns:a16="http://schemas.microsoft.com/office/drawing/2014/main" id="{6735D47D-9D99-434A-8A3B-E58F27C4D70B}"/>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72" name="Straight Connector 45">
            <a:extLst>
              <a:ext uri="{FF2B5EF4-FFF2-40B4-BE49-F238E27FC236}">
                <a16:creationId xmlns:a16="http://schemas.microsoft.com/office/drawing/2014/main" id="{CE9025A3-54FB-4C1E-8186-3079C8380F86}"/>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73" name="Straight Connector 46">
            <a:extLst>
              <a:ext uri="{FF2B5EF4-FFF2-40B4-BE49-F238E27FC236}">
                <a16:creationId xmlns:a16="http://schemas.microsoft.com/office/drawing/2014/main" id="{9114C8E2-A1FF-44B5-ACDE-EF0561E47C76}"/>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74" name="Straight Connector 47">
            <a:extLst>
              <a:ext uri="{FF2B5EF4-FFF2-40B4-BE49-F238E27FC236}">
                <a16:creationId xmlns:a16="http://schemas.microsoft.com/office/drawing/2014/main" id="{E908F2D1-9C42-4582-A812-FFC50FC11894}"/>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4075" name="Straight Connector 48">
            <a:extLst>
              <a:ext uri="{FF2B5EF4-FFF2-40B4-BE49-F238E27FC236}">
                <a16:creationId xmlns:a16="http://schemas.microsoft.com/office/drawing/2014/main" id="{F8CF08C5-A91D-42D1-8767-A455B21C6715}"/>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9" descr="Taurus-Orion.jpg">
            <a:extLst>
              <a:ext uri="{FF2B5EF4-FFF2-40B4-BE49-F238E27FC236}">
                <a16:creationId xmlns:a16="http://schemas.microsoft.com/office/drawing/2014/main" id="{3FC3443A-1290-4554-8DE9-8FAED43B6265}"/>
              </a:ext>
            </a:extLst>
          </p:cNvPr>
          <p:cNvPicPr>
            <a:picLocks noChangeAspect="1"/>
          </p:cNvPicPr>
          <p:nvPr/>
        </p:nvPicPr>
        <p:blipFill>
          <a:blip r:embed="rId2">
            <a:lum bright="4000" contrast="6000"/>
            <a:extLst>
              <a:ext uri="{28A0092B-C50C-407E-A947-70E740481C1C}">
                <a14:useLocalDpi xmlns:a14="http://schemas.microsoft.com/office/drawing/2010/main" val="0"/>
              </a:ext>
            </a:extLst>
          </a:blip>
          <a:srcRect l="35001" b="31383"/>
          <a:stretch>
            <a:fillRect/>
          </a:stretch>
        </p:blipFill>
        <p:spPr bwMode="auto">
          <a:xfrm>
            <a:off x="381000" y="457200"/>
            <a:ext cx="8321675"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4" name="Rectangle 10">
            <a:extLst>
              <a:ext uri="{FF2B5EF4-FFF2-40B4-BE49-F238E27FC236}">
                <a16:creationId xmlns:a16="http://schemas.microsoft.com/office/drawing/2014/main" id="{78F537C7-74D0-4F39-8179-3D319A2C732F}"/>
              </a:ext>
            </a:extLst>
          </p:cNvPr>
          <p:cNvSpPr>
            <a:spLocks noChangeArrowheads="1"/>
          </p:cNvSpPr>
          <p:nvPr/>
        </p:nvSpPr>
        <p:spPr bwMode="auto">
          <a:xfrm>
            <a:off x="0" y="6243638"/>
            <a:ext cx="914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Two Open Clusters relatively near Earth — Pleiades and Hyades</a:t>
            </a:r>
          </a:p>
        </p:txBody>
      </p:sp>
      <p:sp>
        <p:nvSpPr>
          <p:cNvPr id="33795" name="Rectangle 13">
            <a:extLst>
              <a:ext uri="{FF2B5EF4-FFF2-40B4-BE49-F238E27FC236}">
                <a16:creationId xmlns:a16="http://schemas.microsoft.com/office/drawing/2014/main" id="{6367DD83-BF68-47D2-8D3F-17A134412116}"/>
              </a:ext>
            </a:extLst>
          </p:cNvPr>
          <p:cNvSpPr>
            <a:spLocks noChangeArrowheads="1"/>
          </p:cNvSpPr>
          <p:nvPr/>
        </p:nvSpPr>
        <p:spPr bwMode="auto">
          <a:xfrm>
            <a:off x="2895600" y="2590800"/>
            <a:ext cx="533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796" name="Rectangle 14">
            <a:extLst>
              <a:ext uri="{FF2B5EF4-FFF2-40B4-BE49-F238E27FC236}">
                <a16:creationId xmlns:a16="http://schemas.microsoft.com/office/drawing/2014/main" id="{8AD4ACDC-430C-44DA-8AC3-3371A403D3DB}"/>
              </a:ext>
            </a:extLst>
          </p:cNvPr>
          <p:cNvSpPr>
            <a:spLocks noChangeArrowheads="1"/>
          </p:cNvSpPr>
          <p:nvPr/>
        </p:nvSpPr>
        <p:spPr bwMode="auto">
          <a:xfrm>
            <a:off x="2286000" y="5334000"/>
            <a:ext cx="533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797" name="Rectangle 17">
            <a:extLst>
              <a:ext uri="{FF2B5EF4-FFF2-40B4-BE49-F238E27FC236}">
                <a16:creationId xmlns:a16="http://schemas.microsoft.com/office/drawing/2014/main" id="{B904ABD9-3FB0-490D-9A62-4F53D9975F43}"/>
              </a:ext>
            </a:extLst>
          </p:cNvPr>
          <p:cNvSpPr>
            <a:spLocks noChangeArrowheads="1"/>
          </p:cNvSpPr>
          <p:nvPr/>
        </p:nvSpPr>
        <p:spPr bwMode="auto">
          <a:xfrm>
            <a:off x="736600" y="4953000"/>
            <a:ext cx="533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798" name="Rectangle 18">
            <a:extLst>
              <a:ext uri="{FF2B5EF4-FFF2-40B4-BE49-F238E27FC236}">
                <a16:creationId xmlns:a16="http://schemas.microsoft.com/office/drawing/2014/main" id="{9DCDF374-FF8C-471C-B304-34F11B6A1249}"/>
              </a:ext>
            </a:extLst>
          </p:cNvPr>
          <p:cNvSpPr>
            <a:spLocks noChangeArrowheads="1"/>
          </p:cNvSpPr>
          <p:nvPr/>
        </p:nvSpPr>
        <p:spPr bwMode="auto">
          <a:xfrm>
            <a:off x="2108200" y="3733800"/>
            <a:ext cx="3048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799" name="Rectangle 19">
            <a:extLst>
              <a:ext uri="{FF2B5EF4-FFF2-40B4-BE49-F238E27FC236}">
                <a16:creationId xmlns:a16="http://schemas.microsoft.com/office/drawing/2014/main" id="{2FBAB97B-F74A-4190-B7B0-95883174F1EB}"/>
              </a:ext>
            </a:extLst>
          </p:cNvPr>
          <p:cNvSpPr>
            <a:spLocks noChangeArrowheads="1"/>
          </p:cNvSpPr>
          <p:nvPr/>
        </p:nvSpPr>
        <p:spPr bwMode="auto">
          <a:xfrm>
            <a:off x="1600200" y="3708400"/>
            <a:ext cx="152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800" name="Rectangle 20">
            <a:extLst>
              <a:ext uri="{FF2B5EF4-FFF2-40B4-BE49-F238E27FC236}">
                <a16:creationId xmlns:a16="http://schemas.microsoft.com/office/drawing/2014/main" id="{626EDB36-3796-40BB-8228-F5899113D667}"/>
              </a:ext>
            </a:extLst>
          </p:cNvPr>
          <p:cNvSpPr>
            <a:spLocks noChangeArrowheads="1"/>
          </p:cNvSpPr>
          <p:nvPr/>
        </p:nvSpPr>
        <p:spPr bwMode="auto">
          <a:xfrm>
            <a:off x="1752600" y="3200400"/>
            <a:ext cx="152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801" name="Rectangle 21">
            <a:extLst>
              <a:ext uri="{FF2B5EF4-FFF2-40B4-BE49-F238E27FC236}">
                <a16:creationId xmlns:a16="http://schemas.microsoft.com/office/drawing/2014/main" id="{9686B166-9039-4A78-B5BB-FDDC172B05B8}"/>
              </a:ext>
            </a:extLst>
          </p:cNvPr>
          <p:cNvSpPr>
            <a:spLocks noChangeArrowheads="1"/>
          </p:cNvSpPr>
          <p:nvPr/>
        </p:nvSpPr>
        <p:spPr bwMode="auto">
          <a:xfrm>
            <a:off x="1701800" y="3657600"/>
            <a:ext cx="3048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802" name="Rectangle 22">
            <a:extLst>
              <a:ext uri="{FF2B5EF4-FFF2-40B4-BE49-F238E27FC236}">
                <a16:creationId xmlns:a16="http://schemas.microsoft.com/office/drawing/2014/main" id="{CD76D0D2-6789-407B-8F70-D52D719DF4F4}"/>
              </a:ext>
            </a:extLst>
          </p:cNvPr>
          <p:cNvSpPr>
            <a:spLocks noChangeArrowheads="1"/>
          </p:cNvSpPr>
          <p:nvPr/>
        </p:nvSpPr>
        <p:spPr bwMode="auto">
          <a:xfrm>
            <a:off x="1879600" y="3733800"/>
            <a:ext cx="1016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33803" name="Straight Connector 24">
            <a:extLst>
              <a:ext uri="{FF2B5EF4-FFF2-40B4-BE49-F238E27FC236}">
                <a16:creationId xmlns:a16="http://schemas.microsoft.com/office/drawing/2014/main" id="{0033EB9A-63EC-49AD-80D0-70AD63D38787}"/>
              </a:ext>
            </a:extLst>
          </p:cNvPr>
          <p:cNvCxnSpPr>
            <a:cxnSpLocks noChangeShapeType="1"/>
          </p:cNvCxnSpPr>
          <p:nvPr/>
        </p:nvCxnSpPr>
        <p:spPr bwMode="auto">
          <a:xfrm rot="21540000" flipV="1">
            <a:off x="6413500" y="1295400"/>
            <a:ext cx="1905000" cy="60960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cxnSp>
      <p:sp>
        <p:nvSpPr>
          <p:cNvPr id="33804" name="Rectangle 25">
            <a:extLst>
              <a:ext uri="{FF2B5EF4-FFF2-40B4-BE49-F238E27FC236}">
                <a16:creationId xmlns:a16="http://schemas.microsoft.com/office/drawing/2014/main" id="{6EDFA242-7863-4905-B21A-D1344CA8C8AF}"/>
              </a:ext>
            </a:extLst>
          </p:cNvPr>
          <p:cNvSpPr>
            <a:spLocks noChangeArrowheads="1"/>
          </p:cNvSpPr>
          <p:nvPr/>
        </p:nvSpPr>
        <p:spPr bwMode="auto">
          <a:xfrm>
            <a:off x="6019800" y="1600200"/>
            <a:ext cx="457200" cy="1905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805" name="Rectangle 26">
            <a:extLst>
              <a:ext uri="{FF2B5EF4-FFF2-40B4-BE49-F238E27FC236}">
                <a16:creationId xmlns:a16="http://schemas.microsoft.com/office/drawing/2014/main" id="{1D999296-7C40-4CC6-A649-1B9AF63F245E}"/>
              </a:ext>
            </a:extLst>
          </p:cNvPr>
          <p:cNvSpPr>
            <a:spLocks noChangeArrowheads="1"/>
          </p:cNvSpPr>
          <p:nvPr/>
        </p:nvSpPr>
        <p:spPr bwMode="auto">
          <a:xfrm>
            <a:off x="5791200" y="1676400"/>
            <a:ext cx="482600" cy="1524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33806" name="Straight Connector 28">
            <a:extLst>
              <a:ext uri="{FF2B5EF4-FFF2-40B4-BE49-F238E27FC236}">
                <a16:creationId xmlns:a16="http://schemas.microsoft.com/office/drawing/2014/main" id="{2AC1EDD8-6C77-40EE-8E02-DDFA36BF8480}"/>
              </a:ext>
            </a:extLst>
          </p:cNvPr>
          <p:cNvCxnSpPr>
            <a:cxnSpLocks noChangeShapeType="1"/>
          </p:cNvCxnSpPr>
          <p:nvPr/>
        </p:nvCxnSpPr>
        <p:spPr bwMode="auto">
          <a:xfrm rot="5400000" flipH="1" flipV="1">
            <a:off x="2298700" y="5245100"/>
            <a:ext cx="533400" cy="30480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cxnSp>
      <p:cxnSp>
        <p:nvCxnSpPr>
          <p:cNvPr id="33807" name="Straight Connector 29">
            <a:extLst>
              <a:ext uri="{FF2B5EF4-FFF2-40B4-BE49-F238E27FC236}">
                <a16:creationId xmlns:a16="http://schemas.microsoft.com/office/drawing/2014/main" id="{C9CBB9D5-0179-4314-980C-758EF927E713}"/>
              </a:ext>
            </a:extLst>
          </p:cNvPr>
          <p:cNvCxnSpPr>
            <a:cxnSpLocks noChangeShapeType="1"/>
          </p:cNvCxnSpPr>
          <p:nvPr/>
        </p:nvCxnSpPr>
        <p:spPr bwMode="auto">
          <a:xfrm rot="10740000">
            <a:off x="2797175" y="5110163"/>
            <a:ext cx="530225" cy="309562"/>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cxnSp>
      <p:cxnSp>
        <p:nvCxnSpPr>
          <p:cNvPr id="33808" name="Straight Connector 33">
            <a:extLst>
              <a:ext uri="{FF2B5EF4-FFF2-40B4-BE49-F238E27FC236}">
                <a16:creationId xmlns:a16="http://schemas.microsoft.com/office/drawing/2014/main" id="{66560483-F0F4-46EF-B956-C9C24C2AE33D}"/>
              </a:ext>
            </a:extLst>
          </p:cNvPr>
          <p:cNvCxnSpPr>
            <a:cxnSpLocks noChangeShapeType="1"/>
          </p:cNvCxnSpPr>
          <p:nvPr/>
        </p:nvCxnSpPr>
        <p:spPr bwMode="auto">
          <a:xfrm rot="180000" flipV="1">
            <a:off x="3378200" y="5194300"/>
            <a:ext cx="419100" cy="22860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cxnSp>
      <p:cxnSp>
        <p:nvCxnSpPr>
          <p:cNvPr id="33809" name="Straight Connector 35">
            <a:extLst>
              <a:ext uri="{FF2B5EF4-FFF2-40B4-BE49-F238E27FC236}">
                <a16:creationId xmlns:a16="http://schemas.microsoft.com/office/drawing/2014/main" id="{02CA4586-4345-4909-A6C6-1CC1F7D1A5B3}"/>
              </a:ext>
            </a:extLst>
          </p:cNvPr>
          <p:cNvCxnSpPr>
            <a:cxnSpLocks noChangeShapeType="1"/>
          </p:cNvCxnSpPr>
          <p:nvPr/>
        </p:nvCxnSpPr>
        <p:spPr bwMode="auto">
          <a:xfrm rot="-840000">
            <a:off x="3898900" y="5181600"/>
            <a:ext cx="266700" cy="228600"/>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cxnSp>
      <p:cxnSp>
        <p:nvCxnSpPr>
          <p:cNvPr id="33810" name="Straight Connector 37">
            <a:extLst>
              <a:ext uri="{FF2B5EF4-FFF2-40B4-BE49-F238E27FC236}">
                <a16:creationId xmlns:a16="http://schemas.microsoft.com/office/drawing/2014/main" id="{692FAA15-8A11-460C-A5B2-A4D1B526A447}"/>
              </a:ext>
            </a:extLst>
          </p:cNvPr>
          <p:cNvCxnSpPr>
            <a:cxnSpLocks noChangeShapeType="1"/>
          </p:cNvCxnSpPr>
          <p:nvPr/>
        </p:nvCxnSpPr>
        <p:spPr bwMode="auto">
          <a:xfrm rot="16200000" flipH="1">
            <a:off x="4214019" y="5463381"/>
            <a:ext cx="381000" cy="27463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33811" name="Rectangle 38">
            <a:extLst>
              <a:ext uri="{FF2B5EF4-FFF2-40B4-BE49-F238E27FC236}">
                <a16:creationId xmlns:a16="http://schemas.microsoft.com/office/drawing/2014/main" id="{64001779-DACB-44CF-B942-7D84C2D6C2F3}"/>
              </a:ext>
            </a:extLst>
          </p:cNvPr>
          <p:cNvSpPr>
            <a:spLocks noChangeArrowheads="1"/>
          </p:cNvSpPr>
          <p:nvPr/>
        </p:nvSpPr>
        <p:spPr bwMode="auto">
          <a:xfrm>
            <a:off x="2362200" y="5715000"/>
            <a:ext cx="152400" cy="762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33812" name="Straight Connector 40">
            <a:extLst>
              <a:ext uri="{FF2B5EF4-FFF2-40B4-BE49-F238E27FC236}">
                <a16:creationId xmlns:a16="http://schemas.microsoft.com/office/drawing/2014/main" id="{BA185C06-1B5F-499B-B7FF-659C7399BFF0}"/>
              </a:ext>
            </a:extLst>
          </p:cNvPr>
          <p:cNvCxnSpPr>
            <a:cxnSpLocks noChangeShapeType="1"/>
          </p:cNvCxnSpPr>
          <p:nvPr/>
        </p:nvCxnSpPr>
        <p:spPr bwMode="auto">
          <a:xfrm rot="5400000">
            <a:off x="609600" y="4140200"/>
            <a:ext cx="1066800" cy="7620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13" name="Straight Connector 43">
            <a:extLst>
              <a:ext uri="{FF2B5EF4-FFF2-40B4-BE49-F238E27FC236}">
                <a16:creationId xmlns:a16="http://schemas.microsoft.com/office/drawing/2014/main" id="{115668FA-AA2D-4D05-8B25-6AE42AF55347}"/>
              </a:ext>
            </a:extLst>
          </p:cNvPr>
          <p:cNvCxnSpPr>
            <a:cxnSpLocks noChangeShapeType="1"/>
          </p:cNvCxnSpPr>
          <p:nvPr/>
        </p:nvCxnSpPr>
        <p:spPr bwMode="auto">
          <a:xfrm rot="16200000" flipH="1">
            <a:off x="1371600" y="4572000"/>
            <a:ext cx="1524000" cy="152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14" name="Straight Connector 46">
            <a:extLst>
              <a:ext uri="{FF2B5EF4-FFF2-40B4-BE49-F238E27FC236}">
                <a16:creationId xmlns:a16="http://schemas.microsoft.com/office/drawing/2014/main" id="{E0BAE952-85C7-4B74-BDAC-B730912E56D1}"/>
              </a:ext>
            </a:extLst>
          </p:cNvPr>
          <p:cNvCxnSpPr>
            <a:cxnSpLocks noChangeShapeType="1"/>
          </p:cNvCxnSpPr>
          <p:nvPr/>
        </p:nvCxnSpPr>
        <p:spPr bwMode="auto">
          <a:xfrm rot="5580000">
            <a:off x="762001" y="2971800"/>
            <a:ext cx="1676400" cy="3175"/>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15" name="Straight Connector 48">
            <a:extLst>
              <a:ext uri="{FF2B5EF4-FFF2-40B4-BE49-F238E27FC236}">
                <a16:creationId xmlns:a16="http://schemas.microsoft.com/office/drawing/2014/main" id="{74E4E117-3524-4527-B84F-C9516F4CA0FD}"/>
              </a:ext>
            </a:extLst>
          </p:cNvPr>
          <p:cNvCxnSpPr>
            <a:cxnSpLocks noChangeShapeType="1"/>
          </p:cNvCxnSpPr>
          <p:nvPr/>
        </p:nvCxnSpPr>
        <p:spPr bwMode="auto">
          <a:xfrm rot="5400000" flipH="1" flipV="1">
            <a:off x="2019300" y="2933700"/>
            <a:ext cx="914400" cy="6858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16" name="Straight Connector 50">
            <a:extLst>
              <a:ext uri="{FF2B5EF4-FFF2-40B4-BE49-F238E27FC236}">
                <a16:creationId xmlns:a16="http://schemas.microsoft.com/office/drawing/2014/main" id="{480FC45F-1079-434E-AA35-496A52575ADE}"/>
              </a:ext>
            </a:extLst>
          </p:cNvPr>
          <p:cNvCxnSpPr>
            <a:cxnSpLocks noChangeShapeType="1"/>
          </p:cNvCxnSpPr>
          <p:nvPr/>
        </p:nvCxnSpPr>
        <p:spPr bwMode="auto">
          <a:xfrm rot="120000" flipV="1">
            <a:off x="1739900" y="1968500"/>
            <a:ext cx="9144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17" name="Straight Connector 52">
            <a:extLst>
              <a:ext uri="{FF2B5EF4-FFF2-40B4-BE49-F238E27FC236}">
                <a16:creationId xmlns:a16="http://schemas.microsoft.com/office/drawing/2014/main" id="{46C0F3C9-D6E8-4060-8D0D-0AF602DEFB13}"/>
              </a:ext>
            </a:extLst>
          </p:cNvPr>
          <p:cNvCxnSpPr>
            <a:cxnSpLocks noChangeShapeType="1"/>
          </p:cNvCxnSpPr>
          <p:nvPr/>
        </p:nvCxnSpPr>
        <p:spPr bwMode="auto">
          <a:xfrm rot="16020000" flipH="1">
            <a:off x="2432050" y="2324100"/>
            <a:ext cx="6858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18" name="Straight Connector 56">
            <a:extLst>
              <a:ext uri="{FF2B5EF4-FFF2-40B4-BE49-F238E27FC236}">
                <a16:creationId xmlns:a16="http://schemas.microsoft.com/office/drawing/2014/main" id="{9A03ACF3-B2BF-4D40-A30D-3A217AB3A55F}"/>
              </a:ext>
            </a:extLst>
          </p:cNvPr>
          <p:cNvCxnSpPr>
            <a:cxnSpLocks noChangeShapeType="1"/>
          </p:cNvCxnSpPr>
          <p:nvPr/>
        </p:nvCxnSpPr>
        <p:spPr bwMode="auto">
          <a:xfrm rot="-720000">
            <a:off x="1600200" y="3911600"/>
            <a:ext cx="152400" cy="1588"/>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19" name="Straight Connector 57">
            <a:extLst>
              <a:ext uri="{FF2B5EF4-FFF2-40B4-BE49-F238E27FC236}">
                <a16:creationId xmlns:a16="http://schemas.microsoft.com/office/drawing/2014/main" id="{729F7333-2D22-4178-8F38-9ED97830FF84}"/>
              </a:ext>
            </a:extLst>
          </p:cNvPr>
          <p:cNvCxnSpPr>
            <a:cxnSpLocks noChangeShapeType="1"/>
          </p:cNvCxnSpPr>
          <p:nvPr/>
        </p:nvCxnSpPr>
        <p:spPr bwMode="auto">
          <a:xfrm rot="-1140000">
            <a:off x="1868488" y="3843338"/>
            <a:ext cx="152400" cy="1587"/>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20" name="Straight Connector 59">
            <a:extLst>
              <a:ext uri="{FF2B5EF4-FFF2-40B4-BE49-F238E27FC236}">
                <a16:creationId xmlns:a16="http://schemas.microsoft.com/office/drawing/2014/main" id="{E624A85A-076F-4716-93BB-A425141007DA}"/>
              </a:ext>
            </a:extLst>
          </p:cNvPr>
          <p:cNvCxnSpPr>
            <a:cxnSpLocks noChangeShapeType="1"/>
          </p:cNvCxnSpPr>
          <p:nvPr/>
        </p:nvCxnSpPr>
        <p:spPr bwMode="auto">
          <a:xfrm rot="-60000">
            <a:off x="2921000" y="2794000"/>
            <a:ext cx="1447800" cy="533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21" name="Straight Connector 61">
            <a:extLst>
              <a:ext uri="{FF2B5EF4-FFF2-40B4-BE49-F238E27FC236}">
                <a16:creationId xmlns:a16="http://schemas.microsoft.com/office/drawing/2014/main" id="{D302D354-AE9C-4517-9F4A-58C38F3EC2D0}"/>
              </a:ext>
            </a:extLst>
          </p:cNvPr>
          <p:cNvCxnSpPr>
            <a:cxnSpLocks noChangeShapeType="1"/>
          </p:cNvCxnSpPr>
          <p:nvPr/>
        </p:nvCxnSpPr>
        <p:spPr bwMode="auto">
          <a:xfrm rot="1320000">
            <a:off x="4418013" y="2741613"/>
            <a:ext cx="152400" cy="182562"/>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22" name="Straight Connector 63">
            <a:extLst>
              <a:ext uri="{FF2B5EF4-FFF2-40B4-BE49-F238E27FC236}">
                <a16:creationId xmlns:a16="http://schemas.microsoft.com/office/drawing/2014/main" id="{6F163471-8990-4068-A9D7-08F9B5E23E04}"/>
              </a:ext>
            </a:extLst>
          </p:cNvPr>
          <p:cNvCxnSpPr>
            <a:cxnSpLocks noChangeShapeType="1"/>
          </p:cNvCxnSpPr>
          <p:nvPr/>
        </p:nvCxnSpPr>
        <p:spPr bwMode="auto">
          <a:xfrm rot="4560000">
            <a:off x="4381500" y="3086100"/>
            <a:ext cx="228600" cy="152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23" name="Straight Connector 65">
            <a:extLst>
              <a:ext uri="{FF2B5EF4-FFF2-40B4-BE49-F238E27FC236}">
                <a16:creationId xmlns:a16="http://schemas.microsoft.com/office/drawing/2014/main" id="{6FD7E65C-C45B-4A4B-9AC4-8554CBF70C1F}"/>
              </a:ext>
            </a:extLst>
          </p:cNvPr>
          <p:cNvCxnSpPr>
            <a:cxnSpLocks noChangeShapeType="1"/>
          </p:cNvCxnSpPr>
          <p:nvPr/>
        </p:nvCxnSpPr>
        <p:spPr bwMode="auto">
          <a:xfrm rot="9060000" flipV="1">
            <a:off x="4279900" y="3403600"/>
            <a:ext cx="1524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24" name="Straight Connector 67">
            <a:extLst>
              <a:ext uri="{FF2B5EF4-FFF2-40B4-BE49-F238E27FC236}">
                <a16:creationId xmlns:a16="http://schemas.microsoft.com/office/drawing/2014/main" id="{46FE19C4-E0E5-4A0C-8954-C292DA50014B}"/>
              </a:ext>
            </a:extLst>
          </p:cNvPr>
          <p:cNvCxnSpPr>
            <a:cxnSpLocks noChangeShapeType="1"/>
          </p:cNvCxnSpPr>
          <p:nvPr/>
        </p:nvCxnSpPr>
        <p:spPr bwMode="auto">
          <a:xfrm rot="5160000">
            <a:off x="3898900" y="3644900"/>
            <a:ext cx="381000" cy="3048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25" name="Straight Connector 69">
            <a:extLst>
              <a:ext uri="{FF2B5EF4-FFF2-40B4-BE49-F238E27FC236}">
                <a16:creationId xmlns:a16="http://schemas.microsoft.com/office/drawing/2014/main" id="{D75D9E6D-8FEC-4804-9B53-EF98E3335EBF}"/>
              </a:ext>
            </a:extLst>
          </p:cNvPr>
          <p:cNvCxnSpPr>
            <a:cxnSpLocks noChangeShapeType="1"/>
          </p:cNvCxnSpPr>
          <p:nvPr/>
        </p:nvCxnSpPr>
        <p:spPr bwMode="auto">
          <a:xfrm rot="-780000">
            <a:off x="3695700" y="4064000"/>
            <a:ext cx="165100" cy="1588"/>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26" name="Straight Connector 72">
            <a:extLst>
              <a:ext uri="{FF2B5EF4-FFF2-40B4-BE49-F238E27FC236}">
                <a16:creationId xmlns:a16="http://schemas.microsoft.com/office/drawing/2014/main" id="{CA04B260-90A1-48BE-9CEE-3CEF56640BF7}"/>
              </a:ext>
            </a:extLst>
          </p:cNvPr>
          <p:cNvCxnSpPr>
            <a:cxnSpLocks noChangeShapeType="1"/>
          </p:cNvCxnSpPr>
          <p:nvPr/>
        </p:nvCxnSpPr>
        <p:spPr bwMode="auto">
          <a:xfrm>
            <a:off x="762000" y="5168900"/>
            <a:ext cx="1371600" cy="304800"/>
          </a:xfrm>
          <a:prstGeom prst="line">
            <a:avLst/>
          </a:prstGeom>
          <a:noFill/>
          <a:ln w="53975">
            <a:solidFill>
              <a:schemeClr val="tx1"/>
            </a:solidFill>
            <a:round/>
            <a:headEnd/>
            <a:tailEnd/>
          </a:ln>
          <a:extLst>
            <a:ext uri="{909E8E84-426E-40DD-AFC4-6F175D3DCCD1}">
              <a14:hiddenFill xmlns:a14="http://schemas.microsoft.com/office/drawing/2010/main">
                <a:noFill/>
              </a14:hiddenFill>
            </a:ext>
          </a:extLst>
        </p:spPr>
      </p:cxnSp>
      <p:cxnSp>
        <p:nvCxnSpPr>
          <p:cNvPr id="33827" name="Straight Connector 74">
            <a:extLst>
              <a:ext uri="{FF2B5EF4-FFF2-40B4-BE49-F238E27FC236}">
                <a16:creationId xmlns:a16="http://schemas.microsoft.com/office/drawing/2014/main" id="{096FE2B2-1ED5-434A-B095-8E01EA1ADAC7}"/>
              </a:ext>
            </a:extLst>
          </p:cNvPr>
          <p:cNvCxnSpPr>
            <a:cxnSpLocks noChangeShapeType="1"/>
          </p:cNvCxnSpPr>
          <p:nvPr/>
        </p:nvCxnSpPr>
        <p:spPr bwMode="auto">
          <a:xfrm rot="15480000" flipH="1">
            <a:off x="5797550" y="1949450"/>
            <a:ext cx="228600" cy="16510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cxnSp>
      <p:cxnSp>
        <p:nvCxnSpPr>
          <p:cNvPr id="33828" name="Straight Connector 76">
            <a:extLst>
              <a:ext uri="{FF2B5EF4-FFF2-40B4-BE49-F238E27FC236}">
                <a16:creationId xmlns:a16="http://schemas.microsoft.com/office/drawing/2014/main" id="{8CB05AA3-653D-44FA-B421-72C4D7183156}"/>
              </a:ext>
            </a:extLst>
          </p:cNvPr>
          <p:cNvCxnSpPr>
            <a:cxnSpLocks noChangeShapeType="1"/>
          </p:cNvCxnSpPr>
          <p:nvPr/>
        </p:nvCxnSpPr>
        <p:spPr bwMode="auto">
          <a:xfrm rot="-240000">
            <a:off x="6096000" y="2162175"/>
            <a:ext cx="228600" cy="152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29" name="Straight Connector 78">
            <a:extLst>
              <a:ext uri="{FF2B5EF4-FFF2-40B4-BE49-F238E27FC236}">
                <a16:creationId xmlns:a16="http://schemas.microsoft.com/office/drawing/2014/main" id="{D1BB45DE-2267-4F2E-86C5-676167769D91}"/>
              </a:ext>
            </a:extLst>
          </p:cNvPr>
          <p:cNvCxnSpPr>
            <a:cxnSpLocks noChangeShapeType="1"/>
          </p:cNvCxnSpPr>
          <p:nvPr/>
        </p:nvCxnSpPr>
        <p:spPr bwMode="auto">
          <a:xfrm rot="16500000" flipH="1">
            <a:off x="6019800" y="1854200"/>
            <a:ext cx="609600" cy="152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30" name="Straight Connector 80">
            <a:extLst>
              <a:ext uri="{FF2B5EF4-FFF2-40B4-BE49-F238E27FC236}">
                <a16:creationId xmlns:a16="http://schemas.microsoft.com/office/drawing/2014/main" id="{40D04BA4-F847-4E3B-85D1-E0C551EA93F6}"/>
              </a:ext>
            </a:extLst>
          </p:cNvPr>
          <p:cNvCxnSpPr>
            <a:cxnSpLocks noChangeShapeType="1"/>
          </p:cNvCxnSpPr>
          <p:nvPr/>
        </p:nvCxnSpPr>
        <p:spPr bwMode="auto">
          <a:xfrm rot="16080000" flipH="1">
            <a:off x="6286500" y="2540000"/>
            <a:ext cx="838200" cy="533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31" name="Straight Connector 82">
            <a:extLst>
              <a:ext uri="{FF2B5EF4-FFF2-40B4-BE49-F238E27FC236}">
                <a16:creationId xmlns:a16="http://schemas.microsoft.com/office/drawing/2014/main" id="{C4C908B6-1467-467A-9669-E5BBD9E5B657}"/>
              </a:ext>
            </a:extLst>
          </p:cNvPr>
          <p:cNvCxnSpPr>
            <a:cxnSpLocks noChangeShapeType="1"/>
          </p:cNvCxnSpPr>
          <p:nvPr/>
        </p:nvCxnSpPr>
        <p:spPr bwMode="auto">
          <a:xfrm rot="16140000" flipH="1">
            <a:off x="7086600" y="3302000"/>
            <a:ext cx="1219200" cy="1219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32" name="Straight Connector 84">
            <a:extLst>
              <a:ext uri="{FF2B5EF4-FFF2-40B4-BE49-F238E27FC236}">
                <a16:creationId xmlns:a16="http://schemas.microsoft.com/office/drawing/2014/main" id="{EADA8744-B4D1-4A9E-A40E-38A899FCADFE}"/>
              </a:ext>
            </a:extLst>
          </p:cNvPr>
          <p:cNvCxnSpPr>
            <a:cxnSpLocks noChangeShapeType="1"/>
          </p:cNvCxnSpPr>
          <p:nvPr/>
        </p:nvCxnSpPr>
        <p:spPr bwMode="auto">
          <a:xfrm>
            <a:off x="4165600" y="533400"/>
            <a:ext cx="1524000" cy="1295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33" name="Straight Connector 86">
            <a:extLst>
              <a:ext uri="{FF2B5EF4-FFF2-40B4-BE49-F238E27FC236}">
                <a16:creationId xmlns:a16="http://schemas.microsoft.com/office/drawing/2014/main" id="{10BB8643-69E2-4A5F-A2AB-EBAE1FC2107A}"/>
              </a:ext>
            </a:extLst>
          </p:cNvPr>
          <p:cNvCxnSpPr>
            <a:cxnSpLocks noChangeShapeType="1"/>
          </p:cNvCxnSpPr>
          <p:nvPr/>
        </p:nvCxnSpPr>
        <p:spPr bwMode="auto">
          <a:xfrm rot="16140000" flipH="1">
            <a:off x="5740400" y="952500"/>
            <a:ext cx="762000" cy="2286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34" name="Straight Connector 88">
            <a:extLst>
              <a:ext uri="{FF2B5EF4-FFF2-40B4-BE49-F238E27FC236}">
                <a16:creationId xmlns:a16="http://schemas.microsoft.com/office/drawing/2014/main" id="{2E911F43-78BA-40A0-A7CF-0B7CD62BAC6E}"/>
              </a:ext>
            </a:extLst>
          </p:cNvPr>
          <p:cNvCxnSpPr>
            <a:cxnSpLocks noChangeShapeType="1"/>
          </p:cNvCxnSpPr>
          <p:nvPr/>
        </p:nvCxnSpPr>
        <p:spPr bwMode="auto">
          <a:xfrm rot="16020000" flipH="1">
            <a:off x="1384300" y="1714500"/>
            <a:ext cx="3810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35" name="Straight Connector 95">
            <a:extLst>
              <a:ext uri="{FF2B5EF4-FFF2-40B4-BE49-F238E27FC236}">
                <a16:creationId xmlns:a16="http://schemas.microsoft.com/office/drawing/2014/main" id="{7E70EEF4-0E7D-4823-B4C9-45DC11EBBDFE}"/>
              </a:ext>
            </a:extLst>
          </p:cNvPr>
          <p:cNvCxnSpPr>
            <a:cxnSpLocks noChangeShapeType="1"/>
          </p:cNvCxnSpPr>
          <p:nvPr/>
        </p:nvCxnSpPr>
        <p:spPr bwMode="auto">
          <a:xfrm rot="16320000" flipH="1">
            <a:off x="1028700" y="965200"/>
            <a:ext cx="9144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36" name="Straight Connector 96">
            <a:extLst>
              <a:ext uri="{FF2B5EF4-FFF2-40B4-BE49-F238E27FC236}">
                <a16:creationId xmlns:a16="http://schemas.microsoft.com/office/drawing/2014/main" id="{C887DCF2-BE33-4743-8D58-2F8F51FB661C}"/>
              </a:ext>
            </a:extLst>
          </p:cNvPr>
          <p:cNvCxnSpPr>
            <a:cxnSpLocks noChangeShapeType="1"/>
          </p:cNvCxnSpPr>
          <p:nvPr/>
        </p:nvCxnSpPr>
        <p:spPr bwMode="auto">
          <a:xfrm rot="5820000">
            <a:off x="1094581" y="981869"/>
            <a:ext cx="992188" cy="4445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37" name="Straight Connector 99">
            <a:extLst>
              <a:ext uri="{FF2B5EF4-FFF2-40B4-BE49-F238E27FC236}">
                <a16:creationId xmlns:a16="http://schemas.microsoft.com/office/drawing/2014/main" id="{C26ACAE1-BFC9-40A8-900C-F8EFAB977272}"/>
              </a:ext>
            </a:extLst>
          </p:cNvPr>
          <p:cNvCxnSpPr>
            <a:cxnSpLocks noChangeShapeType="1"/>
          </p:cNvCxnSpPr>
          <p:nvPr/>
        </p:nvCxnSpPr>
        <p:spPr bwMode="auto">
          <a:xfrm rot="-180000">
            <a:off x="1498600" y="508000"/>
            <a:ext cx="152400" cy="1588"/>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33838" name="Straight Connector 102">
            <a:extLst>
              <a:ext uri="{FF2B5EF4-FFF2-40B4-BE49-F238E27FC236}">
                <a16:creationId xmlns:a16="http://schemas.microsoft.com/office/drawing/2014/main" id="{031F3F51-5A64-49A9-A69B-1A1C6911ECF7}"/>
              </a:ext>
            </a:extLst>
          </p:cNvPr>
          <p:cNvCxnSpPr>
            <a:cxnSpLocks noChangeShapeType="1"/>
          </p:cNvCxnSpPr>
          <p:nvPr/>
        </p:nvCxnSpPr>
        <p:spPr bwMode="auto">
          <a:xfrm rot="16200000" flipV="1">
            <a:off x="317500" y="2247900"/>
            <a:ext cx="381000" cy="304800"/>
          </a:xfrm>
          <a:prstGeom prst="line">
            <a:avLst/>
          </a:prstGeom>
          <a:noFill/>
          <a:ln w="34925">
            <a:solidFill>
              <a:schemeClr val="tx1"/>
            </a:solidFill>
            <a:round/>
            <a:headEnd/>
            <a:tailEnd/>
          </a:ln>
          <a:extLst>
            <a:ext uri="{909E8E84-426E-40DD-AFC4-6F175D3DCCD1}">
              <a14:hiddenFill xmlns:a14="http://schemas.microsoft.com/office/drawing/2010/main">
                <a:noFill/>
              </a14:hiddenFill>
            </a:ext>
          </a:extLst>
        </p:spPr>
      </p:cxnSp>
      <p:sp>
        <p:nvSpPr>
          <p:cNvPr id="33839" name="Rectangle 103">
            <a:extLst>
              <a:ext uri="{FF2B5EF4-FFF2-40B4-BE49-F238E27FC236}">
                <a16:creationId xmlns:a16="http://schemas.microsoft.com/office/drawing/2014/main" id="{55BC445D-BF87-4073-963B-983F079F5F16}"/>
              </a:ext>
            </a:extLst>
          </p:cNvPr>
          <p:cNvSpPr>
            <a:spLocks noChangeArrowheads="1"/>
          </p:cNvSpPr>
          <p:nvPr/>
        </p:nvSpPr>
        <p:spPr bwMode="auto">
          <a:xfrm>
            <a:off x="1714500" y="1828800"/>
            <a:ext cx="609600" cy="139700"/>
          </a:xfrm>
          <a:prstGeom prst="rect">
            <a:avLst/>
          </a:prstGeom>
          <a:solidFill>
            <a:srgbClr val="000000"/>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840" name="Rectangle 104">
            <a:extLst>
              <a:ext uri="{FF2B5EF4-FFF2-40B4-BE49-F238E27FC236}">
                <a16:creationId xmlns:a16="http://schemas.microsoft.com/office/drawing/2014/main" id="{313D41AD-54A1-4A1D-8C75-B56A7106E67F}"/>
              </a:ext>
            </a:extLst>
          </p:cNvPr>
          <p:cNvSpPr>
            <a:spLocks noChangeArrowheads="1"/>
          </p:cNvSpPr>
          <p:nvPr/>
        </p:nvSpPr>
        <p:spPr bwMode="auto">
          <a:xfrm>
            <a:off x="2133600" y="2590800"/>
            <a:ext cx="609600" cy="139700"/>
          </a:xfrm>
          <a:prstGeom prst="rect">
            <a:avLst/>
          </a:prstGeom>
          <a:solidFill>
            <a:srgbClr val="000000"/>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841" name="Text Box 3">
            <a:extLst>
              <a:ext uri="{FF2B5EF4-FFF2-40B4-BE49-F238E27FC236}">
                <a16:creationId xmlns:a16="http://schemas.microsoft.com/office/drawing/2014/main" id="{B8323F50-1CA3-4350-86A9-6D8B16428EDC}"/>
              </a:ext>
            </a:extLst>
          </p:cNvPr>
          <p:cNvSpPr txBox="1">
            <a:spLocks noChangeArrowheads="1"/>
          </p:cNvSpPr>
          <p:nvPr/>
        </p:nvSpPr>
        <p:spPr bwMode="auto">
          <a:xfrm>
            <a:off x="1752600" y="26670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FF00"/>
                </a:solidFill>
                <a:latin typeface="Arial" panose="020B0604020202020204" pitchFamily="34" charset="0"/>
                <a:cs typeface="Arial" panose="020B0604020202020204" pitchFamily="34" charset="0"/>
              </a:rPr>
              <a:t>Orion</a:t>
            </a:r>
          </a:p>
        </p:txBody>
      </p:sp>
      <p:sp>
        <p:nvSpPr>
          <p:cNvPr id="33842" name="Text Box 3">
            <a:extLst>
              <a:ext uri="{FF2B5EF4-FFF2-40B4-BE49-F238E27FC236}">
                <a16:creationId xmlns:a16="http://schemas.microsoft.com/office/drawing/2014/main" id="{9ADB3BCC-E59F-4AD9-A49C-F7010FA52556}"/>
              </a:ext>
            </a:extLst>
          </p:cNvPr>
          <p:cNvSpPr txBox="1">
            <a:spLocks noChangeArrowheads="1"/>
          </p:cNvSpPr>
          <p:nvPr/>
        </p:nvSpPr>
        <p:spPr bwMode="auto">
          <a:xfrm>
            <a:off x="457200" y="1828800"/>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FF0000"/>
                </a:solidFill>
                <a:latin typeface="Arial" panose="020B0604020202020204" pitchFamily="34" charset="0"/>
                <a:cs typeface="Arial" panose="020B0604020202020204" pitchFamily="34" charset="0"/>
              </a:rPr>
              <a:t>Betelgeuse</a:t>
            </a:r>
          </a:p>
        </p:txBody>
      </p:sp>
      <p:sp>
        <p:nvSpPr>
          <p:cNvPr id="33843" name="Text Box 3">
            <a:extLst>
              <a:ext uri="{FF2B5EF4-FFF2-40B4-BE49-F238E27FC236}">
                <a16:creationId xmlns:a16="http://schemas.microsoft.com/office/drawing/2014/main" id="{2D96BD39-4D72-4D4E-A1E8-521E72C96347}"/>
              </a:ext>
            </a:extLst>
          </p:cNvPr>
          <p:cNvSpPr txBox="1">
            <a:spLocks noChangeArrowheads="1"/>
          </p:cNvSpPr>
          <p:nvPr/>
        </p:nvSpPr>
        <p:spPr bwMode="auto">
          <a:xfrm>
            <a:off x="4724400" y="1752600"/>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FF0000"/>
                </a:solidFill>
                <a:latin typeface="Arial" panose="020B0604020202020204" pitchFamily="34" charset="0"/>
                <a:cs typeface="Arial" panose="020B0604020202020204" pitchFamily="34" charset="0"/>
              </a:rPr>
              <a:t>Aldebaran</a:t>
            </a:r>
          </a:p>
        </p:txBody>
      </p:sp>
      <p:sp>
        <p:nvSpPr>
          <p:cNvPr id="33844" name="Text Box 3">
            <a:extLst>
              <a:ext uri="{FF2B5EF4-FFF2-40B4-BE49-F238E27FC236}">
                <a16:creationId xmlns:a16="http://schemas.microsoft.com/office/drawing/2014/main" id="{968E6CDF-EA46-408B-98AD-D3A7DBE32558}"/>
              </a:ext>
            </a:extLst>
          </p:cNvPr>
          <p:cNvSpPr txBox="1">
            <a:spLocks noChangeArrowheads="1"/>
          </p:cNvSpPr>
          <p:nvPr/>
        </p:nvSpPr>
        <p:spPr bwMode="auto">
          <a:xfrm>
            <a:off x="6705600" y="371475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FF00"/>
                </a:solidFill>
                <a:latin typeface="Arial" panose="020B0604020202020204" pitchFamily="34" charset="0"/>
                <a:cs typeface="Arial" panose="020B0604020202020204" pitchFamily="34" charset="0"/>
              </a:rPr>
              <a:t>Taurus</a:t>
            </a:r>
          </a:p>
        </p:txBody>
      </p:sp>
      <p:sp>
        <p:nvSpPr>
          <p:cNvPr id="33845" name="Text Box 3">
            <a:extLst>
              <a:ext uri="{FF2B5EF4-FFF2-40B4-BE49-F238E27FC236}">
                <a16:creationId xmlns:a16="http://schemas.microsoft.com/office/drawing/2014/main" id="{6A210631-642E-42C1-9FE1-D664BF0D3BBB}"/>
              </a:ext>
            </a:extLst>
          </p:cNvPr>
          <p:cNvSpPr txBox="1">
            <a:spLocks noChangeArrowheads="1"/>
          </p:cNvSpPr>
          <p:nvPr/>
        </p:nvSpPr>
        <p:spPr bwMode="auto">
          <a:xfrm>
            <a:off x="7848600" y="1524000"/>
            <a:ext cx="1295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FF00"/>
                </a:solidFill>
                <a:latin typeface="Arial" panose="020B0604020202020204" pitchFamily="34" charset="0"/>
                <a:cs typeface="Arial" panose="020B0604020202020204" pitchFamily="34" charset="0"/>
              </a:rPr>
              <a:t>Pleiades</a:t>
            </a:r>
          </a:p>
        </p:txBody>
      </p:sp>
      <p:sp>
        <p:nvSpPr>
          <p:cNvPr id="33846" name="Text Box 3">
            <a:extLst>
              <a:ext uri="{FF2B5EF4-FFF2-40B4-BE49-F238E27FC236}">
                <a16:creationId xmlns:a16="http://schemas.microsoft.com/office/drawing/2014/main" id="{F254D850-B5F9-4C3A-9726-03191E4FE3E3}"/>
              </a:ext>
            </a:extLst>
          </p:cNvPr>
          <p:cNvSpPr txBox="1">
            <a:spLocks noChangeArrowheads="1"/>
          </p:cNvSpPr>
          <p:nvPr/>
        </p:nvSpPr>
        <p:spPr bwMode="auto">
          <a:xfrm>
            <a:off x="6629400" y="2133600"/>
            <a:ext cx="1295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BBE0E3"/>
                </a:solidFill>
                <a:latin typeface="Arial" panose="020B0604020202020204" pitchFamily="34" charset="0"/>
                <a:cs typeface="Arial" panose="020B0604020202020204" pitchFamily="34" charset="0"/>
              </a:rPr>
              <a:t>Hyades</a:t>
            </a:r>
          </a:p>
        </p:txBody>
      </p:sp>
      <p:sp>
        <p:nvSpPr>
          <p:cNvPr id="33847" name="Rectangle 112">
            <a:extLst>
              <a:ext uri="{FF2B5EF4-FFF2-40B4-BE49-F238E27FC236}">
                <a16:creationId xmlns:a16="http://schemas.microsoft.com/office/drawing/2014/main" id="{1B5D873F-B28C-4F0C-8E12-DA4BDB9D9EA7}"/>
              </a:ext>
            </a:extLst>
          </p:cNvPr>
          <p:cNvSpPr>
            <a:spLocks noChangeArrowheads="1"/>
          </p:cNvSpPr>
          <p:nvPr/>
        </p:nvSpPr>
        <p:spPr bwMode="auto">
          <a:xfrm>
            <a:off x="8210550" y="1066800"/>
            <a:ext cx="571500" cy="457200"/>
          </a:xfrm>
          <a:prstGeom prst="rect">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3848" name="Rectangle 113">
            <a:extLst>
              <a:ext uri="{FF2B5EF4-FFF2-40B4-BE49-F238E27FC236}">
                <a16:creationId xmlns:a16="http://schemas.microsoft.com/office/drawing/2014/main" id="{9D339EDB-1040-4086-A254-B5F436A2347D}"/>
              </a:ext>
            </a:extLst>
          </p:cNvPr>
          <p:cNvSpPr>
            <a:spLocks noChangeArrowheads="1"/>
          </p:cNvSpPr>
          <p:nvPr/>
        </p:nvSpPr>
        <p:spPr bwMode="auto">
          <a:xfrm>
            <a:off x="5867400" y="1905000"/>
            <a:ext cx="685800" cy="533400"/>
          </a:xfrm>
          <a:prstGeom prst="rect">
            <a:avLst/>
          </a:prstGeom>
          <a:noFill/>
          <a:ln w="15875">
            <a:solidFill>
              <a:srgbClr val="BBE0E3"/>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13DFDD6-F45D-4CC1-80F8-E0F517593CFB}"/>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DA701CE7-5E56-4AA3-B86B-2236E25B7F91}"/>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45060" name="Straight Connector 6">
            <a:extLst>
              <a:ext uri="{FF2B5EF4-FFF2-40B4-BE49-F238E27FC236}">
                <a16:creationId xmlns:a16="http://schemas.microsoft.com/office/drawing/2014/main" id="{F677D558-ABBA-4F0D-A8E6-2109ABF34365}"/>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61" name="Straight Connector 8">
            <a:extLst>
              <a:ext uri="{FF2B5EF4-FFF2-40B4-BE49-F238E27FC236}">
                <a16:creationId xmlns:a16="http://schemas.microsoft.com/office/drawing/2014/main" id="{C1DD30B7-2041-40D8-8B63-7BABD7DDB12A}"/>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04A6C835-72FC-4FFF-A097-3D93CD166EDC}"/>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5063" name="TextBox 11">
            <a:extLst>
              <a:ext uri="{FF2B5EF4-FFF2-40B4-BE49-F238E27FC236}">
                <a16:creationId xmlns:a16="http://schemas.microsoft.com/office/drawing/2014/main" id="{706995FB-6DFF-444D-B3CA-BEC48A2F1006}"/>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48D82217-B65A-4854-ACAD-79E02BD8FB59}"/>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45065" name="Straight Connector 17">
            <a:extLst>
              <a:ext uri="{FF2B5EF4-FFF2-40B4-BE49-F238E27FC236}">
                <a16:creationId xmlns:a16="http://schemas.microsoft.com/office/drawing/2014/main" id="{173F1FF2-9EBD-4A94-8DE2-087D24C3E206}"/>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66" name="Straight Connector 14">
            <a:extLst>
              <a:ext uri="{FF2B5EF4-FFF2-40B4-BE49-F238E27FC236}">
                <a16:creationId xmlns:a16="http://schemas.microsoft.com/office/drawing/2014/main" id="{0847534F-798B-4F7A-9A55-51E4A850892E}"/>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B5247079-3199-4DD7-9A14-8360A069DC50}"/>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D9B41C9E-5D4C-4317-88D5-694A06802914}"/>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C8ADF8FF-526F-4E9E-9D15-3BC9BD8A27BE}"/>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5F59EC24-8072-4367-85E4-BFB23121ADD1}"/>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C1A5187D-C7D1-4187-A4EA-54E7441E8EEE}"/>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B4A9C336-7BCD-4F09-96EE-E1087FD2EBA4}"/>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F212C308-E75A-4BB6-B526-5CEE619893D7}"/>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01594052-A60F-4146-B74D-96F1D80A2D07}"/>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62DCD6AC-2AF5-4071-9EDF-36BEAF1B321B}"/>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3A6BDE0C-AA09-4DA5-85F4-00FBD456982C}"/>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30E037E1-1533-4BC7-994A-3FCB2904206C}"/>
              </a:ext>
            </a:extLst>
          </p:cNvPr>
          <p:cNvSpPr>
            <a:spLocks noChangeArrowheads="1"/>
          </p:cNvSpPr>
          <p:nvPr/>
        </p:nvSpPr>
        <p:spPr bwMode="auto">
          <a:xfrm>
            <a:off x="45259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4A4E50C9-0359-4593-9F84-15BE2B2BD4EF}"/>
              </a:ext>
            </a:extLst>
          </p:cNvPr>
          <p:cNvSpPr>
            <a:spLocks noChangeArrowheads="1"/>
          </p:cNvSpPr>
          <p:nvPr/>
        </p:nvSpPr>
        <p:spPr bwMode="auto">
          <a:xfrm>
            <a:off x="4678363" y="45720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9" name="Oval 28">
            <a:extLst>
              <a:ext uri="{FF2B5EF4-FFF2-40B4-BE49-F238E27FC236}">
                <a16:creationId xmlns:a16="http://schemas.microsoft.com/office/drawing/2014/main" id="{BFBF2523-A7B7-4BC5-9625-99B8C5C9E467}"/>
              </a:ext>
            </a:extLst>
          </p:cNvPr>
          <p:cNvSpPr>
            <a:spLocks noChangeArrowheads="1"/>
          </p:cNvSpPr>
          <p:nvPr/>
        </p:nvSpPr>
        <p:spPr bwMode="auto">
          <a:xfrm>
            <a:off x="4830763" y="4068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0" name="Oval 29">
            <a:extLst>
              <a:ext uri="{FF2B5EF4-FFF2-40B4-BE49-F238E27FC236}">
                <a16:creationId xmlns:a16="http://schemas.microsoft.com/office/drawing/2014/main" id="{6E028850-3399-48C3-AC04-5B244F3A8969}"/>
              </a:ext>
            </a:extLst>
          </p:cNvPr>
          <p:cNvSpPr>
            <a:spLocks noChangeArrowheads="1"/>
          </p:cNvSpPr>
          <p:nvPr/>
        </p:nvSpPr>
        <p:spPr bwMode="auto">
          <a:xfrm>
            <a:off x="4983163" y="40386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1" name="Oval 30">
            <a:extLst>
              <a:ext uri="{FF2B5EF4-FFF2-40B4-BE49-F238E27FC236}">
                <a16:creationId xmlns:a16="http://schemas.microsoft.com/office/drawing/2014/main" id="{4CD50BE3-1C87-4769-AD4F-65E55E697159}"/>
              </a:ext>
            </a:extLst>
          </p:cNvPr>
          <p:cNvSpPr>
            <a:spLocks noChangeArrowheads="1"/>
          </p:cNvSpPr>
          <p:nvPr/>
        </p:nvSpPr>
        <p:spPr bwMode="auto">
          <a:xfrm>
            <a:off x="5257800" y="4373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2" name="Oval 31">
            <a:extLst>
              <a:ext uri="{FF2B5EF4-FFF2-40B4-BE49-F238E27FC236}">
                <a16:creationId xmlns:a16="http://schemas.microsoft.com/office/drawing/2014/main" id="{BB08A576-1C1E-4130-A303-1574B5E8DB40}"/>
              </a:ext>
            </a:extLst>
          </p:cNvPr>
          <p:cNvSpPr>
            <a:spLocks noChangeArrowheads="1"/>
          </p:cNvSpPr>
          <p:nvPr/>
        </p:nvSpPr>
        <p:spPr bwMode="auto">
          <a:xfrm>
            <a:off x="5821363" y="4906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45083" name="Straight Connector 32">
            <a:extLst>
              <a:ext uri="{FF2B5EF4-FFF2-40B4-BE49-F238E27FC236}">
                <a16:creationId xmlns:a16="http://schemas.microsoft.com/office/drawing/2014/main" id="{A3E036F1-DAD7-45E8-A29F-F5649C80FB46}"/>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84" name="Straight Connector 33">
            <a:extLst>
              <a:ext uri="{FF2B5EF4-FFF2-40B4-BE49-F238E27FC236}">
                <a16:creationId xmlns:a16="http://schemas.microsoft.com/office/drawing/2014/main" id="{40D681DA-CA6D-4F37-B144-1C4729F75247}"/>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85" name="Straight Connector 34">
            <a:extLst>
              <a:ext uri="{FF2B5EF4-FFF2-40B4-BE49-F238E27FC236}">
                <a16:creationId xmlns:a16="http://schemas.microsoft.com/office/drawing/2014/main" id="{D93E2A18-F836-4F57-8652-19E919713E46}"/>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86" name="Straight Connector 35">
            <a:extLst>
              <a:ext uri="{FF2B5EF4-FFF2-40B4-BE49-F238E27FC236}">
                <a16:creationId xmlns:a16="http://schemas.microsoft.com/office/drawing/2014/main" id="{13DE8296-1797-4ECE-8BEF-B1B00C320F34}"/>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87" name="Straight Connector 36">
            <a:extLst>
              <a:ext uri="{FF2B5EF4-FFF2-40B4-BE49-F238E27FC236}">
                <a16:creationId xmlns:a16="http://schemas.microsoft.com/office/drawing/2014/main" id="{9FA6AA05-145A-4095-A0B2-31CE0D75EB13}"/>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88" name="Straight Connector 37">
            <a:extLst>
              <a:ext uri="{FF2B5EF4-FFF2-40B4-BE49-F238E27FC236}">
                <a16:creationId xmlns:a16="http://schemas.microsoft.com/office/drawing/2014/main" id="{01A893BF-9F7F-4407-9733-10CCB9620AE3}"/>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89" name="Straight Connector 38">
            <a:extLst>
              <a:ext uri="{FF2B5EF4-FFF2-40B4-BE49-F238E27FC236}">
                <a16:creationId xmlns:a16="http://schemas.microsoft.com/office/drawing/2014/main" id="{0F90A8A0-5268-4A9D-B818-92AAA7C7694C}"/>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0" name="Straight Connector 39">
            <a:extLst>
              <a:ext uri="{FF2B5EF4-FFF2-40B4-BE49-F238E27FC236}">
                <a16:creationId xmlns:a16="http://schemas.microsoft.com/office/drawing/2014/main" id="{D0494ADD-5C6F-4AC2-8251-62C1B97CAC53}"/>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1" name="Straight Connector 40">
            <a:extLst>
              <a:ext uri="{FF2B5EF4-FFF2-40B4-BE49-F238E27FC236}">
                <a16:creationId xmlns:a16="http://schemas.microsoft.com/office/drawing/2014/main" id="{902AE40F-B444-47B1-975F-11C659A7DA57}"/>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2" name="Straight Connector 41">
            <a:extLst>
              <a:ext uri="{FF2B5EF4-FFF2-40B4-BE49-F238E27FC236}">
                <a16:creationId xmlns:a16="http://schemas.microsoft.com/office/drawing/2014/main" id="{30DE1C3F-8428-4051-AD1D-7DE26747ABA1}"/>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3" name="Straight Connector 42">
            <a:extLst>
              <a:ext uri="{FF2B5EF4-FFF2-40B4-BE49-F238E27FC236}">
                <a16:creationId xmlns:a16="http://schemas.microsoft.com/office/drawing/2014/main" id="{4B344FAA-C233-4835-88C0-8965BB776521}"/>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4" name="Straight Connector 43">
            <a:extLst>
              <a:ext uri="{FF2B5EF4-FFF2-40B4-BE49-F238E27FC236}">
                <a16:creationId xmlns:a16="http://schemas.microsoft.com/office/drawing/2014/main" id="{9DADC3A7-FAB5-4E74-8F2C-5CFD5D25AF90}"/>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5" name="Straight Connector 44">
            <a:extLst>
              <a:ext uri="{FF2B5EF4-FFF2-40B4-BE49-F238E27FC236}">
                <a16:creationId xmlns:a16="http://schemas.microsoft.com/office/drawing/2014/main" id="{0B0886C0-A2E5-465C-B2BA-9A30D3BD8395}"/>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6" name="Straight Connector 45">
            <a:extLst>
              <a:ext uri="{FF2B5EF4-FFF2-40B4-BE49-F238E27FC236}">
                <a16:creationId xmlns:a16="http://schemas.microsoft.com/office/drawing/2014/main" id="{BFC0E65F-14E2-467A-AA9E-A78CB8DDCCE4}"/>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7" name="Straight Connector 46">
            <a:extLst>
              <a:ext uri="{FF2B5EF4-FFF2-40B4-BE49-F238E27FC236}">
                <a16:creationId xmlns:a16="http://schemas.microsoft.com/office/drawing/2014/main" id="{C6ABDE2C-9D08-4BC4-B772-D68895666137}"/>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8" name="Straight Connector 47">
            <a:extLst>
              <a:ext uri="{FF2B5EF4-FFF2-40B4-BE49-F238E27FC236}">
                <a16:creationId xmlns:a16="http://schemas.microsoft.com/office/drawing/2014/main" id="{28EA6EFE-A85D-4D6A-9D09-F50D24FF1BE4}"/>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099" name="Straight Connector 48">
            <a:extLst>
              <a:ext uri="{FF2B5EF4-FFF2-40B4-BE49-F238E27FC236}">
                <a16:creationId xmlns:a16="http://schemas.microsoft.com/office/drawing/2014/main" id="{980CFA0C-F5BD-4C62-8E11-7EA108990549}"/>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5100" name="Straight Connector 49">
            <a:extLst>
              <a:ext uri="{FF2B5EF4-FFF2-40B4-BE49-F238E27FC236}">
                <a16:creationId xmlns:a16="http://schemas.microsoft.com/office/drawing/2014/main" id="{15075DF9-BD33-4ECF-BC55-3EB4B1C645EE}"/>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87FE4A0-C0CE-4DCC-9B10-59F2D25399CB}"/>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2928816E-BFE2-45B9-B341-78583A0054EE}"/>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46084" name="Straight Connector 6">
            <a:extLst>
              <a:ext uri="{FF2B5EF4-FFF2-40B4-BE49-F238E27FC236}">
                <a16:creationId xmlns:a16="http://schemas.microsoft.com/office/drawing/2014/main" id="{EB0D8E5E-35EF-44CF-B709-3739509A50F0}"/>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085" name="Straight Connector 8">
            <a:extLst>
              <a:ext uri="{FF2B5EF4-FFF2-40B4-BE49-F238E27FC236}">
                <a16:creationId xmlns:a16="http://schemas.microsoft.com/office/drawing/2014/main" id="{5E7750DC-E95C-4A53-A30F-83665C25A1FE}"/>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50D2D6A5-6379-4A1E-8584-CF1708EC53AE}"/>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6087" name="TextBox 11">
            <a:extLst>
              <a:ext uri="{FF2B5EF4-FFF2-40B4-BE49-F238E27FC236}">
                <a16:creationId xmlns:a16="http://schemas.microsoft.com/office/drawing/2014/main" id="{43E8C6A9-9719-408C-ADCD-297E1ADE396D}"/>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03FCBB45-5657-48B8-8373-FC594F5A7E6F}"/>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46089" name="Straight Connector 17">
            <a:extLst>
              <a:ext uri="{FF2B5EF4-FFF2-40B4-BE49-F238E27FC236}">
                <a16:creationId xmlns:a16="http://schemas.microsoft.com/office/drawing/2014/main" id="{98B70224-B671-469F-8CBC-2ED69E945CBA}"/>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090" name="Straight Connector 14">
            <a:extLst>
              <a:ext uri="{FF2B5EF4-FFF2-40B4-BE49-F238E27FC236}">
                <a16:creationId xmlns:a16="http://schemas.microsoft.com/office/drawing/2014/main" id="{D96683A9-7047-4BAD-A259-77B12442045C}"/>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23305753-B608-4561-9601-AAE270256AE0}"/>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075ECDCF-6AB0-47F3-A2A9-578AE0461B3D}"/>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EB3A9B67-7EEF-41E5-B7D5-A33904F4D742}"/>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DF98B285-3063-4426-8404-561781F11DD4}"/>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DCAFD408-9ED3-4F1C-B4F8-280ACB774A4C}"/>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E1F8D2A0-0A84-4294-AA0B-B6A4DAE5D505}"/>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AB3A5DC7-25A4-4C43-8A05-7D1C6B6D9344}"/>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53428E1E-C7AC-4150-9AE8-699942B64768}"/>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A9D9B590-915D-4A42-9DDF-29B5AD7BAD63}"/>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747A1625-6E7C-484B-9DAC-0FAFDCF11DD2}"/>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5207098B-E713-4DF2-968B-B3AC13120A0D}"/>
              </a:ext>
            </a:extLst>
          </p:cNvPr>
          <p:cNvSpPr>
            <a:spLocks noChangeArrowheads="1"/>
          </p:cNvSpPr>
          <p:nvPr/>
        </p:nvSpPr>
        <p:spPr bwMode="auto">
          <a:xfrm>
            <a:off x="45259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E2B27CB3-A49F-4426-AE48-835B0A08DB84}"/>
              </a:ext>
            </a:extLst>
          </p:cNvPr>
          <p:cNvSpPr>
            <a:spLocks noChangeArrowheads="1"/>
          </p:cNvSpPr>
          <p:nvPr/>
        </p:nvSpPr>
        <p:spPr bwMode="auto">
          <a:xfrm>
            <a:off x="4678363" y="45720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9" name="Oval 28">
            <a:extLst>
              <a:ext uri="{FF2B5EF4-FFF2-40B4-BE49-F238E27FC236}">
                <a16:creationId xmlns:a16="http://schemas.microsoft.com/office/drawing/2014/main" id="{E0CF7000-F1A0-466A-886C-7C9D8644B31F}"/>
              </a:ext>
            </a:extLst>
          </p:cNvPr>
          <p:cNvSpPr>
            <a:spLocks noChangeArrowheads="1"/>
          </p:cNvSpPr>
          <p:nvPr/>
        </p:nvSpPr>
        <p:spPr bwMode="auto">
          <a:xfrm>
            <a:off x="4830763" y="4068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0" name="Oval 29">
            <a:extLst>
              <a:ext uri="{FF2B5EF4-FFF2-40B4-BE49-F238E27FC236}">
                <a16:creationId xmlns:a16="http://schemas.microsoft.com/office/drawing/2014/main" id="{FDAC7FA4-354E-4612-A2C8-F3EDEDA950D5}"/>
              </a:ext>
            </a:extLst>
          </p:cNvPr>
          <p:cNvSpPr>
            <a:spLocks noChangeArrowheads="1"/>
          </p:cNvSpPr>
          <p:nvPr/>
        </p:nvSpPr>
        <p:spPr bwMode="auto">
          <a:xfrm>
            <a:off x="4983163" y="40386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1" name="Oval 30">
            <a:extLst>
              <a:ext uri="{FF2B5EF4-FFF2-40B4-BE49-F238E27FC236}">
                <a16:creationId xmlns:a16="http://schemas.microsoft.com/office/drawing/2014/main" id="{E0145C37-E576-4266-980C-50280C979567}"/>
              </a:ext>
            </a:extLst>
          </p:cNvPr>
          <p:cNvSpPr>
            <a:spLocks noChangeArrowheads="1"/>
          </p:cNvSpPr>
          <p:nvPr/>
        </p:nvSpPr>
        <p:spPr bwMode="auto">
          <a:xfrm>
            <a:off x="5257800" y="4373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2" name="Oval 31">
            <a:extLst>
              <a:ext uri="{FF2B5EF4-FFF2-40B4-BE49-F238E27FC236}">
                <a16:creationId xmlns:a16="http://schemas.microsoft.com/office/drawing/2014/main" id="{06BEDB6D-4BF0-4B52-B9F9-D64501A29F5E}"/>
              </a:ext>
            </a:extLst>
          </p:cNvPr>
          <p:cNvSpPr>
            <a:spLocks noChangeArrowheads="1"/>
          </p:cNvSpPr>
          <p:nvPr/>
        </p:nvSpPr>
        <p:spPr bwMode="auto">
          <a:xfrm>
            <a:off x="5821363" y="4906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3" name="Oval 32">
            <a:extLst>
              <a:ext uri="{FF2B5EF4-FFF2-40B4-BE49-F238E27FC236}">
                <a16:creationId xmlns:a16="http://schemas.microsoft.com/office/drawing/2014/main" id="{ECA74EA6-C1E9-4BE6-BB05-150791B509E2}"/>
              </a:ext>
            </a:extLst>
          </p:cNvPr>
          <p:cNvSpPr>
            <a:spLocks noChangeArrowheads="1"/>
          </p:cNvSpPr>
          <p:nvPr/>
        </p:nvSpPr>
        <p:spPr bwMode="auto">
          <a:xfrm>
            <a:off x="6248400" y="53340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46108" name="Straight Connector 33">
            <a:extLst>
              <a:ext uri="{FF2B5EF4-FFF2-40B4-BE49-F238E27FC236}">
                <a16:creationId xmlns:a16="http://schemas.microsoft.com/office/drawing/2014/main" id="{DAF8B6D7-D85C-44F4-974B-2DE1419550C3}"/>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09" name="Straight Connector 34">
            <a:extLst>
              <a:ext uri="{FF2B5EF4-FFF2-40B4-BE49-F238E27FC236}">
                <a16:creationId xmlns:a16="http://schemas.microsoft.com/office/drawing/2014/main" id="{40FDA075-5098-4285-A8D0-9F65C1AFB59B}"/>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0" name="Straight Connector 35">
            <a:extLst>
              <a:ext uri="{FF2B5EF4-FFF2-40B4-BE49-F238E27FC236}">
                <a16:creationId xmlns:a16="http://schemas.microsoft.com/office/drawing/2014/main" id="{383FDC4C-63E9-466B-9C90-EA32600C857C}"/>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1" name="Straight Connector 36">
            <a:extLst>
              <a:ext uri="{FF2B5EF4-FFF2-40B4-BE49-F238E27FC236}">
                <a16:creationId xmlns:a16="http://schemas.microsoft.com/office/drawing/2014/main" id="{C2C91F71-7C7B-4293-A16F-195F9F9C0D2C}"/>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2" name="Straight Connector 37">
            <a:extLst>
              <a:ext uri="{FF2B5EF4-FFF2-40B4-BE49-F238E27FC236}">
                <a16:creationId xmlns:a16="http://schemas.microsoft.com/office/drawing/2014/main" id="{A7CDA842-58D5-4F75-91F8-3AA91CAB46C2}"/>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3" name="Straight Connector 38">
            <a:extLst>
              <a:ext uri="{FF2B5EF4-FFF2-40B4-BE49-F238E27FC236}">
                <a16:creationId xmlns:a16="http://schemas.microsoft.com/office/drawing/2014/main" id="{025261C0-3BF8-4D34-868F-286D33F74219}"/>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4" name="Straight Connector 39">
            <a:extLst>
              <a:ext uri="{FF2B5EF4-FFF2-40B4-BE49-F238E27FC236}">
                <a16:creationId xmlns:a16="http://schemas.microsoft.com/office/drawing/2014/main" id="{985CE4F7-6D4C-41E7-9823-6AFD60AC1FAB}"/>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5" name="Straight Connector 40">
            <a:extLst>
              <a:ext uri="{FF2B5EF4-FFF2-40B4-BE49-F238E27FC236}">
                <a16:creationId xmlns:a16="http://schemas.microsoft.com/office/drawing/2014/main" id="{C5266F8E-5B69-4934-9296-DCB7AF451129}"/>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6" name="Straight Connector 41">
            <a:extLst>
              <a:ext uri="{FF2B5EF4-FFF2-40B4-BE49-F238E27FC236}">
                <a16:creationId xmlns:a16="http://schemas.microsoft.com/office/drawing/2014/main" id="{2C1C6328-2C46-4E5B-ABD3-538EC7C34FED}"/>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7" name="Straight Connector 42">
            <a:extLst>
              <a:ext uri="{FF2B5EF4-FFF2-40B4-BE49-F238E27FC236}">
                <a16:creationId xmlns:a16="http://schemas.microsoft.com/office/drawing/2014/main" id="{E0767B1A-5C46-433F-8642-236A70D15972}"/>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8" name="Straight Connector 43">
            <a:extLst>
              <a:ext uri="{FF2B5EF4-FFF2-40B4-BE49-F238E27FC236}">
                <a16:creationId xmlns:a16="http://schemas.microsoft.com/office/drawing/2014/main" id="{996CF20A-5923-4EE8-907C-1203C171EF59}"/>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19" name="Straight Connector 44">
            <a:extLst>
              <a:ext uri="{FF2B5EF4-FFF2-40B4-BE49-F238E27FC236}">
                <a16:creationId xmlns:a16="http://schemas.microsoft.com/office/drawing/2014/main" id="{3C8FF2BB-3B8D-41AE-8FEC-20900676381E}"/>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20" name="Straight Connector 45">
            <a:extLst>
              <a:ext uri="{FF2B5EF4-FFF2-40B4-BE49-F238E27FC236}">
                <a16:creationId xmlns:a16="http://schemas.microsoft.com/office/drawing/2014/main" id="{7A953CC9-D953-45A3-873C-5F47AD8D7501}"/>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21" name="Straight Connector 46">
            <a:extLst>
              <a:ext uri="{FF2B5EF4-FFF2-40B4-BE49-F238E27FC236}">
                <a16:creationId xmlns:a16="http://schemas.microsoft.com/office/drawing/2014/main" id="{2D339803-1197-40F7-8BA5-617D174EE9AC}"/>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22" name="Straight Connector 47">
            <a:extLst>
              <a:ext uri="{FF2B5EF4-FFF2-40B4-BE49-F238E27FC236}">
                <a16:creationId xmlns:a16="http://schemas.microsoft.com/office/drawing/2014/main" id="{5184B9E4-331F-4633-AE62-9B9A5BF63FC5}"/>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23" name="Straight Connector 48">
            <a:extLst>
              <a:ext uri="{FF2B5EF4-FFF2-40B4-BE49-F238E27FC236}">
                <a16:creationId xmlns:a16="http://schemas.microsoft.com/office/drawing/2014/main" id="{135B5A67-15C4-45E5-A44A-FF2CAE241ADF}"/>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24" name="Straight Connector 49">
            <a:extLst>
              <a:ext uri="{FF2B5EF4-FFF2-40B4-BE49-F238E27FC236}">
                <a16:creationId xmlns:a16="http://schemas.microsoft.com/office/drawing/2014/main" id="{7D5783AB-1229-4EB4-A871-A0928870F344}"/>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6125" name="Straight Connector 50">
            <a:extLst>
              <a:ext uri="{FF2B5EF4-FFF2-40B4-BE49-F238E27FC236}">
                <a16:creationId xmlns:a16="http://schemas.microsoft.com/office/drawing/2014/main" id="{73D8F12A-F465-4BE4-814F-221BD1DE2E90}"/>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A9BDBA8-8342-40CA-9A3B-4B822C2028E9}"/>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5B2B7854-F372-4296-8DA7-BB1B770ABBED}"/>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47108" name="Straight Connector 6">
            <a:extLst>
              <a:ext uri="{FF2B5EF4-FFF2-40B4-BE49-F238E27FC236}">
                <a16:creationId xmlns:a16="http://schemas.microsoft.com/office/drawing/2014/main" id="{F78E9172-A1B6-4AC8-A3CB-9D288A6D3946}"/>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09" name="Straight Connector 8">
            <a:extLst>
              <a:ext uri="{FF2B5EF4-FFF2-40B4-BE49-F238E27FC236}">
                <a16:creationId xmlns:a16="http://schemas.microsoft.com/office/drawing/2014/main" id="{7BB51A0C-E782-4198-AEAC-D5132B8AC35D}"/>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503A83AC-B472-436D-B13C-8560788F8C5D}"/>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7111" name="TextBox 11">
            <a:extLst>
              <a:ext uri="{FF2B5EF4-FFF2-40B4-BE49-F238E27FC236}">
                <a16:creationId xmlns:a16="http://schemas.microsoft.com/office/drawing/2014/main" id="{B539820A-047C-4370-ACD6-9CDE010FF6C7}"/>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AE4CD3F4-F63F-424D-9688-1295493B16F8}"/>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47113" name="Straight Connector 17">
            <a:extLst>
              <a:ext uri="{FF2B5EF4-FFF2-40B4-BE49-F238E27FC236}">
                <a16:creationId xmlns:a16="http://schemas.microsoft.com/office/drawing/2014/main" id="{E4DF868D-EDE9-4C3D-8E75-934A823148A6}"/>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14" name="Straight Connector 14">
            <a:extLst>
              <a:ext uri="{FF2B5EF4-FFF2-40B4-BE49-F238E27FC236}">
                <a16:creationId xmlns:a16="http://schemas.microsoft.com/office/drawing/2014/main" id="{7336BA97-6C58-439C-8750-27DE11F754D8}"/>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99215133-A988-443B-8220-9D4215C7B7C1}"/>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3C45DB4D-0522-471D-B328-ED716B710A7F}"/>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2AC58B17-C5F8-4A3E-BD19-2770E79DA1D5}"/>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ADF0438A-2A90-4525-BAAB-0B0F0F557605}"/>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2A46B2BE-79B6-4B9A-AA0A-D3667F2955CD}"/>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37A35D06-98A4-481A-9ECB-90B4C15B0CED}"/>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D58794A7-AB1C-4A42-8E59-892177AABB4C}"/>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EB3ED446-CFCA-4ECA-A3F5-8B399E32E7EA}"/>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E088E01C-F1D7-4B00-B168-92DEBEB972FA}"/>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20B7CE38-B3BF-491E-B57F-7856BABB0487}"/>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7EDEC47B-E586-4A7E-B8F1-4022BC8E5B87}"/>
              </a:ext>
            </a:extLst>
          </p:cNvPr>
          <p:cNvSpPr>
            <a:spLocks noChangeArrowheads="1"/>
          </p:cNvSpPr>
          <p:nvPr/>
        </p:nvSpPr>
        <p:spPr bwMode="auto">
          <a:xfrm>
            <a:off x="45259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47509081-94CA-4423-ACD1-8C7D57BA0496}"/>
              </a:ext>
            </a:extLst>
          </p:cNvPr>
          <p:cNvSpPr>
            <a:spLocks noChangeArrowheads="1"/>
          </p:cNvSpPr>
          <p:nvPr/>
        </p:nvSpPr>
        <p:spPr bwMode="auto">
          <a:xfrm>
            <a:off x="4678363" y="45720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9" name="Oval 28">
            <a:extLst>
              <a:ext uri="{FF2B5EF4-FFF2-40B4-BE49-F238E27FC236}">
                <a16:creationId xmlns:a16="http://schemas.microsoft.com/office/drawing/2014/main" id="{A832D1E1-A218-4A38-80DD-C269325AB1BE}"/>
              </a:ext>
            </a:extLst>
          </p:cNvPr>
          <p:cNvSpPr>
            <a:spLocks noChangeArrowheads="1"/>
          </p:cNvSpPr>
          <p:nvPr/>
        </p:nvSpPr>
        <p:spPr bwMode="auto">
          <a:xfrm>
            <a:off x="4830763" y="4068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0" name="Oval 29">
            <a:extLst>
              <a:ext uri="{FF2B5EF4-FFF2-40B4-BE49-F238E27FC236}">
                <a16:creationId xmlns:a16="http://schemas.microsoft.com/office/drawing/2014/main" id="{91BF1851-995D-467C-B8FF-AECD85B495D1}"/>
              </a:ext>
            </a:extLst>
          </p:cNvPr>
          <p:cNvSpPr>
            <a:spLocks noChangeArrowheads="1"/>
          </p:cNvSpPr>
          <p:nvPr/>
        </p:nvSpPr>
        <p:spPr bwMode="auto">
          <a:xfrm>
            <a:off x="4983163" y="40386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1" name="Oval 30">
            <a:extLst>
              <a:ext uri="{FF2B5EF4-FFF2-40B4-BE49-F238E27FC236}">
                <a16:creationId xmlns:a16="http://schemas.microsoft.com/office/drawing/2014/main" id="{2D619E1B-C518-4CB8-891B-5A0F345FF463}"/>
              </a:ext>
            </a:extLst>
          </p:cNvPr>
          <p:cNvSpPr>
            <a:spLocks noChangeArrowheads="1"/>
          </p:cNvSpPr>
          <p:nvPr/>
        </p:nvSpPr>
        <p:spPr bwMode="auto">
          <a:xfrm>
            <a:off x="5257800" y="4373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2" name="Oval 31">
            <a:extLst>
              <a:ext uri="{FF2B5EF4-FFF2-40B4-BE49-F238E27FC236}">
                <a16:creationId xmlns:a16="http://schemas.microsoft.com/office/drawing/2014/main" id="{B4D97419-3001-403F-AF19-E937019339BC}"/>
              </a:ext>
            </a:extLst>
          </p:cNvPr>
          <p:cNvSpPr>
            <a:spLocks noChangeArrowheads="1"/>
          </p:cNvSpPr>
          <p:nvPr/>
        </p:nvSpPr>
        <p:spPr bwMode="auto">
          <a:xfrm>
            <a:off x="5821363" y="4906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3" name="Oval 32">
            <a:extLst>
              <a:ext uri="{FF2B5EF4-FFF2-40B4-BE49-F238E27FC236}">
                <a16:creationId xmlns:a16="http://schemas.microsoft.com/office/drawing/2014/main" id="{8916DC10-CE94-47FF-B004-5416714842F5}"/>
              </a:ext>
            </a:extLst>
          </p:cNvPr>
          <p:cNvSpPr>
            <a:spLocks noChangeArrowheads="1"/>
          </p:cNvSpPr>
          <p:nvPr/>
        </p:nvSpPr>
        <p:spPr bwMode="auto">
          <a:xfrm>
            <a:off x="6248400" y="53340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7132" name="Freeform 36">
            <a:extLst>
              <a:ext uri="{FF2B5EF4-FFF2-40B4-BE49-F238E27FC236}">
                <a16:creationId xmlns:a16="http://schemas.microsoft.com/office/drawing/2014/main" id="{CC9EA6D7-5E71-455D-A081-AB8A3A94F827}"/>
              </a:ext>
            </a:extLst>
          </p:cNvPr>
          <p:cNvSpPr>
            <a:spLocks noChangeArrowheads="1"/>
          </p:cNvSpPr>
          <p:nvPr/>
        </p:nvSpPr>
        <p:spPr bwMode="auto">
          <a:xfrm>
            <a:off x="1936750" y="3902075"/>
            <a:ext cx="4356100" cy="2097088"/>
          </a:xfrm>
          <a:custGeom>
            <a:avLst/>
            <a:gdLst>
              <a:gd name="T0" fmla="*/ 0 w 4356100"/>
              <a:gd name="T1" fmla="*/ 1813776 h 2097617"/>
              <a:gd name="T2" fmla="*/ 165100 w 4356100"/>
              <a:gd name="T3" fmla="*/ 1218681 h 2097617"/>
              <a:gd name="T4" fmla="*/ 311150 w 4356100"/>
              <a:gd name="T5" fmla="*/ 610926 h 2097617"/>
              <a:gd name="T6" fmla="*/ 457200 w 4356100"/>
              <a:gd name="T7" fmla="*/ 205751 h 2097617"/>
              <a:gd name="T8" fmla="*/ 596900 w 4356100"/>
              <a:gd name="T9" fmla="*/ 167771 h 2097617"/>
              <a:gd name="T10" fmla="*/ 793750 w 4356100"/>
              <a:gd name="T11" fmla="*/ 364021 h 2097617"/>
              <a:gd name="T12" fmla="*/ 2159000 w 4356100"/>
              <a:gd name="T13" fmla="*/ 1782122 h 2097617"/>
              <a:gd name="T14" fmla="*/ 2457450 w 4356100"/>
              <a:gd name="T15" fmla="*/ 1851763 h 2097617"/>
              <a:gd name="T16" fmla="*/ 2863850 w 4356100"/>
              <a:gd name="T17" fmla="*/ 345031 h 2097617"/>
              <a:gd name="T18" fmla="*/ 3073400 w 4356100"/>
              <a:gd name="T19" fmla="*/ 193087 h 2097617"/>
              <a:gd name="T20" fmla="*/ 4356100 w 4356100"/>
              <a:gd name="T21" fmla="*/ 1503568 h 2097617"/>
              <a:gd name="T22" fmla="*/ 4356100 w 4356100"/>
              <a:gd name="T23" fmla="*/ 1503568 h 2097617"/>
              <a:gd name="T24" fmla="*/ 4356100 w 4356100"/>
              <a:gd name="T25" fmla="*/ 1503568 h 20976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56100"/>
              <a:gd name="T40" fmla="*/ 0 h 2097617"/>
              <a:gd name="T41" fmla="*/ 4356100 w 4356100"/>
              <a:gd name="T42" fmla="*/ 2097617 h 20976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56100" h="2097617">
                <a:moveTo>
                  <a:pt x="0" y="1819275"/>
                </a:moveTo>
                <a:cubicBezTo>
                  <a:pt x="56621" y="1621366"/>
                  <a:pt x="113242" y="1423458"/>
                  <a:pt x="165100" y="1222375"/>
                </a:cubicBezTo>
                <a:cubicBezTo>
                  <a:pt x="216958" y="1021292"/>
                  <a:pt x="262467" y="782108"/>
                  <a:pt x="311150" y="612775"/>
                </a:cubicBezTo>
                <a:cubicBezTo>
                  <a:pt x="359833" y="443442"/>
                  <a:pt x="409575" y="280458"/>
                  <a:pt x="457200" y="206375"/>
                </a:cubicBezTo>
                <a:cubicBezTo>
                  <a:pt x="504825" y="132292"/>
                  <a:pt x="540809" y="141817"/>
                  <a:pt x="596900" y="168275"/>
                </a:cubicBezTo>
                <a:cubicBezTo>
                  <a:pt x="652991" y="194733"/>
                  <a:pt x="793750" y="365125"/>
                  <a:pt x="793750" y="365125"/>
                </a:cubicBezTo>
                <a:cubicBezTo>
                  <a:pt x="1054100" y="635000"/>
                  <a:pt x="1881717" y="1538817"/>
                  <a:pt x="2159000" y="1787525"/>
                </a:cubicBezTo>
                <a:cubicBezTo>
                  <a:pt x="2436283" y="2036233"/>
                  <a:pt x="2339975" y="2097617"/>
                  <a:pt x="2457450" y="1857375"/>
                </a:cubicBezTo>
                <a:cubicBezTo>
                  <a:pt x="2574925" y="1617133"/>
                  <a:pt x="2761192" y="623358"/>
                  <a:pt x="2863850" y="346075"/>
                </a:cubicBezTo>
                <a:cubicBezTo>
                  <a:pt x="2966508" y="68792"/>
                  <a:pt x="2824692" y="0"/>
                  <a:pt x="3073400" y="193675"/>
                </a:cubicBezTo>
                <a:cubicBezTo>
                  <a:pt x="3322108" y="387350"/>
                  <a:pt x="4356100" y="1508125"/>
                  <a:pt x="4356100" y="1508125"/>
                </a:cubicBezTo>
              </a:path>
            </a:pathLst>
          </a:custGeom>
          <a:noFill/>
          <a:ln w="9525">
            <a:solidFill>
              <a:srgbClr val="008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cxnSp>
        <p:nvCxnSpPr>
          <p:cNvPr id="47133" name="Straight Connector 37">
            <a:extLst>
              <a:ext uri="{FF2B5EF4-FFF2-40B4-BE49-F238E27FC236}">
                <a16:creationId xmlns:a16="http://schemas.microsoft.com/office/drawing/2014/main" id="{FE43FE0E-9C72-4383-9E76-98F77E84C874}"/>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34" name="Straight Connector 38">
            <a:extLst>
              <a:ext uri="{FF2B5EF4-FFF2-40B4-BE49-F238E27FC236}">
                <a16:creationId xmlns:a16="http://schemas.microsoft.com/office/drawing/2014/main" id="{4C4C4A38-95D6-4297-89E1-938D8E134FFD}"/>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35" name="Straight Connector 39">
            <a:extLst>
              <a:ext uri="{FF2B5EF4-FFF2-40B4-BE49-F238E27FC236}">
                <a16:creationId xmlns:a16="http://schemas.microsoft.com/office/drawing/2014/main" id="{13783B92-6BF1-4D53-84EC-8488A798AE5B}"/>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36" name="Straight Connector 40">
            <a:extLst>
              <a:ext uri="{FF2B5EF4-FFF2-40B4-BE49-F238E27FC236}">
                <a16:creationId xmlns:a16="http://schemas.microsoft.com/office/drawing/2014/main" id="{121382A0-6842-48F6-9CEA-1F9482294074}"/>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37" name="Straight Connector 41">
            <a:extLst>
              <a:ext uri="{FF2B5EF4-FFF2-40B4-BE49-F238E27FC236}">
                <a16:creationId xmlns:a16="http://schemas.microsoft.com/office/drawing/2014/main" id="{814640DE-EC9C-4BC7-8B4D-6108AC8BD89E}"/>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38" name="Straight Connector 42">
            <a:extLst>
              <a:ext uri="{FF2B5EF4-FFF2-40B4-BE49-F238E27FC236}">
                <a16:creationId xmlns:a16="http://schemas.microsoft.com/office/drawing/2014/main" id="{4BB1BD62-BACB-4457-9313-FAE35795B185}"/>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39" name="Straight Connector 43">
            <a:extLst>
              <a:ext uri="{FF2B5EF4-FFF2-40B4-BE49-F238E27FC236}">
                <a16:creationId xmlns:a16="http://schemas.microsoft.com/office/drawing/2014/main" id="{18F0AADE-C5B0-4FC4-BBD6-2FF6A3103898}"/>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0" name="Straight Connector 44">
            <a:extLst>
              <a:ext uri="{FF2B5EF4-FFF2-40B4-BE49-F238E27FC236}">
                <a16:creationId xmlns:a16="http://schemas.microsoft.com/office/drawing/2014/main" id="{57C8B430-D436-4F00-BAB9-854315F44A9F}"/>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1" name="Straight Connector 45">
            <a:extLst>
              <a:ext uri="{FF2B5EF4-FFF2-40B4-BE49-F238E27FC236}">
                <a16:creationId xmlns:a16="http://schemas.microsoft.com/office/drawing/2014/main" id="{99FBF2F0-DF9D-466E-9E3B-CE84EBC999D8}"/>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2" name="Straight Connector 46">
            <a:extLst>
              <a:ext uri="{FF2B5EF4-FFF2-40B4-BE49-F238E27FC236}">
                <a16:creationId xmlns:a16="http://schemas.microsoft.com/office/drawing/2014/main" id="{C5A4322E-9E21-4E1F-B35C-67468B8096D0}"/>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3" name="Straight Connector 47">
            <a:extLst>
              <a:ext uri="{FF2B5EF4-FFF2-40B4-BE49-F238E27FC236}">
                <a16:creationId xmlns:a16="http://schemas.microsoft.com/office/drawing/2014/main" id="{DFDA49DB-A7D6-4FC2-A193-7E2909D8DCBD}"/>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4" name="Straight Connector 48">
            <a:extLst>
              <a:ext uri="{FF2B5EF4-FFF2-40B4-BE49-F238E27FC236}">
                <a16:creationId xmlns:a16="http://schemas.microsoft.com/office/drawing/2014/main" id="{18421BE1-DE88-4538-85FB-F3E70E9A2237}"/>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5" name="Straight Connector 49">
            <a:extLst>
              <a:ext uri="{FF2B5EF4-FFF2-40B4-BE49-F238E27FC236}">
                <a16:creationId xmlns:a16="http://schemas.microsoft.com/office/drawing/2014/main" id="{72F2DC07-D5C0-4F49-B209-E2EB480E38BF}"/>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6" name="Straight Connector 50">
            <a:extLst>
              <a:ext uri="{FF2B5EF4-FFF2-40B4-BE49-F238E27FC236}">
                <a16:creationId xmlns:a16="http://schemas.microsoft.com/office/drawing/2014/main" id="{5E752DCE-CA83-49FC-B8D3-BE6D24E89836}"/>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7" name="Straight Connector 51">
            <a:extLst>
              <a:ext uri="{FF2B5EF4-FFF2-40B4-BE49-F238E27FC236}">
                <a16:creationId xmlns:a16="http://schemas.microsoft.com/office/drawing/2014/main" id="{D5AE7495-D92B-40B4-93C4-C9F67E92483D}"/>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8" name="Straight Connector 52">
            <a:extLst>
              <a:ext uri="{FF2B5EF4-FFF2-40B4-BE49-F238E27FC236}">
                <a16:creationId xmlns:a16="http://schemas.microsoft.com/office/drawing/2014/main" id="{E3035DE5-787F-4733-B636-60968D5B241E}"/>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49" name="Straight Connector 53">
            <a:extLst>
              <a:ext uri="{FF2B5EF4-FFF2-40B4-BE49-F238E27FC236}">
                <a16:creationId xmlns:a16="http://schemas.microsoft.com/office/drawing/2014/main" id="{169A1DD3-8D8A-422A-AEA7-1D4E40A1F89E}"/>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7150" name="Straight Connector 54">
            <a:extLst>
              <a:ext uri="{FF2B5EF4-FFF2-40B4-BE49-F238E27FC236}">
                <a16:creationId xmlns:a16="http://schemas.microsoft.com/office/drawing/2014/main" id="{E249E214-3608-405E-8ACD-7FAB20FD9E9C}"/>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47151" name="TextBox 55">
            <a:extLst>
              <a:ext uri="{FF2B5EF4-FFF2-40B4-BE49-F238E27FC236}">
                <a16:creationId xmlns:a16="http://schemas.microsoft.com/office/drawing/2014/main" id="{28DAC6A0-E221-4B4C-8D16-5CCDF8491C2B}"/>
              </a:ext>
            </a:extLst>
          </p:cNvPr>
          <p:cNvSpPr txBox="1">
            <a:spLocks noChangeArrowheads="1"/>
          </p:cNvSpPr>
          <p:nvPr/>
        </p:nvSpPr>
        <p:spPr bwMode="auto">
          <a:xfrm>
            <a:off x="2406650" y="6172200"/>
            <a:ext cx="39179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40                                    140</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77DC134D-7C97-49D0-81C1-635EBE421B83}"/>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81454B15-D8A4-47E8-A4C7-1E4F5F202662}"/>
              </a:ext>
            </a:extLst>
          </p:cNvPr>
          <p:cNvSpPr txBox="1">
            <a:spLocks noChangeArrowheads="1"/>
          </p:cNvSpPr>
          <p:nvPr/>
        </p:nvSpPr>
        <p:spPr bwMode="auto">
          <a:xfrm>
            <a:off x="990600" y="1828800"/>
            <a:ext cx="6934200" cy="12001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From the light curve, you measure the </a:t>
            </a:r>
            <a:r>
              <a:rPr lang="en-US">
                <a:solidFill>
                  <a:srgbClr val="FF0000"/>
                </a:solidFill>
                <a:latin typeface="Arial" charset="0"/>
                <a:ea typeface="ＭＳ Ｐゴシック" charset="-128"/>
              </a:rPr>
              <a:t>PERIOD</a:t>
            </a:r>
          </a:p>
        </p:txBody>
      </p:sp>
      <p:cxnSp>
        <p:nvCxnSpPr>
          <p:cNvPr id="48132" name="Straight Connector 6">
            <a:extLst>
              <a:ext uri="{FF2B5EF4-FFF2-40B4-BE49-F238E27FC236}">
                <a16:creationId xmlns:a16="http://schemas.microsoft.com/office/drawing/2014/main" id="{11ABDF77-C1A1-4CCA-892A-21CF52B24F50}"/>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33" name="Straight Connector 8">
            <a:extLst>
              <a:ext uri="{FF2B5EF4-FFF2-40B4-BE49-F238E27FC236}">
                <a16:creationId xmlns:a16="http://schemas.microsoft.com/office/drawing/2014/main" id="{9EEA8647-25FE-4741-9D39-3917BE511218}"/>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26A41541-2A9E-4218-95B5-D7A37B556D20}"/>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8135" name="TextBox 11">
            <a:extLst>
              <a:ext uri="{FF2B5EF4-FFF2-40B4-BE49-F238E27FC236}">
                <a16:creationId xmlns:a16="http://schemas.microsoft.com/office/drawing/2014/main" id="{FEE87DBA-8EAD-4D4A-82CC-6749C364EFDA}"/>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57F61E69-5025-4C0B-B636-AE02BBF46CEB}"/>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48137" name="Straight Connector 17">
            <a:extLst>
              <a:ext uri="{FF2B5EF4-FFF2-40B4-BE49-F238E27FC236}">
                <a16:creationId xmlns:a16="http://schemas.microsoft.com/office/drawing/2014/main" id="{D76D0336-AAF5-4A06-A9B5-3306A3D37451}"/>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38" name="Straight Connector 14">
            <a:extLst>
              <a:ext uri="{FF2B5EF4-FFF2-40B4-BE49-F238E27FC236}">
                <a16:creationId xmlns:a16="http://schemas.microsoft.com/office/drawing/2014/main" id="{B9C5669D-B12D-405D-8B53-C120DD543617}"/>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752492CC-5FD7-4140-88B0-93FD74BBDCD4}"/>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E1D3C13C-A960-48A6-91EC-9A2C8CD2E8A1}"/>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D3C4E1C2-530F-469A-991F-0B023C5F5A0E}"/>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6B80663A-4B31-4CB8-AB9E-E61B3C66FCE4}"/>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CFA2648E-8B48-4A45-963F-979C0E8FC25C}"/>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3" name="Oval 22">
            <a:extLst>
              <a:ext uri="{FF2B5EF4-FFF2-40B4-BE49-F238E27FC236}">
                <a16:creationId xmlns:a16="http://schemas.microsoft.com/office/drawing/2014/main" id="{01654655-9B6C-4B0E-BAD3-9114D88E03D7}"/>
              </a:ext>
            </a:extLst>
          </p:cNvPr>
          <p:cNvSpPr>
            <a:spLocks noChangeArrowheads="1"/>
          </p:cNvSpPr>
          <p:nvPr/>
        </p:nvSpPr>
        <p:spPr bwMode="auto">
          <a:xfrm>
            <a:off x="3154363" y="47545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DA8D2DEB-7968-4CCD-B938-CE5FBC3FBAE6}"/>
              </a:ext>
            </a:extLst>
          </p:cNvPr>
          <p:cNvSpPr>
            <a:spLocks noChangeArrowheads="1"/>
          </p:cNvSpPr>
          <p:nvPr/>
        </p:nvSpPr>
        <p:spPr bwMode="auto">
          <a:xfrm>
            <a:off x="2895600" y="4449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14FA92DD-0722-4427-A560-E6C03F6316B2}"/>
              </a:ext>
            </a:extLst>
          </p:cNvPr>
          <p:cNvSpPr>
            <a:spLocks noChangeArrowheads="1"/>
          </p:cNvSpPr>
          <p:nvPr/>
        </p:nvSpPr>
        <p:spPr bwMode="auto">
          <a:xfrm>
            <a:off x="36115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9886524D-6214-410D-830F-C562DAAE1F12}"/>
              </a:ext>
            </a:extLst>
          </p:cNvPr>
          <p:cNvSpPr>
            <a:spLocks noChangeArrowheads="1"/>
          </p:cNvSpPr>
          <p:nvPr/>
        </p:nvSpPr>
        <p:spPr bwMode="auto">
          <a:xfrm>
            <a:off x="4068763" y="5668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1FEE988A-4858-43FC-9D3C-A0E27919AD19}"/>
              </a:ext>
            </a:extLst>
          </p:cNvPr>
          <p:cNvSpPr>
            <a:spLocks noChangeArrowheads="1"/>
          </p:cNvSpPr>
          <p:nvPr/>
        </p:nvSpPr>
        <p:spPr bwMode="auto">
          <a:xfrm>
            <a:off x="4373563" y="57451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F997A768-00F5-4979-88C3-E2575F2152CA}"/>
              </a:ext>
            </a:extLst>
          </p:cNvPr>
          <p:cNvSpPr>
            <a:spLocks noChangeArrowheads="1"/>
          </p:cNvSpPr>
          <p:nvPr/>
        </p:nvSpPr>
        <p:spPr bwMode="auto">
          <a:xfrm>
            <a:off x="4525963" y="5211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D2B776B0-8961-40E0-BB7F-F794BA018F48}"/>
              </a:ext>
            </a:extLst>
          </p:cNvPr>
          <p:cNvSpPr>
            <a:spLocks noChangeArrowheads="1"/>
          </p:cNvSpPr>
          <p:nvPr/>
        </p:nvSpPr>
        <p:spPr bwMode="auto">
          <a:xfrm>
            <a:off x="4678363" y="45720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9" name="Oval 28">
            <a:extLst>
              <a:ext uri="{FF2B5EF4-FFF2-40B4-BE49-F238E27FC236}">
                <a16:creationId xmlns:a16="http://schemas.microsoft.com/office/drawing/2014/main" id="{AEE15658-8F17-45FB-8741-29F6115240C4}"/>
              </a:ext>
            </a:extLst>
          </p:cNvPr>
          <p:cNvSpPr>
            <a:spLocks noChangeArrowheads="1"/>
          </p:cNvSpPr>
          <p:nvPr/>
        </p:nvSpPr>
        <p:spPr bwMode="auto">
          <a:xfrm>
            <a:off x="4830763" y="40687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0" name="Oval 29">
            <a:extLst>
              <a:ext uri="{FF2B5EF4-FFF2-40B4-BE49-F238E27FC236}">
                <a16:creationId xmlns:a16="http://schemas.microsoft.com/office/drawing/2014/main" id="{73580374-53C5-4929-80F8-B99F8C611EC4}"/>
              </a:ext>
            </a:extLst>
          </p:cNvPr>
          <p:cNvSpPr>
            <a:spLocks noChangeArrowheads="1"/>
          </p:cNvSpPr>
          <p:nvPr/>
        </p:nvSpPr>
        <p:spPr bwMode="auto">
          <a:xfrm>
            <a:off x="4983163" y="4038600"/>
            <a:ext cx="46037"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1" name="Oval 30">
            <a:extLst>
              <a:ext uri="{FF2B5EF4-FFF2-40B4-BE49-F238E27FC236}">
                <a16:creationId xmlns:a16="http://schemas.microsoft.com/office/drawing/2014/main" id="{04E3EC45-F22E-4B47-80A4-D4E3CD95433D}"/>
              </a:ext>
            </a:extLst>
          </p:cNvPr>
          <p:cNvSpPr>
            <a:spLocks noChangeArrowheads="1"/>
          </p:cNvSpPr>
          <p:nvPr/>
        </p:nvSpPr>
        <p:spPr bwMode="auto">
          <a:xfrm>
            <a:off x="5257800" y="4373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2" name="Oval 31">
            <a:extLst>
              <a:ext uri="{FF2B5EF4-FFF2-40B4-BE49-F238E27FC236}">
                <a16:creationId xmlns:a16="http://schemas.microsoft.com/office/drawing/2014/main" id="{86FB90F6-D5A0-4D85-933C-759E44B01287}"/>
              </a:ext>
            </a:extLst>
          </p:cNvPr>
          <p:cNvSpPr>
            <a:spLocks noChangeArrowheads="1"/>
          </p:cNvSpPr>
          <p:nvPr/>
        </p:nvSpPr>
        <p:spPr bwMode="auto">
          <a:xfrm>
            <a:off x="5821363" y="4906963"/>
            <a:ext cx="46037"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3" name="Oval 32">
            <a:extLst>
              <a:ext uri="{FF2B5EF4-FFF2-40B4-BE49-F238E27FC236}">
                <a16:creationId xmlns:a16="http://schemas.microsoft.com/office/drawing/2014/main" id="{1E288A9E-988B-43DF-B493-596C61D91990}"/>
              </a:ext>
            </a:extLst>
          </p:cNvPr>
          <p:cNvSpPr>
            <a:spLocks noChangeArrowheads="1"/>
          </p:cNvSpPr>
          <p:nvPr/>
        </p:nvSpPr>
        <p:spPr bwMode="auto">
          <a:xfrm>
            <a:off x="6248400" y="53340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8156" name="Freeform 36">
            <a:extLst>
              <a:ext uri="{FF2B5EF4-FFF2-40B4-BE49-F238E27FC236}">
                <a16:creationId xmlns:a16="http://schemas.microsoft.com/office/drawing/2014/main" id="{8EF4CB4F-7CD5-439A-940D-945AB8E4F791}"/>
              </a:ext>
            </a:extLst>
          </p:cNvPr>
          <p:cNvSpPr>
            <a:spLocks noChangeArrowheads="1"/>
          </p:cNvSpPr>
          <p:nvPr/>
        </p:nvSpPr>
        <p:spPr bwMode="auto">
          <a:xfrm>
            <a:off x="1936750" y="3902075"/>
            <a:ext cx="4356100" cy="2097088"/>
          </a:xfrm>
          <a:custGeom>
            <a:avLst/>
            <a:gdLst>
              <a:gd name="T0" fmla="*/ 0 w 4356100"/>
              <a:gd name="T1" fmla="*/ 1813776 h 2097617"/>
              <a:gd name="T2" fmla="*/ 165100 w 4356100"/>
              <a:gd name="T3" fmla="*/ 1218681 h 2097617"/>
              <a:gd name="T4" fmla="*/ 311150 w 4356100"/>
              <a:gd name="T5" fmla="*/ 610926 h 2097617"/>
              <a:gd name="T6" fmla="*/ 457200 w 4356100"/>
              <a:gd name="T7" fmla="*/ 205751 h 2097617"/>
              <a:gd name="T8" fmla="*/ 596900 w 4356100"/>
              <a:gd name="T9" fmla="*/ 167771 h 2097617"/>
              <a:gd name="T10" fmla="*/ 793750 w 4356100"/>
              <a:gd name="T11" fmla="*/ 364021 h 2097617"/>
              <a:gd name="T12" fmla="*/ 2159000 w 4356100"/>
              <a:gd name="T13" fmla="*/ 1782122 h 2097617"/>
              <a:gd name="T14" fmla="*/ 2457450 w 4356100"/>
              <a:gd name="T15" fmla="*/ 1851763 h 2097617"/>
              <a:gd name="T16" fmla="*/ 2863850 w 4356100"/>
              <a:gd name="T17" fmla="*/ 345031 h 2097617"/>
              <a:gd name="T18" fmla="*/ 3073400 w 4356100"/>
              <a:gd name="T19" fmla="*/ 193087 h 2097617"/>
              <a:gd name="T20" fmla="*/ 4356100 w 4356100"/>
              <a:gd name="T21" fmla="*/ 1503568 h 2097617"/>
              <a:gd name="T22" fmla="*/ 4356100 w 4356100"/>
              <a:gd name="T23" fmla="*/ 1503568 h 2097617"/>
              <a:gd name="T24" fmla="*/ 4356100 w 4356100"/>
              <a:gd name="T25" fmla="*/ 1503568 h 20976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56100"/>
              <a:gd name="T40" fmla="*/ 0 h 2097617"/>
              <a:gd name="T41" fmla="*/ 4356100 w 4356100"/>
              <a:gd name="T42" fmla="*/ 2097617 h 20976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56100" h="2097617">
                <a:moveTo>
                  <a:pt x="0" y="1819275"/>
                </a:moveTo>
                <a:cubicBezTo>
                  <a:pt x="56621" y="1621366"/>
                  <a:pt x="113242" y="1423458"/>
                  <a:pt x="165100" y="1222375"/>
                </a:cubicBezTo>
                <a:cubicBezTo>
                  <a:pt x="216958" y="1021292"/>
                  <a:pt x="262467" y="782108"/>
                  <a:pt x="311150" y="612775"/>
                </a:cubicBezTo>
                <a:cubicBezTo>
                  <a:pt x="359833" y="443442"/>
                  <a:pt x="409575" y="280458"/>
                  <a:pt x="457200" y="206375"/>
                </a:cubicBezTo>
                <a:cubicBezTo>
                  <a:pt x="504825" y="132292"/>
                  <a:pt x="540809" y="141817"/>
                  <a:pt x="596900" y="168275"/>
                </a:cubicBezTo>
                <a:cubicBezTo>
                  <a:pt x="652991" y="194733"/>
                  <a:pt x="793750" y="365125"/>
                  <a:pt x="793750" y="365125"/>
                </a:cubicBezTo>
                <a:cubicBezTo>
                  <a:pt x="1054100" y="635000"/>
                  <a:pt x="1881717" y="1538817"/>
                  <a:pt x="2159000" y="1787525"/>
                </a:cubicBezTo>
                <a:cubicBezTo>
                  <a:pt x="2436283" y="2036233"/>
                  <a:pt x="2339975" y="2097617"/>
                  <a:pt x="2457450" y="1857375"/>
                </a:cubicBezTo>
                <a:cubicBezTo>
                  <a:pt x="2574925" y="1617133"/>
                  <a:pt x="2761192" y="623358"/>
                  <a:pt x="2863850" y="346075"/>
                </a:cubicBezTo>
                <a:cubicBezTo>
                  <a:pt x="2966508" y="68792"/>
                  <a:pt x="2824692" y="0"/>
                  <a:pt x="3073400" y="193675"/>
                </a:cubicBezTo>
                <a:cubicBezTo>
                  <a:pt x="3322108" y="387350"/>
                  <a:pt x="4356100" y="1508125"/>
                  <a:pt x="4356100" y="1508125"/>
                </a:cubicBezTo>
              </a:path>
            </a:pathLst>
          </a:custGeom>
          <a:noFill/>
          <a:ln w="9525">
            <a:solidFill>
              <a:srgbClr val="008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cxnSp>
        <p:nvCxnSpPr>
          <p:cNvPr id="48157" name="Straight Connector 37">
            <a:extLst>
              <a:ext uri="{FF2B5EF4-FFF2-40B4-BE49-F238E27FC236}">
                <a16:creationId xmlns:a16="http://schemas.microsoft.com/office/drawing/2014/main" id="{13C14363-8B45-470C-977E-62EA9BDD9986}"/>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58" name="Straight Connector 38">
            <a:extLst>
              <a:ext uri="{FF2B5EF4-FFF2-40B4-BE49-F238E27FC236}">
                <a16:creationId xmlns:a16="http://schemas.microsoft.com/office/drawing/2014/main" id="{BFE5CD5B-D129-4C25-B8C6-DBB1D9591B52}"/>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59" name="Straight Connector 39">
            <a:extLst>
              <a:ext uri="{FF2B5EF4-FFF2-40B4-BE49-F238E27FC236}">
                <a16:creationId xmlns:a16="http://schemas.microsoft.com/office/drawing/2014/main" id="{E26D3D7A-FACD-46D3-8193-38DFFC31F291}"/>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0" name="Straight Connector 40">
            <a:extLst>
              <a:ext uri="{FF2B5EF4-FFF2-40B4-BE49-F238E27FC236}">
                <a16:creationId xmlns:a16="http://schemas.microsoft.com/office/drawing/2014/main" id="{8989DB47-8AD0-4726-8A04-9C9D2BE31245}"/>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1" name="Straight Connector 41">
            <a:extLst>
              <a:ext uri="{FF2B5EF4-FFF2-40B4-BE49-F238E27FC236}">
                <a16:creationId xmlns:a16="http://schemas.microsoft.com/office/drawing/2014/main" id="{82A45564-002C-45C0-86B1-82F01D1E1CDB}"/>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2" name="Straight Connector 42">
            <a:extLst>
              <a:ext uri="{FF2B5EF4-FFF2-40B4-BE49-F238E27FC236}">
                <a16:creationId xmlns:a16="http://schemas.microsoft.com/office/drawing/2014/main" id="{DEB172B3-471C-4C4A-A3CA-DB7C71E39803}"/>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3" name="Straight Connector 43">
            <a:extLst>
              <a:ext uri="{FF2B5EF4-FFF2-40B4-BE49-F238E27FC236}">
                <a16:creationId xmlns:a16="http://schemas.microsoft.com/office/drawing/2014/main" id="{45D5C248-0650-499B-8B04-70338C5107A3}"/>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4" name="Straight Connector 44">
            <a:extLst>
              <a:ext uri="{FF2B5EF4-FFF2-40B4-BE49-F238E27FC236}">
                <a16:creationId xmlns:a16="http://schemas.microsoft.com/office/drawing/2014/main" id="{ECC13707-6D05-4555-9408-E1CA92802146}"/>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5" name="Straight Connector 45">
            <a:extLst>
              <a:ext uri="{FF2B5EF4-FFF2-40B4-BE49-F238E27FC236}">
                <a16:creationId xmlns:a16="http://schemas.microsoft.com/office/drawing/2014/main" id="{3CB712FE-F666-430F-BFEF-8A517ABA9A5E}"/>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6" name="Straight Connector 46">
            <a:extLst>
              <a:ext uri="{FF2B5EF4-FFF2-40B4-BE49-F238E27FC236}">
                <a16:creationId xmlns:a16="http://schemas.microsoft.com/office/drawing/2014/main" id="{DDC22283-BCC6-42CD-B368-7B652C7B1BCD}"/>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7" name="Straight Connector 47">
            <a:extLst>
              <a:ext uri="{FF2B5EF4-FFF2-40B4-BE49-F238E27FC236}">
                <a16:creationId xmlns:a16="http://schemas.microsoft.com/office/drawing/2014/main" id="{19E262FC-67A4-4CD5-AB95-10B079A69BC9}"/>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8" name="Straight Connector 48">
            <a:extLst>
              <a:ext uri="{FF2B5EF4-FFF2-40B4-BE49-F238E27FC236}">
                <a16:creationId xmlns:a16="http://schemas.microsoft.com/office/drawing/2014/main" id="{C4E09A48-5FB6-4C9E-B810-62EA67D837B4}"/>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69" name="Straight Connector 49">
            <a:extLst>
              <a:ext uri="{FF2B5EF4-FFF2-40B4-BE49-F238E27FC236}">
                <a16:creationId xmlns:a16="http://schemas.microsoft.com/office/drawing/2014/main" id="{641B643A-DE6C-4923-BB42-759BFEC26D88}"/>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70" name="Straight Connector 50">
            <a:extLst>
              <a:ext uri="{FF2B5EF4-FFF2-40B4-BE49-F238E27FC236}">
                <a16:creationId xmlns:a16="http://schemas.microsoft.com/office/drawing/2014/main" id="{5409C376-3E30-4DC1-A77B-1680BA1A5635}"/>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71" name="Straight Connector 51">
            <a:extLst>
              <a:ext uri="{FF2B5EF4-FFF2-40B4-BE49-F238E27FC236}">
                <a16:creationId xmlns:a16="http://schemas.microsoft.com/office/drawing/2014/main" id="{A6F35E8C-B166-44F0-B56A-203BBE230ABF}"/>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72" name="Straight Connector 52">
            <a:extLst>
              <a:ext uri="{FF2B5EF4-FFF2-40B4-BE49-F238E27FC236}">
                <a16:creationId xmlns:a16="http://schemas.microsoft.com/office/drawing/2014/main" id="{C56FB030-4951-40C0-B0C6-7443471CF95C}"/>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73" name="Straight Connector 53">
            <a:extLst>
              <a:ext uri="{FF2B5EF4-FFF2-40B4-BE49-F238E27FC236}">
                <a16:creationId xmlns:a16="http://schemas.microsoft.com/office/drawing/2014/main" id="{C85381DB-0EF3-4DAB-B831-C6902DC83BB0}"/>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8174" name="Straight Connector 54">
            <a:extLst>
              <a:ext uri="{FF2B5EF4-FFF2-40B4-BE49-F238E27FC236}">
                <a16:creationId xmlns:a16="http://schemas.microsoft.com/office/drawing/2014/main" id="{91B00F49-BFD1-4EEB-A707-4A710E3FC188}"/>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48175" name="TextBox 55">
            <a:extLst>
              <a:ext uri="{FF2B5EF4-FFF2-40B4-BE49-F238E27FC236}">
                <a16:creationId xmlns:a16="http://schemas.microsoft.com/office/drawing/2014/main" id="{C753A94B-2BF0-45C5-8F9F-E34FE5C2CD42}"/>
              </a:ext>
            </a:extLst>
          </p:cNvPr>
          <p:cNvSpPr txBox="1">
            <a:spLocks noChangeArrowheads="1"/>
          </p:cNvSpPr>
          <p:nvPr/>
        </p:nvSpPr>
        <p:spPr bwMode="auto">
          <a:xfrm>
            <a:off x="2406650" y="6172200"/>
            <a:ext cx="39179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40                                    140</a:t>
            </a:r>
          </a:p>
        </p:txBody>
      </p:sp>
      <p:cxnSp>
        <p:nvCxnSpPr>
          <p:cNvPr id="48176" name="Straight Arrow Connector 57">
            <a:extLst>
              <a:ext uri="{FF2B5EF4-FFF2-40B4-BE49-F238E27FC236}">
                <a16:creationId xmlns:a16="http://schemas.microsoft.com/office/drawing/2014/main" id="{BE83CEC2-4ECA-4F3D-A526-ABF36F292E45}"/>
              </a:ext>
            </a:extLst>
          </p:cNvPr>
          <p:cNvCxnSpPr>
            <a:cxnSpLocks noChangeShapeType="1"/>
          </p:cNvCxnSpPr>
          <p:nvPr/>
        </p:nvCxnSpPr>
        <p:spPr bwMode="auto">
          <a:xfrm>
            <a:off x="2514600" y="3886200"/>
            <a:ext cx="2362200" cy="1588"/>
          </a:xfrm>
          <a:prstGeom prst="straightConnector1">
            <a:avLst/>
          </a:prstGeom>
          <a:noFill/>
          <a:ln w="28575">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sp>
        <p:nvSpPr>
          <p:cNvPr id="48177" name="TextBox 58">
            <a:extLst>
              <a:ext uri="{FF2B5EF4-FFF2-40B4-BE49-F238E27FC236}">
                <a16:creationId xmlns:a16="http://schemas.microsoft.com/office/drawing/2014/main" id="{EA8891DA-38BC-4946-A65B-5F27E2D04754}"/>
              </a:ext>
            </a:extLst>
          </p:cNvPr>
          <p:cNvSpPr txBox="1">
            <a:spLocks noChangeArrowheads="1"/>
          </p:cNvSpPr>
          <p:nvPr/>
        </p:nvSpPr>
        <p:spPr bwMode="auto">
          <a:xfrm>
            <a:off x="3260725" y="3548063"/>
            <a:ext cx="777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Period</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49154" name="Straight Connector 59">
            <a:extLst>
              <a:ext uri="{FF2B5EF4-FFF2-40B4-BE49-F238E27FC236}">
                <a16:creationId xmlns:a16="http://schemas.microsoft.com/office/drawing/2014/main" id="{8D483AA1-5740-4B5B-99BA-A01946002EE1}"/>
              </a:ext>
            </a:extLst>
          </p:cNvPr>
          <p:cNvCxnSpPr>
            <a:cxnSpLocks noChangeShapeType="1"/>
          </p:cNvCxnSpPr>
          <p:nvPr/>
        </p:nvCxnSpPr>
        <p:spPr bwMode="auto">
          <a:xfrm flipV="1">
            <a:off x="1752600" y="3962400"/>
            <a:ext cx="4419600" cy="1905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 name="TextBox 9">
            <a:extLst>
              <a:ext uri="{FF2B5EF4-FFF2-40B4-BE49-F238E27FC236}">
                <a16:creationId xmlns:a16="http://schemas.microsoft.com/office/drawing/2014/main" id="{67C992A5-5983-44E4-BD6F-B000B6760344}"/>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6C7ADA12-4259-4716-9AAB-677F5AF5B750}"/>
              </a:ext>
            </a:extLst>
          </p:cNvPr>
          <p:cNvSpPr txBox="1">
            <a:spLocks noChangeArrowheads="1"/>
          </p:cNvSpPr>
          <p:nvPr/>
        </p:nvSpPr>
        <p:spPr bwMode="auto">
          <a:xfrm>
            <a:off x="990600" y="1447800"/>
            <a:ext cx="6934200" cy="19383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0000FF"/>
                </a:solidFill>
              </a:rPr>
              <a:t>You take the measured period to the standard</a:t>
            </a:r>
          </a:p>
          <a:p>
            <a:r>
              <a:rPr lang="en-US" altLang="en-US">
                <a:solidFill>
                  <a:srgbClr val="0000FF"/>
                </a:solidFill>
              </a:rPr>
              <a:t>Period–Luminosity Diagram and read off the </a:t>
            </a:r>
            <a:r>
              <a:rPr lang="en-US" altLang="en-US">
                <a:solidFill>
                  <a:srgbClr val="FF0000"/>
                </a:solidFill>
              </a:rPr>
              <a:t>ABSOLUTE BRIGHTNESS</a:t>
            </a:r>
            <a:r>
              <a:rPr lang="en-US" altLang="en-US">
                <a:solidFill>
                  <a:srgbClr val="0000FF"/>
                </a:solidFill>
              </a:rPr>
              <a:t>.</a:t>
            </a:r>
          </a:p>
          <a:p>
            <a:endParaRPr lang="en-US" altLang="en-US">
              <a:solidFill>
                <a:srgbClr val="0000FF"/>
              </a:solidFill>
            </a:endParaRPr>
          </a:p>
          <a:p>
            <a:r>
              <a:rPr lang="en-US" altLang="en-US">
                <a:solidFill>
                  <a:srgbClr val="0000FF"/>
                </a:solidFill>
              </a:rPr>
              <a:t>From the light curve, you measure the </a:t>
            </a:r>
            <a:r>
              <a:rPr lang="en-US" altLang="en-US">
                <a:solidFill>
                  <a:srgbClr val="FF0000"/>
                </a:solidFill>
              </a:rPr>
              <a:t>PERIOD</a:t>
            </a:r>
          </a:p>
        </p:txBody>
      </p:sp>
      <p:cxnSp>
        <p:nvCxnSpPr>
          <p:cNvPr id="49157" name="Straight Connector 6">
            <a:extLst>
              <a:ext uri="{FF2B5EF4-FFF2-40B4-BE49-F238E27FC236}">
                <a16:creationId xmlns:a16="http://schemas.microsoft.com/office/drawing/2014/main" id="{83CE2092-EC14-49ED-85AA-CBC49D0EE213}"/>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58" name="Straight Connector 8">
            <a:extLst>
              <a:ext uri="{FF2B5EF4-FFF2-40B4-BE49-F238E27FC236}">
                <a16:creationId xmlns:a16="http://schemas.microsoft.com/office/drawing/2014/main" id="{2BA804FC-89BE-4084-9D3B-A9DDD31C5DD5}"/>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7A3844EA-DE55-45D3-A386-DE71E043F613}"/>
              </a:ext>
            </a:extLst>
          </p:cNvPr>
          <p:cNvSpPr>
            <a:spLocks noChangeArrowheads="1"/>
          </p:cNvSpPr>
          <p:nvPr/>
        </p:nvSpPr>
        <p:spPr bwMode="auto">
          <a:xfrm>
            <a:off x="1905000" y="5745163"/>
            <a:ext cx="46038" cy="46037"/>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49160" name="TextBox 11">
            <a:extLst>
              <a:ext uri="{FF2B5EF4-FFF2-40B4-BE49-F238E27FC236}">
                <a16:creationId xmlns:a16="http://schemas.microsoft.com/office/drawing/2014/main" id="{6CFF081E-DDF0-4EA3-AC48-841A5F557B78}"/>
              </a:ext>
            </a:extLst>
          </p:cNvPr>
          <p:cNvSpPr txBox="1">
            <a:spLocks noChangeArrowheads="1"/>
          </p:cNvSpPr>
          <p:nvPr/>
        </p:nvSpPr>
        <p:spPr bwMode="auto">
          <a:xfrm>
            <a:off x="6629400" y="5715000"/>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Period (days)</a:t>
            </a:r>
          </a:p>
        </p:txBody>
      </p:sp>
      <p:sp>
        <p:nvSpPr>
          <p:cNvPr id="13" name="TextBox 12">
            <a:extLst>
              <a:ext uri="{FF2B5EF4-FFF2-40B4-BE49-F238E27FC236}">
                <a16:creationId xmlns:a16="http://schemas.microsoft.com/office/drawing/2014/main" id="{77A70544-838E-4F01-9F22-8F534BF4EA3B}"/>
              </a:ext>
            </a:extLst>
          </p:cNvPr>
          <p:cNvSpPr txBox="1"/>
          <p:nvPr/>
        </p:nvSpPr>
        <p:spPr>
          <a:xfrm rot="16200000">
            <a:off x="330200" y="4792663"/>
            <a:ext cx="1963737" cy="338138"/>
          </a:xfrm>
          <a:prstGeom prst="rect">
            <a:avLst/>
          </a:prstGeom>
          <a:noFill/>
        </p:spPr>
        <p:txBody>
          <a:bodyPr wrap="none">
            <a:spAutoFit/>
          </a:bodyPr>
          <a:lstStyle/>
          <a:p>
            <a:pPr>
              <a:defRPr/>
            </a:pPr>
            <a:r>
              <a:rPr lang="en-US" sz="1600">
                <a:solidFill>
                  <a:srgbClr val="FF0000"/>
                </a:solidFill>
                <a:effectLst>
                  <a:outerShdw blurRad="50800" dist="38100" dir="2700000">
                    <a:srgbClr val="000000">
                      <a:alpha val="43000"/>
                    </a:srgbClr>
                  </a:outerShdw>
                </a:effectLst>
                <a:latin typeface="Arial" charset="0"/>
                <a:ea typeface="ＭＳ Ｐゴシック" charset="-128"/>
              </a:rPr>
              <a:t>absolute </a:t>
            </a:r>
            <a:r>
              <a:rPr lang="en-US" sz="1600">
                <a:latin typeface="Arial" charset="0"/>
                <a:ea typeface="ＭＳ Ｐゴシック" charset="-128"/>
              </a:rPr>
              <a:t>brightness</a:t>
            </a:r>
          </a:p>
        </p:txBody>
      </p:sp>
      <p:cxnSp>
        <p:nvCxnSpPr>
          <p:cNvPr id="49162" name="Straight Connector 17">
            <a:extLst>
              <a:ext uri="{FF2B5EF4-FFF2-40B4-BE49-F238E27FC236}">
                <a16:creationId xmlns:a16="http://schemas.microsoft.com/office/drawing/2014/main" id="{735D8F84-BA08-4B36-B5DA-4D8941F4BC43}"/>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63" name="Straight Connector 14">
            <a:extLst>
              <a:ext uri="{FF2B5EF4-FFF2-40B4-BE49-F238E27FC236}">
                <a16:creationId xmlns:a16="http://schemas.microsoft.com/office/drawing/2014/main" id="{EDF8DC79-B0AC-4712-83B1-B2AFE6414266}"/>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1FAE8EFC-9FEA-4B6A-A497-644EB5ABB345}"/>
              </a:ext>
            </a:extLst>
          </p:cNvPr>
          <p:cNvSpPr>
            <a:spLocks noChangeArrowheads="1"/>
          </p:cNvSpPr>
          <p:nvPr/>
        </p:nvSpPr>
        <p:spPr bwMode="auto">
          <a:xfrm>
            <a:off x="2133600" y="56388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4BE7F75D-EBD0-458D-A4DF-75C9D7382A9F}"/>
              </a:ext>
            </a:extLst>
          </p:cNvPr>
          <p:cNvSpPr>
            <a:spLocks noChangeArrowheads="1"/>
          </p:cNvSpPr>
          <p:nvPr/>
        </p:nvSpPr>
        <p:spPr bwMode="auto">
          <a:xfrm>
            <a:off x="2438400" y="54864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AD23DE94-34DD-4FD5-A8AD-5432D96F4A3A}"/>
              </a:ext>
            </a:extLst>
          </p:cNvPr>
          <p:cNvSpPr>
            <a:spLocks noChangeArrowheads="1"/>
          </p:cNvSpPr>
          <p:nvPr/>
        </p:nvSpPr>
        <p:spPr bwMode="auto">
          <a:xfrm>
            <a:off x="2667000" y="54102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456530A0-11C1-4CF6-9812-79556D5B9BE3}"/>
              </a:ext>
            </a:extLst>
          </p:cNvPr>
          <p:cNvSpPr>
            <a:spLocks noChangeArrowheads="1"/>
          </p:cNvSpPr>
          <p:nvPr/>
        </p:nvSpPr>
        <p:spPr bwMode="auto">
          <a:xfrm>
            <a:off x="3048000" y="52578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BE554168-F692-4DBE-A340-F9A1D8401250}"/>
              </a:ext>
            </a:extLst>
          </p:cNvPr>
          <p:cNvSpPr>
            <a:spLocks noChangeArrowheads="1"/>
          </p:cNvSpPr>
          <p:nvPr/>
        </p:nvSpPr>
        <p:spPr bwMode="auto">
          <a:xfrm>
            <a:off x="3352800" y="51054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F052BB88-AE80-4DF9-A1CF-E8869FFD9D47}"/>
              </a:ext>
            </a:extLst>
          </p:cNvPr>
          <p:cNvSpPr>
            <a:spLocks noChangeArrowheads="1"/>
          </p:cNvSpPr>
          <p:nvPr/>
        </p:nvSpPr>
        <p:spPr bwMode="auto">
          <a:xfrm>
            <a:off x="4114800" y="48006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D70BFCA7-4095-46C0-90CE-E61BE7F80DC1}"/>
              </a:ext>
            </a:extLst>
          </p:cNvPr>
          <p:cNvSpPr>
            <a:spLocks noChangeArrowheads="1"/>
          </p:cNvSpPr>
          <p:nvPr/>
        </p:nvSpPr>
        <p:spPr bwMode="auto">
          <a:xfrm>
            <a:off x="4953000" y="44958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9A40E074-4A1A-444A-9364-783128907194}"/>
              </a:ext>
            </a:extLst>
          </p:cNvPr>
          <p:cNvSpPr>
            <a:spLocks noChangeArrowheads="1"/>
          </p:cNvSpPr>
          <p:nvPr/>
        </p:nvSpPr>
        <p:spPr bwMode="auto">
          <a:xfrm>
            <a:off x="4419600" y="47244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563FDCEC-FD0E-4738-AB35-62BA545A79C5}"/>
              </a:ext>
            </a:extLst>
          </p:cNvPr>
          <p:cNvSpPr>
            <a:spLocks noChangeArrowheads="1"/>
          </p:cNvSpPr>
          <p:nvPr/>
        </p:nvSpPr>
        <p:spPr bwMode="auto">
          <a:xfrm>
            <a:off x="4678363" y="4572000"/>
            <a:ext cx="46037"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1" name="Oval 30">
            <a:extLst>
              <a:ext uri="{FF2B5EF4-FFF2-40B4-BE49-F238E27FC236}">
                <a16:creationId xmlns:a16="http://schemas.microsoft.com/office/drawing/2014/main" id="{ACA81F30-5B8B-4567-AE8A-6D12C34555DB}"/>
              </a:ext>
            </a:extLst>
          </p:cNvPr>
          <p:cNvSpPr>
            <a:spLocks noChangeArrowheads="1"/>
          </p:cNvSpPr>
          <p:nvPr/>
        </p:nvSpPr>
        <p:spPr bwMode="auto">
          <a:xfrm>
            <a:off x="5257800" y="4373563"/>
            <a:ext cx="46038" cy="46037"/>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2" name="Oval 31">
            <a:extLst>
              <a:ext uri="{FF2B5EF4-FFF2-40B4-BE49-F238E27FC236}">
                <a16:creationId xmlns:a16="http://schemas.microsoft.com/office/drawing/2014/main" id="{62402C9A-39B8-4D7A-AA14-429573D4276F}"/>
              </a:ext>
            </a:extLst>
          </p:cNvPr>
          <p:cNvSpPr>
            <a:spLocks noChangeArrowheads="1"/>
          </p:cNvSpPr>
          <p:nvPr/>
        </p:nvSpPr>
        <p:spPr bwMode="auto">
          <a:xfrm>
            <a:off x="5791200" y="41148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3" name="Oval 32">
            <a:extLst>
              <a:ext uri="{FF2B5EF4-FFF2-40B4-BE49-F238E27FC236}">
                <a16:creationId xmlns:a16="http://schemas.microsoft.com/office/drawing/2014/main" id="{7E72B6B4-27E5-47F3-8910-E87B0ADA2CC4}"/>
              </a:ext>
            </a:extLst>
          </p:cNvPr>
          <p:cNvSpPr>
            <a:spLocks noChangeArrowheads="1"/>
          </p:cNvSpPr>
          <p:nvPr/>
        </p:nvSpPr>
        <p:spPr bwMode="auto">
          <a:xfrm>
            <a:off x="6172200" y="39624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49176" name="Straight Connector 37">
            <a:extLst>
              <a:ext uri="{FF2B5EF4-FFF2-40B4-BE49-F238E27FC236}">
                <a16:creationId xmlns:a16="http://schemas.microsoft.com/office/drawing/2014/main" id="{C081FEA6-E0DB-4C42-8D23-92C2662C3A3B}"/>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77" name="Straight Connector 38">
            <a:extLst>
              <a:ext uri="{FF2B5EF4-FFF2-40B4-BE49-F238E27FC236}">
                <a16:creationId xmlns:a16="http://schemas.microsoft.com/office/drawing/2014/main" id="{63A7A730-7C70-4BCC-BE9D-DF33023CAF16}"/>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78" name="Straight Connector 39">
            <a:extLst>
              <a:ext uri="{FF2B5EF4-FFF2-40B4-BE49-F238E27FC236}">
                <a16:creationId xmlns:a16="http://schemas.microsoft.com/office/drawing/2014/main" id="{C39E7893-686C-45DD-A572-65ED8D122F4A}"/>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79" name="Straight Connector 40">
            <a:extLst>
              <a:ext uri="{FF2B5EF4-FFF2-40B4-BE49-F238E27FC236}">
                <a16:creationId xmlns:a16="http://schemas.microsoft.com/office/drawing/2014/main" id="{E698E8C4-54CC-434C-BA03-E94C673EC7D6}"/>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0" name="Straight Connector 41">
            <a:extLst>
              <a:ext uri="{FF2B5EF4-FFF2-40B4-BE49-F238E27FC236}">
                <a16:creationId xmlns:a16="http://schemas.microsoft.com/office/drawing/2014/main" id="{50BF2E6E-F6F5-44E9-A207-2D1276CABED3}"/>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1" name="Straight Connector 42">
            <a:extLst>
              <a:ext uri="{FF2B5EF4-FFF2-40B4-BE49-F238E27FC236}">
                <a16:creationId xmlns:a16="http://schemas.microsoft.com/office/drawing/2014/main" id="{F015906A-0FCC-430F-B3E2-36DD27FE3963}"/>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2" name="Straight Connector 43">
            <a:extLst>
              <a:ext uri="{FF2B5EF4-FFF2-40B4-BE49-F238E27FC236}">
                <a16:creationId xmlns:a16="http://schemas.microsoft.com/office/drawing/2014/main" id="{5F5C8624-C5B1-4B67-8243-EEDCF08E1A7D}"/>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3" name="Straight Connector 44">
            <a:extLst>
              <a:ext uri="{FF2B5EF4-FFF2-40B4-BE49-F238E27FC236}">
                <a16:creationId xmlns:a16="http://schemas.microsoft.com/office/drawing/2014/main" id="{DE275D6D-A5B9-48AD-9D09-96462285B3B6}"/>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4" name="Straight Connector 45">
            <a:extLst>
              <a:ext uri="{FF2B5EF4-FFF2-40B4-BE49-F238E27FC236}">
                <a16:creationId xmlns:a16="http://schemas.microsoft.com/office/drawing/2014/main" id="{9601349E-AB42-4955-8510-5E2CAFB95DB8}"/>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5" name="Straight Connector 46">
            <a:extLst>
              <a:ext uri="{FF2B5EF4-FFF2-40B4-BE49-F238E27FC236}">
                <a16:creationId xmlns:a16="http://schemas.microsoft.com/office/drawing/2014/main" id="{E9BFE091-FB0A-406A-94EE-30CBD71D851E}"/>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6" name="Straight Connector 47">
            <a:extLst>
              <a:ext uri="{FF2B5EF4-FFF2-40B4-BE49-F238E27FC236}">
                <a16:creationId xmlns:a16="http://schemas.microsoft.com/office/drawing/2014/main" id="{1A79DFFA-F04A-4F51-B577-F23EE67223B0}"/>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7" name="Straight Connector 48">
            <a:extLst>
              <a:ext uri="{FF2B5EF4-FFF2-40B4-BE49-F238E27FC236}">
                <a16:creationId xmlns:a16="http://schemas.microsoft.com/office/drawing/2014/main" id="{756A46EB-72E6-41F8-A512-B0480B81B562}"/>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8" name="Straight Connector 49">
            <a:extLst>
              <a:ext uri="{FF2B5EF4-FFF2-40B4-BE49-F238E27FC236}">
                <a16:creationId xmlns:a16="http://schemas.microsoft.com/office/drawing/2014/main" id="{8E831B42-D1B8-45DA-BDEE-6056192A5FB4}"/>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89" name="Straight Connector 50">
            <a:extLst>
              <a:ext uri="{FF2B5EF4-FFF2-40B4-BE49-F238E27FC236}">
                <a16:creationId xmlns:a16="http://schemas.microsoft.com/office/drawing/2014/main" id="{CF9DF4B1-8666-4EF0-AA51-D3C4DE3738BE}"/>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90" name="Straight Connector 51">
            <a:extLst>
              <a:ext uri="{FF2B5EF4-FFF2-40B4-BE49-F238E27FC236}">
                <a16:creationId xmlns:a16="http://schemas.microsoft.com/office/drawing/2014/main" id="{730527DB-B725-45A4-A356-8814C8894CF1}"/>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91" name="Straight Connector 52">
            <a:extLst>
              <a:ext uri="{FF2B5EF4-FFF2-40B4-BE49-F238E27FC236}">
                <a16:creationId xmlns:a16="http://schemas.microsoft.com/office/drawing/2014/main" id="{F5E0E0ED-9156-4169-8338-263AB54EE4FE}"/>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92" name="Straight Connector 53">
            <a:extLst>
              <a:ext uri="{FF2B5EF4-FFF2-40B4-BE49-F238E27FC236}">
                <a16:creationId xmlns:a16="http://schemas.microsoft.com/office/drawing/2014/main" id="{14DDAF5E-1563-4F1B-B5F9-A9B20A7A1755}"/>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49193" name="Straight Connector 54">
            <a:extLst>
              <a:ext uri="{FF2B5EF4-FFF2-40B4-BE49-F238E27FC236}">
                <a16:creationId xmlns:a16="http://schemas.microsoft.com/office/drawing/2014/main" id="{DB4BEB8D-2E01-4A77-A252-DF18908A60DD}"/>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49194" name="TextBox 55">
            <a:extLst>
              <a:ext uri="{FF2B5EF4-FFF2-40B4-BE49-F238E27FC236}">
                <a16:creationId xmlns:a16="http://schemas.microsoft.com/office/drawing/2014/main" id="{3F3A55EA-FDC8-4D98-BC02-9E5C8672C2E7}"/>
              </a:ext>
            </a:extLst>
          </p:cNvPr>
          <p:cNvSpPr txBox="1">
            <a:spLocks noChangeArrowheads="1"/>
          </p:cNvSpPr>
          <p:nvPr/>
        </p:nvSpPr>
        <p:spPr bwMode="auto">
          <a:xfrm>
            <a:off x="2406650" y="6172200"/>
            <a:ext cx="39179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40    60    80   100  120  140  160</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50178" name="Straight Connector 59">
            <a:extLst>
              <a:ext uri="{FF2B5EF4-FFF2-40B4-BE49-F238E27FC236}">
                <a16:creationId xmlns:a16="http://schemas.microsoft.com/office/drawing/2014/main" id="{023B04CE-96F3-42CE-9154-0B89563D5677}"/>
              </a:ext>
            </a:extLst>
          </p:cNvPr>
          <p:cNvCxnSpPr>
            <a:cxnSpLocks noChangeShapeType="1"/>
          </p:cNvCxnSpPr>
          <p:nvPr/>
        </p:nvCxnSpPr>
        <p:spPr bwMode="auto">
          <a:xfrm flipV="1">
            <a:off x="1752600" y="3962400"/>
            <a:ext cx="4419600" cy="1905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 name="TextBox 9">
            <a:extLst>
              <a:ext uri="{FF2B5EF4-FFF2-40B4-BE49-F238E27FC236}">
                <a16:creationId xmlns:a16="http://schemas.microsoft.com/office/drawing/2014/main" id="{A4AAFE0B-23C2-4D50-9476-0802668D0813}"/>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A78F1CB3-2F3E-4638-8FD8-5F573023C56C}"/>
              </a:ext>
            </a:extLst>
          </p:cNvPr>
          <p:cNvSpPr txBox="1">
            <a:spLocks noChangeArrowheads="1"/>
          </p:cNvSpPr>
          <p:nvPr/>
        </p:nvSpPr>
        <p:spPr bwMode="auto">
          <a:xfrm>
            <a:off x="990600" y="1447800"/>
            <a:ext cx="6934200" cy="19383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0000FF"/>
                </a:solidFill>
              </a:rPr>
              <a:t>You take the measured period to the standard</a:t>
            </a:r>
          </a:p>
          <a:p>
            <a:r>
              <a:rPr lang="en-US" altLang="en-US">
                <a:solidFill>
                  <a:srgbClr val="0000FF"/>
                </a:solidFill>
              </a:rPr>
              <a:t>Period–Luminosity Diagram and read off the </a:t>
            </a:r>
            <a:r>
              <a:rPr lang="en-US" altLang="en-US">
                <a:solidFill>
                  <a:srgbClr val="FF0000"/>
                </a:solidFill>
              </a:rPr>
              <a:t>ABSOLUTE BRIGHTNESS</a:t>
            </a:r>
            <a:r>
              <a:rPr lang="en-US" altLang="en-US">
                <a:solidFill>
                  <a:srgbClr val="0000FF"/>
                </a:solidFill>
              </a:rPr>
              <a:t>.</a:t>
            </a:r>
          </a:p>
          <a:p>
            <a:endParaRPr lang="en-US" altLang="en-US">
              <a:solidFill>
                <a:srgbClr val="0000FF"/>
              </a:solidFill>
            </a:endParaRPr>
          </a:p>
          <a:p>
            <a:r>
              <a:rPr lang="en-US" altLang="en-US">
                <a:solidFill>
                  <a:srgbClr val="0000FF"/>
                </a:solidFill>
              </a:rPr>
              <a:t>From the light curve, you measure the </a:t>
            </a:r>
            <a:r>
              <a:rPr lang="en-US" altLang="en-US">
                <a:solidFill>
                  <a:srgbClr val="FF0000"/>
                </a:solidFill>
              </a:rPr>
              <a:t>PERIOD</a:t>
            </a:r>
          </a:p>
        </p:txBody>
      </p:sp>
      <p:cxnSp>
        <p:nvCxnSpPr>
          <p:cNvPr id="50181" name="Straight Connector 6">
            <a:extLst>
              <a:ext uri="{FF2B5EF4-FFF2-40B4-BE49-F238E27FC236}">
                <a16:creationId xmlns:a16="http://schemas.microsoft.com/office/drawing/2014/main" id="{FD964C10-0172-49B0-89F1-0C3FA71DC692}"/>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182" name="Straight Connector 8">
            <a:extLst>
              <a:ext uri="{FF2B5EF4-FFF2-40B4-BE49-F238E27FC236}">
                <a16:creationId xmlns:a16="http://schemas.microsoft.com/office/drawing/2014/main" id="{0929883F-DD4F-4449-A3E5-684823E1DDC4}"/>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46BCDE26-3612-48E0-9CD8-5D9865709D33}"/>
              </a:ext>
            </a:extLst>
          </p:cNvPr>
          <p:cNvSpPr>
            <a:spLocks noChangeArrowheads="1"/>
          </p:cNvSpPr>
          <p:nvPr/>
        </p:nvSpPr>
        <p:spPr bwMode="auto">
          <a:xfrm>
            <a:off x="1905000" y="5745163"/>
            <a:ext cx="46038" cy="46037"/>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50184" name="TextBox 11">
            <a:extLst>
              <a:ext uri="{FF2B5EF4-FFF2-40B4-BE49-F238E27FC236}">
                <a16:creationId xmlns:a16="http://schemas.microsoft.com/office/drawing/2014/main" id="{B4B6569C-0EE7-4BCC-8FB0-535A7F3B816B}"/>
              </a:ext>
            </a:extLst>
          </p:cNvPr>
          <p:cNvSpPr txBox="1">
            <a:spLocks noChangeArrowheads="1"/>
          </p:cNvSpPr>
          <p:nvPr/>
        </p:nvSpPr>
        <p:spPr bwMode="auto">
          <a:xfrm>
            <a:off x="6629400" y="5715000"/>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Period (days)</a:t>
            </a:r>
          </a:p>
        </p:txBody>
      </p:sp>
      <p:sp>
        <p:nvSpPr>
          <p:cNvPr id="13" name="TextBox 12">
            <a:extLst>
              <a:ext uri="{FF2B5EF4-FFF2-40B4-BE49-F238E27FC236}">
                <a16:creationId xmlns:a16="http://schemas.microsoft.com/office/drawing/2014/main" id="{F1AD2F04-04EA-416D-BE80-F8A8F7B1B365}"/>
              </a:ext>
            </a:extLst>
          </p:cNvPr>
          <p:cNvSpPr txBox="1"/>
          <p:nvPr/>
        </p:nvSpPr>
        <p:spPr>
          <a:xfrm rot="16200000">
            <a:off x="330200" y="4792663"/>
            <a:ext cx="1963737" cy="338138"/>
          </a:xfrm>
          <a:prstGeom prst="rect">
            <a:avLst/>
          </a:prstGeom>
          <a:noFill/>
        </p:spPr>
        <p:txBody>
          <a:bodyPr wrap="none">
            <a:spAutoFit/>
          </a:bodyPr>
          <a:lstStyle/>
          <a:p>
            <a:pPr>
              <a:defRPr/>
            </a:pPr>
            <a:r>
              <a:rPr lang="en-US" sz="1600">
                <a:solidFill>
                  <a:srgbClr val="FF0000"/>
                </a:solidFill>
                <a:effectLst>
                  <a:outerShdw blurRad="50800" dist="38100" dir="2700000">
                    <a:srgbClr val="000000">
                      <a:alpha val="43000"/>
                    </a:srgbClr>
                  </a:outerShdw>
                </a:effectLst>
                <a:latin typeface="Arial" charset="0"/>
                <a:ea typeface="ＭＳ Ｐゴシック" charset="-128"/>
              </a:rPr>
              <a:t>absolute </a:t>
            </a:r>
            <a:r>
              <a:rPr lang="en-US" sz="1600">
                <a:latin typeface="Arial" charset="0"/>
                <a:ea typeface="ＭＳ Ｐゴシック" charset="-128"/>
              </a:rPr>
              <a:t>brightness</a:t>
            </a:r>
          </a:p>
        </p:txBody>
      </p:sp>
      <p:cxnSp>
        <p:nvCxnSpPr>
          <p:cNvPr id="50186" name="Straight Connector 17">
            <a:extLst>
              <a:ext uri="{FF2B5EF4-FFF2-40B4-BE49-F238E27FC236}">
                <a16:creationId xmlns:a16="http://schemas.microsoft.com/office/drawing/2014/main" id="{E2259E50-09A3-4F9C-9369-F0FE0A02DC69}"/>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187" name="Straight Connector 14">
            <a:extLst>
              <a:ext uri="{FF2B5EF4-FFF2-40B4-BE49-F238E27FC236}">
                <a16:creationId xmlns:a16="http://schemas.microsoft.com/office/drawing/2014/main" id="{EE3A3C68-9C55-49DE-B667-ACDD32A281DC}"/>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C56FDA5F-8BEE-477F-848A-3F991B1AAA99}"/>
              </a:ext>
            </a:extLst>
          </p:cNvPr>
          <p:cNvSpPr>
            <a:spLocks noChangeArrowheads="1"/>
          </p:cNvSpPr>
          <p:nvPr/>
        </p:nvSpPr>
        <p:spPr bwMode="auto">
          <a:xfrm>
            <a:off x="2133600" y="56388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BCA13DB9-23DF-4CE4-B04F-6890D61E14E7}"/>
              </a:ext>
            </a:extLst>
          </p:cNvPr>
          <p:cNvSpPr>
            <a:spLocks noChangeArrowheads="1"/>
          </p:cNvSpPr>
          <p:nvPr/>
        </p:nvSpPr>
        <p:spPr bwMode="auto">
          <a:xfrm>
            <a:off x="2438400" y="54864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FAA3C0DE-CF8B-411E-BABA-9DDD82AE0469}"/>
              </a:ext>
            </a:extLst>
          </p:cNvPr>
          <p:cNvSpPr>
            <a:spLocks noChangeArrowheads="1"/>
          </p:cNvSpPr>
          <p:nvPr/>
        </p:nvSpPr>
        <p:spPr bwMode="auto">
          <a:xfrm>
            <a:off x="2667000" y="54102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4" name="Oval 23">
            <a:extLst>
              <a:ext uri="{FF2B5EF4-FFF2-40B4-BE49-F238E27FC236}">
                <a16:creationId xmlns:a16="http://schemas.microsoft.com/office/drawing/2014/main" id="{7614D71B-E1E5-4B5B-94A4-F42467F60AFA}"/>
              </a:ext>
            </a:extLst>
          </p:cNvPr>
          <p:cNvSpPr>
            <a:spLocks noChangeArrowheads="1"/>
          </p:cNvSpPr>
          <p:nvPr/>
        </p:nvSpPr>
        <p:spPr bwMode="auto">
          <a:xfrm>
            <a:off x="3048000" y="52578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2" name="Oval 21">
            <a:extLst>
              <a:ext uri="{FF2B5EF4-FFF2-40B4-BE49-F238E27FC236}">
                <a16:creationId xmlns:a16="http://schemas.microsoft.com/office/drawing/2014/main" id="{CFA88AD7-5182-4338-B89B-C17E11431D28}"/>
              </a:ext>
            </a:extLst>
          </p:cNvPr>
          <p:cNvSpPr>
            <a:spLocks noChangeArrowheads="1"/>
          </p:cNvSpPr>
          <p:nvPr/>
        </p:nvSpPr>
        <p:spPr bwMode="auto">
          <a:xfrm>
            <a:off x="3352800" y="51054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5" name="Oval 24">
            <a:extLst>
              <a:ext uri="{FF2B5EF4-FFF2-40B4-BE49-F238E27FC236}">
                <a16:creationId xmlns:a16="http://schemas.microsoft.com/office/drawing/2014/main" id="{8A63826B-1F27-4B07-B926-01D59FF421F9}"/>
              </a:ext>
            </a:extLst>
          </p:cNvPr>
          <p:cNvSpPr>
            <a:spLocks noChangeArrowheads="1"/>
          </p:cNvSpPr>
          <p:nvPr/>
        </p:nvSpPr>
        <p:spPr bwMode="auto">
          <a:xfrm>
            <a:off x="4114800" y="48006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6" name="Oval 25">
            <a:extLst>
              <a:ext uri="{FF2B5EF4-FFF2-40B4-BE49-F238E27FC236}">
                <a16:creationId xmlns:a16="http://schemas.microsoft.com/office/drawing/2014/main" id="{C7F4CB41-1091-4FCA-9DF0-6F9ED782785B}"/>
              </a:ext>
            </a:extLst>
          </p:cNvPr>
          <p:cNvSpPr>
            <a:spLocks noChangeArrowheads="1"/>
          </p:cNvSpPr>
          <p:nvPr/>
        </p:nvSpPr>
        <p:spPr bwMode="auto">
          <a:xfrm>
            <a:off x="4953000" y="44958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7" name="Oval 26">
            <a:extLst>
              <a:ext uri="{FF2B5EF4-FFF2-40B4-BE49-F238E27FC236}">
                <a16:creationId xmlns:a16="http://schemas.microsoft.com/office/drawing/2014/main" id="{C52704CF-98CA-4781-AB83-36EFB600C04C}"/>
              </a:ext>
            </a:extLst>
          </p:cNvPr>
          <p:cNvSpPr>
            <a:spLocks noChangeArrowheads="1"/>
          </p:cNvSpPr>
          <p:nvPr/>
        </p:nvSpPr>
        <p:spPr bwMode="auto">
          <a:xfrm>
            <a:off x="4419600" y="47244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 name="Oval 27">
            <a:extLst>
              <a:ext uri="{FF2B5EF4-FFF2-40B4-BE49-F238E27FC236}">
                <a16:creationId xmlns:a16="http://schemas.microsoft.com/office/drawing/2014/main" id="{2004196E-0DD6-49C3-9DA9-DCB0E7B7998A}"/>
              </a:ext>
            </a:extLst>
          </p:cNvPr>
          <p:cNvSpPr>
            <a:spLocks noChangeArrowheads="1"/>
          </p:cNvSpPr>
          <p:nvPr/>
        </p:nvSpPr>
        <p:spPr bwMode="auto">
          <a:xfrm>
            <a:off x="4678363" y="4572000"/>
            <a:ext cx="46037"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1" name="Oval 30">
            <a:extLst>
              <a:ext uri="{FF2B5EF4-FFF2-40B4-BE49-F238E27FC236}">
                <a16:creationId xmlns:a16="http://schemas.microsoft.com/office/drawing/2014/main" id="{200E32B2-9F74-44F4-8AC6-2D3256A55FAD}"/>
              </a:ext>
            </a:extLst>
          </p:cNvPr>
          <p:cNvSpPr>
            <a:spLocks noChangeArrowheads="1"/>
          </p:cNvSpPr>
          <p:nvPr/>
        </p:nvSpPr>
        <p:spPr bwMode="auto">
          <a:xfrm>
            <a:off x="5257800" y="4373563"/>
            <a:ext cx="46038" cy="46037"/>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2" name="Oval 31">
            <a:extLst>
              <a:ext uri="{FF2B5EF4-FFF2-40B4-BE49-F238E27FC236}">
                <a16:creationId xmlns:a16="http://schemas.microsoft.com/office/drawing/2014/main" id="{D638F3CC-A5DE-4B42-AF0F-B9B29D4ECD09}"/>
              </a:ext>
            </a:extLst>
          </p:cNvPr>
          <p:cNvSpPr>
            <a:spLocks noChangeArrowheads="1"/>
          </p:cNvSpPr>
          <p:nvPr/>
        </p:nvSpPr>
        <p:spPr bwMode="auto">
          <a:xfrm>
            <a:off x="5791200" y="41148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3" name="Oval 32">
            <a:extLst>
              <a:ext uri="{FF2B5EF4-FFF2-40B4-BE49-F238E27FC236}">
                <a16:creationId xmlns:a16="http://schemas.microsoft.com/office/drawing/2014/main" id="{E81C2A3F-E7F0-4399-99FD-A054ED70785A}"/>
              </a:ext>
            </a:extLst>
          </p:cNvPr>
          <p:cNvSpPr>
            <a:spLocks noChangeArrowheads="1"/>
          </p:cNvSpPr>
          <p:nvPr/>
        </p:nvSpPr>
        <p:spPr bwMode="auto">
          <a:xfrm>
            <a:off x="6172200" y="3962400"/>
            <a:ext cx="46038" cy="46038"/>
          </a:xfrm>
          <a:prstGeom prst="ellipse">
            <a:avLst/>
          </a:prstGeom>
          <a:solidFill>
            <a:srgbClr val="FF0000"/>
          </a:solidFill>
          <a:ln w="9525">
            <a:solidFill>
              <a:srgbClr val="FF0000"/>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50200" name="Straight Connector 37">
            <a:extLst>
              <a:ext uri="{FF2B5EF4-FFF2-40B4-BE49-F238E27FC236}">
                <a16:creationId xmlns:a16="http://schemas.microsoft.com/office/drawing/2014/main" id="{0A905E5D-76B0-401D-B249-B2458A258FA8}"/>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01" name="Straight Connector 38">
            <a:extLst>
              <a:ext uri="{FF2B5EF4-FFF2-40B4-BE49-F238E27FC236}">
                <a16:creationId xmlns:a16="http://schemas.microsoft.com/office/drawing/2014/main" id="{2DC60938-A55D-47F5-B672-0AFBE5344483}"/>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02" name="Straight Connector 39">
            <a:extLst>
              <a:ext uri="{FF2B5EF4-FFF2-40B4-BE49-F238E27FC236}">
                <a16:creationId xmlns:a16="http://schemas.microsoft.com/office/drawing/2014/main" id="{AA2D9D8D-10C9-437A-964B-E260DBD3E82D}"/>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03" name="Straight Connector 40">
            <a:extLst>
              <a:ext uri="{FF2B5EF4-FFF2-40B4-BE49-F238E27FC236}">
                <a16:creationId xmlns:a16="http://schemas.microsoft.com/office/drawing/2014/main" id="{C9B14291-EBB7-4117-9A85-74F19A517A3A}"/>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04" name="Straight Connector 41">
            <a:extLst>
              <a:ext uri="{FF2B5EF4-FFF2-40B4-BE49-F238E27FC236}">
                <a16:creationId xmlns:a16="http://schemas.microsoft.com/office/drawing/2014/main" id="{12CD8078-7AE6-49A9-9B1C-F33F4415E239}"/>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05" name="Straight Connector 42">
            <a:extLst>
              <a:ext uri="{FF2B5EF4-FFF2-40B4-BE49-F238E27FC236}">
                <a16:creationId xmlns:a16="http://schemas.microsoft.com/office/drawing/2014/main" id="{CBE38214-20FA-4F12-8361-EEDF6BBFD1B5}"/>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06" name="Straight Connector 43">
            <a:extLst>
              <a:ext uri="{FF2B5EF4-FFF2-40B4-BE49-F238E27FC236}">
                <a16:creationId xmlns:a16="http://schemas.microsoft.com/office/drawing/2014/main" id="{C53D0B9B-6653-4589-A2BE-4A4F7697DDA3}"/>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07" name="Straight Connector 44">
            <a:extLst>
              <a:ext uri="{FF2B5EF4-FFF2-40B4-BE49-F238E27FC236}">
                <a16:creationId xmlns:a16="http://schemas.microsoft.com/office/drawing/2014/main" id="{4DD807EC-079F-4A27-A510-2968C58EC797}"/>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08" name="Straight Connector 45">
            <a:extLst>
              <a:ext uri="{FF2B5EF4-FFF2-40B4-BE49-F238E27FC236}">
                <a16:creationId xmlns:a16="http://schemas.microsoft.com/office/drawing/2014/main" id="{8CFCD176-0CBD-45A2-9861-5DB2E61914DD}"/>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09" name="Straight Connector 46">
            <a:extLst>
              <a:ext uri="{FF2B5EF4-FFF2-40B4-BE49-F238E27FC236}">
                <a16:creationId xmlns:a16="http://schemas.microsoft.com/office/drawing/2014/main" id="{BADFAF68-7E36-4E47-B161-6CAF3A939AC4}"/>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10" name="Straight Connector 47">
            <a:extLst>
              <a:ext uri="{FF2B5EF4-FFF2-40B4-BE49-F238E27FC236}">
                <a16:creationId xmlns:a16="http://schemas.microsoft.com/office/drawing/2014/main" id="{AC1F61C6-ACE9-4A6A-AC0B-A230845CA945}"/>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11" name="Straight Connector 48">
            <a:extLst>
              <a:ext uri="{FF2B5EF4-FFF2-40B4-BE49-F238E27FC236}">
                <a16:creationId xmlns:a16="http://schemas.microsoft.com/office/drawing/2014/main" id="{4199E47B-B7B8-4B6D-9287-8BB8CB83CE1B}"/>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12" name="Straight Connector 49">
            <a:extLst>
              <a:ext uri="{FF2B5EF4-FFF2-40B4-BE49-F238E27FC236}">
                <a16:creationId xmlns:a16="http://schemas.microsoft.com/office/drawing/2014/main" id="{C12D7F59-F60E-4BFB-BD5F-3CF06260D357}"/>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13" name="Straight Connector 50">
            <a:extLst>
              <a:ext uri="{FF2B5EF4-FFF2-40B4-BE49-F238E27FC236}">
                <a16:creationId xmlns:a16="http://schemas.microsoft.com/office/drawing/2014/main" id="{0FCF9413-FBCF-4785-88C9-620C2E6DA20C}"/>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14" name="Straight Connector 51">
            <a:extLst>
              <a:ext uri="{FF2B5EF4-FFF2-40B4-BE49-F238E27FC236}">
                <a16:creationId xmlns:a16="http://schemas.microsoft.com/office/drawing/2014/main" id="{CC5607DE-8340-4564-9FBD-C67D5D2E27F8}"/>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15" name="Straight Connector 52">
            <a:extLst>
              <a:ext uri="{FF2B5EF4-FFF2-40B4-BE49-F238E27FC236}">
                <a16:creationId xmlns:a16="http://schemas.microsoft.com/office/drawing/2014/main" id="{2303B1E3-1841-4D15-8DDA-7BA8382F5637}"/>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16" name="Straight Connector 53">
            <a:extLst>
              <a:ext uri="{FF2B5EF4-FFF2-40B4-BE49-F238E27FC236}">
                <a16:creationId xmlns:a16="http://schemas.microsoft.com/office/drawing/2014/main" id="{A0856EBB-1A47-408C-B7A5-94A9F1125EBB}"/>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50217" name="Straight Connector 54">
            <a:extLst>
              <a:ext uri="{FF2B5EF4-FFF2-40B4-BE49-F238E27FC236}">
                <a16:creationId xmlns:a16="http://schemas.microsoft.com/office/drawing/2014/main" id="{1AAFFD43-8ECF-4F97-82A4-814A237832D3}"/>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50218" name="TextBox 55">
            <a:extLst>
              <a:ext uri="{FF2B5EF4-FFF2-40B4-BE49-F238E27FC236}">
                <a16:creationId xmlns:a16="http://schemas.microsoft.com/office/drawing/2014/main" id="{5E72F1EF-677D-4ED3-8066-8F2113F3A622}"/>
              </a:ext>
            </a:extLst>
          </p:cNvPr>
          <p:cNvSpPr txBox="1">
            <a:spLocks noChangeArrowheads="1"/>
          </p:cNvSpPr>
          <p:nvPr/>
        </p:nvSpPr>
        <p:spPr bwMode="auto">
          <a:xfrm>
            <a:off x="2406650" y="6172200"/>
            <a:ext cx="39179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40    60    80   100  120  140  160</a:t>
            </a:r>
          </a:p>
        </p:txBody>
      </p:sp>
      <p:cxnSp>
        <p:nvCxnSpPr>
          <p:cNvPr id="50219" name="Straight Arrow Connector 57">
            <a:extLst>
              <a:ext uri="{FF2B5EF4-FFF2-40B4-BE49-F238E27FC236}">
                <a16:creationId xmlns:a16="http://schemas.microsoft.com/office/drawing/2014/main" id="{3293D53A-7CDC-4ADC-9EBC-FEDA8F7841AE}"/>
              </a:ext>
            </a:extLst>
          </p:cNvPr>
          <p:cNvCxnSpPr>
            <a:cxnSpLocks noChangeShapeType="1"/>
          </p:cNvCxnSpPr>
          <p:nvPr/>
        </p:nvCxnSpPr>
        <p:spPr bwMode="auto">
          <a:xfrm rot="5400000" flipH="1" flipV="1">
            <a:off x="3429001" y="5410200"/>
            <a:ext cx="1066800" cy="3175"/>
          </a:xfrm>
          <a:prstGeom prst="straightConnector1">
            <a:avLst/>
          </a:prstGeom>
          <a:noFill/>
          <a:ln w="28575">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50220" name="Straight Arrow Connector 60">
            <a:extLst>
              <a:ext uri="{FF2B5EF4-FFF2-40B4-BE49-F238E27FC236}">
                <a16:creationId xmlns:a16="http://schemas.microsoft.com/office/drawing/2014/main" id="{AB87D8C3-1C9E-4724-8C89-5F8CEDF751E5}"/>
              </a:ext>
            </a:extLst>
          </p:cNvPr>
          <p:cNvCxnSpPr>
            <a:cxnSpLocks noChangeShapeType="1"/>
          </p:cNvCxnSpPr>
          <p:nvPr/>
        </p:nvCxnSpPr>
        <p:spPr bwMode="auto">
          <a:xfrm rot="10800000">
            <a:off x="1676400" y="4876800"/>
            <a:ext cx="2286000" cy="1588"/>
          </a:xfrm>
          <a:prstGeom prst="straightConnector1">
            <a:avLst/>
          </a:prstGeom>
          <a:noFill/>
          <a:ln w="28575">
            <a:solidFill>
              <a:srgbClr val="0000FF"/>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955A0-6AB4-4236-B5F6-AA54C5A530A3}"/>
              </a:ext>
            </a:extLst>
          </p:cNvPr>
          <p:cNvSpPr txBox="1"/>
          <p:nvPr/>
        </p:nvSpPr>
        <p:spPr>
          <a:xfrm>
            <a:off x="685800" y="381000"/>
            <a:ext cx="6324600" cy="3046413"/>
          </a:xfrm>
          <a:prstGeom prst="rect">
            <a:avLst/>
          </a:prstGeom>
          <a:noFill/>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0000FF"/>
                </a:solidFill>
                <a:effectLst>
                  <a:outerShdw blurRad="38100" dist="38100" dir="2700000" algn="tl">
                    <a:srgbClr val="C0C0C0"/>
                  </a:outerShdw>
                </a:effectLst>
              </a:rPr>
              <a:t>so your calculation would look like this:</a:t>
            </a: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r>
              <a:rPr lang="en-US" altLang="en-US">
                <a:solidFill>
                  <a:srgbClr val="0000FF"/>
                </a:solidFill>
                <a:effectLst>
                  <a:outerShdw blurRad="38100" dist="38100" dir="2700000" algn="tl">
                    <a:srgbClr val="C0C0C0"/>
                  </a:outerShdw>
                </a:effectLst>
              </a:rPr>
              <a:t>distance = 10 pc  x  </a:t>
            </a:r>
            <a:endParaRPr lang="en-US" altLang="en-US"/>
          </a:p>
        </p:txBody>
      </p:sp>
      <p:grpSp>
        <p:nvGrpSpPr>
          <p:cNvPr id="51203" name="Group 18">
            <a:extLst>
              <a:ext uri="{FF2B5EF4-FFF2-40B4-BE49-F238E27FC236}">
                <a16:creationId xmlns:a16="http://schemas.microsoft.com/office/drawing/2014/main" id="{3C867418-2EAF-4BE6-BCFA-9ADCAA2E29BD}"/>
              </a:ext>
            </a:extLst>
          </p:cNvPr>
          <p:cNvGrpSpPr>
            <a:grpSpLocks/>
          </p:cNvGrpSpPr>
          <p:nvPr/>
        </p:nvGrpSpPr>
        <p:grpSpPr bwMode="auto">
          <a:xfrm>
            <a:off x="3429000" y="2667000"/>
            <a:ext cx="3810000" cy="1068388"/>
            <a:chOff x="3429000" y="1828800"/>
            <a:chExt cx="3810000" cy="1067594"/>
          </a:xfrm>
        </p:grpSpPr>
        <p:sp>
          <p:nvSpPr>
            <p:cNvPr id="4" name="TextBox 3">
              <a:extLst>
                <a:ext uri="{FF2B5EF4-FFF2-40B4-BE49-F238E27FC236}">
                  <a16:creationId xmlns:a16="http://schemas.microsoft.com/office/drawing/2014/main" id="{DFA90013-28AA-435C-8386-69D7BC0750D3}"/>
                </a:ext>
              </a:extLst>
            </p:cNvPr>
            <p:cNvSpPr txBox="1"/>
            <p:nvPr/>
          </p:nvSpPr>
          <p:spPr>
            <a:xfrm>
              <a:off x="3657600" y="1904943"/>
              <a:ext cx="3581400" cy="831232"/>
            </a:xfrm>
            <a:prstGeom prst="rect">
              <a:avLst/>
            </a:prstGeom>
            <a:noFill/>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FF0000"/>
                  </a:solidFill>
                  <a:effectLst>
                    <a:outerShdw blurRad="38100" dist="38100" dir="2700000" algn="tl">
                      <a:srgbClr val="C0C0C0"/>
                    </a:outerShdw>
                  </a:effectLst>
                </a:rPr>
                <a:t>absolute </a:t>
              </a:r>
              <a:r>
                <a:rPr lang="en-US" altLang="en-US">
                  <a:solidFill>
                    <a:srgbClr val="0000FF"/>
                  </a:solidFill>
                  <a:effectLst>
                    <a:outerShdw blurRad="38100" dist="38100" dir="2700000" algn="tl">
                      <a:srgbClr val="C0C0C0"/>
                    </a:outerShdw>
                  </a:effectLst>
                </a:rPr>
                <a:t>brightness</a:t>
              </a:r>
            </a:p>
            <a:p>
              <a:r>
                <a:rPr lang="en-US" altLang="en-US" b="1">
                  <a:solidFill>
                    <a:srgbClr val="660066"/>
                  </a:solidFill>
                  <a:effectLst>
                    <a:outerShdw blurRad="38100" dist="38100" dir="2700000" algn="tl">
                      <a:srgbClr val="C0C0C0"/>
                    </a:outerShdw>
                  </a:effectLst>
                </a:rPr>
                <a:t>apparent</a:t>
              </a:r>
              <a:r>
                <a:rPr lang="en-US" altLang="en-US">
                  <a:solidFill>
                    <a:srgbClr val="660066"/>
                  </a:solidFill>
                  <a:effectLst>
                    <a:outerShdw blurRad="38100" dist="38100" dir="2700000" algn="tl">
                      <a:srgbClr val="C0C0C0"/>
                    </a:outerShdw>
                  </a:effectLst>
                </a:rPr>
                <a:t> </a:t>
              </a:r>
              <a:r>
                <a:rPr lang="en-US" altLang="en-US">
                  <a:solidFill>
                    <a:srgbClr val="0000FF"/>
                  </a:solidFill>
                  <a:effectLst>
                    <a:outerShdw blurRad="38100" dist="38100" dir="2700000" algn="tl">
                      <a:srgbClr val="C0C0C0"/>
                    </a:outerShdw>
                  </a:effectLst>
                </a:rPr>
                <a:t>brightness</a:t>
              </a:r>
              <a:endParaRPr lang="en-US" altLang="en-US"/>
            </a:p>
          </p:txBody>
        </p:sp>
        <p:grpSp>
          <p:nvGrpSpPr>
            <p:cNvPr id="51209" name="Group 17">
              <a:extLst>
                <a:ext uri="{FF2B5EF4-FFF2-40B4-BE49-F238E27FC236}">
                  <a16:creationId xmlns:a16="http://schemas.microsoft.com/office/drawing/2014/main" id="{9DE97F00-ECAB-4CE3-8C94-6549BBEEDF1F}"/>
                </a:ext>
              </a:extLst>
            </p:cNvPr>
            <p:cNvGrpSpPr>
              <a:grpSpLocks/>
            </p:cNvGrpSpPr>
            <p:nvPr/>
          </p:nvGrpSpPr>
          <p:grpSpPr bwMode="auto">
            <a:xfrm>
              <a:off x="3429000" y="1828800"/>
              <a:ext cx="3200400" cy="1067594"/>
              <a:chOff x="3429000" y="1828800"/>
              <a:chExt cx="3200400" cy="1067594"/>
            </a:xfrm>
          </p:grpSpPr>
          <p:grpSp>
            <p:nvGrpSpPr>
              <p:cNvPr id="51210" name="Group 10">
                <a:extLst>
                  <a:ext uri="{FF2B5EF4-FFF2-40B4-BE49-F238E27FC236}">
                    <a16:creationId xmlns:a16="http://schemas.microsoft.com/office/drawing/2014/main" id="{5893C93D-466D-401A-A4A0-022DE4F4142A}"/>
                  </a:ext>
                </a:extLst>
              </p:cNvPr>
              <p:cNvGrpSpPr>
                <a:grpSpLocks/>
              </p:cNvGrpSpPr>
              <p:nvPr/>
            </p:nvGrpSpPr>
            <p:grpSpPr bwMode="auto">
              <a:xfrm>
                <a:off x="3429000" y="1828800"/>
                <a:ext cx="3200400" cy="1067594"/>
                <a:chOff x="3200400" y="1295400"/>
                <a:chExt cx="3200400" cy="1067594"/>
              </a:xfrm>
            </p:grpSpPr>
            <p:cxnSp>
              <p:nvCxnSpPr>
                <p:cNvPr id="51212" name="Straight Connector 5">
                  <a:extLst>
                    <a:ext uri="{FF2B5EF4-FFF2-40B4-BE49-F238E27FC236}">
                      <a16:creationId xmlns:a16="http://schemas.microsoft.com/office/drawing/2014/main" id="{CF27FD34-3248-4591-BC18-9B326F3F3136}"/>
                    </a:ext>
                  </a:extLst>
                </p:cNvPr>
                <p:cNvCxnSpPr>
                  <a:cxnSpLocks noChangeShapeType="1"/>
                </p:cNvCxnSpPr>
                <p:nvPr/>
              </p:nvCxnSpPr>
              <p:spPr bwMode="auto">
                <a:xfrm rot="16200000" flipH="1">
                  <a:off x="3124200" y="2133600"/>
                  <a:ext cx="304800" cy="152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1213" name="Straight Connector 7">
                  <a:extLst>
                    <a:ext uri="{FF2B5EF4-FFF2-40B4-BE49-F238E27FC236}">
                      <a16:creationId xmlns:a16="http://schemas.microsoft.com/office/drawing/2014/main" id="{F070B263-01B3-47AA-A3B9-EA534E9C16BC}"/>
                    </a:ext>
                  </a:extLst>
                </p:cNvPr>
                <p:cNvCxnSpPr>
                  <a:cxnSpLocks noChangeShapeType="1"/>
                </p:cNvCxnSpPr>
                <p:nvPr/>
              </p:nvCxnSpPr>
              <p:spPr bwMode="auto">
                <a:xfrm rot="5400000" flipH="1" flipV="1">
                  <a:off x="2819400" y="1828800"/>
                  <a:ext cx="10668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51214" name="Straight Connector 9">
                  <a:extLst>
                    <a:ext uri="{FF2B5EF4-FFF2-40B4-BE49-F238E27FC236}">
                      <a16:creationId xmlns:a16="http://schemas.microsoft.com/office/drawing/2014/main" id="{1F381219-395D-460B-9F67-6B4AA511D262}"/>
                    </a:ext>
                  </a:extLst>
                </p:cNvPr>
                <p:cNvCxnSpPr>
                  <a:cxnSpLocks noChangeShapeType="1"/>
                </p:cNvCxnSpPr>
                <p:nvPr/>
              </p:nvCxnSpPr>
              <p:spPr bwMode="auto">
                <a:xfrm>
                  <a:off x="3352800" y="1295400"/>
                  <a:ext cx="30480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grpSp>
          <p:cxnSp>
            <p:nvCxnSpPr>
              <p:cNvPr id="51211" name="Straight Connector 16">
                <a:extLst>
                  <a:ext uri="{FF2B5EF4-FFF2-40B4-BE49-F238E27FC236}">
                    <a16:creationId xmlns:a16="http://schemas.microsoft.com/office/drawing/2014/main" id="{1F4E1390-6C54-4109-8C6B-7591C03F8833}"/>
                  </a:ext>
                </a:extLst>
              </p:cNvPr>
              <p:cNvCxnSpPr>
                <a:cxnSpLocks noChangeShapeType="1"/>
              </p:cNvCxnSpPr>
              <p:nvPr/>
            </p:nvCxnSpPr>
            <p:spPr bwMode="auto">
              <a:xfrm>
                <a:off x="3733800" y="2362200"/>
                <a:ext cx="2667000" cy="1588"/>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grpSp>
      </p:grpSp>
      <p:cxnSp>
        <p:nvCxnSpPr>
          <p:cNvPr id="23" name="Straight Arrow Connector 22">
            <a:extLst>
              <a:ext uri="{FF2B5EF4-FFF2-40B4-BE49-F238E27FC236}">
                <a16:creationId xmlns:a16="http://schemas.microsoft.com/office/drawing/2014/main" id="{52004C78-18C8-4AB1-B62C-191C971256F0}"/>
              </a:ext>
            </a:extLst>
          </p:cNvPr>
          <p:cNvCxnSpPr>
            <a:cxnSpLocks noChangeShapeType="1"/>
          </p:cNvCxnSpPr>
          <p:nvPr/>
        </p:nvCxnSpPr>
        <p:spPr bwMode="auto">
          <a:xfrm rot="5400000">
            <a:off x="4724400" y="1828800"/>
            <a:ext cx="1066800" cy="914400"/>
          </a:xfrm>
          <a:prstGeom prst="straightConnector1">
            <a:avLst/>
          </a:prstGeom>
          <a:noFill/>
          <a:ln w="25400">
            <a:solidFill>
              <a:srgbClr val="FF0000"/>
            </a:solidFill>
            <a:round/>
            <a:headEnd/>
            <a:tailEnd type="arrow" w="med" len="med"/>
          </a:ln>
          <a:effectLst>
            <a:outerShdw blurRad="50800" dist="38100" dir="2700000" rotWithShape="0">
              <a:srgbClr val="808080">
                <a:alpha val="42999"/>
              </a:srgbClr>
            </a:outerShdw>
          </a:effectLst>
        </p:spPr>
      </p:cxnSp>
      <p:sp>
        <p:nvSpPr>
          <p:cNvPr id="24" name="TextBox 23">
            <a:extLst>
              <a:ext uri="{FF2B5EF4-FFF2-40B4-BE49-F238E27FC236}">
                <a16:creationId xmlns:a16="http://schemas.microsoft.com/office/drawing/2014/main" id="{B656A1B0-544B-489F-85FD-0480F275E9BA}"/>
              </a:ext>
            </a:extLst>
          </p:cNvPr>
          <p:cNvSpPr txBox="1"/>
          <p:nvPr/>
        </p:nvSpPr>
        <p:spPr>
          <a:xfrm>
            <a:off x="5791200" y="1600200"/>
            <a:ext cx="2743200" cy="461963"/>
          </a:xfrm>
          <a:prstGeom prst="rect">
            <a:avLst/>
          </a:prstGeom>
          <a:noFill/>
        </p:spPr>
        <p:txBody>
          <a:bodyPr>
            <a:spAutoFit/>
          </a:bodyPr>
          <a:lstStyle/>
          <a:p>
            <a:pPr>
              <a:defRPr/>
            </a:pPr>
            <a:r>
              <a:rPr lang="en-US">
                <a:solidFill>
                  <a:srgbClr val="FF0000"/>
                </a:solidFill>
                <a:effectLst>
                  <a:outerShdw blurRad="38100" dist="38100" dir="2700000" algn="tl">
                    <a:srgbClr val="DDDDDD"/>
                  </a:outerShdw>
                </a:effectLst>
                <a:latin typeface="Arial" charset="0"/>
                <a:ea typeface="ＭＳ Ｐゴシック" charset="-128"/>
              </a:rPr>
              <a:t>from the P-L diag</a:t>
            </a:r>
          </a:p>
        </p:txBody>
      </p:sp>
      <p:cxnSp>
        <p:nvCxnSpPr>
          <p:cNvPr id="26" name="Straight Arrow Connector 25">
            <a:extLst>
              <a:ext uri="{FF2B5EF4-FFF2-40B4-BE49-F238E27FC236}">
                <a16:creationId xmlns:a16="http://schemas.microsoft.com/office/drawing/2014/main" id="{273EE66C-8C4A-4FAC-B855-3E0EF55C20F9}"/>
              </a:ext>
            </a:extLst>
          </p:cNvPr>
          <p:cNvCxnSpPr>
            <a:cxnSpLocks noChangeShapeType="1"/>
          </p:cNvCxnSpPr>
          <p:nvPr/>
        </p:nvCxnSpPr>
        <p:spPr bwMode="auto">
          <a:xfrm rot="16200000" flipV="1">
            <a:off x="4229100" y="3848100"/>
            <a:ext cx="990600" cy="457200"/>
          </a:xfrm>
          <a:prstGeom prst="straightConnector1">
            <a:avLst/>
          </a:prstGeom>
          <a:noFill/>
          <a:ln w="28575">
            <a:solidFill>
              <a:srgbClr val="800000"/>
            </a:solidFill>
            <a:round/>
            <a:headEnd/>
            <a:tailEnd type="arrow" w="med" len="med"/>
          </a:ln>
          <a:effectLst>
            <a:outerShdw blurRad="50800" dist="38100" dir="2700000" rotWithShape="0">
              <a:srgbClr val="808080">
                <a:alpha val="42999"/>
              </a:srgbClr>
            </a:outerShdw>
          </a:effectLst>
        </p:spPr>
      </p:cxnSp>
      <p:sp>
        <p:nvSpPr>
          <p:cNvPr id="27" name="TextBox 26">
            <a:extLst>
              <a:ext uri="{FF2B5EF4-FFF2-40B4-BE49-F238E27FC236}">
                <a16:creationId xmlns:a16="http://schemas.microsoft.com/office/drawing/2014/main" id="{5A1B814C-DA95-4FE6-A54B-303591E43358}"/>
              </a:ext>
            </a:extLst>
          </p:cNvPr>
          <p:cNvSpPr txBox="1"/>
          <p:nvPr/>
        </p:nvSpPr>
        <p:spPr>
          <a:xfrm>
            <a:off x="5105400" y="4572000"/>
            <a:ext cx="3124200" cy="830263"/>
          </a:xfrm>
          <a:prstGeom prst="rect">
            <a:avLst/>
          </a:prstGeom>
          <a:noFill/>
        </p:spPr>
        <p:txBody>
          <a:bodyPr>
            <a:spAutoFit/>
          </a:bodyPr>
          <a:lstStyle/>
          <a:p>
            <a:pPr>
              <a:defRPr/>
            </a:pPr>
            <a:r>
              <a:rPr lang="en-US" b="1">
                <a:solidFill>
                  <a:srgbClr val="660066"/>
                </a:solidFill>
                <a:effectLst>
                  <a:outerShdw blurRad="38100" dist="38100" dir="2700000" algn="tl">
                    <a:srgbClr val="DDDDDD"/>
                  </a:outerShdw>
                </a:effectLst>
                <a:latin typeface="Arial" charset="0"/>
                <a:ea typeface="ＭＳ Ｐゴシック" charset="-128"/>
              </a:rPr>
              <a:t>from what you measured</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1" descr="Screen shot 2016-06-06 at 11.25.54 AM.png">
            <a:extLst>
              <a:ext uri="{FF2B5EF4-FFF2-40B4-BE49-F238E27FC236}">
                <a16:creationId xmlns:a16="http://schemas.microsoft.com/office/drawing/2014/main" id="{80243EF1-3F74-4A10-84CF-DEBD55EBF839}"/>
              </a:ext>
            </a:extLst>
          </p:cNvPr>
          <p:cNvPicPr>
            <a:picLocks noChangeAspect="1"/>
          </p:cNvPicPr>
          <p:nvPr/>
        </p:nvPicPr>
        <p:blipFill>
          <a:blip r:embed="rId3">
            <a:lum contrast="2000"/>
            <a:extLst>
              <a:ext uri="{28A0092B-C50C-407E-A947-70E740481C1C}">
                <a14:useLocalDpi xmlns:a14="http://schemas.microsoft.com/office/drawing/2010/main" val="0"/>
              </a:ext>
            </a:extLst>
          </a:blip>
          <a:srcRect l="19167" t="8667" r="26666" b="7333"/>
          <a:stretch>
            <a:fillRect/>
          </a:stretch>
        </p:blipFill>
        <p:spPr bwMode="auto">
          <a:xfrm>
            <a:off x="1341438" y="176213"/>
            <a:ext cx="6735762" cy="652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Screen shot 2016-06-06 at 11.26.03 AM.png">
            <a:extLst>
              <a:ext uri="{FF2B5EF4-FFF2-40B4-BE49-F238E27FC236}">
                <a16:creationId xmlns:a16="http://schemas.microsoft.com/office/drawing/2014/main" id="{0088B81F-3285-4171-9CAF-6012496C28EA}"/>
              </a:ext>
            </a:extLst>
          </p:cNvPr>
          <p:cNvPicPr>
            <a:picLocks noChangeAspect="1"/>
          </p:cNvPicPr>
          <p:nvPr/>
        </p:nvPicPr>
        <p:blipFill>
          <a:blip r:embed="rId4">
            <a:lum contrast="4000"/>
            <a:extLst>
              <a:ext uri="{28A0092B-C50C-407E-A947-70E740481C1C}">
                <a14:useLocalDpi xmlns:a14="http://schemas.microsoft.com/office/drawing/2010/main" val="0"/>
              </a:ext>
            </a:extLst>
          </a:blip>
          <a:srcRect l="19167" t="8667" r="26666" b="7333"/>
          <a:stretch>
            <a:fillRect/>
          </a:stretch>
        </p:blipFill>
        <p:spPr bwMode="auto">
          <a:xfrm>
            <a:off x="1341438" y="176213"/>
            <a:ext cx="6735762" cy="652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B37EE897-D5FF-4309-A583-3608A46D15F0}"/>
              </a:ext>
            </a:extLst>
          </p:cNvPr>
          <p:cNvSpPr txBox="1">
            <a:spLocks noChangeArrowheads="1"/>
          </p:cNvSpPr>
          <p:nvPr/>
        </p:nvSpPr>
        <p:spPr bwMode="auto">
          <a:xfrm>
            <a:off x="3200400" y="6248400"/>
            <a:ext cx="2743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DD5670"/>
                </a:solidFill>
              </a:rPr>
              <a:t>Cepheid Variables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4" descr="pleiades.jpg">
            <a:extLst>
              <a:ext uri="{FF2B5EF4-FFF2-40B4-BE49-F238E27FC236}">
                <a16:creationId xmlns:a16="http://schemas.microsoft.com/office/drawing/2014/main" id="{B14DF5F6-C865-44DA-859B-4DF91C7A749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3183856">
            <a:off x="2466976" y="1343025"/>
            <a:ext cx="4394200"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8" name="Rectangle 5">
            <a:extLst>
              <a:ext uri="{FF2B5EF4-FFF2-40B4-BE49-F238E27FC236}">
                <a16:creationId xmlns:a16="http://schemas.microsoft.com/office/drawing/2014/main" id="{C1B62D82-9B89-455D-9040-D852027D9517}"/>
              </a:ext>
            </a:extLst>
          </p:cNvPr>
          <p:cNvSpPr>
            <a:spLocks noChangeArrowheads="1"/>
          </p:cNvSpPr>
          <p:nvPr/>
        </p:nvSpPr>
        <p:spPr bwMode="auto">
          <a:xfrm>
            <a:off x="1371600" y="4819650"/>
            <a:ext cx="662940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Pleiades Open Cluster — The 7 Sisters</a:t>
            </a:r>
          </a:p>
          <a:p>
            <a:pPr algn="ctr">
              <a:spcBef>
                <a:spcPct val="50000"/>
              </a:spcBef>
            </a:pPr>
            <a:r>
              <a:rPr lang="en-US" altLang="en-US">
                <a:solidFill>
                  <a:schemeClr val="accent1"/>
                </a:solidFill>
                <a:latin typeface="Arial" panose="020B0604020202020204" pitchFamily="34" charset="0"/>
                <a:cs typeface="Arial" panose="020B0604020202020204" pitchFamily="34" charset="0"/>
              </a:rPr>
              <a:t>390 l-yr away</a:t>
            </a:r>
          </a:p>
          <a:p>
            <a:pPr algn="ctr">
              <a:spcBef>
                <a:spcPct val="50000"/>
              </a:spcBef>
            </a:pPr>
            <a:r>
              <a:rPr lang="en-US" altLang="en-US" sz="1100">
                <a:solidFill>
                  <a:schemeClr val="accent1"/>
                </a:solidFill>
                <a:latin typeface="Arial" panose="020B0604020202020204" pitchFamily="34" charset="0"/>
                <a:cs typeface="Arial" panose="020B0604020202020204" pitchFamily="34" charset="0"/>
              </a:rPr>
              <a:t>  </a:t>
            </a:r>
          </a:p>
          <a:p>
            <a:pPr algn="ctr">
              <a:spcBef>
                <a:spcPct val="50000"/>
              </a:spcBef>
            </a:pPr>
            <a:r>
              <a:rPr lang="en-US" altLang="en-US" sz="1800">
                <a:solidFill>
                  <a:schemeClr val="accent1"/>
                </a:solidFill>
                <a:latin typeface="Arial" panose="020B0604020202020204" pitchFamily="34" charset="0"/>
                <a:cs typeface="Arial" panose="020B0604020202020204" pitchFamily="34" charset="0"/>
              </a:rPr>
              <a:t>To be accepted in the ancient Spartan army, all 7 stars had to be seen </a:t>
            </a:r>
          </a:p>
        </p:txBody>
      </p:sp>
      <p:sp>
        <p:nvSpPr>
          <p:cNvPr id="34819" name="Rectangle 6">
            <a:extLst>
              <a:ext uri="{FF2B5EF4-FFF2-40B4-BE49-F238E27FC236}">
                <a16:creationId xmlns:a16="http://schemas.microsoft.com/office/drawing/2014/main" id="{DE70B744-F599-4861-A16A-8D3A26E0A252}"/>
              </a:ext>
            </a:extLst>
          </p:cNvPr>
          <p:cNvSpPr>
            <a:spLocks noChangeArrowheads="1"/>
          </p:cNvSpPr>
          <p:nvPr/>
        </p:nvSpPr>
        <p:spPr bwMode="auto">
          <a:xfrm>
            <a:off x="4419600" y="3962400"/>
            <a:ext cx="838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600">
                <a:solidFill>
                  <a:schemeClr val="accent1"/>
                </a:solidFill>
                <a:latin typeface="Arial" panose="020B0604020202020204" pitchFamily="34" charset="0"/>
                <a:cs typeface="Arial" panose="020B0604020202020204" pitchFamily="34" charset="0"/>
              </a:rPr>
              <a:t>8  l-yrs</a:t>
            </a:r>
          </a:p>
        </p:txBody>
      </p:sp>
      <p:grpSp>
        <p:nvGrpSpPr>
          <p:cNvPr id="34820" name="Group 7">
            <a:extLst>
              <a:ext uri="{FF2B5EF4-FFF2-40B4-BE49-F238E27FC236}">
                <a16:creationId xmlns:a16="http://schemas.microsoft.com/office/drawing/2014/main" id="{A03E1E0C-9FCE-4902-88A9-A0704647B229}"/>
              </a:ext>
            </a:extLst>
          </p:cNvPr>
          <p:cNvGrpSpPr>
            <a:grpSpLocks/>
          </p:cNvGrpSpPr>
          <p:nvPr/>
        </p:nvGrpSpPr>
        <p:grpSpPr bwMode="auto">
          <a:xfrm>
            <a:off x="4344988" y="3810000"/>
            <a:ext cx="989012" cy="152400"/>
            <a:chOff x="3352006" y="5499894"/>
            <a:chExt cx="3277394" cy="152400"/>
          </a:xfrm>
        </p:grpSpPr>
        <p:cxnSp>
          <p:nvCxnSpPr>
            <p:cNvPr id="34821" name="Straight Connector 8">
              <a:extLst>
                <a:ext uri="{FF2B5EF4-FFF2-40B4-BE49-F238E27FC236}">
                  <a16:creationId xmlns:a16="http://schemas.microsoft.com/office/drawing/2014/main" id="{C0350C61-5FB0-481F-8623-35F867D67FC2}"/>
                </a:ext>
              </a:extLst>
            </p:cNvPr>
            <p:cNvCxnSpPr>
              <a:cxnSpLocks noChangeShapeType="1"/>
            </p:cNvCxnSpPr>
            <p:nvPr/>
          </p:nvCxnSpPr>
          <p:spPr bwMode="auto">
            <a:xfrm>
              <a:off x="3352800" y="5638800"/>
              <a:ext cx="3276600" cy="1588"/>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cxnSp>
          <p:nvCxnSpPr>
            <p:cNvPr id="34822" name="Straight Connector 9">
              <a:extLst>
                <a:ext uri="{FF2B5EF4-FFF2-40B4-BE49-F238E27FC236}">
                  <a16:creationId xmlns:a16="http://schemas.microsoft.com/office/drawing/2014/main" id="{5DF392DA-8CC4-4941-99EB-57DD55AC523B}"/>
                </a:ext>
              </a:extLst>
            </p:cNvPr>
            <p:cNvCxnSpPr>
              <a:cxnSpLocks noChangeShapeType="1"/>
            </p:cNvCxnSpPr>
            <p:nvPr/>
          </p:nvCxnSpPr>
          <p:spPr bwMode="auto">
            <a:xfrm rot="5400000" flipH="1" flipV="1">
              <a:off x="3276600"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cxnSp>
          <p:nvCxnSpPr>
            <p:cNvPr id="34823" name="Straight Connector 10">
              <a:extLst>
                <a:ext uri="{FF2B5EF4-FFF2-40B4-BE49-F238E27FC236}">
                  <a16:creationId xmlns:a16="http://schemas.microsoft.com/office/drawing/2014/main" id="{456D532B-5214-4C1C-B4C9-24171BC132D9}"/>
                </a:ext>
              </a:extLst>
            </p:cNvPr>
            <p:cNvCxnSpPr>
              <a:cxnSpLocks noChangeShapeType="1"/>
            </p:cNvCxnSpPr>
            <p:nvPr/>
          </p:nvCxnSpPr>
          <p:spPr bwMode="auto">
            <a:xfrm rot="5400000" flipH="1" flipV="1">
              <a:off x="6552406"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3">
            <a:extLst>
              <a:ext uri="{FF2B5EF4-FFF2-40B4-BE49-F238E27FC236}">
                <a16:creationId xmlns:a16="http://schemas.microsoft.com/office/drawing/2014/main" id="{5C156B3C-2997-4B90-A587-FA565047B61F}"/>
              </a:ext>
            </a:extLst>
          </p:cNvPr>
          <p:cNvPicPr>
            <a:picLocks noChangeAspect="1" noChangeArrowheads="1"/>
          </p:cNvPicPr>
          <p:nvPr/>
        </p:nvPicPr>
        <p:blipFill>
          <a:blip r:embed="rId3">
            <a:lum contrast="26000"/>
            <a:extLst>
              <a:ext uri="{28A0092B-C50C-407E-A947-70E740481C1C}">
                <a14:useLocalDpi xmlns:a14="http://schemas.microsoft.com/office/drawing/2010/main" val="0"/>
              </a:ext>
            </a:extLst>
          </a:blip>
          <a:srcRect/>
          <a:stretch>
            <a:fillRect/>
          </a:stretch>
        </p:blipFill>
        <p:spPr bwMode="auto">
          <a:xfrm rot="-2776946">
            <a:off x="1472407" y="980281"/>
            <a:ext cx="6172200" cy="464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2" name="Rectangle 3">
            <a:extLst>
              <a:ext uri="{FF2B5EF4-FFF2-40B4-BE49-F238E27FC236}">
                <a16:creationId xmlns:a16="http://schemas.microsoft.com/office/drawing/2014/main" id="{68C517BF-FF73-404D-8B07-5EF75670C949}"/>
              </a:ext>
            </a:extLst>
          </p:cNvPr>
          <p:cNvSpPr>
            <a:spLocks noChangeArrowheads="1"/>
          </p:cNvSpPr>
          <p:nvPr/>
        </p:nvSpPr>
        <p:spPr bwMode="auto">
          <a:xfrm>
            <a:off x="152400" y="6324600"/>
            <a:ext cx="8915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chemeClr val="accent1"/>
                </a:solidFill>
                <a:latin typeface="Arial" panose="020B0604020202020204" pitchFamily="34" charset="0"/>
                <a:cs typeface="Arial" panose="020B0604020202020204" pitchFamily="34" charset="0"/>
              </a:rPr>
              <a:t>longer exposure shows dust reflecting the light of the stars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descr="M45WF_hallas_r">
            <a:extLst>
              <a:ext uri="{FF2B5EF4-FFF2-40B4-BE49-F238E27FC236}">
                <a16:creationId xmlns:a16="http://schemas.microsoft.com/office/drawing/2014/main" id="{D8F5CC3E-248F-4D0A-B17B-C1AC4719DFE8}"/>
              </a:ext>
            </a:extLst>
          </p:cNvPr>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0" y="0"/>
            <a:ext cx="91440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0" name="Picture 3">
            <a:extLst>
              <a:ext uri="{FF2B5EF4-FFF2-40B4-BE49-F238E27FC236}">
                <a16:creationId xmlns:a16="http://schemas.microsoft.com/office/drawing/2014/main" id="{DBB7D9AD-2A9B-4447-8384-152DAEEF824C}"/>
              </a:ext>
            </a:extLst>
          </p:cNvPr>
          <p:cNvPicPr>
            <a:picLocks noChangeAspect="1" noChangeArrowheads="1"/>
          </p:cNvPicPr>
          <p:nvPr/>
        </p:nvPicPr>
        <p:blipFill>
          <a:blip r:embed="rId4">
            <a:lum contrast="26000"/>
            <a:extLst>
              <a:ext uri="{28A0092B-C50C-407E-A947-70E740481C1C}">
                <a14:useLocalDpi xmlns:a14="http://schemas.microsoft.com/office/drawing/2010/main" val="0"/>
              </a:ext>
            </a:extLst>
          </a:blip>
          <a:srcRect/>
          <a:stretch>
            <a:fillRect/>
          </a:stretch>
        </p:blipFill>
        <p:spPr bwMode="auto">
          <a:xfrm rot="-2748186">
            <a:off x="4404519" y="1969294"/>
            <a:ext cx="3692525" cy="277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3">
            <a:extLst>
              <a:ext uri="{FF2B5EF4-FFF2-40B4-BE49-F238E27FC236}">
                <a16:creationId xmlns:a16="http://schemas.microsoft.com/office/drawing/2014/main" id="{CCF73CB4-2732-4D52-878F-49CE36D6D6BB}"/>
              </a:ext>
            </a:extLst>
          </p:cNvPr>
          <p:cNvSpPr>
            <a:spLocks noChangeArrowheads="1"/>
          </p:cNvSpPr>
          <p:nvPr/>
        </p:nvSpPr>
        <p:spPr bwMode="auto">
          <a:xfrm rot="2640000">
            <a:off x="4873625" y="1511300"/>
            <a:ext cx="2751138" cy="3667125"/>
          </a:xfrm>
          <a:prstGeom prst="rect">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7892" name="Rectangle 5">
            <a:extLst>
              <a:ext uri="{FF2B5EF4-FFF2-40B4-BE49-F238E27FC236}">
                <a16:creationId xmlns:a16="http://schemas.microsoft.com/office/drawing/2014/main" id="{44694C7C-8894-4F3B-B091-591B88F16910}"/>
              </a:ext>
            </a:extLst>
          </p:cNvPr>
          <p:cNvSpPr>
            <a:spLocks noChangeArrowheads="1"/>
          </p:cNvSpPr>
          <p:nvPr/>
        </p:nvSpPr>
        <p:spPr bwMode="auto">
          <a:xfrm>
            <a:off x="152400" y="6457950"/>
            <a:ext cx="8915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chemeClr val="accent1"/>
                </a:solidFill>
                <a:latin typeface="Arial" panose="020B0604020202020204" pitchFamily="34" charset="0"/>
                <a:cs typeface="Arial" panose="020B0604020202020204" pitchFamily="34" charset="0"/>
              </a:rPr>
              <a:t>even wider view and longer exposure</a:t>
            </a:r>
          </a:p>
        </p:txBody>
      </p:sp>
      <p:sp>
        <p:nvSpPr>
          <p:cNvPr id="37893" name="Rectangle 6">
            <a:extLst>
              <a:ext uri="{FF2B5EF4-FFF2-40B4-BE49-F238E27FC236}">
                <a16:creationId xmlns:a16="http://schemas.microsoft.com/office/drawing/2014/main" id="{0277ACF0-1F04-41C0-9B5A-F3F8DB6E702F}"/>
              </a:ext>
            </a:extLst>
          </p:cNvPr>
          <p:cNvSpPr>
            <a:spLocks noChangeArrowheads="1"/>
          </p:cNvSpPr>
          <p:nvPr/>
        </p:nvSpPr>
        <p:spPr bwMode="auto">
          <a:xfrm>
            <a:off x="7239000" y="6324600"/>
            <a:ext cx="1295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600">
                <a:solidFill>
                  <a:schemeClr val="accent1"/>
                </a:solidFill>
                <a:latin typeface="Arial" panose="020B0604020202020204" pitchFamily="34" charset="0"/>
                <a:cs typeface="Arial" panose="020B0604020202020204" pitchFamily="34" charset="0"/>
              </a:rPr>
              <a:t>43  l-yrs</a:t>
            </a:r>
          </a:p>
        </p:txBody>
      </p:sp>
      <p:grpSp>
        <p:nvGrpSpPr>
          <p:cNvPr id="37894" name="Group 7">
            <a:extLst>
              <a:ext uri="{FF2B5EF4-FFF2-40B4-BE49-F238E27FC236}">
                <a16:creationId xmlns:a16="http://schemas.microsoft.com/office/drawing/2014/main" id="{3CDC0564-4D67-41FA-A4FC-F1AD8BC063BB}"/>
              </a:ext>
            </a:extLst>
          </p:cNvPr>
          <p:cNvGrpSpPr>
            <a:grpSpLocks/>
          </p:cNvGrpSpPr>
          <p:nvPr/>
        </p:nvGrpSpPr>
        <p:grpSpPr bwMode="auto">
          <a:xfrm>
            <a:off x="76200" y="6215063"/>
            <a:ext cx="8915400" cy="152400"/>
            <a:chOff x="3352006" y="5499894"/>
            <a:chExt cx="3277394" cy="152400"/>
          </a:xfrm>
        </p:grpSpPr>
        <p:cxnSp>
          <p:nvCxnSpPr>
            <p:cNvPr id="37895" name="Straight Connector 8">
              <a:extLst>
                <a:ext uri="{FF2B5EF4-FFF2-40B4-BE49-F238E27FC236}">
                  <a16:creationId xmlns:a16="http://schemas.microsoft.com/office/drawing/2014/main" id="{117D03E2-D053-42D1-B4C5-063E4A78B669}"/>
                </a:ext>
              </a:extLst>
            </p:cNvPr>
            <p:cNvCxnSpPr>
              <a:cxnSpLocks noChangeShapeType="1"/>
            </p:cNvCxnSpPr>
            <p:nvPr/>
          </p:nvCxnSpPr>
          <p:spPr bwMode="auto">
            <a:xfrm>
              <a:off x="3352800" y="5638800"/>
              <a:ext cx="3276600" cy="1588"/>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cxnSp>
          <p:nvCxnSpPr>
            <p:cNvPr id="37896" name="Straight Connector 9">
              <a:extLst>
                <a:ext uri="{FF2B5EF4-FFF2-40B4-BE49-F238E27FC236}">
                  <a16:creationId xmlns:a16="http://schemas.microsoft.com/office/drawing/2014/main" id="{1C3B8DF1-A805-4223-9B51-0C142330486B}"/>
                </a:ext>
              </a:extLst>
            </p:cNvPr>
            <p:cNvCxnSpPr>
              <a:cxnSpLocks noChangeShapeType="1"/>
            </p:cNvCxnSpPr>
            <p:nvPr/>
          </p:nvCxnSpPr>
          <p:spPr bwMode="auto">
            <a:xfrm rot="5400000" flipH="1" flipV="1">
              <a:off x="3276600"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cxnSp>
          <p:nvCxnSpPr>
            <p:cNvPr id="37897" name="Straight Connector 10">
              <a:extLst>
                <a:ext uri="{FF2B5EF4-FFF2-40B4-BE49-F238E27FC236}">
                  <a16:creationId xmlns:a16="http://schemas.microsoft.com/office/drawing/2014/main" id="{0D6D1F0A-6F4B-47C9-9501-F80EEBF0B6A0}"/>
                </a:ext>
              </a:extLst>
            </p:cNvPr>
            <p:cNvCxnSpPr>
              <a:cxnSpLocks noChangeShapeType="1"/>
            </p:cNvCxnSpPr>
            <p:nvPr/>
          </p:nvCxnSpPr>
          <p:spPr bwMode="auto">
            <a:xfrm rot="5400000" flipH="1" flipV="1">
              <a:off x="6552406"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descr="M45WF_hallas_r">
            <a:extLst>
              <a:ext uri="{FF2B5EF4-FFF2-40B4-BE49-F238E27FC236}">
                <a16:creationId xmlns:a16="http://schemas.microsoft.com/office/drawing/2014/main" id="{9959309F-1CD3-41B6-ADA8-BB4567873D23}"/>
              </a:ext>
            </a:extLst>
          </p:cNvPr>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0" y="0"/>
            <a:ext cx="91440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8" name="Rectangle 4">
            <a:extLst>
              <a:ext uri="{FF2B5EF4-FFF2-40B4-BE49-F238E27FC236}">
                <a16:creationId xmlns:a16="http://schemas.microsoft.com/office/drawing/2014/main" id="{2843A47C-0A0A-4586-A382-AE751DB56F47}"/>
              </a:ext>
            </a:extLst>
          </p:cNvPr>
          <p:cNvSpPr>
            <a:spLocks noChangeArrowheads="1"/>
          </p:cNvSpPr>
          <p:nvPr/>
        </p:nvSpPr>
        <p:spPr bwMode="auto">
          <a:xfrm>
            <a:off x="152400" y="6457950"/>
            <a:ext cx="8915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2000">
                <a:solidFill>
                  <a:schemeClr val="accent1"/>
                </a:solidFill>
                <a:latin typeface="Arial" panose="020B0604020202020204" pitchFamily="34" charset="0"/>
                <a:cs typeface="Arial" panose="020B0604020202020204" pitchFamily="34" charset="0"/>
              </a:rPr>
              <a:t>even wider view and longer exposure</a:t>
            </a:r>
          </a:p>
        </p:txBody>
      </p:sp>
      <p:sp>
        <p:nvSpPr>
          <p:cNvPr id="39939" name="Rectangle 5">
            <a:extLst>
              <a:ext uri="{FF2B5EF4-FFF2-40B4-BE49-F238E27FC236}">
                <a16:creationId xmlns:a16="http://schemas.microsoft.com/office/drawing/2014/main" id="{6C576214-0FDE-4358-A9ED-314FDC8489DB}"/>
              </a:ext>
            </a:extLst>
          </p:cNvPr>
          <p:cNvSpPr>
            <a:spLocks noChangeArrowheads="1"/>
          </p:cNvSpPr>
          <p:nvPr/>
        </p:nvSpPr>
        <p:spPr bwMode="auto">
          <a:xfrm>
            <a:off x="7239000" y="6324600"/>
            <a:ext cx="1295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600">
                <a:solidFill>
                  <a:schemeClr val="accent1"/>
                </a:solidFill>
                <a:latin typeface="Arial" panose="020B0604020202020204" pitchFamily="34" charset="0"/>
                <a:cs typeface="Arial" panose="020B0604020202020204" pitchFamily="34" charset="0"/>
              </a:rPr>
              <a:t>43  l-yrs</a:t>
            </a:r>
          </a:p>
        </p:txBody>
      </p:sp>
      <p:grpSp>
        <p:nvGrpSpPr>
          <p:cNvPr id="39940" name="Group 6">
            <a:extLst>
              <a:ext uri="{FF2B5EF4-FFF2-40B4-BE49-F238E27FC236}">
                <a16:creationId xmlns:a16="http://schemas.microsoft.com/office/drawing/2014/main" id="{84FB07A6-AFAD-457B-B6AA-DE57A43BD276}"/>
              </a:ext>
            </a:extLst>
          </p:cNvPr>
          <p:cNvGrpSpPr>
            <a:grpSpLocks/>
          </p:cNvGrpSpPr>
          <p:nvPr/>
        </p:nvGrpSpPr>
        <p:grpSpPr bwMode="auto">
          <a:xfrm>
            <a:off x="76200" y="6215063"/>
            <a:ext cx="8915400" cy="152400"/>
            <a:chOff x="3352006" y="5499894"/>
            <a:chExt cx="3277394" cy="152400"/>
          </a:xfrm>
        </p:grpSpPr>
        <p:cxnSp>
          <p:nvCxnSpPr>
            <p:cNvPr id="39941" name="Straight Connector 7">
              <a:extLst>
                <a:ext uri="{FF2B5EF4-FFF2-40B4-BE49-F238E27FC236}">
                  <a16:creationId xmlns:a16="http://schemas.microsoft.com/office/drawing/2014/main" id="{944E0063-E13F-4A03-9019-01D691931436}"/>
                </a:ext>
              </a:extLst>
            </p:cNvPr>
            <p:cNvCxnSpPr>
              <a:cxnSpLocks noChangeShapeType="1"/>
            </p:cNvCxnSpPr>
            <p:nvPr/>
          </p:nvCxnSpPr>
          <p:spPr bwMode="auto">
            <a:xfrm>
              <a:off x="3352800" y="5638800"/>
              <a:ext cx="3276600" cy="1588"/>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cxnSp>
          <p:nvCxnSpPr>
            <p:cNvPr id="39942" name="Straight Connector 8">
              <a:extLst>
                <a:ext uri="{FF2B5EF4-FFF2-40B4-BE49-F238E27FC236}">
                  <a16:creationId xmlns:a16="http://schemas.microsoft.com/office/drawing/2014/main" id="{0675FE24-C6F8-4182-B249-35AB9839C14D}"/>
                </a:ext>
              </a:extLst>
            </p:cNvPr>
            <p:cNvCxnSpPr>
              <a:cxnSpLocks noChangeShapeType="1"/>
            </p:cNvCxnSpPr>
            <p:nvPr/>
          </p:nvCxnSpPr>
          <p:spPr bwMode="auto">
            <a:xfrm rot="5400000" flipH="1" flipV="1">
              <a:off x="3276600"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cxnSp>
          <p:nvCxnSpPr>
            <p:cNvPr id="39943" name="Straight Connector 9">
              <a:extLst>
                <a:ext uri="{FF2B5EF4-FFF2-40B4-BE49-F238E27FC236}">
                  <a16:creationId xmlns:a16="http://schemas.microsoft.com/office/drawing/2014/main" id="{B35AB2DF-5E58-4C3B-88C4-BC145139FF0C}"/>
                </a:ext>
              </a:extLst>
            </p:cNvPr>
            <p:cNvCxnSpPr>
              <a:cxnSpLocks noChangeShapeType="1"/>
            </p:cNvCxnSpPr>
            <p:nvPr/>
          </p:nvCxnSpPr>
          <p:spPr bwMode="auto">
            <a:xfrm rot="5400000" flipH="1" flipV="1">
              <a:off x="6552406"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9" descr="Taurus-Orion.jpg">
            <a:extLst>
              <a:ext uri="{FF2B5EF4-FFF2-40B4-BE49-F238E27FC236}">
                <a16:creationId xmlns:a16="http://schemas.microsoft.com/office/drawing/2014/main" id="{5F0EBCEB-8D66-4833-BBA1-4D79B95534E4}"/>
              </a:ext>
            </a:extLst>
          </p:cNvPr>
          <p:cNvPicPr>
            <a:picLocks noChangeAspect="1"/>
          </p:cNvPicPr>
          <p:nvPr/>
        </p:nvPicPr>
        <p:blipFill>
          <a:blip r:embed="rId2">
            <a:lum bright="4000" contrast="6000"/>
            <a:extLst>
              <a:ext uri="{28A0092B-C50C-407E-A947-70E740481C1C}">
                <a14:useLocalDpi xmlns:a14="http://schemas.microsoft.com/office/drawing/2010/main" val="0"/>
              </a:ext>
            </a:extLst>
          </a:blip>
          <a:srcRect l="35001" b="31383"/>
          <a:stretch>
            <a:fillRect/>
          </a:stretch>
        </p:blipFill>
        <p:spPr bwMode="auto">
          <a:xfrm>
            <a:off x="381000" y="457200"/>
            <a:ext cx="8321675"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6" name="Rectangle 10">
            <a:extLst>
              <a:ext uri="{FF2B5EF4-FFF2-40B4-BE49-F238E27FC236}">
                <a16:creationId xmlns:a16="http://schemas.microsoft.com/office/drawing/2014/main" id="{BD581121-DEAA-4FF4-A358-05A367E68162}"/>
              </a:ext>
            </a:extLst>
          </p:cNvPr>
          <p:cNvSpPr>
            <a:spLocks noChangeArrowheads="1"/>
          </p:cNvSpPr>
          <p:nvPr/>
        </p:nvSpPr>
        <p:spPr bwMode="auto">
          <a:xfrm>
            <a:off x="0" y="6243638"/>
            <a:ext cx="914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Two Open Clusters relatively near Earth — Pleiades and </a:t>
            </a:r>
            <a:r>
              <a:rPr lang="en-US" altLang="en-US" b="1">
                <a:solidFill>
                  <a:schemeClr val="accent1"/>
                </a:solidFill>
                <a:latin typeface="Arial" panose="020B0604020202020204" pitchFamily="34" charset="0"/>
                <a:cs typeface="Arial" panose="020B0604020202020204" pitchFamily="34" charset="0"/>
              </a:rPr>
              <a:t>Hyades</a:t>
            </a:r>
          </a:p>
        </p:txBody>
      </p:sp>
      <p:sp>
        <p:nvSpPr>
          <p:cNvPr id="41987" name="Rectangle 13">
            <a:extLst>
              <a:ext uri="{FF2B5EF4-FFF2-40B4-BE49-F238E27FC236}">
                <a16:creationId xmlns:a16="http://schemas.microsoft.com/office/drawing/2014/main" id="{F46E5529-7F32-405F-A957-46E308C9B4AE}"/>
              </a:ext>
            </a:extLst>
          </p:cNvPr>
          <p:cNvSpPr>
            <a:spLocks noChangeArrowheads="1"/>
          </p:cNvSpPr>
          <p:nvPr/>
        </p:nvSpPr>
        <p:spPr bwMode="auto">
          <a:xfrm>
            <a:off x="2895600" y="2590800"/>
            <a:ext cx="533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1988" name="Rectangle 14">
            <a:extLst>
              <a:ext uri="{FF2B5EF4-FFF2-40B4-BE49-F238E27FC236}">
                <a16:creationId xmlns:a16="http://schemas.microsoft.com/office/drawing/2014/main" id="{A447AFFE-8A6C-4621-9F79-B73A1E759C5F}"/>
              </a:ext>
            </a:extLst>
          </p:cNvPr>
          <p:cNvSpPr>
            <a:spLocks noChangeArrowheads="1"/>
          </p:cNvSpPr>
          <p:nvPr/>
        </p:nvSpPr>
        <p:spPr bwMode="auto">
          <a:xfrm>
            <a:off x="2286000" y="5334000"/>
            <a:ext cx="533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1989" name="Rectangle 17">
            <a:extLst>
              <a:ext uri="{FF2B5EF4-FFF2-40B4-BE49-F238E27FC236}">
                <a16:creationId xmlns:a16="http://schemas.microsoft.com/office/drawing/2014/main" id="{ADCE0C27-DD46-41DB-97F3-9D13F904E55C}"/>
              </a:ext>
            </a:extLst>
          </p:cNvPr>
          <p:cNvSpPr>
            <a:spLocks noChangeArrowheads="1"/>
          </p:cNvSpPr>
          <p:nvPr/>
        </p:nvSpPr>
        <p:spPr bwMode="auto">
          <a:xfrm>
            <a:off x="736600" y="4953000"/>
            <a:ext cx="533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1990" name="Rectangle 18">
            <a:extLst>
              <a:ext uri="{FF2B5EF4-FFF2-40B4-BE49-F238E27FC236}">
                <a16:creationId xmlns:a16="http://schemas.microsoft.com/office/drawing/2014/main" id="{A4C182A9-2E5E-40EB-B975-1326C2C0AACB}"/>
              </a:ext>
            </a:extLst>
          </p:cNvPr>
          <p:cNvSpPr>
            <a:spLocks noChangeArrowheads="1"/>
          </p:cNvSpPr>
          <p:nvPr/>
        </p:nvSpPr>
        <p:spPr bwMode="auto">
          <a:xfrm>
            <a:off x="2108200" y="3733800"/>
            <a:ext cx="3048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1991" name="Rectangle 19">
            <a:extLst>
              <a:ext uri="{FF2B5EF4-FFF2-40B4-BE49-F238E27FC236}">
                <a16:creationId xmlns:a16="http://schemas.microsoft.com/office/drawing/2014/main" id="{263C3FBA-DF60-4077-91A7-AB4E89332AA1}"/>
              </a:ext>
            </a:extLst>
          </p:cNvPr>
          <p:cNvSpPr>
            <a:spLocks noChangeArrowheads="1"/>
          </p:cNvSpPr>
          <p:nvPr/>
        </p:nvSpPr>
        <p:spPr bwMode="auto">
          <a:xfrm>
            <a:off x="1600200" y="3708400"/>
            <a:ext cx="152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1992" name="Rectangle 20">
            <a:extLst>
              <a:ext uri="{FF2B5EF4-FFF2-40B4-BE49-F238E27FC236}">
                <a16:creationId xmlns:a16="http://schemas.microsoft.com/office/drawing/2014/main" id="{6BDCD9B6-35D7-4112-B425-C14DB5CCC5BF}"/>
              </a:ext>
            </a:extLst>
          </p:cNvPr>
          <p:cNvSpPr>
            <a:spLocks noChangeArrowheads="1"/>
          </p:cNvSpPr>
          <p:nvPr/>
        </p:nvSpPr>
        <p:spPr bwMode="auto">
          <a:xfrm>
            <a:off x="1752600" y="3200400"/>
            <a:ext cx="152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1993" name="Rectangle 21">
            <a:extLst>
              <a:ext uri="{FF2B5EF4-FFF2-40B4-BE49-F238E27FC236}">
                <a16:creationId xmlns:a16="http://schemas.microsoft.com/office/drawing/2014/main" id="{6699BFC2-96BE-4F20-A9FB-0219415C9D20}"/>
              </a:ext>
            </a:extLst>
          </p:cNvPr>
          <p:cNvSpPr>
            <a:spLocks noChangeArrowheads="1"/>
          </p:cNvSpPr>
          <p:nvPr/>
        </p:nvSpPr>
        <p:spPr bwMode="auto">
          <a:xfrm>
            <a:off x="1701800" y="3657600"/>
            <a:ext cx="3048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1994" name="Rectangle 22">
            <a:extLst>
              <a:ext uri="{FF2B5EF4-FFF2-40B4-BE49-F238E27FC236}">
                <a16:creationId xmlns:a16="http://schemas.microsoft.com/office/drawing/2014/main" id="{803C5C38-4BC1-47B2-9CF1-2F57554BA61B}"/>
              </a:ext>
            </a:extLst>
          </p:cNvPr>
          <p:cNvSpPr>
            <a:spLocks noChangeArrowheads="1"/>
          </p:cNvSpPr>
          <p:nvPr/>
        </p:nvSpPr>
        <p:spPr bwMode="auto">
          <a:xfrm>
            <a:off x="1879600" y="3733800"/>
            <a:ext cx="1016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41995" name="Straight Connector 24">
            <a:extLst>
              <a:ext uri="{FF2B5EF4-FFF2-40B4-BE49-F238E27FC236}">
                <a16:creationId xmlns:a16="http://schemas.microsoft.com/office/drawing/2014/main" id="{3F70E420-1FB4-431C-BC1C-24A02EE3170A}"/>
              </a:ext>
            </a:extLst>
          </p:cNvPr>
          <p:cNvCxnSpPr>
            <a:cxnSpLocks noChangeShapeType="1"/>
          </p:cNvCxnSpPr>
          <p:nvPr/>
        </p:nvCxnSpPr>
        <p:spPr bwMode="auto">
          <a:xfrm rot="21540000" flipV="1">
            <a:off x="6413500" y="1295400"/>
            <a:ext cx="1905000" cy="60960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cxnSp>
      <p:sp>
        <p:nvSpPr>
          <p:cNvPr id="41996" name="Rectangle 25">
            <a:extLst>
              <a:ext uri="{FF2B5EF4-FFF2-40B4-BE49-F238E27FC236}">
                <a16:creationId xmlns:a16="http://schemas.microsoft.com/office/drawing/2014/main" id="{E73728A2-448C-47B8-B137-7F878D0744F2}"/>
              </a:ext>
            </a:extLst>
          </p:cNvPr>
          <p:cNvSpPr>
            <a:spLocks noChangeArrowheads="1"/>
          </p:cNvSpPr>
          <p:nvPr/>
        </p:nvSpPr>
        <p:spPr bwMode="auto">
          <a:xfrm>
            <a:off x="6019800" y="1600200"/>
            <a:ext cx="457200" cy="1905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1997" name="Rectangle 26">
            <a:extLst>
              <a:ext uri="{FF2B5EF4-FFF2-40B4-BE49-F238E27FC236}">
                <a16:creationId xmlns:a16="http://schemas.microsoft.com/office/drawing/2014/main" id="{7FBDDCEA-84E7-4DB0-A53D-3228EB577AEE}"/>
              </a:ext>
            </a:extLst>
          </p:cNvPr>
          <p:cNvSpPr>
            <a:spLocks noChangeArrowheads="1"/>
          </p:cNvSpPr>
          <p:nvPr/>
        </p:nvSpPr>
        <p:spPr bwMode="auto">
          <a:xfrm>
            <a:off x="5791200" y="1676400"/>
            <a:ext cx="482600" cy="1524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41998" name="Straight Connector 28">
            <a:extLst>
              <a:ext uri="{FF2B5EF4-FFF2-40B4-BE49-F238E27FC236}">
                <a16:creationId xmlns:a16="http://schemas.microsoft.com/office/drawing/2014/main" id="{2E1FB806-752C-4222-8C68-2772E83DB567}"/>
              </a:ext>
            </a:extLst>
          </p:cNvPr>
          <p:cNvCxnSpPr>
            <a:cxnSpLocks noChangeShapeType="1"/>
          </p:cNvCxnSpPr>
          <p:nvPr/>
        </p:nvCxnSpPr>
        <p:spPr bwMode="auto">
          <a:xfrm rot="5400000" flipH="1" flipV="1">
            <a:off x="2298700" y="5245100"/>
            <a:ext cx="533400" cy="30480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cxnSp>
      <p:cxnSp>
        <p:nvCxnSpPr>
          <p:cNvPr id="41999" name="Straight Connector 29">
            <a:extLst>
              <a:ext uri="{FF2B5EF4-FFF2-40B4-BE49-F238E27FC236}">
                <a16:creationId xmlns:a16="http://schemas.microsoft.com/office/drawing/2014/main" id="{3493DBE3-7A00-4A3F-B2EE-8E3FD15A99AC}"/>
              </a:ext>
            </a:extLst>
          </p:cNvPr>
          <p:cNvCxnSpPr>
            <a:cxnSpLocks noChangeShapeType="1"/>
          </p:cNvCxnSpPr>
          <p:nvPr/>
        </p:nvCxnSpPr>
        <p:spPr bwMode="auto">
          <a:xfrm rot="10740000">
            <a:off x="2797175" y="5110163"/>
            <a:ext cx="530225" cy="309562"/>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cxnSp>
      <p:cxnSp>
        <p:nvCxnSpPr>
          <p:cNvPr id="42000" name="Straight Connector 33">
            <a:extLst>
              <a:ext uri="{FF2B5EF4-FFF2-40B4-BE49-F238E27FC236}">
                <a16:creationId xmlns:a16="http://schemas.microsoft.com/office/drawing/2014/main" id="{66896764-0BAB-4A4A-8D66-CBF8B1A8A1D0}"/>
              </a:ext>
            </a:extLst>
          </p:cNvPr>
          <p:cNvCxnSpPr>
            <a:cxnSpLocks noChangeShapeType="1"/>
          </p:cNvCxnSpPr>
          <p:nvPr/>
        </p:nvCxnSpPr>
        <p:spPr bwMode="auto">
          <a:xfrm rot="180000" flipV="1">
            <a:off x="3378200" y="5194300"/>
            <a:ext cx="419100" cy="22860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cxnSp>
      <p:cxnSp>
        <p:nvCxnSpPr>
          <p:cNvPr id="42001" name="Straight Connector 35">
            <a:extLst>
              <a:ext uri="{FF2B5EF4-FFF2-40B4-BE49-F238E27FC236}">
                <a16:creationId xmlns:a16="http://schemas.microsoft.com/office/drawing/2014/main" id="{715BC796-EEDB-49D6-BFE6-01883203732D}"/>
              </a:ext>
            </a:extLst>
          </p:cNvPr>
          <p:cNvCxnSpPr>
            <a:cxnSpLocks noChangeShapeType="1"/>
          </p:cNvCxnSpPr>
          <p:nvPr/>
        </p:nvCxnSpPr>
        <p:spPr bwMode="auto">
          <a:xfrm rot="-840000">
            <a:off x="3898900" y="5181600"/>
            <a:ext cx="266700" cy="228600"/>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cxnSp>
      <p:cxnSp>
        <p:nvCxnSpPr>
          <p:cNvPr id="42002" name="Straight Connector 37">
            <a:extLst>
              <a:ext uri="{FF2B5EF4-FFF2-40B4-BE49-F238E27FC236}">
                <a16:creationId xmlns:a16="http://schemas.microsoft.com/office/drawing/2014/main" id="{5CF95C43-0BF6-4A29-AB43-C3AADAB64433}"/>
              </a:ext>
            </a:extLst>
          </p:cNvPr>
          <p:cNvCxnSpPr>
            <a:cxnSpLocks noChangeShapeType="1"/>
          </p:cNvCxnSpPr>
          <p:nvPr/>
        </p:nvCxnSpPr>
        <p:spPr bwMode="auto">
          <a:xfrm rot="16200000" flipH="1">
            <a:off x="4214019" y="5463381"/>
            <a:ext cx="381000" cy="27463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42003" name="Rectangle 38">
            <a:extLst>
              <a:ext uri="{FF2B5EF4-FFF2-40B4-BE49-F238E27FC236}">
                <a16:creationId xmlns:a16="http://schemas.microsoft.com/office/drawing/2014/main" id="{997E41FC-2155-40BF-A4D8-A4E5DA5AAD1D}"/>
              </a:ext>
            </a:extLst>
          </p:cNvPr>
          <p:cNvSpPr>
            <a:spLocks noChangeArrowheads="1"/>
          </p:cNvSpPr>
          <p:nvPr/>
        </p:nvSpPr>
        <p:spPr bwMode="auto">
          <a:xfrm>
            <a:off x="2362200" y="5715000"/>
            <a:ext cx="152400" cy="762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42004" name="Straight Connector 40">
            <a:extLst>
              <a:ext uri="{FF2B5EF4-FFF2-40B4-BE49-F238E27FC236}">
                <a16:creationId xmlns:a16="http://schemas.microsoft.com/office/drawing/2014/main" id="{904D9E27-B865-46D5-B40C-0C529071B570}"/>
              </a:ext>
            </a:extLst>
          </p:cNvPr>
          <p:cNvCxnSpPr>
            <a:cxnSpLocks noChangeShapeType="1"/>
          </p:cNvCxnSpPr>
          <p:nvPr/>
        </p:nvCxnSpPr>
        <p:spPr bwMode="auto">
          <a:xfrm rot="5400000">
            <a:off x="609600" y="4140200"/>
            <a:ext cx="1066800" cy="7620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05" name="Straight Connector 43">
            <a:extLst>
              <a:ext uri="{FF2B5EF4-FFF2-40B4-BE49-F238E27FC236}">
                <a16:creationId xmlns:a16="http://schemas.microsoft.com/office/drawing/2014/main" id="{48EBF3A6-F9FB-4844-8A42-E6FFB97EFC6F}"/>
              </a:ext>
            </a:extLst>
          </p:cNvPr>
          <p:cNvCxnSpPr>
            <a:cxnSpLocks noChangeShapeType="1"/>
          </p:cNvCxnSpPr>
          <p:nvPr/>
        </p:nvCxnSpPr>
        <p:spPr bwMode="auto">
          <a:xfrm rot="16200000" flipH="1">
            <a:off x="1371600" y="4572000"/>
            <a:ext cx="1524000" cy="152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06" name="Straight Connector 46">
            <a:extLst>
              <a:ext uri="{FF2B5EF4-FFF2-40B4-BE49-F238E27FC236}">
                <a16:creationId xmlns:a16="http://schemas.microsoft.com/office/drawing/2014/main" id="{08F47648-058D-4B20-AB34-3166DC45B0DB}"/>
              </a:ext>
            </a:extLst>
          </p:cNvPr>
          <p:cNvCxnSpPr>
            <a:cxnSpLocks noChangeShapeType="1"/>
          </p:cNvCxnSpPr>
          <p:nvPr/>
        </p:nvCxnSpPr>
        <p:spPr bwMode="auto">
          <a:xfrm rot="5580000">
            <a:off x="762001" y="2971800"/>
            <a:ext cx="1676400" cy="3175"/>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07" name="Straight Connector 48">
            <a:extLst>
              <a:ext uri="{FF2B5EF4-FFF2-40B4-BE49-F238E27FC236}">
                <a16:creationId xmlns:a16="http://schemas.microsoft.com/office/drawing/2014/main" id="{994809A2-1A98-4F76-AC77-12D87890BB7A}"/>
              </a:ext>
            </a:extLst>
          </p:cNvPr>
          <p:cNvCxnSpPr>
            <a:cxnSpLocks noChangeShapeType="1"/>
          </p:cNvCxnSpPr>
          <p:nvPr/>
        </p:nvCxnSpPr>
        <p:spPr bwMode="auto">
          <a:xfrm rot="5400000" flipH="1" flipV="1">
            <a:off x="2019300" y="2933700"/>
            <a:ext cx="914400" cy="6858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08" name="Straight Connector 50">
            <a:extLst>
              <a:ext uri="{FF2B5EF4-FFF2-40B4-BE49-F238E27FC236}">
                <a16:creationId xmlns:a16="http://schemas.microsoft.com/office/drawing/2014/main" id="{9C1FB517-8AC8-4C8F-BD92-CDF73CC83309}"/>
              </a:ext>
            </a:extLst>
          </p:cNvPr>
          <p:cNvCxnSpPr>
            <a:cxnSpLocks noChangeShapeType="1"/>
          </p:cNvCxnSpPr>
          <p:nvPr/>
        </p:nvCxnSpPr>
        <p:spPr bwMode="auto">
          <a:xfrm rot="120000" flipV="1">
            <a:off x="1739900" y="1968500"/>
            <a:ext cx="9144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09" name="Straight Connector 52">
            <a:extLst>
              <a:ext uri="{FF2B5EF4-FFF2-40B4-BE49-F238E27FC236}">
                <a16:creationId xmlns:a16="http://schemas.microsoft.com/office/drawing/2014/main" id="{E3ADFB01-BF5D-4142-A063-F96487467293}"/>
              </a:ext>
            </a:extLst>
          </p:cNvPr>
          <p:cNvCxnSpPr>
            <a:cxnSpLocks noChangeShapeType="1"/>
          </p:cNvCxnSpPr>
          <p:nvPr/>
        </p:nvCxnSpPr>
        <p:spPr bwMode="auto">
          <a:xfrm rot="16020000" flipH="1">
            <a:off x="2432050" y="2324100"/>
            <a:ext cx="6858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10" name="Straight Connector 56">
            <a:extLst>
              <a:ext uri="{FF2B5EF4-FFF2-40B4-BE49-F238E27FC236}">
                <a16:creationId xmlns:a16="http://schemas.microsoft.com/office/drawing/2014/main" id="{A503BFA8-89D4-4AB9-9CA6-7D7B3ACB19F7}"/>
              </a:ext>
            </a:extLst>
          </p:cNvPr>
          <p:cNvCxnSpPr>
            <a:cxnSpLocks noChangeShapeType="1"/>
          </p:cNvCxnSpPr>
          <p:nvPr/>
        </p:nvCxnSpPr>
        <p:spPr bwMode="auto">
          <a:xfrm rot="-720000">
            <a:off x="1600200" y="3911600"/>
            <a:ext cx="152400" cy="1588"/>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11" name="Straight Connector 57">
            <a:extLst>
              <a:ext uri="{FF2B5EF4-FFF2-40B4-BE49-F238E27FC236}">
                <a16:creationId xmlns:a16="http://schemas.microsoft.com/office/drawing/2014/main" id="{271EA590-66B9-4BBF-9325-957079FDA2AD}"/>
              </a:ext>
            </a:extLst>
          </p:cNvPr>
          <p:cNvCxnSpPr>
            <a:cxnSpLocks noChangeShapeType="1"/>
          </p:cNvCxnSpPr>
          <p:nvPr/>
        </p:nvCxnSpPr>
        <p:spPr bwMode="auto">
          <a:xfrm rot="-1140000">
            <a:off x="1868488" y="3843338"/>
            <a:ext cx="152400" cy="1587"/>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12" name="Straight Connector 59">
            <a:extLst>
              <a:ext uri="{FF2B5EF4-FFF2-40B4-BE49-F238E27FC236}">
                <a16:creationId xmlns:a16="http://schemas.microsoft.com/office/drawing/2014/main" id="{AA1E6647-46E7-4222-A7F9-DA2B61D1219B}"/>
              </a:ext>
            </a:extLst>
          </p:cNvPr>
          <p:cNvCxnSpPr>
            <a:cxnSpLocks noChangeShapeType="1"/>
          </p:cNvCxnSpPr>
          <p:nvPr/>
        </p:nvCxnSpPr>
        <p:spPr bwMode="auto">
          <a:xfrm rot="-60000">
            <a:off x="2921000" y="2794000"/>
            <a:ext cx="1447800" cy="533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13" name="Straight Connector 61">
            <a:extLst>
              <a:ext uri="{FF2B5EF4-FFF2-40B4-BE49-F238E27FC236}">
                <a16:creationId xmlns:a16="http://schemas.microsoft.com/office/drawing/2014/main" id="{B58E4624-5474-4EAA-82C5-8D8768E8FD74}"/>
              </a:ext>
            </a:extLst>
          </p:cNvPr>
          <p:cNvCxnSpPr>
            <a:cxnSpLocks noChangeShapeType="1"/>
          </p:cNvCxnSpPr>
          <p:nvPr/>
        </p:nvCxnSpPr>
        <p:spPr bwMode="auto">
          <a:xfrm rot="1320000">
            <a:off x="4418013" y="2741613"/>
            <a:ext cx="152400" cy="182562"/>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14" name="Straight Connector 63">
            <a:extLst>
              <a:ext uri="{FF2B5EF4-FFF2-40B4-BE49-F238E27FC236}">
                <a16:creationId xmlns:a16="http://schemas.microsoft.com/office/drawing/2014/main" id="{9FFEC522-63BE-4DE7-A9CA-76758E8890EF}"/>
              </a:ext>
            </a:extLst>
          </p:cNvPr>
          <p:cNvCxnSpPr>
            <a:cxnSpLocks noChangeShapeType="1"/>
          </p:cNvCxnSpPr>
          <p:nvPr/>
        </p:nvCxnSpPr>
        <p:spPr bwMode="auto">
          <a:xfrm rot="4560000">
            <a:off x="4381500" y="3086100"/>
            <a:ext cx="228600" cy="152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15" name="Straight Connector 65">
            <a:extLst>
              <a:ext uri="{FF2B5EF4-FFF2-40B4-BE49-F238E27FC236}">
                <a16:creationId xmlns:a16="http://schemas.microsoft.com/office/drawing/2014/main" id="{403B94B0-7F7D-4596-9919-4AB7E7BD284A}"/>
              </a:ext>
            </a:extLst>
          </p:cNvPr>
          <p:cNvCxnSpPr>
            <a:cxnSpLocks noChangeShapeType="1"/>
          </p:cNvCxnSpPr>
          <p:nvPr/>
        </p:nvCxnSpPr>
        <p:spPr bwMode="auto">
          <a:xfrm rot="9060000" flipV="1">
            <a:off x="4279900" y="3403600"/>
            <a:ext cx="1524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16" name="Straight Connector 67">
            <a:extLst>
              <a:ext uri="{FF2B5EF4-FFF2-40B4-BE49-F238E27FC236}">
                <a16:creationId xmlns:a16="http://schemas.microsoft.com/office/drawing/2014/main" id="{C0CED635-3F2E-4B68-AD0E-9C644525BDCC}"/>
              </a:ext>
            </a:extLst>
          </p:cNvPr>
          <p:cNvCxnSpPr>
            <a:cxnSpLocks noChangeShapeType="1"/>
          </p:cNvCxnSpPr>
          <p:nvPr/>
        </p:nvCxnSpPr>
        <p:spPr bwMode="auto">
          <a:xfrm rot="5160000">
            <a:off x="3898900" y="3644900"/>
            <a:ext cx="381000" cy="3048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17" name="Straight Connector 69">
            <a:extLst>
              <a:ext uri="{FF2B5EF4-FFF2-40B4-BE49-F238E27FC236}">
                <a16:creationId xmlns:a16="http://schemas.microsoft.com/office/drawing/2014/main" id="{584E1742-1988-4C83-BB05-E2EA0D879D70}"/>
              </a:ext>
            </a:extLst>
          </p:cNvPr>
          <p:cNvCxnSpPr>
            <a:cxnSpLocks noChangeShapeType="1"/>
          </p:cNvCxnSpPr>
          <p:nvPr/>
        </p:nvCxnSpPr>
        <p:spPr bwMode="auto">
          <a:xfrm rot="-780000">
            <a:off x="3695700" y="4064000"/>
            <a:ext cx="165100" cy="1588"/>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18" name="Straight Connector 72">
            <a:extLst>
              <a:ext uri="{FF2B5EF4-FFF2-40B4-BE49-F238E27FC236}">
                <a16:creationId xmlns:a16="http://schemas.microsoft.com/office/drawing/2014/main" id="{764CA313-73AE-429D-8FCF-7530CB402346}"/>
              </a:ext>
            </a:extLst>
          </p:cNvPr>
          <p:cNvCxnSpPr>
            <a:cxnSpLocks noChangeShapeType="1"/>
          </p:cNvCxnSpPr>
          <p:nvPr/>
        </p:nvCxnSpPr>
        <p:spPr bwMode="auto">
          <a:xfrm>
            <a:off x="762000" y="5168900"/>
            <a:ext cx="1371600" cy="304800"/>
          </a:xfrm>
          <a:prstGeom prst="line">
            <a:avLst/>
          </a:prstGeom>
          <a:noFill/>
          <a:ln w="53975">
            <a:solidFill>
              <a:schemeClr val="tx1"/>
            </a:solidFill>
            <a:round/>
            <a:headEnd/>
            <a:tailEnd/>
          </a:ln>
          <a:extLst>
            <a:ext uri="{909E8E84-426E-40DD-AFC4-6F175D3DCCD1}">
              <a14:hiddenFill xmlns:a14="http://schemas.microsoft.com/office/drawing/2010/main">
                <a:noFill/>
              </a14:hiddenFill>
            </a:ext>
          </a:extLst>
        </p:spPr>
      </p:cxnSp>
      <p:cxnSp>
        <p:nvCxnSpPr>
          <p:cNvPr id="42019" name="Straight Connector 74">
            <a:extLst>
              <a:ext uri="{FF2B5EF4-FFF2-40B4-BE49-F238E27FC236}">
                <a16:creationId xmlns:a16="http://schemas.microsoft.com/office/drawing/2014/main" id="{32E544E2-797F-4E6B-AC4E-8A6FC2852823}"/>
              </a:ext>
            </a:extLst>
          </p:cNvPr>
          <p:cNvCxnSpPr>
            <a:cxnSpLocks noChangeShapeType="1"/>
          </p:cNvCxnSpPr>
          <p:nvPr/>
        </p:nvCxnSpPr>
        <p:spPr bwMode="auto">
          <a:xfrm rot="15480000" flipH="1">
            <a:off x="5797550" y="1949450"/>
            <a:ext cx="228600" cy="16510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cxnSp>
      <p:cxnSp>
        <p:nvCxnSpPr>
          <p:cNvPr id="42020" name="Straight Connector 76">
            <a:extLst>
              <a:ext uri="{FF2B5EF4-FFF2-40B4-BE49-F238E27FC236}">
                <a16:creationId xmlns:a16="http://schemas.microsoft.com/office/drawing/2014/main" id="{7953A376-4FCC-4597-A5E8-34AE1384CBE9}"/>
              </a:ext>
            </a:extLst>
          </p:cNvPr>
          <p:cNvCxnSpPr>
            <a:cxnSpLocks noChangeShapeType="1"/>
          </p:cNvCxnSpPr>
          <p:nvPr/>
        </p:nvCxnSpPr>
        <p:spPr bwMode="auto">
          <a:xfrm rot="-240000">
            <a:off x="6096000" y="2162175"/>
            <a:ext cx="228600" cy="152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21" name="Straight Connector 78">
            <a:extLst>
              <a:ext uri="{FF2B5EF4-FFF2-40B4-BE49-F238E27FC236}">
                <a16:creationId xmlns:a16="http://schemas.microsoft.com/office/drawing/2014/main" id="{A97724D4-686B-4C67-828B-C61A650E68CD}"/>
              </a:ext>
            </a:extLst>
          </p:cNvPr>
          <p:cNvCxnSpPr>
            <a:cxnSpLocks noChangeShapeType="1"/>
          </p:cNvCxnSpPr>
          <p:nvPr/>
        </p:nvCxnSpPr>
        <p:spPr bwMode="auto">
          <a:xfrm rot="16500000" flipH="1">
            <a:off x="6019800" y="1854200"/>
            <a:ext cx="609600" cy="152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22" name="Straight Connector 80">
            <a:extLst>
              <a:ext uri="{FF2B5EF4-FFF2-40B4-BE49-F238E27FC236}">
                <a16:creationId xmlns:a16="http://schemas.microsoft.com/office/drawing/2014/main" id="{B738D0C6-A403-4359-B9EF-9B5E086B4668}"/>
              </a:ext>
            </a:extLst>
          </p:cNvPr>
          <p:cNvCxnSpPr>
            <a:cxnSpLocks noChangeShapeType="1"/>
          </p:cNvCxnSpPr>
          <p:nvPr/>
        </p:nvCxnSpPr>
        <p:spPr bwMode="auto">
          <a:xfrm rot="16080000" flipH="1">
            <a:off x="6286500" y="2540000"/>
            <a:ext cx="838200" cy="533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23" name="Straight Connector 82">
            <a:extLst>
              <a:ext uri="{FF2B5EF4-FFF2-40B4-BE49-F238E27FC236}">
                <a16:creationId xmlns:a16="http://schemas.microsoft.com/office/drawing/2014/main" id="{B0086EE2-375A-4FEA-81E4-45AA884A8480}"/>
              </a:ext>
            </a:extLst>
          </p:cNvPr>
          <p:cNvCxnSpPr>
            <a:cxnSpLocks noChangeShapeType="1"/>
          </p:cNvCxnSpPr>
          <p:nvPr/>
        </p:nvCxnSpPr>
        <p:spPr bwMode="auto">
          <a:xfrm rot="16140000" flipH="1">
            <a:off x="7086600" y="3302000"/>
            <a:ext cx="1219200" cy="1219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24" name="Straight Connector 84">
            <a:extLst>
              <a:ext uri="{FF2B5EF4-FFF2-40B4-BE49-F238E27FC236}">
                <a16:creationId xmlns:a16="http://schemas.microsoft.com/office/drawing/2014/main" id="{050E5B31-201B-47B4-8FDB-E1F8FD921092}"/>
              </a:ext>
            </a:extLst>
          </p:cNvPr>
          <p:cNvCxnSpPr>
            <a:cxnSpLocks noChangeShapeType="1"/>
          </p:cNvCxnSpPr>
          <p:nvPr/>
        </p:nvCxnSpPr>
        <p:spPr bwMode="auto">
          <a:xfrm>
            <a:off x="4165600" y="533400"/>
            <a:ext cx="1524000" cy="12954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25" name="Straight Connector 86">
            <a:extLst>
              <a:ext uri="{FF2B5EF4-FFF2-40B4-BE49-F238E27FC236}">
                <a16:creationId xmlns:a16="http://schemas.microsoft.com/office/drawing/2014/main" id="{F79F7BD8-DB6B-40FC-8743-E9FC1F7B1C13}"/>
              </a:ext>
            </a:extLst>
          </p:cNvPr>
          <p:cNvCxnSpPr>
            <a:cxnSpLocks noChangeShapeType="1"/>
          </p:cNvCxnSpPr>
          <p:nvPr/>
        </p:nvCxnSpPr>
        <p:spPr bwMode="auto">
          <a:xfrm rot="16140000" flipH="1">
            <a:off x="5740400" y="952500"/>
            <a:ext cx="762000" cy="2286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26" name="Straight Connector 88">
            <a:extLst>
              <a:ext uri="{FF2B5EF4-FFF2-40B4-BE49-F238E27FC236}">
                <a16:creationId xmlns:a16="http://schemas.microsoft.com/office/drawing/2014/main" id="{0B9393FA-CCCF-4A50-A632-63154D6D1A43}"/>
              </a:ext>
            </a:extLst>
          </p:cNvPr>
          <p:cNvCxnSpPr>
            <a:cxnSpLocks noChangeShapeType="1"/>
          </p:cNvCxnSpPr>
          <p:nvPr/>
        </p:nvCxnSpPr>
        <p:spPr bwMode="auto">
          <a:xfrm rot="16020000" flipH="1">
            <a:off x="1384300" y="1714500"/>
            <a:ext cx="3810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27" name="Straight Connector 95">
            <a:extLst>
              <a:ext uri="{FF2B5EF4-FFF2-40B4-BE49-F238E27FC236}">
                <a16:creationId xmlns:a16="http://schemas.microsoft.com/office/drawing/2014/main" id="{BBA99C03-0C38-416C-A0BC-ACB4A59C73FD}"/>
              </a:ext>
            </a:extLst>
          </p:cNvPr>
          <p:cNvCxnSpPr>
            <a:cxnSpLocks noChangeShapeType="1"/>
          </p:cNvCxnSpPr>
          <p:nvPr/>
        </p:nvCxnSpPr>
        <p:spPr bwMode="auto">
          <a:xfrm rot="16320000" flipH="1">
            <a:off x="1028700" y="965200"/>
            <a:ext cx="914400" cy="7620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28" name="Straight Connector 96">
            <a:extLst>
              <a:ext uri="{FF2B5EF4-FFF2-40B4-BE49-F238E27FC236}">
                <a16:creationId xmlns:a16="http://schemas.microsoft.com/office/drawing/2014/main" id="{D973EC7B-9304-4023-AB94-9B8BCB521221}"/>
              </a:ext>
            </a:extLst>
          </p:cNvPr>
          <p:cNvCxnSpPr>
            <a:cxnSpLocks noChangeShapeType="1"/>
          </p:cNvCxnSpPr>
          <p:nvPr/>
        </p:nvCxnSpPr>
        <p:spPr bwMode="auto">
          <a:xfrm rot="5820000">
            <a:off x="1094581" y="981869"/>
            <a:ext cx="992188" cy="44450"/>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29" name="Straight Connector 99">
            <a:extLst>
              <a:ext uri="{FF2B5EF4-FFF2-40B4-BE49-F238E27FC236}">
                <a16:creationId xmlns:a16="http://schemas.microsoft.com/office/drawing/2014/main" id="{9E14C130-8AB2-4740-9E1E-E83AF39D8231}"/>
              </a:ext>
            </a:extLst>
          </p:cNvPr>
          <p:cNvCxnSpPr>
            <a:cxnSpLocks noChangeShapeType="1"/>
          </p:cNvCxnSpPr>
          <p:nvPr/>
        </p:nvCxnSpPr>
        <p:spPr bwMode="auto">
          <a:xfrm rot="-180000">
            <a:off x="1498600" y="508000"/>
            <a:ext cx="152400" cy="1588"/>
          </a:xfrm>
          <a:prstGeom prst="line">
            <a:avLst/>
          </a:prstGeom>
          <a:noFill/>
          <a:ln w="3175">
            <a:solidFill>
              <a:srgbClr val="FFFFFF"/>
            </a:solidFill>
            <a:round/>
            <a:headEnd/>
            <a:tailEnd/>
          </a:ln>
          <a:extLst>
            <a:ext uri="{909E8E84-426E-40DD-AFC4-6F175D3DCCD1}">
              <a14:hiddenFill xmlns:a14="http://schemas.microsoft.com/office/drawing/2010/main">
                <a:noFill/>
              </a14:hiddenFill>
            </a:ext>
          </a:extLst>
        </p:spPr>
      </p:cxnSp>
      <p:cxnSp>
        <p:nvCxnSpPr>
          <p:cNvPr id="42030" name="Straight Connector 102">
            <a:extLst>
              <a:ext uri="{FF2B5EF4-FFF2-40B4-BE49-F238E27FC236}">
                <a16:creationId xmlns:a16="http://schemas.microsoft.com/office/drawing/2014/main" id="{7FF8436E-DF90-4464-BC43-CEBDE24E9B20}"/>
              </a:ext>
            </a:extLst>
          </p:cNvPr>
          <p:cNvCxnSpPr>
            <a:cxnSpLocks noChangeShapeType="1"/>
          </p:cNvCxnSpPr>
          <p:nvPr/>
        </p:nvCxnSpPr>
        <p:spPr bwMode="auto">
          <a:xfrm rot="16200000" flipV="1">
            <a:off x="317500" y="2247900"/>
            <a:ext cx="381000" cy="304800"/>
          </a:xfrm>
          <a:prstGeom prst="line">
            <a:avLst/>
          </a:prstGeom>
          <a:noFill/>
          <a:ln w="34925">
            <a:solidFill>
              <a:schemeClr val="tx1"/>
            </a:solidFill>
            <a:round/>
            <a:headEnd/>
            <a:tailEnd/>
          </a:ln>
          <a:extLst>
            <a:ext uri="{909E8E84-426E-40DD-AFC4-6F175D3DCCD1}">
              <a14:hiddenFill xmlns:a14="http://schemas.microsoft.com/office/drawing/2010/main">
                <a:noFill/>
              </a14:hiddenFill>
            </a:ext>
          </a:extLst>
        </p:spPr>
      </p:cxnSp>
      <p:sp>
        <p:nvSpPr>
          <p:cNvPr id="42031" name="Rectangle 103">
            <a:extLst>
              <a:ext uri="{FF2B5EF4-FFF2-40B4-BE49-F238E27FC236}">
                <a16:creationId xmlns:a16="http://schemas.microsoft.com/office/drawing/2014/main" id="{2BF7EDDD-FA5F-49F0-8F73-039B6105990A}"/>
              </a:ext>
            </a:extLst>
          </p:cNvPr>
          <p:cNvSpPr>
            <a:spLocks noChangeArrowheads="1"/>
          </p:cNvSpPr>
          <p:nvPr/>
        </p:nvSpPr>
        <p:spPr bwMode="auto">
          <a:xfrm>
            <a:off x="1714500" y="1828800"/>
            <a:ext cx="609600" cy="139700"/>
          </a:xfrm>
          <a:prstGeom prst="rect">
            <a:avLst/>
          </a:prstGeom>
          <a:solidFill>
            <a:srgbClr val="000000"/>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2032" name="Rectangle 104">
            <a:extLst>
              <a:ext uri="{FF2B5EF4-FFF2-40B4-BE49-F238E27FC236}">
                <a16:creationId xmlns:a16="http://schemas.microsoft.com/office/drawing/2014/main" id="{5E051C51-9F62-49AF-8272-E17780018593}"/>
              </a:ext>
            </a:extLst>
          </p:cNvPr>
          <p:cNvSpPr>
            <a:spLocks noChangeArrowheads="1"/>
          </p:cNvSpPr>
          <p:nvPr/>
        </p:nvSpPr>
        <p:spPr bwMode="auto">
          <a:xfrm>
            <a:off x="2133600" y="2590800"/>
            <a:ext cx="609600" cy="139700"/>
          </a:xfrm>
          <a:prstGeom prst="rect">
            <a:avLst/>
          </a:prstGeom>
          <a:solidFill>
            <a:srgbClr val="000000"/>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2033" name="Text Box 3">
            <a:extLst>
              <a:ext uri="{FF2B5EF4-FFF2-40B4-BE49-F238E27FC236}">
                <a16:creationId xmlns:a16="http://schemas.microsoft.com/office/drawing/2014/main" id="{8EAA09AE-4E7E-4850-9CFB-FC9DC5343DBF}"/>
              </a:ext>
            </a:extLst>
          </p:cNvPr>
          <p:cNvSpPr txBox="1">
            <a:spLocks noChangeArrowheads="1"/>
          </p:cNvSpPr>
          <p:nvPr/>
        </p:nvSpPr>
        <p:spPr bwMode="auto">
          <a:xfrm>
            <a:off x="1752600" y="2667000"/>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FF00"/>
                </a:solidFill>
                <a:latin typeface="Arial" panose="020B0604020202020204" pitchFamily="34" charset="0"/>
                <a:cs typeface="Arial" panose="020B0604020202020204" pitchFamily="34" charset="0"/>
              </a:rPr>
              <a:t>Orion</a:t>
            </a:r>
          </a:p>
        </p:txBody>
      </p:sp>
      <p:sp>
        <p:nvSpPr>
          <p:cNvPr id="42034" name="Text Box 3">
            <a:extLst>
              <a:ext uri="{FF2B5EF4-FFF2-40B4-BE49-F238E27FC236}">
                <a16:creationId xmlns:a16="http://schemas.microsoft.com/office/drawing/2014/main" id="{689A3F70-BC73-4892-8A37-0A855A2B402D}"/>
              </a:ext>
            </a:extLst>
          </p:cNvPr>
          <p:cNvSpPr txBox="1">
            <a:spLocks noChangeArrowheads="1"/>
          </p:cNvSpPr>
          <p:nvPr/>
        </p:nvSpPr>
        <p:spPr bwMode="auto">
          <a:xfrm>
            <a:off x="457200" y="1828800"/>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FF0000"/>
                </a:solidFill>
                <a:latin typeface="Arial" panose="020B0604020202020204" pitchFamily="34" charset="0"/>
                <a:cs typeface="Arial" panose="020B0604020202020204" pitchFamily="34" charset="0"/>
              </a:rPr>
              <a:t>Betelgeuse</a:t>
            </a:r>
          </a:p>
        </p:txBody>
      </p:sp>
      <p:sp>
        <p:nvSpPr>
          <p:cNvPr id="42035" name="Text Box 3">
            <a:extLst>
              <a:ext uri="{FF2B5EF4-FFF2-40B4-BE49-F238E27FC236}">
                <a16:creationId xmlns:a16="http://schemas.microsoft.com/office/drawing/2014/main" id="{730984CE-4F05-4DDB-B144-CA1A7E2D4152}"/>
              </a:ext>
            </a:extLst>
          </p:cNvPr>
          <p:cNvSpPr txBox="1">
            <a:spLocks noChangeArrowheads="1"/>
          </p:cNvSpPr>
          <p:nvPr/>
        </p:nvSpPr>
        <p:spPr bwMode="auto">
          <a:xfrm>
            <a:off x="4724400" y="1752600"/>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FF0000"/>
                </a:solidFill>
                <a:latin typeface="Arial" panose="020B0604020202020204" pitchFamily="34" charset="0"/>
                <a:cs typeface="Arial" panose="020B0604020202020204" pitchFamily="34" charset="0"/>
              </a:rPr>
              <a:t>Aldebaran</a:t>
            </a:r>
          </a:p>
        </p:txBody>
      </p:sp>
      <p:sp>
        <p:nvSpPr>
          <p:cNvPr id="42036" name="Text Box 3">
            <a:extLst>
              <a:ext uri="{FF2B5EF4-FFF2-40B4-BE49-F238E27FC236}">
                <a16:creationId xmlns:a16="http://schemas.microsoft.com/office/drawing/2014/main" id="{751B2B9E-EE39-49FF-8B74-32DFC3F72D04}"/>
              </a:ext>
            </a:extLst>
          </p:cNvPr>
          <p:cNvSpPr txBox="1">
            <a:spLocks noChangeArrowheads="1"/>
          </p:cNvSpPr>
          <p:nvPr/>
        </p:nvSpPr>
        <p:spPr bwMode="auto">
          <a:xfrm>
            <a:off x="6705600" y="371475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FF00"/>
                </a:solidFill>
                <a:latin typeface="Arial" panose="020B0604020202020204" pitchFamily="34" charset="0"/>
                <a:cs typeface="Arial" panose="020B0604020202020204" pitchFamily="34" charset="0"/>
              </a:rPr>
              <a:t>Taurus</a:t>
            </a:r>
          </a:p>
        </p:txBody>
      </p:sp>
      <p:sp>
        <p:nvSpPr>
          <p:cNvPr id="42037" name="Text Box 3">
            <a:extLst>
              <a:ext uri="{FF2B5EF4-FFF2-40B4-BE49-F238E27FC236}">
                <a16:creationId xmlns:a16="http://schemas.microsoft.com/office/drawing/2014/main" id="{2B4AFD86-41A7-49BB-A6D1-F1AF1FEDD7BD}"/>
              </a:ext>
            </a:extLst>
          </p:cNvPr>
          <p:cNvSpPr txBox="1">
            <a:spLocks noChangeArrowheads="1"/>
          </p:cNvSpPr>
          <p:nvPr/>
        </p:nvSpPr>
        <p:spPr bwMode="auto">
          <a:xfrm>
            <a:off x="7848600" y="1524000"/>
            <a:ext cx="1295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BBE0E3"/>
                </a:solidFill>
                <a:latin typeface="Arial" panose="020B0604020202020204" pitchFamily="34" charset="0"/>
                <a:cs typeface="Arial" panose="020B0604020202020204" pitchFamily="34" charset="0"/>
              </a:rPr>
              <a:t>Pleiades</a:t>
            </a:r>
          </a:p>
        </p:txBody>
      </p:sp>
      <p:sp>
        <p:nvSpPr>
          <p:cNvPr id="42038" name="Text Box 3">
            <a:extLst>
              <a:ext uri="{FF2B5EF4-FFF2-40B4-BE49-F238E27FC236}">
                <a16:creationId xmlns:a16="http://schemas.microsoft.com/office/drawing/2014/main" id="{DBCA3F72-7E03-4ACB-8EA4-66E416173069}"/>
              </a:ext>
            </a:extLst>
          </p:cNvPr>
          <p:cNvSpPr txBox="1">
            <a:spLocks noChangeArrowheads="1"/>
          </p:cNvSpPr>
          <p:nvPr/>
        </p:nvSpPr>
        <p:spPr bwMode="auto">
          <a:xfrm>
            <a:off x="6629400" y="2133600"/>
            <a:ext cx="1295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FF00"/>
                </a:solidFill>
                <a:latin typeface="Arial" panose="020B0604020202020204" pitchFamily="34" charset="0"/>
                <a:cs typeface="Arial" panose="020B0604020202020204" pitchFamily="34" charset="0"/>
              </a:rPr>
              <a:t>Hyades</a:t>
            </a:r>
          </a:p>
        </p:txBody>
      </p:sp>
      <p:sp>
        <p:nvSpPr>
          <p:cNvPr id="42039" name="Rectangle 112">
            <a:extLst>
              <a:ext uri="{FF2B5EF4-FFF2-40B4-BE49-F238E27FC236}">
                <a16:creationId xmlns:a16="http://schemas.microsoft.com/office/drawing/2014/main" id="{23F9AECD-3A09-4AAF-BE99-2D285CFB8B8B}"/>
              </a:ext>
            </a:extLst>
          </p:cNvPr>
          <p:cNvSpPr>
            <a:spLocks noChangeArrowheads="1"/>
          </p:cNvSpPr>
          <p:nvPr/>
        </p:nvSpPr>
        <p:spPr bwMode="auto">
          <a:xfrm>
            <a:off x="8210550" y="1066800"/>
            <a:ext cx="571500" cy="457200"/>
          </a:xfrm>
          <a:prstGeom prst="rect">
            <a:avLst/>
          </a:prstGeom>
          <a:noFill/>
          <a:ln w="15875">
            <a:solidFill>
              <a:srgbClr val="BBE0E3"/>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2040" name="Rectangle 113">
            <a:extLst>
              <a:ext uri="{FF2B5EF4-FFF2-40B4-BE49-F238E27FC236}">
                <a16:creationId xmlns:a16="http://schemas.microsoft.com/office/drawing/2014/main" id="{856D13D0-9BB1-4E6F-A3EE-F53F99EF5E8B}"/>
              </a:ext>
            </a:extLst>
          </p:cNvPr>
          <p:cNvSpPr>
            <a:spLocks noChangeArrowheads="1"/>
          </p:cNvSpPr>
          <p:nvPr/>
        </p:nvSpPr>
        <p:spPr bwMode="auto">
          <a:xfrm>
            <a:off x="5867400" y="1905000"/>
            <a:ext cx="685800" cy="533400"/>
          </a:xfrm>
          <a:prstGeom prst="rect">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7" descr="Hyades-Pleiades.jpg">
            <a:extLst>
              <a:ext uri="{FF2B5EF4-FFF2-40B4-BE49-F238E27FC236}">
                <a16:creationId xmlns:a16="http://schemas.microsoft.com/office/drawing/2014/main" id="{D960EEB1-AD39-4425-97FD-370BC2BAC3B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0" name="Text Box 3">
            <a:extLst>
              <a:ext uri="{FF2B5EF4-FFF2-40B4-BE49-F238E27FC236}">
                <a16:creationId xmlns:a16="http://schemas.microsoft.com/office/drawing/2014/main" id="{4093B77C-CCDA-4962-9942-14725B63B8B5}"/>
              </a:ext>
            </a:extLst>
          </p:cNvPr>
          <p:cNvSpPr txBox="1">
            <a:spLocks noChangeArrowheads="1"/>
          </p:cNvSpPr>
          <p:nvPr/>
        </p:nvSpPr>
        <p:spPr bwMode="auto">
          <a:xfrm>
            <a:off x="4191000" y="5257800"/>
            <a:ext cx="2667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BBE0E3"/>
                </a:solidFill>
                <a:latin typeface="Arial" panose="020B0604020202020204" pitchFamily="34" charset="0"/>
                <a:cs typeface="Arial" panose="020B0604020202020204" pitchFamily="34" charset="0"/>
              </a:rPr>
              <a:t>Hyades Cluster</a:t>
            </a:r>
          </a:p>
        </p:txBody>
      </p:sp>
      <p:sp>
        <p:nvSpPr>
          <p:cNvPr id="43011" name="Rectangle 8">
            <a:extLst>
              <a:ext uri="{FF2B5EF4-FFF2-40B4-BE49-F238E27FC236}">
                <a16:creationId xmlns:a16="http://schemas.microsoft.com/office/drawing/2014/main" id="{EE60FA2B-9176-420E-A48E-5D75AFEBA842}"/>
              </a:ext>
            </a:extLst>
          </p:cNvPr>
          <p:cNvSpPr>
            <a:spLocks noChangeArrowheads="1"/>
          </p:cNvSpPr>
          <p:nvPr/>
        </p:nvSpPr>
        <p:spPr bwMode="auto">
          <a:xfrm>
            <a:off x="1905000" y="3124200"/>
            <a:ext cx="2209800" cy="2667000"/>
          </a:xfrm>
          <a:prstGeom prst="rect">
            <a:avLst/>
          </a:prstGeom>
          <a:noFill/>
          <a:ln w="15875">
            <a:solidFill>
              <a:srgbClr val="BBE0E3"/>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48133" name="Text Box 3">
            <a:extLst>
              <a:ext uri="{FF2B5EF4-FFF2-40B4-BE49-F238E27FC236}">
                <a16:creationId xmlns:a16="http://schemas.microsoft.com/office/drawing/2014/main" id="{E1667919-8628-42C3-9819-A1211FC8ED14}"/>
              </a:ext>
            </a:extLst>
          </p:cNvPr>
          <p:cNvSpPr txBox="1">
            <a:spLocks noChangeArrowheads="1"/>
          </p:cNvSpPr>
          <p:nvPr/>
        </p:nvSpPr>
        <p:spPr bwMode="auto">
          <a:xfrm>
            <a:off x="381000" y="4267200"/>
            <a:ext cx="1295400" cy="36988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defRPr/>
            </a:pPr>
            <a:r>
              <a:rPr lang="en-US" sz="1800">
                <a:solidFill>
                  <a:srgbClr val="FF0000"/>
                </a:solidFill>
                <a:latin typeface="Arial" charset="0"/>
                <a:ea typeface="Arial" charset="0"/>
                <a:cs typeface="Arial" charset="0"/>
              </a:rPr>
              <a:t>Aldebaran</a:t>
            </a:r>
          </a:p>
        </p:txBody>
      </p:sp>
      <p:cxnSp>
        <p:nvCxnSpPr>
          <p:cNvPr id="43013" name="Straight Arrow Connector 12">
            <a:extLst>
              <a:ext uri="{FF2B5EF4-FFF2-40B4-BE49-F238E27FC236}">
                <a16:creationId xmlns:a16="http://schemas.microsoft.com/office/drawing/2014/main" id="{BB2CCF00-BE63-4704-AF69-5DC80DDAC227}"/>
              </a:ext>
            </a:extLst>
          </p:cNvPr>
          <p:cNvCxnSpPr>
            <a:cxnSpLocks noChangeShapeType="1"/>
          </p:cNvCxnSpPr>
          <p:nvPr/>
        </p:nvCxnSpPr>
        <p:spPr bwMode="auto">
          <a:xfrm>
            <a:off x="1574800" y="4495800"/>
            <a:ext cx="558800" cy="1588"/>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48135" name="Text Box 3">
            <a:extLst>
              <a:ext uri="{FF2B5EF4-FFF2-40B4-BE49-F238E27FC236}">
                <a16:creationId xmlns:a16="http://schemas.microsoft.com/office/drawing/2014/main" id="{030E3722-5BF1-422B-86DD-20B455CF79BF}"/>
              </a:ext>
            </a:extLst>
          </p:cNvPr>
          <p:cNvSpPr txBox="1">
            <a:spLocks noChangeArrowheads="1"/>
          </p:cNvSpPr>
          <p:nvPr/>
        </p:nvSpPr>
        <p:spPr bwMode="auto">
          <a:xfrm>
            <a:off x="228600" y="4648200"/>
            <a:ext cx="1676400" cy="73818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defRPr/>
            </a:pPr>
            <a:r>
              <a:rPr lang="en-US" sz="1400">
                <a:solidFill>
                  <a:srgbClr val="FF0000"/>
                </a:solidFill>
                <a:latin typeface="Arial" charset="0"/>
                <a:ea typeface="Arial" charset="0"/>
                <a:cs typeface="Arial" charset="0"/>
              </a:rPr>
              <a:t>is a foreground star, not part of the Hyades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2" descr="hyades-70mm@f3.jpg">
            <a:extLst>
              <a:ext uri="{FF2B5EF4-FFF2-40B4-BE49-F238E27FC236}">
                <a16:creationId xmlns:a16="http://schemas.microsoft.com/office/drawing/2014/main" id="{1B768362-DDDA-422F-9484-1EDBC5B8968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822087">
            <a:off x="-568325" y="-930275"/>
            <a:ext cx="10680700" cy="711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Rectangle 3">
            <a:extLst>
              <a:ext uri="{FF2B5EF4-FFF2-40B4-BE49-F238E27FC236}">
                <a16:creationId xmlns:a16="http://schemas.microsoft.com/office/drawing/2014/main" id="{6E9829CA-5271-4CD7-8098-538121570700}"/>
              </a:ext>
            </a:extLst>
          </p:cNvPr>
          <p:cNvSpPr>
            <a:spLocks noChangeArrowheads="1"/>
          </p:cNvSpPr>
          <p:nvPr/>
        </p:nvSpPr>
        <p:spPr bwMode="auto">
          <a:xfrm>
            <a:off x="76200" y="6324600"/>
            <a:ext cx="8915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Hyades cluster — closest cluster to Earth 153 l-yrs away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3" descr="m44_nfo.jpg">
            <a:extLst>
              <a:ext uri="{FF2B5EF4-FFF2-40B4-BE49-F238E27FC236}">
                <a16:creationId xmlns:a16="http://schemas.microsoft.com/office/drawing/2014/main" id="{C3E86C9E-A17D-425F-AD18-3BE5CF2BD325}"/>
              </a:ext>
            </a:extLst>
          </p:cNvPr>
          <p:cNvPicPr>
            <a:picLocks noChangeAspect="1"/>
          </p:cNvPicPr>
          <p:nvPr/>
        </p:nvPicPr>
        <p:blipFill>
          <a:blip r:embed="rId3">
            <a:extLst>
              <a:ext uri="{28A0092B-C50C-407E-A947-70E740481C1C}">
                <a14:useLocalDpi xmlns:a14="http://schemas.microsoft.com/office/drawing/2010/main" val="0"/>
              </a:ext>
            </a:extLst>
          </a:blip>
          <a:srcRect b="4443"/>
          <a:stretch>
            <a:fillRect/>
          </a:stretch>
        </p:blipFill>
        <p:spPr bwMode="auto">
          <a:xfrm>
            <a:off x="441325" y="0"/>
            <a:ext cx="826135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8" name="Rectangle 3">
            <a:extLst>
              <a:ext uri="{FF2B5EF4-FFF2-40B4-BE49-F238E27FC236}">
                <a16:creationId xmlns:a16="http://schemas.microsoft.com/office/drawing/2014/main" id="{F531BA5E-8FDA-490C-B086-4BC9DD5FD088}"/>
              </a:ext>
            </a:extLst>
          </p:cNvPr>
          <p:cNvSpPr>
            <a:spLocks noChangeArrowheads="1"/>
          </p:cNvSpPr>
          <p:nvPr/>
        </p:nvSpPr>
        <p:spPr bwMode="auto">
          <a:xfrm>
            <a:off x="76200" y="6324600"/>
            <a:ext cx="8915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Beehive cluster — only 600 million yrs 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a:extLst>
              <a:ext uri="{FF2B5EF4-FFF2-40B4-BE49-F238E27FC236}">
                <a16:creationId xmlns:a16="http://schemas.microsoft.com/office/drawing/2014/main" id="{6750FCAF-B7B5-462B-8F77-704E9EC025AF}"/>
              </a:ext>
            </a:extLst>
          </p:cNvPr>
          <p:cNvPicPr>
            <a:picLocks noChangeAspect="1" noChangeArrowheads="1"/>
          </p:cNvPicPr>
          <p:nvPr/>
        </p:nvPicPr>
        <p:blipFill>
          <a:blip r:embed="rId3">
            <a:lum contrast="18000"/>
            <a:extLst>
              <a:ext uri="{28A0092B-C50C-407E-A947-70E740481C1C}">
                <a14:useLocalDpi xmlns:a14="http://schemas.microsoft.com/office/drawing/2010/main" val="0"/>
              </a:ext>
            </a:extLst>
          </a:blip>
          <a:srcRect l="1418" t="1215" r="1389" b="16663"/>
          <a:stretch>
            <a:fillRect/>
          </a:stretch>
        </p:blipFill>
        <p:spPr bwMode="auto">
          <a:xfrm>
            <a:off x="914400" y="0"/>
            <a:ext cx="6781800" cy="668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Oval 3">
            <a:extLst>
              <a:ext uri="{FF2B5EF4-FFF2-40B4-BE49-F238E27FC236}">
                <a16:creationId xmlns:a16="http://schemas.microsoft.com/office/drawing/2014/main" id="{92202D46-33C0-430B-9DC2-545B2370D4F3}"/>
              </a:ext>
            </a:extLst>
          </p:cNvPr>
          <p:cNvSpPr>
            <a:spLocks noChangeArrowheads="1"/>
          </p:cNvSpPr>
          <p:nvPr/>
        </p:nvSpPr>
        <p:spPr bwMode="auto">
          <a:xfrm>
            <a:off x="4343400" y="3581400"/>
            <a:ext cx="228600" cy="228600"/>
          </a:xfrm>
          <a:prstGeom prst="ellipse">
            <a:avLst/>
          </a:prstGeom>
          <a:solidFill>
            <a:schemeClr val="tx1"/>
          </a:solidFill>
          <a:ln w="9525">
            <a:solidFill>
              <a:schemeClr val="tx1"/>
            </a:solidFill>
            <a:round/>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8435" name="Text Box 4">
            <a:extLst>
              <a:ext uri="{FF2B5EF4-FFF2-40B4-BE49-F238E27FC236}">
                <a16:creationId xmlns:a16="http://schemas.microsoft.com/office/drawing/2014/main" id="{BD06080C-FF02-48B5-B2A9-44A66784395B}"/>
              </a:ext>
            </a:extLst>
          </p:cNvPr>
          <p:cNvSpPr txBox="1">
            <a:spLocks noChangeArrowheads="1"/>
          </p:cNvSpPr>
          <p:nvPr/>
        </p:nvSpPr>
        <p:spPr bwMode="auto">
          <a:xfrm>
            <a:off x="1143000" y="609600"/>
            <a:ext cx="2667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Open cluster</a:t>
            </a:r>
            <a:endParaRPr lang="en-US" altLang="en-US">
              <a:latin typeface="Arial" panose="020B0604020202020204" pitchFamily="34" charset="0"/>
              <a:cs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3" descr="m44_nfo.jpg">
            <a:extLst>
              <a:ext uri="{FF2B5EF4-FFF2-40B4-BE49-F238E27FC236}">
                <a16:creationId xmlns:a16="http://schemas.microsoft.com/office/drawing/2014/main" id="{0A148CD9-ECD5-4E2D-96D6-99CF602950E1}"/>
              </a:ext>
            </a:extLst>
          </p:cNvPr>
          <p:cNvPicPr>
            <a:picLocks noChangeAspect="1"/>
          </p:cNvPicPr>
          <p:nvPr/>
        </p:nvPicPr>
        <p:blipFill>
          <a:blip r:embed="rId3">
            <a:extLst>
              <a:ext uri="{28A0092B-C50C-407E-A947-70E740481C1C}">
                <a14:useLocalDpi xmlns:a14="http://schemas.microsoft.com/office/drawing/2010/main" val="0"/>
              </a:ext>
            </a:extLst>
          </a:blip>
          <a:srcRect b="4443"/>
          <a:stretch>
            <a:fillRect/>
          </a:stretch>
        </p:blipFill>
        <p:spPr bwMode="auto">
          <a:xfrm>
            <a:off x="441325" y="0"/>
            <a:ext cx="826135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6" name="Rectangle 3">
            <a:extLst>
              <a:ext uri="{FF2B5EF4-FFF2-40B4-BE49-F238E27FC236}">
                <a16:creationId xmlns:a16="http://schemas.microsoft.com/office/drawing/2014/main" id="{759A1657-7206-4443-835C-3D2BB9D78403}"/>
              </a:ext>
            </a:extLst>
          </p:cNvPr>
          <p:cNvSpPr>
            <a:spLocks noChangeArrowheads="1"/>
          </p:cNvSpPr>
          <p:nvPr/>
        </p:nvSpPr>
        <p:spPr bwMode="auto">
          <a:xfrm>
            <a:off x="76200" y="6324600"/>
            <a:ext cx="8915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Beehive cluster — only 600 million yrs old</a:t>
            </a:r>
          </a:p>
        </p:txBody>
      </p:sp>
      <p:sp>
        <p:nvSpPr>
          <p:cNvPr id="47107" name="Rectangle 3">
            <a:extLst>
              <a:ext uri="{FF2B5EF4-FFF2-40B4-BE49-F238E27FC236}">
                <a16:creationId xmlns:a16="http://schemas.microsoft.com/office/drawing/2014/main" id="{2EB986EF-39E1-4D59-9B0C-719924F71A74}"/>
              </a:ext>
            </a:extLst>
          </p:cNvPr>
          <p:cNvSpPr>
            <a:spLocks noChangeArrowheads="1"/>
          </p:cNvSpPr>
          <p:nvPr/>
        </p:nvSpPr>
        <p:spPr bwMode="auto">
          <a:xfrm>
            <a:off x="2514600" y="1676400"/>
            <a:ext cx="3429000" cy="2667000"/>
          </a:xfrm>
          <a:prstGeom prst="rect">
            <a:avLst/>
          </a:prstGeom>
          <a:noFill/>
          <a:ln w="28575">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3" descr="m44franke1600.jpg">
            <a:extLst>
              <a:ext uri="{FF2B5EF4-FFF2-40B4-BE49-F238E27FC236}">
                <a16:creationId xmlns:a16="http://schemas.microsoft.com/office/drawing/2014/main" id="{DD1FC49A-FB4C-4315-9E65-F838B805A004}"/>
              </a:ext>
            </a:extLst>
          </p:cNvPr>
          <p:cNvPicPr>
            <a:picLocks noChangeAspect="1"/>
          </p:cNvPicPr>
          <p:nvPr/>
        </p:nvPicPr>
        <p:blipFill>
          <a:blip r:embed="rId3">
            <a:extLst>
              <a:ext uri="{28A0092B-C50C-407E-A947-70E740481C1C}">
                <a14:useLocalDpi xmlns:a14="http://schemas.microsoft.com/office/drawing/2010/main" val="0"/>
              </a:ext>
            </a:extLst>
          </a:blip>
          <a:srcRect l="21162" t="24174" r="27190" b="24176"/>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4" name="Rectangle 3">
            <a:extLst>
              <a:ext uri="{FF2B5EF4-FFF2-40B4-BE49-F238E27FC236}">
                <a16:creationId xmlns:a16="http://schemas.microsoft.com/office/drawing/2014/main" id="{EA971A9B-6850-497D-AEF2-40F1F0FD8BB9}"/>
              </a:ext>
            </a:extLst>
          </p:cNvPr>
          <p:cNvSpPr>
            <a:spLocks noChangeArrowheads="1"/>
          </p:cNvSpPr>
          <p:nvPr/>
        </p:nvSpPr>
        <p:spPr bwMode="auto">
          <a:xfrm>
            <a:off x="76200" y="6324600"/>
            <a:ext cx="8915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Beehive cluster — only 600 million yrs 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4">
            <a:extLst>
              <a:ext uri="{FF2B5EF4-FFF2-40B4-BE49-F238E27FC236}">
                <a16:creationId xmlns:a16="http://schemas.microsoft.com/office/drawing/2014/main" id="{EB79F254-92C1-45DF-86A0-B134DB25F7DB}"/>
              </a:ext>
            </a:extLst>
          </p:cNvPr>
          <p:cNvPicPr>
            <a:picLocks noChangeAspect="1" noChangeArrowheads="1"/>
          </p:cNvPicPr>
          <p:nvPr/>
        </p:nvPicPr>
        <p:blipFill>
          <a:blip r:embed="rId3">
            <a:lum contrast="24000"/>
            <a:extLst>
              <a:ext uri="{28A0092B-C50C-407E-A947-70E740481C1C}">
                <a14:useLocalDpi xmlns:a14="http://schemas.microsoft.com/office/drawing/2010/main" val="0"/>
              </a:ext>
            </a:extLst>
          </a:blip>
          <a:srcRect b="4587"/>
          <a:stretch>
            <a:fillRect/>
          </a:stretch>
        </p:blipFill>
        <p:spPr bwMode="auto">
          <a:xfrm>
            <a:off x="457200" y="76200"/>
            <a:ext cx="83058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2" name="Text Box 5">
            <a:extLst>
              <a:ext uri="{FF2B5EF4-FFF2-40B4-BE49-F238E27FC236}">
                <a16:creationId xmlns:a16="http://schemas.microsoft.com/office/drawing/2014/main" id="{324FD57B-EFB9-4685-A0B0-029ED56FF540}"/>
              </a:ext>
            </a:extLst>
          </p:cNvPr>
          <p:cNvSpPr txBox="1">
            <a:spLocks noChangeArrowheads="1"/>
          </p:cNvSpPr>
          <p:nvPr/>
        </p:nvSpPr>
        <p:spPr bwMode="auto">
          <a:xfrm>
            <a:off x="457200" y="5486400"/>
            <a:ext cx="8382000" cy="1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380 l-yr from earth — Triple star system Albireo — 5 M</a:t>
            </a:r>
            <a:r>
              <a:rPr lang="en-US" altLang="en-US" baseline="-25000">
                <a:solidFill>
                  <a:schemeClr val="accent1"/>
                </a:solidFill>
                <a:latin typeface="Arial" panose="020B0604020202020204" pitchFamily="34" charset="0"/>
                <a:cs typeface="Arial" panose="020B0604020202020204" pitchFamily="34" charset="0"/>
              </a:rPr>
              <a:t>sun</a:t>
            </a:r>
            <a:r>
              <a:rPr lang="en-US" altLang="en-US">
                <a:solidFill>
                  <a:schemeClr val="accent1"/>
                </a:solidFill>
                <a:latin typeface="Arial" panose="020B0604020202020204" pitchFamily="34" charset="0"/>
                <a:cs typeface="Arial" panose="020B0604020202020204" pitchFamily="34" charset="0"/>
              </a:rPr>
              <a:t>.</a:t>
            </a:r>
          </a:p>
          <a:p>
            <a:pPr algn="ctr">
              <a:spcBef>
                <a:spcPct val="50000"/>
              </a:spcBef>
            </a:pPr>
            <a:r>
              <a:rPr lang="en-US" altLang="en-US" sz="1800">
                <a:solidFill>
                  <a:schemeClr val="accent1"/>
                </a:solidFill>
                <a:latin typeface="Arial" panose="020B0604020202020204" pitchFamily="34" charset="0"/>
                <a:cs typeface="Arial" panose="020B0604020202020204" pitchFamily="34" charset="0"/>
              </a:rPr>
              <a:t>75,000 yrs to orbit once around each other puts them at more than 1 ly-ry apart, and  the yellow star is also a binary!</a:t>
            </a:r>
            <a:endParaRPr lang="en-US" altLang="en-US" sz="1800">
              <a:latin typeface="Arial" panose="020B0604020202020204" pitchFamily="34" charset="0"/>
              <a:cs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1" descr="sscyg.jpg">
            <a:extLst>
              <a:ext uri="{FF2B5EF4-FFF2-40B4-BE49-F238E27FC236}">
                <a16:creationId xmlns:a16="http://schemas.microsoft.com/office/drawing/2014/main" id="{88532375-E606-4EC2-BF9C-5EE4149DF950}"/>
              </a:ext>
            </a:extLst>
          </p:cNvPr>
          <p:cNvPicPr>
            <a:picLocks noChangeAspect="1"/>
          </p:cNvPicPr>
          <p:nvPr/>
        </p:nvPicPr>
        <p:blipFill>
          <a:blip r:embed="rId2">
            <a:extLst>
              <a:ext uri="{28A0092B-C50C-407E-A947-70E740481C1C}">
                <a14:useLocalDpi xmlns:a14="http://schemas.microsoft.com/office/drawing/2010/main" val="0"/>
              </a:ext>
            </a:extLst>
          </a:blip>
          <a:srcRect t="17778" b="15556"/>
          <a:stretch>
            <a:fillRect/>
          </a:stretch>
        </p:blipFill>
        <p:spPr bwMode="auto">
          <a:xfrm>
            <a:off x="0" y="914400"/>
            <a:ext cx="9144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0" name="Text Box 3">
            <a:extLst>
              <a:ext uri="{FF2B5EF4-FFF2-40B4-BE49-F238E27FC236}">
                <a16:creationId xmlns:a16="http://schemas.microsoft.com/office/drawing/2014/main" id="{D7C57E99-06B4-451E-8CE6-2C697E5EA131}"/>
              </a:ext>
            </a:extLst>
          </p:cNvPr>
          <p:cNvSpPr txBox="1">
            <a:spLocks noChangeArrowheads="1"/>
          </p:cNvSpPr>
          <p:nvPr/>
        </p:nvSpPr>
        <p:spPr bwMode="auto">
          <a:xfrm>
            <a:off x="0" y="5257800"/>
            <a:ext cx="9144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chemeClr val="accent1"/>
                </a:solidFill>
                <a:latin typeface="Arial" panose="020B0604020202020204" pitchFamily="34" charset="0"/>
                <a:cs typeface="Arial" panose="020B0604020202020204" pitchFamily="34" charset="0"/>
              </a:rPr>
              <a:t>SS Cygni—Some double stars are so close, that mass is transferred — causing a </a:t>
            </a:r>
            <a:r>
              <a:rPr lang="en-US" altLang="en-US">
                <a:solidFill>
                  <a:srgbClr val="FFFF00"/>
                </a:solidFill>
                <a:latin typeface="Arial" panose="020B0604020202020204" pitchFamily="34" charset="0"/>
                <a:cs typeface="Arial" panose="020B0604020202020204" pitchFamily="34" charset="0"/>
              </a:rPr>
              <a:t>NOVA </a:t>
            </a:r>
            <a:r>
              <a:rPr lang="en-US" altLang="en-US">
                <a:solidFill>
                  <a:schemeClr val="accent1"/>
                </a:solidFill>
                <a:latin typeface="Arial" panose="020B0604020202020204" pitchFamily="34" charset="0"/>
                <a:cs typeface="Arial" panose="020B0604020202020204" pitchFamily="34" charset="0"/>
              </a:rPr>
              <a:t>flare up.  These orbit each other every 49 days!   200,000 times closer than is Mercury from the Sun (0.01 l-min) and  370 l-yr from us.  </a:t>
            </a:r>
            <a:endParaRPr lang="en-US" altLang="en-US">
              <a:latin typeface="Arial" panose="020B060402020202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5" descr="603pxAldebaran-Sun_comparison-en_SMALLcopy.jpg">
            <a:extLst>
              <a:ext uri="{FF2B5EF4-FFF2-40B4-BE49-F238E27FC236}">
                <a16:creationId xmlns:a16="http://schemas.microsoft.com/office/drawing/2014/main" id="{4F45E356-C3E1-478F-BB19-03DD6875AAA6}"/>
              </a:ext>
            </a:extLst>
          </p:cNvPr>
          <p:cNvPicPr>
            <a:picLocks noChangeAspect="1"/>
          </p:cNvPicPr>
          <p:nvPr/>
        </p:nvPicPr>
        <p:blipFill>
          <a:blip r:embed="rId2">
            <a:extLst>
              <a:ext uri="{28A0092B-C50C-407E-A947-70E740481C1C}">
                <a14:useLocalDpi xmlns:a14="http://schemas.microsoft.com/office/drawing/2010/main" val="0"/>
              </a:ext>
            </a:extLst>
          </a:blip>
          <a:srcRect l="60400" r="23599" b="73293"/>
          <a:stretch>
            <a:fillRect/>
          </a:stretch>
        </p:blipFill>
        <p:spPr bwMode="auto">
          <a:xfrm>
            <a:off x="6096000" y="2133600"/>
            <a:ext cx="101600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1" descr="small_starchart.jpg">
            <a:extLst>
              <a:ext uri="{FF2B5EF4-FFF2-40B4-BE49-F238E27FC236}">
                <a16:creationId xmlns:a16="http://schemas.microsoft.com/office/drawing/2014/main" id="{0426B735-D24F-4461-8D4C-60B0CC80A1D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66850" y="482600"/>
            <a:ext cx="6210300" cy="589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8" name="Picture 5" descr="603pxAldebaran-Sun_comparison-en_SMALLcopy.jpg">
            <a:extLst>
              <a:ext uri="{FF2B5EF4-FFF2-40B4-BE49-F238E27FC236}">
                <a16:creationId xmlns:a16="http://schemas.microsoft.com/office/drawing/2014/main" id="{650335E3-DAA8-470B-97E9-D5C086465E0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266700"/>
            <a:ext cx="635000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Picture 3" descr="46-betelgeuse-vs-sun.jpg">
            <a:extLst>
              <a:ext uri="{FF2B5EF4-FFF2-40B4-BE49-F238E27FC236}">
                <a16:creationId xmlns:a16="http://schemas.microsoft.com/office/drawing/2014/main" id="{D5B95E89-6214-4DC8-804D-4211B98CA746}"/>
              </a:ext>
            </a:extLst>
          </p:cNvPr>
          <p:cNvPicPr>
            <a:picLocks noChangeAspect="1"/>
          </p:cNvPicPr>
          <p:nvPr/>
        </p:nvPicPr>
        <p:blipFill>
          <a:blip r:embed="rId4">
            <a:extLst>
              <a:ext uri="{28A0092B-C50C-407E-A947-70E740481C1C}">
                <a14:useLocalDpi xmlns:a14="http://schemas.microsoft.com/office/drawing/2010/main" val="0"/>
              </a:ext>
            </a:extLst>
          </a:blip>
          <a:srcRect l="44591" t="6505" r="-281" b="21471"/>
          <a:stretch>
            <a:fillRect/>
          </a:stretch>
        </p:blipFill>
        <p:spPr bwMode="auto">
          <a:xfrm>
            <a:off x="-1676400" y="-152400"/>
            <a:ext cx="7581900" cy="745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Picture 5" descr="603pxAldebaran-Sun_comparison-en_SMALLcopy.jpg">
            <a:extLst>
              <a:ext uri="{FF2B5EF4-FFF2-40B4-BE49-F238E27FC236}">
                <a16:creationId xmlns:a16="http://schemas.microsoft.com/office/drawing/2014/main" id="{38E2AC3D-5238-43A2-A52E-829F190DE192}"/>
              </a:ext>
            </a:extLst>
          </p:cNvPr>
          <p:cNvPicPr>
            <a:picLocks noChangeAspect="1"/>
          </p:cNvPicPr>
          <p:nvPr/>
        </p:nvPicPr>
        <p:blipFill>
          <a:blip r:embed="rId3">
            <a:extLst>
              <a:ext uri="{28A0092B-C50C-407E-A947-70E740481C1C}">
                <a14:useLocalDpi xmlns:a14="http://schemas.microsoft.com/office/drawing/2010/main" val="0"/>
              </a:ext>
            </a:extLst>
          </a:blip>
          <a:srcRect l="60400" r="23599" b="73293"/>
          <a:stretch>
            <a:fillRect/>
          </a:stretch>
        </p:blipFill>
        <p:spPr bwMode="auto">
          <a:xfrm>
            <a:off x="6096000" y="2197100"/>
            <a:ext cx="101600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1" name="TextBox 1">
            <a:extLst>
              <a:ext uri="{FF2B5EF4-FFF2-40B4-BE49-F238E27FC236}">
                <a16:creationId xmlns:a16="http://schemas.microsoft.com/office/drawing/2014/main" id="{420AA40A-E13B-4B07-81D8-2CEF3A9B4C5E}"/>
              </a:ext>
            </a:extLst>
          </p:cNvPr>
          <p:cNvSpPr txBox="1">
            <a:spLocks noChangeArrowheads="1"/>
          </p:cNvSpPr>
          <p:nvPr/>
        </p:nvSpPr>
        <p:spPr bwMode="auto">
          <a:xfrm>
            <a:off x="3505200" y="152400"/>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chemeClr val="bg1"/>
                </a:solidFill>
              </a:rPr>
              <a:t>Aldebaran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descr="small_starchart.jpg">
            <a:extLst>
              <a:ext uri="{FF2B5EF4-FFF2-40B4-BE49-F238E27FC236}">
                <a16:creationId xmlns:a16="http://schemas.microsoft.com/office/drawing/2014/main" id="{F46316ED-D442-4C78-BD6F-5200D2A427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66850" y="482600"/>
            <a:ext cx="6210300" cy="589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2" name="Picture 5" descr="603pxAldebaran-Sun_comparison-en_SMALLcopy.jpg">
            <a:extLst>
              <a:ext uri="{FF2B5EF4-FFF2-40B4-BE49-F238E27FC236}">
                <a16:creationId xmlns:a16="http://schemas.microsoft.com/office/drawing/2014/main" id="{894B1C41-2784-4F57-98FE-203BDE003AC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266700"/>
            <a:ext cx="635000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3" name="Picture 3" descr="46-betelgeuse-vs-sun.jpg">
            <a:extLst>
              <a:ext uri="{FF2B5EF4-FFF2-40B4-BE49-F238E27FC236}">
                <a16:creationId xmlns:a16="http://schemas.microsoft.com/office/drawing/2014/main" id="{14E7F1AD-A219-4E40-87B8-876B07F10054}"/>
              </a:ext>
            </a:extLst>
          </p:cNvPr>
          <p:cNvPicPr>
            <a:picLocks noChangeAspect="1"/>
          </p:cNvPicPr>
          <p:nvPr/>
        </p:nvPicPr>
        <p:blipFill>
          <a:blip r:embed="rId4">
            <a:extLst>
              <a:ext uri="{28A0092B-C50C-407E-A947-70E740481C1C}">
                <a14:useLocalDpi xmlns:a14="http://schemas.microsoft.com/office/drawing/2010/main" val="0"/>
              </a:ext>
            </a:extLst>
          </a:blip>
          <a:srcRect l="44591" t="6505" r="-281" b="21471"/>
          <a:stretch>
            <a:fillRect/>
          </a:stretch>
        </p:blipFill>
        <p:spPr bwMode="auto">
          <a:xfrm>
            <a:off x="-1676400" y="-152400"/>
            <a:ext cx="7581900" cy="745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4" name="Picture 5" descr="603pxAldebaran-Sun_comparison-en_SMALLcopy.jpg">
            <a:extLst>
              <a:ext uri="{FF2B5EF4-FFF2-40B4-BE49-F238E27FC236}">
                <a16:creationId xmlns:a16="http://schemas.microsoft.com/office/drawing/2014/main" id="{41B224CA-7C71-499E-958D-0A9CE7D89C6D}"/>
              </a:ext>
            </a:extLst>
          </p:cNvPr>
          <p:cNvPicPr>
            <a:picLocks noChangeAspect="1"/>
          </p:cNvPicPr>
          <p:nvPr/>
        </p:nvPicPr>
        <p:blipFill>
          <a:blip r:embed="rId3">
            <a:extLst>
              <a:ext uri="{28A0092B-C50C-407E-A947-70E740481C1C}">
                <a14:useLocalDpi xmlns:a14="http://schemas.microsoft.com/office/drawing/2010/main" val="0"/>
              </a:ext>
            </a:extLst>
          </a:blip>
          <a:srcRect l="60400" r="23599" b="73293"/>
          <a:stretch>
            <a:fillRect/>
          </a:stretch>
        </p:blipFill>
        <p:spPr bwMode="auto">
          <a:xfrm>
            <a:off x="6096000" y="2197100"/>
            <a:ext cx="101600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5" name="TextBox 1">
            <a:extLst>
              <a:ext uri="{FF2B5EF4-FFF2-40B4-BE49-F238E27FC236}">
                <a16:creationId xmlns:a16="http://schemas.microsoft.com/office/drawing/2014/main" id="{62032C7D-EC94-4DE4-ABC0-DE5F6A65AB63}"/>
              </a:ext>
            </a:extLst>
          </p:cNvPr>
          <p:cNvSpPr txBox="1">
            <a:spLocks noChangeArrowheads="1"/>
          </p:cNvSpPr>
          <p:nvPr/>
        </p:nvSpPr>
        <p:spPr bwMode="auto">
          <a:xfrm>
            <a:off x="3505200" y="152400"/>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chemeClr val="bg1"/>
                </a:solidFill>
              </a:rPr>
              <a:t>Betelgeuse</a:t>
            </a:r>
          </a:p>
        </p:txBody>
      </p:sp>
      <p:pic>
        <p:nvPicPr>
          <p:cNvPr id="56326" name="Picture 6" descr="46-betelgeuse-vs-sun.jpg">
            <a:extLst>
              <a:ext uri="{FF2B5EF4-FFF2-40B4-BE49-F238E27FC236}">
                <a16:creationId xmlns:a16="http://schemas.microsoft.com/office/drawing/2014/main" id="{51BE8C1A-C956-43AD-A7BF-37D4DD507E5A}"/>
              </a:ext>
            </a:extLst>
          </p:cNvPr>
          <p:cNvPicPr>
            <a:picLocks noChangeAspect="1"/>
          </p:cNvPicPr>
          <p:nvPr/>
        </p:nvPicPr>
        <p:blipFill>
          <a:blip r:embed="rId4">
            <a:extLst>
              <a:ext uri="{28A0092B-C50C-407E-A947-70E740481C1C}">
                <a14:useLocalDpi xmlns:a14="http://schemas.microsoft.com/office/drawing/2010/main" val="0"/>
              </a:ext>
            </a:extLst>
          </a:blip>
          <a:srcRect l="48048" t="77724" r="39156" b="6599"/>
          <a:stretch>
            <a:fillRect/>
          </a:stretch>
        </p:blipFill>
        <p:spPr bwMode="auto">
          <a:xfrm>
            <a:off x="5791200" y="2895600"/>
            <a:ext cx="129540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7" name="TextBox 7">
            <a:extLst>
              <a:ext uri="{FF2B5EF4-FFF2-40B4-BE49-F238E27FC236}">
                <a16:creationId xmlns:a16="http://schemas.microsoft.com/office/drawing/2014/main" id="{63D4A282-BFCB-4354-A8F7-607EB71CE636}"/>
              </a:ext>
            </a:extLst>
          </p:cNvPr>
          <p:cNvSpPr txBox="1">
            <a:spLocks noChangeArrowheads="1"/>
          </p:cNvSpPr>
          <p:nvPr/>
        </p:nvSpPr>
        <p:spPr bwMode="auto">
          <a:xfrm>
            <a:off x="6019800" y="2362200"/>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chemeClr val="bg1"/>
                </a:solidFill>
              </a:rPr>
              <a:t>Aldeberan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2" descr="betelgeuse">
            <a:extLst>
              <a:ext uri="{FF2B5EF4-FFF2-40B4-BE49-F238E27FC236}">
                <a16:creationId xmlns:a16="http://schemas.microsoft.com/office/drawing/2014/main" id="{0E4F6CC2-716A-4527-A4BA-F4B40A6E2F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828" b="17897"/>
          <a:stretch>
            <a:fillRect/>
          </a:stretch>
        </p:blipFill>
        <p:spPr bwMode="auto">
          <a:xfrm>
            <a:off x="165100" y="333375"/>
            <a:ext cx="8931275" cy="559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6" name="Text Box 3">
            <a:extLst>
              <a:ext uri="{FF2B5EF4-FFF2-40B4-BE49-F238E27FC236}">
                <a16:creationId xmlns:a16="http://schemas.microsoft.com/office/drawing/2014/main" id="{D095700B-4D1C-4352-8840-F9EF0F89AD7D}"/>
              </a:ext>
            </a:extLst>
          </p:cNvPr>
          <p:cNvSpPr txBox="1">
            <a:spLocks noChangeArrowheads="1"/>
          </p:cNvSpPr>
          <p:nvPr/>
        </p:nvSpPr>
        <p:spPr bwMode="auto">
          <a:xfrm>
            <a:off x="4800600" y="6096000"/>
            <a:ext cx="3505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Orion Constellation</a:t>
            </a:r>
            <a:endParaRPr lang="en-US" altLang="en-US">
              <a:latin typeface="Arial" panose="020B0604020202020204" pitchFamily="34" charset="0"/>
              <a:cs typeface="Arial" panose="020B0604020202020204" pitchFamily="34" charset="0"/>
            </a:endParaRPr>
          </a:p>
        </p:txBody>
      </p:sp>
      <p:sp>
        <p:nvSpPr>
          <p:cNvPr id="57347" name="Rectangle 8">
            <a:extLst>
              <a:ext uri="{FF2B5EF4-FFF2-40B4-BE49-F238E27FC236}">
                <a16:creationId xmlns:a16="http://schemas.microsoft.com/office/drawing/2014/main" id="{76DEAEC0-F7F6-4939-BBC3-38DCAD05328F}"/>
              </a:ext>
            </a:extLst>
          </p:cNvPr>
          <p:cNvSpPr>
            <a:spLocks noChangeArrowheads="1"/>
          </p:cNvSpPr>
          <p:nvPr/>
        </p:nvSpPr>
        <p:spPr bwMode="auto">
          <a:xfrm>
            <a:off x="203200" y="393700"/>
            <a:ext cx="3302000" cy="3340100"/>
          </a:xfrm>
          <a:prstGeom prst="rect">
            <a:avLst/>
          </a:prstGeom>
          <a:noFill/>
          <a:ln w="889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7348" name="Rectangle 11">
            <a:extLst>
              <a:ext uri="{FF2B5EF4-FFF2-40B4-BE49-F238E27FC236}">
                <a16:creationId xmlns:a16="http://schemas.microsoft.com/office/drawing/2014/main" id="{2614EA25-BE07-4703-992C-18A44AAECDF8}"/>
              </a:ext>
            </a:extLst>
          </p:cNvPr>
          <p:cNvSpPr>
            <a:spLocks noChangeArrowheads="1"/>
          </p:cNvSpPr>
          <p:nvPr/>
        </p:nvSpPr>
        <p:spPr bwMode="auto">
          <a:xfrm>
            <a:off x="3606800" y="412750"/>
            <a:ext cx="5410200" cy="5435600"/>
          </a:xfrm>
          <a:prstGeom prst="rect">
            <a:avLst/>
          </a:prstGeom>
          <a:solidFill>
            <a:schemeClr val="tx1"/>
          </a:solidFill>
          <a:ln w="25400">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57349" name="Picture 9" descr="3619964116_c926641cf9.jpg">
            <a:extLst>
              <a:ext uri="{FF2B5EF4-FFF2-40B4-BE49-F238E27FC236}">
                <a16:creationId xmlns:a16="http://schemas.microsoft.com/office/drawing/2014/main" id="{8F63967E-06C0-4318-BFA8-FCD3764B9721}"/>
              </a:ext>
            </a:extLst>
          </p:cNvPr>
          <p:cNvPicPr>
            <a:picLocks noChangeAspect="1"/>
          </p:cNvPicPr>
          <p:nvPr/>
        </p:nvPicPr>
        <p:blipFill>
          <a:blip r:embed="rId3">
            <a:lum contrast="14000"/>
            <a:extLst>
              <a:ext uri="{28A0092B-C50C-407E-A947-70E740481C1C}">
                <a14:useLocalDpi xmlns:a14="http://schemas.microsoft.com/office/drawing/2010/main" val="0"/>
              </a:ext>
            </a:extLst>
          </a:blip>
          <a:srcRect l="6717" r="9644" b="2779"/>
          <a:stretch>
            <a:fillRect/>
          </a:stretch>
        </p:blipFill>
        <p:spPr bwMode="auto">
          <a:xfrm>
            <a:off x="3657600" y="457200"/>
            <a:ext cx="5360988"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7350" name="Straight Connector 4">
            <a:extLst>
              <a:ext uri="{FF2B5EF4-FFF2-40B4-BE49-F238E27FC236}">
                <a16:creationId xmlns:a16="http://schemas.microsoft.com/office/drawing/2014/main" id="{E9CB637D-8288-4B7C-99EB-022A5A231D03}"/>
              </a:ext>
            </a:extLst>
          </p:cNvPr>
          <p:cNvCxnSpPr>
            <a:cxnSpLocks noChangeShapeType="1"/>
          </p:cNvCxnSpPr>
          <p:nvPr/>
        </p:nvCxnSpPr>
        <p:spPr bwMode="auto">
          <a:xfrm flipV="1">
            <a:off x="2743200" y="1447800"/>
            <a:ext cx="2133600" cy="457200"/>
          </a:xfrm>
          <a:prstGeom prst="line">
            <a:avLst/>
          </a:prstGeom>
          <a:noFill/>
          <a:ln w="254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sp>
        <p:nvSpPr>
          <p:cNvPr id="57351" name="Text Box 3">
            <a:extLst>
              <a:ext uri="{FF2B5EF4-FFF2-40B4-BE49-F238E27FC236}">
                <a16:creationId xmlns:a16="http://schemas.microsoft.com/office/drawing/2014/main" id="{155C0B8C-DD62-42DA-9558-AC4D17E77DDC}"/>
              </a:ext>
            </a:extLst>
          </p:cNvPr>
          <p:cNvSpPr txBox="1">
            <a:spLocks noChangeArrowheads="1"/>
          </p:cNvSpPr>
          <p:nvPr/>
        </p:nvSpPr>
        <p:spPr bwMode="auto">
          <a:xfrm rot="-780000">
            <a:off x="2947988" y="1219200"/>
            <a:ext cx="152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000">
                <a:solidFill>
                  <a:srgbClr val="FF6600"/>
                </a:solidFill>
                <a:latin typeface="Arial" panose="020B0604020202020204" pitchFamily="34" charset="0"/>
                <a:cs typeface="Arial" panose="020B0604020202020204" pitchFamily="34" charset="0"/>
              </a:rPr>
              <a:t>Betelgeuse</a:t>
            </a:r>
          </a:p>
        </p:txBody>
      </p:sp>
      <p:sp>
        <p:nvSpPr>
          <p:cNvPr id="57352" name="Rectangle 12">
            <a:extLst>
              <a:ext uri="{FF2B5EF4-FFF2-40B4-BE49-F238E27FC236}">
                <a16:creationId xmlns:a16="http://schemas.microsoft.com/office/drawing/2014/main" id="{FAC96290-C459-4FB3-BB33-58A0F7483A5B}"/>
              </a:ext>
            </a:extLst>
          </p:cNvPr>
          <p:cNvSpPr>
            <a:spLocks noChangeArrowheads="1"/>
          </p:cNvSpPr>
          <p:nvPr/>
        </p:nvSpPr>
        <p:spPr bwMode="auto">
          <a:xfrm>
            <a:off x="177800" y="3771900"/>
            <a:ext cx="3352800" cy="2133600"/>
          </a:xfrm>
          <a:prstGeom prst="rect">
            <a:avLst/>
          </a:prstGeom>
          <a:noFill/>
          <a:ln w="317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7353" name="Rectangle 13">
            <a:extLst>
              <a:ext uri="{FF2B5EF4-FFF2-40B4-BE49-F238E27FC236}">
                <a16:creationId xmlns:a16="http://schemas.microsoft.com/office/drawing/2014/main" id="{D0F9964A-73F6-4783-A57F-68458F765DE9}"/>
              </a:ext>
            </a:extLst>
          </p:cNvPr>
          <p:cNvSpPr>
            <a:spLocks noChangeArrowheads="1"/>
          </p:cNvSpPr>
          <p:nvPr/>
        </p:nvSpPr>
        <p:spPr bwMode="auto">
          <a:xfrm>
            <a:off x="3416300" y="5905500"/>
            <a:ext cx="152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7354" name="Rectangle 14">
            <a:extLst>
              <a:ext uri="{FF2B5EF4-FFF2-40B4-BE49-F238E27FC236}">
                <a16:creationId xmlns:a16="http://schemas.microsoft.com/office/drawing/2014/main" id="{4EC70777-DFD8-4F6F-AADC-324838C090FF}"/>
              </a:ext>
            </a:extLst>
          </p:cNvPr>
          <p:cNvSpPr>
            <a:spLocks noChangeArrowheads="1"/>
          </p:cNvSpPr>
          <p:nvPr/>
        </p:nvSpPr>
        <p:spPr bwMode="auto">
          <a:xfrm>
            <a:off x="3403600" y="266700"/>
            <a:ext cx="152400" cy="1524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descr="bet3neb.jpg">
            <a:extLst>
              <a:ext uri="{FF2B5EF4-FFF2-40B4-BE49-F238E27FC236}">
                <a16:creationId xmlns:a16="http://schemas.microsoft.com/office/drawing/2014/main" id="{18CA9BB6-B4C0-45C7-AE15-1728E5AEEFDB}"/>
              </a:ext>
            </a:extLst>
          </p:cNvPr>
          <p:cNvPicPr>
            <a:picLocks noChangeAspect="1"/>
          </p:cNvPicPr>
          <p:nvPr/>
        </p:nvPicPr>
        <p:blipFill>
          <a:blip r:embed="rId2">
            <a:extLst>
              <a:ext uri="{28A0092B-C50C-407E-A947-70E740481C1C}">
                <a14:useLocalDpi xmlns:a14="http://schemas.microsoft.com/office/drawing/2010/main" val="0"/>
              </a:ext>
            </a:extLst>
          </a:blip>
          <a:srcRect l="1111" t="11111" r="3333" b="8888"/>
          <a:stretch>
            <a:fillRect/>
          </a:stretch>
        </p:blipFill>
        <p:spPr bwMode="auto">
          <a:xfrm>
            <a:off x="1219200" y="228600"/>
            <a:ext cx="65532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0" name="Picture 2" descr="betel2op.jpg">
            <a:extLst>
              <a:ext uri="{FF2B5EF4-FFF2-40B4-BE49-F238E27FC236}">
                <a16:creationId xmlns:a16="http://schemas.microsoft.com/office/drawing/2014/main" id="{9F640364-21A0-4587-8F18-17D67FF7C5E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981200"/>
            <a:ext cx="22098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1" name="Oval 5">
            <a:extLst>
              <a:ext uri="{FF2B5EF4-FFF2-40B4-BE49-F238E27FC236}">
                <a16:creationId xmlns:a16="http://schemas.microsoft.com/office/drawing/2014/main" id="{3C8419BC-7BC0-4803-8578-4EC9BA4B19EC}"/>
              </a:ext>
            </a:extLst>
          </p:cNvPr>
          <p:cNvSpPr>
            <a:spLocks noChangeAspect="1"/>
          </p:cNvSpPr>
          <p:nvPr/>
        </p:nvSpPr>
        <p:spPr bwMode="auto">
          <a:xfrm>
            <a:off x="3997325" y="2590800"/>
            <a:ext cx="650875" cy="650875"/>
          </a:xfrm>
          <a:prstGeom prst="ellipse">
            <a:avLst/>
          </a:prstGeom>
          <a:solidFill>
            <a:schemeClr val="tx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8372" name="Oval 4">
            <a:extLst>
              <a:ext uri="{FF2B5EF4-FFF2-40B4-BE49-F238E27FC236}">
                <a16:creationId xmlns:a16="http://schemas.microsoft.com/office/drawing/2014/main" id="{68DE85C1-BBAF-43E9-A96C-6E3689A1C5F2}"/>
              </a:ext>
            </a:extLst>
          </p:cNvPr>
          <p:cNvSpPr>
            <a:spLocks noChangeArrowheads="1"/>
          </p:cNvSpPr>
          <p:nvPr/>
        </p:nvSpPr>
        <p:spPr bwMode="auto">
          <a:xfrm>
            <a:off x="4297363" y="2895600"/>
            <a:ext cx="46037" cy="46038"/>
          </a:xfrm>
          <a:prstGeom prst="ellipse">
            <a:avLst/>
          </a:prstGeom>
          <a:solidFill>
            <a:srgbClr val="FF6600"/>
          </a:solidFill>
          <a:ln w="9525">
            <a:solidFill>
              <a:srgbClr val="FF66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8373" name="Rectangle 12">
            <a:extLst>
              <a:ext uri="{FF2B5EF4-FFF2-40B4-BE49-F238E27FC236}">
                <a16:creationId xmlns:a16="http://schemas.microsoft.com/office/drawing/2014/main" id="{BD6EC8E2-E8FE-410B-AE05-DD8BDE5DB03F}"/>
              </a:ext>
            </a:extLst>
          </p:cNvPr>
          <p:cNvSpPr>
            <a:spLocks noChangeArrowheads="1"/>
          </p:cNvSpPr>
          <p:nvPr/>
        </p:nvSpPr>
        <p:spPr bwMode="auto">
          <a:xfrm>
            <a:off x="152400" y="1981200"/>
            <a:ext cx="2209800" cy="2209800"/>
          </a:xfrm>
          <a:prstGeom prst="rect">
            <a:avLst/>
          </a:prstGeom>
          <a:noFill/>
          <a:ln w="825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58374" name="Straight Connector 7">
            <a:extLst>
              <a:ext uri="{FF2B5EF4-FFF2-40B4-BE49-F238E27FC236}">
                <a16:creationId xmlns:a16="http://schemas.microsoft.com/office/drawing/2014/main" id="{A1425ED9-305A-470B-A1C0-1FAEEF58EAD5}"/>
              </a:ext>
            </a:extLst>
          </p:cNvPr>
          <p:cNvCxnSpPr>
            <a:cxnSpLocks noChangeShapeType="1"/>
          </p:cNvCxnSpPr>
          <p:nvPr/>
        </p:nvCxnSpPr>
        <p:spPr bwMode="auto">
          <a:xfrm>
            <a:off x="1270000" y="2590800"/>
            <a:ext cx="3048000" cy="3048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cxnSp>
        <p:nvCxnSpPr>
          <p:cNvPr id="58375" name="Straight Connector 9">
            <a:extLst>
              <a:ext uri="{FF2B5EF4-FFF2-40B4-BE49-F238E27FC236}">
                <a16:creationId xmlns:a16="http://schemas.microsoft.com/office/drawing/2014/main" id="{2C9B722D-20E4-4938-B30B-2EAC896DFF74}"/>
              </a:ext>
            </a:extLst>
          </p:cNvPr>
          <p:cNvCxnSpPr>
            <a:cxnSpLocks noChangeShapeType="1"/>
          </p:cNvCxnSpPr>
          <p:nvPr/>
        </p:nvCxnSpPr>
        <p:spPr bwMode="auto">
          <a:xfrm rot="21540000" flipV="1">
            <a:off x="1295400" y="2971800"/>
            <a:ext cx="3022600" cy="7620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sp>
        <p:nvSpPr>
          <p:cNvPr id="58376" name="Text Box 3">
            <a:extLst>
              <a:ext uri="{FF2B5EF4-FFF2-40B4-BE49-F238E27FC236}">
                <a16:creationId xmlns:a16="http://schemas.microsoft.com/office/drawing/2014/main" id="{A0F49825-186B-49C7-9531-6B2EAC185156}"/>
              </a:ext>
            </a:extLst>
          </p:cNvPr>
          <p:cNvSpPr txBox="1">
            <a:spLocks noChangeArrowheads="1"/>
          </p:cNvSpPr>
          <p:nvPr/>
        </p:nvSpPr>
        <p:spPr bwMode="auto">
          <a:xfrm>
            <a:off x="838200" y="5410200"/>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chemeClr val="bg1"/>
                </a:solidFill>
                <a:latin typeface="Arial" panose="020B0604020202020204" pitchFamily="34" charset="0"/>
                <a:cs typeface="Arial" panose="020B0604020202020204" pitchFamily="34" charset="0"/>
              </a:rPr>
              <a:t>= 5 AU</a:t>
            </a:r>
          </a:p>
        </p:txBody>
      </p:sp>
      <p:grpSp>
        <p:nvGrpSpPr>
          <p:cNvPr id="58377" name="Group 21">
            <a:extLst>
              <a:ext uri="{FF2B5EF4-FFF2-40B4-BE49-F238E27FC236}">
                <a16:creationId xmlns:a16="http://schemas.microsoft.com/office/drawing/2014/main" id="{E8559361-3149-44B6-BC92-E056CC34A353}"/>
              </a:ext>
            </a:extLst>
          </p:cNvPr>
          <p:cNvGrpSpPr>
            <a:grpSpLocks/>
          </p:cNvGrpSpPr>
          <p:nvPr/>
        </p:nvGrpSpPr>
        <p:grpSpPr bwMode="auto">
          <a:xfrm>
            <a:off x="3351213" y="5257800"/>
            <a:ext cx="3278187" cy="152400"/>
            <a:chOff x="3352006" y="5499894"/>
            <a:chExt cx="3277394" cy="152400"/>
          </a:xfrm>
        </p:grpSpPr>
        <p:cxnSp>
          <p:nvCxnSpPr>
            <p:cNvPr id="58381" name="Straight Connector 15">
              <a:extLst>
                <a:ext uri="{FF2B5EF4-FFF2-40B4-BE49-F238E27FC236}">
                  <a16:creationId xmlns:a16="http://schemas.microsoft.com/office/drawing/2014/main" id="{2DF6CFC8-87E2-40FC-96D1-2363D9B971E1}"/>
                </a:ext>
              </a:extLst>
            </p:cNvPr>
            <p:cNvCxnSpPr>
              <a:cxnSpLocks noChangeShapeType="1"/>
            </p:cNvCxnSpPr>
            <p:nvPr/>
          </p:nvCxnSpPr>
          <p:spPr bwMode="auto">
            <a:xfrm>
              <a:off x="3352800" y="5638800"/>
              <a:ext cx="3276600" cy="1588"/>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cxnSp>
        <p:cxnSp>
          <p:nvCxnSpPr>
            <p:cNvPr id="58382" name="Straight Connector 17">
              <a:extLst>
                <a:ext uri="{FF2B5EF4-FFF2-40B4-BE49-F238E27FC236}">
                  <a16:creationId xmlns:a16="http://schemas.microsoft.com/office/drawing/2014/main" id="{01A4A7D4-D625-4A14-B945-900D1094F2F0}"/>
                </a:ext>
              </a:extLst>
            </p:cNvPr>
            <p:cNvCxnSpPr>
              <a:cxnSpLocks noChangeShapeType="1"/>
            </p:cNvCxnSpPr>
            <p:nvPr/>
          </p:nvCxnSpPr>
          <p:spPr bwMode="auto">
            <a:xfrm rot="5400000" flipH="1" flipV="1">
              <a:off x="3276600"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cxnSp>
          <p:nvCxnSpPr>
            <p:cNvPr id="58383" name="Straight Connector 18">
              <a:extLst>
                <a:ext uri="{FF2B5EF4-FFF2-40B4-BE49-F238E27FC236}">
                  <a16:creationId xmlns:a16="http://schemas.microsoft.com/office/drawing/2014/main" id="{18320BBE-A6D8-409A-BBC9-D19073099556}"/>
                </a:ext>
              </a:extLst>
            </p:cNvPr>
            <p:cNvCxnSpPr>
              <a:cxnSpLocks noChangeShapeType="1"/>
            </p:cNvCxnSpPr>
            <p:nvPr/>
          </p:nvCxnSpPr>
          <p:spPr bwMode="auto">
            <a:xfrm rot="5400000" flipH="1" flipV="1">
              <a:off x="6552406" y="5575300"/>
              <a:ext cx="152400" cy="1588"/>
            </a:xfrm>
            <a:prstGeom prst="line">
              <a:avLst/>
            </a:prstGeom>
            <a:noFill/>
            <a:ln w="15875">
              <a:solidFill>
                <a:srgbClr val="FFFFFF"/>
              </a:solidFill>
              <a:round/>
              <a:headEnd/>
              <a:tailEnd/>
            </a:ln>
            <a:extLst>
              <a:ext uri="{909E8E84-426E-40DD-AFC4-6F175D3DCCD1}">
                <a14:hiddenFill xmlns:a14="http://schemas.microsoft.com/office/drawing/2010/main">
                  <a:noFill/>
                </a14:hiddenFill>
              </a:ext>
            </a:extLst>
          </p:spPr>
        </p:cxnSp>
      </p:grpSp>
      <p:sp>
        <p:nvSpPr>
          <p:cNvPr id="58378" name="Text Box 3">
            <a:extLst>
              <a:ext uri="{FF2B5EF4-FFF2-40B4-BE49-F238E27FC236}">
                <a16:creationId xmlns:a16="http://schemas.microsoft.com/office/drawing/2014/main" id="{5403696D-65A9-47F4-BEA8-9E1E8AEFF7E2}"/>
              </a:ext>
            </a:extLst>
          </p:cNvPr>
          <p:cNvSpPr txBox="1">
            <a:spLocks noChangeArrowheads="1"/>
          </p:cNvSpPr>
          <p:nvPr/>
        </p:nvSpPr>
        <p:spPr bwMode="auto">
          <a:xfrm>
            <a:off x="3733800" y="5410200"/>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400">
                <a:solidFill>
                  <a:schemeClr val="bg1"/>
                </a:solidFill>
                <a:latin typeface="Arial" panose="020B0604020202020204" pitchFamily="34" charset="0"/>
                <a:cs typeface="Arial" panose="020B0604020202020204" pitchFamily="34" charset="0"/>
              </a:rPr>
              <a:t> </a:t>
            </a:r>
            <a:r>
              <a:rPr lang="en-US" altLang="en-US" sz="1800">
                <a:solidFill>
                  <a:schemeClr val="bg1"/>
                </a:solidFill>
                <a:latin typeface="Arial" panose="020B0604020202020204" pitchFamily="34" charset="0"/>
                <a:cs typeface="Arial" panose="020B0604020202020204" pitchFamily="34" charset="0"/>
              </a:rPr>
              <a:t>400 AU</a:t>
            </a:r>
          </a:p>
        </p:txBody>
      </p:sp>
      <p:sp>
        <p:nvSpPr>
          <p:cNvPr id="58379" name="Text Box 3">
            <a:extLst>
              <a:ext uri="{FF2B5EF4-FFF2-40B4-BE49-F238E27FC236}">
                <a16:creationId xmlns:a16="http://schemas.microsoft.com/office/drawing/2014/main" id="{5527FE04-F15E-40C6-9183-D7C5F8D6B46D}"/>
              </a:ext>
            </a:extLst>
          </p:cNvPr>
          <p:cNvSpPr txBox="1">
            <a:spLocks noChangeArrowheads="1"/>
          </p:cNvSpPr>
          <p:nvPr/>
        </p:nvSpPr>
        <p:spPr bwMode="auto">
          <a:xfrm>
            <a:off x="3733800" y="579120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sz="1800">
                <a:solidFill>
                  <a:schemeClr val="bg1"/>
                </a:solidFill>
                <a:latin typeface="Arial" panose="020B0604020202020204" pitchFamily="34" charset="0"/>
                <a:cs typeface="Arial" panose="020B0604020202020204" pitchFamily="34" charset="0"/>
              </a:rPr>
              <a:t>Cloud of Gas and Dust</a:t>
            </a:r>
          </a:p>
        </p:txBody>
      </p:sp>
      <p:sp>
        <p:nvSpPr>
          <p:cNvPr id="58380" name="Text Box 3">
            <a:extLst>
              <a:ext uri="{FF2B5EF4-FFF2-40B4-BE49-F238E27FC236}">
                <a16:creationId xmlns:a16="http://schemas.microsoft.com/office/drawing/2014/main" id="{8392FE99-03D0-4709-988C-92BD26A5D193}"/>
              </a:ext>
            </a:extLst>
          </p:cNvPr>
          <p:cNvSpPr txBox="1">
            <a:spLocks noChangeArrowheads="1"/>
          </p:cNvSpPr>
          <p:nvPr/>
        </p:nvSpPr>
        <p:spPr bwMode="auto">
          <a:xfrm>
            <a:off x="1447800" y="6411913"/>
            <a:ext cx="7391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rgbClr val="FF6600"/>
                </a:solidFill>
                <a:latin typeface="Arial" panose="020B0604020202020204" pitchFamily="34" charset="0"/>
                <a:cs typeface="Arial" panose="020B0604020202020204" pitchFamily="34" charset="0"/>
              </a:rPr>
              <a:t>Betelgeuse is ready to go Supernova!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3" descr="globular.gif">
            <a:extLst>
              <a:ext uri="{FF2B5EF4-FFF2-40B4-BE49-F238E27FC236}">
                <a16:creationId xmlns:a16="http://schemas.microsoft.com/office/drawing/2014/main" id="{A63FBF01-3626-4A5B-9F8B-B8D0D38732C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51000" y="508000"/>
            <a:ext cx="5842000" cy="584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4" name="Rectangle 5">
            <a:extLst>
              <a:ext uri="{FF2B5EF4-FFF2-40B4-BE49-F238E27FC236}">
                <a16:creationId xmlns:a16="http://schemas.microsoft.com/office/drawing/2014/main" id="{E774F072-92EE-4E5C-A2FB-D7E69D67F632}"/>
              </a:ext>
            </a:extLst>
          </p:cNvPr>
          <p:cNvSpPr>
            <a:spLocks noChangeArrowheads="1"/>
          </p:cNvSpPr>
          <p:nvPr/>
        </p:nvSpPr>
        <p:spPr bwMode="auto">
          <a:xfrm>
            <a:off x="6248400" y="3886200"/>
            <a:ext cx="457200" cy="457200"/>
          </a:xfrm>
          <a:prstGeom prst="rect">
            <a:avLst/>
          </a:prstGeom>
          <a:solidFill>
            <a:schemeClr val="tx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395" name="Rectangle 6">
            <a:extLst>
              <a:ext uri="{FF2B5EF4-FFF2-40B4-BE49-F238E27FC236}">
                <a16:creationId xmlns:a16="http://schemas.microsoft.com/office/drawing/2014/main" id="{BB0030CC-1D6F-4D49-B957-F8E46D15B38C}"/>
              </a:ext>
            </a:extLst>
          </p:cNvPr>
          <p:cNvSpPr>
            <a:spLocks noChangeArrowheads="1"/>
          </p:cNvSpPr>
          <p:nvPr/>
        </p:nvSpPr>
        <p:spPr bwMode="auto">
          <a:xfrm>
            <a:off x="4419600" y="1371600"/>
            <a:ext cx="762000" cy="3810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396" name="Rectangle 7">
            <a:extLst>
              <a:ext uri="{FF2B5EF4-FFF2-40B4-BE49-F238E27FC236}">
                <a16:creationId xmlns:a16="http://schemas.microsoft.com/office/drawing/2014/main" id="{5FD7CE38-E3A0-4116-8451-13F7D262DA9A}"/>
              </a:ext>
            </a:extLst>
          </p:cNvPr>
          <p:cNvSpPr>
            <a:spLocks noChangeArrowheads="1"/>
          </p:cNvSpPr>
          <p:nvPr/>
        </p:nvSpPr>
        <p:spPr bwMode="auto">
          <a:xfrm>
            <a:off x="1524000" y="3276600"/>
            <a:ext cx="1143000" cy="3048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397" name="Rectangle 8">
            <a:extLst>
              <a:ext uri="{FF2B5EF4-FFF2-40B4-BE49-F238E27FC236}">
                <a16:creationId xmlns:a16="http://schemas.microsoft.com/office/drawing/2014/main" id="{1D2B5FC5-7070-4C92-839E-14FFF444DD89}"/>
              </a:ext>
            </a:extLst>
          </p:cNvPr>
          <p:cNvSpPr>
            <a:spLocks noChangeArrowheads="1"/>
          </p:cNvSpPr>
          <p:nvPr/>
        </p:nvSpPr>
        <p:spPr bwMode="auto">
          <a:xfrm>
            <a:off x="6553200" y="3276600"/>
            <a:ext cx="1143000" cy="3048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398" name="Text Box 3">
            <a:extLst>
              <a:ext uri="{FF2B5EF4-FFF2-40B4-BE49-F238E27FC236}">
                <a16:creationId xmlns:a16="http://schemas.microsoft.com/office/drawing/2014/main" id="{7CC31FFD-297F-430D-B856-6B435449637E}"/>
              </a:ext>
            </a:extLst>
          </p:cNvPr>
          <p:cNvSpPr txBox="1">
            <a:spLocks noChangeArrowheads="1"/>
          </p:cNvSpPr>
          <p:nvPr/>
        </p:nvSpPr>
        <p:spPr bwMode="auto">
          <a:xfrm>
            <a:off x="7543800" y="3211513"/>
            <a:ext cx="1600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A1DDF6"/>
                </a:solidFill>
                <a:latin typeface="Arial" panose="020B0604020202020204" pitchFamily="34" charset="0"/>
                <a:cs typeface="Arial" panose="020B0604020202020204" pitchFamily="34" charset="0"/>
              </a:rPr>
              <a:t>open clusters</a:t>
            </a:r>
          </a:p>
        </p:txBody>
      </p:sp>
      <p:cxnSp>
        <p:nvCxnSpPr>
          <p:cNvPr id="59399" name="Straight Arrow Connector 12">
            <a:extLst>
              <a:ext uri="{FF2B5EF4-FFF2-40B4-BE49-F238E27FC236}">
                <a16:creationId xmlns:a16="http://schemas.microsoft.com/office/drawing/2014/main" id="{84A93653-29BA-45A2-A6C3-9035C2BD12FB}"/>
              </a:ext>
            </a:extLst>
          </p:cNvPr>
          <p:cNvCxnSpPr>
            <a:cxnSpLocks noChangeShapeType="1"/>
          </p:cNvCxnSpPr>
          <p:nvPr/>
        </p:nvCxnSpPr>
        <p:spPr bwMode="auto">
          <a:xfrm rot="10800000" flipV="1">
            <a:off x="5638800" y="762000"/>
            <a:ext cx="762000" cy="152400"/>
          </a:xfrm>
          <a:prstGeom prst="straightConnector1">
            <a:avLst/>
          </a:prstGeom>
          <a:noFill/>
          <a:ln w="19050">
            <a:solidFill>
              <a:srgbClr val="F15D61"/>
            </a:solidFill>
            <a:round/>
            <a:headEnd/>
            <a:tailEnd type="arrow" w="med" len="med"/>
          </a:ln>
          <a:extLst>
            <a:ext uri="{909E8E84-426E-40DD-AFC4-6F175D3DCCD1}">
              <a14:hiddenFill xmlns:a14="http://schemas.microsoft.com/office/drawing/2010/main">
                <a:noFill/>
              </a14:hiddenFill>
            </a:ext>
          </a:extLst>
        </p:spPr>
      </p:cxnSp>
      <p:cxnSp>
        <p:nvCxnSpPr>
          <p:cNvPr id="59400" name="Straight Arrow Connector 14">
            <a:extLst>
              <a:ext uri="{FF2B5EF4-FFF2-40B4-BE49-F238E27FC236}">
                <a16:creationId xmlns:a16="http://schemas.microsoft.com/office/drawing/2014/main" id="{49614582-66FA-40E5-9643-E8974E127E62}"/>
              </a:ext>
            </a:extLst>
          </p:cNvPr>
          <p:cNvCxnSpPr>
            <a:cxnSpLocks noChangeShapeType="1"/>
          </p:cNvCxnSpPr>
          <p:nvPr/>
        </p:nvCxnSpPr>
        <p:spPr bwMode="auto">
          <a:xfrm rot="5400000">
            <a:off x="5410200" y="1447800"/>
            <a:ext cx="1600200" cy="838200"/>
          </a:xfrm>
          <a:prstGeom prst="straightConnector1">
            <a:avLst/>
          </a:prstGeom>
          <a:noFill/>
          <a:ln w="19050">
            <a:solidFill>
              <a:srgbClr val="F15D61"/>
            </a:solidFill>
            <a:round/>
            <a:headEnd/>
            <a:tailEnd type="arrow" w="med" len="med"/>
          </a:ln>
          <a:extLst>
            <a:ext uri="{909E8E84-426E-40DD-AFC4-6F175D3DCCD1}">
              <a14:hiddenFill xmlns:a14="http://schemas.microsoft.com/office/drawing/2010/main">
                <a:noFill/>
              </a14:hiddenFill>
            </a:ext>
          </a:extLst>
        </p:spPr>
      </p:cxnSp>
      <p:sp>
        <p:nvSpPr>
          <p:cNvPr id="59401" name="Text Box 3">
            <a:extLst>
              <a:ext uri="{FF2B5EF4-FFF2-40B4-BE49-F238E27FC236}">
                <a16:creationId xmlns:a16="http://schemas.microsoft.com/office/drawing/2014/main" id="{E80DB83E-6D68-4135-9B78-453A88A68619}"/>
              </a:ext>
            </a:extLst>
          </p:cNvPr>
          <p:cNvSpPr txBox="1">
            <a:spLocks noChangeArrowheads="1"/>
          </p:cNvSpPr>
          <p:nvPr/>
        </p:nvSpPr>
        <p:spPr bwMode="auto">
          <a:xfrm>
            <a:off x="533400" y="5875338"/>
            <a:ext cx="83058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rgbClr val="A1DDF6"/>
                </a:solidFill>
                <a:latin typeface="Arial" panose="020B0604020202020204" pitchFamily="34" charset="0"/>
                <a:cs typeface="Arial" panose="020B0604020202020204" pitchFamily="34" charset="0"/>
              </a:rPr>
              <a:t>Open clusters </a:t>
            </a:r>
            <a:r>
              <a:rPr lang="en-US" altLang="en-US">
                <a:solidFill>
                  <a:schemeClr val="accent1"/>
                </a:solidFill>
                <a:latin typeface="Arial" panose="020B0604020202020204" pitchFamily="34" charset="0"/>
                <a:cs typeface="Arial" panose="020B0604020202020204" pitchFamily="34" charset="0"/>
              </a:rPr>
              <a:t>are in the disk of Galaxy and continue to form to this day.</a:t>
            </a:r>
            <a:endParaRPr lang="en-US" altLang="en-US">
              <a:latin typeface="Arial" panose="020B0604020202020204" pitchFamily="34" charset="0"/>
              <a:cs typeface="Arial" panose="020B0604020202020204" pitchFamily="34" charset="0"/>
            </a:endParaRPr>
          </a:p>
        </p:txBody>
      </p:sp>
      <p:sp>
        <p:nvSpPr>
          <p:cNvPr id="59402" name="Text Box 3">
            <a:extLst>
              <a:ext uri="{FF2B5EF4-FFF2-40B4-BE49-F238E27FC236}">
                <a16:creationId xmlns:a16="http://schemas.microsoft.com/office/drawing/2014/main" id="{69F33135-2287-4531-A2CC-5CFA3A3B4DD7}"/>
              </a:ext>
            </a:extLst>
          </p:cNvPr>
          <p:cNvSpPr txBox="1">
            <a:spLocks noChangeArrowheads="1"/>
          </p:cNvSpPr>
          <p:nvPr/>
        </p:nvSpPr>
        <p:spPr bwMode="auto">
          <a:xfrm>
            <a:off x="6553200" y="609600"/>
            <a:ext cx="1905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15D61"/>
                </a:solidFill>
                <a:latin typeface="Arial" panose="020B0604020202020204" pitchFamily="34" charset="0"/>
                <a:cs typeface="Arial" panose="020B0604020202020204" pitchFamily="34" charset="0"/>
              </a:rPr>
              <a:t>globular clusters</a:t>
            </a:r>
          </a:p>
        </p:txBody>
      </p:sp>
      <p:grpSp>
        <p:nvGrpSpPr>
          <p:cNvPr id="59403" name="Group 36">
            <a:extLst>
              <a:ext uri="{FF2B5EF4-FFF2-40B4-BE49-F238E27FC236}">
                <a16:creationId xmlns:a16="http://schemas.microsoft.com/office/drawing/2014/main" id="{2B2936EF-F97F-463A-86A2-2F27F9374942}"/>
              </a:ext>
            </a:extLst>
          </p:cNvPr>
          <p:cNvGrpSpPr>
            <a:grpSpLocks/>
          </p:cNvGrpSpPr>
          <p:nvPr/>
        </p:nvGrpSpPr>
        <p:grpSpPr bwMode="auto">
          <a:xfrm>
            <a:off x="2743200" y="3378200"/>
            <a:ext cx="3657600" cy="76200"/>
            <a:chOff x="2743200" y="3352800"/>
            <a:chExt cx="3657600" cy="76200"/>
          </a:xfrm>
        </p:grpSpPr>
        <p:sp>
          <p:nvSpPr>
            <p:cNvPr id="59407" name="Sun 22">
              <a:extLst>
                <a:ext uri="{FF2B5EF4-FFF2-40B4-BE49-F238E27FC236}">
                  <a16:creationId xmlns:a16="http://schemas.microsoft.com/office/drawing/2014/main" id="{B4A216F0-EB1C-4030-BC22-E5B36E3C78DA}"/>
                </a:ext>
              </a:extLst>
            </p:cNvPr>
            <p:cNvSpPr>
              <a:spLocks noChangeAspect="1"/>
            </p:cNvSpPr>
            <p:nvPr/>
          </p:nvSpPr>
          <p:spPr bwMode="auto">
            <a:xfrm>
              <a:off x="27432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08" name="Sun 24">
              <a:extLst>
                <a:ext uri="{FF2B5EF4-FFF2-40B4-BE49-F238E27FC236}">
                  <a16:creationId xmlns:a16="http://schemas.microsoft.com/office/drawing/2014/main" id="{FCCC6591-5DB8-4302-ADE2-1C08C1E87636}"/>
                </a:ext>
              </a:extLst>
            </p:cNvPr>
            <p:cNvSpPr>
              <a:spLocks noChangeAspect="1"/>
            </p:cNvSpPr>
            <p:nvPr/>
          </p:nvSpPr>
          <p:spPr bwMode="auto">
            <a:xfrm>
              <a:off x="32004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09" name="Sun 25">
              <a:extLst>
                <a:ext uri="{FF2B5EF4-FFF2-40B4-BE49-F238E27FC236}">
                  <a16:creationId xmlns:a16="http://schemas.microsoft.com/office/drawing/2014/main" id="{456713F7-AE15-4596-9EA4-177B400E8EF0}"/>
                </a:ext>
              </a:extLst>
            </p:cNvPr>
            <p:cNvSpPr>
              <a:spLocks noChangeAspect="1"/>
            </p:cNvSpPr>
            <p:nvPr/>
          </p:nvSpPr>
          <p:spPr bwMode="auto">
            <a:xfrm>
              <a:off x="35052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0" name="Sun 26">
              <a:extLst>
                <a:ext uri="{FF2B5EF4-FFF2-40B4-BE49-F238E27FC236}">
                  <a16:creationId xmlns:a16="http://schemas.microsoft.com/office/drawing/2014/main" id="{41838FA0-0D10-44F8-91E6-33C35BE2DBDD}"/>
                </a:ext>
              </a:extLst>
            </p:cNvPr>
            <p:cNvSpPr>
              <a:spLocks noChangeAspect="1"/>
            </p:cNvSpPr>
            <p:nvPr/>
          </p:nvSpPr>
          <p:spPr bwMode="auto">
            <a:xfrm>
              <a:off x="38100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1" name="Sun 27">
              <a:extLst>
                <a:ext uri="{FF2B5EF4-FFF2-40B4-BE49-F238E27FC236}">
                  <a16:creationId xmlns:a16="http://schemas.microsoft.com/office/drawing/2014/main" id="{D0747606-4B9B-4F88-B4AD-6537B5C17408}"/>
                </a:ext>
              </a:extLst>
            </p:cNvPr>
            <p:cNvSpPr>
              <a:spLocks noChangeAspect="1"/>
            </p:cNvSpPr>
            <p:nvPr/>
          </p:nvSpPr>
          <p:spPr bwMode="auto">
            <a:xfrm>
              <a:off x="4038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2" name="Sun 28">
              <a:extLst>
                <a:ext uri="{FF2B5EF4-FFF2-40B4-BE49-F238E27FC236}">
                  <a16:creationId xmlns:a16="http://schemas.microsoft.com/office/drawing/2014/main" id="{918B2F01-BC0A-4E5C-A332-48518C639B00}"/>
                </a:ext>
              </a:extLst>
            </p:cNvPr>
            <p:cNvSpPr>
              <a:spLocks noChangeAspect="1"/>
            </p:cNvSpPr>
            <p:nvPr/>
          </p:nvSpPr>
          <p:spPr bwMode="auto">
            <a:xfrm>
              <a:off x="41910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3" name="Sun 29">
              <a:extLst>
                <a:ext uri="{FF2B5EF4-FFF2-40B4-BE49-F238E27FC236}">
                  <a16:creationId xmlns:a16="http://schemas.microsoft.com/office/drawing/2014/main" id="{FFA2C860-2706-41CA-98A2-77395A48AD81}"/>
                </a:ext>
              </a:extLst>
            </p:cNvPr>
            <p:cNvSpPr>
              <a:spLocks noChangeAspect="1"/>
            </p:cNvSpPr>
            <p:nvPr/>
          </p:nvSpPr>
          <p:spPr bwMode="auto">
            <a:xfrm>
              <a:off x="47244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4" name="Sun 30">
              <a:extLst>
                <a:ext uri="{FF2B5EF4-FFF2-40B4-BE49-F238E27FC236}">
                  <a16:creationId xmlns:a16="http://schemas.microsoft.com/office/drawing/2014/main" id="{A655E2F7-AFD5-4F7E-B19E-CCD9742F38ED}"/>
                </a:ext>
              </a:extLst>
            </p:cNvPr>
            <p:cNvSpPr>
              <a:spLocks noChangeAspect="1"/>
            </p:cNvSpPr>
            <p:nvPr/>
          </p:nvSpPr>
          <p:spPr bwMode="auto">
            <a:xfrm>
              <a:off x="48768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5" name="Sun 31">
              <a:extLst>
                <a:ext uri="{FF2B5EF4-FFF2-40B4-BE49-F238E27FC236}">
                  <a16:creationId xmlns:a16="http://schemas.microsoft.com/office/drawing/2014/main" id="{F041DF78-9C59-4693-8F05-EF3814579972}"/>
                </a:ext>
              </a:extLst>
            </p:cNvPr>
            <p:cNvSpPr>
              <a:spLocks noChangeAspect="1"/>
            </p:cNvSpPr>
            <p:nvPr/>
          </p:nvSpPr>
          <p:spPr bwMode="auto">
            <a:xfrm>
              <a:off x="51054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6" name="Sun 32">
              <a:extLst>
                <a:ext uri="{FF2B5EF4-FFF2-40B4-BE49-F238E27FC236}">
                  <a16:creationId xmlns:a16="http://schemas.microsoft.com/office/drawing/2014/main" id="{467C2FC8-2A09-4E26-AB4A-2177C4978F6B}"/>
                </a:ext>
              </a:extLst>
            </p:cNvPr>
            <p:cNvSpPr>
              <a:spLocks noChangeAspect="1"/>
            </p:cNvSpPr>
            <p:nvPr/>
          </p:nvSpPr>
          <p:spPr bwMode="auto">
            <a:xfrm>
              <a:off x="52578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7" name="Sun 33">
              <a:extLst>
                <a:ext uri="{FF2B5EF4-FFF2-40B4-BE49-F238E27FC236}">
                  <a16:creationId xmlns:a16="http://schemas.microsoft.com/office/drawing/2014/main" id="{CAAD658B-3A1C-4F36-BFBA-8510EC54CF58}"/>
                </a:ext>
              </a:extLst>
            </p:cNvPr>
            <p:cNvSpPr>
              <a:spLocks noChangeAspect="1"/>
            </p:cNvSpPr>
            <p:nvPr/>
          </p:nvSpPr>
          <p:spPr bwMode="auto">
            <a:xfrm>
              <a:off x="5562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8" name="Sun 34">
              <a:extLst>
                <a:ext uri="{FF2B5EF4-FFF2-40B4-BE49-F238E27FC236}">
                  <a16:creationId xmlns:a16="http://schemas.microsoft.com/office/drawing/2014/main" id="{70B5DDE3-5E17-48E5-BAB6-E5A9979F829D}"/>
                </a:ext>
              </a:extLst>
            </p:cNvPr>
            <p:cNvSpPr>
              <a:spLocks noChangeAspect="1"/>
            </p:cNvSpPr>
            <p:nvPr/>
          </p:nvSpPr>
          <p:spPr bwMode="auto">
            <a:xfrm>
              <a:off x="5943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59419" name="Sun 35">
              <a:extLst>
                <a:ext uri="{FF2B5EF4-FFF2-40B4-BE49-F238E27FC236}">
                  <a16:creationId xmlns:a16="http://schemas.microsoft.com/office/drawing/2014/main" id="{F0F3FACC-AA42-49BF-895C-D19BC3DC83B4}"/>
                </a:ext>
              </a:extLst>
            </p:cNvPr>
            <p:cNvSpPr>
              <a:spLocks noChangeAspect="1"/>
            </p:cNvSpPr>
            <p:nvPr/>
          </p:nvSpPr>
          <p:spPr bwMode="auto">
            <a:xfrm>
              <a:off x="6324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cxnSp>
        <p:nvCxnSpPr>
          <p:cNvPr id="59404" name="Straight Arrow Connector 38">
            <a:extLst>
              <a:ext uri="{FF2B5EF4-FFF2-40B4-BE49-F238E27FC236}">
                <a16:creationId xmlns:a16="http://schemas.microsoft.com/office/drawing/2014/main" id="{618F23C5-9375-4BEA-B8F2-A0899A438CA5}"/>
              </a:ext>
            </a:extLst>
          </p:cNvPr>
          <p:cNvCxnSpPr>
            <a:cxnSpLocks noChangeShapeType="1"/>
          </p:cNvCxnSpPr>
          <p:nvPr/>
        </p:nvCxnSpPr>
        <p:spPr bwMode="auto">
          <a:xfrm rot="10800000">
            <a:off x="6705600" y="3429000"/>
            <a:ext cx="685800" cy="1588"/>
          </a:xfrm>
          <a:prstGeom prst="straightConnector1">
            <a:avLst/>
          </a:prstGeom>
          <a:noFill/>
          <a:ln w="15875">
            <a:solidFill>
              <a:srgbClr val="A1DDF6"/>
            </a:solidFill>
            <a:round/>
            <a:headEnd/>
            <a:tailEnd type="arrow" w="med" len="med"/>
          </a:ln>
          <a:extLst>
            <a:ext uri="{909E8E84-426E-40DD-AFC4-6F175D3DCCD1}">
              <a14:hiddenFill xmlns:a14="http://schemas.microsoft.com/office/drawing/2010/main">
                <a:noFill/>
              </a14:hiddenFill>
            </a:ext>
          </a:extLst>
        </p:spPr>
      </p:cxnSp>
      <p:sp>
        <p:nvSpPr>
          <p:cNvPr id="59405" name="Text Box 3">
            <a:extLst>
              <a:ext uri="{FF2B5EF4-FFF2-40B4-BE49-F238E27FC236}">
                <a16:creationId xmlns:a16="http://schemas.microsoft.com/office/drawing/2014/main" id="{AD52EFB6-FDFA-4EE8-A415-CAD614FA23A7}"/>
              </a:ext>
            </a:extLst>
          </p:cNvPr>
          <p:cNvSpPr txBox="1">
            <a:spLocks noChangeArrowheads="1"/>
          </p:cNvSpPr>
          <p:nvPr/>
        </p:nvSpPr>
        <p:spPr bwMode="auto">
          <a:xfrm>
            <a:off x="152400" y="3200400"/>
            <a:ext cx="160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A1DDF6"/>
                </a:solidFill>
                <a:latin typeface="Arial" panose="020B0604020202020204" pitchFamily="34" charset="0"/>
                <a:cs typeface="Arial" panose="020B0604020202020204" pitchFamily="34" charset="0"/>
              </a:rPr>
              <a:t>open clusters</a:t>
            </a:r>
          </a:p>
        </p:txBody>
      </p:sp>
      <p:cxnSp>
        <p:nvCxnSpPr>
          <p:cNvPr id="59406" name="Straight Arrow Connector 40">
            <a:extLst>
              <a:ext uri="{FF2B5EF4-FFF2-40B4-BE49-F238E27FC236}">
                <a16:creationId xmlns:a16="http://schemas.microsoft.com/office/drawing/2014/main" id="{60932F15-7764-41C7-8F3F-C26758785393}"/>
              </a:ext>
            </a:extLst>
          </p:cNvPr>
          <p:cNvCxnSpPr>
            <a:cxnSpLocks noChangeShapeType="1"/>
          </p:cNvCxnSpPr>
          <p:nvPr/>
        </p:nvCxnSpPr>
        <p:spPr bwMode="auto">
          <a:xfrm rot="10800000" flipH="1">
            <a:off x="1828800" y="3417888"/>
            <a:ext cx="685800" cy="1587"/>
          </a:xfrm>
          <a:prstGeom prst="straightConnector1">
            <a:avLst/>
          </a:prstGeom>
          <a:noFill/>
          <a:ln w="15875">
            <a:solidFill>
              <a:srgbClr val="A1DDF6"/>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C45CBD-DE96-437D-AACA-C85643505980}"/>
              </a:ext>
            </a:extLst>
          </p:cNvPr>
          <p:cNvSpPr txBox="1">
            <a:spLocks noChangeArrowheads="1"/>
          </p:cNvSpPr>
          <p:nvPr/>
        </p:nvSpPr>
        <p:spPr bwMode="auto">
          <a:xfrm>
            <a:off x="838200" y="228600"/>
            <a:ext cx="7620000" cy="63706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BFBFBF"/>
                </a:solidFill>
                <a:latin typeface="Arial" panose="020B0604020202020204" pitchFamily="34" charset="0"/>
                <a:cs typeface="Arial" panose="020B0604020202020204" pitchFamily="34" charset="0"/>
              </a:rPr>
              <a:t>Stars are classified by their TEMPERATURE (color)</a:t>
            </a:r>
          </a:p>
          <a:p>
            <a:r>
              <a:rPr lang="en-US" altLang="en-US">
                <a:solidFill>
                  <a:srgbClr val="BFBFBF"/>
                </a:solidFill>
                <a:latin typeface="Arial" panose="020B0604020202020204" pitchFamily="34" charset="0"/>
                <a:cs typeface="Arial" panose="020B0604020202020204" pitchFamily="34" charset="0"/>
              </a:rPr>
              <a:t>                         SPECTRAL TYPE</a:t>
            </a:r>
          </a:p>
          <a:p>
            <a:endParaRPr lang="en-US" altLang="en-US">
              <a:solidFill>
                <a:srgbClr val="FF0000"/>
              </a:solidFill>
              <a:latin typeface="Arial" panose="020B0604020202020204" pitchFamily="34" charset="0"/>
              <a:cs typeface="Arial" panose="020B0604020202020204" pitchFamily="34" charset="0"/>
            </a:endParaRP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	O	30,000 — 60,000 K          hottest</a:t>
            </a: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	</a:t>
            </a:r>
            <a:r>
              <a:rPr lang="en-US" altLang="en-US">
                <a:solidFill>
                  <a:srgbClr val="3366FF"/>
                </a:solidFill>
                <a:latin typeface="Arial" panose="020B0604020202020204" pitchFamily="34" charset="0"/>
                <a:cs typeface="Arial" panose="020B0604020202020204" pitchFamily="34" charset="0"/>
              </a:rPr>
              <a:t>B</a:t>
            </a:r>
            <a:r>
              <a:rPr lang="en-US" altLang="en-US">
                <a:solidFill>
                  <a:srgbClr val="0000FF"/>
                </a:solidFill>
                <a:latin typeface="Arial" panose="020B0604020202020204" pitchFamily="34" charset="0"/>
                <a:cs typeface="Arial" panose="020B0604020202020204" pitchFamily="34" charset="0"/>
              </a:rPr>
              <a:t>	</a:t>
            </a:r>
            <a:r>
              <a:rPr lang="en-US" altLang="en-US">
                <a:solidFill>
                  <a:srgbClr val="3366FF"/>
                </a:solidFill>
                <a:latin typeface="Arial" panose="020B0604020202020204" pitchFamily="34" charset="0"/>
                <a:cs typeface="Arial" panose="020B0604020202020204" pitchFamily="34" charset="0"/>
              </a:rPr>
              <a:t>10,000 — 30,000 K</a:t>
            </a: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	</a:t>
            </a:r>
            <a:r>
              <a:rPr lang="en-US" altLang="en-US">
                <a:solidFill>
                  <a:schemeClr val="bg1"/>
                </a:solidFill>
                <a:latin typeface="Arial" panose="020B0604020202020204" pitchFamily="34" charset="0"/>
                <a:cs typeface="Arial" panose="020B0604020202020204" pitchFamily="34" charset="0"/>
              </a:rPr>
              <a:t>A</a:t>
            </a:r>
            <a:r>
              <a:rPr lang="en-US" altLang="en-US">
                <a:solidFill>
                  <a:srgbClr val="0000FF"/>
                </a:solidFill>
                <a:latin typeface="Arial" panose="020B0604020202020204" pitchFamily="34" charset="0"/>
                <a:cs typeface="Arial" panose="020B0604020202020204" pitchFamily="34" charset="0"/>
              </a:rPr>
              <a:t>	  </a:t>
            </a:r>
            <a:r>
              <a:rPr lang="en-US" altLang="en-US">
                <a:solidFill>
                  <a:schemeClr val="bg1"/>
                </a:solidFill>
                <a:latin typeface="Arial" panose="020B0604020202020204" pitchFamily="34" charset="0"/>
                <a:cs typeface="Arial" panose="020B0604020202020204" pitchFamily="34" charset="0"/>
              </a:rPr>
              <a:t>7,500 — 10,000 K</a:t>
            </a: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	</a:t>
            </a:r>
            <a:r>
              <a:rPr lang="en-US" altLang="en-US">
                <a:solidFill>
                  <a:srgbClr val="008000"/>
                </a:solidFill>
                <a:latin typeface="Arial" panose="020B0604020202020204" pitchFamily="34" charset="0"/>
                <a:cs typeface="Arial" panose="020B0604020202020204" pitchFamily="34" charset="0"/>
              </a:rPr>
              <a:t>F</a:t>
            </a:r>
            <a:r>
              <a:rPr lang="en-US" altLang="en-US">
                <a:solidFill>
                  <a:srgbClr val="0000FF"/>
                </a:solidFill>
                <a:latin typeface="Arial" panose="020B0604020202020204" pitchFamily="34" charset="0"/>
                <a:cs typeface="Arial" panose="020B0604020202020204" pitchFamily="34" charset="0"/>
              </a:rPr>
              <a:t>	  </a:t>
            </a:r>
            <a:r>
              <a:rPr lang="en-US" altLang="en-US">
                <a:solidFill>
                  <a:srgbClr val="008000"/>
                </a:solidFill>
                <a:latin typeface="Arial" panose="020B0604020202020204" pitchFamily="34" charset="0"/>
                <a:cs typeface="Arial" panose="020B0604020202020204" pitchFamily="34" charset="0"/>
              </a:rPr>
              <a:t>6,000 —   7,500 K</a:t>
            </a: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	</a:t>
            </a:r>
            <a:r>
              <a:rPr lang="en-US" altLang="en-US">
                <a:solidFill>
                  <a:srgbClr val="FFFF00"/>
                </a:solidFill>
                <a:latin typeface="Arial" panose="020B0604020202020204" pitchFamily="34" charset="0"/>
                <a:cs typeface="Arial" panose="020B0604020202020204" pitchFamily="34" charset="0"/>
              </a:rPr>
              <a:t>G</a:t>
            </a:r>
            <a:r>
              <a:rPr lang="en-US" altLang="en-US">
                <a:solidFill>
                  <a:srgbClr val="0000FF"/>
                </a:solidFill>
                <a:latin typeface="Arial" panose="020B0604020202020204" pitchFamily="34" charset="0"/>
                <a:cs typeface="Arial" panose="020B0604020202020204" pitchFamily="34" charset="0"/>
              </a:rPr>
              <a:t>	  </a:t>
            </a:r>
            <a:r>
              <a:rPr lang="en-US" altLang="en-US">
                <a:solidFill>
                  <a:srgbClr val="FFFF00"/>
                </a:solidFill>
                <a:latin typeface="Arial" panose="020B0604020202020204" pitchFamily="34" charset="0"/>
                <a:cs typeface="Arial" panose="020B0604020202020204" pitchFamily="34" charset="0"/>
              </a:rPr>
              <a:t>5,000 —   6,000 K</a:t>
            </a: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	</a:t>
            </a:r>
            <a:r>
              <a:rPr lang="en-US" altLang="en-US">
                <a:solidFill>
                  <a:srgbClr val="FF6600"/>
                </a:solidFill>
                <a:latin typeface="Arial" panose="020B0604020202020204" pitchFamily="34" charset="0"/>
                <a:cs typeface="Arial" panose="020B0604020202020204" pitchFamily="34" charset="0"/>
              </a:rPr>
              <a:t>K</a:t>
            </a:r>
            <a:r>
              <a:rPr lang="en-US" altLang="en-US">
                <a:solidFill>
                  <a:srgbClr val="0000FF"/>
                </a:solidFill>
                <a:latin typeface="Arial" panose="020B0604020202020204" pitchFamily="34" charset="0"/>
                <a:cs typeface="Arial" panose="020B0604020202020204" pitchFamily="34" charset="0"/>
              </a:rPr>
              <a:t>	  </a:t>
            </a:r>
            <a:r>
              <a:rPr lang="en-US" altLang="en-US">
                <a:solidFill>
                  <a:srgbClr val="FF6600"/>
                </a:solidFill>
                <a:latin typeface="Arial" panose="020B0604020202020204" pitchFamily="34" charset="0"/>
                <a:cs typeface="Arial" panose="020B0604020202020204" pitchFamily="34" charset="0"/>
              </a:rPr>
              <a:t>3,000 —   5,000 K</a:t>
            </a:r>
          </a:p>
          <a:p>
            <a:endParaRPr lang="en-US" altLang="en-US">
              <a:solidFill>
                <a:srgbClr val="0000FF"/>
              </a:solidFill>
              <a:latin typeface="Arial" panose="020B0604020202020204" pitchFamily="34" charset="0"/>
              <a:cs typeface="Arial" panose="020B0604020202020204" pitchFamily="34" charset="0"/>
            </a:endParaRPr>
          </a:p>
          <a:p>
            <a:r>
              <a:rPr lang="en-US" altLang="en-US">
                <a:solidFill>
                  <a:srgbClr val="0000FF"/>
                </a:solidFill>
                <a:latin typeface="Arial" panose="020B0604020202020204" pitchFamily="34" charset="0"/>
                <a:cs typeface="Arial" panose="020B0604020202020204" pitchFamily="34" charset="0"/>
              </a:rPr>
              <a:t>	</a:t>
            </a:r>
            <a:r>
              <a:rPr lang="en-US" altLang="en-US">
                <a:solidFill>
                  <a:srgbClr val="FF0000"/>
                </a:solidFill>
                <a:latin typeface="Arial" panose="020B0604020202020204" pitchFamily="34" charset="0"/>
                <a:cs typeface="Arial" panose="020B0604020202020204" pitchFamily="34" charset="0"/>
              </a:rPr>
              <a:t>M</a:t>
            </a:r>
            <a:r>
              <a:rPr lang="en-US" altLang="en-US">
                <a:solidFill>
                  <a:srgbClr val="0000FF"/>
                </a:solidFill>
                <a:latin typeface="Arial" panose="020B0604020202020204" pitchFamily="34" charset="0"/>
                <a:cs typeface="Arial" panose="020B0604020202020204" pitchFamily="34" charset="0"/>
              </a:rPr>
              <a:t>	  </a:t>
            </a:r>
            <a:r>
              <a:rPr lang="en-US" altLang="en-US">
                <a:solidFill>
                  <a:srgbClr val="FF0000"/>
                </a:solidFill>
                <a:latin typeface="Arial" panose="020B0604020202020204" pitchFamily="34" charset="0"/>
                <a:cs typeface="Arial" panose="020B0604020202020204" pitchFamily="34" charset="0"/>
              </a:rPr>
              <a:t>1,800 —   3,000 K           coolest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3" descr="globular.gif">
            <a:extLst>
              <a:ext uri="{FF2B5EF4-FFF2-40B4-BE49-F238E27FC236}">
                <a16:creationId xmlns:a16="http://schemas.microsoft.com/office/drawing/2014/main" id="{4BCD820B-ABB9-4876-997F-C1FE9D6D450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51000" y="508000"/>
            <a:ext cx="5842000" cy="584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8" name="Rectangle 5">
            <a:extLst>
              <a:ext uri="{FF2B5EF4-FFF2-40B4-BE49-F238E27FC236}">
                <a16:creationId xmlns:a16="http://schemas.microsoft.com/office/drawing/2014/main" id="{7DA2083C-2A50-4F28-84F2-DE9647B22CD8}"/>
              </a:ext>
            </a:extLst>
          </p:cNvPr>
          <p:cNvSpPr>
            <a:spLocks noChangeArrowheads="1"/>
          </p:cNvSpPr>
          <p:nvPr/>
        </p:nvSpPr>
        <p:spPr bwMode="auto">
          <a:xfrm>
            <a:off x="6248400" y="3886200"/>
            <a:ext cx="457200" cy="457200"/>
          </a:xfrm>
          <a:prstGeom prst="rect">
            <a:avLst/>
          </a:prstGeom>
          <a:solidFill>
            <a:schemeClr val="tx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19" name="Rectangle 6">
            <a:extLst>
              <a:ext uri="{FF2B5EF4-FFF2-40B4-BE49-F238E27FC236}">
                <a16:creationId xmlns:a16="http://schemas.microsoft.com/office/drawing/2014/main" id="{B68C15F4-6272-4CA3-ABFC-8C325BD7D43B}"/>
              </a:ext>
            </a:extLst>
          </p:cNvPr>
          <p:cNvSpPr>
            <a:spLocks noChangeArrowheads="1"/>
          </p:cNvSpPr>
          <p:nvPr/>
        </p:nvSpPr>
        <p:spPr bwMode="auto">
          <a:xfrm>
            <a:off x="4419600" y="1371600"/>
            <a:ext cx="762000" cy="3810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20" name="Rectangle 7">
            <a:extLst>
              <a:ext uri="{FF2B5EF4-FFF2-40B4-BE49-F238E27FC236}">
                <a16:creationId xmlns:a16="http://schemas.microsoft.com/office/drawing/2014/main" id="{2A32697D-69CA-4D33-9151-2A4FC5E484D4}"/>
              </a:ext>
            </a:extLst>
          </p:cNvPr>
          <p:cNvSpPr>
            <a:spLocks noChangeArrowheads="1"/>
          </p:cNvSpPr>
          <p:nvPr/>
        </p:nvSpPr>
        <p:spPr bwMode="auto">
          <a:xfrm>
            <a:off x="1524000" y="3276600"/>
            <a:ext cx="1143000" cy="3048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21" name="Rectangle 8">
            <a:extLst>
              <a:ext uri="{FF2B5EF4-FFF2-40B4-BE49-F238E27FC236}">
                <a16:creationId xmlns:a16="http://schemas.microsoft.com/office/drawing/2014/main" id="{63A4E42E-9474-4745-8CFD-DD9963A724FB}"/>
              </a:ext>
            </a:extLst>
          </p:cNvPr>
          <p:cNvSpPr>
            <a:spLocks noChangeArrowheads="1"/>
          </p:cNvSpPr>
          <p:nvPr/>
        </p:nvSpPr>
        <p:spPr bwMode="auto">
          <a:xfrm>
            <a:off x="6553200" y="3276600"/>
            <a:ext cx="1143000" cy="3048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22" name="Text Box 3">
            <a:extLst>
              <a:ext uri="{FF2B5EF4-FFF2-40B4-BE49-F238E27FC236}">
                <a16:creationId xmlns:a16="http://schemas.microsoft.com/office/drawing/2014/main" id="{6F170A46-B4C0-4B85-9B59-8A67EB33553B}"/>
              </a:ext>
            </a:extLst>
          </p:cNvPr>
          <p:cNvSpPr txBox="1">
            <a:spLocks noChangeArrowheads="1"/>
          </p:cNvSpPr>
          <p:nvPr/>
        </p:nvSpPr>
        <p:spPr bwMode="auto">
          <a:xfrm>
            <a:off x="533400" y="5715000"/>
            <a:ext cx="8305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rgbClr val="F15D61"/>
                </a:solidFill>
                <a:latin typeface="Arial" panose="020B0604020202020204" pitchFamily="34" charset="0"/>
                <a:cs typeface="Arial" panose="020B0604020202020204" pitchFamily="34" charset="0"/>
              </a:rPr>
              <a:t>Globular clusters </a:t>
            </a:r>
            <a:r>
              <a:rPr lang="en-US" altLang="en-US">
                <a:solidFill>
                  <a:schemeClr val="accent1"/>
                </a:solidFill>
                <a:latin typeface="Arial" panose="020B0604020202020204" pitchFamily="34" charset="0"/>
                <a:cs typeface="Arial" panose="020B0604020202020204" pitchFamily="34" charset="0"/>
              </a:rPr>
              <a:t>are distributed spherically in the Galaxy and were made in the early days of galaxy formation.</a:t>
            </a:r>
            <a:endParaRPr lang="en-US" altLang="en-US">
              <a:latin typeface="Arial" panose="020B0604020202020204" pitchFamily="34" charset="0"/>
              <a:cs typeface="Arial" panose="020B0604020202020204" pitchFamily="34" charset="0"/>
            </a:endParaRPr>
          </a:p>
        </p:txBody>
      </p:sp>
      <p:cxnSp>
        <p:nvCxnSpPr>
          <p:cNvPr id="60423" name="Straight Arrow Connector 16">
            <a:extLst>
              <a:ext uri="{FF2B5EF4-FFF2-40B4-BE49-F238E27FC236}">
                <a16:creationId xmlns:a16="http://schemas.microsoft.com/office/drawing/2014/main" id="{79EE9094-942F-49D6-88AA-CDDCA99C3AC4}"/>
              </a:ext>
            </a:extLst>
          </p:cNvPr>
          <p:cNvCxnSpPr>
            <a:cxnSpLocks noChangeShapeType="1"/>
          </p:cNvCxnSpPr>
          <p:nvPr/>
        </p:nvCxnSpPr>
        <p:spPr bwMode="auto">
          <a:xfrm rot="10800000" flipV="1">
            <a:off x="5638800" y="762000"/>
            <a:ext cx="762000" cy="152400"/>
          </a:xfrm>
          <a:prstGeom prst="straightConnector1">
            <a:avLst/>
          </a:prstGeom>
          <a:noFill/>
          <a:ln w="25400">
            <a:solidFill>
              <a:srgbClr val="F15D61"/>
            </a:solidFill>
            <a:round/>
            <a:headEnd/>
            <a:tailEnd type="arrow" w="med" len="med"/>
          </a:ln>
          <a:extLst>
            <a:ext uri="{909E8E84-426E-40DD-AFC4-6F175D3DCCD1}">
              <a14:hiddenFill xmlns:a14="http://schemas.microsoft.com/office/drawing/2010/main">
                <a:noFill/>
              </a14:hiddenFill>
            </a:ext>
          </a:extLst>
        </p:spPr>
      </p:cxnSp>
      <p:cxnSp>
        <p:nvCxnSpPr>
          <p:cNvPr id="60424" name="Straight Arrow Connector 17">
            <a:extLst>
              <a:ext uri="{FF2B5EF4-FFF2-40B4-BE49-F238E27FC236}">
                <a16:creationId xmlns:a16="http://schemas.microsoft.com/office/drawing/2014/main" id="{8B9E6706-A43A-48EC-8DE9-E31686E43063}"/>
              </a:ext>
            </a:extLst>
          </p:cNvPr>
          <p:cNvCxnSpPr>
            <a:cxnSpLocks noChangeShapeType="1"/>
          </p:cNvCxnSpPr>
          <p:nvPr/>
        </p:nvCxnSpPr>
        <p:spPr bwMode="auto">
          <a:xfrm rot="5400000">
            <a:off x="5410200" y="1447800"/>
            <a:ext cx="1600200" cy="838200"/>
          </a:xfrm>
          <a:prstGeom prst="straightConnector1">
            <a:avLst/>
          </a:prstGeom>
          <a:noFill/>
          <a:ln w="25400">
            <a:solidFill>
              <a:srgbClr val="F15D61"/>
            </a:solidFill>
            <a:round/>
            <a:headEnd/>
            <a:tailEnd type="arrow" w="med" len="med"/>
          </a:ln>
          <a:extLst>
            <a:ext uri="{909E8E84-426E-40DD-AFC4-6F175D3DCCD1}">
              <a14:hiddenFill xmlns:a14="http://schemas.microsoft.com/office/drawing/2010/main">
                <a:noFill/>
              </a14:hiddenFill>
            </a:ext>
          </a:extLst>
        </p:spPr>
      </p:cxnSp>
      <p:sp>
        <p:nvSpPr>
          <p:cNvPr id="60425" name="Text Box 3">
            <a:extLst>
              <a:ext uri="{FF2B5EF4-FFF2-40B4-BE49-F238E27FC236}">
                <a16:creationId xmlns:a16="http://schemas.microsoft.com/office/drawing/2014/main" id="{29738B19-37DE-4E15-BB30-10354DFF2E3A}"/>
              </a:ext>
            </a:extLst>
          </p:cNvPr>
          <p:cNvSpPr txBox="1">
            <a:spLocks noChangeArrowheads="1"/>
          </p:cNvSpPr>
          <p:nvPr/>
        </p:nvSpPr>
        <p:spPr bwMode="auto">
          <a:xfrm>
            <a:off x="6553200" y="609600"/>
            <a:ext cx="1905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15D61"/>
                </a:solidFill>
                <a:latin typeface="Arial" panose="020B0604020202020204" pitchFamily="34" charset="0"/>
                <a:cs typeface="Arial" panose="020B0604020202020204" pitchFamily="34" charset="0"/>
              </a:rPr>
              <a:t>globular clusters</a:t>
            </a:r>
          </a:p>
        </p:txBody>
      </p:sp>
      <p:grpSp>
        <p:nvGrpSpPr>
          <p:cNvPr id="60426" name="Group 19">
            <a:extLst>
              <a:ext uri="{FF2B5EF4-FFF2-40B4-BE49-F238E27FC236}">
                <a16:creationId xmlns:a16="http://schemas.microsoft.com/office/drawing/2014/main" id="{3693E9AF-E29A-4A06-A78B-0BA149042748}"/>
              </a:ext>
            </a:extLst>
          </p:cNvPr>
          <p:cNvGrpSpPr>
            <a:grpSpLocks/>
          </p:cNvGrpSpPr>
          <p:nvPr/>
        </p:nvGrpSpPr>
        <p:grpSpPr bwMode="auto">
          <a:xfrm>
            <a:off x="2743200" y="3378200"/>
            <a:ext cx="3657600" cy="76200"/>
            <a:chOff x="2743200" y="3352800"/>
            <a:chExt cx="3657600" cy="76200"/>
          </a:xfrm>
        </p:grpSpPr>
        <p:sp>
          <p:nvSpPr>
            <p:cNvPr id="60427" name="Sun 20">
              <a:extLst>
                <a:ext uri="{FF2B5EF4-FFF2-40B4-BE49-F238E27FC236}">
                  <a16:creationId xmlns:a16="http://schemas.microsoft.com/office/drawing/2014/main" id="{8DB1A6F5-C746-4F7A-9B15-F657434FC873}"/>
                </a:ext>
              </a:extLst>
            </p:cNvPr>
            <p:cNvSpPr>
              <a:spLocks noChangeAspect="1"/>
            </p:cNvSpPr>
            <p:nvPr/>
          </p:nvSpPr>
          <p:spPr bwMode="auto">
            <a:xfrm>
              <a:off x="27432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28" name="Sun 21">
              <a:extLst>
                <a:ext uri="{FF2B5EF4-FFF2-40B4-BE49-F238E27FC236}">
                  <a16:creationId xmlns:a16="http://schemas.microsoft.com/office/drawing/2014/main" id="{EC8095D6-F99A-453B-830B-987E2577F746}"/>
                </a:ext>
              </a:extLst>
            </p:cNvPr>
            <p:cNvSpPr>
              <a:spLocks noChangeAspect="1"/>
            </p:cNvSpPr>
            <p:nvPr/>
          </p:nvSpPr>
          <p:spPr bwMode="auto">
            <a:xfrm>
              <a:off x="32004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29" name="Sun 22">
              <a:extLst>
                <a:ext uri="{FF2B5EF4-FFF2-40B4-BE49-F238E27FC236}">
                  <a16:creationId xmlns:a16="http://schemas.microsoft.com/office/drawing/2014/main" id="{5AE7660C-6C73-4BBE-A2A3-990942AAB08D}"/>
                </a:ext>
              </a:extLst>
            </p:cNvPr>
            <p:cNvSpPr>
              <a:spLocks noChangeAspect="1"/>
            </p:cNvSpPr>
            <p:nvPr/>
          </p:nvSpPr>
          <p:spPr bwMode="auto">
            <a:xfrm>
              <a:off x="35052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0" name="Sun 23">
              <a:extLst>
                <a:ext uri="{FF2B5EF4-FFF2-40B4-BE49-F238E27FC236}">
                  <a16:creationId xmlns:a16="http://schemas.microsoft.com/office/drawing/2014/main" id="{8FB78FA2-4B31-4C8D-A3B5-F154F2F82238}"/>
                </a:ext>
              </a:extLst>
            </p:cNvPr>
            <p:cNvSpPr>
              <a:spLocks noChangeAspect="1"/>
            </p:cNvSpPr>
            <p:nvPr/>
          </p:nvSpPr>
          <p:spPr bwMode="auto">
            <a:xfrm>
              <a:off x="38100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1" name="Sun 24">
              <a:extLst>
                <a:ext uri="{FF2B5EF4-FFF2-40B4-BE49-F238E27FC236}">
                  <a16:creationId xmlns:a16="http://schemas.microsoft.com/office/drawing/2014/main" id="{FE839B70-5633-4C13-B5B5-39EAD7F80C72}"/>
                </a:ext>
              </a:extLst>
            </p:cNvPr>
            <p:cNvSpPr>
              <a:spLocks noChangeAspect="1"/>
            </p:cNvSpPr>
            <p:nvPr/>
          </p:nvSpPr>
          <p:spPr bwMode="auto">
            <a:xfrm>
              <a:off x="4038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2" name="Sun 25">
              <a:extLst>
                <a:ext uri="{FF2B5EF4-FFF2-40B4-BE49-F238E27FC236}">
                  <a16:creationId xmlns:a16="http://schemas.microsoft.com/office/drawing/2014/main" id="{51DDB2BD-41AC-42FB-8B40-6D03E2FE3317}"/>
                </a:ext>
              </a:extLst>
            </p:cNvPr>
            <p:cNvSpPr>
              <a:spLocks noChangeAspect="1"/>
            </p:cNvSpPr>
            <p:nvPr/>
          </p:nvSpPr>
          <p:spPr bwMode="auto">
            <a:xfrm>
              <a:off x="41910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3" name="Sun 26">
              <a:extLst>
                <a:ext uri="{FF2B5EF4-FFF2-40B4-BE49-F238E27FC236}">
                  <a16:creationId xmlns:a16="http://schemas.microsoft.com/office/drawing/2014/main" id="{BC0378DA-EF95-4ED3-B8C8-C011C8D13B3B}"/>
                </a:ext>
              </a:extLst>
            </p:cNvPr>
            <p:cNvSpPr>
              <a:spLocks noChangeAspect="1"/>
            </p:cNvSpPr>
            <p:nvPr/>
          </p:nvSpPr>
          <p:spPr bwMode="auto">
            <a:xfrm>
              <a:off x="47244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4" name="Sun 27">
              <a:extLst>
                <a:ext uri="{FF2B5EF4-FFF2-40B4-BE49-F238E27FC236}">
                  <a16:creationId xmlns:a16="http://schemas.microsoft.com/office/drawing/2014/main" id="{A7313787-E728-49BC-B4E7-2737D914F0E9}"/>
                </a:ext>
              </a:extLst>
            </p:cNvPr>
            <p:cNvSpPr>
              <a:spLocks noChangeAspect="1"/>
            </p:cNvSpPr>
            <p:nvPr/>
          </p:nvSpPr>
          <p:spPr bwMode="auto">
            <a:xfrm>
              <a:off x="48768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5" name="Sun 28">
              <a:extLst>
                <a:ext uri="{FF2B5EF4-FFF2-40B4-BE49-F238E27FC236}">
                  <a16:creationId xmlns:a16="http://schemas.microsoft.com/office/drawing/2014/main" id="{B31F75B7-2E12-4171-9FEF-5A414DAD6E39}"/>
                </a:ext>
              </a:extLst>
            </p:cNvPr>
            <p:cNvSpPr>
              <a:spLocks noChangeAspect="1"/>
            </p:cNvSpPr>
            <p:nvPr/>
          </p:nvSpPr>
          <p:spPr bwMode="auto">
            <a:xfrm>
              <a:off x="51054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6" name="Sun 29">
              <a:extLst>
                <a:ext uri="{FF2B5EF4-FFF2-40B4-BE49-F238E27FC236}">
                  <a16:creationId xmlns:a16="http://schemas.microsoft.com/office/drawing/2014/main" id="{EBF180E8-7997-4429-9537-0BEA15C2BA37}"/>
                </a:ext>
              </a:extLst>
            </p:cNvPr>
            <p:cNvSpPr>
              <a:spLocks noChangeAspect="1"/>
            </p:cNvSpPr>
            <p:nvPr/>
          </p:nvSpPr>
          <p:spPr bwMode="auto">
            <a:xfrm>
              <a:off x="52578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7" name="Sun 30">
              <a:extLst>
                <a:ext uri="{FF2B5EF4-FFF2-40B4-BE49-F238E27FC236}">
                  <a16:creationId xmlns:a16="http://schemas.microsoft.com/office/drawing/2014/main" id="{74F0E125-BE9D-44C6-9570-CE650BBF72B2}"/>
                </a:ext>
              </a:extLst>
            </p:cNvPr>
            <p:cNvSpPr>
              <a:spLocks noChangeAspect="1"/>
            </p:cNvSpPr>
            <p:nvPr/>
          </p:nvSpPr>
          <p:spPr bwMode="auto">
            <a:xfrm>
              <a:off x="5562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8" name="Sun 31">
              <a:extLst>
                <a:ext uri="{FF2B5EF4-FFF2-40B4-BE49-F238E27FC236}">
                  <a16:creationId xmlns:a16="http://schemas.microsoft.com/office/drawing/2014/main" id="{AC14C3DA-FE6B-4109-8287-4BD7E60D5550}"/>
                </a:ext>
              </a:extLst>
            </p:cNvPr>
            <p:cNvSpPr>
              <a:spLocks noChangeAspect="1"/>
            </p:cNvSpPr>
            <p:nvPr/>
          </p:nvSpPr>
          <p:spPr bwMode="auto">
            <a:xfrm>
              <a:off x="5943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60439" name="Sun 32">
              <a:extLst>
                <a:ext uri="{FF2B5EF4-FFF2-40B4-BE49-F238E27FC236}">
                  <a16:creationId xmlns:a16="http://schemas.microsoft.com/office/drawing/2014/main" id="{C8AFB8A8-48F9-4B74-B02F-DAD7670C3A40}"/>
                </a:ext>
              </a:extLst>
            </p:cNvPr>
            <p:cNvSpPr>
              <a:spLocks noChangeAspect="1"/>
            </p:cNvSpPr>
            <p:nvPr/>
          </p:nvSpPr>
          <p:spPr bwMode="auto">
            <a:xfrm>
              <a:off x="6324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1" name="Group 16">
            <a:extLst>
              <a:ext uri="{FF2B5EF4-FFF2-40B4-BE49-F238E27FC236}">
                <a16:creationId xmlns:a16="http://schemas.microsoft.com/office/drawing/2014/main" id="{22380814-B6B6-4024-95F3-C68BB8D0B04D}"/>
              </a:ext>
            </a:extLst>
          </p:cNvPr>
          <p:cNvGrpSpPr>
            <a:grpSpLocks/>
          </p:cNvGrpSpPr>
          <p:nvPr/>
        </p:nvGrpSpPr>
        <p:grpSpPr bwMode="auto">
          <a:xfrm>
            <a:off x="457200" y="228600"/>
            <a:ext cx="8610600" cy="6562725"/>
            <a:chOff x="457200" y="228600"/>
            <a:chExt cx="8610600" cy="6562130"/>
          </a:xfrm>
        </p:grpSpPr>
        <p:grpSp>
          <p:nvGrpSpPr>
            <p:cNvPr id="61442" name="Group 8">
              <a:extLst>
                <a:ext uri="{FF2B5EF4-FFF2-40B4-BE49-F238E27FC236}">
                  <a16:creationId xmlns:a16="http://schemas.microsoft.com/office/drawing/2014/main" id="{B293E66F-192C-4560-9884-D5D341545326}"/>
                </a:ext>
              </a:extLst>
            </p:cNvPr>
            <p:cNvGrpSpPr>
              <a:grpSpLocks/>
            </p:cNvGrpSpPr>
            <p:nvPr/>
          </p:nvGrpSpPr>
          <p:grpSpPr bwMode="auto">
            <a:xfrm>
              <a:off x="1600200" y="228600"/>
              <a:ext cx="5867400" cy="5638800"/>
              <a:chOff x="1600200" y="76200"/>
              <a:chExt cx="5867400" cy="5638800"/>
            </a:xfrm>
          </p:grpSpPr>
          <p:pic>
            <p:nvPicPr>
              <p:cNvPr id="61447" name="Picture 2" descr="23_13Figure-F.jpg">
                <a:extLst>
                  <a:ext uri="{FF2B5EF4-FFF2-40B4-BE49-F238E27FC236}">
                    <a16:creationId xmlns:a16="http://schemas.microsoft.com/office/drawing/2014/main" id="{4B4BE1BA-EE5A-4D8C-8C5F-4F3DA590082D}"/>
                  </a:ext>
                </a:extLst>
              </p:cNvPr>
              <p:cNvPicPr>
                <a:picLocks noChangeAspect="1"/>
              </p:cNvPicPr>
              <p:nvPr/>
            </p:nvPicPr>
            <p:blipFill>
              <a:blip r:embed="rId2">
                <a:extLst>
                  <a:ext uri="{28A0092B-C50C-407E-A947-70E740481C1C}">
                    <a14:useLocalDpi xmlns:a14="http://schemas.microsoft.com/office/drawing/2010/main" val="0"/>
                  </a:ext>
                </a:extLst>
              </a:blip>
              <a:srcRect l="1875" t="4398" r="3110" b="9074"/>
              <a:stretch>
                <a:fillRect/>
              </a:stretch>
            </p:blipFill>
            <p:spPr bwMode="auto">
              <a:xfrm>
                <a:off x="1600200" y="76200"/>
                <a:ext cx="5867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8" name="Picture 3" descr="23_13Figure-F.jpg">
                <a:extLst>
                  <a:ext uri="{FF2B5EF4-FFF2-40B4-BE49-F238E27FC236}">
                    <a16:creationId xmlns:a16="http://schemas.microsoft.com/office/drawing/2014/main" id="{8F426E96-8203-4077-8971-50F1A7C2D304}"/>
                  </a:ext>
                </a:extLst>
              </p:cNvPr>
              <p:cNvPicPr>
                <a:picLocks noChangeAspect="1"/>
              </p:cNvPicPr>
              <p:nvPr/>
            </p:nvPicPr>
            <p:blipFill>
              <a:blip r:embed="rId2">
                <a:extLst>
                  <a:ext uri="{28A0092B-C50C-407E-A947-70E740481C1C}">
                    <a14:useLocalDpi xmlns:a14="http://schemas.microsoft.com/office/drawing/2010/main" val="0"/>
                  </a:ext>
                </a:extLst>
              </a:blip>
              <a:srcRect l="66669" t="14922" r="22359" b="78062"/>
              <a:stretch>
                <a:fillRect/>
              </a:stretch>
            </p:blipFill>
            <p:spPr bwMode="auto">
              <a:xfrm>
                <a:off x="4953000" y="838200"/>
                <a:ext cx="74673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9" name="Picture 4" descr="23_13Figure-F.jpg">
                <a:extLst>
                  <a:ext uri="{FF2B5EF4-FFF2-40B4-BE49-F238E27FC236}">
                    <a16:creationId xmlns:a16="http://schemas.microsoft.com/office/drawing/2014/main" id="{CF4FDD9B-5FDE-4498-BC7D-D6AE61D09598}"/>
                  </a:ext>
                </a:extLst>
              </p:cNvPr>
              <p:cNvPicPr>
                <a:picLocks noChangeAspect="1"/>
              </p:cNvPicPr>
              <p:nvPr/>
            </p:nvPicPr>
            <p:blipFill>
              <a:blip r:embed="rId2">
                <a:extLst>
                  <a:ext uri="{28A0092B-C50C-407E-A947-70E740481C1C}">
                    <a14:useLocalDpi xmlns:a14="http://schemas.microsoft.com/office/drawing/2010/main" val="0"/>
                  </a:ext>
                </a:extLst>
              </a:blip>
              <a:srcRect l="19603" t="64032" r="72542" b="32460"/>
              <a:stretch>
                <a:fillRect/>
              </a:stretch>
            </p:blipFill>
            <p:spPr bwMode="auto">
              <a:xfrm>
                <a:off x="3124200" y="3962400"/>
                <a:ext cx="48510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0" name="Picture 5" descr="23_13Figure-F.jpg">
                <a:extLst>
                  <a:ext uri="{FF2B5EF4-FFF2-40B4-BE49-F238E27FC236}">
                    <a16:creationId xmlns:a16="http://schemas.microsoft.com/office/drawing/2014/main" id="{B1E298FF-5BB5-435D-AA3A-7B17B892040B}"/>
                  </a:ext>
                </a:extLst>
              </p:cNvPr>
              <p:cNvPicPr>
                <a:picLocks noChangeAspect="1"/>
              </p:cNvPicPr>
              <p:nvPr/>
            </p:nvPicPr>
            <p:blipFill>
              <a:blip r:embed="rId2">
                <a:extLst>
                  <a:ext uri="{28A0092B-C50C-407E-A947-70E740481C1C}">
                    <a14:useLocalDpi xmlns:a14="http://schemas.microsoft.com/office/drawing/2010/main" val="0"/>
                  </a:ext>
                </a:extLst>
              </a:blip>
              <a:srcRect l="19603" t="64032" r="72542" b="32460"/>
              <a:stretch>
                <a:fillRect/>
              </a:stretch>
            </p:blipFill>
            <p:spPr bwMode="auto">
              <a:xfrm>
                <a:off x="3352800" y="4038600"/>
                <a:ext cx="48510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443" name="Text Box 3">
              <a:extLst>
                <a:ext uri="{FF2B5EF4-FFF2-40B4-BE49-F238E27FC236}">
                  <a16:creationId xmlns:a16="http://schemas.microsoft.com/office/drawing/2014/main" id="{B257A413-CA4D-4A47-B1E2-EF58E216308E}"/>
                </a:ext>
              </a:extLst>
            </p:cNvPr>
            <p:cNvSpPr txBox="1">
              <a:spLocks noChangeArrowheads="1"/>
            </p:cNvSpPr>
            <p:nvPr/>
          </p:nvSpPr>
          <p:spPr bwMode="auto">
            <a:xfrm>
              <a:off x="457200" y="5867400"/>
              <a:ext cx="3505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15D61"/>
                  </a:solidFill>
                  <a:latin typeface="Arial" panose="020B0604020202020204" pitchFamily="34" charset="0"/>
                  <a:cs typeface="Arial" panose="020B0604020202020204" pitchFamily="34" charset="0"/>
                </a:rPr>
                <a:t>globular clusters swarm in all directions and are found above, below and within the disk</a:t>
              </a:r>
            </a:p>
          </p:txBody>
        </p:sp>
        <p:sp>
          <p:nvSpPr>
            <p:cNvPr id="61444" name="Text Box 3">
              <a:extLst>
                <a:ext uri="{FF2B5EF4-FFF2-40B4-BE49-F238E27FC236}">
                  <a16:creationId xmlns:a16="http://schemas.microsoft.com/office/drawing/2014/main" id="{798A4EB6-0DD2-4411-8BFC-13343248F8C0}"/>
                </a:ext>
              </a:extLst>
            </p:cNvPr>
            <p:cNvSpPr txBox="1">
              <a:spLocks noChangeArrowheads="1"/>
            </p:cNvSpPr>
            <p:nvPr/>
          </p:nvSpPr>
          <p:spPr bwMode="auto">
            <a:xfrm>
              <a:off x="5638800" y="5867400"/>
              <a:ext cx="3429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A2DEF8"/>
                  </a:solidFill>
                  <a:latin typeface="Arial" panose="020B0604020202020204" pitchFamily="34" charset="0"/>
                  <a:cs typeface="Arial" panose="020B0604020202020204" pitchFamily="34" charset="0"/>
                </a:rPr>
                <a:t>open clusters form in the flat disk and move around the Galaxy in the same direction</a:t>
              </a:r>
            </a:p>
          </p:txBody>
        </p:sp>
        <p:cxnSp>
          <p:nvCxnSpPr>
            <p:cNvPr id="61445" name="Straight Arrow Connector 10">
              <a:extLst>
                <a:ext uri="{FF2B5EF4-FFF2-40B4-BE49-F238E27FC236}">
                  <a16:creationId xmlns:a16="http://schemas.microsoft.com/office/drawing/2014/main" id="{C7CE0582-5A14-4D2D-A758-D5D347AEFDC7}"/>
                </a:ext>
              </a:extLst>
            </p:cNvPr>
            <p:cNvCxnSpPr>
              <a:cxnSpLocks noChangeShapeType="1"/>
            </p:cNvCxnSpPr>
            <p:nvPr/>
          </p:nvCxnSpPr>
          <p:spPr bwMode="auto">
            <a:xfrm flipV="1">
              <a:off x="3556000" y="3276600"/>
              <a:ext cx="914400" cy="838200"/>
            </a:xfrm>
            <a:prstGeom prst="straightConnector1">
              <a:avLst/>
            </a:prstGeom>
            <a:noFill/>
            <a:ln w="31750">
              <a:solidFill>
                <a:srgbClr val="F15E5F"/>
              </a:solidFill>
              <a:round/>
              <a:headEnd/>
              <a:tailEnd type="arrow" w="med" len="med"/>
            </a:ln>
            <a:extLst>
              <a:ext uri="{909E8E84-426E-40DD-AFC4-6F175D3DCCD1}">
                <a14:hiddenFill xmlns:a14="http://schemas.microsoft.com/office/drawing/2010/main">
                  <a:noFill/>
                </a14:hiddenFill>
              </a:ext>
            </a:extLst>
          </p:spPr>
        </p:cxnSp>
        <p:pic>
          <p:nvPicPr>
            <p:cNvPr id="61446" name="Picture 12" descr="23_13Figure-F.jpg">
              <a:extLst>
                <a:ext uri="{FF2B5EF4-FFF2-40B4-BE49-F238E27FC236}">
                  <a16:creationId xmlns:a16="http://schemas.microsoft.com/office/drawing/2014/main" id="{8AD2C2CC-D6AC-4FA8-AE3A-7D8B92D69A31}"/>
                </a:ext>
              </a:extLst>
            </p:cNvPr>
            <p:cNvPicPr>
              <a:picLocks noChangeAspect="1"/>
            </p:cNvPicPr>
            <p:nvPr/>
          </p:nvPicPr>
          <p:blipFill>
            <a:blip r:embed="rId2">
              <a:extLst>
                <a:ext uri="{28A0092B-C50C-407E-A947-70E740481C1C}">
                  <a14:useLocalDpi xmlns:a14="http://schemas.microsoft.com/office/drawing/2010/main" val="0"/>
                </a:ext>
              </a:extLst>
            </a:blip>
            <a:srcRect l="32971" t="83910" r="63820" b="12582"/>
            <a:stretch>
              <a:fillRect/>
            </a:stretch>
          </p:blipFill>
          <p:spPr bwMode="auto">
            <a:xfrm>
              <a:off x="3352800" y="4114800"/>
              <a:ext cx="19817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1" descr="081204-omega-centauri-02.jpg">
            <a:extLst>
              <a:ext uri="{FF2B5EF4-FFF2-40B4-BE49-F238E27FC236}">
                <a16:creationId xmlns:a16="http://schemas.microsoft.com/office/drawing/2014/main" id="{CF372147-1438-49A4-9274-67AB9BE76F39}"/>
              </a:ext>
            </a:extLst>
          </p:cNvPr>
          <p:cNvPicPr>
            <a:picLocks noChangeAspect="1"/>
          </p:cNvPicPr>
          <p:nvPr/>
        </p:nvPicPr>
        <p:blipFill>
          <a:blip r:embed="rId2">
            <a:lum contrast="2000"/>
            <a:extLst>
              <a:ext uri="{28A0092B-C50C-407E-A947-70E740481C1C}">
                <a14:useLocalDpi xmlns:a14="http://schemas.microsoft.com/office/drawing/2010/main" val="0"/>
              </a:ext>
            </a:extLst>
          </a:blip>
          <a:srcRect/>
          <a:stretch>
            <a:fillRect/>
          </a:stretch>
        </p:blipFill>
        <p:spPr bwMode="auto">
          <a:xfrm>
            <a:off x="1447800" y="76200"/>
            <a:ext cx="6172200" cy="580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6" name="Text Box 3">
            <a:extLst>
              <a:ext uri="{FF2B5EF4-FFF2-40B4-BE49-F238E27FC236}">
                <a16:creationId xmlns:a16="http://schemas.microsoft.com/office/drawing/2014/main" id="{25C607AF-C72C-44B5-AF3F-20099A2B7A5C}"/>
              </a:ext>
            </a:extLst>
          </p:cNvPr>
          <p:cNvSpPr txBox="1">
            <a:spLocks noChangeArrowheads="1"/>
          </p:cNvSpPr>
          <p:nvPr/>
        </p:nvSpPr>
        <p:spPr bwMode="auto">
          <a:xfrm>
            <a:off x="76200" y="5934075"/>
            <a:ext cx="8915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Globular Cluster Omega Centauri</a:t>
            </a:r>
          </a:p>
          <a:p>
            <a:pPr algn="ctr">
              <a:spcBef>
                <a:spcPct val="50000"/>
              </a:spcBef>
            </a:pPr>
            <a:r>
              <a:rPr lang="en-US" altLang="en-US" sz="2000">
                <a:solidFill>
                  <a:schemeClr val="accent1"/>
                </a:solidFill>
                <a:latin typeface="Arial" panose="020B0604020202020204" pitchFamily="34" charset="0"/>
                <a:cs typeface="Arial" panose="020B0604020202020204" pitchFamily="34" charset="0"/>
              </a:rPr>
              <a:t>containing several million stars and is 15,800 l-yr from Earth</a:t>
            </a:r>
            <a:endParaRPr lang="en-US" altLang="en-US" sz="2000">
              <a:latin typeface="Arial" panose="020B0604020202020204" pitchFamily="34" charset="0"/>
              <a:cs typeface="Arial" panose="020B060402020202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4" descr="omegacen_hst.jpg">
            <a:extLst>
              <a:ext uri="{FF2B5EF4-FFF2-40B4-BE49-F238E27FC236}">
                <a16:creationId xmlns:a16="http://schemas.microsoft.com/office/drawing/2014/main" id="{79AF32EF-419C-43ED-A000-6375FA9C5E34}"/>
              </a:ext>
            </a:extLst>
          </p:cNvPr>
          <p:cNvPicPr>
            <a:picLocks noChangeAspect="1"/>
          </p:cNvPicPr>
          <p:nvPr/>
        </p:nvPicPr>
        <p:blipFill>
          <a:blip r:embed="rId3">
            <a:extLst>
              <a:ext uri="{28A0092B-C50C-407E-A947-70E740481C1C}">
                <a14:useLocalDpi xmlns:a14="http://schemas.microsoft.com/office/drawing/2010/main" val="0"/>
              </a:ext>
            </a:extLst>
          </a:blip>
          <a:srcRect l="6706" t="8231" r="6665" b="14755"/>
          <a:stretch>
            <a:fillRect/>
          </a:stretch>
        </p:blipFill>
        <p:spPr bwMode="auto">
          <a:xfrm>
            <a:off x="0" y="0"/>
            <a:ext cx="9144000" cy="650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0" name="Text Box 3">
            <a:extLst>
              <a:ext uri="{FF2B5EF4-FFF2-40B4-BE49-F238E27FC236}">
                <a16:creationId xmlns:a16="http://schemas.microsoft.com/office/drawing/2014/main" id="{F33BD4AA-D515-42C8-9873-D3054BDA3E44}"/>
              </a:ext>
            </a:extLst>
          </p:cNvPr>
          <p:cNvSpPr txBox="1">
            <a:spLocks noChangeArrowheads="1"/>
          </p:cNvSpPr>
          <p:nvPr/>
        </p:nvSpPr>
        <p:spPr bwMode="auto">
          <a:xfrm>
            <a:off x="76200" y="6396038"/>
            <a:ext cx="8915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Globular Cluster Omega Centauri — central region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 descr="ngc6752_STL11K_RC_LRGB.jpg">
            <a:extLst>
              <a:ext uri="{FF2B5EF4-FFF2-40B4-BE49-F238E27FC236}">
                <a16:creationId xmlns:a16="http://schemas.microsoft.com/office/drawing/2014/main" id="{FDB29385-DBD1-4F1A-8E42-4DD52F937EF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08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8" name="Text Box 3">
            <a:extLst>
              <a:ext uri="{FF2B5EF4-FFF2-40B4-BE49-F238E27FC236}">
                <a16:creationId xmlns:a16="http://schemas.microsoft.com/office/drawing/2014/main" id="{0F348BFE-BFC6-49B1-985E-61BD4CCA335F}"/>
              </a:ext>
            </a:extLst>
          </p:cNvPr>
          <p:cNvSpPr txBox="1">
            <a:spLocks noChangeArrowheads="1"/>
          </p:cNvSpPr>
          <p:nvPr/>
        </p:nvSpPr>
        <p:spPr bwMode="auto">
          <a:xfrm>
            <a:off x="76200" y="5934075"/>
            <a:ext cx="8915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Globular Cluster NGC 6752</a:t>
            </a:r>
          </a:p>
          <a:p>
            <a:pPr algn="ctr">
              <a:spcBef>
                <a:spcPct val="50000"/>
              </a:spcBef>
            </a:pPr>
            <a:r>
              <a:rPr lang="en-US" altLang="en-US" sz="2000">
                <a:solidFill>
                  <a:schemeClr val="accent1"/>
                </a:solidFill>
                <a:latin typeface="Arial" panose="020B0604020202020204" pitchFamily="34" charset="0"/>
                <a:cs typeface="Arial" panose="020B0604020202020204" pitchFamily="34" charset="0"/>
              </a:rPr>
              <a:t>containing several thousand stars and is 13,000 l-yr from Earth</a:t>
            </a:r>
            <a:endParaRPr lang="en-US" altLang="en-US" sz="2000">
              <a:latin typeface="Arial" panose="020B0604020202020204" pitchFamily="34" charset="0"/>
              <a:cs typeface="Arial" panose="020B06040202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2">
            <a:extLst>
              <a:ext uri="{FF2B5EF4-FFF2-40B4-BE49-F238E27FC236}">
                <a16:creationId xmlns:a16="http://schemas.microsoft.com/office/drawing/2014/main" id="{FBD61CBA-0B4C-4960-BDBD-8D733A5FE946}"/>
              </a:ext>
            </a:extLst>
          </p:cNvPr>
          <p:cNvPicPr>
            <a:picLocks noChangeAspect="1" noChangeArrowheads="1"/>
          </p:cNvPicPr>
          <p:nvPr/>
        </p:nvPicPr>
        <p:blipFill>
          <a:blip r:embed="rId3">
            <a:lum contrast="20000"/>
            <a:extLst>
              <a:ext uri="{28A0092B-C50C-407E-A947-70E740481C1C}">
                <a14:useLocalDpi xmlns:a14="http://schemas.microsoft.com/office/drawing/2010/main" val="0"/>
              </a:ext>
            </a:extLst>
          </a:blip>
          <a:srcRect t="6668"/>
          <a:stretch>
            <a:fillRect/>
          </a:stretch>
        </p:blipFill>
        <p:spPr bwMode="auto">
          <a:xfrm>
            <a:off x="0" y="152400"/>
            <a:ext cx="9144000" cy="639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2" name="Text Box 3">
            <a:extLst>
              <a:ext uri="{FF2B5EF4-FFF2-40B4-BE49-F238E27FC236}">
                <a16:creationId xmlns:a16="http://schemas.microsoft.com/office/drawing/2014/main" id="{C8582F1E-7862-4CE4-874C-0AE40CA45F65}"/>
              </a:ext>
            </a:extLst>
          </p:cNvPr>
          <p:cNvSpPr txBox="1">
            <a:spLocks noChangeArrowheads="1"/>
          </p:cNvSpPr>
          <p:nvPr/>
        </p:nvSpPr>
        <p:spPr bwMode="auto">
          <a:xfrm>
            <a:off x="76200" y="5943600"/>
            <a:ext cx="8915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Globular Cluster in Hercules</a:t>
            </a:r>
          </a:p>
          <a:p>
            <a:pPr algn="ctr">
              <a:spcBef>
                <a:spcPct val="50000"/>
              </a:spcBef>
            </a:pPr>
            <a:r>
              <a:rPr lang="en-US" altLang="en-US" sz="2000">
                <a:solidFill>
                  <a:schemeClr val="accent1"/>
                </a:solidFill>
                <a:latin typeface="Arial" panose="020B0604020202020204" pitchFamily="34" charset="0"/>
                <a:cs typeface="Arial" panose="020B0604020202020204" pitchFamily="34" charset="0"/>
              </a:rPr>
              <a:t>containing 300,000 stars and is 25,000 l-yr from Earth</a:t>
            </a:r>
            <a:endParaRPr lang="en-US" altLang="en-US" sz="2000">
              <a:latin typeface="Arial" panose="020B0604020202020204" pitchFamily="34" charset="0"/>
              <a:cs typeface="Arial" panose="020B060402020202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1" descr="m13LRGB_RC10.jpg">
            <a:extLst>
              <a:ext uri="{FF2B5EF4-FFF2-40B4-BE49-F238E27FC236}">
                <a16:creationId xmlns:a16="http://schemas.microsoft.com/office/drawing/2014/main" id="{C960000C-AD05-4BCF-8CE4-4DFFE7392921}"/>
              </a:ext>
            </a:extLst>
          </p:cNvPr>
          <p:cNvPicPr>
            <a:picLocks noChangeAspect="1"/>
          </p:cNvPicPr>
          <p:nvPr/>
        </p:nvPicPr>
        <p:blipFill>
          <a:blip r:embed="rId2">
            <a:extLst>
              <a:ext uri="{28A0092B-C50C-407E-A947-70E740481C1C}">
                <a14:useLocalDpi xmlns:a14="http://schemas.microsoft.com/office/drawing/2010/main" val="0"/>
              </a:ext>
            </a:extLst>
          </a:blip>
          <a:srcRect l="14024" t="22079" r="12805" b="6947"/>
          <a:stretch>
            <a:fillRect/>
          </a:stretch>
        </p:blipFill>
        <p:spPr bwMode="auto">
          <a:xfrm>
            <a:off x="0" y="-45720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0" name="Text Box 3">
            <a:extLst>
              <a:ext uri="{FF2B5EF4-FFF2-40B4-BE49-F238E27FC236}">
                <a16:creationId xmlns:a16="http://schemas.microsoft.com/office/drawing/2014/main" id="{FD00414C-E92C-4A61-BDFF-DB656CA59A5E}"/>
              </a:ext>
            </a:extLst>
          </p:cNvPr>
          <p:cNvSpPr txBox="1">
            <a:spLocks noChangeArrowheads="1"/>
          </p:cNvSpPr>
          <p:nvPr/>
        </p:nvSpPr>
        <p:spPr bwMode="auto">
          <a:xfrm>
            <a:off x="76200" y="6319838"/>
            <a:ext cx="8915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Globular Cluster in Hercules — central region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AA740C30-9CFF-47B2-AA33-DB544CA5A7F6}"/>
              </a:ext>
            </a:extLst>
          </p:cNvPr>
          <p:cNvSpPr txBox="1">
            <a:spLocks noChangeArrowheads="1"/>
          </p:cNvSpPr>
          <p:nvPr/>
        </p:nvSpPr>
        <p:spPr bwMode="auto">
          <a:xfrm>
            <a:off x="914400" y="914400"/>
            <a:ext cx="7924800" cy="40941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sz="3200" dirty="0">
                <a:solidFill>
                  <a:srgbClr val="0000FF"/>
                </a:solidFill>
                <a:latin typeface="Arial"/>
                <a:ea typeface="ＭＳ Ｐゴシック" charset="-128"/>
                <a:cs typeface="Arial"/>
              </a:rPr>
              <a:t>There are two ways to classify stars:</a:t>
            </a:r>
          </a:p>
          <a:p>
            <a:pPr>
              <a:spcBef>
                <a:spcPct val="50000"/>
              </a:spcBef>
              <a:defRPr/>
            </a:pPr>
            <a:endParaRPr lang="en-US" sz="3200"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r>
              <a:rPr lang="en-US" dirty="0">
                <a:solidFill>
                  <a:srgbClr val="0000FF"/>
                </a:solidFill>
                <a:latin typeface="Arial"/>
                <a:ea typeface="ＭＳ Ｐゴシック" charset="-128"/>
                <a:cs typeface="Arial"/>
              </a:rPr>
              <a:t>	</a:t>
            </a:r>
            <a:r>
              <a:rPr lang="en-US" dirty="0">
                <a:latin typeface="Arial"/>
                <a:ea typeface="ＭＳ Ｐゴシック" charset="-128"/>
                <a:cs typeface="Arial"/>
              </a:rPr>
              <a:t>Temperature Type      </a:t>
            </a:r>
            <a:r>
              <a:rPr lang="en-US" dirty="0">
                <a:solidFill>
                  <a:srgbClr val="0000FF"/>
                </a:solidFill>
                <a:latin typeface="Arial"/>
                <a:ea typeface="ＭＳ Ｐゴシック" charset="-128"/>
                <a:cs typeface="Arial"/>
              </a:rPr>
              <a:t>(</a:t>
            </a:r>
            <a:r>
              <a:rPr lang="en-US" dirty="0">
                <a:solidFill>
                  <a:srgbClr val="0000FF"/>
                </a:solidFill>
                <a:latin typeface="Arial" charset="0"/>
                <a:ea typeface="Arial" charset="0"/>
                <a:cs typeface="Arial" charset="0"/>
              </a:rPr>
              <a:t>O, </a:t>
            </a:r>
            <a:r>
              <a:rPr lang="en-US" dirty="0">
                <a:solidFill>
                  <a:srgbClr val="3366FF"/>
                </a:solidFill>
                <a:latin typeface="Arial" charset="0"/>
                <a:ea typeface="Arial" charset="0"/>
                <a:cs typeface="Arial" charset="0"/>
              </a:rPr>
              <a:t>B, </a:t>
            </a:r>
            <a:r>
              <a:rPr lang="en-US" dirty="0">
                <a:solidFill>
                  <a:schemeClr val="bg1"/>
                </a:solidFill>
                <a:latin typeface="Arial" charset="0"/>
                <a:ea typeface="Arial" charset="0"/>
                <a:cs typeface="Arial" charset="0"/>
              </a:rPr>
              <a:t>A, </a:t>
            </a:r>
            <a:r>
              <a:rPr lang="en-US" dirty="0">
                <a:solidFill>
                  <a:srgbClr val="008000"/>
                </a:solidFill>
                <a:latin typeface="Arial" charset="0"/>
                <a:ea typeface="Arial" charset="0"/>
                <a:cs typeface="Arial" charset="0"/>
              </a:rPr>
              <a:t>F, </a:t>
            </a:r>
            <a:r>
              <a:rPr lang="en-US" dirty="0">
                <a:solidFill>
                  <a:srgbClr val="FFFF00"/>
                </a:solidFill>
                <a:latin typeface="Arial" charset="0"/>
                <a:ea typeface="Arial" charset="0"/>
                <a:cs typeface="Arial" charset="0"/>
              </a:rPr>
              <a:t>G,</a:t>
            </a:r>
            <a:r>
              <a:rPr lang="en-US" dirty="0">
                <a:solidFill>
                  <a:srgbClr val="FF6600"/>
                </a:solidFill>
                <a:latin typeface="Arial" charset="0"/>
                <a:ea typeface="Arial" charset="0"/>
                <a:cs typeface="Arial" charset="0"/>
              </a:rPr>
              <a:t> K, </a:t>
            </a:r>
            <a:r>
              <a:rPr lang="en-US" dirty="0">
                <a:solidFill>
                  <a:srgbClr val="FF0000"/>
                </a:solidFill>
                <a:latin typeface="Arial" charset="0"/>
                <a:ea typeface="Arial" charset="0"/>
                <a:cs typeface="Arial" charset="0"/>
              </a:rPr>
              <a:t>M</a:t>
            </a:r>
            <a:r>
              <a:rPr lang="en-US" dirty="0">
                <a:solidFill>
                  <a:srgbClr val="0000FF"/>
                </a:solidFill>
                <a:latin typeface="Arial"/>
                <a:ea typeface="ＭＳ Ｐゴシック" charset="-128"/>
                <a:cs typeface="Arial"/>
              </a:rPr>
              <a:t>)</a:t>
            </a: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r>
              <a:rPr lang="en-US" dirty="0">
                <a:solidFill>
                  <a:srgbClr val="0000FF"/>
                </a:solidFill>
                <a:latin typeface="Arial"/>
                <a:ea typeface="ＭＳ Ｐゴシック" charset="-128"/>
                <a:cs typeface="Arial"/>
              </a:rPr>
              <a:t>	                they put out (POWER) = </a:t>
            </a:r>
            <a:r>
              <a:rPr lang="en-US" dirty="0">
                <a:latin typeface="Arial"/>
                <a:ea typeface="ＭＳ Ｐゴシック" charset="-128"/>
                <a:cs typeface="Arial"/>
              </a:rPr>
              <a:t>LUMINOSITY</a:t>
            </a:r>
          </a:p>
        </p:txBody>
      </p:sp>
      <p:sp>
        <p:nvSpPr>
          <p:cNvPr id="2" name="TextBox 1"/>
          <p:cNvSpPr txBox="1"/>
          <p:nvPr/>
        </p:nvSpPr>
        <p:spPr>
          <a:xfrm>
            <a:off x="914400" y="4872920"/>
            <a:ext cx="3015574" cy="369332"/>
          </a:xfrm>
          <a:prstGeom prst="rect">
            <a:avLst/>
          </a:prstGeom>
          <a:noFill/>
        </p:spPr>
        <p:txBody>
          <a:bodyPr wrap="square" rtlCol="0">
            <a:spAutoFit/>
          </a:bodyPr>
          <a:lstStyle/>
          <a:p>
            <a:r>
              <a:rPr lang="en-US" i="1" dirty="0" smtClean="0">
                <a:solidFill>
                  <a:schemeClr val="bg1">
                    <a:lumMod val="50000"/>
                  </a:schemeClr>
                </a:solidFill>
              </a:rPr>
              <a:t>Power = Energy / Time</a:t>
            </a:r>
            <a:endParaRPr lang="en-US" i="1"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900AAA26-9C81-4F9A-8D46-25E39AE58654}"/>
              </a:ext>
            </a:extLst>
          </p:cNvPr>
          <p:cNvSpPr txBox="1">
            <a:spLocks noChangeArrowheads="1"/>
          </p:cNvSpPr>
          <p:nvPr/>
        </p:nvSpPr>
        <p:spPr bwMode="auto">
          <a:xfrm>
            <a:off x="1600200" y="914400"/>
            <a:ext cx="71628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latin typeface="Arial"/>
                <a:ea typeface="ＭＳ Ｐゴシック" charset="-128"/>
                <a:cs typeface="Arial"/>
              </a:rPr>
              <a:t>Temperature Type              </a:t>
            </a:r>
            <a:r>
              <a:rPr lang="en-US" dirty="0">
                <a:solidFill>
                  <a:srgbClr val="0000FF"/>
                </a:solidFill>
                <a:latin typeface="Arial"/>
                <a:ea typeface="ＭＳ Ｐゴシック" charset="-128"/>
                <a:cs typeface="Arial"/>
              </a:rPr>
              <a:t>(</a:t>
            </a:r>
            <a:r>
              <a:rPr lang="en-US" dirty="0">
                <a:solidFill>
                  <a:srgbClr val="0000FF"/>
                </a:solidFill>
                <a:latin typeface="Arial" charset="0"/>
                <a:ea typeface="Arial" charset="0"/>
                <a:cs typeface="Arial" charset="0"/>
              </a:rPr>
              <a:t>O, </a:t>
            </a:r>
            <a:r>
              <a:rPr lang="en-US" dirty="0">
                <a:solidFill>
                  <a:srgbClr val="3366FF"/>
                </a:solidFill>
                <a:latin typeface="Arial" charset="0"/>
                <a:ea typeface="Arial" charset="0"/>
                <a:cs typeface="Arial" charset="0"/>
              </a:rPr>
              <a:t>B, </a:t>
            </a:r>
            <a:r>
              <a:rPr lang="en-US" dirty="0">
                <a:solidFill>
                  <a:schemeClr val="bg1"/>
                </a:solidFill>
                <a:latin typeface="Arial" charset="0"/>
                <a:ea typeface="Arial" charset="0"/>
                <a:cs typeface="Arial" charset="0"/>
              </a:rPr>
              <a:t>A, </a:t>
            </a:r>
            <a:r>
              <a:rPr lang="en-US" dirty="0">
                <a:solidFill>
                  <a:srgbClr val="008000"/>
                </a:solidFill>
                <a:latin typeface="Arial" charset="0"/>
                <a:ea typeface="Arial" charset="0"/>
                <a:cs typeface="Arial" charset="0"/>
              </a:rPr>
              <a:t>F, </a:t>
            </a:r>
            <a:r>
              <a:rPr lang="en-US" dirty="0">
                <a:solidFill>
                  <a:srgbClr val="FFFF00"/>
                </a:solidFill>
                <a:latin typeface="Arial" charset="0"/>
                <a:ea typeface="Arial" charset="0"/>
                <a:cs typeface="Arial" charset="0"/>
              </a:rPr>
              <a:t>G,</a:t>
            </a:r>
            <a:r>
              <a:rPr lang="en-US" dirty="0">
                <a:solidFill>
                  <a:srgbClr val="FF6600"/>
                </a:solidFill>
                <a:latin typeface="Arial" charset="0"/>
                <a:ea typeface="Arial" charset="0"/>
                <a:cs typeface="Arial" charset="0"/>
              </a:rPr>
              <a:t> K, </a:t>
            </a:r>
            <a:r>
              <a:rPr lang="en-US" dirty="0">
                <a:solidFill>
                  <a:srgbClr val="FF0000"/>
                </a:solidFill>
                <a:latin typeface="Arial" charset="0"/>
                <a:ea typeface="Arial" charset="0"/>
                <a:cs typeface="Arial" charset="0"/>
              </a:rPr>
              <a:t>M</a:t>
            </a:r>
            <a:r>
              <a:rPr lang="en-US" dirty="0">
                <a:solidFill>
                  <a:srgbClr val="0000FF"/>
                </a:solidFill>
                <a:latin typeface="Arial"/>
                <a:ea typeface="ＭＳ Ｐゴシック" charset="-128"/>
                <a:cs typeface="Arial"/>
              </a:rPr>
              <a:t>)</a:t>
            </a:r>
          </a:p>
        </p:txBody>
      </p:sp>
      <p:sp>
        <p:nvSpPr>
          <p:cNvPr id="2" name="Oval 1">
            <a:extLst>
              <a:ext uri="{FF2B5EF4-FFF2-40B4-BE49-F238E27FC236}">
                <a16:creationId xmlns:a16="http://schemas.microsoft.com/office/drawing/2014/main" id="{BB1A8510-5894-485C-9BC3-26EEA9BC5797}"/>
              </a:ext>
            </a:extLst>
          </p:cNvPr>
          <p:cNvSpPr/>
          <p:nvPr/>
        </p:nvSpPr>
        <p:spPr bwMode="auto">
          <a:xfrm>
            <a:off x="1219200" y="3048000"/>
            <a:ext cx="3048000" cy="3048000"/>
          </a:xfrm>
          <a:prstGeom prst="ellipse">
            <a:avLst/>
          </a:prstGeom>
          <a:gradFill flip="none" rotWithShape="1">
            <a:gsLst>
              <a:gs pos="57000">
                <a:srgbClr val="FFFF00"/>
              </a:gs>
              <a:gs pos="3000">
                <a:srgbClr val="FFFEBD"/>
              </a:gs>
            </a:gsLst>
            <a:path path="circle">
              <a:fillToRect l="50000" t="50000" r="50000" b="50000"/>
            </a:path>
            <a:tileRect/>
          </a:gra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softEdge rad="203200"/>
          </a:effectLst>
        </p:spPr>
        <p:txBody>
          <a:bodyPr/>
          <a:lstStyle/>
          <a:p>
            <a:pPr>
              <a:defRPr/>
            </a:pPr>
            <a:endParaRPr lang="en-US">
              <a:latin typeface="Times" charset="0"/>
              <a:ea typeface="ＭＳ Ｐゴシック" charset="0"/>
              <a:cs typeface="ＭＳ Ｐゴシック" charset="0"/>
            </a:endParaRPr>
          </a:p>
        </p:txBody>
      </p:sp>
      <p:cxnSp>
        <p:nvCxnSpPr>
          <p:cNvPr id="7" name="Straight Arrow Connector 6">
            <a:extLst>
              <a:ext uri="{FF2B5EF4-FFF2-40B4-BE49-F238E27FC236}">
                <a16:creationId xmlns:a16="http://schemas.microsoft.com/office/drawing/2014/main" id="{CC8B25D8-D8F9-4C75-A3EA-5AEF7AFC4E62}"/>
              </a:ext>
            </a:extLst>
          </p:cNvPr>
          <p:cNvCxnSpPr>
            <a:cxnSpLocks noChangeShapeType="1"/>
          </p:cNvCxnSpPr>
          <p:nvPr/>
        </p:nvCxnSpPr>
        <p:spPr bwMode="auto">
          <a:xfrm flipH="1">
            <a:off x="4114800" y="1371600"/>
            <a:ext cx="2819400" cy="2438400"/>
          </a:xfrm>
          <a:prstGeom prst="straightConnector1">
            <a:avLst/>
          </a:prstGeom>
          <a:noFill/>
          <a:ln w="38100">
            <a:solidFill>
              <a:srgbClr val="FFFF00"/>
            </a:solidFill>
            <a:round/>
            <a:headEnd/>
            <a:tailEnd type="arrow" w="med" len="med"/>
          </a:ln>
          <a:effectLst>
            <a:outerShdw blurRad="50800" dist="38100" dir="2700000" algn="tl" rotWithShape="0">
              <a:srgbClr val="808080">
                <a:alpha val="39999"/>
              </a:srgbClr>
            </a:outerShdw>
          </a:effectLst>
        </p:spPr>
      </p:cxnSp>
      <p:sp>
        <p:nvSpPr>
          <p:cNvPr id="9" name="Text Box 7">
            <a:extLst>
              <a:ext uri="{FF2B5EF4-FFF2-40B4-BE49-F238E27FC236}">
                <a16:creationId xmlns:a16="http://schemas.microsoft.com/office/drawing/2014/main" id="{C16722C1-4700-450F-9227-9FC58D170C7F}"/>
              </a:ext>
            </a:extLst>
          </p:cNvPr>
          <p:cNvSpPr txBox="1">
            <a:spLocks noChangeArrowheads="1"/>
          </p:cNvSpPr>
          <p:nvPr/>
        </p:nvSpPr>
        <p:spPr bwMode="auto">
          <a:xfrm>
            <a:off x="4267200" y="3810000"/>
            <a:ext cx="4572000" cy="120015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dirty="0">
                <a:latin typeface="Arial"/>
                <a:ea typeface="ＭＳ Ｐゴシック" charset="-128"/>
                <a:cs typeface="Arial"/>
              </a:rPr>
              <a:t> Is the Temperature of a star's</a:t>
            </a:r>
          </a:p>
          <a:p>
            <a:pPr algn="ctr">
              <a:spcBef>
                <a:spcPct val="50000"/>
              </a:spcBef>
              <a:defRPr/>
            </a:pPr>
            <a:r>
              <a:rPr lang="en-US" sz="3200" dirty="0">
                <a:solidFill>
                  <a:srgbClr val="FFFF00"/>
                </a:solidFill>
                <a:latin typeface="Arial"/>
                <a:ea typeface="ＭＳ Ｐゴシック" charset="-128"/>
                <a:cs typeface="Arial"/>
              </a:rPr>
              <a:t>SURFACE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780E260B-085D-4CC8-9049-760C5B27E4D2}"/>
              </a:ext>
            </a:extLst>
          </p:cNvPr>
          <p:cNvSpPr/>
          <p:nvPr/>
        </p:nvSpPr>
        <p:spPr bwMode="auto">
          <a:xfrm>
            <a:off x="1219200" y="3048000"/>
            <a:ext cx="3048000" cy="3048000"/>
          </a:xfrm>
          <a:prstGeom prst="ellipse">
            <a:avLst/>
          </a:prstGeom>
          <a:gradFill flip="none" rotWithShape="1">
            <a:gsLst>
              <a:gs pos="57000">
                <a:srgbClr val="FFFF00"/>
              </a:gs>
              <a:gs pos="3000">
                <a:srgbClr val="FFFEBD"/>
              </a:gs>
            </a:gsLst>
            <a:path path="circle">
              <a:fillToRect l="50000" t="50000" r="50000" b="50000"/>
            </a:path>
            <a:tileRect/>
          </a:gra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softEdge rad="203200"/>
          </a:effectLst>
        </p:spPr>
        <p:txBody>
          <a:bodyPr/>
          <a:lstStyle/>
          <a:p>
            <a:pPr>
              <a:defRPr/>
            </a:pPr>
            <a:endParaRPr lang="en-US">
              <a:latin typeface="Times" charset="0"/>
              <a:ea typeface="ＭＳ Ｐゴシック" charset="0"/>
              <a:cs typeface="ＭＳ Ｐゴシック" charset="0"/>
            </a:endParaRPr>
          </a:p>
        </p:txBody>
      </p:sp>
      <p:cxnSp>
        <p:nvCxnSpPr>
          <p:cNvPr id="7" name="Straight Arrow Connector 6">
            <a:extLst>
              <a:ext uri="{FF2B5EF4-FFF2-40B4-BE49-F238E27FC236}">
                <a16:creationId xmlns:a16="http://schemas.microsoft.com/office/drawing/2014/main" id="{68940F24-5493-4411-8603-A2385E7C7112}"/>
              </a:ext>
            </a:extLst>
          </p:cNvPr>
          <p:cNvCxnSpPr>
            <a:cxnSpLocks noChangeShapeType="1"/>
          </p:cNvCxnSpPr>
          <p:nvPr/>
        </p:nvCxnSpPr>
        <p:spPr bwMode="auto">
          <a:xfrm flipH="1">
            <a:off x="2895600" y="4648200"/>
            <a:ext cx="3048000" cy="0"/>
          </a:xfrm>
          <a:prstGeom prst="straightConnector1">
            <a:avLst/>
          </a:prstGeom>
          <a:noFill/>
          <a:ln w="38100">
            <a:solidFill>
              <a:srgbClr val="0000FF"/>
            </a:solidFill>
            <a:round/>
            <a:headEnd/>
            <a:tailEnd type="arrow" w="med" len="med"/>
          </a:ln>
          <a:effectLst>
            <a:outerShdw blurRad="50800" dist="38100" dir="2700000" algn="tl" rotWithShape="0">
              <a:srgbClr val="808080">
                <a:alpha val="39999"/>
              </a:srgbClr>
            </a:outerShdw>
          </a:effectLst>
        </p:spPr>
      </p:cxnSp>
      <p:sp>
        <p:nvSpPr>
          <p:cNvPr id="9" name="Text Box 7">
            <a:extLst>
              <a:ext uri="{FF2B5EF4-FFF2-40B4-BE49-F238E27FC236}">
                <a16:creationId xmlns:a16="http://schemas.microsoft.com/office/drawing/2014/main" id="{C1BE4F8F-8E8C-4F1D-82B0-EF7652AC9B04}"/>
              </a:ext>
            </a:extLst>
          </p:cNvPr>
          <p:cNvSpPr txBox="1">
            <a:spLocks noChangeArrowheads="1"/>
          </p:cNvSpPr>
          <p:nvPr/>
        </p:nvSpPr>
        <p:spPr bwMode="auto">
          <a:xfrm>
            <a:off x="4267200" y="3810000"/>
            <a:ext cx="48006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dirty="0">
                <a:latin typeface="Arial"/>
                <a:ea typeface="ＭＳ Ｐゴシック" charset="-128"/>
                <a:cs typeface="Arial"/>
              </a:rPr>
              <a:t> Luminosity is due to the T's in the</a:t>
            </a:r>
          </a:p>
          <a:p>
            <a:pPr algn="ctr">
              <a:spcBef>
                <a:spcPct val="50000"/>
              </a:spcBef>
              <a:defRPr/>
            </a:pPr>
            <a:r>
              <a:rPr lang="en-US" dirty="0">
                <a:solidFill>
                  <a:srgbClr val="FFFF00"/>
                </a:solidFill>
                <a:latin typeface="Arial"/>
                <a:ea typeface="ＭＳ Ｐゴシック" charset="-128"/>
                <a:cs typeface="Arial"/>
              </a:rPr>
              <a:t>CORE</a:t>
            </a:r>
          </a:p>
        </p:txBody>
      </p:sp>
      <p:sp>
        <p:nvSpPr>
          <p:cNvPr id="6" name="Text Box 7">
            <a:extLst>
              <a:ext uri="{FF2B5EF4-FFF2-40B4-BE49-F238E27FC236}">
                <a16:creationId xmlns:a16="http://schemas.microsoft.com/office/drawing/2014/main" id="{829F6A7A-2F7A-4A80-BB07-6665FF0EE369}"/>
              </a:ext>
            </a:extLst>
          </p:cNvPr>
          <p:cNvSpPr txBox="1">
            <a:spLocks noChangeArrowheads="1"/>
          </p:cNvSpPr>
          <p:nvPr/>
        </p:nvSpPr>
        <p:spPr bwMode="auto">
          <a:xfrm>
            <a:off x="4734128" y="5145931"/>
            <a:ext cx="18288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00"/>
                </a:solidFill>
                <a:latin typeface="Arial"/>
                <a:ea typeface="ＭＳ Ｐゴシック" charset="-128"/>
                <a:cs typeface="Arial"/>
              </a:rPr>
              <a:t>Energy</a:t>
            </a:r>
          </a:p>
          <a:p>
            <a:pPr>
              <a:spcBef>
                <a:spcPct val="50000"/>
              </a:spcBef>
              <a:defRPr/>
            </a:pPr>
            <a:r>
              <a:rPr lang="en-US" dirty="0">
                <a:solidFill>
                  <a:srgbClr val="000000"/>
                </a:solidFill>
                <a:latin typeface="Arial"/>
                <a:ea typeface="ＭＳ Ｐゴシック" charset="-128"/>
                <a:cs typeface="Arial"/>
              </a:rPr>
              <a:t>  sec</a:t>
            </a:r>
          </a:p>
        </p:txBody>
      </p:sp>
      <p:cxnSp>
        <p:nvCxnSpPr>
          <p:cNvPr id="8" name="Straight Connector 7">
            <a:extLst>
              <a:ext uri="{FF2B5EF4-FFF2-40B4-BE49-F238E27FC236}">
                <a16:creationId xmlns:a16="http://schemas.microsoft.com/office/drawing/2014/main" id="{D07590DE-0B34-4916-A9F7-370240AAE87E}"/>
              </a:ext>
            </a:extLst>
          </p:cNvPr>
          <p:cNvCxnSpPr>
            <a:cxnSpLocks noChangeShapeType="1"/>
          </p:cNvCxnSpPr>
          <p:nvPr/>
        </p:nvCxnSpPr>
        <p:spPr bwMode="auto">
          <a:xfrm>
            <a:off x="4800600" y="5562600"/>
            <a:ext cx="914400" cy="1588"/>
          </a:xfrm>
          <a:prstGeom prst="line">
            <a:avLst/>
          </a:prstGeom>
          <a:noFill/>
          <a:ln w="31750">
            <a:solidFill>
              <a:schemeClr val="tx1"/>
            </a:solidFill>
            <a:round/>
            <a:headEnd/>
            <a:tailEnd/>
          </a:ln>
          <a:effectLst>
            <a:outerShdw blurRad="50800" dist="38100" dir="2700000" rotWithShape="0">
              <a:srgbClr val="808080">
                <a:alpha val="42999"/>
              </a:srgbClr>
            </a:outerShdw>
          </a:effectLst>
        </p:spPr>
      </p:cxnSp>
      <p:sp>
        <p:nvSpPr>
          <p:cNvPr id="10" name="Text Box 7">
            <a:extLst>
              <a:ext uri="{FF2B5EF4-FFF2-40B4-BE49-F238E27FC236}">
                <a16:creationId xmlns:a16="http://schemas.microsoft.com/office/drawing/2014/main" id="{C033BB1F-C4F1-4BB4-AC02-3A75CE8AB823}"/>
              </a:ext>
            </a:extLst>
          </p:cNvPr>
          <p:cNvSpPr txBox="1">
            <a:spLocks noChangeArrowheads="1"/>
          </p:cNvSpPr>
          <p:nvPr/>
        </p:nvSpPr>
        <p:spPr bwMode="auto">
          <a:xfrm>
            <a:off x="1600200" y="914400"/>
            <a:ext cx="71628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latin typeface="Arial" charset="0"/>
                <a:cs typeface="Arial" charset="0"/>
              </a:rPr>
              <a:t>Luminosity Classification</a:t>
            </a:r>
            <a:endParaRPr lang="en-US">
              <a:solidFill>
                <a:srgbClr val="0000FF"/>
              </a:solidFill>
              <a:latin typeface="Arial" charset="0"/>
              <a:cs typeface="Arial" charset="0"/>
            </a:endParaRPr>
          </a:p>
        </p:txBody>
      </p:sp>
      <p:sp>
        <p:nvSpPr>
          <p:cNvPr id="72714" name="Oval 3">
            <a:extLst>
              <a:ext uri="{FF2B5EF4-FFF2-40B4-BE49-F238E27FC236}">
                <a16:creationId xmlns:a16="http://schemas.microsoft.com/office/drawing/2014/main" id="{0E052CF3-F5E9-43BA-9DDE-3E1A42E9EE37}"/>
              </a:ext>
            </a:extLst>
          </p:cNvPr>
          <p:cNvSpPr>
            <a:spLocks noChangeArrowheads="1"/>
          </p:cNvSpPr>
          <p:nvPr/>
        </p:nvSpPr>
        <p:spPr bwMode="auto">
          <a:xfrm>
            <a:off x="2743200" y="4572000"/>
            <a:ext cx="76200" cy="76200"/>
          </a:xfrm>
          <a:prstGeom prst="ellipse">
            <a:avLst/>
          </a:prstGeom>
          <a:solidFill>
            <a:srgbClr val="0000FF"/>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9724543-80A4-4F79-A286-3657DE556175}"/>
              </a:ext>
            </a:extLst>
          </p:cNvPr>
          <p:cNvSpPr txBox="1">
            <a:spLocks noChangeArrowheads="1"/>
          </p:cNvSpPr>
          <p:nvPr/>
        </p:nvSpPr>
        <p:spPr bwMode="auto">
          <a:xfrm>
            <a:off x="838200" y="228600"/>
            <a:ext cx="7620000" cy="56324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US">
                <a:solidFill>
                  <a:srgbClr val="BFBFBF"/>
                </a:solidFill>
                <a:latin typeface="Arial" charset="0"/>
                <a:cs typeface="Arial" charset="0"/>
              </a:rPr>
              <a:t>Stars are classified by their </a:t>
            </a:r>
            <a:r>
              <a:rPr lang="en-US">
                <a:solidFill>
                  <a:srgbClr val="FF0000"/>
                </a:solidFill>
                <a:latin typeface="Arial" charset="0"/>
                <a:cs typeface="Arial" charset="0"/>
              </a:rPr>
              <a:t>TEMPERATURE</a:t>
            </a:r>
            <a:r>
              <a:rPr lang="en-US">
                <a:solidFill>
                  <a:srgbClr val="BFBFBF"/>
                </a:solidFill>
                <a:latin typeface="Arial" charset="0"/>
                <a:cs typeface="Arial" charset="0"/>
              </a:rPr>
              <a:t> (color)</a:t>
            </a:r>
          </a:p>
          <a:p>
            <a:pPr>
              <a:defRPr/>
            </a:pPr>
            <a:r>
              <a:rPr lang="en-US">
                <a:solidFill>
                  <a:srgbClr val="BFBFBF"/>
                </a:solidFill>
                <a:latin typeface="Arial" charset="0"/>
                <a:cs typeface="Arial" charset="0"/>
              </a:rPr>
              <a:t>with sub-classification from 0 to 9</a:t>
            </a:r>
          </a:p>
          <a:p>
            <a:pPr>
              <a:defRPr/>
            </a:pPr>
            <a:endParaRPr lang="en-US">
              <a:solidFill>
                <a:srgbClr val="FF0000"/>
              </a:solidFill>
              <a:latin typeface="Arial" charset="0"/>
              <a:cs typeface="Arial" charset="0"/>
            </a:endParaRPr>
          </a:p>
          <a:p>
            <a:pPr>
              <a:defRPr/>
            </a:pPr>
            <a:endParaRPr lang="en-US">
              <a:solidFill>
                <a:srgbClr val="0000FF"/>
              </a:solidFill>
              <a:latin typeface="Arial" charset="0"/>
              <a:cs typeface="Arial" charset="0"/>
            </a:endParaRPr>
          </a:p>
          <a:p>
            <a:pPr>
              <a:defRPr/>
            </a:pPr>
            <a:r>
              <a:rPr lang="en-US">
                <a:solidFill>
                  <a:srgbClr val="0000FF"/>
                </a:solidFill>
                <a:latin typeface="Arial" charset="0"/>
                <a:cs typeface="Arial" charset="0"/>
              </a:rPr>
              <a:t>	</a:t>
            </a:r>
          </a:p>
          <a:p>
            <a:pPr>
              <a:defRPr/>
            </a:pPr>
            <a:r>
              <a:rPr lang="en-US">
                <a:solidFill>
                  <a:srgbClr val="0000FF"/>
                </a:solidFill>
                <a:latin typeface="Arial" charset="0"/>
                <a:cs typeface="Arial" charset="0"/>
              </a:rPr>
              <a:t>		</a:t>
            </a:r>
            <a:r>
              <a:rPr lang="en-US">
                <a:solidFill>
                  <a:schemeClr val="bg1"/>
                </a:solidFill>
                <a:latin typeface="Arial" charset="0"/>
                <a:cs typeface="Arial" charset="0"/>
              </a:rPr>
              <a:t>A0    is   10,000 K            hotter</a:t>
            </a:r>
          </a:p>
          <a:p>
            <a:pPr>
              <a:defRPr/>
            </a:pPr>
            <a:endParaRPr lang="en-US">
              <a:solidFill>
                <a:schemeClr val="bg1"/>
              </a:solidFill>
              <a:latin typeface="Arial" charset="0"/>
              <a:cs typeface="Arial" charset="0"/>
            </a:endParaRPr>
          </a:p>
          <a:p>
            <a:pPr>
              <a:defRPr/>
            </a:pPr>
            <a:r>
              <a:rPr lang="en-US">
                <a:solidFill>
                  <a:srgbClr val="0000FF"/>
                </a:solidFill>
                <a:latin typeface="Arial" charset="0"/>
                <a:cs typeface="Arial" charset="0"/>
              </a:rPr>
              <a:t>		</a:t>
            </a:r>
            <a:r>
              <a:rPr lang="en-US">
                <a:solidFill>
                  <a:schemeClr val="bg1"/>
                </a:solidFill>
                <a:latin typeface="Arial" charset="0"/>
                <a:cs typeface="Arial" charset="0"/>
              </a:rPr>
              <a:t>A9    is     7,500 K            cooler</a:t>
            </a:r>
          </a:p>
          <a:p>
            <a:pPr>
              <a:defRPr/>
            </a:pPr>
            <a:endParaRPr lang="en-US">
              <a:solidFill>
                <a:schemeClr val="bg1"/>
              </a:solidFill>
              <a:latin typeface="Arial" charset="0"/>
              <a:cs typeface="Arial" charset="0"/>
            </a:endParaRPr>
          </a:p>
          <a:p>
            <a:pPr>
              <a:defRPr/>
            </a:pPr>
            <a:endParaRPr lang="en-US">
              <a:solidFill>
                <a:srgbClr val="0000FF"/>
              </a:solidFill>
              <a:latin typeface="Arial" charset="0"/>
              <a:cs typeface="Arial" charset="0"/>
            </a:endParaRPr>
          </a:p>
          <a:p>
            <a:pPr>
              <a:defRPr/>
            </a:pPr>
            <a:endParaRPr lang="en-US">
              <a:solidFill>
                <a:srgbClr val="008000"/>
              </a:solidFill>
              <a:latin typeface="Arial" charset="0"/>
              <a:cs typeface="Arial" charset="0"/>
            </a:endParaRPr>
          </a:p>
          <a:p>
            <a:pPr>
              <a:defRPr/>
            </a:pPr>
            <a:endParaRPr lang="en-US">
              <a:solidFill>
                <a:srgbClr val="0000FF"/>
              </a:solidFill>
              <a:latin typeface="Arial" charset="0"/>
              <a:cs typeface="Arial" charset="0"/>
            </a:endParaRPr>
          </a:p>
          <a:p>
            <a:pPr>
              <a:defRPr/>
            </a:pPr>
            <a:r>
              <a:rPr lang="en-US">
                <a:solidFill>
                  <a:srgbClr val="0000FF"/>
                </a:solidFill>
                <a:latin typeface="Arial" charset="0"/>
                <a:cs typeface="Arial" charset="0"/>
              </a:rPr>
              <a:t>		</a:t>
            </a:r>
            <a:r>
              <a:rPr lang="en-US">
                <a:solidFill>
                  <a:srgbClr val="FFFF00"/>
                </a:solidFill>
                <a:latin typeface="Arial" charset="0"/>
                <a:cs typeface="Arial" charset="0"/>
              </a:rPr>
              <a:t>G2</a:t>
            </a:r>
            <a:r>
              <a:rPr lang="en-US">
                <a:solidFill>
                  <a:srgbClr val="0000FF"/>
                </a:solidFill>
                <a:latin typeface="Arial" charset="0"/>
                <a:cs typeface="Arial" charset="0"/>
              </a:rPr>
              <a:t>	     </a:t>
            </a:r>
            <a:r>
              <a:rPr lang="en-US">
                <a:solidFill>
                  <a:srgbClr val="FFFF00"/>
                </a:solidFill>
                <a:latin typeface="Arial" charset="0"/>
                <a:cs typeface="Arial" charset="0"/>
              </a:rPr>
              <a:t>5,800 K   our Sun</a:t>
            </a:r>
          </a:p>
          <a:p>
            <a:pPr>
              <a:defRPr/>
            </a:pPr>
            <a:endParaRPr lang="en-US">
              <a:solidFill>
                <a:srgbClr val="0000FF"/>
              </a:solidFill>
              <a:latin typeface="Arial" charset="0"/>
              <a:cs typeface="Arial" charset="0"/>
            </a:endParaRPr>
          </a:p>
          <a:p>
            <a:pPr>
              <a:defRPr/>
            </a:pPr>
            <a:r>
              <a:rPr lang="en-US">
                <a:solidFill>
                  <a:srgbClr val="0000FF"/>
                </a:solidFill>
                <a:latin typeface="Arial" charset="0"/>
                <a:cs typeface="Arial" charset="0"/>
              </a:rPr>
              <a:t>	</a:t>
            </a:r>
            <a:endParaRPr lang="en-US">
              <a:solidFill>
                <a:srgbClr val="FF0000"/>
              </a:solidFill>
              <a:latin typeface="Arial" charset="0"/>
              <a:cs typeface="Arial"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F168048-587F-464F-A864-6CA816324254}"/>
              </a:ext>
            </a:extLst>
          </p:cNvPr>
          <p:cNvSpPr/>
          <p:nvPr/>
        </p:nvSpPr>
        <p:spPr bwMode="auto">
          <a:xfrm>
            <a:off x="1219200" y="3048000"/>
            <a:ext cx="3048000" cy="3048000"/>
          </a:xfrm>
          <a:prstGeom prst="ellipse">
            <a:avLst/>
          </a:prstGeom>
          <a:gradFill flip="none" rotWithShape="1">
            <a:gsLst>
              <a:gs pos="57000">
                <a:srgbClr val="FFFF00"/>
              </a:gs>
              <a:gs pos="3000">
                <a:srgbClr val="FFFEBD"/>
              </a:gs>
            </a:gsLst>
            <a:path path="circle">
              <a:fillToRect l="50000" t="50000" r="50000" b="50000"/>
            </a:path>
            <a:tileRect/>
          </a:gra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softEdge rad="203200"/>
          </a:effectLst>
        </p:spPr>
        <p:txBody>
          <a:bodyPr/>
          <a:lstStyle/>
          <a:p>
            <a:pPr>
              <a:defRPr/>
            </a:pPr>
            <a:endParaRPr lang="en-US">
              <a:latin typeface="Times" charset="0"/>
              <a:ea typeface="ＭＳ Ｐゴシック" charset="0"/>
              <a:cs typeface="ＭＳ Ｐゴシック" charset="0"/>
            </a:endParaRPr>
          </a:p>
        </p:txBody>
      </p:sp>
      <p:cxnSp>
        <p:nvCxnSpPr>
          <p:cNvPr id="7" name="Straight Arrow Connector 6">
            <a:extLst>
              <a:ext uri="{FF2B5EF4-FFF2-40B4-BE49-F238E27FC236}">
                <a16:creationId xmlns:a16="http://schemas.microsoft.com/office/drawing/2014/main" id="{694A8009-7F13-49D7-9D85-AC73ED614042}"/>
              </a:ext>
            </a:extLst>
          </p:cNvPr>
          <p:cNvCxnSpPr>
            <a:cxnSpLocks noChangeShapeType="1"/>
          </p:cNvCxnSpPr>
          <p:nvPr/>
        </p:nvCxnSpPr>
        <p:spPr bwMode="auto">
          <a:xfrm flipH="1">
            <a:off x="2895600" y="4648200"/>
            <a:ext cx="3048000" cy="0"/>
          </a:xfrm>
          <a:prstGeom prst="straightConnector1">
            <a:avLst/>
          </a:prstGeom>
          <a:noFill/>
          <a:ln w="38100">
            <a:solidFill>
              <a:srgbClr val="0000FF"/>
            </a:solidFill>
            <a:round/>
            <a:headEnd/>
            <a:tailEnd type="arrow" w="med" len="med"/>
          </a:ln>
          <a:effectLst>
            <a:outerShdw blurRad="50800" dist="38100" dir="2700000" algn="tl" rotWithShape="0">
              <a:srgbClr val="808080">
                <a:alpha val="39999"/>
              </a:srgbClr>
            </a:outerShdw>
          </a:effectLst>
        </p:spPr>
      </p:cxnSp>
      <p:sp>
        <p:nvSpPr>
          <p:cNvPr id="9" name="Text Box 7">
            <a:extLst>
              <a:ext uri="{FF2B5EF4-FFF2-40B4-BE49-F238E27FC236}">
                <a16:creationId xmlns:a16="http://schemas.microsoft.com/office/drawing/2014/main" id="{FAF97C43-14B5-4CCB-8828-CAACF06296F5}"/>
              </a:ext>
            </a:extLst>
          </p:cNvPr>
          <p:cNvSpPr txBox="1">
            <a:spLocks noChangeArrowheads="1"/>
          </p:cNvSpPr>
          <p:nvPr/>
        </p:nvSpPr>
        <p:spPr bwMode="auto">
          <a:xfrm>
            <a:off x="4267200" y="3810000"/>
            <a:ext cx="45720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dirty="0">
                <a:latin typeface="Arial"/>
                <a:ea typeface="ＭＳ Ｐゴシック" charset="-128"/>
                <a:cs typeface="Arial"/>
              </a:rPr>
              <a:t> Temperature in core:</a:t>
            </a:r>
          </a:p>
          <a:p>
            <a:pPr algn="ctr">
              <a:spcBef>
                <a:spcPct val="50000"/>
              </a:spcBef>
              <a:defRPr/>
            </a:pPr>
            <a:r>
              <a:rPr lang="en-US" dirty="0">
                <a:solidFill>
                  <a:srgbClr val="FFFF00"/>
                </a:solidFill>
                <a:latin typeface="Arial"/>
                <a:ea typeface="ＭＳ Ｐゴシック" charset="-128"/>
                <a:cs typeface="Arial"/>
              </a:rPr>
              <a:t>         </a:t>
            </a:r>
            <a:r>
              <a:rPr lang="en-US" dirty="0">
                <a:solidFill>
                  <a:srgbClr val="0000FF"/>
                </a:solidFill>
                <a:latin typeface="Arial"/>
                <a:ea typeface="ＭＳ Ｐゴシック" charset="-128"/>
                <a:cs typeface="Arial"/>
              </a:rPr>
              <a:t>15 million K</a:t>
            </a:r>
          </a:p>
        </p:txBody>
      </p:sp>
      <p:sp>
        <p:nvSpPr>
          <p:cNvPr id="6" name="Text Box 7">
            <a:extLst>
              <a:ext uri="{FF2B5EF4-FFF2-40B4-BE49-F238E27FC236}">
                <a16:creationId xmlns:a16="http://schemas.microsoft.com/office/drawing/2014/main" id="{50723B6A-0826-432B-B6BB-CFC7DB2F684C}"/>
              </a:ext>
            </a:extLst>
          </p:cNvPr>
          <p:cNvSpPr txBox="1">
            <a:spLocks noChangeArrowheads="1"/>
          </p:cNvSpPr>
          <p:nvPr/>
        </p:nvSpPr>
        <p:spPr bwMode="auto">
          <a:xfrm>
            <a:off x="4724400" y="5126480"/>
            <a:ext cx="18288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00"/>
                </a:solidFill>
                <a:latin typeface="Arial"/>
                <a:ea typeface="ＭＳ Ｐゴシック" charset="-128"/>
                <a:cs typeface="Arial"/>
              </a:rPr>
              <a:t>Energy</a:t>
            </a:r>
          </a:p>
          <a:p>
            <a:pPr>
              <a:spcBef>
                <a:spcPct val="50000"/>
              </a:spcBef>
              <a:defRPr/>
            </a:pPr>
            <a:r>
              <a:rPr lang="en-US" dirty="0">
                <a:solidFill>
                  <a:srgbClr val="000000"/>
                </a:solidFill>
                <a:latin typeface="Arial"/>
                <a:ea typeface="ＭＳ Ｐゴシック" charset="-128"/>
                <a:cs typeface="Arial"/>
              </a:rPr>
              <a:t>  sec</a:t>
            </a:r>
          </a:p>
        </p:txBody>
      </p:sp>
      <p:cxnSp>
        <p:nvCxnSpPr>
          <p:cNvPr id="8" name="Straight Connector 7">
            <a:extLst>
              <a:ext uri="{FF2B5EF4-FFF2-40B4-BE49-F238E27FC236}">
                <a16:creationId xmlns:a16="http://schemas.microsoft.com/office/drawing/2014/main" id="{9B5C556A-4688-4B4A-B884-CBE82EC0208E}"/>
              </a:ext>
            </a:extLst>
          </p:cNvPr>
          <p:cNvCxnSpPr>
            <a:cxnSpLocks noChangeShapeType="1"/>
          </p:cNvCxnSpPr>
          <p:nvPr/>
        </p:nvCxnSpPr>
        <p:spPr bwMode="auto">
          <a:xfrm>
            <a:off x="4800600" y="5562600"/>
            <a:ext cx="914400" cy="1588"/>
          </a:xfrm>
          <a:prstGeom prst="line">
            <a:avLst/>
          </a:prstGeom>
          <a:noFill/>
          <a:ln w="31750">
            <a:solidFill>
              <a:schemeClr val="tx1"/>
            </a:solidFill>
            <a:round/>
            <a:headEnd/>
            <a:tailEnd/>
          </a:ln>
          <a:effectLst>
            <a:outerShdw blurRad="50800" dist="38100" dir="2700000" rotWithShape="0">
              <a:srgbClr val="808080">
                <a:alpha val="42999"/>
              </a:srgbClr>
            </a:outerShdw>
          </a:effectLst>
        </p:spPr>
      </p:cxnSp>
      <p:sp>
        <p:nvSpPr>
          <p:cNvPr id="10" name="Text Box 7">
            <a:extLst>
              <a:ext uri="{FF2B5EF4-FFF2-40B4-BE49-F238E27FC236}">
                <a16:creationId xmlns:a16="http://schemas.microsoft.com/office/drawing/2014/main" id="{D236D442-9224-4FB6-AF06-35085DB888D6}"/>
              </a:ext>
            </a:extLst>
          </p:cNvPr>
          <p:cNvSpPr txBox="1">
            <a:spLocks noChangeArrowheads="1"/>
          </p:cNvSpPr>
          <p:nvPr/>
        </p:nvSpPr>
        <p:spPr bwMode="auto">
          <a:xfrm>
            <a:off x="685800" y="1752600"/>
            <a:ext cx="46482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dirty="0">
                <a:latin typeface="Arial"/>
                <a:ea typeface="ＭＳ Ｐゴシック" charset="-128"/>
                <a:cs typeface="Arial"/>
              </a:rPr>
              <a:t>Temperature on surface</a:t>
            </a:r>
          </a:p>
          <a:p>
            <a:pPr algn="ctr">
              <a:spcBef>
                <a:spcPct val="50000"/>
              </a:spcBef>
              <a:defRPr/>
            </a:pPr>
            <a:r>
              <a:rPr lang="en-US" dirty="0">
                <a:solidFill>
                  <a:srgbClr val="FFFF00"/>
                </a:solidFill>
                <a:latin typeface="Arial"/>
                <a:ea typeface="ＭＳ Ｐゴシック" charset="-128"/>
                <a:cs typeface="Arial"/>
              </a:rPr>
              <a:t>5800 K</a:t>
            </a:r>
          </a:p>
        </p:txBody>
      </p:sp>
      <p:sp>
        <p:nvSpPr>
          <p:cNvPr id="73738" name="Oval 3">
            <a:extLst>
              <a:ext uri="{FF2B5EF4-FFF2-40B4-BE49-F238E27FC236}">
                <a16:creationId xmlns:a16="http://schemas.microsoft.com/office/drawing/2014/main" id="{F16BB900-A029-45E7-89C3-3FC1DC18519B}"/>
              </a:ext>
            </a:extLst>
          </p:cNvPr>
          <p:cNvSpPr>
            <a:spLocks noChangeArrowheads="1"/>
          </p:cNvSpPr>
          <p:nvPr/>
        </p:nvSpPr>
        <p:spPr bwMode="auto">
          <a:xfrm>
            <a:off x="2743200" y="4572000"/>
            <a:ext cx="76200" cy="76200"/>
          </a:xfrm>
          <a:prstGeom prst="ellipse">
            <a:avLst/>
          </a:prstGeom>
          <a:solidFill>
            <a:srgbClr val="0000FF"/>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1" name="Straight Arrow Connector 10">
            <a:extLst>
              <a:ext uri="{FF2B5EF4-FFF2-40B4-BE49-F238E27FC236}">
                <a16:creationId xmlns:a16="http://schemas.microsoft.com/office/drawing/2014/main" id="{64A147C8-F2DC-4D14-823A-5E1BDDA307EF}"/>
              </a:ext>
            </a:extLst>
          </p:cNvPr>
          <p:cNvCxnSpPr>
            <a:cxnSpLocks noChangeShapeType="1"/>
          </p:cNvCxnSpPr>
          <p:nvPr/>
        </p:nvCxnSpPr>
        <p:spPr bwMode="auto">
          <a:xfrm>
            <a:off x="2895600" y="2667000"/>
            <a:ext cx="0" cy="457200"/>
          </a:xfrm>
          <a:prstGeom prst="straightConnector1">
            <a:avLst/>
          </a:prstGeom>
          <a:noFill/>
          <a:ln w="38100">
            <a:solidFill>
              <a:srgbClr val="FFFF00"/>
            </a:solidFill>
            <a:round/>
            <a:headEnd/>
            <a:tailEnd type="arrow" w="med" len="med"/>
          </a:ln>
          <a:effectLst>
            <a:outerShdw blurRad="50800" dist="38100" dir="2700000" algn="tl" rotWithShape="0">
              <a:srgbClr val="808080">
                <a:alpha val="39999"/>
              </a:srgbClr>
            </a:outerShdw>
          </a:effectLst>
        </p:spPr>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CE53BEFC-45AB-454E-870D-F5F2380C97C4}"/>
              </a:ext>
            </a:extLst>
          </p:cNvPr>
          <p:cNvSpPr txBox="1">
            <a:spLocks noChangeArrowheads="1"/>
          </p:cNvSpPr>
          <p:nvPr/>
        </p:nvSpPr>
        <p:spPr bwMode="auto">
          <a:xfrm>
            <a:off x="1600200" y="1752600"/>
            <a:ext cx="6019800" cy="323215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LUMINOSITY  =  Power  =</a:t>
            </a: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r>
              <a:rPr lang="en-US" dirty="0">
                <a:solidFill>
                  <a:srgbClr val="0000FF"/>
                </a:solidFill>
                <a:latin typeface="Arial"/>
                <a:ea typeface="ＭＳ Ｐゴシック" charset="-128"/>
                <a:cs typeface="Arial"/>
              </a:rPr>
              <a:t>Notice that </a:t>
            </a:r>
            <a:r>
              <a:rPr lang="en-US" dirty="0">
                <a:solidFill>
                  <a:srgbClr val="FF0000"/>
                </a:solidFill>
                <a:latin typeface="Arial"/>
                <a:ea typeface="ＭＳ Ｐゴシック" charset="-128"/>
                <a:cs typeface="Arial"/>
              </a:rPr>
              <a:t>LUMINOSITY </a:t>
            </a:r>
            <a:r>
              <a:rPr lang="en-US" dirty="0">
                <a:solidFill>
                  <a:srgbClr val="0000FF"/>
                </a:solidFill>
                <a:latin typeface="Arial"/>
                <a:ea typeface="ＭＳ Ｐゴシック" charset="-128"/>
                <a:cs typeface="Arial"/>
              </a:rPr>
              <a:t>does not have</a:t>
            </a:r>
          </a:p>
          <a:p>
            <a:pPr>
              <a:spcBef>
                <a:spcPct val="50000"/>
              </a:spcBef>
              <a:defRPr/>
            </a:pPr>
            <a:r>
              <a:rPr lang="en-US" dirty="0">
                <a:solidFill>
                  <a:srgbClr val="0000FF"/>
                </a:solidFill>
                <a:latin typeface="Arial"/>
                <a:ea typeface="ＭＳ Ｐゴシック" charset="-128"/>
                <a:cs typeface="Arial"/>
              </a:rPr>
              <a:t>a DISTANCE unit.  LUMINOSITY is</a:t>
            </a:r>
          </a:p>
          <a:p>
            <a:pPr>
              <a:spcBef>
                <a:spcPct val="50000"/>
              </a:spcBef>
              <a:defRPr/>
            </a:pPr>
            <a:r>
              <a:rPr lang="en-US" dirty="0">
                <a:solidFill>
                  <a:srgbClr val="0000FF"/>
                </a:solidFill>
                <a:latin typeface="Arial"/>
                <a:ea typeface="ＭＳ Ｐゴシック" charset="-128"/>
                <a:cs typeface="Arial"/>
              </a:rPr>
              <a:t> </a:t>
            </a:r>
            <a:r>
              <a:rPr lang="en-US" dirty="0">
                <a:solidFill>
                  <a:srgbClr val="FF0000"/>
                </a:solidFill>
                <a:latin typeface="Arial"/>
                <a:ea typeface="ＭＳ Ｐゴシック" charset="-128"/>
                <a:cs typeface="Arial"/>
              </a:rPr>
              <a:t>INTRINSIC to the star</a:t>
            </a:r>
            <a:r>
              <a:rPr lang="en-US" dirty="0">
                <a:solidFill>
                  <a:srgbClr val="0000FF"/>
                </a:solidFill>
                <a:latin typeface="Arial"/>
                <a:ea typeface="ＭＳ Ｐゴシック" charset="-128"/>
                <a:cs typeface="Arial"/>
              </a:rPr>
              <a:t>, just as is its mass.</a:t>
            </a:r>
          </a:p>
        </p:txBody>
      </p:sp>
      <p:sp>
        <p:nvSpPr>
          <p:cNvPr id="3" name="Text Box 7">
            <a:extLst>
              <a:ext uri="{FF2B5EF4-FFF2-40B4-BE49-F238E27FC236}">
                <a16:creationId xmlns:a16="http://schemas.microsoft.com/office/drawing/2014/main" id="{D650C78B-DD70-4070-B346-EFD05589BDFC}"/>
              </a:ext>
            </a:extLst>
          </p:cNvPr>
          <p:cNvSpPr txBox="1">
            <a:spLocks noChangeArrowheads="1"/>
          </p:cNvSpPr>
          <p:nvPr/>
        </p:nvSpPr>
        <p:spPr bwMode="auto">
          <a:xfrm>
            <a:off x="5458840" y="1545080"/>
            <a:ext cx="18288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Energy</a:t>
            </a:r>
          </a:p>
          <a:p>
            <a:pPr>
              <a:spcBef>
                <a:spcPct val="50000"/>
              </a:spcBef>
              <a:defRPr/>
            </a:pPr>
            <a:r>
              <a:rPr lang="en-US" dirty="0">
                <a:solidFill>
                  <a:srgbClr val="0000FF"/>
                </a:solidFill>
                <a:latin typeface="Arial"/>
                <a:ea typeface="ＭＳ Ｐゴシック" charset="-128"/>
                <a:cs typeface="Arial"/>
              </a:rPr>
              <a:t>  sec</a:t>
            </a:r>
          </a:p>
        </p:txBody>
      </p:sp>
      <p:cxnSp>
        <p:nvCxnSpPr>
          <p:cNvPr id="5" name="Straight Connector 4">
            <a:extLst>
              <a:ext uri="{FF2B5EF4-FFF2-40B4-BE49-F238E27FC236}">
                <a16:creationId xmlns:a16="http://schemas.microsoft.com/office/drawing/2014/main" id="{143A7D17-AC64-44A5-8821-FAAD9DE7C4B3}"/>
              </a:ext>
            </a:extLst>
          </p:cNvPr>
          <p:cNvCxnSpPr>
            <a:cxnSpLocks noChangeShapeType="1"/>
          </p:cNvCxnSpPr>
          <p:nvPr/>
        </p:nvCxnSpPr>
        <p:spPr bwMode="auto">
          <a:xfrm>
            <a:off x="5562600" y="1981200"/>
            <a:ext cx="914400" cy="1588"/>
          </a:xfrm>
          <a:prstGeom prst="line">
            <a:avLst/>
          </a:prstGeom>
          <a:noFill/>
          <a:ln w="31750">
            <a:solidFill>
              <a:srgbClr val="0000FF"/>
            </a:solidFill>
            <a:round/>
            <a:headEnd/>
            <a:tailEnd/>
          </a:ln>
          <a:effectLst>
            <a:outerShdw blurRad="50800" dist="38100" dir="2700000" rotWithShape="0">
              <a:srgbClr val="808080">
                <a:alpha val="42999"/>
              </a:srgbClr>
            </a:outerShdw>
          </a:effectLst>
        </p:spPr>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7D16EC0F-4DDC-4F8B-890F-0D176828D8B0}"/>
              </a:ext>
            </a:extLst>
          </p:cNvPr>
          <p:cNvSpPr txBox="1">
            <a:spLocks noChangeArrowheads="1"/>
          </p:cNvSpPr>
          <p:nvPr/>
        </p:nvSpPr>
        <p:spPr bwMode="auto">
          <a:xfrm>
            <a:off x="1600200" y="1752600"/>
            <a:ext cx="6019800" cy="230822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0000FF"/>
                </a:solidFill>
                <a:latin typeface="Arial" panose="020B0604020202020204" pitchFamily="34" charset="0"/>
                <a:cs typeface="Arial" panose="020B0604020202020204" pitchFamily="34" charset="0"/>
              </a:rPr>
              <a:t>              BRIGHTNESS </a:t>
            </a:r>
            <a:r>
              <a:rPr lang="en-US" altLang="en-US" sz="3600">
                <a:solidFill>
                  <a:srgbClr val="0000FF"/>
                </a:solidFill>
                <a:latin typeface="Arial" panose="020B0604020202020204" pitchFamily="34" charset="0"/>
                <a:cs typeface="Arial" panose="020B0604020202020204" pitchFamily="34" charset="0"/>
              </a:rPr>
              <a:t>∞</a:t>
            </a:r>
          </a:p>
          <a:p>
            <a:pPr>
              <a:spcBef>
                <a:spcPct val="50000"/>
              </a:spcBef>
            </a:pPr>
            <a:endParaRPr lang="en-US" altLang="en-US">
              <a:solidFill>
                <a:srgbClr val="0000FF"/>
              </a:solidFill>
              <a:latin typeface="Arial" panose="020B0604020202020204" pitchFamily="34" charset="0"/>
              <a:cs typeface="Arial" panose="020B0604020202020204" pitchFamily="34" charset="0"/>
            </a:endParaRPr>
          </a:p>
          <a:p>
            <a:pPr>
              <a:spcBef>
                <a:spcPct val="50000"/>
              </a:spcBef>
            </a:pPr>
            <a:endParaRPr lang="en-US" altLang="en-US">
              <a:solidFill>
                <a:srgbClr val="0000FF"/>
              </a:solidFill>
              <a:latin typeface="Arial" panose="020B0604020202020204" pitchFamily="34" charset="0"/>
              <a:cs typeface="Arial" panose="020B0604020202020204" pitchFamily="34" charset="0"/>
            </a:endParaRPr>
          </a:p>
          <a:p>
            <a:pPr>
              <a:spcBef>
                <a:spcPct val="50000"/>
              </a:spcBef>
            </a:pPr>
            <a:r>
              <a:rPr lang="en-US" altLang="en-US">
                <a:solidFill>
                  <a:srgbClr val="0000FF"/>
                </a:solidFill>
                <a:latin typeface="Arial" panose="020B0604020202020204" pitchFamily="34" charset="0"/>
                <a:cs typeface="Arial" panose="020B0604020202020204" pitchFamily="34" charset="0"/>
              </a:rPr>
              <a:t>    </a:t>
            </a:r>
            <a:r>
              <a:rPr lang="en-US" altLang="en-US">
                <a:solidFill>
                  <a:srgbClr val="FF0000"/>
                </a:solidFill>
                <a:latin typeface="Arial" panose="020B0604020202020204" pitchFamily="34" charset="0"/>
                <a:cs typeface="Arial" panose="020B0604020202020204" pitchFamily="34" charset="0"/>
              </a:rPr>
              <a:t>BRIGHTNESS</a:t>
            </a:r>
            <a:r>
              <a:rPr lang="en-US" altLang="en-US">
                <a:solidFill>
                  <a:srgbClr val="0000FF"/>
                </a:solidFill>
                <a:latin typeface="Arial" panose="020B0604020202020204" pitchFamily="34" charset="0"/>
                <a:cs typeface="Arial" panose="020B0604020202020204" pitchFamily="34" charset="0"/>
              </a:rPr>
              <a:t> relies on </a:t>
            </a:r>
            <a:r>
              <a:rPr lang="en-US" altLang="en-US">
                <a:solidFill>
                  <a:srgbClr val="FF0000"/>
                </a:solidFill>
                <a:latin typeface="Arial" panose="020B0604020202020204" pitchFamily="34" charset="0"/>
                <a:cs typeface="Arial" panose="020B0604020202020204" pitchFamily="34" charset="0"/>
              </a:rPr>
              <a:t>distance</a:t>
            </a:r>
            <a:r>
              <a:rPr lang="en-US" altLang="en-US">
                <a:solidFill>
                  <a:srgbClr val="0000FF"/>
                </a:solidFill>
                <a:latin typeface="Arial" panose="020B0604020202020204" pitchFamily="34" charset="0"/>
                <a:cs typeface="Arial" panose="020B0604020202020204" pitchFamily="34" charset="0"/>
              </a:rPr>
              <a:t>.</a:t>
            </a:r>
          </a:p>
        </p:txBody>
      </p:sp>
      <p:sp>
        <p:nvSpPr>
          <p:cNvPr id="3" name="Text Box 7">
            <a:extLst>
              <a:ext uri="{FF2B5EF4-FFF2-40B4-BE49-F238E27FC236}">
                <a16:creationId xmlns:a16="http://schemas.microsoft.com/office/drawing/2014/main" id="{A034D3F1-F3B0-4BB4-95DE-7D7D0BD6071E}"/>
              </a:ext>
            </a:extLst>
          </p:cNvPr>
          <p:cNvSpPr txBox="1">
            <a:spLocks noChangeArrowheads="1"/>
          </p:cNvSpPr>
          <p:nvPr/>
        </p:nvSpPr>
        <p:spPr bwMode="auto">
          <a:xfrm>
            <a:off x="5488024" y="1650464"/>
            <a:ext cx="18288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Luminosity</a:t>
            </a:r>
          </a:p>
          <a:p>
            <a:pPr>
              <a:spcBef>
                <a:spcPct val="50000"/>
              </a:spcBef>
              <a:defRPr/>
            </a:pPr>
            <a:r>
              <a:rPr lang="en-US" dirty="0">
                <a:solidFill>
                  <a:srgbClr val="FF0000"/>
                </a:solidFill>
                <a:latin typeface="Arial"/>
                <a:ea typeface="ＭＳ Ｐゴシック" charset="-128"/>
                <a:cs typeface="Arial"/>
              </a:rPr>
              <a:t>Distance</a:t>
            </a:r>
            <a:r>
              <a:rPr lang="en-US" baseline="30000" dirty="0">
                <a:solidFill>
                  <a:srgbClr val="0000FF"/>
                </a:solidFill>
                <a:latin typeface="Arial"/>
                <a:ea typeface="ＭＳ Ｐゴシック" charset="-128"/>
                <a:cs typeface="Arial"/>
              </a:rPr>
              <a:t>2</a:t>
            </a:r>
          </a:p>
        </p:txBody>
      </p:sp>
      <p:cxnSp>
        <p:nvCxnSpPr>
          <p:cNvPr id="5" name="Straight Connector 4">
            <a:extLst>
              <a:ext uri="{FF2B5EF4-FFF2-40B4-BE49-F238E27FC236}">
                <a16:creationId xmlns:a16="http://schemas.microsoft.com/office/drawing/2014/main" id="{5165870E-E509-44AF-B5C2-E74EC974B8E6}"/>
              </a:ext>
            </a:extLst>
          </p:cNvPr>
          <p:cNvCxnSpPr>
            <a:cxnSpLocks noChangeShapeType="1"/>
          </p:cNvCxnSpPr>
          <p:nvPr/>
        </p:nvCxnSpPr>
        <p:spPr bwMode="auto">
          <a:xfrm>
            <a:off x="5486400" y="2057400"/>
            <a:ext cx="1371600" cy="1588"/>
          </a:xfrm>
          <a:prstGeom prst="line">
            <a:avLst/>
          </a:prstGeom>
          <a:noFill/>
          <a:ln w="31750">
            <a:solidFill>
              <a:srgbClr val="0000FF"/>
            </a:solidFill>
            <a:round/>
            <a:headEnd/>
            <a:tailEnd/>
          </a:ln>
          <a:effectLst>
            <a:outerShdw blurRad="50800" dist="38100" dir="2700000" rotWithShape="0">
              <a:srgbClr val="808080">
                <a:alpha val="42999"/>
              </a:srgbClr>
            </a:outerShdw>
          </a:effectLst>
        </p:spPr>
      </p:cxnSp>
      <p:sp>
        <p:nvSpPr>
          <p:cNvPr id="75781" name="Rectangle 5">
            <a:extLst>
              <a:ext uri="{FF2B5EF4-FFF2-40B4-BE49-F238E27FC236}">
                <a16:creationId xmlns:a16="http://schemas.microsoft.com/office/drawing/2014/main" id="{790C3F42-CB27-4843-BC10-DB033F4E7861}"/>
              </a:ext>
            </a:extLst>
          </p:cNvPr>
          <p:cNvSpPr>
            <a:spLocks noChangeArrowheads="1"/>
          </p:cNvSpPr>
          <p:nvPr/>
        </p:nvSpPr>
        <p:spPr bwMode="auto">
          <a:xfrm>
            <a:off x="5168900" y="1905000"/>
            <a:ext cx="228600" cy="381000"/>
          </a:xfrm>
          <a:prstGeom prst="rect">
            <a:avLst/>
          </a:prstGeom>
          <a:solidFill>
            <a:schemeClr val="bg2"/>
          </a:solidFill>
          <a:ln>
            <a:noFill/>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solidFill>
                <a:srgbClr val="BBE0E3"/>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5809A8-8AF0-4B14-BF06-3365DD8BBFD8}"/>
              </a:ext>
            </a:extLst>
          </p:cNvPr>
          <p:cNvGrpSpPr/>
          <p:nvPr/>
        </p:nvGrpSpPr>
        <p:grpSpPr>
          <a:xfrm>
            <a:off x="5410200" y="2057400"/>
            <a:ext cx="1600200" cy="2945823"/>
            <a:chOff x="6070601" y="2904067"/>
            <a:chExt cx="1117599" cy="2057400"/>
          </a:xfrm>
          <a:solidFill>
            <a:schemeClr val="accent1">
              <a:lumMod val="75000"/>
            </a:schemeClr>
          </a:solidFill>
        </p:grpSpPr>
        <p:grpSp>
          <p:nvGrpSpPr>
            <p:cNvPr id="3" name="Group 40">
              <a:extLst>
                <a:ext uri="{FF2B5EF4-FFF2-40B4-BE49-F238E27FC236}">
                  <a16:creationId xmlns:a16="http://schemas.microsoft.com/office/drawing/2014/main" id="{19312C2D-7C91-4671-A617-4D93066AF807}"/>
                </a:ext>
              </a:extLst>
            </p:cNvPr>
            <p:cNvGrpSpPr/>
            <p:nvPr/>
          </p:nvGrpSpPr>
          <p:grpSpPr>
            <a:xfrm>
              <a:off x="6409252" y="2904067"/>
              <a:ext cx="778948" cy="2057400"/>
              <a:chOff x="6409252" y="2904067"/>
              <a:chExt cx="778948" cy="2057400"/>
            </a:xfrm>
            <a:grpFill/>
          </p:grpSpPr>
          <p:sp>
            <p:nvSpPr>
              <p:cNvPr id="8" name="Oval 7">
                <a:extLst>
                  <a:ext uri="{FF2B5EF4-FFF2-40B4-BE49-F238E27FC236}">
                    <a16:creationId xmlns:a16="http://schemas.microsoft.com/office/drawing/2014/main" id="{A854B81D-6691-4425-A1CD-C58987DF0218}"/>
                  </a:ext>
                </a:extLst>
              </p:cNvPr>
              <p:cNvSpPr/>
              <p:nvPr/>
            </p:nvSpPr>
            <p:spPr>
              <a:xfrm>
                <a:off x="6680200" y="2904067"/>
                <a:ext cx="270933" cy="372533"/>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9" name="Straight Connector 8">
                <a:extLst>
                  <a:ext uri="{FF2B5EF4-FFF2-40B4-BE49-F238E27FC236}">
                    <a16:creationId xmlns:a16="http://schemas.microsoft.com/office/drawing/2014/main" id="{D65D7762-01CB-4526-9282-552797968107}"/>
                  </a:ext>
                </a:extLst>
              </p:cNvPr>
              <p:cNvCxnSpPr/>
              <p:nvPr/>
            </p:nvCxnSpPr>
            <p:spPr>
              <a:xfrm rot="16200000" flipH="1">
                <a:off x="6492625" y="3647825"/>
                <a:ext cx="688416" cy="84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A9214255-E44D-4264-845A-CA338E868D45}"/>
                  </a:ext>
                </a:extLst>
              </p:cNvPr>
              <p:cNvCxnSpPr/>
              <p:nvPr/>
            </p:nvCxnSpPr>
            <p:spPr>
              <a:xfrm rot="5400000">
                <a:off x="6426202" y="4072466"/>
                <a:ext cx="491064" cy="3386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9B29BDA-C85F-4ECE-B711-BB5D9D1D392B}"/>
                  </a:ext>
                </a:extLst>
              </p:cNvPr>
              <p:cNvCxnSpPr/>
              <p:nvPr/>
            </p:nvCxnSpPr>
            <p:spPr>
              <a:xfrm flipV="1">
                <a:off x="6502400" y="4487331"/>
                <a:ext cx="685800" cy="1"/>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0234F549-4C2F-4845-B2BF-32B7ADC24C32}"/>
                  </a:ext>
                </a:extLst>
              </p:cNvPr>
              <p:cNvCxnSpPr/>
              <p:nvPr/>
            </p:nvCxnSpPr>
            <p:spPr>
              <a:xfrm rot="16200000" flipH="1">
                <a:off x="6769102" y="4068233"/>
                <a:ext cx="491064" cy="34713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Elbow Connector 12">
                <a:extLst>
                  <a:ext uri="{FF2B5EF4-FFF2-40B4-BE49-F238E27FC236}">
                    <a16:creationId xmlns:a16="http://schemas.microsoft.com/office/drawing/2014/main" id="{63D209A6-FB73-4766-A3F8-B07EA9B543EC}"/>
                  </a:ext>
                </a:extLst>
              </p:cNvPr>
              <p:cNvCxnSpPr/>
              <p:nvPr/>
            </p:nvCxnSpPr>
            <p:spPr>
              <a:xfrm rot="5400000">
                <a:off x="6328818" y="4567772"/>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Elbow Connector 13">
                <a:extLst>
                  <a:ext uri="{FF2B5EF4-FFF2-40B4-BE49-F238E27FC236}">
                    <a16:creationId xmlns:a16="http://schemas.microsoft.com/office/drawing/2014/main" id="{809B5686-CA9D-4EC4-9AF8-CA0A4D762222}"/>
                  </a:ext>
                </a:extLst>
              </p:cNvPr>
              <p:cNvCxnSpPr/>
              <p:nvPr/>
            </p:nvCxnSpPr>
            <p:spPr>
              <a:xfrm rot="5400000">
                <a:off x="6675959" y="4601634"/>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4" name="Straight Connector 3">
              <a:extLst>
                <a:ext uri="{FF2B5EF4-FFF2-40B4-BE49-F238E27FC236}">
                  <a16:creationId xmlns:a16="http://schemas.microsoft.com/office/drawing/2014/main" id="{01A235EC-0733-4A91-9A7A-7C4A3DDB0BE6}"/>
                </a:ext>
              </a:extLst>
            </p:cNvPr>
            <p:cNvCxnSpPr/>
            <p:nvPr/>
          </p:nvCxnSpPr>
          <p:spPr>
            <a:xfrm rot="10800000" flipV="1">
              <a:off x="6189133" y="3635104"/>
              <a:ext cx="643469" cy="174893"/>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1644F5BC-94AF-4D8C-8B91-BCA6E02372DE}"/>
                </a:ext>
              </a:extLst>
            </p:cNvPr>
            <p:cNvCxnSpPr/>
            <p:nvPr/>
          </p:nvCxnSpPr>
          <p:spPr>
            <a:xfrm rot="10800000">
              <a:off x="6189133" y="3528449"/>
              <a:ext cx="643467" cy="4448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sp>
          <p:nvSpPr>
            <p:cNvPr id="6" name="Oval 5">
              <a:extLst>
                <a:ext uri="{FF2B5EF4-FFF2-40B4-BE49-F238E27FC236}">
                  <a16:creationId xmlns:a16="http://schemas.microsoft.com/office/drawing/2014/main" id="{3552244F-9E26-49D7-8D92-33F84F5CA6F0}"/>
                </a:ext>
              </a:extLst>
            </p:cNvPr>
            <p:cNvSpPr/>
            <p:nvPr/>
          </p:nvSpPr>
          <p:spPr>
            <a:xfrm>
              <a:off x="6096008" y="3471335"/>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Oval 6">
              <a:extLst>
                <a:ext uri="{FF2B5EF4-FFF2-40B4-BE49-F238E27FC236}">
                  <a16:creationId xmlns:a16="http://schemas.microsoft.com/office/drawing/2014/main" id="{83EDF82E-6C70-44D5-B430-6BED48C9D562}"/>
                </a:ext>
              </a:extLst>
            </p:cNvPr>
            <p:cNvSpPr/>
            <p:nvPr/>
          </p:nvSpPr>
          <p:spPr>
            <a:xfrm>
              <a:off x="6070601" y="3767674"/>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grpSp>
        <p:nvGrpSpPr>
          <p:cNvPr id="16" name="Group 22">
            <a:extLst>
              <a:ext uri="{FF2B5EF4-FFF2-40B4-BE49-F238E27FC236}">
                <a16:creationId xmlns:a16="http://schemas.microsoft.com/office/drawing/2014/main" id="{3988CC05-72C4-48A2-8E53-8A3C69C5F01E}"/>
              </a:ext>
            </a:extLst>
          </p:cNvPr>
          <p:cNvGrpSpPr>
            <a:grpSpLocks/>
          </p:cNvGrpSpPr>
          <p:nvPr/>
        </p:nvGrpSpPr>
        <p:grpSpPr bwMode="auto">
          <a:xfrm>
            <a:off x="3419475" y="2747963"/>
            <a:ext cx="398463" cy="731837"/>
            <a:chOff x="3419318" y="2748578"/>
            <a:chExt cx="398692" cy="731222"/>
          </a:xfrm>
          <a:effectLst>
            <a:outerShdw blurRad="50800" dist="38100" dir="2700000" algn="tl" rotWithShape="0">
              <a:prstClr val="black">
                <a:alpha val="40000"/>
              </a:prstClr>
            </a:outerShdw>
          </a:effectLst>
        </p:grpSpPr>
        <p:sp>
          <p:nvSpPr>
            <p:cNvPr id="67594" name="Freeform 31">
              <a:extLst>
                <a:ext uri="{FF2B5EF4-FFF2-40B4-BE49-F238E27FC236}">
                  <a16:creationId xmlns:a16="http://schemas.microsoft.com/office/drawing/2014/main" id="{0281B60B-D12B-41FF-8357-492262C5D141}"/>
                </a:ext>
              </a:extLst>
            </p:cNvPr>
            <p:cNvSpPr>
              <a:spLocks noChangeArrowheads="1"/>
            </p:cNvSpPr>
            <p:nvPr/>
          </p:nvSpPr>
          <p:spPr bwMode="auto">
            <a:xfrm>
              <a:off x="3419318" y="2748578"/>
              <a:ext cx="398692" cy="652572"/>
            </a:xfrm>
            <a:custGeom>
              <a:avLst/>
              <a:gdLst>
                <a:gd name="T0" fmla="*/ 145149 w 398692"/>
                <a:gd name="T1" fmla="*/ 629622 h 652572"/>
                <a:gd name="T2" fmla="*/ 145149 w 398692"/>
                <a:gd name="T3" fmla="*/ 519555 h 652572"/>
                <a:gd name="T4" fmla="*/ 136682 w 398692"/>
                <a:gd name="T5" fmla="*/ 460289 h 652572"/>
                <a:gd name="T6" fmla="*/ 102815 w 398692"/>
                <a:gd name="T7" fmla="*/ 426422 h 652572"/>
                <a:gd name="T8" fmla="*/ 85882 w 398692"/>
                <a:gd name="T9" fmla="*/ 401022 h 652572"/>
                <a:gd name="T10" fmla="*/ 60482 w 398692"/>
                <a:gd name="T11" fmla="*/ 367155 h 652572"/>
                <a:gd name="T12" fmla="*/ 26615 w 398692"/>
                <a:gd name="T13" fmla="*/ 282489 h 652572"/>
                <a:gd name="T14" fmla="*/ 9682 w 398692"/>
                <a:gd name="T15" fmla="*/ 248622 h 652572"/>
                <a:gd name="T16" fmla="*/ 52015 w 398692"/>
                <a:gd name="T17" fmla="*/ 87755 h 652572"/>
                <a:gd name="T18" fmla="*/ 119749 w 398692"/>
                <a:gd name="T19" fmla="*/ 28489 h 652572"/>
                <a:gd name="T20" fmla="*/ 170549 w 398692"/>
                <a:gd name="T21" fmla="*/ 11555 h 652572"/>
                <a:gd name="T22" fmla="*/ 356815 w 398692"/>
                <a:gd name="T23" fmla="*/ 45422 h 652572"/>
                <a:gd name="T24" fmla="*/ 373749 w 398692"/>
                <a:gd name="T25" fmla="*/ 62355 h 652572"/>
                <a:gd name="T26" fmla="*/ 382215 w 398692"/>
                <a:gd name="T27" fmla="*/ 96222 h 652572"/>
                <a:gd name="T28" fmla="*/ 382215 w 398692"/>
                <a:gd name="T29" fmla="*/ 257089 h 652572"/>
                <a:gd name="T30" fmla="*/ 348349 w 398692"/>
                <a:gd name="T31" fmla="*/ 307889 h 652572"/>
                <a:gd name="T32" fmla="*/ 322949 w 398692"/>
                <a:gd name="T33" fmla="*/ 324822 h 652572"/>
                <a:gd name="T34" fmla="*/ 306015 w 398692"/>
                <a:gd name="T35" fmla="*/ 375622 h 652572"/>
                <a:gd name="T36" fmla="*/ 255215 w 398692"/>
                <a:gd name="T37" fmla="*/ 451822 h 652572"/>
                <a:gd name="T38" fmla="*/ 238282 w 398692"/>
                <a:gd name="T39" fmla="*/ 477222 h 652572"/>
                <a:gd name="T40" fmla="*/ 221349 w 398692"/>
                <a:gd name="T41" fmla="*/ 528022 h 652572"/>
                <a:gd name="T42" fmla="*/ 212882 w 398692"/>
                <a:gd name="T43" fmla="*/ 553422 h 652572"/>
                <a:gd name="T44" fmla="*/ 204415 w 398692"/>
                <a:gd name="T45" fmla="*/ 638089 h 652572"/>
                <a:gd name="T46" fmla="*/ 145149 w 398692"/>
                <a:gd name="T47" fmla="*/ 629622 h 6525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98692"/>
                <a:gd name="T73" fmla="*/ 0 h 652572"/>
                <a:gd name="T74" fmla="*/ 398692 w 398692"/>
                <a:gd name="T75" fmla="*/ 652572 h 6525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98692" h="652572">
                  <a:moveTo>
                    <a:pt x="145149" y="629622"/>
                  </a:moveTo>
                  <a:cubicBezTo>
                    <a:pt x="135271" y="609866"/>
                    <a:pt x="155724" y="609440"/>
                    <a:pt x="145149" y="519555"/>
                  </a:cubicBezTo>
                  <a:cubicBezTo>
                    <a:pt x="142817" y="499736"/>
                    <a:pt x="144940" y="478456"/>
                    <a:pt x="136682" y="460289"/>
                  </a:cubicBezTo>
                  <a:cubicBezTo>
                    <a:pt x="130076" y="445755"/>
                    <a:pt x="111671" y="439706"/>
                    <a:pt x="102815" y="426422"/>
                  </a:cubicBezTo>
                  <a:cubicBezTo>
                    <a:pt x="97171" y="417955"/>
                    <a:pt x="91796" y="409302"/>
                    <a:pt x="85882" y="401022"/>
                  </a:cubicBezTo>
                  <a:cubicBezTo>
                    <a:pt x="77680" y="389539"/>
                    <a:pt x="66793" y="379776"/>
                    <a:pt x="60482" y="367155"/>
                  </a:cubicBezTo>
                  <a:cubicBezTo>
                    <a:pt x="46888" y="339968"/>
                    <a:pt x="40208" y="309676"/>
                    <a:pt x="26615" y="282489"/>
                  </a:cubicBezTo>
                  <a:lnTo>
                    <a:pt x="9682" y="248622"/>
                  </a:lnTo>
                  <a:cubicBezTo>
                    <a:pt x="15620" y="171428"/>
                    <a:pt x="0" y="139769"/>
                    <a:pt x="52015" y="87755"/>
                  </a:cubicBezTo>
                  <a:cubicBezTo>
                    <a:pt x="68594" y="71177"/>
                    <a:pt x="94546" y="39691"/>
                    <a:pt x="119749" y="28489"/>
                  </a:cubicBezTo>
                  <a:cubicBezTo>
                    <a:pt x="136060" y="21240"/>
                    <a:pt x="170549" y="11555"/>
                    <a:pt x="170549" y="11555"/>
                  </a:cubicBezTo>
                  <a:cubicBezTo>
                    <a:pt x="270086" y="22033"/>
                    <a:pt x="300036" y="0"/>
                    <a:pt x="356815" y="45422"/>
                  </a:cubicBezTo>
                  <a:cubicBezTo>
                    <a:pt x="363048" y="50409"/>
                    <a:pt x="368104" y="56711"/>
                    <a:pt x="373749" y="62355"/>
                  </a:cubicBezTo>
                  <a:cubicBezTo>
                    <a:pt x="376571" y="73644"/>
                    <a:pt x="379933" y="84812"/>
                    <a:pt x="382215" y="96222"/>
                  </a:cubicBezTo>
                  <a:cubicBezTo>
                    <a:pt x="393609" y="153195"/>
                    <a:pt x="398692" y="194477"/>
                    <a:pt x="382215" y="257089"/>
                  </a:cubicBezTo>
                  <a:cubicBezTo>
                    <a:pt x="377036" y="276770"/>
                    <a:pt x="365282" y="296600"/>
                    <a:pt x="348349" y="307889"/>
                  </a:cubicBezTo>
                  <a:lnTo>
                    <a:pt x="322949" y="324822"/>
                  </a:lnTo>
                  <a:cubicBezTo>
                    <a:pt x="317304" y="341755"/>
                    <a:pt x="315916" y="360770"/>
                    <a:pt x="306015" y="375622"/>
                  </a:cubicBezTo>
                  <a:lnTo>
                    <a:pt x="255215" y="451822"/>
                  </a:lnTo>
                  <a:cubicBezTo>
                    <a:pt x="249571" y="460289"/>
                    <a:pt x="241500" y="467569"/>
                    <a:pt x="238282" y="477222"/>
                  </a:cubicBezTo>
                  <a:lnTo>
                    <a:pt x="221349" y="528022"/>
                  </a:lnTo>
                  <a:lnTo>
                    <a:pt x="212882" y="553422"/>
                  </a:lnTo>
                  <a:cubicBezTo>
                    <a:pt x="210060" y="581644"/>
                    <a:pt x="219643" y="614160"/>
                    <a:pt x="204415" y="638089"/>
                  </a:cubicBezTo>
                  <a:cubicBezTo>
                    <a:pt x="195198" y="652572"/>
                    <a:pt x="155027" y="649378"/>
                    <a:pt x="145149" y="629622"/>
                  </a:cubicBezTo>
                  <a:close/>
                </a:path>
              </a:pathLst>
            </a:custGeom>
            <a:solidFill>
              <a:srgbClr val="FFFF00"/>
            </a:solidFill>
            <a:ln w="9525">
              <a:solidFill>
                <a:schemeClr val="tx1"/>
              </a:solidFill>
              <a:round/>
              <a:headEnd/>
              <a:tailEnd/>
            </a:ln>
          </p:spPr>
          <p:txBody>
            <a:bodyPr/>
            <a:lstStyle/>
            <a:p>
              <a:pPr>
                <a:defRPr/>
              </a:pPr>
              <a:endParaRPr lang="en-US">
                <a:effectLst>
                  <a:outerShdw blurRad="50800" dist="38100" dir="2700000" algn="tl" rotWithShape="0">
                    <a:prstClr val="black">
                      <a:alpha val="40000"/>
                    </a:prstClr>
                  </a:outerShdw>
                </a:effectLst>
                <a:latin typeface="Times" charset="0"/>
                <a:ea typeface="ＭＳ Ｐゴシック" charset="0"/>
                <a:cs typeface="ＭＳ Ｐゴシック" charset="0"/>
              </a:endParaRPr>
            </a:p>
          </p:txBody>
        </p:sp>
        <p:sp>
          <p:nvSpPr>
            <p:cNvPr id="67595" name="Rectangle 32">
              <a:extLst>
                <a:ext uri="{FF2B5EF4-FFF2-40B4-BE49-F238E27FC236}">
                  <a16:creationId xmlns:a16="http://schemas.microsoft.com/office/drawing/2014/main" id="{4D274F84-667C-4810-A6D3-0D21E1431689}"/>
                </a:ext>
              </a:extLst>
            </p:cNvPr>
            <p:cNvSpPr>
              <a:spLocks noChangeArrowheads="1"/>
            </p:cNvSpPr>
            <p:nvPr/>
          </p:nvSpPr>
          <p:spPr bwMode="auto">
            <a:xfrm>
              <a:off x="3556000" y="3327400"/>
              <a:ext cx="76200" cy="152400"/>
            </a:xfrm>
            <a:prstGeom prst="rect">
              <a:avLst/>
            </a:prstGeom>
            <a:solidFill>
              <a:schemeClr val="accent1"/>
            </a:solidFill>
            <a:ln w="9525">
              <a:solidFill>
                <a:schemeClr val="tx1"/>
              </a:solidFill>
              <a:round/>
              <a:headEnd/>
              <a:tailEnd/>
            </a:ln>
          </p:spPr>
          <p:txBody>
            <a:bodyPr/>
            <a:lstStyle/>
            <a:p>
              <a:pPr>
                <a:defRPr/>
              </a:pPr>
              <a:endParaRPr lang="en-US">
                <a:effectLst>
                  <a:outerShdw blurRad="50800" dist="38100" dir="2700000" algn="tl" rotWithShape="0">
                    <a:prstClr val="black">
                      <a:alpha val="40000"/>
                    </a:prstClr>
                  </a:outerShdw>
                </a:effectLst>
                <a:latin typeface="Times" charset="0"/>
                <a:ea typeface="ＭＳ Ｐゴシック" charset="0"/>
                <a:cs typeface="ＭＳ Ｐゴシック" charset="0"/>
              </a:endParaRPr>
            </a:p>
          </p:txBody>
        </p:sp>
      </p:grpSp>
      <p:sp>
        <p:nvSpPr>
          <p:cNvPr id="76804" name="Oval 33">
            <a:extLst>
              <a:ext uri="{FF2B5EF4-FFF2-40B4-BE49-F238E27FC236}">
                <a16:creationId xmlns:a16="http://schemas.microsoft.com/office/drawing/2014/main" id="{EFDCCA2D-9FB5-4BD1-927A-9C55BB23970F}"/>
              </a:ext>
            </a:extLst>
          </p:cNvPr>
          <p:cNvSpPr>
            <a:spLocks noChangeArrowheads="1"/>
          </p:cNvSpPr>
          <p:nvPr/>
        </p:nvSpPr>
        <p:spPr bwMode="auto">
          <a:xfrm>
            <a:off x="6324600" y="2286000"/>
            <a:ext cx="76200" cy="76200"/>
          </a:xfrm>
          <a:prstGeom prst="ellipse">
            <a:avLst/>
          </a:prstGeom>
          <a:solidFill>
            <a:srgbClr val="FF0000"/>
          </a:solidFill>
          <a:ln w="9525">
            <a:solidFill>
              <a:srgbClr val="FF00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6805" name="TextBox 34">
            <a:extLst>
              <a:ext uri="{FF2B5EF4-FFF2-40B4-BE49-F238E27FC236}">
                <a16:creationId xmlns:a16="http://schemas.microsoft.com/office/drawing/2014/main" id="{230E5290-FF5C-4F84-8813-6F3BB7396B73}"/>
              </a:ext>
            </a:extLst>
          </p:cNvPr>
          <p:cNvSpPr txBox="1">
            <a:spLocks noChangeArrowheads="1"/>
          </p:cNvSpPr>
          <p:nvPr/>
        </p:nvSpPr>
        <p:spPr bwMode="auto">
          <a:xfrm>
            <a:off x="2971800" y="3657600"/>
            <a:ext cx="1600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L=100 W</a:t>
            </a:r>
          </a:p>
        </p:txBody>
      </p:sp>
      <p:cxnSp>
        <p:nvCxnSpPr>
          <p:cNvPr id="76806" name="Straight Arrow Connector 36">
            <a:extLst>
              <a:ext uri="{FF2B5EF4-FFF2-40B4-BE49-F238E27FC236}">
                <a16:creationId xmlns:a16="http://schemas.microsoft.com/office/drawing/2014/main" id="{CE6EDCE2-AD02-4996-9A68-C15844DC8F15}"/>
              </a:ext>
            </a:extLst>
          </p:cNvPr>
          <p:cNvCxnSpPr>
            <a:cxnSpLocks noChangeShapeType="1"/>
          </p:cNvCxnSpPr>
          <p:nvPr/>
        </p:nvCxnSpPr>
        <p:spPr bwMode="auto">
          <a:xfrm>
            <a:off x="3581400" y="4649788"/>
            <a:ext cx="2514600" cy="158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76807" name="TextBox 37">
            <a:extLst>
              <a:ext uri="{FF2B5EF4-FFF2-40B4-BE49-F238E27FC236}">
                <a16:creationId xmlns:a16="http://schemas.microsoft.com/office/drawing/2014/main" id="{41562093-1889-4854-AC9B-1899C05C3D39}"/>
              </a:ext>
            </a:extLst>
          </p:cNvPr>
          <p:cNvSpPr txBox="1">
            <a:spLocks noChangeArrowheads="1"/>
          </p:cNvSpPr>
          <p:nvPr/>
        </p:nvSpPr>
        <p:spPr bwMode="auto">
          <a:xfrm>
            <a:off x="2819400" y="4724400"/>
            <a:ext cx="2133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1 meters</a:t>
            </a:r>
          </a:p>
        </p:txBody>
      </p:sp>
      <p:sp>
        <p:nvSpPr>
          <p:cNvPr id="76808" name="TextBox 39">
            <a:extLst>
              <a:ext uri="{FF2B5EF4-FFF2-40B4-BE49-F238E27FC236}">
                <a16:creationId xmlns:a16="http://schemas.microsoft.com/office/drawing/2014/main" id="{442F4E83-8503-4BA9-B253-83F1D4D93BF2}"/>
              </a:ext>
            </a:extLst>
          </p:cNvPr>
          <p:cNvSpPr txBox="1">
            <a:spLocks noChangeArrowheads="1"/>
          </p:cNvSpPr>
          <p:nvPr/>
        </p:nvSpPr>
        <p:spPr bwMode="auto">
          <a:xfrm>
            <a:off x="5486400" y="990600"/>
            <a:ext cx="2895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what you see is BRIGHTNESS</a:t>
            </a:r>
          </a:p>
        </p:txBody>
      </p:sp>
      <p:sp>
        <p:nvSpPr>
          <p:cNvPr id="15" name="Rectangle 14">
            <a:extLst>
              <a:ext uri="{FF2B5EF4-FFF2-40B4-BE49-F238E27FC236}">
                <a16:creationId xmlns:a16="http://schemas.microsoft.com/office/drawing/2014/main" id="{A6DB5DB0-6033-4C26-8A45-34E76A507DA3}"/>
              </a:ext>
            </a:extLst>
          </p:cNvPr>
          <p:cNvSpPr>
            <a:spLocks noChangeArrowheads="1"/>
          </p:cNvSpPr>
          <p:nvPr/>
        </p:nvSpPr>
        <p:spPr bwMode="auto">
          <a:xfrm>
            <a:off x="5334000" y="990600"/>
            <a:ext cx="2590800" cy="838200"/>
          </a:xfrm>
          <a:prstGeom prst="rect">
            <a:avLst/>
          </a:prstGeom>
          <a:noFill/>
          <a:ln w="38100">
            <a:solidFill>
              <a:srgbClr val="FFFF00"/>
            </a:solidFill>
            <a:round/>
            <a:headEnd/>
            <a:tailEnd/>
          </a:ln>
          <a:effectLst>
            <a:outerShdw blurRad="50800" dist="38100" dir="2700000" algn="tl"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E467534-BBB0-4EF3-9F55-FCCC99E8FAC9}"/>
              </a:ext>
            </a:extLst>
          </p:cNvPr>
          <p:cNvGrpSpPr/>
          <p:nvPr/>
        </p:nvGrpSpPr>
        <p:grpSpPr>
          <a:xfrm>
            <a:off x="5410200" y="2057400"/>
            <a:ext cx="1600200" cy="2945823"/>
            <a:chOff x="6070601" y="2904067"/>
            <a:chExt cx="1117599" cy="2057400"/>
          </a:xfrm>
          <a:solidFill>
            <a:schemeClr val="accent1">
              <a:lumMod val="75000"/>
            </a:schemeClr>
          </a:solidFill>
        </p:grpSpPr>
        <p:grpSp>
          <p:nvGrpSpPr>
            <p:cNvPr id="3" name="Group 40">
              <a:extLst>
                <a:ext uri="{FF2B5EF4-FFF2-40B4-BE49-F238E27FC236}">
                  <a16:creationId xmlns:a16="http://schemas.microsoft.com/office/drawing/2014/main" id="{8D832E1E-0540-4A50-B67C-F405B07E2DEF}"/>
                </a:ext>
              </a:extLst>
            </p:cNvPr>
            <p:cNvGrpSpPr/>
            <p:nvPr/>
          </p:nvGrpSpPr>
          <p:grpSpPr>
            <a:xfrm>
              <a:off x="6409252" y="2904067"/>
              <a:ext cx="778948" cy="2057400"/>
              <a:chOff x="6409252" y="2904067"/>
              <a:chExt cx="778948" cy="2057400"/>
            </a:xfrm>
            <a:grpFill/>
          </p:grpSpPr>
          <p:sp>
            <p:nvSpPr>
              <p:cNvPr id="8" name="Oval 7">
                <a:extLst>
                  <a:ext uri="{FF2B5EF4-FFF2-40B4-BE49-F238E27FC236}">
                    <a16:creationId xmlns:a16="http://schemas.microsoft.com/office/drawing/2014/main" id="{C23A8E8F-CD91-4094-B291-D8BA52AD0682}"/>
                  </a:ext>
                </a:extLst>
              </p:cNvPr>
              <p:cNvSpPr/>
              <p:nvPr/>
            </p:nvSpPr>
            <p:spPr>
              <a:xfrm>
                <a:off x="6680200" y="2904067"/>
                <a:ext cx="270933" cy="372533"/>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9" name="Straight Connector 8">
                <a:extLst>
                  <a:ext uri="{FF2B5EF4-FFF2-40B4-BE49-F238E27FC236}">
                    <a16:creationId xmlns:a16="http://schemas.microsoft.com/office/drawing/2014/main" id="{6CC3D0D8-AF0B-47DC-90F0-92E1CCDF4CEF}"/>
                  </a:ext>
                </a:extLst>
              </p:cNvPr>
              <p:cNvCxnSpPr/>
              <p:nvPr/>
            </p:nvCxnSpPr>
            <p:spPr>
              <a:xfrm rot="16200000" flipH="1">
                <a:off x="6492625" y="3647825"/>
                <a:ext cx="688416" cy="84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E9B11240-FC29-40EA-83A0-88C24BFD98E3}"/>
                  </a:ext>
                </a:extLst>
              </p:cNvPr>
              <p:cNvCxnSpPr/>
              <p:nvPr/>
            </p:nvCxnSpPr>
            <p:spPr>
              <a:xfrm rot="5400000">
                <a:off x="6426202" y="4072466"/>
                <a:ext cx="491064" cy="3386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E0457733-524D-4CC6-AFE3-A7DFA92EC19E}"/>
                  </a:ext>
                </a:extLst>
              </p:cNvPr>
              <p:cNvCxnSpPr/>
              <p:nvPr/>
            </p:nvCxnSpPr>
            <p:spPr>
              <a:xfrm flipV="1">
                <a:off x="6502400" y="4487331"/>
                <a:ext cx="685800" cy="1"/>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4533A191-02B3-4761-805E-D29C3B267D2C}"/>
                  </a:ext>
                </a:extLst>
              </p:cNvPr>
              <p:cNvCxnSpPr/>
              <p:nvPr/>
            </p:nvCxnSpPr>
            <p:spPr>
              <a:xfrm rot="16200000" flipH="1">
                <a:off x="6769102" y="4068233"/>
                <a:ext cx="491064" cy="34713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Elbow Connector 12">
                <a:extLst>
                  <a:ext uri="{FF2B5EF4-FFF2-40B4-BE49-F238E27FC236}">
                    <a16:creationId xmlns:a16="http://schemas.microsoft.com/office/drawing/2014/main" id="{42C33510-1780-4621-AD16-EE44537677E3}"/>
                  </a:ext>
                </a:extLst>
              </p:cNvPr>
              <p:cNvCxnSpPr/>
              <p:nvPr/>
            </p:nvCxnSpPr>
            <p:spPr>
              <a:xfrm rot="5400000">
                <a:off x="6328818" y="4567772"/>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Elbow Connector 13">
                <a:extLst>
                  <a:ext uri="{FF2B5EF4-FFF2-40B4-BE49-F238E27FC236}">
                    <a16:creationId xmlns:a16="http://schemas.microsoft.com/office/drawing/2014/main" id="{08DC83EC-CA80-40CE-B677-A873D1B3B0D2}"/>
                  </a:ext>
                </a:extLst>
              </p:cNvPr>
              <p:cNvCxnSpPr/>
              <p:nvPr/>
            </p:nvCxnSpPr>
            <p:spPr>
              <a:xfrm rot="5400000">
                <a:off x="6675959" y="4601634"/>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4" name="Straight Connector 3">
              <a:extLst>
                <a:ext uri="{FF2B5EF4-FFF2-40B4-BE49-F238E27FC236}">
                  <a16:creationId xmlns:a16="http://schemas.microsoft.com/office/drawing/2014/main" id="{09F4C8B5-3905-4E8D-BF58-37F055CE10BF}"/>
                </a:ext>
              </a:extLst>
            </p:cNvPr>
            <p:cNvCxnSpPr/>
            <p:nvPr/>
          </p:nvCxnSpPr>
          <p:spPr>
            <a:xfrm rot="10800000" flipV="1">
              <a:off x="6189133" y="3635104"/>
              <a:ext cx="643469" cy="174893"/>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33A30BDF-358D-40F2-98FC-FFC9F8149CFF}"/>
                </a:ext>
              </a:extLst>
            </p:cNvPr>
            <p:cNvCxnSpPr/>
            <p:nvPr/>
          </p:nvCxnSpPr>
          <p:spPr>
            <a:xfrm rot="10800000">
              <a:off x="6189133" y="3528449"/>
              <a:ext cx="643467" cy="4448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sp>
          <p:nvSpPr>
            <p:cNvPr id="6" name="Oval 5">
              <a:extLst>
                <a:ext uri="{FF2B5EF4-FFF2-40B4-BE49-F238E27FC236}">
                  <a16:creationId xmlns:a16="http://schemas.microsoft.com/office/drawing/2014/main" id="{747F4A25-DCEB-4281-BC5A-A9F618D969C3}"/>
                </a:ext>
              </a:extLst>
            </p:cNvPr>
            <p:cNvSpPr/>
            <p:nvPr/>
          </p:nvSpPr>
          <p:spPr>
            <a:xfrm>
              <a:off x="6096008" y="3471335"/>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Oval 6">
              <a:extLst>
                <a:ext uri="{FF2B5EF4-FFF2-40B4-BE49-F238E27FC236}">
                  <a16:creationId xmlns:a16="http://schemas.microsoft.com/office/drawing/2014/main" id="{EC872FF6-D2EC-4B76-BBA1-EFF2EADDD967}"/>
                </a:ext>
              </a:extLst>
            </p:cNvPr>
            <p:cNvSpPr/>
            <p:nvPr/>
          </p:nvSpPr>
          <p:spPr>
            <a:xfrm>
              <a:off x="6070601" y="3767674"/>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77827" name="Freeform 31">
            <a:extLst>
              <a:ext uri="{FF2B5EF4-FFF2-40B4-BE49-F238E27FC236}">
                <a16:creationId xmlns:a16="http://schemas.microsoft.com/office/drawing/2014/main" id="{7B084371-B07A-4786-8614-F6962AC57512}"/>
              </a:ext>
            </a:extLst>
          </p:cNvPr>
          <p:cNvSpPr>
            <a:spLocks noChangeArrowheads="1"/>
          </p:cNvSpPr>
          <p:nvPr/>
        </p:nvSpPr>
        <p:spPr bwMode="auto">
          <a:xfrm>
            <a:off x="981075" y="2747963"/>
            <a:ext cx="398463" cy="652462"/>
          </a:xfrm>
          <a:custGeom>
            <a:avLst/>
            <a:gdLst>
              <a:gd name="T0" fmla="*/ 143490 w 398692"/>
              <a:gd name="T1" fmla="*/ 627502 h 652572"/>
              <a:gd name="T2" fmla="*/ 143490 w 398692"/>
              <a:gd name="T3" fmla="*/ 517809 h 652572"/>
              <a:gd name="T4" fmla="*/ 135121 w 398692"/>
              <a:gd name="T5" fmla="*/ 458742 h 652572"/>
              <a:gd name="T6" fmla="*/ 101638 w 398692"/>
              <a:gd name="T7" fmla="*/ 424982 h 652572"/>
              <a:gd name="T8" fmla="*/ 84902 w 398692"/>
              <a:gd name="T9" fmla="*/ 399673 h 652572"/>
              <a:gd name="T10" fmla="*/ 59790 w 398692"/>
              <a:gd name="T11" fmla="*/ 365915 h 652572"/>
              <a:gd name="T12" fmla="*/ 26315 w 398692"/>
              <a:gd name="T13" fmla="*/ 281534 h 652572"/>
              <a:gd name="T14" fmla="*/ 9564 w 398692"/>
              <a:gd name="T15" fmla="*/ 247782 h 652572"/>
              <a:gd name="T16" fmla="*/ 51415 w 398692"/>
              <a:gd name="T17" fmla="*/ 87455 h 652572"/>
              <a:gd name="T18" fmla="*/ 118381 w 398692"/>
              <a:gd name="T19" fmla="*/ 28389 h 652572"/>
              <a:gd name="T20" fmla="*/ 168600 w 398692"/>
              <a:gd name="T21" fmla="*/ 11515 h 652572"/>
              <a:gd name="T22" fmla="*/ 352738 w 398692"/>
              <a:gd name="T23" fmla="*/ 45262 h 652572"/>
              <a:gd name="T24" fmla="*/ 369479 w 398692"/>
              <a:gd name="T25" fmla="*/ 62149 h 652572"/>
              <a:gd name="T26" fmla="*/ 377848 w 398692"/>
              <a:gd name="T27" fmla="*/ 95902 h 652572"/>
              <a:gd name="T28" fmla="*/ 377848 w 398692"/>
              <a:gd name="T29" fmla="*/ 256229 h 652572"/>
              <a:gd name="T30" fmla="*/ 344369 w 398692"/>
              <a:gd name="T31" fmla="*/ 306849 h 652572"/>
              <a:gd name="T32" fmla="*/ 319260 w 398692"/>
              <a:gd name="T33" fmla="*/ 323722 h 652572"/>
              <a:gd name="T34" fmla="*/ 302519 w 398692"/>
              <a:gd name="T35" fmla="*/ 374362 h 652572"/>
              <a:gd name="T36" fmla="*/ 252300 w 398692"/>
              <a:gd name="T37" fmla="*/ 450302 h 652572"/>
              <a:gd name="T38" fmla="*/ 235559 w 398692"/>
              <a:gd name="T39" fmla="*/ 475622 h 652572"/>
              <a:gd name="T40" fmla="*/ 218820 w 398692"/>
              <a:gd name="T41" fmla="*/ 526242 h 652572"/>
              <a:gd name="T42" fmla="*/ 210450 w 398692"/>
              <a:gd name="T43" fmla="*/ 551562 h 652572"/>
              <a:gd name="T44" fmla="*/ 202081 w 398692"/>
              <a:gd name="T45" fmla="*/ 635945 h 652572"/>
              <a:gd name="T46" fmla="*/ 143490 w 398692"/>
              <a:gd name="T47" fmla="*/ 627502 h 6525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98692"/>
              <a:gd name="T73" fmla="*/ 0 h 652572"/>
              <a:gd name="T74" fmla="*/ 398692 w 398692"/>
              <a:gd name="T75" fmla="*/ 652572 h 6525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98692" h="652572">
                <a:moveTo>
                  <a:pt x="145149" y="629622"/>
                </a:moveTo>
                <a:cubicBezTo>
                  <a:pt x="135271" y="609866"/>
                  <a:pt x="155724" y="609440"/>
                  <a:pt x="145149" y="519555"/>
                </a:cubicBezTo>
                <a:cubicBezTo>
                  <a:pt x="142817" y="499736"/>
                  <a:pt x="144940" y="478456"/>
                  <a:pt x="136682" y="460289"/>
                </a:cubicBezTo>
                <a:cubicBezTo>
                  <a:pt x="130076" y="445755"/>
                  <a:pt x="111671" y="439706"/>
                  <a:pt x="102815" y="426422"/>
                </a:cubicBezTo>
                <a:cubicBezTo>
                  <a:pt x="97171" y="417955"/>
                  <a:pt x="91796" y="409302"/>
                  <a:pt x="85882" y="401022"/>
                </a:cubicBezTo>
                <a:cubicBezTo>
                  <a:pt x="77680" y="389539"/>
                  <a:pt x="66793" y="379776"/>
                  <a:pt x="60482" y="367155"/>
                </a:cubicBezTo>
                <a:cubicBezTo>
                  <a:pt x="46888" y="339968"/>
                  <a:pt x="40208" y="309676"/>
                  <a:pt x="26615" y="282489"/>
                </a:cubicBezTo>
                <a:lnTo>
                  <a:pt x="9682" y="248622"/>
                </a:lnTo>
                <a:cubicBezTo>
                  <a:pt x="15620" y="171428"/>
                  <a:pt x="0" y="139769"/>
                  <a:pt x="52015" y="87755"/>
                </a:cubicBezTo>
                <a:cubicBezTo>
                  <a:pt x="68594" y="71177"/>
                  <a:pt x="94546" y="39691"/>
                  <a:pt x="119749" y="28489"/>
                </a:cubicBezTo>
                <a:cubicBezTo>
                  <a:pt x="136060" y="21240"/>
                  <a:pt x="170549" y="11555"/>
                  <a:pt x="170549" y="11555"/>
                </a:cubicBezTo>
                <a:cubicBezTo>
                  <a:pt x="270086" y="22033"/>
                  <a:pt x="300036" y="0"/>
                  <a:pt x="356815" y="45422"/>
                </a:cubicBezTo>
                <a:cubicBezTo>
                  <a:pt x="363048" y="50409"/>
                  <a:pt x="368104" y="56711"/>
                  <a:pt x="373749" y="62355"/>
                </a:cubicBezTo>
                <a:cubicBezTo>
                  <a:pt x="376571" y="73644"/>
                  <a:pt x="379933" y="84812"/>
                  <a:pt x="382215" y="96222"/>
                </a:cubicBezTo>
                <a:cubicBezTo>
                  <a:pt x="393609" y="153195"/>
                  <a:pt x="398692" y="194477"/>
                  <a:pt x="382215" y="257089"/>
                </a:cubicBezTo>
                <a:cubicBezTo>
                  <a:pt x="377036" y="276770"/>
                  <a:pt x="365282" y="296600"/>
                  <a:pt x="348349" y="307889"/>
                </a:cubicBezTo>
                <a:lnTo>
                  <a:pt x="322949" y="324822"/>
                </a:lnTo>
                <a:cubicBezTo>
                  <a:pt x="317304" y="341755"/>
                  <a:pt x="315916" y="360770"/>
                  <a:pt x="306015" y="375622"/>
                </a:cubicBezTo>
                <a:lnTo>
                  <a:pt x="255215" y="451822"/>
                </a:lnTo>
                <a:cubicBezTo>
                  <a:pt x="249571" y="460289"/>
                  <a:pt x="241500" y="467569"/>
                  <a:pt x="238282" y="477222"/>
                </a:cubicBezTo>
                <a:lnTo>
                  <a:pt x="221349" y="528022"/>
                </a:lnTo>
                <a:lnTo>
                  <a:pt x="212882" y="553422"/>
                </a:lnTo>
                <a:cubicBezTo>
                  <a:pt x="210060" y="581644"/>
                  <a:pt x="219643" y="614160"/>
                  <a:pt x="204415" y="638089"/>
                </a:cubicBezTo>
                <a:cubicBezTo>
                  <a:pt x="195198" y="652572"/>
                  <a:pt x="155027" y="649378"/>
                  <a:pt x="145149" y="629622"/>
                </a:cubicBezTo>
                <a:close/>
              </a:path>
            </a:pathLst>
          </a:custGeom>
          <a:solidFill>
            <a:srgbClr val="FFFF00"/>
          </a:solidFill>
          <a:ln w="9525">
            <a:solidFill>
              <a:schemeClr val="tx1"/>
            </a:solidFill>
            <a:round/>
            <a:headEnd/>
            <a:tailEnd/>
          </a:ln>
        </p:spPr>
        <p:txBody>
          <a:bodyPr/>
          <a:lstStyle/>
          <a:p>
            <a:endParaRPr lang="en-US"/>
          </a:p>
        </p:txBody>
      </p:sp>
      <p:sp>
        <p:nvSpPr>
          <p:cNvPr id="77828" name="Rectangle 32">
            <a:extLst>
              <a:ext uri="{FF2B5EF4-FFF2-40B4-BE49-F238E27FC236}">
                <a16:creationId xmlns:a16="http://schemas.microsoft.com/office/drawing/2014/main" id="{30D5B2AD-BFFF-45F4-94C1-AD6CD629752F}"/>
              </a:ext>
            </a:extLst>
          </p:cNvPr>
          <p:cNvSpPr>
            <a:spLocks noChangeArrowheads="1"/>
          </p:cNvSpPr>
          <p:nvPr/>
        </p:nvSpPr>
        <p:spPr bwMode="auto">
          <a:xfrm>
            <a:off x="1117600" y="3327400"/>
            <a:ext cx="76200" cy="152400"/>
          </a:xfrm>
          <a:prstGeom prst="rect">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7829" name="Oval 33">
            <a:extLst>
              <a:ext uri="{FF2B5EF4-FFF2-40B4-BE49-F238E27FC236}">
                <a16:creationId xmlns:a16="http://schemas.microsoft.com/office/drawing/2014/main" id="{5E0B648B-1FA5-4079-B49D-80636996469E}"/>
              </a:ext>
            </a:extLst>
          </p:cNvPr>
          <p:cNvSpPr>
            <a:spLocks noChangeArrowheads="1"/>
          </p:cNvSpPr>
          <p:nvPr/>
        </p:nvSpPr>
        <p:spPr bwMode="auto">
          <a:xfrm>
            <a:off x="6324600" y="2286000"/>
            <a:ext cx="76200" cy="76200"/>
          </a:xfrm>
          <a:prstGeom prst="ellipse">
            <a:avLst/>
          </a:prstGeom>
          <a:solidFill>
            <a:srgbClr val="FF0000"/>
          </a:solidFill>
          <a:ln w="9525">
            <a:solidFill>
              <a:srgbClr val="FF00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7830" name="TextBox 34">
            <a:extLst>
              <a:ext uri="{FF2B5EF4-FFF2-40B4-BE49-F238E27FC236}">
                <a16:creationId xmlns:a16="http://schemas.microsoft.com/office/drawing/2014/main" id="{2B3EF65F-BE45-48EC-A687-46A9849678B5}"/>
              </a:ext>
            </a:extLst>
          </p:cNvPr>
          <p:cNvSpPr txBox="1">
            <a:spLocks noChangeArrowheads="1"/>
          </p:cNvSpPr>
          <p:nvPr/>
        </p:nvSpPr>
        <p:spPr bwMode="auto">
          <a:xfrm>
            <a:off x="533400" y="3657600"/>
            <a:ext cx="1600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L=100 W</a:t>
            </a:r>
          </a:p>
        </p:txBody>
      </p:sp>
      <p:cxnSp>
        <p:nvCxnSpPr>
          <p:cNvPr id="77831" name="Straight Arrow Connector 36">
            <a:extLst>
              <a:ext uri="{FF2B5EF4-FFF2-40B4-BE49-F238E27FC236}">
                <a16:creationId xmlns:a16="http://schemas.microsoft.com/office/drawing/2014/main" id="{F5488226-6404-4D4A-9983-5651B337624D}"/>
              </a:ext>
            </a:extLst>
          </p:cNvPr>
          <p:cNvCxnSpPr>
            <a:cxnSpLocks noChangeShapeType="1"/>
          </p:cNvCxnSpPr>
          <p:nvPr/>
        </p:nvCxnSpPr>
        <p:spPr bwMode="auto">
          <a:xfrm>
            <a:off x="1219200" y="4648200"/>
            <a:ext cx="4876800" cy="158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77832" name="TextBox 37">
            <a:extLst>
              <a:ext uri="{FF2B5EF4-FFF2-40B4-BE49-F238E27FC236}">
                <a16:creationId xmlns:a16="http://schemas.microsoft.com/office/drawing/2014/main" id="{A74C7FBB-EE11-4DAB-9432-85D8FDCA4732}"/>
              </a:ext>
            </a:extLst>
          </p:cNvPr>
          <p:cNvSpPr txBox="1">
            <a:spLocks noChangeArrowheads="1"/>
          </p:cNvSpPr>
          <p:nvPr/>
        </p:nvSpPr>
        <p:spPr bwMode="auto">
          <a:xfrm>
            <a:off x="2819400" y="4724400"/>
            <a:ext cx="2133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2 meters</a:t>
            </a:r>
          </a:p>
        </p:txBody>
      </p:sp>
      <p:sp>
        <p:nvSpPr>
          <p:cNvPr id="77833" name="TextBox 39">
            <a:extLst>
              <a:ext uri="{FF2B5EF4-FFF2-40B4-BE49-F238E27FC236}">
                <a16:creationId xmlns:a16="http://schemas.microsoft.com/office/drawing/2014/main" id="{51BBC463-079F-4E15-893B-FE9CD4B9C87B}"/>
              </a:ext>
            </a:extLst>
          </p:cNvPr>
          <p:cNvSpPr txBox="1">
            <a:spLocks noChangeArrowheads="1"/>
          </p:cNvSpPr>
          <p:nvPr/>
        </p:nvSpPr>
        <p:spPr bwMode="auto">
          <a:xfrm>
            <a:off x="5486400" y="990600"/>
            <a:ext cx="2895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what you see is BRIGHTNESS</a:t>
            </a:r>
          </a:p>
        </p:txBody>
      </p:sp>
      <p:sp>
        <p:nvSpPr>
          <p:cNvPr id="43" name="Text Box 7">
            <a:extLst>
              <a:ext uri="{FF2B5EF4-FFF2-40B4-BE49-F238E27FC236}">
                <a16:creationId xmlns:a16="http://schemas.microsoft.com/office/drawing/2014/main" id="{79912181-104E-429C-B5F9-177F2B1ABE1E}"/>
              </a:ext>
            </a:extLst>
          </p:cNvPr>
          <p:cNvSpPr txBox="1">
            <a:spLocks noChangeArrowheads="1"/>
          </p:cNvSpPr>
          <p:nvPr/>
        </p:nvSpPr>
        <p:spPr bwMode="auto">
          <a:xfrm>
            <a:off x="381000" y="152400"/>
            <a:ext cx="60198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How </a:t>
            </a:r>
            <a:r>
              <a:rPr lang="en-US" dirty="0">
                <a:solidFill>
                  <a:srgbClr val="FF0000"/>
                </a:solidFill>
                <a:latin typeface="Arial"/>
                <a:ea typeface="ＭＳ Ｐゴシック" charset="-128"/>
                <a:cs typeface="Arial"/>
              </a:rPr>
              <a:t>bright</a:t>
            </a:r>
            <a:r>
              <a:rPr lang="en-US" dirty="0">
                <a:solidFill>
                  <a:srgbClr val="0000FF"/>
                </a:solidFill>
                <a:latin typeface="Arial"/>
                <a:ea typeface="ＭＳ Ｐゴシック" charset="-128"/>
                <a:cs typeface="Arial"/>
              </a:rPr>
              <a:t> would the bulb </a:t>
            </a:r>
            <a:r>
              <a:rPr lang="en-US" dirty="0">
                <a:solidFill>
                  <a:srgbClr val="FF0000"/>
                </a:solidFill>
                <a:latin typeface="Arial"/>
                <a:ea typeface="ＭＳ Ｐゴシック" charset="-128"/>
                <a:cs typeface="Arial"/>
              </a:rPr>
              <a:t>appear</a:t>
            </a:r>
            <a:r>
              <a:rPr lang="en-US" dirty="0">
                <a:solidFill>
                  <a:srgbClr val="0000FF"/>
                </a:solidFill>
                <a:latin typeface="Arial"/>
                <a:ea typeface="ＭＳ Ｐゴシック" charset="-128"/>
                <a:cs typeface="Arial"/>
              </a:rPr>
              <a:t> now?</a:t>
            </a:r>
          </a:p>
        </p:txBody>
      </p:sp>
      <p:sp>
        <p:nvSpPr>
          <p:cNvPr id="23" name="Rectangle 22">
            <a:extLst>
              <a:ext uri="{FF2B5EF4-FFF2-40B4-BE49-F238E27FC236}">
                <a16:creationId xmlns:a16="http://schemas.microsoft.com/office/drawing/2014/main" id="{09852528-487D-4444-846B-00A22193093D}"/>
              </a:ext>
            </a:extLst>
          </p:cNvPr>
          <p:cNvSpPr>
            <a:spLocks noChangeArrowheads="1"/>
          </p:cNvSpPr>
          <p:nvPr/>
        </p:nvSpPr>
        <p:spPr bwMode="auto">
          <a:xfrm>
            <a:off x="5334000" y="990600"/>
            <a:ext cx="2590800" cy="838200"/>
          </a:xfrm>
          <a:prstGeom prst="rect">
            <a:avLst/>
          </a:prstGeom>
          <a:noFill/>
          <a:ln w="38100">
            <a:solidFill>
              <a:srgbClr val="FFFF00"/>
            </a:solidFill>
            <a:round/>
            <a:headEnd/>
            <a:tailEnd/>
          </a:ln>
          <a:effectLst>
            <a:outerShdw blurRad="50800" dist="38100" dir="2700000" algn="tl"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1F5F9C9-9C25-4716-88FA-6B3B5B7F55CB}"/>
              </a:ext>
            </a:extLst>
          </p:cNvPr>
          <p:cNvGrpSpPr/>
          <p:nvPr/>
        </p:nvGrpSpPr>
        <p:grpSpPr>
          <a:xfrm>
            <a:off x="5410200" y="2057400"/>
            <a:ext cx="1600200" cy="2945823"/>
            <a:chOff x="6070601" y="2904067"/>
            <a:chExt cx="1117599" cy="2057400"/>
          </a:xfrm>
          <a:solidFill>
            <a:schemeClr val="accent1">
              <a:lumMod val="75000"/>
            </a:schemeClr>
          </a:solidFill>
        </p:grpSpPr>
        <p:grpSp>
          <p:nvGrpSpPr>
            <p:cNvPr id="3" name="Group 40">
              <a:extLst>
                <a:ext uri="{FF2B5EF4-FFF2-40B4-BE49-F238E27FC236}">
                  <a16:creationId xmlns:a16="http://schemas.microsoft.com/office/drawing/2014/main" id="{89BBCE33-C5EF-485D-87A8-59281995D0F1}"/>
                </a:ext>
              </a:extLst>
            </p:cNvPr>
            <p:cNvGrpSpPr/>
            <p:nvPr/>
          </p:nvGrpSpPr>
          <p:grpSpPr>
            <a:xfrm>
              <a:off x="6409252" y="2904067"/>
              <a:ext cx="778948" cy="2057400"/>
              <a:chOff x="6409252" y="2904067"/>
              <a:chExt cx="778948" cy="2057400"/>
            </a:xfrm>
            <a:grpFill/>
          </p:grpSpPr>
          <p:sp>
            <p:nvSpPr>
              <p:cNvPr id="8" name="Oval 7">
                <a:extLst>
                  <a:ext uri="{FF2B5EF4-FFF2-40B4-BE49-F238E27FC236}">
                    <a16:creationId xmlns:a16="http://schemas.microsoft.com/office/drawing/2014/main" id="{7283E41D-A74C-4CAE-AF04-39547C545EB3}"/>
                  </a:ext>
                </a:extLst>
              </p:cNvPr>
              <p:cNvSpPr/>
              <p:nvPr/>
            </p:nvSpPr>
            <p:spPr>
              <a:xfrm>
                <a:off x="6680200" y="2904067"/>
                <a:ext cx="270933" cy="372533"/>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9" name="Straight Connector 8">
                <a:extLst>
                  <a:ext uri="{FF2B5EF4-FFF2-40B4-BE49-F238E27FC236}">
                    <a16:creationId xmlns:a16="http://schemas.microsoft.com/office/drawing/2014/main" id="{767B6D24-B93B-4512-9E9C-33F77F212BE0}"/>
                  </a:ext>
                </a:extLst>
              </p:cNvPr>
              <p:cNvCxnSpPr/>
              <p:nvPr/>
            </p:nvCxnSpPr>
            <p:spPr>
              <a:xfrm rot="16200000" flipH="1">
                <a:off x="6492625" y="3647825"/>
                <a:ext cx="688416" cy="84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D6C60455-58F5-40E5-B167-11D974D410B4}"/>
                  </a:ext>
                </a:extLst>
              </p:cNvPr>
              <p:cNvCxnSpPr/>
              <p:nvPr/>
            </p:nvCxnSpPr>
            <p:spPr>
              <a:xfrm rot="5400000">
                <a:off x="6426202" y="4072466"/>
                <a:ext cx="491064" cy="3386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DFEAE12A-6054-45BD-A72C-529018C59A6E}"/>
                  </a:ext>
                </a:extLst>
              </p:cNvPr>
              <p:cNvCxnSpPr/>
              <p:nvPr/>
            </p:nvCxnSpPr>
            <p:spPr>
              <a:xfrm flipV="1">
                <a:off x="6502400" y="4487331"/>
                <a:ext cx="685800" cy="1"/>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91A03FFE-FA53-425F-8503-3B16D8205385}"/>
                  </a:ext>
                </a:extLst>
              </p:cNvPr>
              <p:cNvCxnSpPr/>
              <p:nvPr/>
            </p:nvCxnSpPr>
            <p:spPr>
              <a:xfrm rot="16200000" flipH="1">
                <a:off x="6769102" y="4068233"/>
                <a:ext cx="491064" cy="34713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Elbow Connector 12">
                <a:extLst>
                  <a:ext uri="{FF2B5EF4-FFF2-40B4-BE49-F238E27FC236}">
                    <a16:creationId xmlns:a16="http://schemas.microsoft.com/office/drawing/2014/main" id="{7250122F-E29C-425D-9E23-04778A1D283E}"/>
                  </a:ext>
                </a:extLst>
              </p:cNvPr>
              <p:cNvCxnSpPr/>
              <p:nvPr/>
            </p:nvCxnSpPr>
            <p:spPr>
              <a:xfrm rot="5400000">
                <a:off x="6328818" y="4567772"/>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Elbow Connector 13">
                <a:extLst>
                  <a:ext uri="{FF2B5EF4-FFF2-40B4-BE49-F238E27FC236}">
                    <a16:creationId xmlns:a16="http://schemas.microsoft.com/office/drawing/2014/main" id="{ADAC8042-0124-4855-93A8-DBFB283EA4FB}"/>
                  </a:ext>
                </a:extLst>
              </p:cNvPr>
              <p:cNvCxnSpPr/>
              <p:nvPr/>
            </p:nvCxnSpPr>
            <p:spPr>
              <a:xfrm rot="5400000">
                <a:off x="6675959" y="4601634"/>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4" name="Straight Connector 3">
              <a:extLst>
                <a:ext uri="{FF2B5EF4-FFF2-40B4-BE49-F238E27FC236}">
                  <a16:creationId xmlns:a16="http://schemas.microsoft.com/office/drawing/2014/main" id="{CAE1F150-E964-4AA2-99A2-E64479775B2F}"/>
                </a:ext>
              </a:extLst>
            </p:cNvPr>
            <p:cNvCxnSpPr/>
            <p:nvPr/>
          </p:nvCxnSpPr>
          <p:spPr>
            <a:xfrm rot="10800000" flipV="1">
              <a:off x="6189133" y="3635104"/>
              <a:ext cx="643469" cy="174893"/>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B774EF68-8DDC-444D-B5E1-3780B13C6340}"/>
                </a:ext>
              </a:extLst>
            </p:cNvPr>
            <p:cNvCxnSpPr/>
            <p:nvPr/>
          </p:nvCxnSpPr>
          <p:spPr>
            <a:xfrm rot="10800000">
              <a:off x="6189133" y="3528449"/>
              <a:ext cx="643467" cy="4448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sp>
          <p:nvSpPr>
            <p:cNvPr id="6" name="Oval 5">
              <a:extLst>
                <a:ext uri="{FF2B5EF4-FFF2-40B4-BE49-F238E27FC236}">
                  <a16:creationId xmlns:a16="http://schemas.microsoft.com/office/drawing/2014/main" id="{EEA37300-A56E-478A-AEA9-0D0B5FD78C81}"/>
                </a:ext>
              </a:extLst>
            </p:cNvPr>
            <p:cNvSpPr/>
            <p:nvPr/>
          </p:nvSpPr>
          <p:spPr>
            <a:xfrm>
              <a:off x="6096008" y="3471335"/>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Oval 6">
              <a:extLst>
                <a:ext uri="{FF2B5EF4-FFF2-40B4-BE49-F238E27FC236}">
                  <a16:creationId xmlns:a16="http://schemas.microsoft.com/office/drawing/2014/main" id="{603D6EC4-F39C-4E71-B575-61E192473005}"/>
                </a:ext>
              </a:extLst>
            </p:cNvPr>
            <p:cNvSpPr/>
            <p:nvPr/>
          </p:nvSpPr>
          <p:spPr>
            <a:xfrm>
              <a:off x="6070601" y="3767674"/>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78851" name="Freeform 31">
            <a:extLst>
              <a:ext uri="{FF2B5EF4-FFF2-40B4-BE49-F238E27FC236}">
                <a16:creationId xmlns:a16="http://schemas.microsoft.com/office/drawing/2014/main" id="{7B0BCDC6-F271-480A-945E-B2D447803213}"/>
              </a:ext>
            </a:extLst>
          </p:cNvPr>
          <p:cNvSpPr>
            <a:spLocks noChangeArrowheads="1"/>
          </p:cNvSpPr>
          <p:nvPr/>
        </p:nvSpPr>
        <p:spPr bwMode="auto">
          <a:xfrm>
            <a:off x="981075" y="2747963"/>
            <a:ext cx="398463" cy="652462"/>
          </a:xfrm>
          <a:custGeom>
            <a:avLst/>
            <a:gdLst>
              <a:gd name="T0" fmla="*/ 143490 w 398692"/>
              <a:gd name="T1" fmla="*/ 627502 h 652572"/>
              <a:gd name="T2" fmla="*/ 143490 w 398692"/>
              <a:gd name="T3" fmla="*/ 517809 h 652572"/>
              <a:gd name="T4" fmla="*/ 135121 w 398692"/>
              <a:gd name="T5" fmla="*/ 458742 h 652572"/>
              <a:gd name="T6" fmla="*/ 101638 w 398692"/>
              <a:gd name="T7" fmla="*/ 424982 h 652572"/>
              <a:gd name="T8" fmla="*/ 84902 w 398692"/>
              <a:gd name="T9" fmla="*/ 399673 h 652572"/>
              <a:gd name="T10" fmla="*/ 59790 w 398692"/>
              <a:gd name="T11" fmla="*/ 365915 h 652572"/>
              <a:gd name="T12" fmla="*/ 26315 w 398692"/>
              <a:gd name="T13" fmla="*/ 281534 h 652572"/>
              <a:gd name="T14" fmla="*/ 9564 w 398692"/>
              <a:gd name="T15" fmla="*/ 247782 h 652572"/>
              <a:gd name="T16" fmla="*/ 51415 w 398692"/>
              <a:gd name="T17" fmla="*/ 87455 h 652572"/>
              <a:gd name="T18" fmla="*/ 118381 w 398692"/>
              <a:gd name="T19" fmla="*/ 28389 h 652572"/>
              <a:gd name="T20" fmla="*/ 168600 w 398692"/>
              <a:gd name="T21" fmla="*/ 11515 h 652572"/>
              <a:gd name="T22" fmla="*/ 352738 w 398692"/>
              <a:gd name="T23" fmla="*/ 45262 h 652572"/>
              <a:gd name="T24" fmla="*/ 369479 w 398692"/>
              <a:gd name="T25" fmla="*/ 62149 h 652572"/>
              <a:gd name="T26" fmla="*/ 377848 w 398692"/>
              <a:gd name="T27" fmla="*/ 95902 h 652572"/>
              <a:gd name="T28" fmla="*/ 377848 w 398692"/>
              <a:gd name="T29" fmla="*/ 256229 h 652572"/>
              <a:gd name="T30" fmla="*/ 344369 w 398692"/>
              <a:gd name="T31" fmla="*/ 306849 h 652572"/>
              <a:gd name="T32" fmla="*/ 319260 w 398692"/>
              <a:gd name="T33" fmla="*/ 323722 h 652572"/>
              <a:gd name="T34" fmla="*/ 302519 w 398692"/>
              <a:gd name="T35" fmla="*/ 374362 h 652572"/>
              <a:gd name="T36" fmla="*/ 252300 w 398692"/>
              <a:gd name="T37" fmla="*/ 450302 h 652572"/>
              <a:gd name="T38" fmla="*/ 235559 w 398692"/>
              <a:gd name="T39" fmla="*/ 475622 h 652572"/>
              <a:gd name="T40" fmla="*/ 218820 w 398692"/>
              <a:gd name="T41" fmla="*/ 526242 h 652572"/>
              <a:gd name="T42" fmla="*/ 210450 w 398692"/>
              <a:gd name="T43" fmla="*/ 551562 h 652572"/>
              <a:gd name="T44" fmla="*/ 202081 w 398692"/>
              <a:gd name="T45" fmla="*/ 635945 h 652572"/>
              <a:gd name="T46" fmla="*/ 143490 w 398692"/>
              <a:gd name="T47" fmla="*/ 627502 h 6525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98692"/>
              <a:gd name="T73" fmla="*/ 0 h 652572"/>
              <a:gd name="T74" fmla="*/ 398692 w 398692"/>
              <a:gd name="T75" fmla="*/ 652572 h 6525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98692" h="652572">
                <a:moveTo>
                  <a:pt x="145149" y="629622"/>
                </a:moveTo>
                <a:cubicBezTo>
                  <a:pt x="135271" y="609866"/>
                  <a:pt x="155724" y="609440"/>
                  <a:pt x="145149" y="519555"/>
                </a:cubicBezTo>
                <a:cubicBezTo>
                  <a:pt x="142817" y="499736"/>
                  <a:pt x="144940" y="478456"/>
                  <a:pt x="136682" y="460289"/>
                </a:cubicBezTo>
                <a:cubicBezTo>
                  <a:pt x="130076" y="445755"/>
                  <a:pt x="111671" y="439706"/>
                  <a:pt x="102815" y="426422"/>
                </a:cubicBezTo>
                <a:cubicBezTo>
                  <a:pt x="97171" y="417955"/>
                  <a:pt x="91796" y="409302"/>
                  <a:pt x="85882" y="401022"/>
                </a:cubicBezTo>
                <a:cubicBezTo>
                  <a:pt x="77680" y="389539"/>
                  <a:pt x="66793" y="379776"/>
                  <a:pt x="60482" y="367155"/>
                </a:cubicBezTo>
                <a:cubicBezTo>
                  <a:pt x="46888" y="339968"/>
                  <a:pt x="40208" y="309676"/>
                  <a:pt x="26615" y="282489"/>
                </a:cubicBezTo>
                <a:lnTo>
                  <a:pt x="9682" y="248622"/>
                </a:lnTo>
                <a:cubicBezTo>
                  <a:pt x="15620" y="171428"/>
                  <a:pt x="0" y="139769"/>
                  <a:pt x="52015" y="87755"/>
                </a:cubicBezTo>
                <a:cubicBezTo>
                  <a:pt x="68594" y="71177"/>
                  <a:pt x="94546" y="39691"/>
                  <a:pt x="119749" y="28489"/>
                </a:cubicBezTo>
                <a:cubicBezTo>
                  <a:pt x="136060" y="21240"/>
                  <a:pt x="170549" y="11555"/>
                  <a:pt x="170549" y="11555"/>
                </a:cubicBezTo>
                <a:cubicBezTo>
                  <a:pt x="270086" y="22033"/>
                  <a:pt x="300036" y="0"/>
                  <a:pt x="356815" y="45422"/>
                </a:cubicBezTo>
                <a:cubicBezTo>
                  <a:pt x="363048" y="50409"/>
                  <a:pt x="368104" y="56711"/>
                  <a:pt x="373749" y="62355"/>
                </a:cubicBezTo>
                <a:cubicBezTo>
                  <a:pt x="376571" y="73644"/>
                  <a:pt x="379933" y="84812"/>
                  <a:pt x="382215" y="96222"/>
                </a:cubicBezTo>
                <a:cubicBezTo>
                  <a:pt x="393609" y="153195"/>
                  <a:pt x="398692" y="194477"/>
                  <a:pt x="382215" y="257089"/>
                </a:cubicBezTo>
                <a:cubicBezTo>
                  <a:pt x="377036" y="276770"/>
                  <a:pt x="365282" y="296600"/>
                  <a:pt x="348349" y="307889"/>
                </a:cubicBezTo>
                <a:lnTo>
                  <a:pt x="322949" y="324822"/>
                </a:lnTo>
                <a:cubicBezTo>
                  <a:pt x="317304" y="341755"/>
                  <a:pt x="315916" y="360770"/>
                  <a:pt x="306015" y="375622"/>
                </a:cubicBezTo>
                <a:lnTo>
                  <a:pt x="255215" y="451822"/>
                </a:lnTo>
                <a:cubicBezTo>
                  <a:pt x="249571" y="460289"/>
                  <a:pt x="241500" y="467569"/>
                  <a:pt x="238282" y="477222"/>
                </a:cubicBezTo>
                <a:lnTo>
                  <a:pt x="221349" y="528022"/>
                </a:lnTo>
                <a:lnTo>
                  <a:pt x="212882" y="553422"/>
                </a:lnTo>
                <a:cubicBezTo>
                  <a:pt x="210060" y="581644"/>
                  <a:pt x="219643" y="614160"/>
                  <a:pt x="204415" y="638089"/>
                </a:cubicBezTo>
                <a:cubicBezTo>
                  <a:pt x="195198" y="652572"/>
                  <a:pt x="155027" y="649378"/>
                  <a:pt x="145149" y="629622"/>
                </a:cubicBezTo>
                <a:close/>
              </a:path>
            </a:pathLst>
          </a:custGeom>
          <a:solidFill>
            <a:srgbClr val="FFFF00"/>
          </a:solidFill>
          <a:ln w="9525">
            <a:solidFill>
              <a:schemeClr val="tx1"/>
            </a:solidFill>
            <a:round/>
            <a:headEnd/>
            <a:tailEnd/>
          </a:ln>
        </p:spPr>
        <p:txBody>
          <a:bodyPr/>
          <a:lstStyle/>
          <a:p>
            <a:endParaRPr lang="en-US"/>
          </a:p>
        </p:txBody>
      </p:sp>
      <p:sp>
        <p:nvSpPr>
          <p:cNvPr id="78852" name="Rectangle 32">
            <a:extLst>
              <a:ext uri="{FF2B5EF4-FFF2-40B4-BE49-F238E27FC236}">
                <a16:creationId xmlns:a16="http://schemas.microsoft.com/office/drawing/2014/main" id="{65BE0D02-B4F2-418E-97BC-B99F35803862}"/>
              </a:ext>
            </a:extLst>
          </p:cNvPr>
          <p:cNvSpPr>
            <a:spLocks noChangeArrowheads="1"/>
          </p:cNvSpPr>
          <p:nvPr/>
        </p:nvSpPr>
        <p:spPr bwMode="auto">
          <a:xfrm>
            <a:off x="1117600" y="3327400"/>
            <a:ext cx="76200" cy="152400"/>
          </a:xfrm>
          <a:prstGeom prst="rect">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8853" name="Oval 33">
            <a:extLst>
              <a:ext uri="{FF2B5EF4-FFF2-40B4-BE49-F238E27FC236}">
                <a16:creationId xmlns:a16="http://schemas.microsoft.com/office/drawing/2014/main" id="{CA08E8EA-FCC8-48D9-B9AC-7FC9FA6DF29E}"/>
              </a:ext>
            </a:extLst>
          </p:cNvPr>
          <p:cNvSpPr>
            <a:spLocks noChangeArrowheads="1"/>
          </p:cNvSpPr>
          <p:nvPr/>
        </p:nvSpPr>
        <p:spPr bwMode="auto">
          <a:xfrm>
            <a:off x="6324600" y="2286000"/>
            <a:ext cx="76200" cy="76200"/>
          </a:xfrm>
          <a:prstGeom prst="ellipse">
            <a:avLst/>
          </a:prstGeom>
          <a:solidFill>
            <a:srgbClr val="FF0000"/>
          </a:solidFill>
          <a:ln w="9525">
            <a:solidFill>
              <a:srgbClr val="FF00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8854" name="TextBox 34">
            <a:extLst>
              <a:ext uri="{FF2B5EF4-FFF2-40B4-BE49-F238E27FC236}">
                <a16:creationId xmlns:a16="http://schemas.microsoft.com/office/drawing/2014/main" id="{210110A3-21C3-4D0D-8290-4DAA91B98334}"/>
              </a:ext>
            </a:extLst>
          </p:cNvPr>
          <p:cNvSpPr txBox="1">
            <a:spLocks noChangeArrowheads="1"/>
          </p:cNvSpPr>
          <p:nvPr/>
        </p:nvSpPr>
        <p:spPr bwMode="auto">
          <a:xfrm>
            <a:off x="533400" y="3657600"/>
            <a:ext cx="1600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L=100 W</a:t>
            </a:r>
          </a:p>
        </p:txBody>
      </p:sp>
      <p:cxnSp>
        <p:nvCxnSpPr>
          <p:cNvPr id="78855" name="Straight Arrow Connector 36">
            <a:extLst>
              <a:ext uri="{FF2B5EF4-FFF2-40B4-BE49-F238E27FC236}">
                <a16:creationId xmlns:a16="http://schemas.microsoft.com/office/drawing/2014/main" id="{4276F9B9-AEB7-43E5-B71E-6F5A6B1F88D7}"/>
              </a:ext>
            </a:extLst>
          </p:cNvPr>
          <p:cNvCxnSpPr>
            <a:cxnSpLocks noChangeShapeType="1"/>
          </p:cNvCxnSpPr>
          <p:nvPr/>
        </p:nvCxnSpPr>
        <p:spPr bwMode="auto">
          <a:xfrm>
            <a:off x="1219200" y="4648200"/>
            <a:ext cx="4876800" cy="158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78856" name="TextBox 37">
            <a:extLst>
              <a:ext uri="{FF2B5EF4-FFF2-40B4-BE49-F238E27FC236}">
                <a16:creationId xmlns:a16="http://schemas.microsoft.com/office/drawing/2014/main" id="{7A744D0F-7FA4-4A36-ADB3-AC45AA3BA92C}"/>
              </a:ext>
            </a:extLst>
          </p:cNvPr>
          <p:cNvSpPr txBox="1">
            <a:spLocks noChangeArrowheads="1"/>
          </p:cNvSpPr>
          <p:nvPr/>
        </p:nvSpPr>
        <p:spPr bwMode="auto">
          <a:xfrm>
            <a:off x="2819400" y="4724400"/>
            <a:ext cx="2133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2 meters</a:t>
            </a:r>
          </a:p>
        </p:txBody>
      </p:sp>
      <p:sp>
        <p:nvSpPr>
          <p:cNvPr id="78857" name="TextBox 39">
            <a:extLst>
              <a:ext uri="{FF2B5EF4-FFF2-40B4-BE49-F238E27FC236}">
                <a16:creationId xmlns:a16="http://schemas.microsoft.com/office/drawing/2014/main" id="{90E08070-0018-4D4C-A88F-D922958C1CDB}"/>
              </a:ext>
            </a:extLst>
          </p:cNvPr>
          <p:cNvSpPr txBox="1">
            <a:spLocks noChangeArrowheads="1"/>
          </p:cNvSpPr>
          <p:nvPr/>
        </p:nvSpPr>
        <p:spPr bwMode="auto">
          <a:xfrm>
            <a:off x="5486400" y="762000"/>
            <a:ext cx="2895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what you see is </a:t>
            </a:r>
            <a:r>
              <a:rPr lang="en-US" altLang="en-US">
                <a:solidFill>
                  <a:srgbClr val="FF0000"/>
                </a:solidFill>
                <a:latin typeface="Arial" panose="020B0604020202020204" pitchFamily="34" charset="0"/>
              </a:rPr>
              <a:t>APPARENT BRIGHTNESS</a:t>
            </a:r>
          </a:p>
        </p:txBody>
      </p:sp>
      <p:sp>
        <p:nvSpPr>
          <p:cNvPr id="43" name="Text Box 7">
            <a:extLst>
              <a:ext uri="{FF2B5EF4-FFF2-40B4-BE49-F238E27FC236}">
                <a16:creationId xmlns:a16="http://schemas.microsoft.com/office/drawing/2014/main" id="{6D0B2960-20AB-496D-92AD-F34C84335749}"/>
              </a:ext>
            </a:extLst>
          </p:cNvPr>
          <p:cNvSpPr txBox="1">
            <a:spLocks noChangeArrowheads="1"/>
          </p:cNvSpPr>
          <p:nvPr/>
        </p:nvSpPr>
        <p:spPr bwMode="auto">
          <a:xfrm>
            <a:off x="381000" y="152400"/>
            <a:ext cx="7848600" cy="8302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Since Brightness goes as 1 over the distance squared, it would </a:t>
            </a:r>
            <a:r>
              <a:rPr lang="en-US" dirty="0">
                <a:solidFill>
                  <a:srgbClr val="FF0000"/>
                </a:solidFill>
                <a:latin typeface="Arial"/>
                <a:ea typeface="ＭＳ Ｐゴシック" charset="-128"/>
                <a:cs typeface="Arial"/>
              </a:rPr>
              <a:t>appear</a:t>
            </a:r>
            <a:r>
              <a:rPr lang="en-US" dirty="0">
                <a:solidFill>
                  <a:srgbClr val="0000FF"/>
                </a:solidFill>
                <a:latin typeface="Arial"/>
                <a:ea typeface="ＭＳ Ｐゴシック" charset="-128"/>
                <a:cs typeface="Arial"/>
              </a:rPr>
              <a:t> 4 times dimmer.</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 name="Text Box 7">
            <a:extLst>
              <a:ext uri="{FF2B5EF4-FFF2-40B4-BE49-F238E27FC236}">
                <a16:creationId xmlns:a16="http://schemas.microsoft.com/office/drawing/2014/main" id="{16F5B75E-36BB-4CBE-A375-5AC64B0A673F}"/>
              </a:ext>
            </a:extLst>
          </p:cNvPr>
          <p:cNvSpPr txBox="1">
            <a:spLocks noChangeArrowheads="1"/>
          </p:cNvSpPr>
          <p:nvPr/>
        </p:nvSpPr>
        <p:spPr bwMode="auto">
          <a:xfrm>
            <a:off x="1600200" y="1752600"/>
            <a:ext cx="6019800" cy="249237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sz="2400" dirty="0">
                <a:solidFill>
                  <a:srgbClr val="0000FF"/>
                </a:solidFill>
                <a:latin typeface="Arial"/>
                <a:ea typeface="ＭＳ Ｐゴシック" charset="-128"/>
                <a:cs typeface="Arial"/>
              </a:rPr>
              <a:t>To know how REALLY </a:t>
            </a:r>
            <a:r>
              <a:rPr lang="en-US" sz="2400" dirty="0">
                <a:solidFill>
                  <a:srgbClr val="FF0000"/>
                </a:solidFill>
                <a:latin typeface="Arial"/>
                <a:ea typeface="ＭＳ Ｐゴシック" charset="-128"/>
                <a:cs typeface="Arial"/>
              </a:rPr>
              <a:t>(ABSOLUTELY) BRIGHT </a:t>
            </a:r>
            <a:r>
              <a:rPr lang="en-US" sz="2400" dirty="0">
                <a:solidFill>
                  <a:srgbClr val="0000FF"/>
                </a:solidFill>
                <a:latin typeface="Arial"/>
                <a:ea typeface="ＭＳ Ｐゴシック" charset="-128"/>
                <a:cs typeface="Arial"/>
              </a:rPr>
              <a:t>a star is, you MUST</a:t>
            </a:r>
          </a:p>
          <a:p>
            <a:pPr algn="ctr">
              <a:spcBef>
                <a:spcPct val="50000"/>
              </a:spcBef>
              <a:defRPr/>
            </a:pPr>
            <a:endParaRPr lang="en-US" sz="2400" dirty="0">
              <a:solidFill>
                <a:srgbClr val="0000FF"/>
              </a:solidFill>
              <a:latin typeface="Arial"/>
              <a:ea typeface="ＭＳ Ｐゴシック" charset="-128"/>
              <a:cs typeface="Arial"/>
            </a:endParaRPr>
          </a:p>
          <a:p>
            <a:pPr algn="ctr">
              <a:spcBef>
                <a:spcPct val="50000"/>
              </a:spcBef>
              <a:defRPr/>
            </a:pPr>
            <a:endParaRPr lang="en-US" sz="2400" dirty="0">
              <a:solidFill>
                <a:srgbClr val="0000FF"/>
              </a:solidFill>
              <a:latin typeface="Arial"/>
              <a:ea typeface="ＭＳ Ｐゴシック" charset="-128"/>
              <a:cs typeface="Arial"/>
            </a:endParaRPr>
          </a:p>
          <a:p>
            <a:pPr algn="ctr">
              <a:spcBef>
                <a:spcPct val="50000"/>
              </a:spcBef>
              <a:defRPr/>
            </a:pPr>
            <a:r>
              <a:rPr lang="en-US" sz="2400" dirty="0">
                <a:solidFill>
                  <a:srgbClr val="0000FF"/>
                </a:solidFill>
                <a:latin typeface="Arial"/>
                <a:ea typeface="ＭＳ Ｐゴシック" charset="-128"/>
                <a:cs typeface="Arial"/>
              </a:rPr>
              <a:t> know its </a:t>
            </a:r>
            <a:r>
              <a:rPr lang="en-US" sz="2400" dirty="0">
                <a:solidFill>
                  <a:srgbClr val="FF0000"/>
                </a:solidFill>
                <a:latin typeface="Arial"/>
                <a:ea typeface="ＭＳ Ｐゴシック" charset="-128"/>
                <a:cs typeface="Arial"/>
              </a:rPr>
              <a:t>DISTANCE</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2" descr="bigdipper.gif">
            <a:extLst>
              <a:ext uri="{FF2B5EF4-FFF2-40B4-BE49-F238E27FC236}">
                <a16:creationId xmlns:a16="http://schemas.microsoft.com/office/drawing/2014/main" id="{6501F976-1A18-45BE-AC15-4D19D6FC110C}"/>
              </a:ext>
            </a:extLst>
          </p:cNvPr>
          <p:cNvPicPr>
            <a:picLocks noChangeAspect="1"/>
          </p:cNvPicPr>
          <p:nvPr/>
        </p:nvPicPr>
        <p:blipFill>
          <a:blip r:embed="rId2">
            <a:extLst>
              <a:ext uri="{28A0092B-C50C-407E-A947-70E740481C1C}">
                <a14:useLocalDpi xmlns:a14="http://schemas.microsoft.com/office/drawing/2010/main" val="0"/>
              </a:ext>
            </a:extLst>
          </a:blip>
          <a:srcRect t="3577" b="3447"/>
          <a:stretch>
            <a:fillRect/>
          </a:stretch>
        </p:blipFill>
        <p:spPr bwMode="auto">
          <a:xfrm>
            <a:off x="0" y="0"/>
            <a:ext cx="91440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898" name="TextBox 3">
            <a:extLst>
              <a:ext uri="{FF2B5EF4-FFF2-40B4-BE49-F238E27FC236}">
                <a16:creationId xmlns:a16="http://schemas.microsoft.com/office/drawing/2014/main" id="{25985467-0128-4F12-9C0A-2570E2FEE8D7}"/>
              </a:ext>
            </a:extLst>
          </p:cNvPr>
          <p:cNvSpPr txBox="1">
            <a:spLocks noChangeArrowheads="1"/>
          </p:cNvSpPr>
          <p:nvPr/>
        </p:nvSpPr>
        <p:spPr bwMode="auto">
          <a:xfrm>
            <a:off x="838200" y="6243638"/>
            <a:ext cx="7543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FF00"/>
                </a:solidFill>
                <a:latin typeface="Arial" panose="020B0604020202020204" pitchFamily="34" charset="0"/>
              </a:rPr>
              <a:t>Stars appear to be the same distance, but they are not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Picture 2" descr="bigdipper.gif">
            <a:extLst>
              <a:ext uri="{FF2B5EF4-FFF2-40B4-BE49-F238E27FC236}">
                <a16:creationId xmlns:a16="http://schemas.microsoft.com/office/drawing/2014/main" id="{42AF317E-02E0-4821-8F8A-C1EC51EBFF23}"/>
              </a:ext>
            </a:extLst>
          </p:cNvPr>
          <p:cNvPicPr>
            <a:picLocks noChangeAspect="1"/>
          </p:cNvPicPr>
          <p:nvPr/>
        </p:nvPicPr>
        <p:blipFill>
          <a:blip r:embed="rId2">
            <a:extLst>
              <a:ext uri="{28A0092B-C50C-407E-A947-70E740481C1C}">
                <a14:useLocalDpi xmlns:a14="http://schemas.microsoft.com/office/drawing/2010/main" val="0"/>
              </a:ext>
            </a:extLst>
          </a:blip>
          <a:srcRect t="3577" b="3447"/>
          <a:stretch>
            <a:fillRect/>
          </a:stretch>
        </p:blipFill>
        <p:spPr bwMode="auto">
          <a:xfrm>
            <a:off x="0" y="0"/>
            <a:ext cx="91440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2" name="TextBox 3">
            <a:extLst>
              <a:ext uri="{FF2B5EF4-FFF2-40B4-BE49-F238E27FC236}">
                <a16:creationId xmlns:a16="http://schemas.microsoft.com/office/drawing/2014/main" id="{44EF7111-8A1F-4A20-AD2A-365A0C18629C}"/>
              </a:ext>
            </a:extLst>
          </p:cNvPr>
          <p:cNvSpPr txBox="1">
            <a:spLocks noChangeArrowheads="1"/>
          </p:cNvSpPr>
          <p:nvPr/>
        </p:nvSpPr>
        <p:spPr bwMode="auto">
          <a:xfrm>
            <a:off x="457200" y="6243638"/>
            <a:ext cx="8305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FF00"/>
                </a:solidFill>
                <a:latin typeface="Arial" panose="020B0604020202020204" pitchFamily="34" charset="0"/>
              </a:rPr>
              <a:t>For ex., if they are luminous but far, they will appear bright...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2" descr="bigdipper.gif">
            <a:extLst>
              <a:ext uri="{FF2B5EF4-FFF2-40B4-BE49-F238E27FC236}">
                <a16:creationId xmlns:a16="http://schemas.microsoft.com/office/drawing/2014/main" id="{7756A0D4-8DD9-4E71-A177-2BFECA9A4B6F}"/>
              </a:ext>
            </a:extLst>
          </p:cNvPr>
          <p:cNvPicPr>
            <a:picLocks noChangeAspect="1"/>
          </p:cNvPicPr>
          <p:nvPr/>
        </p:nvPicPr>
        <p:blipFill>
          <a:blip r:embed="rId2">
            <a:extLst>
              <a:ext uri="{28A0092B-C50C-407E-A947-70E740481C1C}">
                <a14:useLocalDpi xmlns:a14="http://schemas.microsoft.com/office/drawing/2010/main" val="0"/>
              </a:ext>
            </a:extLst>
          </a:blip>
          <a:srcRect t="3577" b="3447"/>
          <a:stretch>
            <a:fillRect/>
          </a:stretch>
        </p:blipFill>
        <p:spPr bwMode="auto">
          <a:xfrm>
            <a:off x="0" y="0"/>
            <a:ext cx="91440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6" name="TextBox 3">
            <a:extLst>
              <a:ext uri="{FF2B5EF4-FFF2-40B4-BE49-F238E27FC236}">
                <a16:creationId xmlns:a16="http://schemas.microsoft.com/office/drawing/2014/main" id="{A934FDF0-D68C-4AD6-A63F-7E6E2EA4B226}"/>
              </a:ext>
            </a:extLst>
          </p:cNvPr>
          <p:cNvSpPr txBox="1">
            <a:spLocks noChangeArrowheads="1"/>
          </p:cNvSpPr>
          <p:nvPr/>
        </p:nvSpPr>
        <p:spPr bwMode="auto">
          <a:xfrm>
            <a:off x="152400" y="6019800"/>
            <a:ext cx="8915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FFFF00"/>
                </a:solidFill>
                <a:latin typeface="Arial" panose="020B0604020202020204" pitchFamily="34" charset="0"/>
              </a:rPr>
              <a:t>but if they are not very luminous but close, they will </a:t>
            </a:r>
            <a:r>
              <a:rPr lang="en-US" altLang="en-US" b="1" u="sng">
                <a:solidFill>
                  <a:srgbClr val="FF0000"/>
                </a:solidFill>
                <a:latin typeface="Arial" panose="020B0604020202020204" pitchFamily="34" charset="0"/>
              </a:rPr>
              <a:t>appear</a:t>
            </a:r>
            <a:r>
              <a:rPr lang="en-US" altLang="en-US">
                <a:solidFill>
                  <a:srgbClr val="FF0000"/>
                </a:solidFill>
                <a:latin typeface="Arial" panose="020B0604020202020204" pitchFamily="34" charset="0"/>
              </a:rPr>
              <a:t> </a:t>
            </a:r>
            <a:r>
              <a:rPr lang="en-US" altLang="en-US">
                <a:solidFill>
                  <a:srgbClr val="FFFF00"/>
                </a:solidFill>
                <a:latin typeface="Arial" panose="020B0604020202020204" pitchFamily="34" charset="0"/>
              </a:rPr>
              <a:t>to be bright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3" descr="globular.gif">
            <a:extLst>
              <a:ext uri="{FF2B5EF4-FFF2-40B4-BE49-F238E27FC236}">
                <a16:creationId xmlns:a16="http://schemas.microsoft.com/office/drawing/2014/main" id="{5B0982D6-1013-4DA4-924F-966C81E137B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51000" y="508000"/>
            <a:ext cx="5842000" cy="584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Rectangle 5">
            <a:extLst>
              <a:ext uri="{FF2B5EF4-FFF2-40B4-BE49-F238E27FC236}">
                <a16:creationId xmlns:a16="http://schemas.microsoft.com/office/drawing/2014/main" id="{9458DC07-1901-4EEF-A805-3BD5CE107E74}"/>
              </a:ext>
            </a:extLst>
          </p:cNvPr>
          <p:cNvSpPr>
            <a:spLocks noChangeArrowheads="1"/>
          </p:cNvSpPr>
          <p:nvPr/>
        </p:nvSpPr>
        <p:spPr bwMode="auto">
          <a:xfrm>
            <a:off x="6248400" y="3886200"/>
            <a:ext cx="457200" cy="457200"/>
          </a:xfrm>
          <a:prstGeom prst="rect">
            <a:avLst/>
          </a:prstGeom>
          <a:solidFill>
            <a:schemeClr val="tx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31" name="Rectangle 6">
            <a:extLst>
              <a:ext uri="{FF2B5EF4-FFF2-40B4-BE49-F238E27FC236}">
                <a16:creationId xmlns:a16="http://schemas.microsoft.com/office/drawing/2014/main" id="{84CEDBFE-269C-498D-AB54-506A80EF5CFE}"/>
              </a:ext>
            </a:extLst>
          </p:cNvPr>
          <p:cNvSpPr>
            <a:spLocks noChangeArrowheads="1"/>
          </p:cNvSpPr>
          <p:nvPr/>
        </p:nvSpPr>
        <p:spPr bwMode="auto">
          <a:xfrm>
            <a:off x="4419600" y="1371600"/>
            <a:ext cx="762000" cy="3810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32" name="Rectangle 7">
            <a:extLst>
              <a:ext uri="{FF2B5EF4-FFF2-40B4-BE49-F238E27FC236}">
                <a16:creationId xmlns:a16="http://schemas.microsoft.com/office/drawing/2014/main" id="{5E97674F-A249-469D-94FA-BBC81B4228AE}"/>
              </a:ext>
            </a:extLst>
          </p:cNvPr>
          <p:cNvSpPr>
            <a:spLocks noChangeArrowheads="1"/>
          </p:cNvSpPr>
          <p:nvPr/>
        </p:nvSpPr>
        <p:spPr bwMode="auto">
          <a:xfrm>
            <a:off x="1524000" y="3276600"/>
            <a:ext cx="1143000" cy="3048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33" name="Rectangle 8">
            <a:extLst>
              <a:ext uri="{FF2B5EF4-FFF2-40B4-BE49-F238E27FC236}">
                <a16:creationId xmlns:a16="http://schemas.microsoft.com/office/drawing/2014/main" id="{46543AAE-D05D-4B3B-A3F9-2E9D08050474}"/>
              </a:ext>
            </a:extLst>
          </p:cNvPr>
          <p:cNvSpPr>
            <a:spLocks noChangeArrowheads="1"/>
          </p:cNvSpPr>
          <p:nvPr/>
        </p:nvSpPr>
        <p:spPr bwMode="auto">
          <a:xfrm>
            <a:off x="6553200" y="3276600"/>
            <a:ext cx="1143000" cy="3048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34" name="Text Box 3">
            <a:extLst>
              <a:ext uri="{FF2B5EF4-FFF2-40B4-BE49-F238E27FC236}">
                <a16:creationId xmlns:a16="http://schemas.microsoft.com/office/drawing/2014/main" id="{B9C2B464-635C-4EFD-A7EA-54E6508A671A}"/>
              </a:ext>
            </a:extLst>
          </p:cNvPr>
          <p:cNvSpPr txBox="1">
            <a:spLocks noChangeArrowheads="1"/>
          </p:cNvSpPr>
          <p:nvPr/>
        </p:nvSpPr>
        <p:spPr bwMode="auto">
          <a:xfrm>
            <a:off x="7543800" y="3211513"/>
            <a:ext cx="1600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A1DDF6"/>
                </a:solidFill>
                <a:latin typeface="Arial" panose="020B0604020202020204" pitchFamily="34" charset="0"/>
                <a:cs typeface="Arial" panose="020B0604020202020204" pitchFamily="34" charset="0"/>
              </a:rPr>
              <a:t>open clusters</a:t>
            </a:r>
          </a:p>
        </p:txBody>
      </p:sp>
      <p:sp>
        <p:nvSpPr>
          <p:cNvPr id="22535" name="Text Box 3">
            <a:extLst>
              <a:ext uri="{FF2B5EF4-FFF2-40B4-BE49-F238E27FC236}">
                <a16:creationId xmlns:a16="http://schemas.microsoft.com/office/drawing/2014/main" id="{ACB883E8-DB6B-4BA3-9A36-FA1E11B8EDB3}"/>
              </a:ext>
            </a:extLst>
          </p:cNvPr>
          <p:cNvSpPr txBox="1">
            <a:spLocks noChangeArrowheads="1"/>
          </p:cNvSpPr>
          <p:nvPr/>
        </p:nvSpPr>
        <p:spPr bwMode="auto">
          <a:xfrm>
            <a:off x="0" y="5875338"/>
            <a:ext cx="9144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dirty="0">
                <a:solidFill>
                  <a:srgbClr val="A1DDF6"/>
                </a:solidFill>
                <a:latin typeface="Arial" panose="020B0604020202020204" pitchFamily="34" charset="0"/>
                <a:cs typeface="Arial" panose="020B0604020202020204" pitchFamily="34" charset="0"/>
              </a:rPr>
              <a:t>Open clusters </a:t>
            </a:r>
            <a:r>
              <a:rPr lang="en-US" altLang="en-US" dirty="0">
                <a:solidFill>
                  <a:schemeClr val="accent1"/>
                </a:solidFill>
                <a:latin typeface="Arial" panose="020B0604020202020204" pitchFamily="34" charset="0"/>
                <a:cs typeface="Arial" panose="020B0604020202020204" pitchFamily="34" charset="0"/>
              </a:rPr>
              <a:t>are in the disk of Galaxy and continue to form to this day.  </a:t>
            </a:r>
            <a:r>
              <a:rPr lang="en-US" altLang="en-US" dirty="0">
                <a:solidFill>
                  <a:srgbClr val="FF0000"/>
                </a:solidFill>
                <a:latin typeface="Arial" panose="020B0604020202020204" pitchFamily="34" charset="0"/>
                <a:cs typeface="Arial" panose="020B0604020202020204" pitchFamily="34" charset="0"/>
              </a:rPr>
              <a:t>Globular clusters </a:t>
            </a:r>
            <a:r>
              <a:rPr lang="en-US" altLang="en-US" dirty="0">
                <a:solidFill>
                  <a:schemeClr val="accent1"/>
                </a:solidFill>
                <a:latin typeface="Arial" panose="020B0604020202020204" pitchFamily="34" charset="0"/>
                <a:cs typeface="Arial" panose="020B0604020202020204" pitchFamily="34" charset="0"/>
              </a:rPr>
              <a:t>formed when the MW was young</a:t>
            </a:r>
            <a:endParaRPr lang="en-US" altLang="en-US" dirty="0">
              <a:latin typeface="Arial" panose="020B0604020202020204" pitchFamily="34" charset="0"/>
              <a:cs typeface="Arial" panose="020B0604020202020204" pitchFamily="34" charset="0"/>
            </a:endParaRPr>
          </a:p>
        </p:txBody>
      </p:sp>
      <p:grpSp>
        <p:nvGrpSpPr>
          <p:cNvPr id="22536" name="Group 36">
            <a:extLst>
              <a:ext uri="{FF2B5EF4-FFF2-40B4-BE49-F238E27FC236}">
                <a16:creationId xmlns:a16="http://schemas.microsoft.com/office/drawing/2014/main" id="{26AE3C44-D002-43EA-B464-A8B74D61E04D}"/>
              </a:ext>
            </a:extLst>
          </p:cNvPr>
          <p:cNvGrpSpPr>
            <a:grpSpLocks/>
          </p:cNvGrpSpPr>
          <p:nvPr/>
        </p:nvGrpSpPr>
        <p:grpSpPr bwMode="auto">
          <a:xfrm>
            <a:off x="2743200" y="3378200"/>
            <a:ext cx="3657600" cy="76200"/>
            <a:chOff x="2743200" y="3352800"/>
            <a:chExt cx="3657600" cy="76200"/>
          </a:xfrm>
        </p:grpSpPr>
        <p:sp>
          <p:nvSpPr>
            <p:cNvPr id="22543" name="Sun 22">
              <a:extLst>
                <a:ext uri="{FF2B5EF4-FFF2-40B4-BE49-F238E27FC236}">
                  <a16:creationId xmlns:a16="http://schemas.microsoft.com/office/drawing/2014/main" id="{4ACEBD7B-2D2B-49DA-B752-B298A7F9EA21}"/>
                </a:ext>
              </a:extLst>
            </p:cNvPr>
            <p:cNvSpPr>
              <a:spLocks noChangeAspect="1"/>
            </p:cNvSpPr>
            <p:nvPr/>
          </p:nvSpPr>
          <p:spPr bwMode="auto">
            <a:xfrm>
              <a:off x="27432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44" name="Sun 24">
              <a:extLst>
                <a:ext uri="{FF2B5EF4-FFF2-40B4-BE49-F238E27FC236}">
                  <a16:creationId xmlns:a16="http://schemas.microsoft.com/office/drawing/2014/main" id="{FFA5FF03-9F46-44F4-8668-6F4C32652CE8}"/>
                </a:ext>
              </a:extLst>
            </p:cNvPr>
            <p:cNvSpPr>
              <a:spLocks noChangeAspect="1"/>
            </p:cNvSpPr>
            <p:nvPr/>
          </p:nvSpPr>
          <p:spPr bwMode="auto">
            <a:xfrm>
              <a:off x="32004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45" name="Sun 25">
              <a:extLst>
                <a:ext uri="{FF2B5EF4-FFF2-40B4-BE49-F238E27FC236}">
                  <a16:creationId xmlns:a16="http://schemas.microsoft.com/office/drawing/2014/main" id="{0DE4E9BA-4F92-44DA-9DE1-DA2C431551CF}"/>
                </a:ext>
              </a:extLst>
            </p:cNvPr>
            <p:cNvSpPr>
              <a:spLocks noChangeAspect="1"/>
            </p:cNvSpPr>
            <p:nvPr/>
          </p:nvSpPr>
          <p:spPr bwMode="auto">
            <a:xfrm>
              <a:off x="35052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46" name="Sun 26">
              <a:extLst>
                <a:ext uri="{FF2B5EF4-FFF2-40B4-BE49-F238E27FC236}">
                  <a16:creationId xmlns:a16="http://schemas.microsoft.com/office/drawing/2014/main" id="{E952473E-02CE-4D1F-90D1-BF77B1F5069E}"/>
                </a:ext>
              </a:extLst>
            </p:cNvPr>
            <p:cNvSpPr>
              <a:spLocks noChangeAspect="1"/>
            </p:cNvSpPr>
            <p:nvPr/>
          </p:nvSpPr>
          <p:spPr bwMode="auto">
            <a:xfrm>
              <a:off x="38100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47" name="Sun 27">
              <a:extLst>
                <a:ext uri="{FF2B5EF4-FFF2-40B4-BE49-F238E27FC236}">
                  <a16:creationId xmlns:a16="http://schemas.microsoft.com/office/drawing/2014/main" id="{AC2C8E72-6B0B-4174-AC20-B9CECDF5FAAF}"/>
                </a:ext>
              </a:extLst>
            </p:cNvPr>
            <p:cNvSpPr>
              <a:spLocks noChangeAspect="1"/>
            </p:cNvSpPr>
            <p:nvPr/>
          </p:nvSpPr>
          <p:spPr bwMode="auto">
            <a:xfrm>
              <a:off x="4038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48" name="Sun 28">
              <a:extLst>
                <a:ext uri="{FF2B5EF4-FFF2-40B4-BE49-F238E27FC236}">
                  <a16:creationId xmlns:a16="http://schemas.microsoft.com/office/drawing/2014/main" id="{7D357C3C-1E79-4A40-A35E-E52D4794749C}"/>
                </a:ext>
              </a:extLst>
            </p:cNvPr>
            <p:cNvSpPr>
              <a:spLocks noChangeAspect="1"/>
            </p:cNvSpPr>
            <p:nvPr/>
          </p:nvSpPr>
          <p:spPr bwMode="auto">
            <a:xfrm>
              <a:off x="41910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49" name="Sun 29">
              <a:extLst>
                <a:ext uri="{FF2B5EF4-FFF2-40B4-BE49-F238E27FC236}">
                  <a16:creationId xmlns:a16="http://schemas.microsoft.com/office/drawing/2014/main" id="{0A42345B-C573-4B2A-89E2-11E42D1AB238}"/>
                </a:ext>
              </a:extLst>
            </p:cNvPr>
            <p:cNvSpPr>
              <a:spLocks noChangeAspect="1"/>
            </p:cNvSpPr>
            <p:nvPr/>
          </p:nvSpPr>
          <p:spPr bwMode="auto">
            <a:xfrm>
              <a:off x="47244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50" name="Sun 30">
              <a:extLst>
                <a:ext uri="{FF2B5EF4-FFF2-40B4-BE49-F238E27FC236}">
                  <a16:creationId xmlns:a16="http://schemas.microsoft.com/office/drawing/2014/main" id="{708CFE47-E93A-46D5-A1AA-794291BE31FF}"/>
                </a:ext>
              </a:extLst>
            </p:cNvPr>
            <p:cNvSpPr>
              <a:spLocks noChangeAspect="1"/>
            </p:cNvSpPr>
            <p:nvPr/>
          </p:nvSpPr>
          <p:spPr bwMode="auto">
            <a:xfrm>
              <a:off x="48768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51" name="Sun 31">
              <a:extLst>
                <a:ext uri="{FF2B5EF4-FFF2-40B4-BE49-F238E27FC236}">
                  <a16:creationId xmlns:a16="http://schemas.microsoft.com/office/drawing/2014/main" id="{5D633164-7136-454A-840D-26FCB5A91ADB}"/>
                </a:ext>
              </a:extLst>
            </p:cNvPr>
            <p:cNvSpPr>
              <a:spLocks noChangeAspect="1"/>
            </p:cNvSpPr>
            <p:nvPr/>
          </p:nvSpPr>
          <p:spPr bwMode="auto">
            <a:xfrm>
              <a:off x="51054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52" name="Sun 32">
              <a:extLst>
                <a:ext uri="{FF2B5EF4-FFF2-40B4-BE49-F238E27FC236}">
                  <a16:creationId xmlns:a16="http://schemas.microsoft.com/office/drawing/2014/main" id="{5ACB2403-CBEE-4BF5-B568-EBC6AB4D8EE7}"/>
                </a:ext>
              </a:extLst>
            </p:cNvPr>
            <p:cNvSpPr>
              <a:spLocks noChangeAspect="1"/>
            </p:cNvSpPr>
            <p:nvPr/>
          </p:nvSpPr>
          <p:spPr bwMode="auto">
            <a:xfrm>
              <a:off x="52578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53" name="Sun 33">
              <a:extLst>
                <a:ext uri="{FF2B5EF4-FFF2-40B4-BE49-F238E27FC236}">
                  <a16:creationId xmlns:a16="http://schemas.microsoft.com/office/drawing/2014/main" id="{6841E060-D2A8-41CD-A582-A5C019AFF787}"/>
                </a:ext>
              </a:extLst>
            </p:cNvPr>
            <p:cNvSpPr>
              <a:spLocks noChangeAspect="1"/>
            </p:cNvSpPr>
            <p:nvPr/>
          </p:nvSpPr>
          <p:spPr bwMode="auto">
            <a:xfrm>
              <a:off x="5562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54" name="Sun 34">
              <a:extLst>
                <a:ext uri="{FF2B5EF4-FFF2-40B4-BE49-F238E27FC236}">
                  <a16:creationId xmlns:a16="http://schemas.microsoft.com/office/drawing/2014/main" id="{FEE304C7-7230-43AA-9A8E-8C3B2BB68551}"/>
                </a:ext>
              </a:extLst>
            </p:cNvPr>
            <p:cNvSpPr>
              <a:spLocks noChangeAspect="1"/>
            </p:cNvSpPr>
            <p:nvPr/>
          </p:nvSpPr>
          <p:spPr bwMode="auto">
            <a:xfrm>
              <a:off x="5943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2555" name="Sun 35">
              <a:extLst>
                <a:ext uri="{FF2B5EF4-FFF2-40B4-BE49-F238E27FC236}">
                  <a16:creationId xmlns:a16="http://schemas.microsoft.com/office/drawing/2014/main" id="{396FE687-B024-4829-B8D6-416C341731CB}"/>
                </a:ext>
              </a:extLst>
            </p:cNvPr>
            <p:cNvSpPr>
              <a:spLocks noChangeAspect="1"/>
            </p:cNvSpPr>
            <p:nvPr/>
          </p:nvSpPr>
          <p:spPr bwMode="auto">
            <a:xfrm>
              <a:off x="6324600" y="3352800"/>
              <a:ext cx="76200" cy="76200"/>
            </a:xfrm>
            <a:prstGeom prst="sun">
              <a:avLst>
                <a:gd name="adj" fmla="val 29167"/>
              </a:avLst>
            </a:prstGeom>
            <a:solidFill>
              <a:srgbClr val="A1DDF6"/>
            </a:solidFill>
            <a:ln w="9525">
              <a:solidFill>
                <a:srgbClr val="A1DDF6"/>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cxnSp>
        <p:nvCxnSpPr>
          <p:cNvPr id="22537" name="Straight Arrow Connector 38">
            <a:extLst>
              <a:ext uri="{FF2B5EF4-FFF2-40B4-BE49-F238E27FC236}">
                <a16:creationId xmlns:a16="http://schemas.microsoft.com/office/drawing/2014/main" id="{9BA9D190-1C7F-428A-91B5-5D5286FF897F}"/>
              </a:ext>
            </a:extLst>
          </p:cNvPr>
          <p:cNvCxnSpPr>
            <a:cxnSpLocks noChangeShapeType="1"/>
          </p:cNvCxnSpPr>
          <p:nvPr/>
        </p:nvCxnSpPr>
        <p:spPr bwMode="auto">
          <a:xfrm rot="10800000">
            <a:off x="6705600" y="3429000"/>
            <a:ext cx="685800" cy="1588"/>
          </a:xfrm>
          <a:prstGeom prst="straightConnector1">
            <a:avLst/>
          </a:prstGeom>
          <a:noFill/>
          <a:ln w="15875">
            <a:solidFill>
              <a:srgbClr val="A1DDF6"/>
            </a:solidFill>
            <a:round/>
            <a:headEnd/>
            <a:tailEnd type="arrow" w="med" len="med"/>
          </a:ln>
          <a:extLst>
            <a:ext uri="{909E8E84-426E-40DD-AFC4-6F175D3DCCD1}">
              <a14:hiddenFill xmlns:a14="http://schemas.microsoft.com/office/drawing/2010/main">
                <a:noFill/>
              </a14:hiddenFill>
            </a:ext>
          </a:extLst>
        </p:spPr>
      </p:cxnSp>
      <p:sp>
        <p:nvSpPr>
          <p:cNvPr id="22538" name="Text Box 3">
            <a:extLst>
              <a:ext uri="{FF2B5EF4-FFF2-40B4-BE49-F238E27FC236}">
                <a16:creationId xmlns:a16="http://schemas.microsoft.com/office/drawing/2014/main" id="{E2EE8BEC-2A88-48BE-B047-60C4B32A757F}"/>
              </a:ext>
            </a:extLst>
          </p:cNvPr>
          <p:cNvSpPr txBox="1">
            <a:spLocks noChangeArrowheads="1"/>
          </p:cNvSpPr>
          <p:nvPr/>
        </p:nvSpPr>
        <p:spPr bwMode="auto">
          <a:xfrm>
            <a:off x="152400" y="3200400"/>
            <a:ext cx="160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A1DDF6"/>
                </a:solidFill>
                <a:latin typeface="Arial" panose="020B0604020202020204" pitchFamily="34" charset="0"/>
                <a:cs typeface="Arial" panose="020B0604020202020204" pitchFamily="34" charset="0"/>
              </a:rPr>
              <a:t>open clusters</a:t>
            </a:r>
          </a:p>
        </p:txBody>
      </p:sp>
      <p:cxnSp>
        <p:nvCxnSpPr>
          <p:cNvPr id="22539" name="Straight Arrow Connector 40">
            <a:extLst>
              <a:ext uri="{FF2B5EF4-FFF2-40B4-BE49-F238E27FC236}">
                <a16:creationId xmlns:a16="http://schemas.microsoft.com/office/drawing/2014/main" id="{78B95988-EAC2-4BF8-B047-5610A06204F4}"/>
              </a:ext>
            </a:extLst>
          </p:cNvPr>
          <p:cNvCxnSpPr>
            <a:cxnSpLocks noChangeShapeType="1"/>
          </p:cNvCxnSpPr>
          <p:nvPr/>
        </p:nvCxnSpPr>
        <p:spPr bwMode="auto">
          <a:xfrm rot="10800000" flipH="1">
            <a:off x="1828800" y="3417888"/>
            <a:ext cx="685800" cy="1587"/>
          </a:xfrm>
          <a:prstGeom prst="straightConnector1">
            <a:avLst/>
          </a:prstGeom>
          <a:noFill/>
          <a:ln w="15875">
            <a:solidFill>
              <a:srgbClr val="A1DDF6"/>
            </a:solidFill>
            <a:round/>
            <a:headEnd/>
            <a:tailEnd type="arrow" w="med" len="med"/>
          </a:ln>
          <a:extLst>
            <a:ext uri="{909E8E84-426E-40DD-AFC4-6F175D3DCCD1}">
              <a14:hiddenFill xmlns:a14="http://schemas.microsoft.com/office/drawing/2010/main">
                <a:noFill/>
              </a14:hiddenFill>
            </a:ext>
          </a:extLst>
        </p:spPr>
      </p:cxnSp>
      <p:sp>
        <p:nvSpPr>
          <p:cNvPr id="22540" name="Text Box 3">
            <a:extLst>
              <a:ext uri="{FF2B5EF4-FFF2-40B4-BE49-F238E27FC236}">
                <a16:creationId xmlns:a16="http://schemas.microsoft.com/office/drawing/2014/main" id="{0B83B99C-30F9-4595-ABF1-D974F35D2540}"/>
              </a:ext>
            </a:extLst>
          </p:cNvPr>
          <p:cNvSpPr txBox="1">
            <a:spLocks noChangeArrowheads="1"/>
          </p:cNvSpPr>
          <p:nvPr/>
        </p:nvSpPr>
        <p:spPr bwMode="auto">
          <a:xfrm>
            <a:off x="1295400" y="533400"/>
            <a:ext cx="160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FF0000"/>
                </a:solidFill>
                <a:latin typeface="Arial" panose="020B0604020202020204" pitchFamily="34" charset="0"/>
                <a:cs typeface="Arial" panose="020B0604020202020204" pitchFamily="34" charset="0"/>
              </a:rPr>
              <a:t>globular clusters</a:t>
            </a:r>
          </a:p>
        </p:txBody>
      </p:sp>
      <p:cxnSp>
        <p:nvCxnSpPr>
          <p:cNvPr id="22541" name="Straight Arrow Connector 40">
            <a:extLst>
              <a:ext uri="{FF2B5EF4-FFF2-40B4-BE49-F238E27FC236}">
                <a16:creationId xmlns:a16="http://schemas.microsoft.com/office/drawing/2014/main" id="{0981F0B4-41EF-4694-84EC-B91C1D05AD2F}"/>
              </a:ext>
            </a:extLst>
          </p:cNvPr>
          <p:cNvCxnSpPr>
            <a:cxnSpLocks noChangeShapeType="1"/>
          </p:cNvCxnSpPr>
          <p:nvPr/>
        </p:nvCxnSpPr>
        <p:spPr bwMode="auto">
          <a:xfrm flipV="1">
            <a:off x="2286000" y="1066800"/>
            <a:ext cx="990600" cy="1588"/>
          </a:xfrm>
          <a:prstGeom prst="straightConnector1">
            <a:avLst/>
          </a:prstGeom>
          <a:noFill/>
          <a:ln w="1587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2542" name="Straight Arrow Connector 40">
            <a:extLst>
              <a:ext uri="{FF2B5EF4-FFF2-40B4-BE49-F238E27FC236}">
                <a16:creationId xmlns:a16="http://schemas.microsoft.com/office/drawing/2014/main" id="{BDF6A8CD-6CF5-4241-93C1-65DA6B465264}"/>
              </a:ext>
            </a:extLst>
          </p:cNvPr>
          <p:cNvCxnSpPr>
            <a:cxnSpLocks noChangeShapeType="1"/>
          </p:cNvCxnSpPr>
          <p:nvPr/>
        </p:nvCxnSpPr>
        <p:spPr bwMode="auto">
          <a:xfrm>
            <a:off x="2286000" y="1068388"/>
            <a:ext cx="1371600" cy="989012"/>
          </a:xfrm>
          <a:prstGeom prst="straightConnector1">
            <a:avLst/>
          </a:prstGeom>
          <a:noFill/>
          <a:ln w="15875">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168214B-54D8-4F23-84C1-EF458B0EE874}"/>
              </a:ext>
            </a:extLst>
          </p:cNvPr>
          <p:cNvGrpSpPr/>
          <p:nvPr/>
        </p:nvGrpSpPr>
        <p:grpSpPr>
          <a:xfrm>
            <a:off x="5410200" y="2057400"/>
            <a:ext cx="1600200" cy="2945823"/>
            <a:chOff x="6070601" y="2904067"/>
            <a:chExt cx="1117599" cy="2057400"/>
          </a:xfrm>
          <a:solidFill>
            <a:schemeClr val="accent1">
              <a:lumMod val="75000"/>
            </a:schemeClr>
          </a:solidFill>
        </p:grpSpPr>
        <p:grpSp>
          <p:nvGrpSpPr>
            <p:cNvPr id="3" name="Group 40">
              <a:extLst>
                <a:ext uri="{FF2B5EF4-FFF2-40B4-BE49-F238E27FC236}">
                  <a16:creationId xmlns:a16="http://schemas.microsoft.com/office/drawing/2014/main" id="{2F1A55D8-7691-454B-B034-0BC01A815FB4}"/>
                </a:ext>
              </a:extLst>
            </p:cNvPr>
            <p:cNvGrpSpPr/>
            <p:nvPr/>
          </p:nvGrpSpPr>
          <p:grpSpPr>
            <a:xfrm>
              <a:off x="6409252" y="2904067"/>
              <a:ext cx="778948" cy="2057400"/>
              <a:chOff x="6409252" y="2904067"/>
              <a:chExt cx="778948" cy="2057400"/>
            </a:xfrm>
            <a:grpFill/>
          </p:grpSpPr>
          <p:sp>
            <p:nvSpPr>
              <p:cNvPr id="8" name="Oval 7">
                <a:extLst>
                  <a:ext uri="{FF2B5EF4-FFF2-40B4-BE49-F238E27FC236}">
                    <a16:creationId xmlns:a16="http://schemas.microsoft.com/office/drawing/2014/main" id="{DBBE91EF-8B15-45E9-A807-49380586950E}"/>
                  </a:ext>
                </a:extLst>
              </p:cNvPr>
              <p:cNvSpPr/>
              <p:nvPr/>
            </p:nvSpPr>
            <p:spPr>
              <a:xfrm>
                <a:off x="6680200" y="2904067"/>
                <a:ext cx="270933" cy="372533"/>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9" name="Straight Connector 8">
                <a:extLst>
                  <a:ext uri="{FF2B5EF4-FFF2-40B4-BE49-F238E27FC236}">
                    <a16:creationId xmlns:a16="http://schemas.microsoft.com/office/drawing/2014/main" id="{6272D178-7865-4A98-A41E-A2BC61B890B5}"/>
                  </a:ext>
                </a:extLst>
              </p:cNvPr>
              <p:cNvCxnSpPr/>
              <p:nvPr/>
            </p:nvCxnSpPr>
            <p:spPr>
              <a:xfrm rot="16200000" flipH="1">
                <a:off x="6492625" y="3647825"/>
                <a:ext cx="688416" cy="84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23DF5D3E-6448-4A8D-8366-791494F47857}"/>
                  </a:ext>
                </a:extLst>
              </p:cNvPr>
              <p:cNvCxnSpPr/>
              <p:nvPr/>
            </p:nvCxnSpPr>
            <p:spPr>
              <a:xfrm rot="5400000">
                <a:off x="6426202" y="4072466"/>
                <a:ext cx="491064" cy="3386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B88D2956-B4B0-4EB8-80F4-D327D14A49EA}"/>
                  </a:ext>
                </a:extLst>
              </p:cNvPr>
              <p:cNvCxnSpPr/>
              <p:nvPr/>
            </p:nvCxnSpPr>
            <p:spPr>
              <a:xfrm flipV="1">
                <a:off x="6502400" y="4487331"/>
                <a:ext cx="685800" cy="1"/>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B76619BC-7A14-4C0A-B6F6-C52EDAECC696}"/>
                  </a:ext>
                </a:extLst>
              </p:cNvPr>
              <p:cNvCxnSpPr/>
              <p:nvPr/>
            </p:nvCxnSpPr>
            <p:spPr>
              <a:xfrm rot="16200000" flipH="1">
                <a:off x="6769102" y="4068233"/>
                <a:ext cx="491064" cy="34713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Elbow Connector 12">
                <a:extLst>
                  <a:ext uri="{FF2B5EF4-FFF2-40B4-BE49-F238E27FC236}">
                    <a16:creationId xmlns:a16="http://schemas.microsoft.com/office/drawing/2014/main" id="{8D44D9A5-A590-44D3-A565-BA90DDE773E0}"/>
                  </a:ext>
                </a:extLst>
              </p:cNvPr>
              <p:cNvCxnSpPr/>
              <p:nvPr/>
            </p:nvCxnSpPr>
            <p:spPr>
              <a:xfrm rot="5400000">
                <a:off x="6328818" y="4567772"/>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Elbow Connector 13">
                <a:extLst>
                  <a:ext uri="{FF2B5EF4-FFF2-40B4-BE49-F238E27FC236}">
                    <a16:creationId xmlns:a16="http://schemas.microsoft.com/office/drawing/2014/main" id="{658787E0-EAB1-4749-8129-A938EAF73C37}"/>
                  </a:ext>
                </a:extLst>
              </p:cNvPr>
              <p:cNvCxnSpPr/>
              <p:nvPr/>
            </p:nvCxnSpPr>
            <p:spPr>
              <a:xfrm rot="5400000">
                <a:off x="6675959" y="4601634"/>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4" name="Straight Connector 3">
              <a:extLst>
                <a:ext uri="{FF2B5EF4-FFF2-40B4-BE49-F238E27FC236}">
                  <a16:creationId xmlns:a16="http://schemas.microsoft.com/office/drawing/2014/main" id="{76B9F86D-B524-4A43-9409-92FA26E23A45}"/>
                </a:ext>
              </a:extLst>
            </p:cNvPr>
            <p:cNvCxnSpPr/>
            <p:nvPr/>
          </p:nvCxnSpPr>
          <p:spPr>
            <a:xfrm rot="10800000" flipV="1">
              <a:off x="6189133" y="3635104"/>
              <a:ext cx="643469" cy="174893"/>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5C233B90-074C-41C9-9AF8-D6DA8ECB4027}"/>
                </a:ext>
              </a:extLst>
            </p:cNvPr>
            <p:cNvCxnSpPr/>
            <p:nvPr/>
          </p:nvCxnSpPr>
          <p:spPr>
            <a:xfrm rot="10800000">
              <a:off x="6189133" y="3528449"/>
              <a:ext cx="643467" cy="4448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sp>
          <p:nvSpPr>
            <p:cNvPr id="6" name="Oval 5">
              <a:extLst>
                <a:ext uri="{FF2B5EF4-FFF2-40B4-BE49-F238E27FC236}">
                  <a16:creationId xmlns:a16="http://schemas.microsoft.com/office/drawing/2014/main" id="{A1DA103C-D258-48E4-B989-2264397B84D6}"/>
                </a:ext>
              </a:extLst>
            </p:cNvPr>
            <p:cNvSpPr/>
            <p:nvPr/>
          </p:nvSpPr>
          <p:spPr>
            <a:xfrm>
              <a:off x="6096008" y="3471335"/>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Oval 6">
              <a:extLst>
                <a:ext uri="{FF2B5EF4-FFF2-40B4-BE49-F238E27FC236}">
                  <a16:creationId xmlns:a16="http://schemas.microsoft.com/office/drawing/2014/main" id="{981E8819-A29E-49ED-9B2B-464CD201BBCB}"/>
                </a:ext>
              </a:extLst>
            </p:cNvPr>
            <p:cNvSpPr/>
            <p:nvPr/>
          </p:nvSpPr>
          <p:spPr>
            <a:xfrm>
              <a:off x="6070601" y="3767674"/>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grpSp>
        <p:nvGrpSpPr>
          <p:cNvPr id="83971" name="Group 22">
            <a:extLst>
              <a:ext uri="{FF2B5EF4-FFF2-40B4-BE49-F238E27FC236}">
                <a16:creationId xmlns:a16="http://schemas.microsoft.com/office/drawing/2014/main" id="{3C4CF782-93D7-4457-AEC1-731F43BBB262}"/>
              </a:ext>
            </a:extLst>
          </p:cNvPr>
          <p:cNvGrpSpPr>
            <a:grpSpLocks/>
          </p:cNvGrpSpPr>
          <p:nvPr/>
        </p:nvGrpSpPr>
        <p:grpSpPr bwMode="auto">
          <a:xfrm>
            <a:off x="2743200" y="2819400"/>
            <a:ext cx="398463" cy="731838"/>
            <a:chOff x="980918" y="2748578"/>
            <a:chExt cx="398692" cy="731222"/>
          </a:xfrm>
        </p:grpSpPr>
        <p:sp>
          <p:nvSpPr>
            <p:cNvPr id="83978" name="Freeform 31">
              <a:extLst>
                <a:ext uri="{FF2B5EF4-FFF2-40B4-BE49-F238E27FC236}">
                  <a16:creationId xmlns:a16="http://schemas.microsoft.com/office/drawing/2014/main" id="{84A2FEB6-059D-4809-83D3-80C36B39EE4B}"/>
                </a:ext>
              </a:extLst>
            </p:cNvPr>
            <p:cNvSpPr>
              <a:spLocks noChangeArrowheads="1"/>
            </p:cNvSpPr>
            <p:nvPr/>
          </p:nvSpPr>
          <p:spPr bwMode="auto">
            <a:xfrm>
              <a:off x="980918" y="2748578"/>
              <a:ext cx="398692" cy="652572"/>
            </a:xfrm>
            <a:custGeom>
              <a:avLst/>
              <a:gdLst>
                <a:gd name="T0" fmla="*/ 145149 w 398692"/>
                <a:gd name="T1" fmla="*/ 629622 h 652572"/>
                <a:gd name="T2" fmla="*/ 145149 w 398692"/>
                <a:gd name="T3" fmla="*/ 519555 h 652572"/>
                <a:gd name="T4" fmla="*/ 136682 w 398692"/>
                <a:gd name="T5" fmla="*/ 460289 h 652572"/>
                <a:gd name="T6" fmla="*/ 102815 w 398692"/>
                <a:gd name="T7" fmla="*/ 426422 h 652572"/>
                <a:gd name="T8" fmla="*/ 85882 w 398692"/>
                <a:gd name="T9" fmla="*/ 401022 h 652572"/>
                <a:gd name="T10" fmla="*/ 60482 w 398692"/>
                <a:gd name="T11" fmla="*/ 367155 h 652572"/>
                <a:gd name="T12" fmla="*/ 26615 w 398692"/>
                <a:gd name="T13" fmla="*/ 282489 h 652572"/>
                <a:gd name="T14" fmla="*/ 9682 w 398692"/>
                <a:gd name="T15" fmla="*/ 248622 h 652572"/>
                <a:gd name="T16" fmla="*/ 52015 w 398692"/>
                <a:gd name="T17" fmla="*/ 87755 h 652572"/>
                <a:gd name="T18" fmla="*/ 119749 w 398692"/>
                <a:gd name="T19" fmla="*/ 28489 h 652572"/>
                <a:gd name="T20" fmla="*/ 170549 w 398692"/>
                <a:gd name="T21" fmla="*/ 11555 h 652572"/>
                <a:gd name="T22" fmla="*/ 356815 w 398692"/>
                <a:gd name="T23" fmla="*/ 45422 h 652572"/>
                <a:gd name="T24" fmla="*/ 373749 w 398692"/>
                <a:gd name="T25" fmla="*/ 62355 h 652572"/>
                <a:gd name="T26" fmla="*/ 382215 w 398692"/>
                <a:gd name="T27" fmla="*/ 96222 h 652572"/>
                <a:gd name="T28" fmla="*/ 382215 w 398692"/>
                <a:gd name="T29" fmla="*/ 257089 h 652572"/>
                <a:gd name="T30" fmla="*/ 348349 w 398692"/>
                <a:gd name="T31" fmla="*/ 307889 h 652572"/>
                <a:gd name="T32" fmla="*/ 322949 w 398692"/>
                <a:gd name="T33" fmla="*/ 324822 h 652572"/>
                <a:gd name="T34" fmla="*/ 306015 w 398692"/>
                <a:gd name="T35" fmla="*/ 375622 h 652572"/>
                <a:gd name="T36" fmla="*/ 255215 w 398692"/>
                <a:gd name="T37" fmla="*/ 451822 h 652572"/>
                <a:gd name="T38" fmla="*/ 238282 w 398692"/>
                <a:gd name="T39" fmla="*/ 477222 h 652572"/>
                <a:gd name="T40" fmla="*/ 221349 w 398692"/>
                <a:gd name="T41" fmla="*/ 528022 h 652572"/>
                <a:gd name="T42" fmla="*/ 212882 w 398692"/>
                <a:gd name="T43" fmla="*/ 553422 h 652572"/>
                <a:gd name="T44" fmla="*/ 204415 w 398692"/>
                <a:gd name="T45" fmla="*/ 638089 h 652572"/>
                <a:gd name="T46" fmla="*/ 145149 w 398692"/>
                <a:gd name="T47" fmla="*/ 629622 h 6525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98692"/>
                <a:gd name="T73" fmla="*/ 0 h 652572"/>
                <a:gd name="T74" fmla="*/ 398692 w 398692"/>
                <a:gd name="T75" fmla="*/ 652572 h 6525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98692" h="652572">
                  <a:moveTo>
                    <a:pt x="145149" y="629622"/>
                  </a:moveTo>
                  <a:cubicBezTo>
                    <a:pt x="135271" y="609866"/>
                    <a:pt x="155724" y="609440"/>
                    <a:pt x="145149" y="519555"/>
                  </a:cubicBezTo>
                  <a:cubicBezTo>
                    <a:pt x="142817" y="499736"/>
                    <a:pt x="144940" y="478456"/>
                    <a:pt x="136682" y="460289"/>
                  </a:cubicBezTo>
                  <a:cubicBezTo>
                    <a:pt x="130076" y="445755"/>
                    <a:pt x="111671" y="439706"/>
                    <a:pt x="102815" y="426422"/>
                  </a:cubicBezTo>
                  <a:cubicBezTo>
                    <a:pt x="97171" y="417955"/>
                    <a:pt x="91796" y="409302"/>
                    <a:pt x="85882" y="401022"/>
                  </a:cubicBezTo>
                  <a:cubicBezTo>
                    <a:pt x="77680" y="389539"/>
                    <a:pt x="66793" y="379776"/>
                    <a:pt x="60482" y="367155"/>
                  </a:cubicBezTo>
                  <a:cubicBezTo>
                    <a:pt x="46888" y="339968"/>
                    <a:pt x="40208" y="309676"/>
                    <a:pt x="26615" y="282489"/>
                  </a:cubicBezTo>
                  <a:lnTo>
                    <a:pt x="9682" y="248622"/>
                  </a:lnTo>
                  <a:cubicBezTo>
                    <a:pt x="15620" y="171428"/>
                    <a:pt x="0" y="139769"/>
                    <a:pt x="52015" y="87755"/>
                  </a:cubicBezTo>
                  <a:cubicBezTo>
                    <a:pt x="68594" y="71177"/>
                    <a:pt x="94546" y="39691"/>
                    <a:pt x="119749" y="28489"/>
                  </a:cubicBezTo>
                  <a:cubicBezTo>
                    <a:pt x="136060" y="21240"/>
                    <a:pt x="170549" y="11555"/>
                    <a:pt x="170549" y="11555"/>
                  </a:cubicBezTo>
                  <a:cubicBezTo>
                    <a:pt x="270086" y="22033"/>
                    <a:pt x="300036" y="0"/>
                    <a:pt x="356815" y="45422"/>
                  </a:cubicBezTo>
                  <a:cubicBezTo>
                    <a:pt x="363048" y="50409"/>
                    <a:pt x="368104" y="56711"/>
                    <a:pt x="373749" y="62355"/>
                  </a:cubicBezTo>
                  <a:cubicBezTo>
                    <a:pt x="376571" y="73644"/>
                    <a:pt x="379933" y="84812"/>
                    <a:pt x="382215" y="96222"/>
                  </a:cubicBezTo>
                  <a:cubicBezTo>
                    <a:pt x="393609" y="153195"/>
                    <a:pt x="398692" y="194477"/>
                    <a:pt x="382215" y="257089"/>
                  </a:cubicBezTo>
                  <a:cubicBezTo>
                    <a:pt x="377036" y="276770"/>
                    <a:pt x="365282" y="296600"/>
                    <a:pt x="348349" y="307889"/>
                  </a:cubicBezTo>
                  <a:lnTo>
                    <a:pt x="322949" y="324822"/>
                  </a:lnTo>
                  <a:cubicBezTo>
                    <a:pt x="317304" y="341755"/>
                    <a:pt x="315916" y="360770"/>
                    <a:pt x="306015" y="375622"/>
                  </a:cubicBezTo>
                  <a:lnTo>
                    <a:pt x="255215" y="451822"/>
                  </a:lnTo>
                  <a:cubicBezTo>
                    <a:pt x="249571" y="460289"/>
                    <a:pt x="241500" y="467569"/>
                    <a:pt x="238282" y="477222"/>
                  </a:cubicBezTo>
                  <a:lnTo>
                    <a:pt x="221349" y="528022"/>
                  </a:lnTo>
                  <a:lnTo>
                    <a:pt x="212882" y="553422"/>
                  </a:lnTo>
                  <a:cubicBezTo>
                    <a:pt x="210060" y="581644"/>
                    <a:pt x="219643" y="614160"/>
                    <a:pt x="204415" y="638089"/>
                  </a:cubicBezTo>
                  <a:cubicBezTo>
                    <a:pt x="195198" y="652572"/>
                    <a:pt x="155027" y="649378"/>
                    <a:pt x="145149" y="629622"/>
                  </a:cubicBezTo>
                  <a:close/>
                </a:path>
              </a:pathLst>
            </a:custGeom>
            <a:solidFill>
              <a:srgbClr val="FFFF00"/>
            </a:solidFill>
            <a:ln w="9525">
              <a:solidFill>
                <a:schemeClr val="tx1"/>
              </a:solidFill>
              <a:round/>
              <a:headEnd/>
              <a:tailEnd/>
            </a:ln>
          </p:spPr>
          <p:txBody>
            <a:bodyPr/>
            <a:lstStyle/>
            <a:p>
              <a:endParaRPr lang="en-US"/>
            </a:p>
          </p:txBody>
        </p:sp>
        <p:sp>
          <p:nvSpPr>
            <p:cNvPr id="83979" name="Rectangle 32">
              <a:extLst>
                <a:ext uri="{FF2B5EF4-FFF2-40B4-BE49-F238E27FC236}">
                  <a16:creationId xmlns:a16="http://schemas.microsoft.com/office/drawing/2014/main" id="{2E4D9FA2-E2FA-49E5-BDE9-D707CE5C94BB}"/>
                </a:ext>
              </a:extLst>
            </p:cNvPr>
            <p:cNvSpPr>
              <a:spLocks noChangeArrowheads="1"/>
            </p:cNvSpPr>
            <p:nvPr/>
          </p:nvSpPr>
          <p:spPr bwMode="auto">
            <a:xfrm>
              <a:off x="1117600" y="3327400"/>
              <a:ext cx="76200" cy="152400"/>
            </a:xfrm>
            <a:prstGeom prst="rect">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sp>
        <p:nvSpPr>
          <p:cNvPr id="83972" name="Oval 33">
            <a:extLst>
              <a:ext uri="{FF2B5EF4-FFF2-40B4-BE49-F238E27FC236}">
                <a16:creationId xmlns:a16="http://schemas.microsoft.com/office/drawing/2014/main" id="{37B7D881-C650-4932-BD44-E9FFE9AEA127}"/>
              </a:ext>
            </a:extLst>
          </p:cNvPr>
          <p:cNvSpPr>
            <a:spLocks noChangeArrowheads="1"/>
          </p:cNvSpPr>
          <p:nvPr/>
        </p:nvSpPr>
        <p:spPr bwMode="auto">
          <a:xfrm>
            <a:off x="6324600" y="2286000"/>
            <a:ext cx="76200" cy="76200"/>
          </a:xfrm>
          <a:prstGeom prst="ellipse">
            <a:avLst/>
          </a:prstGeom>
          <a:solidFill>
            <a:srgbClr val="FF0000"/>
          </a:solidFill>
          <a:ln w="9525">
            <a:solidFill>
              <a:srgbClr val="FF00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3973" name="TextBox 39">
            <a:extLst>
              <a:ext uri="{FF2B5EF4-FFF2-40B4-BE49-F238E27FC236}">
                <a16:creationId xmlns:a16="http://schemas.microsoft.com/office/drawing/2014/main" id="{AAD47F16-D23D-431F-B53A-D6F034ADA93A}"/>
              </a:ext>
            </a:extLst>
          </p:cNvPr>
          <p:cNvSpPr txBox="1">
            <a:spLocks noChangeArrowheads="1"/>
          </p:cNvSpPr>
          <p:nvPr/>
        </p:nvSpPr>
        <p:spPr bwMode="auto">
          <a:xfrm>
            <a:off x="5486400" y="990600"/>
            <a:ext cx="2895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what you see is BRIGHTNESS</a:t>
            </a:r>
          </a:p>
        </p:txBody>
      </p:sp>
      <p:sp>
        <p:nvSpPr>
          <p:cNvPr id="43" name="Text Box 7">
            <a:extLst>
              <a:ext uri="{FF2B5EF4-FFF2-40B4-BE49-F238E27FC236}">
                <a16:creationId xmlns:a16="http://schemas.microsoft.com/office/drawing/2014/main" id="{603BA336-A729-48EF-BCB9-6F53C10E2691}"/>
              </a:ext>
            </a:extLst>
          </p:cNvPr>
          <p:cNvSpPr txBox="1">
            <a:spLocks noChangeArrowheads="1"/>
          </p:cNvSpPr>
          <p:nvPr/>
        </p:nvSpPr>
        <p:spPr bwMode="auto">
          <a:xfrm>
            <a:off x="381000" y="152400"/>
            <a:ext cx="7848600" cy="590931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If you had two light bulbs whose luminosity was unknown, how would you tell which bulb was the more luminous?</a:t>
            </a: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r>
              <a:rPr lang="en-US" dirty="0">
                <a:solidFill>
                  <a:srgbClr val="0000FF"/>
                </a:solidFill>
                <a:latin typeface="Arial"/>
                <a:ea typeface="ＭＳ Ｐゴシック" charset="-128"/>
                <a:cs typeface="Arial"/>
              </a:rPr>
              <a:t>The brightness of stars you measure is called their </a:t>
            </a:r>
            <a:r>
              <a:rPr lang="en-US" dirty="0">
                <a:solidFill>
                  <a:srgbClr val="FF0000"/>
                </a:solidFill>
                <a:latin typeface="Arial"/>
                <a:ea typeface="ＭＳ Ｐゴシック" charset="-128"/>
                <a:cs typeface="Arial"/>
              </a:rPr>
              <a:t>APPARENT BRIGHTNESS</a:t>
            </a:r>
            <a:r>
              <a:rPr lang="en-US" dirty="0">
                <a:solidFill>
                  <a:srgbClr val="0000FF"/>
                </a:solidFill>
                <a:latin typeface="Arial"/>
                <a:ea typeface="ＭＳ Ｐゴシック" charset="-128"/>
                <a:cs typeface="Arial"/>
              </a:rPr>
              <a:t>.</a:t>
            </a:r>
          </a:p>
        </p:txBody>
      </p:sp>
      <p:grpSp>
        <p:nvGrpSpPr>
          <p:cNvPr id="83975" name="Group 23">
            <a:extLst>
              <a:ext uri="{FF2B5EF4-FFF2-40B4-BE49-F238E27FC236}">
                <a16:creationId xmlns:a16="http://schemas.microsoft.com/office/drawing/2014/main" id="{6E06A577-6CAF-4943-B0C2-9500D58D37BB}"/>
              </a:ext>
            </a:extLst>
          </p:cNvPr>
          <p:cNvGrpSpPr>
            <a:grpSpLocks/>
          </p:cNvGrpSpPr>
          <p:nvPr/>
        </p:nvGrpSpPr>
        <p:grpSpPr bwMode="auto">
          <a:xfrm>
            <a:off x="914400" y="2819400"/>
            <a:ext cx="398463" cy="731838"/>
            <a:chOff x="980918" y="2748578"/>
            <a:chExt cx="398692" cy="731222"/>
          </a:xfrm>
        </p:grpSpPr>
        <p:sp>
          <p:nvSpPr>
            <p:cNvPr id="83976" name="Freeform 24">
              <a:extLst>
                <a:ext uri="{FF2B5EF4-FFF2-40B4-BE49-F238E27FC236}">
                  <a16:creationId xmlns:a16="http://schemas.microsoft.com/office/drawing/2014/main" id="{CA82D43F-F283-4B5B-B5FA-2800F4AB6417}"/>
                </a:ext>
              </a:extLst>
            </p:cNvPr>
            <p:cNvSpPr>
              <a:spLocks noChangeArrowheads="1"/>
            </p:cNvSpPr>
            <p:nvPr/>
          </p:nvSpPr>
          <p:spPr bwMode="auto">
            <a:xfrm>
              <a:off x="980918" y="2748578"/>
              <a:ext cx="398692" cy="652572"/>
            </a:xfrm>
            <a:custGeom>
              <a:avLst/>
              <a:gdLst>
                <a:gd name="T0" fmla="*/ 145149 w 398692"/>
                <a:gd name="T1" fmla="*/ 629622 h 652572"/>
                <a:gd name="T2" fmla="*/ 145149 w 398692"/>
                <a:gd name="T3" fmla="*/ 519555 h 652572"/>
                <a:gd name="T4" fmla="*/ 136682 w 398692"/>
                <a:gd name="T5" fmla="*/ 460289 h 652572"/>
                <a:gd name="T6" fmla="*/ 102815 w 398692"/>
                <a:gd name="T7" fmla="*/ 426422 h 652572"/>
                <a:gd name="T8" fmla="*/ 85882 w 398692"/>
                <a:gd name="T9" fmla="*/ 401022 h 652572"/>
                <a:gd name="T10" fmla="*/ 60482 w 398692"/>
                <a:gd name="T11" fmla="*/ 367155 h 652572"/>
                <a:gd name="T12" fmla="*/ 26615 w 398692"/>
                <a:gd name="T13" fmla="*/ 282489 h 652572"/>
                <a:gd name="T14" fmla="*/ 9682 w 398692"/>
                <a:gd name="T15" fmla="*/ 248622 h 652572"/>
                <a:gd name="T16" fmla="*/ 52015 w 398692"/>
                <a:gd name="T17" fmla="*/ 87755 h 652572"/>
                <a:gd name="T18" fmla="*/ 119749 w 398692"/>
                <a:gd name="T19" fmla="*/ 28489 h 652572"/>
                <a:gd name="T20" fmla="*/ 170549 w 398692"/>
                <a:gd name="T21" fmla="*/ 11555 h 652572"/>
                <a:gd name="T22" fmla="*/ 356815 w 398692"/>
                <a:gd name="T23" fmla="*/ 45422 h 652572"/>
                <a:gd name="T24" fmla="*/ 373749 w 398692"/>
                <a:gd name="T25" fmla="*/ 62355 h 652572"/>
                <a:gd name="T26" fmla="*/ 382215 w 398692"/>
                <a:gd name="T27" fmla="*/ 96222 h 652572"/>
                <a:gd name="T28" fmla="*/ 382215 w 398692"/>
                <a:gd name="T29" fmla="*/ 257089 h 652572"/>
                <a:gd name="T30" fmla="*/ 348349 w 398692"/>
                <a:gd name="T31" fmla="*/ 307889 h 652572"/>
                <a:gd name="T32" fmla="*/ 322949 w 398692"/>
                <a:gd name="T33" fmla="*/ 324822 h 652572"/>
                <a:gd name="T34" fmla="*/ 306015 w 398692"/>
                <a:gd name="T35" fmla="*/ 375622 h 652572"/>
                <a:gd name="T36" fmla="*/ 255215 w 398692"/>
                <a:gd name="T37" fmla="*/ 451822 h 652572"/>
                <a:gd name="T38" fmla="*/ 238282 w 398692"/>
                <a:gd name="T39" fmla="*/ 477222 h 652572"/>
                <a:gd name="T40" fmla="*/ 221349 w 398692"/>
                <a:gd name="T41" fmla="*/ 528022 h 652572"/>
                <a:gd name="T42" fmla="*/ 212882 w 398692"/>
                <a:gd name="T43" fmla="*/ 553422 h 652572"/>
                <a:gd name="T44" fmla="*/ 204415 w 398692"/>
                <a:gd name="T45" fmla="*/ 638089 h 652572"/>
                <a:gd name="T46" fmla="*/ 145149 w 398692"/>
                <a:gd name="T47" fmla="*/ 629622 h 6525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98692"/>
                <a:gd name="T73" fmla="*/ 0 h 652572"/>
                <a:gd name="T74" fmla="*/ 398692 w 398692"/>
                <a:gd name="T75" fmla="*/ 652572 h 6525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98692" h="652572">
                  <a:moveTo>
                    <a:pt x="145149" y="629622"/>
                  </a:moveTo>
                  <a:cubicBezTo>
                    <a:pt x="135271" y="609866"/>
                    <a:pt x="155724" y="609440"/>
                    <a:pt x="145149" y="519555"/>
                  </a:cubicBezTo>
                  <a:cubicBezTo>
                    <a:pt x="142817" y="499736"/>
                    <a:pt x="144940" y="478456"/>
                    <a:pt x="136682" y="460289"/>
                  </a:cubicBezTo>
                  <a:cubicBezTo>
                    <a:pt x="130076" y="445755"/>
                    <a:pt x="111671" y="439706"/>
                    <a:pt x="102815" y="426422"/>
                  </a:cubicBezTo>
                  <a:cubicBezTo>
                    <a:pt x="97171" y="417955"/>
                    <a:pt x="91796" y="409302"/>
                    <a:pt x="85882" y="401022"/>
                  </a:cubicBezTo>
                  <a:cubicBezTo>
                    <a:pt x="77680" y="389539"/>
                    <a:pt x="66793" y="379776"/>
                    <a:pt x="60482" y="367155"/>
                  </a:cubicBezTo>
                  <a:cubicBezTo>
                    <a:pt x="46888" y="339968"/>
                    <a:pt x="40208" y="309676"/>
                    <a:pt x="26615" y="282489"/>
                  </a:cubicBezTo>
                  <a:lnTo>
                    <a:pt x="9682" y="248622"/>
                  </a:lnTo>
                  <a:cubicBezTo>
                    <a:pt x="15620" y="171428"/>
                    <a:pt x="0" y="139769"/>
                    <a:pt x="52015" y="87755"/>
                  </a:cubicBezTo>
                  <a:cubicBezTo>
                    <a:pt x="68594" y="71177"/>
                    <a:pt x="94546" y="39691"/>
                    <a:pt x="119749" y="28489"/>
                  </a:cubicBezTo>
                  <a:cubicBezTo>
                    <a:pt x="136060" y="21240"/>
                    <a:pt x="170549" y="11555"/>
                    <a:pt x="170549" y="11555"/>
                  </a:cubicBezTo>
                  <a:cubicBezTo>
                    <a:pt x="270086" y="22033"/>
                    <a:pt x="300036" y="0"/>
                    <a:pt x="356815" y="45422"/>
                  </a:cubicBezTo>
                  <a:cubicBezTo>
                    <a:pt x="363048" y="50409"/>
                    <a:pt x="368104" y="56711"/>
                    <a:pt x="373749" y="62355"/>
                  </a:cubicBezTo>
                  <a:cubicBezTo>
                    <a:pt x="376571" y="73644"/>
                    <a:pt x="379933" y="84812"/>
                    <a:pt x="382215" y="96222"/>
                  </a:cubicBezTo>
                  <a:cubicBezTo>
                    <a:pt x="393609" y="153195"/>
                    <a:pt x="398692" y="194477"/>
                    <a:pt x="382215" y="257089"/>
                  </a:cubicBezTo>
                  <a:cubicBezTo>
                    <a:pt x="377036" y="276770"/>
                    <a:pt x="365282" y="296600"/>
                    <a:pt x="348349" y="307889"/>
                  </a:cubicBezTo>
                  <a:lnTo>
                    <a:pt x="322949" y="324822"/>
                  </a:lnTo>
                  <a:cubicBezTo>
                    <a:pt x="317304" y="341755"/>
                    <a:pt x="315916" y="360770"/>
                    <a:pt x="306015" y="375622"/>
                  </a:cubicBezTo>
                  <a:lnTo>
                    <a:pt x="255215" y="451822"/>
                  </a:lnTo>
                  <a:cubicBezTo>
                    <a:pt x="249571" y="460289"/>
                    <a:pt x="241500" y="467569"/>
                    <a:pt x="238282" y="477222"/>
                  </a:cubicBezTo>
                  <a:lnTo>
                    <a:pt x="221349" y="528022"/>
                  </a:lnTo>
                  <a:lnTo>
                    <a:pt x="212882" y="553422"/>
                  </a:lnTo>
                  <a:cubicBezTo>
                    <a:pt x="210060" y="581644"/>
                    <a:pt x="219643" y="614160"/>
                    <a:pt x="204415" y="638089"/>
                  </a:cubicBezTo>
                  <a:cubicBezTo>
                    <a:pt x="195198" y="652572"/>
                    <a:pt x="155027" y="649378"/>
                    <a:pt x="145149" y="629622"/>
                  </a:cubicBezTo>
                  <a:close/>
                </a:path>
              </a:pathLst>
            </a:custGeom>
            <a:solidFill>
              <a:srgbClr val="FFFF00"/>
            </a:solidFill>
            <a:ln w="9525">
              <a:solidFill>
                <a:schemeClr val="tx1"/>
              </a:solidFill>
              <a:round/>
              <a:headEnd/>
              <a:tailEnd/>
            </a:ln>
          </p:spPr>
          <p:txBody>
            <a:bodyPr/>
            <a:lstStyle/>
            <a:p>
              <a:endParaRPr lang="en-US"/>
            </a:p>
          </p:txBody>
        </p:sp>
        <p:sp>
          <p:nvSpPr>
            <p:cNvPr id="83977" name="Rectangle 25">
              <a:extLst>
                <a:ext uri="{FF2B5EF4-FFF2-40B4-BE49-F238E27FC236}">
                  <a16:creationId xmlns:a16="http://schemas.microsoft.com/office/drawing/2014/main" id="{97A01602-6A0E-4C0D-9EF3-0CC674E5482B}"/>
                </a:ext>
              </a:extLst>
            </p:cNvPr>
            <p:cNvSpPr>
              <a:spLocks noChangeArrowheads="1"/>
            </p:cNvSpPr>
            <p:nvPr/>
          </p:nvSpPr>
          <p:spPr bwMode="auto">
            <a:xfrm>
              <a:off x="1117600" y="3327400"/>
              <a:ext cx="76200" cy="152400"/>
            </a:xfrm>
            <a:prstGeom prst="rect">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3702335-9EC5-46EF-9ADA-2BEC5B00A734}"/>
              </a:ext>
            </a:extLst>
          </p:cNvPr>
          <p:cNvGrpSpPr/>
          <p:nvPr/>
        </p:nvGrpSpPr>
        <p:grpSpPr>
          <a:xfrm>
            <a:off x="5410200" y="2057400"/>
            <a:ext cx="1600200" cy="2945823"/>
            <a:chOff x="6070601" y="2904067"/>
            <a:chExt cx="1117599" cy="2057400"/>
          </a:xfrm>
          <a:solidFill>
            <a:schemeClr val="accent1">
              <a:lumMod val="75000"/>
            </a:schemeClr>
          </a:solidFill>
        </p:grpSpPr>
        <p:grpSp>
          <p:nvGrpSpPr>
            <p:cNvPr id="3" name="Group 40">
              <a:extLst>
                <a:ext uri="{FF2B5EF4-FFF2-40B4-BE49-F238E27FC236}">
                  <a16:creationId xmlns:a16="http://schemas.microsoft.com/office/drawing/2014/main" id="{2A9D3FF0-D6EC-41EC-926E-ED7FE6AB1B1D}"/>
                </a:ext>
              </a:extLst>
            </p:cNvPr>
            <p:cNvGrpSpPr/>
            <p:nvPr/>
          </p:nvGrpSpPr>
          <p:grpSpPr>
            <a:xfrm>
              <a:off x="6409252" y="2904067"/>
              <a:ext cx="778948" cy="2057400"/>
              <a:chOff x="6409252" y="2904067"/>
              <a:chExt cx="778948" cy="2057400"/>
            </a:xfrm>
            <a:grpFill/>
          </p:grpSpPr>
          <p:sp>
            <p:nvSpPr>
              <p:cNvPr id="8" name="Oval 7">
                <a:extLst>
                  <a:ext uri="{FF2B5EF4-FFF2-40B4-BE49-F238E27FC236}">
                    <a16:creationId xmlns:a16="http://schemas.microsoft.com/office/drawing/2014/main" id="{473EF450-4228-431F-8BD8-CF422AD6012B}"/>
                  </a:ext>
                </a:extLst>
              </p:cNvPr>
              <p:cNvSpPr/>
              <p:nvPr/>
            </p:nvSpPr>
            <p:spPr>
              <a:xfrm>
                <a:off x="6680200" y="2904067"/>
                <a:ext cx="270933" cy="372533"/>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9" name="Straight Connector 8">
                <a:extLst>
                  <a:ext uri="{FF2B5EF4-FFF2-40B4-BE49-F238E27FC236}">
                    <a16:creationId xmlns:a16="http://schemas.microsoft.com/office/drawing/2014/main" id="{D99109E1-32A6-47F1-92D9-7365524A1B2C}"/>
                  </a:ext>
                </a:extLst>
              </p:cNvPr>
              <p:cNvCxnSpPr/>
              <p:nvPr/>
            </p:nvCxnSpPr>
            <p:spPr>
              <a:xfrm rot="16200000" flipH="1">
                <a:off x="6492625" y="3647825"/>
                <a:ext cx="688416" cy="84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5B766125-BB04-4DDD-9579-2B81EE9E4048}"/>
                  </a:ext>
                </a:extLst>
              </p:cNvPr>
              <p:cNvCxnSpPr/>
              <p:nvPr/>
            </p:nvCxnSpPr>
            <p:spPr>
              <a:xfrm rot="5400000">
                <a:off x="6426202" y="4072466"/>
                <a:ext cx="491064" cy="338667"/>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BFDCCF2A-D428-4D5E-8C51-368D73942F61}"/>
                  </a:ext>
                </a:extLst>
              </p:cNvPr>
              <p:cNvCxnSpPr/>
              <p:nvPr/>
            </p:nvCxnSpPr>
            <p:spPr>
              <a:xfrm flipV="1">
                <a:off x="6502400" y="4487331"/>
                <a:ext cx="685800" cy="1"/>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CC84A8A1-037F-4751-A894-6C225C53AA4D}"/>
                  </a:ext>
                </a:extLst>
              </p:cNvPr>
              <p:cNvCxnSpPr/>
              <p:nvPr/>
            </p:nvCxnSpPr>
            <p:spPr>
              <a:xfrm rot="16200000" flipH="1">
                <a:off x="6769102" y="4068233"/>
                <a:ext cx="491064" cy="34713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Elbow Connector 12">
                <a:extLst>
                  <a:ext uri="{FF2B5EF4-FFF2-40B4-BE49-F238E27FC236}">
                    <a16:creationId xmlns:a16="http://schemas.microsoft.com/office/drawing/2014/main" id="{C4306974-1478-4DFB-9FE8-F1E68FBE28EF}"/>
                  </a:ext>
                </a:extLst>
              </p:cNvPr>
              <p:cNvCxnSpPr/>
              <p:nvPr/>
            </p:nvCxnSpPr>
            <p:spPr>
              <a:xfrm rot="5400000">
                <a:off x="6328818" y="4567772"/>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Elbow Connector 13">
                <a:extLst>
                  <a:ext uri="{FF2B5EF4-FFF2-40B4-BE49-F238E27FC236}">
                    <a16:creationId xmlns:a16="http://schemas.microsoft.com/office/drawing/2014/main" id="{EAED2F2A-47FA-40E7-98D8-1D866B74A004}"/>
                  </a:ext>
                </a:extLst>
              </p:cNvPr>
              <p:cNvCxnSpPr/>
              <p:nvPr/>
            </p:nvCxnSpPr>
            <p:spPr>
              <a:xfrm rot="5400000">
                <a:off x="6675959" y="4601634"/>
                <a:ext cx="440267" cy="279400"/>
              </a:xfrm>
              <a:prstGeom prst="bentConnector3">
                <a:avLst>
                  <a:gd name="adj1" fmla="val 98077"/>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4" name="Straight Connector 3">
              <a:extLst>
                <a:ext uri="{FF2B5EF4-FFF2-40B4-BE49-F238E27FC236}">
                  <a16:creationId xmlns:a16="http://schemas.microsoft.com/office/drawing/2014/main" id="{B36807D4-A24B-42BF-A5DB-23FD08379D32}"/>
                </a:ext>
              </a:extLst>
            </p:cNvPr>
            <p:cNvCxnSpPr/>
            <p:nvPr/>
          </p:nvCxnSpPr>
          <p:spPr>
            <a:xfrm rot="10800000" flipV="1">
              <a:off x="6189133" y="3635104"/>
              <a:ext cx="643469" cy="174893"/>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8F1D5529-5431-47D5-BC69-BB55FDD6B49D}"/>
                </a:ext>
              </a:extLst>
            </p:cNvPr>
            <p:cNvCxnSpPr/>
            <p:nvPr/>
          </p:nvCxnSpPr>
          <p:spPr>
            <a:xfrm rot="10800000">
              <a:off x="6189133" y="3528449"/>
              <a:ext cx="643467" cy="44482"/>
            </a:xfrm>
            <a:prstGeom prst="line">
              <a:avLst/>
            </a:prstGeom>
            <a:grpFill/>
            <a:ln>
              <a:solidFill>
                <a:srgbClr val="FF0000"/>
              </a:solidFill>
            </a:ln>
          </p:spPr>
          <p:style>
            <a:lnRef idx="2">
              <a:schemeClr val="accent1"/>
            </a:lnRef>
            <a:fillRef idx="0">
              <a:schemeClr val="accent1"/>
            </a:fillRef>
            <a:effectRef idx="1">
              <a:schemeClr val="accent1"/>
            </a:effectRef>
            <a:fontRef idx="minor">
              <a:schemeClr val="tx1"/>
            </a:fontRef>
          </p:style>
        </p:cxnSp>
        <p:sp>
          <p:nvSpPr>
            <p:cNvPr id="6" name="Oval 5">
              <a:extLst>
                <a:ext uri="{FF2B5EF4-FFF2-40B4-BE49-F238E27FC236}">
                  <a16:creationId xmlns:a16="http://schemas.microsoft.com/office/drawing/2014/main" id="{889A31EA-A69A-440B-8AF4-57A09E74DFCA}"/>
                </a:ext>
              </a:extLst>
            </p:cNvPr>
            <p:cNvSpPr/>
            <p:nvPr/>
          </p:nvSpPr>
          <p:spPr>
            <a:xfrm>
              <a:off x="6096008" y="3471335"/>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Oval 6">
              <a:extLst>
                <a:ext uri="{FF2B5EF4-FFF2-40B4-BE49-F238E27FC236}">
                  <a16:creationId xmlns:a16="http://schemas.microsoft.com/office/drawing/2014/main" id="{69F09248-ED7E-4237-9480-1E9DE95E3977}"/>
                </a:ext>
              </a:extLst>
            </p:cNvPr>
            <p:cNvSpPr/>
            <p:nvPr/>
          </p:nvSpPr>
          <p:spPr>
            <a:xfrm>
              <a:off x="6070601" y="3767674"/>
              <a:ext cx="127000" cy="107916"/>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84995" name="Freeform 31">
            <a:extLst>
              <a:ext uri="{FF2B5EF4-FFF2-40B4-BE49-F238E27FC236}">
                <a16:creationId xmlns:a16="http://schemas.microsoft.com/office/drawing/2014/main" id="{B5E9C34C-BDE5-4D7E-ABCC-9AE8EA4302E9}"/>
              </a:ext>
            </a:extLst>
          </p:cNvPr>
          <p:cNvSpPr>
            <a:spLocks noChangeArrowheads="1"/>
          </p:cNvSpPr>
          <p:nvPr/>
        </p:nvSpPr>
        <p:spPr bwMode="auto">
          <a:xfrm>
            <a:off x="1143000" y="2667000"/>
            <a:ext cx="398463" cy="652463"/>
          </a:xfrm>
          <a:custGeom>
            <a:avLst/>
            <a:gdLst>
              <a:gd name="T0" fmla="*/ 143490 w 398692"/>
              <a:gd name="T1" fmla="*/ 627522 h 652572"/>
              <a:gd name="T2" fmla="*/ 143490 w 398692"/>
              <a:gd name="T3" fmla="*/ 517815 h 652572"/>
              <a:gd name="T4" fmla="*/ 135121 w 398692"/>
              <a:gd name="T5" fmla="*/ 458749 h 652572"/>
              <a:gd name="T6" fmla="*/ 101638 w 398692"/>
              <a:gd name="T7" fmla="*/ 425002 h 652572"/>
              <a:gd name="T8" fmla="*/ 84902 w 398692"/>
              <a:gd name="T9" fmla="*/ 399682 h 652572"/>
              <a:gd name="T10" fmla="*/ 59790 w 398692"/>
              <a:gd name="T11" fmla="*/ 365935 h 652572"/>
              <a:gd name="T12" fmla="*/ 26315 w 398692"/>
              <a:gd name="T13" fmla="*/ 281549 h 652572"/>
              <a:gd name="T14" fmla="*/ 9564 w 398692"/>
              <a:gd name="T15" fmla="*/ 247798 h 652572"/>
              <a:gd name="T16" fmla="*/ 51415 w 398692"/>
              <a:gd name="T17" fmla="*/ 87455 h 652572"/>
              <a:gd name="T18" fmla="*/ 118381 w 398692"/>
              <a:gd name="T19" fmla="*/ 28389 h 652572"/>
              <a:gd name="T20" fmla="*/ 168600 w 398692"/>
              <a:gd name="T21" fmla="*/ 11515 h 652572"/>
              <a:gd name="T22" fmla="*/ 352738 w 398692"/>
              <a:gd name="T23" fmla="*/ 45262 h 652572"/>
              <a:gd name="T24" fmla="*/ 369479 w 398692"/>
              <a:gd name="T25" fmla="*/ 62155 h 652572"/>
              <a:gd name="T26" fmla="*/ 377848 w 398692"/>
              <a:gd name="T27" fmla="*/ 95902 h 652572"/>
              <a:gd name="T28" fmla="*/ 377848 w 398692"/>
              <a:gd name="T29" fmla="*/ 256229 h 652572"/>
              <a:gd name="T30" fmla="*/ 344369 w 398692"/>
              <a:gd name="T31" fmla="*/ 306869 h 652572"/>
              <a:gd name="T32" fmla="*/ 319260 w 398692"/>
              <a:gd name="T33" fmla="*/ 323742 h 652572"/>
              <a:gd name="T34" fmla="*/ 302519 w 398692"/>
              <a:gd name="T35" fmla="*/ 374362 h 652572"/>
              <a:gd name="T36" fmla="*/ 252300 w 398692"/>
              <a:gd name="T37" fmla="*/ 450322 h 652572"/>
              <a:gd name="T38" fmla="*/ 235559 w 398692"/>
              <a:gd name="T39" fmla="*/ 475626 h 652572"/>
              <a:gd name="T40" fmla="*/ 218820 w 398692"/>
              <a:gd name="T41" fmla="*/ 526262 h 652572"/>
              <a:gd name="T42" fmla="*/ 210450 w 398692"/>
              <a:gd name="T43" fmla="*/ 551582 h 652572"/>
              <a:gd name="T44" fmla="*/ 202081 w 398692"/>
              <a:gd name="T45" fmla="*/ 635964 h 652572"/>
              <a:gd name="T46" fmla="*/ 143490 w 398692"/>
              <a:gd name="T47" fmla="*/ 627522 h 6525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98692"/>
              <a:gd name="T73" fmla="*/ 0 h 652572"/>
              <a:gd name="T74" fmla="*/ 398692 w 398692"/>
              <a:gd name="T75" fmla="*/ 652572 h 6525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98692" h="652572">
                <a:moveTo>
                  <a:pt x="145149" y="629622"/>
                </a:moveTo>
                <a:cubicBezTo>
                  <a:pt x="135271" y="609866"/>
                  <a:pt x="155724" y="609440"/>
                  <a:pt x="145149" y="519555"/>
                </a:cubicBezTo>
                <a:cubicBezTo>
                  <a:pt x="142817" y="499736"/>
                  <a:pt x="144940" y="478456"/>
                  <a:pt x="136682" y="460289"/>
                </a:cubicBezTo>
                <a:cubicBezTo>
                  <a:pt x="130076" y="445755"/>
                  <a:pt x="111671" y="439706"/>
                  <a:pt x="102815" y="426422"/>
                </a:cubicBezTo>
                <a:cubicBezTo>
                  <a:pt x="97171" y="417955"/>
                  <a:pt x="91796" y="409302"/>
                  <a:pt x="85882" y="401022"/>
                </a:cubicBezTo>
                <a:cubicBezTo>
                  <a:pt x="77680" y="389539"/>
                  <a:pt x="66793" y="379776"/>
                  <a:pt x="60482" y="367155"/>
                </a:cubicBezTo>
                <a:cubicBezTo>
                  <a:pt x="46888" y="339968"/>
                  <a:pt x="40208" y="309676"/>
                  <a:pt x="26615" y="282489"/>
                </a:cubicBezTo>
                <a:lnTo>
                  <a:pt x="9682" y="248622"/>
                </a:lnTo>
                <a:cubicBezTo>
                  <a:pt x="15620" y="171428"/>
                  <a:pt x="0" y="139769"/>
                  <a:pt x="52015" y="87755"/>
                </a:cubicBezTo>
                <a:cubicBezTo>
                  <a:pt x="68594" y="71177"/>
                  <a:pt x="94546" y="39691"/>
                  <a:pt x="119749" y="28489"/>
                </a:cubicBezTo>
                <a:cubicBezTo>
                  <a:pt x="136060" y="21240"/>
                  <a:pt x="170549" y="11555"/>
                  <a:pt x="170549" y="11555"/>
                </a:cubicBezTo>
                <a:cubicBezTo>
                  <a:pt x="270086" y="22033"/>
                  <a:pt x="300036" y="0"/>
                  <a:pt x="356815" y="45422"/>
                </a:cubicBezTo>
                <a:cubicBezTo>
                  <a:pt x="363048" y="50409"/>
                  <a:pt x="368104" y="56711"/>
                  <a:pt x="373749" y="62355"/>
                </a:cubicBezTo>
                <a:cubicBezTo>
                  <a:pt x="376571" y="73644"/>
                  <a:pt x="379933" y="84812"/>
                  <a:pt x="382215" y="96222"/>
                </a:cubicBezTo>
                <a:cubicBezTo>
                  <a:pt x="393609" y="153195"/>
                  <a:pt x="398692" y="194477"/>
                  <a:pt x="382215" y="257089"/>
                </a:cubicBezTo>
                <a:cubicBezTo>
                  <a:pt x="377036" y="276770"/>
                  <a:pt x="365282" y="296600"/>
                  <a:pt x="348349" y="307889"/>
                </a:cubicBezTo>
                <a:lnTo>
                  <a:pt x="322949" y="324822"/>
                </a:lnTo>
                <a:cubicBezTo>
                  <a:pt x="317304" y="341755"/>
                  <a:pt x="315916" y="360770"/>
                  <a:pt x="306015" y="375622"/>
                </a:cubicBezTo>
                <a:lnTo>
                  <a:pt x="255215" y="451822"/>
                </a:lnTo>
                <a:cubicBezTo>
                  <a:pt x="249571" y="460289"/>
                  <a:pt x="241500" y="467569"/>
                  <a:pt x="238282" y="477222"/>
                </a:cubicBezTo>
                <a:lnTo>
                  <a:pt x="221349" y="528022"/>
                </a:lnTo>
                <a:lnTo>
                  <a:pt x="212882" y="553422"/>
                </a:lnTo>
                <a:cubicBezTo>
                  <a:pt x="210060" y="581644"/>
                  <a:pt x="219643" y="614160"/>
                  <a:pt x="204415" y="638089"/>
                </a:cubicBezTo>
                <a:cubicBezTo>
                  <a:pt x="195198" y="652572"/>
                  <a:pt x="155027" y="649378"/>
                  <a:pt x="145149" y="629622"/>
                </a:cubicBezTo>
                <a:close/>
              </a:path>
            </a:pathLst>
          </a:custGeom>
          <a:solidFill>
            <a:srgbClr val="EBED01"/>
          </a:solidFill>
          <a:ln w="9525">
            <a:solidFill>
              <a:schemeClr val="tx1"/>
            </a:solidFill>
            <a:round/>
            <a:headEnd/>
            <a:tailEnd/>
          </a:ln>
        </p:spPr>
        <p:txBody>
          <a:bodyPr/>
          <a:lstStyle/>
          <a:p>
            <a:endParaRPr lang="en-US"/>
          </a:p>
        </p:txBody>
      </p:sp>
      <p:sp>
        <p:nvSpPr>
          <p:cNvPr id="84996" name="Rectangle 32">
            <a:extLst>
              <a:ext uri="{FF2B5EF4-FFF2-40B4-BE49-F238E27FC236}">
                <a16:creationId xmlns:a16="http://schemas.microsoft.com/office/drawing/2014/main" id="{80D2759A-B864-44AB-B181-AADA101185F1}"/>
              </a:ext>
            </a:extLst>
          </p:cNvPr>
          <p:cNvSpPr>
            <a:spLocks noChangeArrowheads="1"/>
          </p:cNvSpPr>
          <p:nvPr/>
        </p:nvSpPr>
        <p:spPr bwMode="auto">
          <a:xfrm>
            <a:off x="1279525" y="3246438"/>
            <a:ext cx="76200" cy="152400"/>
          </a:xfrm>
          <a:prstGeom prst="rect">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84997" name="Oval 33">
            <a:extLst>
              <a:ext uri="{FF2B5EF4-FFF2-40B4-BE49-F238E27FC236}">
                <a16:creationId xmlns:a16="http://schemas.microsoft.com/office/drawing/2014/main" id="{F45BEBB3-580D-4BE4-8677-DCEC9E8AC3B1}"/>
              </a:ext>
            </a:extLst>
          </p:cNvPr>
          <p:cNvSpPr>
            <a:spLocks noChangeArrowheads="1"/>
          </p:cNvSpPr>
          <p:nvPr/>
        </p:nvSpPr>
        <p:spPr bwMode="auto">
          <a:xfrm>
            <a:off x="6324600" y="2286000"/>
            <a:ext cx="76200" cy="76200"/>
          </a:xfrm>
          <a:prstGeom prst="ellipse">
            <a:avLst/>
          </a:prstGeom>
          <a:solidFill>
            <a:srgbClr val="FF0000"/>
          </a:solidFill>
          <a:ln w="9525">
            <a:solidFill>
              <a:srgbClr val="FF00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84998" name="Straight Arrow Connector 36">
            <a:extLst>
              <a:ext uri="{FF2B5EF4-FFF2-40B4-BE49-F238E27FC236}">
                <a16:creationId xmlns:a16="http://schemas.microsoft.com/office/drawing/2014/main" id="{E7BD771A-DB67-40C7-BE7E-F19321761E79}"/>
              </a:ext>
            </a:extLst>
          </p:cNvPr>
          <p:cNvCxnSpPr>
            <a:cxnSpLocks noChangeShapeType="1"/>
          </p:cNvCxnSpPr>
          <p:nvPr/>
        </p:nvCxnSpPr>
        <p:spPr bwMode="auto">
          <a:xfrm>
            <a:off x="1219200" y="4648200"/>
            <a:ext cx="4876800" cy="158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84999" name="TextBox 37">
            <a:extLst>
              <a:ext uri="{FF2B5EF4-FFF2-40B4-BE49-F238E27FC236}">
                <a16:creationId xmlns:a16="http://schemas.microsoft.com/office/drawing/2014/main" id="{CD5ACCB9-F5A0-4A7C-AC67-FEEA121C7AA2}"/>
              </a:ext>
            </a:extLst>
          </p:cNvPr>
          <p:cNvSpPr txBox="1">
            <a:spLocks noChangeArrowheads="1"/>
          </p:cNvSpPr>
          <p:nvPr/>
        </p:nvSpPr>
        <p:spPr bwMode="auto">
          <a:xfrm>
            <a:off x="2819400" y="4724400"/>
            <a:ext cx="2133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2 meters</a:t>
            </a:r>
          </a:p>
        </p:txBody>
      </p:sp>
      <p:sp>
        <p:nvSpPr>
          <p:cNvPr id="85000" name="TextBox 39">
            <a:extLst>
              <a:ext uri="{FF2B5EF4-FFF2-40B4-BE49-F238E27FC236}">
                <a16:creationId xmlns:a16="http://schemas.microsoft.com/office/drawing/2014/main" id="{93718F5F-5F1C-44A9-AAA7-258A29BBDEA3}"/>
              </a:ext>
            </a:extLst>
          </p:cNvPr>
          <p:cNvSpPr txBox="1">
            <a:spLocks noChangeArrowheads="1"/>
          </p:cNvSpPr>
          <p:nvPr/>
        </p:nvSpPr>
        <p:spPr bwMode="auto">
          <a:xfrm>
            <a:off x="5486400" y="990600"/>
            <a:ext cx="2895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rPr>
              <a:t>what you see is BRIGHTNESS</a:t>
            </a:r>
          </a:p>
        </p:txBody>
      </p:sp>
      <p:sp>
        <p:nvSpPr>
          <p:cNvPr id="43" name="Text Box 7">
            <a:extLst>
              <a:ext uri="{FF2B5EF4-FFF2-40B4-BE49-F238E27FC236}">
                <a16:creationId xmlns:a16="http://schemas.microsoft.com/office/drawing/2014/main" id="{57D8458E-73B5-4B40-BCC1-4212F9E79CFF}"/>
              </a:ext>
            </a:extLst>
          </p:cNvPr>
          <p:cNvSpPr txBox="1">
            <a:spLocks noChangeArrowheads="1"/>
          </p:cNvSpPr>
          <p:nvPr/>
        </p:nvSpPr>
        <p:spPr bwMode="auto">
          <a:xfrm>
            <a:off x="381000" y="152400"/>
            <a:ext cx="7848600" cy="590931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You would put them at the same distance from you and see which </a:t>
            </a:r>
            <a:r>
              <a:rPr lang="en-US" dirty="0">
                <a:solidFill>
                  <a:srgbClr val="FF0000"/>
                </a:solidFill>
                <a:latin typeface="Arial"/>
                <a:ea typeface="ＭＳ Ｐゴシック" charset="-128"/>
                <a:cs typeface="Arial"/>
              </a:rPr>
              <a:t>APPEARED</a:t>
            </a:r>
            <a:r>
              <a:rPr lang="en-US" dirty="0">
                <a:solidFill>
                  <a:srgbClr val="0000FF"/>
                </a:solidFill>
                <a:latin typeface="Arial"/>
                <a:ea typeface="ＭＳ Ｐゴシック" charset="-128"/>
                <a:cs typeface="Arial"/>
              </a:rPr>
              <a:t> brighter</a:t>
            </a: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r>
              <a:rPr lang="en-US" dirty="0">
                <a:solidFill>
                  <a:srgbClr val="0000FF"/>
                </a:solidFill>
                <a:latin typeface="Arial"/>
                <a:ea typeface="ＭＳ Ｐゴシック" charset="-128"/>
                <a:cs typeface="Arial"/>
              </a:rPr>
              <a:t>The brightness of stars at a STANDARD DISTANCE is called their </a:t>
            </a:r>
            <a:r>
              <a:rPr lang="en-US" dirty="0">
                <a:solidFill>
                  <a:srgbClr val="FF0000"/>
                </a:solidFill>
                <a:latin typeface="Arial"/>
                <a:ea typeface="ＭＳ Ｐゴシック" charset="-128"/>
                <a:cs typeface="Arial"/>
              </a:rPr>
              <a:t>ABSOLUTE BRIGHTNESS</a:t>
            </a:r>
            <a:r>
              <a:rPr lang="en-US" dirty="0">
                <a:solidFill>
                  <a:srgbClr val="0000FF"/>
                </a:solidFill>
                <a:latin typeface="Arial"/>
                <a:ea typeface="ＭＳ Ｐゴシック" charset="-128"/>
                <a:cs typeface="Arial"/>
              </a:rPr>
              <a:t>.</a:t>
            </a:r>
          </a:p>
        </p:txBody>
      </p:sp>
      <p:grpSp>
        <p:nvGrpSpPr>
          <p:cNvPr id="85002" name="Group 23">
            <a:extLst>
              <a:ext uri="{FF2B5EF4-FFF2-40B4-BE49-F238E27FC236}">
                <a16:creationId xmlns:a16="http://schemas.microsoft.com/office/drawing/2014/main" id="{C3C83863-90E7-4DF0-992A-AAB077AF5465}"/>
              </a:ext>
            </a:extLst>
          </p:cNvPr>
          <p:cNvGrpSpPr>
            <a:grpSpLocks/>
          </p:cNvGrpSpPr>
          <p:nvPr/>
        </p:nvGrpSpPr>
        <p:grpSpPr bwMode="auto">
          <a:xfrm>
            <a:off x="1143000" y="3581400"/>
            <a:ext cx="398463" cy="731838"/>
            <a:chOff x="980918" y="2748578"/>
            <a:chExt cx="398692" cy="731222"/>
          </a:xfrm>
        </p:grpSpPr>
        <p:sp>
          <p:nvSpPr>
            <p:cNvPr id="85003" name="Freeform 24">
              <a:extLst>
                <a:ext uri="{FF2B5EF4-FFF2-40B4-BE49-F238E27FC236}">
                  <a16:creationId xmlns:a16="http://schemas.microsoft.com/office/drawing/2014/main" id="{ED14104C-8E13-4B88-9438-30D5FE8DCE2E}"/>
                </a:ext>
              </a:extLst>
            </p:cNvPr>
            <p:cNvSpPr>
              <a:spLocks noChangeArrowheads="1"/>
            </p:cNvSpPr>
            <p:nvPr/>
          </p:nvSpPr>
          <p:spPr bwMode="auto">
            <a:xfrm>
              <a:off x="980918" y="2748578"/>
              <a:ext cx="398692" cy="652572"/>
            </a:xfrm>
            <a:custGeom>
              <a:avLst/>
              <a:gdLst>
                <a:gd name="T0" fmla="*/ 145149 w 398692"/>
                <a:gd name="T1" fmla="*/ 629622 h 652572"/>
                <a:gd name="T2" fmla="*/ 145149 w 398692"/>
                <a:gd name="T3" fmla="*/ 519555 h 652572"/>
                <a:gd name="T4" fmla="*/ 136682 w 398692"/>
                <a:gd name="T5" fmla="*/ 460289 h 652572"/>
                <a:gd name="T6" fmla="*/ 102815 w 398692"/>
                <a:gd name="T7" fmla="*/ 426422 h 652572"/>
                <a:gd name="T8" fmla="*/ 85882 w 398692"/>
                <a:gd name="T9" fmla="*/ 401022 h 652572"/>
                <a:gd name="T10" fmla="*/ 60482 w 398692"/>
                <a:gd name="T11" fmla="*/ 367155 h 652572"/>
                <a:gd name="T12" fmla="*/ 26615 w 398692"/>
                <a:gd name="T13" fmla="*/ 282489 h 652572"/>
                <a:gd name="T14" fmla="*/ 9682 w 398692"/>
                <a:gd name="T15" fmla="*/ 248622 h 652572"/>
                <a:gd name="T16" fmla="*/ 52015 w 398692"/>
                <a:gd name="T17" fmla="*/ 87755 h 652572"/>
                <a:gd name="T18" fmla="*/ 119749 w 398692"/>
                <a:gd name="T19" fmla="*/ 28489 h 652572"/>
                <a:gd name="T20" fmla="*/ 170549 w 398692"/>
                <a:gd name="T21" fmla="*/ 11555 h 652572"/>
                <a:gd name="T22" fmla="*/ 356815 w 398692"/>
                <a:gd name="T23" fmla="*/ 45422 h 652572"/>
                <a:gd name="T24" fmla="*/ 373749 w 398692"/>
                <a:gd name="T25" fmla="*/ 62355 h 652572"/>
                <a:gd name="T26" fmla="*/ 382215 w 398692"/>
                <a:gd name="T27" fmla="*/ 96222 h 652572"/>
                <a:gd name="T28" fmla="*/ 382215 w 398692"/>
                <a:gd name="T29" fmla="*/ 257089 h 652572"/>
                <a:gd name="T30" fmla="*/ 348349 w 398692"/>
                <a:gd name="T31" fmla="*/ 307889 h 652572"/>
                <a:gd name="T32" fmla="*/ 322949 w 398692"/>
                <a:gd name="T33" fmla="*/ 324822 h 652572"/>
                <a:gd name="T34" fmla="*/ 306015 w 398692"/>
                <a:gd name="T35" fmla="*/ 375622 h 652572"/>
                <a:gd name="T36" fmla="*/ 255215 w 398692"/>
                <a:gd name="T37" fmla="*/ 451822 h 652572"/>
                <a:gd name="T38" fmla="*/ 238282 w 398692"/>
                <a:gd name="T39" fmla="*/ 477222 h 652572"/>
                <a:gd name="T40" fmla="*/ 221349 w 398692"/>
                <a:gd name="T41" fmla="*/ 528022 h 652572"/>
                <a:gd name="T42" fmla="*/ 212882 w 398692"/>
                <a:gd name="T43" fmla="*/ 553422 h 652572"/>
                <a:gd name="T44" fmla="*/ 204415 w 398692"/>
                <a:gd name="T45" fmla="*/ 638089 h 652572"/>
                <a:gd name="T46" fmla="*/ 145149 w 398692"/>
                <a:gd name="T47" fmla="*/ 629622 h 6525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98692"/>
                <a:gd name="T73" fmla="*/ 0 h 652572"/>
                <a:gd name="T74" fmla="*/ 398692 w 398692"/>
                <a:gd name="T75" fmla="*/ 652572 h 6525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98692" h="652572">
                  <a:moveTo>
                    <a:pt x="145149" y="629622"/>
                  </a:moveTo>
                  <a:cubicBezTo>
                    <a:pt x="135271" y="609866"/>
                    <a:pt x="155724" y="609440"/>
                    <a:pt x="145149" y="519555"/>
                  </a:cubicBezTo>
                  <a:cubicBezTo>
                    <a:pt x="142817" y="499736"/>
                    <a:pt x="144940" y="478456"/>
                    <a:pt x="136682" y="460289"/>
                  </a:cubicBezTo>
                  <a:cubicBezTo>
                    <a:pt x="130076" y="445755"/>
                    <a:pt x="111671" y="439706"/>
                    <a:pt x="102815" y="426422"/>
                  </a:cubicBezTo>
                  <a:cubicBezTo>
                    <a:pt x="97171" y="417955"/>
                    <a:pt x="91796" y="409302"/>
                    <a:pt x="85882" y="401022"/>
                  </a:cubicBezTo>
                  <a:cubicBezTo>
                    <a:pt x="77680" y="389539"/>
                    <a:pt x="66793" y="379776"/>
                    <a:pt x="60482" y="367155"/>
                  </a:cubicBezTo>
                  <a:cubicBezTo>
                    <a:pt x="46888" y="339968"/>
                    <a:pt x="40208" y="309676"/>
                    <a:pt x="26615" y="282489"/>
                  </a:cubicBezTo>
                  <a:lnTo>
                    <a:pt x="9682" y="248622"/>
                  </a:lnTo>
                  <a:cubicBezTo>
                    <a:pt x="15620" y="171428"/>
                    <a:pt x="0" y="139769"/>
                    <a:pt x="52015" y="87755"/>
                  </a:cubicBezTo>
                  <a:cubicBezTo>
                    <a:pt x="68594" y="71177"/>
                    <a:pt x="94546" y="39691"/>
                    <a:pt x="119749" y="28489"/>
                  </a:cubicBezTo>
                  <a:cubicBezTo>
                    <a:pt x="136060" y="21240"/>
                    <a:pt x="170549" y="11555"/>
                    <a:pt x="170549" y="11555"/>
                  </a:cubicBezTo>
                  <a:cubicBezTo>
                    <a:pt x="270086" y="22033"/>
                    <a:pt x="300036" y="0"/>
                    <a:pt x="356815" y="45422"/>
                  </a:cubicBezTo>
                  <a:cubicBezTo>
                    <a:pt x="363048" y="50409"/>
                    <a:pt x="368104" y="56711"/>
                    <a:pt x="373749" y="62355"/>
                  </a:cubicBezTo>
                  <a:cubicBezTo>
                    <a:pt x="376571" y="73644"/>
                    <a:pt x="379933" y="84812"/>
                    <a:pt x="382215" y="96222"/>
                  </a:cubicBezTo>
                  <a:cubicBezTo>
                    <a:pt x="393609" y="153195"/>
                    <a:pt x="398692" y="194477"/>
                    <a:pt x="382215" y="257089"/>
                  </a:cubicBezTo>
                  <a:cubicBezTo>
                    <a:pt x="377036" y="276770"/>
                    <a:pt x="365282" y="296600"/>
                    <a:pt x="348349" y="307889"/>
                  </a:cubicBezTo>
                  <a:lnTo>
                    <a:pt x="322949" y="324822"/>
                  </a:lnTo>
                  <a:cubicBezTo>
                    <a:pt x="317304" y="341755"/>
                    <a:pt x="315916" y="360770"/>
                    <a:pt x="306015" y="375622"/>
                  </a:cubicBezTo>
                  <a:lnTo>
                    <a:pt x="255215" y="451822"/>
                  </a:lnTo>
                  <a:cubicBezTo>
                    <a:pt x="249571" y="460289"/>
                    <a:pt x="241500" y="467569"/>
                    <a:pt x="238282" y="477222"/>
                  </a:cubicBezTo>
                  <a:lnTo>
                    <a:pt x="221349" y="528022"/>
                  </a:lnTo>
                  <a:lnTo>
                    <a:pt x="212882" y="553422"/>
                  </a:lnTo>
                  <a:cubicBezTo>
                    <a:pt x="210060" y="581644"/>
                    <a:pt x="219643" y="614160"/>
                    <a:pt x="204415" y="638089"/>
                  </a:cubicBezTo>
                  <a:cubicBezTo>
                    <a:pt x="195198" y="652572"/>
                    <a:pt x="155027" y="649378"/>
                    <a:pt x="145149" y="629622"/>
                  </a:cubicBezTo>
                  <a:close/>
                </a:path>
              </a:pathLst>
            </a:custGeom>
            <a:solidFill>
              <a:srgbClr val="FFFF00"/>
            </a:solidFill>
            <a:ln w="9525">
              <a:solidFill>
                <a:schemeClr val="tx1"/>
              </a:solidFill>
              <a:round/>
              <a:headEnd/>
              <a:tailEnd/>
            </a:ln>
          </p:spPr>
          <p:txBody>
            <a:bodyPr/>
            <a:lstStyle/>
            <a:p>
              <a:endParaRPr lang="en-US"/>
            </a:p>
          </p:txBody>
        </p:sp>
        <p:sp>
          <p:nvSpPr>
            <p:cNvPr id="85004" name="Rectangle 25">
              <a:extLst>
                <a:ext uri="{FF2B5EF4-FFF2-40B4-BE49-F238E27FC236}">
                  <a16:creationId xmlns:a16="http://schemas.microsoft.com/office/drawing/2014/main" id="{1B29E23C-2F50-49E5-8503-5A0E40CF0F10}"/>
                </a:ext>
              </a:extLst>
            </p:cNvPr>
            <p:cNvSpPr>
              <a:spLocks noChangeArrowheads="1"/>
            </p:cNvSpPr>
            <p:nvPr/>
          </p:nvSpPr>
          <p:spPr bwMode="auto">
            <a:xfrm>
              <a:off x="1117600" y="3327400"/>
              <a:ext cx="76200" cy="152400"/>
            </a:xfrm>
            <a:prstGeom prst="rect">
              <a:avLst/>
            </a:prstGeom>
            <a:solidFill>
              <a:schemeClr val="accent1"/>
            </a:solidFill>
            <a:ln w="9525">
              <a:solidFill>
                <a:schemeClr val="tx1"/>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5D5B57F5-C1EA-45C1-A562-3D6F8385BDA6}"/>
              </a:ext>
            </a:extLst>
          </p:cNvPr>
          <p:cNvSpPr txBox="1">
            <a:spLocks noChangeArrowheads="1"/>
          </p:cNvSpPr>
          <p:nvPr/>
        </p:nvSpPr>
        <p:spPr bwMode="auto">
          <a:xfrm>
            <a:off x="1752600" y="1893888"/>
            <a:ext cx="6019800" cy="2678112"/>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a:solidFill>
                  <a:srgbClr val="0000FF"/>
                </a:solidFill>
                <a:latin typeface="Arial" charset="0"/>
                <a:ea typeface="Arial" charset="0"/>
                <a:cs typeface="Arial" charset="0"/>
              </a:rPr>
              <a:t>There are 2 "kinds" of BRIGHTNESS:</a:t>
            </a:r>
            <a:endParaRPr lang="en-US" sz="3600">
              <a:solidFill>
                <a:srgbClr val="0000FF"/>
              </a:solidFill>
              <a:latin typeface="Arial" charset="0"/>
              <a:ea typeface="Arial" charset="0"/>
              <a:cs typeface="Arial" charset="0"/>
            </a:endParaRPr>
          </a:p>
          <a:p>
            <a:pPr>
              <a:spcBef>
                <a:spcPct val="50000"/>
              </a:spcBef>
              <a:defRPr/>
            </a:pPr>
            <a:endParaRPr lang="en-US">
              <a:solidFill>
                <a:srgbClr val="0000FF"/>
              </a:solidFill>
              <a:latin typeface="Arial" charset="0"/>
              <a:ea typeface="Arial" charset="0"/>
              <a:cs typeface="Arial" charset="0"/>
            </a:endParaRPr>
          </a:p>
          <a:p>
            <a:pPr algn="ctr">
              <a:spcBef>
                <a:spcPct val="50000"/>
              </a:spcBef>
              <a:defRPr/>
            </a:pPr>
            <a:r>
              <a:rPr lang="en-US">
                <a:solidFill>
                  <a:srgbClr val="FF0000"/>
                </a:solidFill>
                <a:latin typeface="Arial" charset="0"/>
                <a:ea typeface="Arial" charset="0"/>
                <a:cs typeface="Arial" charset="0"/>
              </a:rPr>
              <a:t>APPARENT</a:t>
            </a:r>
            <a:r>
              <a:rPr lang="en-US">
                <a:solidFill>
                  <a:srgbClr val="0000FF"/>
                </a:solidFill>
                <a:latin typeface="Arial" charset="0"/>
                <a:ea typeface="Arial" charset="0"/>
                <a:cs typeface="Arial" charset="0"/>
              </a:rPr>
              <a:t> brightness</a:t>
            </a:r>
          </a:p>
          <a:p>
            <a:pPr algn="ctr">
              <a:spcBef>
                <a:spcPct val="50000"/>
              </a:spcBef>
              <a:defRPr/>
            </a:pPr>
            <a:r>
              <a:rPr lang="en-US">
                <a:solidFill>
                  <a:srgbClr val="0000FF"/>
                </a:solidFill>
                <a:latin typeface="Arial" charset="0"/>
                <a:ea typeface="Arial" charset="0"/>
                <a:cs typeface="Arial" charset="0"/>
              </a:rPr>
              <a:t>and </a:t>
            </a:r>
          </a:p>
          <a:p>
            <a:pPr algn="ctr">
              <a:spcBef>
                <a:spcPct val="50000"/>
              </a:spcBef>
              <a:defRPr/>
            </a:pPr>
            <a:r>
              <a:rPr lang="en-US">
                <a:solidFill>
                  <a:srgbClr val="FF0000"/>
                </a:solidFill>
                <a:latin typeface="Arial" charset="0"/>
                <a:ea typeface="Arial" charset="0"/>
                <a:cs typeface="Arial" charset="0"/>
              </a:rPr>
              <a:t>ABSOLUTE</a:t>
            </a:r>
            <a:r>
              <a:rPr lang="en-US">
                <a:solidFill>
                  <a:srgbClr val="0000FF"/>
                </a:solidFill>
                <a:latin typeface="Arial" charset="0"/>
                <a:ea typeface="Arial" charset="0"/>
                <a:cs typeface="Arial" charset="0"/>
              </a:rPr>
              <a:t> brightness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19A9721C-A06C-4E85-82B6-4C6A8253A988}"/>
              </a:ext>
            </a:extLst>
          </p:cNvPr>
          <p:cNvSpPr txBox="1">
            <a:spLocks noChangeArrowheads="1"/>
          </p:cNvSpPr>
          <p:nvPr/>
        </p:nvSpPr>
        <p:spPr bwMode="auto">
          <a:xfrm>
            <a:off x="-762000" y="1752600"/>
            <a:ext cx="6019800" cy="323215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endParaRPr lang="en-US" sz="2400" dirty="0">
              <a:solidFill>
                <a:srgbClr val="0000FF"/>
              </a:solidFill>
              <a:latin typeface="Arial" charset="0"/>
              <a:ea typeface="Arial" charset="0"/>
              <a:cs typeface="Arial" charset="0"/>
            </a:endParaRPr>
          </a:p>
          <a:p>
            <a:pPr algn="ctr">
              <a:spcBef>
                <a:spcPct val="50000"/>
              </a:spcBef>
              <a:defRPr/>
            </a:pPr>
            <a:r>
              <a:rPr lang="en-US" sz="2400" dirty="0">
                <a:solidFill>
                  <a:srgbClr val="FF0000"/>
                </a:solidFill>
                <a:latin typeface="Arial" charset="0"/>
                <a:ea typeface="Arial" charset="0"/>
                <a:cs typeface="Arial" charset="0"/>
              </a:rPr>
              <a:t>APPARENT</a:t>
            </a:r>
            <a:r>
              <a:rPr lang="en-US" sz="2400" dirty="0">
                <a:solidFill>
                  <a:srgbClr val="0000FF"/>
                </a:solidFill>
                <a:latin typeface="Arial" charset="0"/>
                <a:ea typeface="Arial" charset="0"/>
                <a:cs typeface="Arial" charset="0"/>
              </a:rPr>
              <a:t> brightness</a:t>
            </a:r>
          </a:p>
          <a:p>
            <a:pPr algn="ctr">
              <a:spcBef>
                <a:spcPct val="50000"/>
              </a:spcBef>
              <a:defRPr/>
            </a:pPr>
            <a:endParaRPr lang="en-US" sz="2400" dirty="0">
              <a:solidFill>
                <a:srgbClr val="0000FF"/>
              </a:solidFill>
              <a:latin typeface="Arial" charset="0"/>
              <a:ea typeface="Arial" charset="0"/>
              <a:cs typeface="Arial" charset="0"/>
            </a:endParaRPr>
          </a:p>
          <a:p>
            <a:pPr algn="ctr">
              <a:spcBef>
                <a:spcPct val="50000"/>
              </a:spcBef>
              <a:defRPr/>
            </a:pPr>
            <a:endParaRPr lang="en-US" sz="2400" dirty="0">
              <a:solidFill>
                <a:srgbClr val="0000FF"/>
              </a:solidFill>
              <a:latin typeface="Arial" charset="0"/>
              <a:ea typeface="Arial" charset="0"/>
              <a:cs typeface="Arial" charset="0"/>
            </a:endParaRPr>
          </a:p>
          <a:p>
            <a:pPr algn="ctr">
              <a:spcBef>
                <a:spcPct val="50000"/>
              </a:spcBef>
              <a:defRPr/>
            </a:pPr>
            <a:endParaRPr lang="en-US" sz="2400" dirty="0">
              <a:solidFill>
                <a:srgbClr val="0000FF"/>
              </a:solidFill>
              <a:latin typeface="Arial" charset="0"/>
              <a:ea typeface="Arial" charset="0"/>
              <a:cs typeface="Arial" charset="0"/>
            </a:endParaRPr>
          </a:p>
          <a:p>
            <a:pPr algn="ctr">
              <a:spcBef>
                <a:spcPct val="50000"/>
              </a:spcBef>
              <a:defRPr/>
            </a:pPr>
            <a:r>
              <a:rPr lang="en-US" sz="2400" dirty="0">
                <a:solidFill>
                  <a:srgbClr val="FF0000"/>
                </a:solidFill>
                <a:latin typeface="Arial" charset="0"/>
                <a:ea typeface="Arial" charset="0"/>
                <a:cs typeface="Arial" charset="0"/>
              </a:rPr>
              <a:t>ABSOLUTE</a:t>
            </a:r>
            <a:r>
              <a:rPr lang="en-US" sz="2400" dirty="0">
                <a:solidFill>
                  <a:srgbClr val="0000FF"/>
                </a:solidFill>
                <a:latin typeface="Arial" charset="0"/>
                <a:ea typeface="Arial" charset="0"/>
                <a:cs typeface="Arial" charset="0"/>
              </a:rPr>
              <a:t> brightness</a:t>
            </a:r>
          </a:p>
        </p:txBody>
      </p:sp>
      <p:sp>
        <p:nvSpPr>
          <p:cNvPr id="4" name="Text Box 7">
            <a:extLst>
              <a:ext uri="{FF2B5EF4-FFF2-40B4-BE49-F238E27FC236}">
                <a16:creationId xmlns:a16="http://schemas.microsoft.com/office/drawing/2014/main" id="{D0DB0EB5-4270-4CD0-ADE0-168D88AFA112}"/>
              </a:ext>
            </a:extLst>
          </p:cNvPr>
          <p:cNvSpPr txBox="1">
            <a:spLocks noChangeArrowheads="1"/>
          </p:cNvSpPr>
          <p:nvPr/>
        </p:nvSpPr>
        <p:spPr bwMode="auto">
          <a:xfrm>
            <a:off x="5105400" y="2362200"/>
            <a:ext cx="4038600" cy="8302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how bright it </a:t>
            </a:r>
            <a:r>
              <a:rPr lang="en-US">
                <a:solidFill>
                  <a:srgbClr val="FF0000"/>
                </a:solidFill>
                <a:latin typeface="Arial" charset="0"/>
                <a:cs typeface="Arial" charset="0"/>
              </a:rPr>
              <a:t>APPEARS </a:t>
            </a:r>
            <a:r>
              <a:rPr lang="en-US">
                <a:solidFill>
                  <a:srgbClr val="0000FF"/>
                </a:solidFill>
                <a:latin typeface="Arial" charset="0"/>
                <a:cs typeface="Arial" charset="0"/>
              </a:rPr>
              <a:t>to you at its distance from you</a:t>
            </a:r>
            <a:endParaRPr lang="en-US" sz="3600">
              <a:solidFill>
                <a:srgbClr val="0000FF"/>
              </a:solidFill>
              <a:latin typeface="Arial" charset="0"/>
              <a:cs typeface="Arial" charset="0"/>
            </a:endParaRPr>
          </a:p>
        </p:txBody>
      </p:sp>
      <p:sp>
        <p:nvSpPr>
          <p:cNvPr id="5" name="Text Box 7">
            <a:extLst>
              <a:ext uri="{FF2B5EF4-FFF2-40B4-BE49-F238E27FC236}">
                <a16:creationId xmlns:a16="http://schemas.microsoft.com/office/drawing/2014/main" id="{477C23A4-CF1E-4DD4-AE7B-224A5A93F8B0}"/>
              </a:ext>
            </a:extLst>
          </p:cNvPr>
          <p:cNvSpPr txBox="1">
            <a:spLocks noChangeArrowheads="1"/>
          </p:cNvSpPr>
          <p:nvPr/>
        </p:nvSpPr>
        <p:spPr bwMode="auto">
          <a:xfrm>
            <a:off x="5080000" y="4495800"/>
            <a:ext cx="4038600" cy="8302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how it WOULD appear at a </a:t>
            </a:r>
            <a:r>
              <a:rPr lang="en-US">
                <a:solidFill>
                  <a:srgbClr val="FF0000"/>
                </a:solidFill>
                <a:latin typeface="Arial" charset="0"/>
                <a:cs typeface="Arial" charset="0"/>
              </a:rPr>
              <a:t>STANDARD DISTANCE</a:t>
            </a:r>
            <a:endParaRPr lang="en-US" sz="3600">
              <a:solidFill>
                <a:srgbClr val="FF0000"/>
              </a:solidFill>
              <a:latin typeface="Arial" charset="0"/>
              <a:cs typeface="Arial" charset="0"/>
            </a:endParaRPr>
          </a:p>
        </p:txBody>
      </p:sp>
      <p:cxnSp>
        <p:nvCxnSpPr>
          <p:cNvPr id="3" name="Straight Arrow Connector 2">
            <a:extLst>
              <a:ext uri="{FF2B5EF4-FFF2-40B4-BE49-F238E27FC236}">
                <a16:creationId xmlns:a16="http://schemas.microsoft.com/office/drawing/2014/main" id="{A15B73A5-76AE-4217-9330-14CB0762BEC9}"/>
              </a:ext>
            </a:extLst>
          </p:cNvPr>
          <p:cNvCxnSpPr>
            <a:cxnSpLocks noChangeShapeType="1"/>
          </p:cNvCxnSpPr>
          <p:nvPr/>
        </p:nvCxnSpPr>
        <p:spPr bwMode="auto">
          <a:xfrm>
            <a:off x="3962400" y="2590800"/>
            <a:ext cx="990600" cy="0"/>
          </a:xfrm>
          <a:prstGeom prst="straightConnector1">
            <a:avLst/>
          </a:prstGeom>
          <a:noFill/>
          <a:ln w="38100">
            <a:solidFill>
              <a:srgbClr val="660066"/>
            </a:solidFill>
            <a:round/>
            <a:headEnd/>
            <a:tailEnd type="arrow" w="med" len="med"/>
          </a:ln>
          <a:effectLst>
            <a:outerShdw blurRad="50800" dist="38100" dir="2700000" algn="tl" rotWithShape="0">
              <a:srgbClr val="808080">
                <a:alpha val="39999"/>
              </a:srgbClr>
            </a:outerShdw>
          </a:effectLst>
        </p:spPr>
      </p:cxnSp>
      <p:cxnSp>
        <p:nvCxnSpPr>
          <p:cNvPr id="8" name="Straight Arrow Connector 7">
            <a:extLst>
              <a:ext uri="{FF2B5EF4-FFF2-40B4-BE49-F238E27FC236}">
                <a16:creationId xmlns:a16="http://schemas.microsoft.com/office/drawing/2014/main" id="{D75A228D-E851-4905-939A-DB5EBFB12A4C}"/>
              </a:ext>
            </a:extLst>
          </p:cNvPr>
          <p:cNvCxnSpPr>
            <a:cxnSpLocks noChangeShapeType="1"/>
          </p:cNvCxnSpPr>
          <p:nvPr/>
        </p:nvCxnSpPr>
        <p:spPr bwMode="auto">
          <a:xfrm>
            <a:off x="3962400" y="4800600"/>
            <a:ext cx="990600" cy="0"/>
          </a:xfrm>
          <a:prstGeom prst="straightConnector1">
            <a:avLst/>
          </a:prstGeom>
          <a:noFill/>
          <a:ln w="38100">
            <a:solidFill>
              <a:srgbClr val="660066"/>
            </a:solidFill>
            <a:round/>
            <a:headEnd/>
            <a:tailEnd type="arrow" w="med" len="med"/>
          </a:ln>
          <a:effectLst>
            <a:outerShdw blurRad="50800" dist="38100" dir="2700000" algn="tl" rotWithShape="0">
              <a:srgbClr val="808080">
                <a:alpha val="39999"/>
              </a:srgbClr>
            </a:outerShdw>
          </a:effectLst>
        </p:spPr>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1" descr="dist_to_stars_hyades.gif">
            <a:extLst>
              <a:ext uri="{FF2B5EF4-FFF2-40B4-BE49-F238E27FC236}">
                <a16:creationId xmlns:a16="http://schemas.microsoft.com/office/drawing/2014/main" id="{003C42B3-6ACA-4B55-B03F-8010204D8CE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41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7" name="TextBox 2">
            <a:extLst>
              <a:ext uri="{FF2B5EF4-FFF2-40B4-BE49-F238E27FC236}">
                <a16:creationId xmlns:a16="http://schemas.microsoft.com/office/drawing/2014/main" id="{152A95F0-E72E-422E-A67F-7EB56DB22ABA}"/>
              </a:ext>
            </a:extLst>
          </p:cNvPr>
          <p:cNvSpPr txBox="1">
            <a:spLocks noChangeArrowheads="1"/>
          </p:cNvSpPr>
          <p:nvPr/>
        </p:nvSpPr>
        <p:spPr bwMode="auto">
          <a:xfrm>
            <a:off x="152400" y="6019800"/>
            <a:ext cx="8915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FFFF00"/>
                </a:solidFill>
                <a:latin typeface="Arial" panose="020B0604020202020204" pitchFamily="34" charset="0"/>
              </a:rPr>
              <a:t>Once you know the distance to the stars, you can calculate their their </a:t>
            </a:r>
            <a:r>
              <a:rPr lang="en-US" altLang="en-US">
                <a:solidFill>
                  <a:srgbClr val="FF0000"/>
                </a:solidFill>
                <a:latin typeface="Arial" panose="020B0604020202020204" pitchFamily="34" charset="0"/>
              </a:rPr>
              <a:t>ABSOLUTE BRIGHTNESS</a:t>
            </a:r>
            <a:r>
              <a:rPr lang="en-US" altLang="en-US">
                <a:solidFill>
                  <a:srgbClr val="FFFF00"/>
                </a:solidFill>
                <a:latin typeface="Arial" panose="020B0604020202020204" pitchFamily="34" charset="0"/>
              </a:rPr>
              <a:t>.</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extBox 2">
            <a:extLst>
              <a:ext uri="{FF2B5EF4-FFF2-40B4-BE49-F238E27FC236}">
                <a16:creationId xmlns:a16="http://schemas.microsoft.com/office/drawing/2014/main" id="{35218802-1637-4609-83B3-C4A06C1A6887}"/>
              </a:ext>
            </a:extLst>
          </p:cNvPr>
          <p:cNvSpPr txBox="1">
            <a:spLocks noChangeArrowheads="1"/>
          </p:cNvSpPr>
          <p:nvPr/>
        </p:nvSpPr>
        <p:spPr bwMode="auto">
          <a:xfrm>
            <a:off x="152400" y="6243638"/>
            <a:ext cx="8915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FFFF00"/>
                </a:solidFill>
                <a:latin typeface="Arial" panose="020B0604020202020204" pitchFamily="34" charset="0"/>
              </a:rPr>
              <a:t>The standard distance is 10 parsecs.  A parsec is 3.26 l-yrs.</a:t>
            </a:r>
          </a:p>
        </p:txBody>
      </p:sp>
      <p:pic>
        <p:nvPicPr>
          <p:cNvPr id="89090" name="Picture 3" descr="clusters_2_ritter.gif">
            <a:extLst>
              <a:ext uri="{FF2B5EF4-FFF2-40B4-BE49-F238E27FC236}">
                <a16:creationId xmlns:a16="http://schemas.microsoft.com/office/drawing/2014/main" id="{F8A035FF-215A-4A76-A3CC-75859786454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10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5AD30177-8178-4CDF-A9E5-188A4A89A3AE}"/>
              </a:ext>
            </a:extLst>
          </p:cNvPr>
          <p:cNvSpPr txBox="1">
            <a:spLocks noChangeArrowheads="1"/>
          </p:cNvSpPr>
          <p:nvPr/>
        </p:nvSpPr>
        <p:spPr bwMode="auto">
          <a:xfrm>
            <a:off x="609600" y="152400"/>
            <a:ext cx="8534400" cy="304641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a:solidFill>
                  <a:srgbClr val="0000FF"/>
                </a:solidFill>
                <a:latin typeface="Arial" charset="0"/>
                <a:cs typeface="Arial" charset="0"/>
              </a:rPr>
              <a:t>Why in the heck would anyone use a weird unit like</a:t>
            </a:r>
          </a:p>
          <a:p>
            <a:pPr>
              <a:spcBef>
                <a:spcPct val="50000"/>
              </a:spcBef>
              <a:defRPr/>
            </a:pPr>
            <a:r>
              <a:rPr lang="en-US">
                <a:solidFill>
                  <a:srgbClr val="0000FF"/>
                </a:solidFill>
                <a:latin typeface="Arial" charset="0"/>
                <a:cs typeface="Arial" charset="0"/>
              </a:rPr>
              <a:t>10 </a:t>
            </a:r>
            <a:r>
              <a:rPr lang="en-US">
                <a:solidFill>
                  <a:srgbClr val="FF0000"/>
                </a:solidFill>
                <a:latin typeface="Arial" charset="0"/>
                <a:cs typeface="Arial" charset="0"/>
              </a:rPr>
              <a:t>parsecs</a:t>
            </a:r>
            <a:r>
              <a:rPr lang="en-US">
                <a:solidFill>
                  <a:srgbClr val="0000FF"/>
                </a:solidFill>
                <a:latin typeface="Arial" charset="0"/>
                <a:cs typeface="Arial" charset="0"/>
              </a:rPr>
              <a:t> (32.6 l-yr) for the standard distance?</a:t>
            </a:r>
          </a:p>
          <a:p>
            <a:pPr>
              <a:spcBef>
                <a:spcPct val="50000"/>
              </a:spcBef>
              <a:defRPr/>
            </a:pPr>
            <a:endParaRPr lang="en-US">
              <a:solidFill>
                <a:srgbClr val="0000FF"/>
              </a:solidFill>
              <a:latin typeface="Arial" charset="0"/>
              <a:cs typeface="Arial" charset="0"/>
            </a:endParaRPr>
          </a:p>
          <a:p>
            <a:pPr>
              <a:spcBef>
                <a:spcPct val="50000"/>
              </a:spcBef>
              <a:defRPr/>
            </a:pPr>
            <a:r>
              <a:rPr lang="en-US">
                <a:solidFill>
                  <a:srgbClr val="0000FF"/>
                </a:solidFill>
                <a:latin typeface="Arial" charset="0"/>
                <a:cs typeface="Arial" charset="0"/>
              </a:rPr>
              <a:t>It goes back to </a:t>
            </a:r>
            <a:r>
              <a:rPr lang="en-US">
                <a:solidFill>
                  <a:srgbClr val="FF0000"/>
                </a:solidFill>
                <a:latin typeface="Arial" charset="0"/>
                <a:cs typeface="Arial" charset="0"/>
              </a:rPr>
              <a:t>parallax</a:t>
            </a:r>
            <a:r>
              <a:rPr lang="en-US">
                <a:solidFill>
                  <a:srgbClr val="0000FF"/>
                </a:solidFill>
                <a:latin typeface="Arial" charset="0"/>
                <a:cs typeface="Arial" charset="0"/>
              </a:rPr>
              <a:t> as the first distance measurement to the stars.</a:t>
            </a:r>
          </a:p>
          <a:p>
            <a:pPr>
              <a:spcBef>
                <a:spcPct val="50000"/>
              </a:spcBef>
              <a:defRPr/>
            </a:pPr>
            <a:endParaRPr lang="en-US">
              <a:solidFill>
                <a:srgbClr val="0000FF"/>
              </a:solidFill>
              <a:latin typeface="Arial" charset="0"/>
              <a:cs typeface="Arial"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4C29DA98-3F6C-4FFF-8030-A9272F23B1D9}"/>
              </a:ext>
            </a:extLst>
          </p:cNvPr>
          <p:cNvSpPr txBox="1">
            <a:spLocks noChangeArrowheads="1"/>
          </p:cNvSpPr>
          <p:nvPr/>
        </p:nvSpPr>
        <p:spPr bwMode="auto">
          <a:xfrm>
            <a:off x="609600" y="152400"/>
            <a:ext cx="8534400" cy="52625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dirty="0">
                <a:solidFill>
                  <a:srgbClr val="D9D9D9"/>
                </a:solidFill>
                <a:latin typeface="Arial" panose="020B0604020202020204" pitchFamily="34" charset="0"/>
                <a:cs typeface="Arial" panose="020B0604020202020204" pitchFamily="34" charset="0"/>
              </a:rPr>
              <a:t>Why in the heck would anyone use a weird unit like</a:t>
            </a:r>
          </a:p>
          <a:p>
            <a:pPr>
              <a:spcBef>
                <a:spcPct val="50000"/>
              </a:spcBef>
            </a:pPr>
            <a:r>
              <a:rPr lang="en-US" altLang="en-US" dirty="0">
                <a:solidFill>
                  <a:srgbClr val="D9D9D9"/>
                </a:solidFill>
                <a:latin typeface="Arial" panose="020B0604020202020204" pitchFamily="34" charset="0"/>
                <a:cs typeface="Arial" panose="020B0604020202020204" pitchFamily="34" charset="0"/>
              </a:rPr>
              <a:t>10 parsecs (32.6 l-</a:t>
            </a:r>
            <a:r>
              <a:rPr lang="en-US" altLang="en-US" dirty="0" err="1">
                <a:solidFill>
                  <a:srgbClr val="D9D9D9"/>
                </a:solidFill>
                <a:latin typeface="Arial" panose="020B0604020202020204" pitchFamily="34" charset="0"/>
                <a:cs typeface="Arial" panose="020B0604020202020204" pitchFamily="34" charset="0"/>
              </a:rPr>
              <a:t>yr</a:t>
            </a:r>
            <a:r>
              <a:rPr lang="en-US" altLang="en-US" dirty="0">
                <a:solidFill>
                  <a:srgbClr val="D9D9D9"/>
                </a:solidFill>
                <a:latin typeface="Arial" panose="020B0604020202020204" pitchFamily="34" charset="0"/>
                <a:cs typeface="Arial" panose="020B0604020202020204" pitchFamily="34" charset="0"/>
              </a:rPr>
              <a:t>) for the standard distance?</a:t>
            </a:r>
          </a:p>
          <a:p>
            <a:pPr>
              <a:spcBef>
                <a:spcPct val="50000"/>
              </a:spcBef>
            </a:pPr>
            <a:endParaRPr lang="en-US" altLang="en-US" dirty="0">
              <a:solidFill>
                <a:srgbClr val="D9D9D9"/>
              </a:solidFill>
              <a:latin typeface="Arial" panose="020B0604020202020204" pitchFamily="34" charset="0"/>
              <a:cs typeface="Arial" panose="020B0604020202020204" pitchFamily="34" charset="0"/>
            </a:endParaRPr>
          </a:p>
          <a:p>
            <a:pPr>
              <a:spcBef>
                <a:spcPct val="50000"/>
              </a:spcBef>
            </a:pPr>
            <a:r>
              <a:rPr lang="en-US" altLang="en-US" dirty="0">
                <a:solidFill>
                  <a:srgbClr val="D9D9D9"/>
                </a:solidFill>
                <a:latin typeface="Arial" panose="020B0604020202020204" pitchFamily="34" charset="0"/>
                <a:cs typeface="Arial" panose="020B0604020202020204" pitchFamily="34" charset="0"/>
              </a:rPr>
              <a:t>It goes back to parallax as the first distance measurement to the stars.</a:t>
            </a:r>
          </a:p>
          <a:p>
            <a:pPr>
              <a:spcBef>
                <a:spcPct val="50000"/>
              </a:spcBef>
            </a:pPr>
            <a:endParaRPr lang="en-US" altLang="en-US" dirty="0">
              <a:solidFill>
                <a:srgbClr val="0000FF"/>
              </a:solidFill>
              <a:latin typeface="Arial" panose="020B0604020202020204" pitchFamily="34" charset="0"/>
              <a:cs typeface="Arial" panose="020B0604020202020204" pitchFamily="34" charset="0"/>
            </a:endParaRPr>
          </a:p>
          <a:p>
            <a:pPr>
              <a:spcBef>
                <a:spcPct val="50000"/>
              </a:spcBef>
            </a:pPr>
            <a:r>
              <a:rPr lang="en-US" altLang="en-US" dirty="0">
                <a:solidFill>
                  <a:srgbClr val="0000FF"/>
                </a:solidFill>
                <a:latin typeface="Arial" panose="020B0604020202020204" pitchFamily="34" charset="0"/>
                <a:cs typeface="Arial" panose="020B0604020202020204" pitchFamily="34" charset="0"/>
              </a:rPr>
              <a:t>The shift of a star is measured in </a:t>
            </a:r>
            <a:r>
              <a:rPr lang="en-US" altLang="en-US" dirty="0">
                <a:solidFill>
                  <a:srgbClr val="FF0000"/>
                </a:solidFill>
                <a:latin typeface="Arial" panose="020B0604020202020204" pitchFamily="34" charset="0"/>
                <a:cs typeface="Arial" panose="020B0604020202020204" pitchFamily="34" charset="0"/>
              </a:rPr>
              <a:t>angles</a:t>
            </a:r>
            <a:r>
              <a:rPr lang="en-US" altLang="en-US" dirty="0">
                <a:solidFill>
                  <a:srgbClr val="0000FF"/>
                </a:solidFill>
                <a:latin typeface="Arial" panose="020B0604020202020204" pitchFamily="34" charset="0"/>
                <a:cs typeface="Arial" panose="020B0604020202020204" pitchFamily="34" charset="0"/>
              </a:rPr>
              <a:t>,</a:t>
            </a:r>
          </a:p>
          <a:p>
            <a:pPr>
              <a:spcBef>
                <a:spcPct val="50000"/>
              </a:spcBef>
            </a:pPr>
            <a:r>
              <a:rPr lang="en-US" altLang="en-US" dirty="0">
                <a:solidFill>
                  <a:srgbClr val="0000FF"/>
                </a:solidFill>
                <a:latin typeface="Arial" panose="020B0604020202020204" pitchFamily="34" charset="0"/>
                <a:cs typeface="Arial" panose="020B0604020202020204" pitchFamily="34" charset="0"/>
              </a:rPr>
              <a:t>and one degree is split up into 3,600 </a:t>
            </a:r>
            <a:r>
              <a:rPr lang="en-US" altLang="en-US" dirty="0" err="1">
                <a:solidFill>
                  <a:srgbClr val="0000FF"/>
                </a:solidFill>
                <a:latin typeface="Arial" panose="020B0604020202020204" pitchFamily="34" charset="0"/>
                <a:cs typeface="Arial" panose="020B0604020202020204" pitchFamily="34" charset="0"/>
              </a:rPr>
              <a:t>arcseconds</a:t>
            </a:r>
            <a:r>
              <a:rPr lang="en-US" altLang="en-US" dirty="0">
                <a:solidFill>
                  <a:srgbClr val="0000FF"/>
                </a:solidFill>
                <a:latin typeface="Arial" panose="020B0604020202020204" pitchFamily="34" charset="0"/>
                <a:cs typeface="Arial" panose="020B0604020202020204" pitchFamily="34" charset="0"/>
              </a:rPr>
              <a:t>,</a:t>
            </a:r>
          </a:p>
          <a:p>
            <a:pPr>
              <a:spcBef>
                <a:spcPct val="50000"/>
              </a:spcBef>
            </a:pPr>
            <a:r>
              <a:rPr lang="en-US" altLang="en-US" dirty="0">
                <a:solidFill>
                  <a:srgbClr val="0000FF"/>
                </a:solidFill>
                <a:latin typeface="Arial" panose="020B0604020202020204" pitchFamily="34" charset="0"/>
                <a:cs typeface="Arial" panose="020B0604020202020204" pitchFamily="34" charset="0"/>
              </a:rPr>
              <a:t>that is,</a:t>
            </a:r>
          </a:p>
          <a:p>
            <a:pPr>
              <a:spcBef>
                <a:spcPct val="50000"/>
              </a:spcBef>
            </a:pPr>
            <a:r>
              <a:rPr lang="en-US" altLang="en-US" dirty="0">
                <a:solidFill>
                  <a:srgbClr val="0000FF"/>
                </a:solidFill>
                <a:latin typeface="Arial" panose="020B0604020202020204" pitchFamily="34" charset="0"/>
                <a:cs typeface="Arial" panose="020B0604020202020204" pitchFamily="34" charset="0"/>
              </a:rPr>
              <a:t>			1 degree = </a:t>
            </a:r>
            <a:r>
              <a:rPr lang="en-US" altLang="en-US" dirty="0" smtClean="0">
                <a:solidFill>
                  <a:srgbClr val="0000FF"/>
                </a:solidFill>
                <a:latin typeface="Arial" panose="020B0604020202020204" pitchFamily="34" charset="0"/>
                <a:cs typeface="Arial" panose="020B0604020202020204" pitchFamily="34" charset="0"/>
              </a:rPr>
              <a:t>3600 </a:t>
            </a:r>
            <a:r>
              <a:rPr lang="ja-JP" altLang="en-US" dirty="0">
                <a:solidFill>
                  <a:srgbClr val="0000FF"/>
                </a:solidFill>
                <a:latin typeface="Arial" panose="020B0604020202020204" pitchFamily="34" charset="0"/>
                <a:cs typeface="Arial" panose="020B0604020202020204" pitchFamily="34" charset="0"/>
              </a:rPr>
              <a:t>”</a:t>
            </a:r>
            <a:endParaRPr lang="en-US" altLang="en-US" dirty="0">
              <a:solidFill>
                <a:srgbClr val="0000FF"/>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094F9994-5AFC-48A8-A679-6A50FA5147C3}"/>
              </a:ext>
            </a:extLst>
          </p:cNvPr>
          <p:cNvSpPr txBox="1">
            <a:spLocks noChangeArrowheads="1"/>
          </p:cNvSpPr>
          <p:nvPr/>
        </p:nvSpPr>
        <p:spPr bwMode="auto">
          <a:xfrm>
            <a:off x="609600" y="152400"/>
            <a:ext cx="8534400" cy="6186488"/>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dirty="0">
                <a:solidFill>
                  <a:srgbClr val="D9D9D9"/>
                </a:solidFill>
                <a:latin typeface="Arial" panose="020B0604020202020204" pitchFamily="34" charset="0"/>
                <a:cs typeface="Arial" panose="020B0604020202020204" pitchFamily="34" charset="0"/>
              </a:rPr>
              <a:t>Why in the heck would anyone use a weird unit like</a:t>
            </a:r>
          </a:p>
          <a:p>
            <a:pPr>
              <a:spcBef>
                <a:spcPct val="50000"/>
              </a:spcBef>
            </a:pPr>
            <a:r>
              <a:rPr lang="en-US" altLang="en-US" dirty="0">
                <a:solidFill>
                  <a:srgbClr val="D9D9D9"/>
                </a:solidFill>
                <a:latin typeface="Arial" panose="020B0604020202020204" pitchFamily="34" charset="0"/>
                <a:cs typeface="Arial" panose="020B0604020202020204" pitchFamily="34" charset="0"/>
              </a:rPr>
              <a:t>10 parsecs (32.6 l-</a:t>
            </a:r>
            <a:r>
              <a:rPr lang="en-US" altLang="en-US" dirty="0" err="1">
                <a:solidFill>
                  <a:srgbClr val="D9D9D9"/>
                </a:solidFill>
                <a:latin typeface="Arial" panose="020B0604020202020204" pitchFamily="34" charset="0"/>
                <a:cs typeface="Arial" panose="020B0604020202020204" pitchFamily="34" charset="0"/>
              </a:rPr>
              <a:t>yr</a:t>
            </a:r>
            <a:r>
              <a:rPr lang="en-US" altLang="en-US" dirty="0">
                <a:solidFill>
                  <a:srgbClr val="D9D9D9"/>
                </a:solidFill>
                <a:latin typeface="Arial" panose="020B0604020202020204" pitchFamily="34" charset="0"/>
                <a:cs typeface="Arial" panose="020B0604020202020204" pitchFamily="34" charset="0"/>
              </a:rPr>
              <a:t>) for the standard distance?</a:t>
            </a:r>
          </a:p>
          <a:p>
            <a:pPr>
              <a:spcBef>
                <a:spcPct val="50000"/>
              </a:spcBef>
            </a:pPr>
            <a:endParaRPr lang="en-US" altLang="en-US" dirty="0">
              <a:solidFill>
                <a:srgbClr val="D9D9D9"/>
              </a:solidFill>
              <a:latin typeface="Arial" panose="020B0604020202020204" pitchFamily="34" charset="0"/>
              <a:cs typeface="Arial" panose="020B0604020202020204" pitchFamily="34" charset="0"/>
            </a:endParaRPr>
          </a:p>
          <a:p>
            <a:pPr>
              <a:spcBef>
                <a:spcPct val="50000"/>
              </a:spcBef>
            </a:pPr>
            <a:r>
              <a:rPr lang="en-US" altLang="en-US" dirty="0">
                <a:solidFill>
                  <a:srgbClr val="D9D9D9"/>
                </a:solidFill>
                <a:latin typeface="Arial" panose="020B0604020202020204" pitchFamily="34" charset="0"/>
                <a:cs typeface="Arial" panose="020B0604020202020204" pitchFamily="34" charset="0"/>
              </a:rPr>
              <a:t>It goes back to parallax as the first distance measurement to the stars.</a:t>
            </a:r>
          </a:p>
          <a:p>
            <a:pPr>
              <a:spcBef>
                <a:spcPct val="50000"/>
              </a:spcBef>
            </a:pPr>
            <a:endParaRPr lang="en-US" altLang="en-US" dirty="0">
              <a:solidFill>
                <a:srgbClr val="0000FF"/>
              </a:solidFill>
              <a:latin typeface="Arial" panose="020B0604020202020204" pitchFamily="34" charset="0"/>
              <a:cs typeface="Arial" panose="020B0604020202020204" pitchFamily="34" charset="0"/>
            </a:endParaRPr>
          </a:p>
          <a:p>
            <a:pPr>
              <a:spcBef>
                <a:spcPct val="50000"/>
              </a:spcBef>
            </a:pPr>
            <a:r>
              <a:rPr lang="en-US" altLang="en-US" dirty="0">
                <a:solidFill>
                  <a:srgbClr val="0000FF"/>
                </a:solidFill>
                <a:latin typeface="Arial" panose="020B0604020202020204" pitchFamily="34" charset="0"/>
                <a:cs typeface="Arial" panose="020B0604020202020204" pitchFamily="34" charset="0"/>
              </a:rPr>
              <a:t>The shift of a star is measured in </a:t>
            </a:r>
            <a:r>
              <a:rPr lang="en-US" altLang="en-US" dirty="0">
                <a:solidFill>
                  <a:srgbClr val="FF0000"/>
                </a:solidFill>
                <a:latin typeface="Arial" panose="020B0604020202020204" pitchFamily="34" charset="0"/>
                <a:cs typeface="Arial" panose="020B0604020202020204" pitchFamily="34" charset="0"/>
              </a:rPr>
              <a:t>angles</a:t>
            </a:r>
            <a:r>
              <a:rPr lang="en-US" altLang="en-US" dirty="0">
                <a:solidFill>
                  <a:srgbClr val="0000FF"/>
                </a:solidFill>
                <a:latin typeface="Arial" panose="020B0604020202020204" pitchFamily="34" charset="0"/>
                <a:cs typeface="Arial" panose="020B0604020202020204" pitchFamily="34" charset="0"/>
              </a:rPr>
              <a:t>,</a:t>
            </a:r>
          </a:p>
          <a:p>
            <a:pPr>
              <a:spcBef>
                <a:spcPct val="50000"/>
              </a:spcBef>
            </a:pPr>
            <a:r>
              <a:rPr lang="en-US" altLang="en-US" dirty="0">
                <a:solidFill>
                  <a:srgbClr val="0000FF"/>
                </a:solidFill>
                <a:latin typeface="Arial" panose="020B0604020202020204" pitchFamily="34" charset="0"/>
                <a:cs typeface="Arial" panose="020B0604020202020204" pitchFamily="34" charset="0"/>
              </a:rPr>
              <a:t>and one degree is split up into 3,600 </a:t>
            </a:r>
            <a:r>
              <a:rPr lang="en-US" altLang="en-US" dirty="0" err="1">
                <a:solidFill>
                  <a:srgbClr val="0000FF"/>
                </a:solidFill>
                <a:latin typeface="Arial" panose="020B0604020202020204" pitchFamily="34" charset="0"/>
                <a:cs typeface="Arial" panose="020B0604020202020204" pitchFamily="34" charset="0"/>
              </a:rPr>
              <a:t>arcseconds</a:t>
            </a:r>
            <a:r>
              <a:rPr lang="en-US" altLang="en-US" dirty="0">
                <a:solidFill>
                  <a:srgbClr val="0000FF"/>
                </a:solidFill>
                <a:latin typeface="Arial" panose="020B0604020202020204" pitchFamily="34" charset="0"/>
                <a:cs typeface="Arial" panose="020B0604020202020204" pitchFamily="34" charset="0"/>
              </a:rPr>
              <a:t>,</a:t>
            </a:r>
          </a:p>
          <a:p>
            <a:pPr>
              <a:spcBef>
                <a:spcPct val="50000"/>
              </a:spcBef>
            </a:pPr>
            <a:r>
              <a:rPr lang="en-US" altLang="en-US" dirty="0">
                <a:solidFill>
                  <a:srgbClr val="0000FF"/>
                </a:solidFill>
                <a:latin typeface="Arial" panose="020B0604020202020204" pitchFamily="34" charset="0"/>
                <a:cs typeface="Arial" panose="020B0604020202020204" pitchFamily="34" charset="0"/>
              </a:rPr>
              <a:t>that is,</a:t>
            </a:r>
          </a:p>
          <a:p>
            <a:pPr>
              <a:spcBef>
                <a:spcPct val="50000"/>
              </a:spcBef>
            </a:pPr>
            <a:r>
              <a:rPr lang="en-US" altLang="en-US" dirty="0">
                <a:solidFill>
                  <a:srgbClr val="0000FF"/>
                </a:solidFill>
                <a:latin typeface="Arial" panose="020B0604020202020204" pitchFamily="34" charset="0"/>
                <a:cs typeface="Arial" panose="020B0604020202020204" pitchFamily="34" charset="0"/>
              </a:rPr>
              <a:t>			1 degree = </a:t>
            </a:r>
            <a:r>
              <a:rPr lang="en-US" altLang="en-US" dirty="0" smtClean="0">
                <a:solidFill>
                  <a:srgbClr val="0000FF"/>
                </a:solidFill>
                <a:latin typeface="Arial" panose="020B0604020202020204" pitchFamily="34" charset="0"/>
                <a:cs typeface="Arial" panose="020B0604020202020204" pitchFamily="34" charset="0"/>
              </a:rPr>
              <a:t>3600 </a:t>
            </a:r>
            <a:r>
              <a:rPr lang="en-US" altLang="en-US" dirty="0">
                <a:solidFill>
                  <a:srgbClr val="0000FF"/>
                </a:solidFill>
                <a:latin typeface="Arial" panose="020B0604020202020204" pitchFamily="34" charset="0"/>
                <a:cs typeface="Arial" panose="020B0604020202020204" pitchFamily="34" charset="0"/>
              </a:rPr>
              <a:t>”</a:t>
            </a:r>
          </a:p>
          <a:p>
            <a:pPr>
              <a:spcBef>
                <a:spcPct val="50000"/>
              </a:spcBef>
            </a:pPr>
            <a:r>
              <a:rPr lang="en-US" altLang="en-US" dirty="0">
                <a:solidFill>
                  <a:srgbClr val="0000FF"/>
                </a:solidFill>
                <a:latin typeface="Arial" panose="020B0604020202020204" pitchFamily="34" charset="0"/>
                <a:cs typeface="Arial" panose="020B0604020202020204" pitchFamily="34" charset="0"/>
              </a:rPr>
              <a:t>If a star’s </a:t>
            </a:r>
            <a:r>
              <a:rPr lang="en-US" altLang="en-US" dirty="0" err="1">
                <a:solidFill>
                  <a:srgbClr val="0000FF"/>
                </a:solidFill>
                <a:latin typeface="Arial" panose="020B0604020202020204" pitchFamily="34" charset="0"/>
                <a:cs typeface="Arial" panose="020B0604020202020204" pitchFamily="34" charset="0"/>
              </a:rPr>
              <a:t>parallactic</a:t>
            </a:r>
            <a:r>
              <a:rPr lang="en-US" altLang="en-US" dirty="0">
                <a:solidFill>
                  <a:srgbClr val="0000FF"/>
                </a:solidFill>
                <a:latin typeface="Arial" panose="020B0604020202020204" pitchFamily="34" charset="0"/>
                <a:cs typeface="Arial" panose="020B0604020202020204" pitchFamily="34" charset="0"/>
              </a:rPr>
              <a:t> shift is </a:t>
            </a:r>
            <a:r>
              <a:rPr lang="en-US" altLang="en-US" dirty="0">
                <a:solidFill>
                  <a:srgbClr val="FF0000"/>
                </a:solidFill>
                <a:latin typeface="Arial" panose="020B0604020202020204" pitchFamily="34" charset="0"/>
                <a:cs typeface="Arial" panose="020B0604020202020204" pitchFamily="34" charset="0"/>
              </a:rPr>
              <a:t>1 </a:t>
            </a:r>
            <a:r>
              <a:rPr lang="en-US" altLang="en-US" dirty="0" err="1">
                <a:solidFill>
                  <a:srgbClr val="FF0000"/>
                </a:solidFill>
                <a:latin typeface="Arial" panose="020B0604020202020204" pitchFamily="34" charset="0"/>
                <a:cs typeface="Arial" panose="020B0604020202020204" pitchFamily="34" charset="0"/>
              </a:rPr>
              <a:t>arcsecond</a:t>
            </a:r>
            <a:r>
              <a:rPr lang="en-US" altLang="en-US" dirty="0">
                <a:solidFill>
                  <a:srgbClr val="0000FF"/>
                </a:solidFill>
                <a:latin typeface="Arial" panose="020B0604020202020204" pitchFamily="34" charset="0"/>
                <a:cs typeface="Arial" panose="020B0604020202020204" pitchFamily="34" charset="0"/>
              </a:rPr>
              <a:t>, the star is </a:t>
            </a:r>
            <a:r>
              <a:rPr lang="en-US" altLang="en-US" dirty="0">
                <a:solidFill>
                  <a:srgbClr val="FF0000"/>
                </a:solidFill>
                <a:latin typeface="Arial" panose="020B0604020202020204" pitchFamily="34" charset="0"/>
                <a:cs typeface="Arial" panose="020B0604020202020204" pitchFamily="34" charset="0"/>
              </a:rPr>
              <a:t>1 parsec </a:t>
            </a:r>
            <a:r>
              <a:rPr lang="en-US" altLang="en-US" dirty="0">
                <a:solidFill>
                  <a:srgbClr val="0000FF"/>
                </a:solidFill>
                <a:latin typeface="Arial" panose="020B0604020202020204" pitchFamily="34" charset="0"/>
                <a:cs typeface="Arial" panose="020B0604020202020204" pitchFamily="34" charset="0"/>
              </a:rPr>
              <a:t>distant.</a:t>
            </a:r>
          </a:p>
        </p:txBody>
      </p:sp>
      <p:sp>
        <p:nvSpPr>
          <p:cNvPr id="3" name="Rectangle 2">
            <a:extLst>
              <a:ext uri="{FF2B5EF4-FFF2-40B4-BE49-F238E27FC236}">
                <a16:creationId xmlns:a16="http://schemas.microsoft.com/office/drawing/2014/main" id="{AAE68A3D-5DCF-4F74-9961-52F6631C50E2}"/>
              </a:ext>
            </a:extLst>
          </p:cNvPr>
          <p:cNvSpPr>
            <a:spLocks noChangeArrowheads="1"/>
          </p:cNvSpPr>
          <p:nvPr/>
        </p:nvSpPr>
        <p:spPr bwMode="auto">
          <a:xfrm>
            <a:off x="533400" y="5410200"/>
            <a:ext cx="8458200" cy="990600"/>
          </a:xfrm>
          <a:prstGeom prst="rect">
            <a:avLst/>
          </a:prstGeom>
          <a:noFill/>
          <a:ln w="50800">
            <a:solidFill>
              <a:srgbClr val="FF0000"/>
            </a:solidFill>
            <a:round/>
            <a:headEnd/>
            <a:tailEnd/>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7">
            <a:extLst>
              <a:ext uri="{FF2B5EF4-FFF2-40B4-BE49-F238E27FC236}">
                <a16:creationId xmlns:a16="http://schemas.microsoft.com/office/drawing/2014/main" id="{5C8A418D-D7B2-4849-9DDA-308C5FB1360D}"/>
              </a:ext>
            </a:extLst>
          </p:cNvPr>
          <p:cNvSpPr txBox="1">
            <a:spLocks noChangeArrowheads="1"/>
          </p:cNvSpPr>
          <p:nvPr/>
        </p:nvSpPr>
        <p:spPr bwMode="auto">
          <a:xfrm>
            <a:off x="533400" y="6027738"/>
            <a:ext cx="8001000" cy="830262"/>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dirty="0">
                <a:solidFill>
                  <a:srgbClr val="FFFF00"/>
                </a:solidFill>
                <a:latin typeface="Arial"/>
                <a:ea typeface="ＭＳ Ｐゴシック" charset="-128"/>
                <a:cs typeface="Arial"/>
              </a:rPr>
              <a:t>There are other ways to find the distances to stars which we will discuss in the next session.</a:t>
            </a:r>
          </a:p>
        </p:txBody>
      </p:sp>
      <p:pic>
        <p:nvPicPr>
          <p:cNvPr id="94211" name="Picture 8" descr="Hyades-Pleiades.jpg">
            <a:extLst>
              <a:ext uri="{FF2B5EF4-FFF2-40B4-BE49-F238E27FC236}">
                <a16:creationId xmlns:a16="http://schemas.microsoft.com/office/drawing/2014/main" id="{D5BC8C0D-6807-4ABB-9B49-9184DAB1B5AE}"/>
              </a:ext>
            </a:extLst>
          </p:cNvPr>
          <p:cNvPicPr>
            <a:picLocks noChangeAspect="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457200" y="0"/>
            <a:ext cx="8153400" cy="611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a:extLst>
              <a:ext uri="{FF2B5EF4-FFF2-40B4-BE49-F238E27FC236}">
                <a16:creationId xmlns:a16="http://schemas.microsoft.com/office/drawing/2014/main" id="{D36EBDCF-0CA4-47D9-AC9E-8843081FA168}"/>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l="3947" t="9474" r="3947" b="15790"/>
          <a:stretch>
            <a:fillRect/>
          </a:stretch>
        </p:blipFill>
        <p:spPr bwMode="auto">
          <a:xfrm>
            <a:off x="1535113" y="152400"/>
            <a:ext cx="6084887"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 Box 3">
            <a:extLst>
              <a:ext uri="{FF2B5EF4-FFF2-40B4-BE49-F238E27FC236}">
                <a16:creationId xmlns:a16="http://schemas.microsoft.com/office/drawing/2014/main" id="{A030ABC1-09A6-4A13-A4E7-CD4A74840757}"/>
              </a:ext>
            </a:extLst>
          </p:cNvPr>
          <p:cNvSpPr txBox="1">
            <a:spLocks noChangeArrowheads="1"/>
          </p:cNvSpPr>
          <p:nvPr/>
        </p:nvSpPr>
        <p:spPr bwMode="auto">
          <a:xfrm>
            <a:off x="3429000" y="6324600"/>
            <a:ext cx="2667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Open cluster</a:t>
            </a:r>
            <a:endParaRPr lang="en-US" altLang="en-US">
              <a:latin typeface="Arial" panose="020B0604020202020204" pitchFamily="34" charset="0"/>
              <a:cs typeface="Arial" panose="020B0604020202020204"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F2E5F16E-6B2A-4293-8AD1-F31B409CF66D}"/>
              </a:ext>
            </a:extLst>
          </p:cNvPr>
          <p:cNvSpPr txBox="1">
            <a:spLocks noChangeArrowheads="1"/>
          </p:cNvSpPr>
          <p:nvPr/>
        </p:nvSpPr>
        <p:spPr bwMode="auto">
          <a:xfrm>
            <a:off x="1524000" y="762000"/>
            <a:ext cx="60198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defRPr/>
            </a:pPr>
            <a:r>
              <a:rPr lang="en-US" dirty="0">
                <a:solidFill>
                  <a:srgbClr val="0000FF"/>
                </a:solidFill>
              </a:rPr>
              <a:t>Hot Star:   10,000 K</a:t>
            </a:r>
          </a:p>
        </p:txBody>
      </p:sp>
      <p:sp>
        <p:nvSpPr>
          <p:cNvPr id="6" name="Line 5">
            <a:extLst>
              <a:ext uri="{FF2B5EF4-FFF2-40B4-BE49-F238E27FC236}">
                <a16:creationId xmlns:a16="http://schemas.microsoft.com/office/drawing/2014/main" id="{8CCC90E6-CCA1-4713-AAEF-D5AF303547DC}"/>
              </a:ext>
            </a:extLst>
          </p:cNvPr>
          <p:cNvSpPr>
            <a:spLocks noChangeShapeType="1"/>
          </p:cNvSpPr>
          <p:nvPr/>
        </p:nvSpPr>
        <p:spPr bwMode="auto">
          <a:xfrm>
            <a:off x="304800" y="2209800"/>
            <a:ext cx="0" cy="3962400"/>
          </a:xfrm>
          <a:prstGeom prst="line">
            <a:avLst/>
          </a:prstGeom>
          <a:noFill/>
          <a:ln w="9525">
            <a:solidFill>
              <a:srgbClr val="FBFFFC"/>
            </a:solidFill>
            <a:round/>
            <a:headEnd/>
            <a:tailEnd/>
          </a:ln>
        </p:spPr>
        <p:txBody>
          <a:bodyPr wrap="none" anchor="ctr"/>
          <a:lstStyle/>
          <a:p>
            <a:pPr>
              <a:defRPr/>
            </a:pPr>
            <a:endParaRPr lang="en-US">
              <a:ln w="57150" cmpd="sng">
                <a:solidFill>
                  <a:srgbClr val="000000"/>
                </a:solidFill>
              </a:ln>
              <a:latin typeface="Times" charset="0"/>
              <a:ea typeface="ＭＳ Ｐゴシック" charset="0"/>
              <a:cs typeface="ＭＳ Ｐゴシック" charset="0"/>
            </a:endParaRPr>
          </a:p>
        </p:txBody>
      </p:sp>
      <p:sp>
        <p:nvSpPr>
          <p:cNvPr id="7" name="Line 6">
            <a:extLst>
              <a:ext uri="{FF2B5EF4-FFF2-40B4-BE49-F238E27FC236}">
                <a16:creationId xmlns:a16="http://schemas.microsoft.com/office/drawing/2014/main" id="{2437CB0D-69DD-4939-B2E7-912CFD2ADB97}"/>
              </a:ext>
            </a:extLst>
          </p:cNvPr>
          <p:cNvSpPr>
            <a:spLocks noChangeShapeType="1"/>
          </p:cNvSpPr>
          <p:nvPr/>
        </p:nvSpPr>
        <p:spPr bwMode="auto">
          <a:xfrm>
            <a:off x="304800" y="6172200"/>
            <a:ext cx="8534400" cy="0"/>
          </a:xfrm>
          <a:prstGeom prst="line">
            <a:avLst/>
          </a:prstGeom>
          <a:noFill/>
          <a:ln w="952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4213" name="Text Box 10">
            <a:extLst>
              <a:ext uri="{FF2B5EF4-FFF2-40B4-BE49-F238E27FC236}">
                <a16:creationId xmlns:a16="http://schemas.microsoft.com/office/drawing/2014/main" id="{F8EC48F0-DE71-4876-B5B7-6C6BCBF37EA6}"/>
              </a:ext>
            </a:extLst>
          </p:cNvPr>
          <p:cNvSpPr txBox="1">
            <a:spLocks noChangeArrowheads="1"/>
          </p:cNvSpPr>
          <p:nvPr/>
        </p:nvSpPr>
        <p:spPr bwMode="auto">
          <a:xfrm rot="-5400000">
            <a:off x="-826293" y="3263106"/>
            <a:ext cx="2719388" cy="460375"/>
          </a:xfrm>
          <a:prstGeom prst="rect">
            <a:avLst/>
          </a:prstGeom>
          <a:noFill/>
          <a:ln>
            <a:noFill/>
          </a:ln>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b="1">
                <a:solidFill>
                  <a:srgbClr val="FF0000"/>
                </a:solidFill>
                <a:effectLst>
                  <a:outerShdw blurRad="38100" dist="38100" dir="2700000" algn="tl">
                    <a:srgbClr val="000000"/>
                  </a:outerShdw>
                </a:effectLst>
              </a:rPr>
              <a:t>number of photons</a:t>
            </a:r>
            <a:endParaRPr lang="en-US">
              <a:solidFill>
                <a:srgbClr val="FF0000"/>
              </a:solidFill>
              <a:effectLst>
                <a:outerShdw blurRad="38100" dist="38100" dir="2700000" algn="tl">
                  <a:srgbClr val="000000"/>
                </a:outerShdw>
              </a:effectLst>
            </a:endParaRPr>
          </a:p>
        </p:txBody>
      </p:sp>
      <p:sp>
        <p:nvSpPr>
          <p:cNvPr id="9" name="Freeform 8">
            <a:extLst>
              <a:ext uri="{FF2B5EF4-FFF2-40B4-BE49-F238E27FC236}">
                <a16:creationId xmlns:a16="http://schemas.microsoft.com/office/drawing/2014/main" id="{0D5C6A4D-C13F-45A5-970C-A3515014D1C8}"/>
              </a:ext>
            </a:extLst>
          </p:cNvPr>
          <p:cNvSpPr>
            <a:spLocks/>
          </p:cNvSpPr>
          <p:nvPr/>
        </p:nvSpPr>
        <p:spPr bwMode="auto">
          <a:xfrm>
            <a:off x="381000" y="2209800"/>
            <a:ext cx="18211800" cy="3797300"/>
          </a:xfrm>
          <a:custGeom>
            <a:avLst/>
            <a:gdLst>
              <a:gd name="T0" fmla="*/ 0 w 5368"/>
              <a:gd name="T1" fmla="*/ 2147483647 h 2392"/>
              <a:gd name="T2" fmla="*/ 2147483647 w 5368"/>
              <a:gd name="T3" fmla="*/ 2147483647 h 2392"/>
              <a:gd name="T4" fmla="*/ 2147483647 w 5368"/>
              <a:gd name="T5" fmla="*/ 2147483647 h 2392"/>
              <a:gd name="T6" fmla="*/ 2147483647 w 5368"/>
              <a:gd name="T7" fmla="*/ 2147483647 h 2392"/>
              <a:gd name="T8" fmla="*/ 2147483647 w 5368"/>
              <a:gd name="T9" fmla="*/ 2147483647 h 2392"/>
              <a:gd name="T10" fmla="*/ 2147483647 w 5368"/>
              <a:gd name="T11" fmla="*/ 2147483647 h 2392"/>
              <a:gd name="T12" fmla="*/ 0 60000 65536"/>
              <a:gd name="T13" fmla="*/ 0 60000 65536"/>
              <a:gd name="T14" fmla="*/ 0 60000 65536"/>
              <a:gd name="T15" fmla="*/ 0 60000 65536"/>
              <a:gd name="T16" fmla="*/ 0 60000 65536"/>
              <a:gd name="T17" fmla="*/ 0 60000 65536"/>
              <a:gd name="T18" fmla="*/ 0 w 5368"/>
              <a:gd name="T19" fmla="*/ 0 h 2392"/>
              <a:gd name="T20" fmla="*/ 5368 w 5368"/>
              <a:gd name="T21" fmla="*/ 2392 h 2392"/>
            </a:gdLst>
            <a:ahLst/>
            <a:cxnLst>
              <a:cxn ang="T12">
                <a:pos x="T0" y="T1"/>
              </a:cxn>
              <a:cxn ang="T13">
                <a:pos x="T2" y="T3"/>
              </a:cxn>
              <a:cxn ang="T14">
                <a:pos x="T4" y="T5"/>
              </a:cxn>
              <a:cxn ang="T15">
                <a:pos x="T6" y="T7"/>
              </a:cxn>
              <a:cxn ang="T16">
                <a:pos x="T8" y="T9"/>
              </a:cxn>
              <a:cxn ang="T17">
                <a:pos x="T10" y="T11"/>
              </a:cxn>
            </a:cxnLst>
            <a:rect l="T18" t="T19" r="T20" b="T21"/>
            <a:pathLst>
              <a:path w="5368" h="2392">
                <a:moveTo>
                  <a:pt x="0" y="2392"/>
                </a:moveTo>
                <a:cubicBezTo>
                  <a:pt x="288" y="1332"/>
                  <a:pt x="576" y="272"/>
                  <a:pt x="864" y="136"/>
                </a:cubicBezTo>
                <a:cubicBezTo>
                  <a:pt x="1152" y="0"/>
                  <a:pt x="1440" y="1240"/>
                  <a:pt x="1728" y="1576"/>
                </a:cubicBezTo>
                <a:cubicBezTo>
                  <a:pt x="2016" y="1912"/>
                  <a:pt x="2056" y="2024"/>
                  <a:pt x="2592" y="2152"/>
                </a:cubicBezTo>
                <a:cubicBezTo>
                  <a:pt x="3128" y="2280"/>
                  <a:pt x="4520" y="2312"/>
                  <a:pt x="4944" y="2344"/>
                </a:cubicBezTo>
                <a:cubicBezTo>
                  <a:pt x="5368" y="2376"/>
                  <a:pt x="5252" y="2360"/>
                  <a:pt x="5136" y="2344"/>
                </a:cubicBezTo>
              </a:path>
            </a:pathLst>
          </a:custGeom>
          <a:noFill/>
          <a:ln w="4127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5239" name="Text Box 9">
            <a:extLst>
              <a:ext uri="{FF2B5EF4-FFF2-40B4-BE49-F238E27FC236}">
                <a16:creationId xmlns:a16="http://schemas.microsoft.com/office/drawing/2014/main" id="{605F6E68-1BD4-41DE-911F-D83037E5DDED}"/>
              </a:ext>
            </a:extLst>
          </p:cNvPr>
          <p:cNvSpPr txBox="1">
            <a:spLocks noChangeArrowheads="1"/>
          </p:cNvSpPr>
          <p:nvPr/>
        </p:nvSpPr>
        <p:spPr bwMode="auto">
          <a:xfrm>
            <a:off x="3581400" y="6324600"/>
            <a:ext cx="375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chemeClr val="bg1"/>
                </a:solidFill>
              </a:rPr>
              <a:t>wavelength</a:t>
            </a:r>
            <a:endParaRPr lang="en-US" altLang="en-US"/>
          </a:p>
        </p:txBody>
      </p:sp>
      <p:cxnSp>
        <p:nvCxnSpPr>
          <p:cNvPr id="95240" name="Straight Connector 2">
            <a:extLst>
              <a:ext uri="{FF2B5EF4-FFF2-40B4-BE49-F238E27FC236}">
                <a16:creationId xmlns:a16="http://schemas.microsoft.com/office/drawing/2014/main" id="{2C97526C-9D72-477F-802E-66972539E12B}"/>
              </a:ext>
            </a:extLst>
          </p:cNvPr>
          <p:cNvCxnSpPr>
            <a:cxnSpLocks noChangeShapeType="1"/>
          </p:cNvCxnSpPr>
          <p:nvPr/>
        </p:nvCxnSpPr>
        <p:spPr bwMode="auto">
          <a:xfrm>
            <a:off x="34290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 name="Text Box 7">
            <a:extLst>
              <a:ext uri="{FF2B5EF4-FFF2-40B4-BE49-F238E27FC236}">
                <a16:creationId xmlns:a16="http://schemas.microsoft.com/office/drawing/2014/main" id="{E1947878-593D-482F-A1F8-652909D3AC19}"/>
              </a:ext>
            </a:extLst>
          </p:cNvPr>
          <p:cNvSpPr txBox="1">
            <a:spLocks noChangeArrowheads="1"/>
          </p:cNvSpPr>
          <p:nvPr/>
        </p:nvSpPr>
        <p:spPr bwMode="auto">
          <a:xfrm>
            <a:off x="2971800" y="6324600"/>
            <a:ext cx="914400" cy="369888"/>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0000FF"/>
                </a:solidFill>
                <a:latin typeface="Arial" panose="020B0604020202020204" pitchFamily="34" charset="0"/>
              </a:rPr>
              <a:t>0.3 </a:t>
            </a:r>
            <a:r>
              <a:rPr lang="en-US" altLang="en-US" sz="1800" i="1">
                <a:solidFill>
                  <a:srgbClr val="0000FF"/>
                </a:solidFill>
                <a:latin typeface="Arial" panose="020B0604020202020204" pitchFamily="34" charset="0"/>
              </a:rPr>
              <a:t>µ</a:t>
            </a:r>
          </a:p>
        </p:txBody>
      </p:sp>
      <p:sp>
        <p:nvSpPr>
          <p:cNvPr id="11" name="Text Box 7">
            <a:extLst>
              <a:ext uri="{FF2B5EF4-FFF2-40B4-BE49-F238E27FC236}">
                <a16:creationId xmlns:a16="http://schemas.microsoft.com/office/drawing/2014/main" id="{0E6BB248-F172-4B90-90F8-B7755AE2A907}"/>
              </a:ext>
            </a:extLst>
          </p:cNvPr>
          <p:cNvSpPr txBox="1">
            <a:spLocks noChangeArrowheads="1"/>
          </p:cNvSpPr>
          <p:nvPr/>
        </p:nvSpPr>
        <p:spPr bwMode="auto">
          <a:xfrm>
            <a:off x="1524000" y="228600"/>
            <a:ext cx="60198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defRPr/>
            </a:pPr>
            <a:r>
              <a:rPr lang="en-US" dirty="0">
                <a:solidFill>
                  <a:srgbClr val="FF0000"/>
                </a:solidFill>
              </a:rPr>
              <a:t>Stellar Classification:   TEMPERATURE</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C21C0AC4-8D7B-426E-950E-4126E2BED4EE}"/>
              </a:ext>
            </a:extLst>
          </p:cNvPr>
          <p:cNvSpPr txBox="1">
            <a:spLocks noChangeArrowheads="1"/>
          </p:cNvSpPr>
          <p:nvPr/>
        </p:nvSpPr>
        <p:spPr bwMode="auto">
          <a:xfrm>
            <a:off x="1524000" y="762000"/>
            <a:ext cx="60198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defRPr/>
            </a:pPr>
            <a:r>
              <a:rPr lang="en-US" dirty="0">
                <a:solidFill>
                  <a:srgbClr val="0000FF"/>
                </a:solidFill>
              </a:rPr>
              <a:t>Cool Star:   3,000 K</a:t>
            </a:r>
          </a:p>
        </p:txBody>
      </p:sp>
      <p:sp>
        <p:nvSpPr>
          <p:cNvPr id="6" name="Line 5">
            <a:extLst>
              <a:ext uri="{FF2B5EF4-FFF2-40B4-BE49-F238E27FC236}">
                <a16:creationId xmlns:a16="http://schemas.microsoft.com/office/drawing/2014/main" id="{DFDD15F1-E18C-4444-81D9-24F4D42F366B}"/>
              </a:ext>
            </a:extLst>
          </p:cNvPr>
          <p:cNvSpPr>
            <a:spLocks noChangeShapeType="1"/>
          </p:cNvSpPr>
          <p:nvPr/>
        </p:nvSpPr>
        <p:spPr bwMode="auto">
          <a:xfrm>
            <a:off x="304800" y="2209800"/>
            <a:ext cx="0" cy="3962400"/>
          </a:xfrm>
          <a:prstGeom prst="line">
            <a:avLst/>
          </a:prstGeom>
          <a:noFill/>
          <a:ln w="9525">
            <a:solidFill>
              <a:srgbClr val="FBFFFC"/>
            </a:solidFill>
            <a:round/>
            <a:headEnd/>
            <a:tailEnd/>
          </a:ln>
        </p:spPr>
        <p:txBody>
          <a:bodyPr wrap="none" anchor="ctr"/>
          <a:lstStyle/>
          <a:p>
            <a:pPr>
              <a:defRPr/>
            </a:pPr>
            <a:endParaRPr lang="en-US">
              <a:ln w="57150" cmpd="sng">
                <a:solidFill>
                  <a:srgbClr val="000000"/>
                </a:solidFill>
              </a:ln>
              <a:latin typeface="Times" charset="0"/>
              <a:ea typeface="ＭＳ Ｐゴシック" charset="0"/>
              <a:cs typeface="ＭＳ Ｐゴシック" charset="0"/>
            </a:endParaRPr>
          </a:p>
        </p:txBody>
      </p:sp>
      <p:sp>
        <p:nvSpPr>
          <p:cNvPr id="7" name="Line 6">
            <a:extLst>
              <a:ext uri="{FF2B5EF4-FFF2-40B4-BE49-F238E27FC236}">
                <a16:creationId xmlns:a16="http://schemas.microsoft.com/office/drawing/2014/main" id="{7E06E1F3-97AC-4E6D-9B5E-4C1CBFD3031E}"/>
              </a:ext>
            </a:extLst>
          </p:cNvPr>
          <p:cNvSpPr>
            <a:spLocks noChangeShapeType="1"/>
          </p:cNvSpPr>
          <p:nvPr/>
        </p:nvSpPr>
        <p:spPr bwMode="auto">
          <a:xfrm>
            <a:off x="304800" y="6172200"/>
            <a:ext cx="8534400" cy="0"/>
          </a:xfrm>
          <a:prstGeom prst="line">
            <a:avLst/>
          </a:prstGeom>
          <a:noFill/>
          <a:ln w="952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5237" name="Text Box 10">
            <a:extLst>
              <a:ext uri="{FF2B5EF4-FFF2-40B4-BE49-F238E27FC236}">
                <a16:creationId xmlns:a16="http://schemas.microsoft.com/office/drawing/2014/main" id="{98D51B68-E5FF-4551-97C0-95FB0A481EA0}"/>
              </a:ext>
            </a:extLst>
          </p:cNvPr>
          <p:cNvSpPr txBox="1">
            <a:spLocks noChangeArrowheads="1"/>
          </p:cNvSpPr>
          <p:nvPr/>
        </p:nvSpPr>
        <p:spPr bwMode="auto">
          <a:xfrm rot="-5400000">
            <a:off x="-826293" y="3263106"/>
            <a:ext cx="2719388" cy="460375"/>
          </a:xfrm>
          <a:prstGeom prst="rect">
            <a:avLst/>
          </a:prstGeom>
          <a:noFill/>
          <a:ln>
            <a:noFill/>
          </a:ln>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b="1">
                <a:solidFill>
                  <a:srgbClr val="FF0000"/>
                </a:solidFill>
                <a:effectLst>
                  <a:outerShdw blurRad="38100" dist="38100" dir="2700000" algn="tl">
                    <a:srgbClr val="000000"/>
                  </a:outerShdw>
                </a:effectLst>
              </a:rPr>
              <a:t>number of photons</a:t>
            </a:r>
            <a:endParaRPr lang="en-US">
              <a:solidFill>
                <a:srgbClr val="FF0000"/>
              </a:solidFill>
              <a:effectLst>
                <a:outerShdw blurRad="38100" dist="38100" dir="2700000" algn="tl">
                  <a:srgbClr val="000000"/>
                </a:outerShdw>
              </a:effectLst>
            </a:endParaRPr>
          </a:p>
        </p:txBody>
      </p:sp>
      <p:sp>
        <p:nvSpPr>
          <p:cNvPr id="9" name="Freeform 8">
            <a:extLst>
              <a:ext uri="{FF2B5EF4-FFF2-40B4-BE49-F238E27FC236}">
                <a16:creationId xmlns:a16="http://schemas.microsoft.com/office/drawing/2014/main" id="{7B73F712-13E7-4C2A-8BC0-516C857B0629}"/>
              </a:ext>
            </a:extLst>
          </p:cNvPr>
          <p:cNvSpPr>
            <a:spLocks/>
          </p:cNvSpPr>
          <p:nvPr/>
        </p:nvSpPr>
        <p:spPr bwMode="auto">
          <a:xfrm>
            <a:off x="2895600" y="2209800"/>
            <a:ext cx="18211800" cy="3797300"/>
          </a:xfrm>
          <a:custGeom>
            <a:avLst/>
            <a:gdLst>
              <a:gd name="T0" fmla="*/ 0 w 5368"/>
              <a:gd name="T1" fmla="*/ 2147483647 h 2392"/>
              <a:gd name="T2" fmla="*/ 2147483647 w 5368"/>
              <a:gd name="T3" fmla="*/ 2147483647 h 2392"/>
              <a:gd name="T4" fmla="*/ 2147483647 w 5368"/>
              <a:gd name="T5" fmla="*/ 2147483647 h 2392"/>
              <a:gd name="T6" fmla="*/ 2147483647 w 5368"/>
              <a:gd name="T7" fmla="*/ 2147483647 h 2392"/>
              <a:gd name="T8" fmla="*/ 2147483647 w 5368"/>
              <a:gd name="T9" fmla="*/ 2147483647 h 2392"/>
              <a:gd name="T10" fmla="*/ 2147483647 w 5368"/>
              <a:gd name="T11" fmla="*/ 2147483647 h 2392"/>
              <a:gd name="T12" fmla="*/ 0 60000 65536"/>
              <a:gd name="T13" fmla="*/ 0 60000 65536"/>
              <a:gd name="T14" fmla="*/ 0 60000 65536"/>
              <a:gd name="T15" fmla="*/ 0 60000 65536"/>
              <a:gd name="T16" fmla="*/ 0 60000 65536"/>
              <a:gd name="T17" fmla="*/ 0 60000 65536"/>
              <a:gd name="T18" fmla="*/ 0 w 5368"/>
              <a:gd name="T19" fmla="*/ 0 h 2392"/>
              <a:gd name="T20" fmla="*/ 5368 w 5368"/>
              <a:gd name="T21" fmla="*/ 2392 h 2392"/>
            </a:gdLst>
            <a:ahLst/>
            <a:cxnLst>
              <a:cxn ang="T12">
                <a:pos x="T0" y="T1"/>
              </a:cxn>
              <a:cxn ang="T13">
                <a:pos x="T2" y="T3"/>
              </a:cxn>
              <a:cxn ang="T14">
                <a:pos x="T4" y="T5"/>
              </a:cxn>
              <a:cxn ang="T15">
                <a:pos x="T6" y="T7"/>
              </a:cxn>
              <a:cxn ang="T16">
                <a:pos x="T8" y="T9"/>
              </a:cxn>
              <a:cxn ang="T17">
                <a:pos x="T10" y="T11"/>
              </a:cxn>
            </a:cxnLst>
            <a:rect l="T18" t="T19" r="T20" b="T21"/>
            <a:pathLst>
              <a:path w="5368" h="2392">
                <a:moveTo>
                  <a:pt x="0" y="2392"/>
                </a:moveTo>
                <a:cubicBezTo>
                  <a:pt x="288" y="1332"/>
                  <a:pt x="576" y="272"/>
                  <a:pt x="864" y="136"/>
                </a:cubicBezTo>
                <a:cubicBezTo>
                  <a:pt x="1152" y="0"/>
                  <a:pt x="1440" y="1240"/>
                  <a:pt x="1728" y="1576"/>
                </a:cubicBezTo>
                <a:cubicBezTo>
                  <a:pt x="2016" y="1912"/>
                  <a:pt x="2056" y="2024"/>
                  <a:pt x="2592" y="2152"/>
                </a:cubicBezTo>
                <a:cubicBezTo>
                  <a:pt x="3128" y="2280"/>
                  <a:pt x="4520" y="2312"/>
                  <a:pt x="4944" y="2344"/>
                </a:cubicBezTo>
                <a:cubicBezTo>
                  <a:pt x="5368" y="2376"/>
                  <a:pt x="5252" y="2360"/>
                  <a:pt x="5136" y="2344"/>
                </a:cubicBezTo>
              </a:path>
            </a:pathLst>
          </a:custGeom>
          <a:noFill/>
          <a:ln w="41275">
            <a:solidFill>
              <a:srgbClr val="FF0000"/>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6263" name="Text Box 9">
            <a:extLst>
              <a:ext uri="{FF2B5EF4-FFF2-40B4-BE49-F238E27FC236}">
                <a16:creationId xmlns:a16="http://schemas.microsoft.com/office/drawing/2014/main" id="{A77C6C6E-19FE-4AF3-B16F-D1C6DA0F58F8}"/>
              </a:ext>
            </a:extLst>
          </p:cNvPr>
          <p:cNvSpPr txBox="1">
            <a:spLocks noChangeArrowheads="1"/>
          </p:cNvSpPr>
          <p:nvPr/>
        </p:nvSpPr>
        <p:spPr bwMode="auto">
          <a:xfrm>
            <a:off x="3581400" y="6324600"/>
            <a:ext cx="375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chemeClr val="bg1"/>
                </a:solidFill>
              </a:rPr>
              <a:t>wavelength</a:t>
            </a:r>
            <a:endParaRPr lang="en-US" altLang="en-US"/>
          </a:p>
        </p:txBody>
      </p:sp>
      <p:sp>
        <p:nvSpPr>
          <p:cNvPr id="96264" name="TextBox 1">
            <a:extLst>
              <a:ext uri="{FF2B5EF4-FFF2-40B4-BE49-F238E27FC236}">
                <a16:creationId xmlns:a16="http://schemas.microsoft.com/office/drawing/2014/main" id="{F23EB75F-4E11-4D45-8FD0-3AF3519E5151}"/>
              </a:ext>
            </a:extLst>
          </p:cNvPr>
          <p:cNvSpPr txBox="1">
            <a:spLocks noChangeArrowheads="1"/>
          </p:cNvSpPr>
          <p:nvPr/>
        </p:nvSpPr>
        <p:spPr bwMode="auto">
          <a:xfrm>
            <a:off x="-914400" y="24130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6265" name="TextBox 3">
            <a:extLst>
              <a:ext uri="{FF2B5EF4-FFF2-40B4-BE49-F238E27FC236}">
                <a16:creationId xmlns:a16="http://schemas.microsoft.com/office/drawing/2014/main" id="{A65DF89C-9288-4EC0-9A76-EBF93A196F0F}"/>
              </a:ext>
            </a:extLst>
          </p:cNvPr>
          <p:cNvSpPr txBox="1">
            <a:spLocks noChangeArrowheads="1"/>
          </p:cNvSpPr>
          <p:nvPr/>
        </p:nvSpPr>
        <p:spPr bwMode="auto">
          <a:xfrm>
            <a:off x="-863600" y="3175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96266" name="Straight Connector 9">
            <a:extLst>
              <a:ext uri="{FF2B5EF4-FFF2-40B4-BE49-F238E27FC236}">
                <a16:creationId xmlns:a16="http://schemas.microsoft.com/office/drawing/2014/main" id="{40521146-5EB5-4E72-AB4E-3A5317CD2C5E}"/>
              </a:ext>
            </a:extLst>
          </p:cNvPr>
          <p:cNvCxnSpPr>
            <a:cxnSpLocks noChangeShapeType="1"/>
          </p:cNvCxnSpPr>
          <p:nvPr/>
        </p:nvCxnSpPr>
        <p:spPr bwMode="auto">
          <a:xfrm>
            <a:off x="5943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Text Box 7">
            <a:extLst>
              <a:ext uri="{FF2B5EF4-FFF2-40B4-BE49-F238E27FC236}">
                <a16:creationId xmlns:a16="http://schemas.microsoft.com/office/drawing/2014/main" id="{843819EA-6925-451B-8CC7-2A31F6AEB63E}"/>
              </a:ext>
            </a:extLst>
          </p:cNvPr>
          <p:cNvSpPr txBox="1">
            <a:spLocks noChangeArrowheads="1"/>
          </p:cNvSpPr>
          <p:nvPr/>
        </p:nvSpPr>
        <p:spPr bwMode="auto">
          <a:xfrm>
            <a:off x="5486400" y="6324600"/>
            <a:ext cx="914400" cy="369888"/>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0000FF"/>
                </a:solidFill>
                <a:latin typeface="Arial" panose="020B0604020202020204" pitchFamily="34" charset="0"/>
              </a:rPr>
              <a:t>0.6 </a:t>
            </a:r>
            <a:r>
              <a:rPr lang="en-US" altLang="en-US" sz="1800" i="1">
                <a:solidFill>
                  <a:srgbClr val="0000FF"/>
                </a:solidFill>
                <a:latin typeface="Arial" panose="020B0604020202020204" pitchFamily="34" charset="0"/>
              </a:rPr>
              <a:t>µ</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0F2A16D9-C7D9-4AE6-86EE-D90ED66452C9}"/>
              </a:ext>
            </a:extLst>
          </p:cNvPr>
          <p:cNvSpPr txBox="1">
            <a:spLocks noChangeArrowheads="1"/>
          </p:cNvSpPr>
          <p:nvPr/>
        </p:nvSpPr>
        <p:spPr bwMode="auto">
          <a:xfrm>
            <a:off x="5410200" y="1752600"/>
            <a:ext cx="34290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defRPr/>
            </a:pPr>
            <a:r>
              <a:rPr lang="en-US" dirty="0">
                <a:solidFill>
                  <a:srgbClr val="0000FF"/>
                </a:solidFill>
              </a:rPr>
              <a:t>Cool Star:   3,000 K</a:t>
            </a:r>
          </a:p>
        </p:txBody>
      </p:sp>
      <p:sp>
        <p:nvSpPr>
          <p:cNvPr id="6" name="Line 5">
            <a:extLst>
              <a:ext uri="{FF2B5EF4-FFF2-40B4-BE49-F238E27FC236}">
                <a16:creationId xmlns:a16="http://schemas.microsoft.com/office/drawing/2014/main" id="{8D3709F6-7462-45DC-8D18-DE91E428B9D0}"/>
              </a:ext>
            </a:extLst>
          </p:cNvPr>
          <p:cNvSpPr>
            <a:spLocks noChangeShapeType="1"/>
          </p:cNvSpPr>
          <p:nvPr/>
        </p:nvSpPr>
        <p:spPr bwMode="auto">
          <a:xfrm>
            <a:off x="304800" y="2209800"/>
            <a:ext cx="0" cy="3962400"/>
          </a:xfrm>
          <a:prstGeom prst="line">
            <a:avLst/>
          </a:prstGeom>
          <a:noFill/>
          <a:ln w="9525">
            <a:solidFill>
              <a:srgbClr val="FBFFFC"/>
            </a:solidFill>
            <a:round/>
            <a:headEnd/>
            <a:tailEnd/>
          </a:ln>
        </p:spPr>
        <p:txBody>
          <a:bodyPr wrap="none" anchor="ctr"/>
          <a:lstStyle/>
          <a:p>
            <a:pPr>
              <a:defRPr/>
            </a:pPr>
            <a:endParaRPr lang="en-US">
              <a:ln w="57150" cmpd="sng">
                <a:solidFill>
                  <a:srgbClr val="000000"/>
                </a:solidFill>
              </a:ln>
              <a:latin typeface="Times" charset="0"/>
              <a:ea typeface="ＭＳ Ｐゴシック" charset="0"/>
              <a:cs typeface="ＭＳ Ｐゴシック" charset="0"/>
            </a:endParaRPr>
          </a:p>
        </p:txBody>
      </p:sp>
      <p:sp>
        <p:nvSpPr>
          <p:cNvPr id="7" name="Line 6">
            <a:extLst>
              <a:ext uri="{FF2B5EF4-FFF2-40B4-BE49-F238E27FC236}">
                <a16:creationId xmlns:a16="http://schemas.microsoft.com/office/drawing/2014/main" id="{765364CA-400C-405D-938D-F5AABAB6EED1}"/>
              </a:ext>
            </a:extLst>
          </p:cNvPr>
          <p:cNvSpPr>
            <a:spLocks noChangeShapeType="1"/>
          </p:cNvSpPr>
          <p:nvPr/>
        </p:nvSpPr>
        <p:spPr bwMode="auto">
          <a:xfrm>
            <a:off x="304800" y="6172200"/>
            <a:ext cx="8534400" cy="0"/>
          </a:xfrm>
          <a:prstGeom prst="line">
            <a:avLst/>
          </a:prstGeom>
          <a:noFill/>
          <a:ln w="952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6261" name="Text Box 10">
            <a:extLst>
              <a:ext uri="{FF2B5EF4-FFF2-40B4-BE49-F238E27FC236}">
                <a16:creationId xmlns:a16="http://schemas.microsoft.com/office/drawing/2014/main" id="{88F6FE86-4875-4803-B1CF-CDF3B5A25F1E}"/>
              </a:ext>
            </a:extLst>
          </p:cNvPr>
          <p:cNvSpPr txBox="1">
            <a:spLocks noChangeArrowheads="1"/>
          </p:cNvSpPr>
          <p:nvPr/>
        </p:nvSpPr>
        <p:spPr bwMode="auto">
          <a:xfrm rot="-5400000">
            <a:off x="-826293" y="3263106"/>
            <a:ext cx="2719388" cy="460375"/>
          </a:xfrm>
          <a:prstGeom prst="rect">
            <a:avLst/>
          </a:prstGeom>
          <a:noFill/>
          <a:ln>
            <a:noFill/>
          </a:ln>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b="1">
                <a:solidFill>
                  <a:srgbClr val="FF0000"/>
                </a:solidFill>
                <a:effectLst>
                  <a:outerShdw blurRad="38100" dist="38100" dir="2700000" algn="tl">
                    <a:srgbClr val="000000"/>
                  </a:outerShdw>
                </a:effectLst>
              </a:rPr>
              <a:t>number of photons</a:t>
            </a:r>
            <a:endParaRPr lang="en-US">
              <a:solidFill>
                <a:srgbClr val="FF0000"/>
              </a:solidFill>
              <a:effectLst>
                <a:outerShdw blurRad="38100" dist="38100" dir="2700000" algn="tl">
                  <a:srgbClr val="000000"/>
                </a:outerShdw>
              </a:effectLst>
            </a:endParaRPr>
          </a:p>
        </p:txBody>
      </p:sp>
      <p:sp>
        <p:nvSpPr>
          <p:cNvPr id="9" name="Freeform 8">
            <a:extLst>
              <a:ext uri="{FF2B5EF4-FFF2-40B4-BE49-F238E27FC236}">
                <a16:creationId xmlns:a16="http://schemas.microsoft.com/office/drawing/2014/main" id="{8F0F1D33-EE7B-42EB-A5BC-8BA3554E53C1}"/>
              </a:ext>
            </a:extLst>
          </p:cNvPr>
          <p:cNvSpPr>
            <a:spLocks/>
          </p:cNvSpPr>
          <p:nvPr/>
        </p:nvSpPr>
        <p:spPr bwMode="auto">
          <a:xfrm>
            <a:off x="2895600" y="2209800"/>
            <a:ext cx="18211800" cy="3797300"/>
          </a:xfrm>
          <a:custGeom>
            <a:avLst/>
            <a:gdLst>
              <a:gd name="T0" fmla="*/ 0 w 5368"/>
              <a:gd name="T1" fmla="*/ 2147483647 h 2392"/>
              <a:gd name="T2" fmla="*/ 2147483647 w 5368"/>
              <a:gd name="T3" fmla="*/ 2147483647 h 2392"/>
              <a:gd name="T4" fmla="*/ 2147483647 w 5368"/>
              <a:gd name="T5" fmla="*/ 2147483647 h 2392"/>
              <a:gd name="T6" fmla="*/ 2147483647 w 5368"/>
              <a:gd name="T7" fmla="*/ 2147483647 h 2392"/>
              <a:gd name="T8" fmla="*/ 2147483647 w 5368"/>
              <a:gd name="T9" fmla="*/ 2147483647 h 2392"/>
              <a:gd name="T10" fmla="*/ 2147483647 w 5368"/>
              <a:gd name="T11" fmla="*/ 2147483647 h 2392"/>
              <a:gd name="T12" fmla="*/ 0 60000 65536"/>
              <a:gd name="T13" fmla="*/ 0 60000 65536"/>
              <a:gd name="T14" fmla="*/ 0 60000 65536"/>
              <a:gd name="T15" fmla="*/ 0 60000 65536"/>
              <a:gd name="T16" fmla="*/ 0 60000 65536"/>
              <a:gd name="T17" fmla="*/ 0 60000 65536"/>
              <a:gd name="T18" fmla="*/ 0 w 5368"/>
              <a:gd name="T19" fmla="*/ 0 h 2392"/>
              <a:gd name="T20" fmla="*/ 5368 w 5368"/>
              <a:gd name="T21" fmla="*/ 2392 h 2392"/>
            </a:gdLst>
            <a:ahLst/>
            <a:cxnLst>
              <a:cxn ang="T12">
                <a:pos x="T0" y="T1"/>
              </a:cxn>
              <a:cxn ang="T13">
                <a:pos x="T2" y="T3"/>
              </a:cxn>
              <a:cxn ang="T14">
                <a:pos x="T4" y="T5"/>
              </a:cxn>
              <a:cxn ang="T15">
                <a:pos x="T6" y="T7"/>
              </a:cxn>
              <a:cxn ang="T16">
                <a:pos x="T8" y="T9"/>
              </a:cxn>
              <a:cxn ang="T17">
                <a:pos x="T10" y="T11"/>
              </a:cxn>
            </a:cxnLst>
            <a:rect l="T18" t="T19" r="T20" b="T21"/>
            <a:pathLst>
              <a:path w="5368" h="2392">
                <a:moveTo>
                  <a:pt x="0" y="2392"/>
                </a:moveTo>
                <a:cubicBezTo>
                  <a:pt x="288" y="1332"/>
                  <a:pt x="576" y="272"/>
                  <a:pt x="864" y="136"/>
                </a:cubicBezTo>
                <a:cubicBezTo>
                  <a:pt x="1152" y="0"/>
                  <a:pt x="1440" y="1240"/>
                  <a:pt x="1728" y="1576"/>
                </a:cubicBezTo>
                <a:cubicBezTo>
                  <a:pt x="2016" y="1912"/>
                  <a:pt x="2056" y="2024"/>
                  <a:pt x="2592" y="2152"/>
                </a:cubicBezTo>
                <a:cubicBezTo>
                  <a:pt x="3128" y="2280"/>
                  <a:pt x="4520" y="2312"/>
                  <a:pt x="4944" y="2344"/>
                </a:cubicBezTo>
                <a:cubicBezTo>
                  <a:pt x="5368" y="2376"/>
                  <a:pt x="5252" y="2360"/>
                  <a:pt x="5136" y="2344"/>
                </a:cubicBezTo>
              </a:path>
            </a:pathLst>
          </a:custGeom>
          <a:noFill/>
          <a:ln w="41275">
            <a:solidFill>
              <a:srgbClr val="FF0000"/>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7287" name="Text Box 9">
            <a:extLst>
              <a:ext uri="{FF2B5EF4-FFF2-40B4-BE49-F238E27FC236}">
                <a16:creationId xmlns:a16="http://schemas.microsoft.com/office/drawing/2014/main" id="{F3298CF0-E5A8-4964-8C9A-BBBEB72C26EC}"/>
              </a:ext>
            </a:extLst>
          </p:cNvPr>
          <p:cNvSpPr txBox="1">
            <a:spLocks noChangeArrowheads="1"/>
          </p:cNvSpPr>
          <p:nvPr/>
        </p:nvSpPr>
        <p:spPr bwMode="auto">
          <a:xfrm>
            <a:off x="3581400" y="6324600"/>
            <a:ext cx="375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chemeClr val="bg1"/>
                </a:solidFill>
              </a:rPr>
              <a:t>wavelength</a:t>
            </a:r>
            <a:endParaRPr lang="en-US" altLang="en-US"/>
          </a:p>
        </p:txBody>
      </p:sp>
      <p:sp>
        <p:nvSpPr>
          <p:cNvPr id="97288" name="TextBox 1">
            <a:extLst>
              <a:ext uri="{FF2B5EF4-FFF2-40B4-BE49-F238E27FC236}">
                <a16:creationId xmlns:a16="http://schemas.microsoft.com/office/drawing/2014/main" id="{F9664347-BE4F-43DD-A0A2-8AA66C073DEB}"/>
              </a:ext>
            </a:extLst>
          </p:cNvPr>
          <p:cNvSpPr txBox="1">
            <a:spLocks noChangeArrowheads="1"/>
          </p:cNvSpPr>
          <p:nvPr/>
        </p:nvSpPr>
        <p:spPr bwMode="auto">
          <a:xfrm>
            <a:off x="-914400" y="24130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7289" name="TextBox 3">
            <a:extLst>
              <a:ext uri="{FF2B5EF4-FFF2-40B4-BE49-F238E27FC236}">
                <a16:creationId xmlns:a16="http://schemas.microsoft.com/office/drawing/2014/main" id="{128CFE41-7058-41A4-BA95-4229C49C049A}"/>
              </a:ext>
            </a:extLst>
          </p:cNvPr>
          <p:cNvSpPr txBox="1">
            <a:spLocks noChangeArrowheads="1"/>
          </p:cNvSpPr>
          <p:nvPr/>
        </p:nvSpPr>
        <p:spPr bwMode="auto">
          <a:xfrm>
            <a:off x="-863600" y="3175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 name="Freeform 9">
            <a:extLst>
              <a:ext uri="{FF2B5EF4-FFF2-40B4-BE49-F238E27FC236}">
                <a16:creationId xmlns:a16="http://schemas.microsoft.com/office/drawing/2014/main" id="{F338CDE4-128C-4873-80F7-5241799F6DBB}"/>
              </a:ext>
            </a:extLst>
          </p:cNvPr>
          <p:cNvSpPr>
            <a:spLocks/>
          </p:cNvSpPr>
          <p:nvPr/>
        </p:nvSpPr>
        <p:spPr bwMode="auto">
          <a:xfrm>
            <a:off x="381000" y="2209800"/>
            <a:ext cx="18211800" cy="3797300"/>
          </a:xfrm>
          <a:custGeom>
            <a:avLst/>
            <a:gdLst>
              <a:gd name="T0" fmla="*/ 0 w 5368"/>
              <a:gd name="T1" fmla="*/ 2147483647 h 2392"/>
              <a:gd name="T2" fmla="*/ 2147483647 w 5368"/>
              <a:gd name="T3" fmla="*/ 2147483647 h 2392"/>
              <a:gd name="T4" fmla="*/ 2147483647 w 5368"/>
              <a:gd name="T5" fmla="*/ 2147483647 h 2392"/>
              <a:gd name="T6" fmla="*/ 2147483647 w 5368"/>
              <a:gd name="T7" fmla="*/ 2147483647 h 2392"/>
              <a:gd name="T8" fmla="*/ 2147483647 w 5368"/>
              <a:gd name="T9" fmla="*/ 2147483647 h 2392"/>
              <a:gd name="T10" fmla="*/ 2147483647 w 5368"/>
              <a:gd name="T11" fmla="*/ 2147483647 h 2392"/>
              <a:gd name="T12" fmla="*/ 0 60000 65536"/>
              <a:gd name="T13" fmla="*/ 0 60000 65536"/>
              <a:gd name="T14" fmla="*/ 0 60000 65536"/>
              <a:gd name="T15" fmla="*/ 0 60000 65536"/>
              <a:gd name="T16" fmla="*/ 0 60000 65536"/>
              <a:gd name="T17" fmla="*/ 0 60000 65536"/>
              <a:gd name="T18" fmla="*/ 0 w 5368"/>
              <a:gd name="T19" fmla="*/ 0 h 2392"/>
              <a:gd name="T20" fmla="*/ 5368 w 5368"/>
              <a:gd name="T21" fmla="*/ 2392 h 2392"/>
            </a:gdLst>
            <a:ahLst/>
            <a:cxnLst>
              <a:cxn ang="T12">
                <a:pos x="T0" y="T1"/>
              </a:cxn>
              <a:cxn ang="T13">
                <a:pos x="T2" y="T3"/>
              </a:cxn>
              <a:cxn ang="T14">
                <a:pos x="T4" y="T5"/>
              </a:cxn>
              <a:cxn ang="T15">
                <a:pos x="T6" y="T7"/>
              </a:cxn>
              <a:cxn ang="T16">
                <a:pos x="T8" y="T9"/>
              </a:cxn>
              <a:cxn ang="T17">
                <a:pos x="T10" y="T11"/>
              </a:cxn>
            </a:cxnLst>
            <a:rect l="T18" t="T19" r="T20" b="T21"/>
            <a:pathLst>
              <a:path w="5368" h="2392">
                <a:moveTo>
                  <a:pt x="0" y="2392"/>
                </a:moveTo>
                <a:cubicBezTo>
                  <a:pt x="288" y="1332"/>
                  <a:pt x="576" y="272"/>
                  <a:pt x="864" y="136"/>
                </a:cubicBezTo>
                <a:cubicBezTo>
                  <a:pt x="1152" y="0"/>
                  <a:pt x="1440" y="1240"/>
                  <a:pt x="1728" y="1576"/>
                </a:cubicBezTo>
                <a:cubicBezTo>
                  <a:pt x="2016" y="1912"/>
                  <a:pt x="2056" y="2024"/>
                  <a:pt x="2592" y="2152"/>
                </a:cubicBezTo>
                <a:cubicBezTo>
                  <a:pt x="3128" y="2280"/>
                  <a:pt x="4520" y="2312"/>
                  <a:pt x="4944" y="2344"/>
                </a:cubicBezTo>
                <a:cubicBezTo>
                  <a:pt x="5368" y="2376"/>
                  <a:pt x="5252" y="2360"/>
                  <a:pt x="5136" y="2344"/>
                </a:cubicBezTo>
              </a:path>
            </a:pathLst>
          </a:custGeom>
          <a:noFill/>
          <a:ln w="4127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11" name="Text Box 7">
            <a:extLst>
              <a:ext uri="{FF2B5EF4-FFF2-40B4-BE49-F238E27FC236}">
                <a16:creationId xmlns:a16="http://schemas.microsoft.com/office/drawing/2014/main" id="{8902C4CF-2494-481F-95FE-83969FD86F2A}"/>
              </a:ext>
            </a:extLst>
          </p:cNvPr>
          <p:cNvSpPr txBox="1">
            <a:spLocks noChangeArrowheads="1"/>
          </p:cNvSpPr>
          <p:nvPr/>
        </p:nvSpPr>
        <p:spPr bwMode="auto">
          <a:xfrm>
            <a:off x="1143000" y="1752600"/>
            <a:ext cx="33528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defRPr/>
            </a:pPr>
            <a:r>
              <a:rPr lang="en-US" dirty="0">
                <a:solidFill>
                  <a:srgbClr val="0000FF"/>
                </a:solidFill>
              </a:rPr>
              <a:t>Hot Star:   10,000 K</a:t>
            </a:r>
          </a:p>
        </p:txBody>
      </p:sp>
      <p:cxnSp>
        <p:nvCxnSpPr>
          <p:cNvPr id="97292" name="Straight Connector 11">
            <a:extLst>
              <a:ext uri="{FF2B5EF4-FFF2-40B4-BE49-F238E27FC236}">
                <a16:creationId xmlns:a16="http://schemas.microsoft.com/office/drawing/2014/main" id="{C2755EC8-FD6C-491F-9DEC-6F21BB24A308}"/>
              </a:ext>
            </a:extLst>
          </p:cNvPr>
          <p:cNvCxnSpPr>
            <a:cxnSpLocks noChangeShapeType="1"/>
          </p:cNvCxnSpPr>
          <p:nvPr/>
        </p:nvCxnSpPr>
        <p:spPr bwMode="auto">
          <a:xfrm>
            <a:off x="34290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3" name="Text Box 7">
            <a:extLst>
              <a:ext uri="{FF2B5EF4-FFF2-40B4-BE49-F238E27FC236}">
                <a16:creationId xmlns:a16="http://schemas.microsoft.com/office/drawing/2014/main" id="{7BEA76B0-1F54-4FF3-B321-05AC60A7671E}"/>
              </a:ext>
            </a:extLst>
          </p:cNvPr>
          <p:cNvSpPr txBox="1">
            <a:spLocks noChangeArrowheads="1"/>
          </p:cNvSpPr>
          <p:nvPr/>
        </p:nvSpPr>
        <p:spPr bwMode="auto">
          <a:xfrm>
            <a:off x="2971800" y="6324600"/>
            <a:ext cx="914400" cy="369888"/>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0000FF"/>
                </a:solidFill>
                <a:latin typeface="Arial" panose="020B0604020202020204" pitchFamily="34" charset="0"/>
              </a:rPr>
              <a:t>0.3 </a:t>
            </a:r>
            <a:r>
              <a:rPr lang="en-US" altLang="en-US" sz="1800" i="1">
                <a:solidFill>
                  <a:srgbClr val="0000FF"/>
                </a:solidFill>
                <a:latin typeface="Arial" panose="020B0604020202020204" pitchFamily="34" charset="0"/>
              </a:rPr>
              <a:t>µ</a:t>
            </a:r>
          </a:p>
        </p:txBody>
      </p:sp>
      <p:cxnSp>
        <p:nvCxnSpPr>
          <p:cNvPr id="97294" name="Straight Connector 13">
            <a:extLst>
              <a:ext uri="{FF2B5EF4-FFF2-40B4-BE49-F238E27FC236}">
                <a16:creationId xmlns:a16="http://schemas.microsoft.com/office/drawing/2014/main" id="{EFE043E4-7DFF-44CB-8797-153C48BF67E8}"/>
              </a:ext>
            </a:extLst>
          </p:cNvPr>
          <p:cNvCxnSpPr>
            <a:cxnSpLocks noChangeShapeType="1"/>
          </p:cNvCxnSpPr>
          <p:nvPr/>
        </p:nvCxnSpPr>
        <p:spPr bwMode="auto">
          <a:xfrm>
            <a:off x="5943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5" name="Text Box 7">
            <a:extLst>
              <a:ext uri="{FF2B5EF4-FFF2-40B4-BE49-F238E27FC236}">
                <a16:creationId xmlns:a16="http://schemas.microsoft.com/office/drawing/2014/main" id="{7922593E-9836-4B23-9E6F-A2CD2F71372A}"/>
              </a:ext>
            </a:extLst>
          </p:cNvPr>
          <p:cNvSpPr txBox="1">
            <a:spLocks noChangeArrowheads="1"/>
          </p:cNvSpPr>
          <p:nvPr/>
        </p:nvSpPr>
        <p:spPr bwMode="auto">
          <a:xfrm>
            <a:off x="5486400" y="6324600"/>
            <a:ext cx="914400" cy="369888"/>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800">
                <a:solidFill>
                  <a:srgbClr val="0000FF"/>
                </a:solidFill>
                <a:latin typeface="Arial" panose="020B0604020202020204" pitchFamily="34" charset="0"/>
              </a:rPr>
              <a:t>0.6 </a:t>
            </a:r>
            <a:r>
              <a:rPr lang="en-US" altLang="en-US" sz="1800" i="1">
                <a:solidFill>
                  <a:srgbClr val="0000FF"/>
                </a:solidFill>
                <a:latin typeface="Arial" panose="020B0604020202020204" pitchFamily="34" charset="0"/>
              </a:rPr>
              <a:t>µ</a:t>
            </a:r>
          </a:p>
        </p:txBody>
      </p:sp>
      <p:sp>
        <p:nvSpPr>
          <p:cNvPr id="16" name="Text Box 7">
            <a:extLst>
              <a:ext uri="{FF2B5EF4-FFF2-40B4-BE49-F238E27FC236}">
                <a16:creationId xmlns:a16="http://schemas.microsoft.com/office/drawing/2014/main" id="{FF251CF7-8960-47F1-BBCE-E5412CB76E39}"/>
              </a:ext>
            </a:extLst>
          </p:cNvPr>
          <p:cNvSpPr txBox="1">
            <a:spLocks noChangeArrowheads="1"/>
          </p:cNvSpPr>
          <p:nvPr/>
        </p:nvSpPr>
        <p:spPr bwMode="auto">
          <a:xfrm>
            <a:off x="990600" y="228600"/>
            <a:ext cx="72390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defRPr/>
            </a:pPr>
            <a:r>
              <a:rPr lang="en-US" dirty="0">
                <a:solidFill>
                  <a:srgbClr val="FF0000"/>
                </a:solidFill>
              </a:rPr>
              <a:t>Notice the SHAPE of the distribution is the same</a:t>
            </a:r>
          </a:p>
        </p:txBody>
      </p:sp>
      <p:cxnSp>
        <p:nvCxnSpPr>
          <p:cNvPr id="96273" name="Straight Connector 2">
            <a:extLst>
              <a:ext uri="{FF2B5EF4-FFF2-40B4-BE49-F238E27FC236}">
                <a16:creationId xmlns:a16="http://schemas.microsoft.com/office/drawing/2014/main" id="{716B35BB-2801-418F-B36B-C302978CC464}"/>
              </a:ext>
            </a:extLst>
          </p:cNvPr>
          <p:cNvCxnSpPr>
            <a:cxnSpLocks noChangeShapeType="1"/>
            <a:stCxn id="16" idx="1"/>
          </p:cNvCxnSpPr>
          <p:nvPr/>
        </p:nvCxnSpPr>
        <p:spPr bwMode="auto">
          <a:xfrm flipH="1" flipV="1">
            <a:off x="533400" y="457200"/>
            <a:ext cx="457200" cy="1588"/>
          </a:xfrm>
          <a:prstGeom prst="line">
            <a:avLst/>
          </a:prstGeom>
          <a:noFill/>
          <a:ln w="28575">
            <a:solidFill>
              <a:srgbClr val="FF0000"/>
            </a:solidFill>
            <a:round/>
            <a:headEnd/>
            <a:tailEnd/>
          </a:ln>
          <a:effectLst>
            <a:outerShdw blurRad="50800" dist="38100" dir="2700000" algn="tl" rotWithShape="0">
              <a:srgbClr val="808080">
                <a:alpha val="39999"/>
              </a:srgbClr>
            </a:outerShdw>
          </a:effectLst>
          <a:extLst>
            <a:ext uri="{909E8E84-426E-40DD-AFC4-6F175D3DCCD1}">
              <a14:hiddenFill xmlns:a14="http://schemas.microsoft.com/office/drawing/2010/main">
                <a:noFill/>
              </a14:hiddenFill>
            </a:ext>
          </a:extLst>
        </p:spPr>
      </p:cxnSp>
      <p:cxnSp>
        <p:nvCxnSpPr>
          <p:cNvPr id="96274" name="Straight Arrow Connector 4">
            <a:extLst>
              <a:ext uri="{FF2B5EF4-FFF2-40B4-BE49-F238E27FC236}">
                <a16:creationId xmlns:a16="http://schemas.microsoft.com/office/drawing/2014/main" id="{C972411A-BF5B-445B-A2CB-2D83B68FB39A}"/>
              </a:ext>
            </a:extLst>
          </p:cNvPr>
          <p:cNvCxnSpPr>
            <a:cxnSpLocks noChangeShapeType="1"/>
          </p:cNvCxnSpPr>
          <p:nvPr/>
        </p:nvCxnSpPr>
        <p:spPr bwMode="auto">
          <a:xfrm>
            <a:off x="533400" y="457200"/>
            <a:ext cx="0" cy="1600200"/>
          </a:xfrm>
          <a:prstGeom prst="straightConnector1">
            <a:avLst/>
          </a:prstGeom>
          <a:noFill/>
          <a:ln w="28575">
            <a:solidFill>
              <a:srgbClr val="FF0000"/>
            </a:solidFill>
            <a:round/>
            <a:headEnd/>
            <a:tailEnd type="arrow" w="med" len="med"/>
          </a:ln>
          <a:effectLst>
            <a:outerShdw blurRad="50800" dist="38100" dir="2700000" algn="tl" rotWithShape="0">
              <a:srgbClr val="808080">
                <a:alpha val="39999"/>
              </a:srgbClr>
            </a:outerShdw>
          </a:effectLst>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5">
            <a:extLst>
              <a:ext uri="{FF2B5EF4-FFF2-40B4-BE49-F238E27FC236}">
                <a16:creationId xmlns:a16="http://schemas.microsoft.com/office/drawing/2014/main" id="{E841C8AB-7520-402B-B88F-3B3EBECCBF28}"/>
              </a:ext>
            </a:extLst>
          </p:cNvPr>
          <p:cNvSpPr>
            <a:spLocks noChangeShapeType="1"/>
          </p:cNvSpPr>
          <p:nvPr/>
        </p:nvSpPr>
        <p:spPr bwMode="auto">
          <a:xfrm>
            <a:off x="304800" y="2209800"/>
            <a:ext cx="0" cy="3962400"/>
          </a:xfrm>
          <a:prstGeom prst="line">
            <a:avLst/>
          </a:prstGeom>
          <a:noFill/>
          <a:ln w="9525">
            <a:solidFill>
              <a:srgbClr val="FBFFFC"/>
            </a:solidFill>
            <a:round/>
            <a:headEnd/>
            <a:tailEnd/>
          </a:ln>
        </p:spPr>
        <p:txBody>
          <a:bodyPr wrap="none" anchor="ctr"/>
          <a:lstStyle/>
          <a:p>
            <a:pPr>
              <a:defRPr/>
            </a:pPr>
            <a:endParaRPr lang="en-US">
              <a:ln w="57150" cmpd="sng">
                <a:solidFill>
                  <a:srgbClr val="000000"/>
                </a:solidFill>
              </a:ln>
              <a:latin typeface="Times" charset="0"/>
              <a:ea typeface="ＭＳ Ｐゴシック" charset="0"/>
              <a:cs typeface="ＭＳ Ｐゴシック" charset="0"/>
            </a:endParaRPr>
          </a:p>
        </p:txBody>
      </p:sp>
      <p:sp>
        <p:nvSpPr>
          <p:cNvPr id="7" name="Line 6">
            <a:extLst>
              <a:ext uri="{FF2B5EF4-FFF2-40B4-BE49-F238E27FC236}">
                <a16:creationId xmlns:a16="http://schemas.microsoft.com/office/drawing/2014/main" id="{84466DE3-F2E1-409D-8B2F-7AA43D79A83E}"/>
              </a:ext>
            </a:extLst>
          </p:cNvPr>
          <p:cNvSpPr>
            <a:spLocks noChangeShapeType="1"/>
          </p:cNvSpPr>
          <p:nvPr/>
        </p:nvSpPr>
        <p:spPr bwMode="auto">
          <a:xfrm>
            <a:off x="304800" y="6172200"/>
            <a:ext cx="8534400" cy="0"/>
          </a:xfrm>
          <a:prstGeom prst="line">
            <a:avLst/>
          </a:prstGeom>
          <a:noFill/>
          <a:ln w="952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7284" name="Text Box 10">
            <a:extLst>
              <a:ext uri="{FF2B5EF4-FFF2-40B4-BE49-F238E27FC236}">
                <a16:creationId xmlns:a16="http://schemas.microsoft.com/office/drawing/2014/main" id="{5CA52908-D81C-446E-AE32-0A8CE9E2205F}"/>
              </a:ext>
            </a:extLst>
          </p:cNvPr>
          <p:cNvSpPr txBox="1">
            <a:spLocks noChangeArrowheads="1"/>
          </p:cNvSpPr>
          <p:nvPr/>
        </p:nvSpPr>
        <p:spPr bwMode="auto">
          <a:xfrm rot="-5400000">
            <a:off x="-826293" y="3263106"/>
            <a:ext cx="2719388" cy="460375"/>
          </a:xfrm>
          <a:prstGeom prst="rect">
            <a:avLst/>
          </a:prstGeom>
          <a:noFill/>
          <a:ln>
            <a:noFill/>
          </a:ln>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b="1">
                <a:solidFill>
                  <a:srgbClr val="FF0000"/>
                </a:solidFill>
                <a:effectLst>
                  <a:outerShdw blurRad="38100" dist="38100" dir="2700000" algn="tl">
                    <a:srgbClr val="000000"/>
                  </a:outerShdw>
                </a:effectLst>
              </a:rPr>
              <a:t>Energy per second</a:t>
            </a:r>
            <a:endParaRPr lang="en-US">
              <a:solidFill>
                <a:srgbClr val="FF0000"/>
              </a:solidFill>
              <a:effectLst>
                <a:outerShdw blurRad="38100" dist="38100" dir="2700000" algn="tl">
                  <a:srgbClr val="000000"/>
                </a:outerShdw>
              </a:effectLst>
            </a:endParaRPr>
          </a:p>
        </p:txBody>
      </p:sp>
      <p:sp>
        <p:nvSpPr>
          <p:cNvPr id="9" name="Freeform 8">
            <a:extLst>
              <a:ext uri="{FF2B5EF4-FFF2-40B4-BE49-F238E27FC236}">
                <a16:creationId xmlns:a16="http://schemas.microsoft.com/office/drawing/2014/main" id="{3A68E2E1-24DE-4C65-86F7-F5FE8BDD92F1}"/>
              </a:ext>
            </a:extLst>
          </p:cNvPr>
          <p:cNvSpPr>
            <a:spLocks/>
          </p:cNvSpPr>
          <p:nvPr/>
        </p:nvSpPr>
        <p:spPr bwMode="auto">
          <a:xfrm>
            <a:off x="304800" y="2362200"/>
            <a:ext cx="8915400" cy="3797300"/>
          </a:xfrm>
          <a:custGeom>
            <a:avLst/>
            <a:gdLst>
              <a:gd name="T0" fmla="*/ 0 w 5368"/>
              <a:gd name="T1" fmla="*/ 2147483647 h 2392"/>
              <a:gd name="T2" fmla="*/ 2147483647 w 5368"/>
              <a:gd name="T3" fmla="*/ 2147483647 h 2392"/>
              <a:gd name="T4" fmla="*/ 2147483647 w 5368"/>
              <a:gd name="T5" fmla="*/ 2147483647 h 2392"/>
              <a:gd name="T6" fmla="*/ 2147483647 w 5368"/>
              <a:gd name="T7" fmla="*/ 2147483647 h 2392"/>
              <a:gd name="T8" fmla="*/ 2147483647 w 5368"/>
              <a:gd name="T9" fmla="*/ 2147483647 h 2392"/>
              <a:gd name="T10" fmla="*/ 2147483647 w 5368"/>
              <a:gd name="T11" fmla="*/ 2147483647 h 2392"/>
              <a:gd name="T12" fmla="*/ 0 60000 65536"/>
              <a:gd name="T13" fmla="*/ 0 60000 65536"/>
              <a:gd name="T14" fmla="*/ 0 60000 65536"/>
              <a:gd name="T15" fmla="*/ 0 60000 65536"/>
              <a:gd name="T16" fmla="*/ 0 60000 65536"/>
              <a:gd name="T17" fmla="*/ 0 60000 65536"/>
              <a:gd name="T18" fmla="*/ 0 w 5368"/>
              <a:gd name="T19" fmla="*/ 0 h 2392"/>
              <a:gd name="T20" fmla="*/ 5368 w 5368"/>
              <a:gd name="T21" fmla="*/ 2392 h 2392"/>
            </a:gdLst>
            <a:ahLst/>
            <a:cxnLst>
              <a:cxn ang="T12">
                <a:pos x="T0" y="T1"/>
              </a:cxn>
              <a:cxn ang="T13">
                <a:pos x="T2" y="T3"/>
              </a:cxn>
              <a:cxn ang="T14">
                <a:pos x="T4" y="T5"/>
              </a:cxn>
              <a:cxn ang="T15">
                <a:pos x="T6" y="T7"/>
              </a:cxn>
              <a:cxn ang="T16">
                <a:pos x="T8" y="T9"/>
              </a:cxn>
              <a:cxn ang="T17">
                <a:pos x="T10" y="T11"/>
              </a:cxn>
            </a:cxnLst>
            <a:rect l="T18" t="T19" r="T20" b="T21"/>
            <a:pathLst>
              <a:path w="5368" h="2392">
                <a:moveTo>
                  <a:pt x="0" y="2392"/>
                </a:moveTo>
                <a:cubicBezTo>
                  <a:pt x="288" y="1332"/>
                  <a:pt x="576" y="272"/>
                  <a:pt x="864" y="136"/>
                </a:cubicBezTo>
                <a:cubicBezTo>
                  <a:pt x="1152" y="0"/>
                  <a:pt x="1440" y="1240"/>
                  <a:pt x="1728" y="1576"/>
                </a:cubicBezTo>
                <a:cubicBezTo>
                  <a:pt x="2016" y="1912"/>
                  <a:pt x="2056" y="2024"/>
                  <a:pt x="2592" y="2152"/>
                </a:cubicBezTo>
                <a:cubicBezTo>
                  <a:pt x="3128" y="2280"/>
                  <a:pt x="4520" y="2312"/>
                  <a:pt x="4944" y="2344"/>
                </a:cubicBezTo>
                <a:cubicBezTo>
                  <a:pt x="5368" y="2376"/>
                  <a:pt x="5252" y="2360"/>
                  <a:pt x="5136" y="2344"/>
                </a:cubicBezTo>
              </a:path>
            </a:pathLst>
          </a:custGeom>
          <a:noFill/>
          <a:ln w="4127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8310" name="Text Box 9">
            <a:extLst>
              <a:ext uri="{FF2B5EF4-FFF2-40B4-BE49-F238E27FC236}">
                <a16:creationId xmlns:a16="http://schemas.microsoft.com/office/drawing/2014/main" id="{11DA78C8-F959-4D4B-9E7A-4FF6F2918819}"/>
              </a:ext>
            </a:extLst>
          </p:cNvPr>
          <p:cNvSpPr txBox="1">
            <a:spLocks noChangeArrowheads="1"/>
          </p:cNvSpPr>
          <p:nvPr/>
        </p:nvSpPr>
        <p:spPr bwMode="auto">
          <a:xfrm>
            <a:off x="3581400" y="6324600"/>
            <a:ext cx="375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chemeClr val="bg1"/>
                </a:solidFill>
              </a:rPr>
              <a:t>wavelength</a:t>
            </a:r>
            <a:endParaRPr lang="en-US" altLang="en-US"/>
          </a:p>
        </p:txBody>
      </p:sp>
      <p:sp>
        <p:nvSpPr>
          <p:cNvPr id="98311" name="TextBox 1">
            <a:extLst>
              <a:ext uri="{FF2B5EF4-FFF2-40B4-BE49-F238E27FC236}">
                <a16:creationId xmlns:a16="http://schemas.microsoft.com/office/drawing/2014/main" id="{11ECAE27-69C4-4E2D-8C95-60365C263858}"/>
              </a:ext>
            </a:extLst>
          </p:cNvPr>
          <p:cNvSpPr txBox="1">
            <a:spLocks noChangeArrowheads="1"/>
          </p:cNvSpPr>
          <p:nvPr/>
        </p:nvSpPr>
        <p:spPr bwMode="auto">
          <a:xfrm>
            <a:off x="-914400" y="24130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8312" name="TextBox 3">
            <a:extLst>
              <a:ext uri="{FF2B5EF4-FFF2-40B4-BE49-F238E27FC236}">
                <a16:creationId xmlns:a16="http://schemas.microsoft.com/office/drawing/2014/main" id="{77C2704C-230C-4811-BD14-28930A18BC4F}"/>
              </a:ext>
            </a:extLst>
          </p:cNvPr>
          <p:cNvSpPr txBox="1">
            <a:spLocks noChangeArrowheads="1"/>
          </p:cNvSpPr>
          <p:nvPr/>
        </p:nvSpPr>
        <p:spPr bwMode="auto">
          <a:xfrm>
            <a:off x="-863600" y="3175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8313" name="Freeform 4">
            <a:extLst>
              <a:ext uri="{FF2B5EF4-FFF2-40B4-BE49-F238E27FC236}">
                <a16:creationId xmlns:a16="http://schemas.microsoft.com/office/drawing/2014/main" id="{30514435-1826-41B6-9A1B-02956224F151}"/>
              </a:ext>
            </a:extLst>
          </p:cNvPr>
          <p:cNvSpPr>
            <a:spLocks/>
          </p:cNvSpPr>
          <p:nvPr/>
        </p:nvSpPr>
        <p:spPr bwMode="auto">
          <a:xfrm>
            <a:off x="2882900" y="4648200"/>
            <a:ext cx="6259513" cy="1500188"/>
          </a:xfrm>
          <a:custGeom>
            <a:avLst/>
            <a:gdLst>
              <a:gd name="T0" fmla="*/ 0 w 6259526"/>
              <a:gd name="T1" fmla="*/ 1509022 h 1499559"/>
              <a:gd name="T2" fmla="*/ 469885 w 6259526"/>
              <a:gd name="T3" fmla="*/ 844454 h 1499559"/>
              <a:gd name="T4" fmla="*/ 876270 w 6259526"/>
              <a:gd name="T5" fmla="*/ 371589 h 1499559"/>
              <a:gd name="T6" fmla="*/ 1219155 w 6259526"/>
              <a:gd name="T7" fmla="*/ 103204 h 1499559"/>
              <a:gd name="T8" fmla="*/ 1523955 w 6259526"/>
              <a:gd name="T9" fmla="*/ 959 h 1499559"/>
              <a:gd name="T10" fmla="*/ 1866840 w 6259526"/>
              <a:gd name="T11" fmla="*/ 154327 h 1499559"/>
              <a:gd name="T12" fmla="*/ 2273225 w 6259526"/>
              <a:gd name="T13" fmla="*/ 499390 h 1499559"/>
              <a:gd name="T14" fmla="*/ 2679610 w 6259526"/>
              <a:gd name="T15" fmla="*/ 844454 h 1499559"/>
              <a:gd name="T16" fmla="*/ 3441595 w 6259526"/>
              <a:gd name="T17" fmla="*/ 1215078 h 1499559"/>
              <a:gd name="T18" fmla="*/ 4330565 w 6259526"/>
              <a:gd name="T19" fmla="*/ 1368441 h 1499559"/>
              <a:gd name="T20" fmla="*/ 6133905 w 6259526"/>
              <a:gd name="T21" fmla="*/ 1445121 h 1499559"/>
              <a:gd name="T22" fmla="*/ 6108505 w 6259526"/>
              <a:gd name="T23" fmla="*/ 1445121 h 14995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59526"/>
              <a:gd name="T37" fmla="*/ 0 h 1499559"/>
              <a:gd name="T38" fmla="*/ 6259526 w 6259526"/>
              <a:gd name="T39" fmla="*/ 1499559 h 14995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59526" h="1499559">
                <a:moveTo>
                  <a:pt x="0" y="1499559"/>
                </a:moveTo>
                <a:cubicBezTo>
                  <a:pt x="161925" y="1263550"/>
                  <a:pt x="323850" y="1027542"/>
                  <a:pt x="469900" y="839159"/>
                </a:cubicBezTo>
                <a:cubicBezTo>
                  <a:pt x="615950" y="650776"/>
                  <a:pt x="751417" y="492026"/>
                  <a:pt x="876300" y="369259"/>
                </a:cubicBezTo>
                <a:cubicBezTo>
                  <a:pt x="1001183" y="246492"/>
                  <a:pt x="1111250" y="163942"/>
                  <a:pt x="1219200" y="102559"/>
                </a:cubicBezTo>
                <a:cubicBezTo>
                  <a:pt x="1327150" y="41176"/>
                  <a:pt x="1416050" y="-7508"/>
                  <a:pt x="1524000" y="959"/>
                </a:cubicBezTo>
                <a:cubicBezTo>
                  <a:pt x="1631950" y="9426"/>
                  <a:pt x="1742017" y="70809"/>
                  <a:pt x="1866900" y="153359"/>
                </a:cubicBezTo>
                <a:cubicBezTo>
                  <a:pt x="1991783" y="235909"/>
                  <a:pt x="2273300" y="496259"/>
                  <a:pt x="2273300" y="496259"/>
                </a:cubicBezTo>
                <a:cubicBezTo>
                  <a:pt x="2408767" y="610559"/>
                  <a:pt x="2484967" y="720626"/>
                  <a:pt x="2679700" y="839159"/>
                </a:cubicBezTo>
                <a:cubicBezTo>
                  <a:pt x="2874433" y="957692"/>
                  <a:pt x="3166533" y="1120676"/>
                  <a:pt x="3441700" y="1207459"/>
                </a:cubicBezTo>
                <a:cubicBezTo>
                  <a:pt x="3716867" y="1294242"/>
                  <a:pt x="3881967" y="1321759"/>
                  <a:pt x="4330700" y="1359859"/>
                </a:cubicBezTo>
                <a:cubicBezTo>
                  <a:pt x="4779433" y="1397959"/>
                  <a:pt x="5837767" y="1423359"/>
                  <a:pt x="6134100" y="1436059"/>
                </a:cubicBezTo>
                <a:cubicBezTo>
                  <a:pt x="6430433" y="1448759"/>
                  <a:pt x="6108700" y="1436059"/>
                  <a:pt x="6108700" y="1436059"/>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98314" name="Straight Connector 9">
            <a:extLst>
              <a:ext uri="{FF2B5EF4-FFF2-40B4-BE49-F238E27FC236}">
                <a16:creationId xmlns:a16="http://schemas.microsoft.com/office/drawing/2014/main" id="{F3103097-AFE6-4D49-963C-3F14995C58BC}"/>
              </a:ext>
            </a:extLst>
          </p:cNvPr>
          <p:cNvCxnSpPr>
            <a:cxnSpLocks noChangeShapeType="1"/>
          </p:cNvCxnSpPr>
          <p:nvPr/>
        </p:nvCxnSpPr>
        <p:spPr bwMode="auto">
          <a:xfrm>
            <a:off x="4419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Text Box 7">
            <a:extLst>
              <a:ext uri="{FF2B5EF4-FFF2-40B4-BE49-F238E27FC236}">
                <a16:creationId xmlns:a16="http://schemas.microsoft.com/office/drawing/2014/main" id="{E76664C4-83A2-402C-B725-200C498ECDF9}"/>
              </a:ext>
            </a:extLst>
          </p:cNvPr>
          <p:cNvSpPr txBox="1">
            <a:spLocks noChangeArrowheads="1"/>
          </p:cNvSpPr>
          <p:nvPr/>
        </p:nvSpPr>
        <p:spPr bwMode="auto">
          <a:xfrm>
            <a:off x="4191000" y="6248400"/>
            <a:ext cx="914400" cy="30797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0000FF"/>
                </a:solidFill>
                <a:latin typeface="Arial" panose="020B0604020202020204" pitchFamily="34" charset="0"/>
              </a:rPr>
              <a:t>0.6 </a:t>
            </a:r>
            <a:r>
              <a:rPr lang="en-US" altLang="en-US" sz="1400" i="1">
                <a:solidFill>
                  <a:srgbClr val="0000FF"/>
                </a:solidFill>
                <a:latin typeface="Arial" panose="020B0604020202020204" pitchFamily="34" charset="0"/>
              </a:rPr>
              <a:t>µ</a:t>
            </a:r>
          </a:p>
        </p:txBody>
      </p:sp>
      <p:cxnSp>
        <p:nvCxnSpPr>
          <p:cNvPr id="98316" name="Straight Connector 11">
            <a:extLst>
              <a:ext uri="{FF2B5EF4-FFF2-40B4-BE49-F238E27FC236}">
                <a16:creationId xmlns:a16="http://schemas.microsoft.com/office/drawing/2014/main" id="{8B5FA0D3-C9CB-428D-AA9F-30E2DA2B8AEA}"/>
              </a:ext>
            </a:extLst>
          </p:cNvPr>
          <p:cNvCxnSpPr>
            <a:cxnSpLocks noChangeShapeType="1"/>
          </p:cNvCxnSpPr>
          <p:nvPr/>
        </p:nvCxnSpPr>
        <p:spPr bwMode="auto">
          <a:xfrm>
            <a:off x="1752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3" name="Text Box 7">
            <a:extLst>
              <a:ext uri="{FF2B5EF4-FFF2-40B4-BE49-F238E27FC236}">
                <a16:creationId xmlns:a16="http://schemas.microsoft.com/office/drawing/2014/main" id="{5B2C2A6D-D07C-47DF-B9D6-84FECE5F6716}"/>
              </a:ext>
            </a:extLst>
          </p:cNvPr>
          <p:cNvSpPr txBox="1">
            <a:spLocks noChangeArrowheads="1"/>
          </p:cNvSpPr>
          <p:nvPr/>
        </p:nvSpPr>
        <p:spPr bwMode="auto">
          <a:xfrm>
            <a:off x="1524000" y="6248400"/>
            <a:ext cx="914400" cy="30797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0000FF"/>
                </a:solidFill>
                <a:latin typeface="Arial" panose="020B0604020202020204" pitchFamily="34" charset="0"/>
              </a:rPr>
              <a:t>0.3 </a:t>
            </a:r>
            <a:r>
              <a:rPr lang="en-US" altLang="en-US" sz="1400" i="1">
                <a:solidFill>
                  <a:srgbClr val="0000FF"/>
                </a:solidFill>
                <a:latin typeface="Arial" panose="020B0604020202020204" pitchFamily="34" charset="0"/>
              </a:rPr>
              <a:t>µ</a:t>
            </a:r>
          </a:p>
        </p:txBody>
      </p:sp>
      <p:cxnSp>
        <p:nvCxnSpPr>
          <p:cNvPr id="97294" name="Straight Arrow Connector 13">
            <a:extLst>
              <a:ext uri="{FF2B5EF4-FFF2-40B4-BE49-F238E27FC236}">
                <a16:creationId xmlns:a16="http://schemas.microsoft.com/office/drawing/2014/main" id="{CF512929-EACC-409E-B65B-EC38809F64D8}"/>
              </a:ext>
            </a:extLst>
          </p:cNvPr>
          <p:cNvCxnSpPr>
            <a:cxnSpLocks noChangeShapeType="1"/>
          </p:cNvCxnSpPr>
          <p:nvPr/>
        </p:nvCxnSpPr>
        <p:spPr bwMode="auto">
          <a:xfrm>
            <a:off x="533400" y="457200"/>
            <a:ext cx="0" cy="1600200"/>
          </a:xfrm>
          <a:prstGeom prst="straightConnector1">
            <a:avLst/>
          </a:prstGeom>
          <a:noFill/>
          <a:ln w="28575">
            <a:solidFill>
              <a:srgbClr val="FF0000"/>
            </a:solidFill>
            <a:round/>
            <a:headEnd/>
            <a:tailEnd type="arrow" w="med" len="med"/>
          </a:ln>
          <a:effectLst>
            <a:outerShdw blurRad="50800" dist="38100" dir="2700000" algn="tl" rotWithShape="0">
              <a:srgbClr val="808080">
                <a:alpha val="39999"/>
              </a:srgbClr>
            </a:outerShdw>
          </a:effectLst>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A00C418E-06BF-44AB-BC73-82D43ED02BAB}"/>
              </a:ext>
            </a:extLst>
          </p:cNvPr>
          <p:cNvSpPr txBox="1">
            <a:spLocks noChangeArrowheads="1"/>
          </p:cNvSpPr>
          <p:nvPr/>
        </p:nvSpPr>
        <p:spPr bwMode="auto">
          <a:xfrm>
            <a:off x="990600" y="3429000"/>
            <a:ext cx="19050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defRPr/>
            </a:pPr>
            <a:r>
              <a:rPr lang="en-US" dirty="0">
                <a:solidFill>
                  <a:srgbClr val="0000FF"/>
                </a:solidFill>
              </a:rPr>
              <a:t> 10,000 K</a:t>
            </a:r>
          </a:p>
        </p:txBody>
      </p:sp>
      <p:sp>
        <p:nvSpPr>
          <p:cNvPr id="6" name="Line 5">
            <a:extLst>
              <a:ext uri="{FF2B5EF4-FFF2-40B4-BE49-F238E27FC236}">
                <a16:creationId xmlns:a16="http://schemas.microsoft.com/office/drawing/2014/main" id="{72D400FF-5059-4513-A9E7-07B8666F2E6B}"/>
              </a:ext>
            </a:extLst>
          </p:cNvPr>
          <p:cNvSpPr>
            <a:spLocks noChangeShapeType="1"/>
          </p:cNvSpPr>
          <p:nvPr/>
        </p:nvSpPr>
        <p:spPr bwMode="auto">
          <a:xfrm>
            <a:off x="304800" y="2209800"/>
            <a:ext cx="0" cy="3962400"/>
          </a:xfrm>
          <a:prstGeom prst="line">
            <a:avLst/>
          </a:prstGeom>
          <a:noFill/>
          <a:ln w="9525">
            <a:solidFill>
              <a:srgbClr val="FBFFFC"/>
            </a:solidFill>
            <a:round/>
            <a:headEnd/>
            <a:tailEnd/>
          </a:ln>
        </p:spPr>
        <p:txBody>
          <a:bodyPr wrap="none" anchor="ctr"/>
          <a:lstStyle/>
          <a:p>
            <a:pPr>
              <a:defRPr/>
            </a:pPr>
            <a:endParaRPr lang="en-US">
              <a:ln w="57150" cmpd="sng">
                <a:solidFill>
                  <a:srgbClr val="000000"/>
                </a:solidFill>
              </a:ln>
              <a:latin typeface="Times" charset="0"/>
              <a:ea typeface="ＭＳ Ｐゴシック" charset="0"/>
              <a:cs typeface="ＭＳ Ｐゴシック" charset="0"/>
            </a:endParaRPr>
          </a:p>
        </p:txBody>
      </p:sp>
      <p:sp>
        <p:nvSpPr>
          <p:cNvPr id="7" name="Line 6">
            <a:extLst>
              <a:ext uri="{FF2B5EF4-FFF2-40B4-BE49-F238E27FC236}">
                <a16:creationId xmlns:a16="http://schemas.microsoft.com/office/drawing/2014/main" id="{3E1A15ED-978B-4094-A0B8-2CD57E90A944}"/>
              </a:ext>
            </a:extLst>
          </p:cNvPr>
          <p:cNvSpPr>
            <a:spLocks noChangeShapeType="1"/>
          </p:cNvSpPr>
          <p:nvPr/>
        </p:nvSpPr>
        <p:spPr bwMode="auto">
          <a:xfrm>
            <a:off x="304800" y="6172200"/>
            <a:ext cx="8534400" cy="0"/>
          </a:xfrm>
          <a:prstGeom prst="line">
            <a:avLst/>
          </a:prstGeom>
          <a:noFill/>
          <a:ln w="952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8309" name="Text Box 10">
            <a:extLst>
              <a:ext uri="{FF2B5EF4-FFF2-40B4-BE49-F238E27FC236}">
                <a16:creationId xmlns:a16="http://schemas.microsoft.com/office/drawing/2014/main" id="{709549FE-F9D5-4068-8224-D7B1DBC0EB96}"/>
              </a:ext>
            </a:extLst>
          </p:cNvPr>
          <p:cNvSpPr txBox="1">
            <a:spLocks noChangeArrowheads="1"/>
          </p:cNvSpPr>
          <p:nvPr/>
        </p:nvSpPr>
        <p:spPr bwMode="auto">
          <a:xfrm rot="-5400000">
            <a:off x="-826293" y="3263106"/>
            <a:ext cx="2719388" cy="460375"/>
          </a:xfrm>
          <a:prstGeom prst="rect">
            <a:avLst/>
          </a:prstGeom>
          <a:noFill/>
          <a:ln>
            <a:noFill/>
          </a:ln>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b="1">
                <a:solidFill>
                  <a:srgbClr val="FF0000"/>
                </a:solidFill>
                <a:effectLst>
                  <a:outerShdw blurRad="38100" dist="38100" dir="2700000" algn="tl">
                    <a:srgbClr val="000000"/>
                  </a:outerShdw>
                </a:effectLst>
              </a:rPr>
              <a:t>Energy per second</a:t>
            </a:r>
            <a:endParaRPr lang="en-US">
              <a:solidFill>
                <a:srgbClr val="FF0000"/>
              </a:solidFill>
              <a:effectLst>
                <a:outerShdw blurRad="38100" dist="38100" dir="2700000" algn="tl">
                  <a:srgbClr val="000000"/>
                </a:outerShdw>
              </a:effectLst>
            </a:endParaRPr>
          </a:p>
        </p:txBody>
      </p:sp>
      <p:sp>
        <p:nvSpPr>
          <p:cNvPr id="9" name="Freeform 8">
            <a:extLst>
              <a:ext uri="{FF2B5EF4-FFF2-40B4-BE49-F238E27FC236}">
                <a16:creationId xmlns:a16="http://schemas.microsoft.com/office/drawing/2014/main" id="{44C364F1-0C2D-419C-8ECA-58C2E66873CD}"/>
              </a:ext>
            </a:extLst>
          </p:cNvPr>
          <p:cNvSpPr>
            <a:spLocks/>
          </p:cNvSpPr>
          <p:nvPr/>
        </p:nvSpPr>
        <p:spPr bwMode="auto">
          <a:xfrm>
            <a:off x="304800" y="2362200"/>
            <a:ext cx="8915400" cy="3797300"/>
          </a:xfrm>
          <a:custGeom>
            <a:avLst/>
            <a:gdLst>
              <a:gd name="T0" fmla="*/ 0 w 5368"/>
              <a:gd name="T1" fmla="*/ 2147483647 h 2392"/>
              <a:gd name="T2" fmla="*/ 2147483647 w 5368"/>
              <a:gd name="T3" fmla="*/ 2147483647 h 2392"/>
              <a:gd name="T4" fmla="*/ 2147483647 w 5368"/>
              <a:gd name="T5" fmla="*/ 2147483647 h 2392"/>
              <a:gd name="T6" fmla="*/ 2147483647 w 5368"/>
              <a:gd name="T7" fmla="*/ 2147483647 h 2392"/>
              <a:gd name="T8" fmla="*/ 2147483647 w 5368"/>
              <a:gd name="T9" fmla="*/ 2147483647 h 2392"/>
              <a:gd name="T10" fmla="*/ 2147483647 w 5368"/>
              <a:gd name="T11" fmla="*/ 2147483647 h 2392"/>
              <a:gd name="T12" fmla="*/ 0 60000 65536"/>
              <a:gd name="T13" fmla="*/ 0 60000 65536"/>
              <a:gd name="T14" fmla="*/ 0 60000 65536"/>
              <a:gd name="T15" fmla="*/ 0 60000 65536"/>
              <a:gd name="T16" fmla="*/ 0 60000 65536"/>
              <a:gd name="T17" fmla="*/ 0 60000 65536"/>
              <a:gd name="T18" fmla="*/ 0 w 5368"/>
              <a:gd name="T19" fmla="*/ 0 h 2392"/>
              <a:gd name="T20" fmla="*/ 5368 w 5368"/>
              <a:gd name="T21" fmla="*/ 2392 h 2392"/>
            </a:gdLst>
            <a:ahLst/>
            <a:cxnLst>
              <a:cxn ang="T12">
                <a:pos x="T0" y="T1"/>
              </a:cxn>
              <a:cxn ang="T13">
                <a:pos x="T2" y="T3"/>
              </a:cxn>
              <a:cxn ang="T14">
                <a:pos x="T4" y="T5"/>
              </a:cxn>
              <a:cxn ang="T15">
                <a:pos x="T6" y="T7"/>
              </a:cxn>
              <a:cxn ang="T16">
                <a:pos x="T8" y="T9"/>
              </a:cxn>
              <a:cxn ang="T17">
                <a:pos x="T10" y="T11"/>
              </a:cxn>
            </a:cxnLst>
            <a:rect l="T18" t="T19" r="T20" b="T21"/>
            <a:pathLst>
              <a:path w="5368" h="2392">
                <a:moveTo>
                  <a:pt x="0" y="2392"/>
                </a:moveTo>
                <a:cubicBezTo>
                  <a:pt x="288" y="1332"/>
                  <a:pt x="576" y="272"/>
                  <a:pt x="864" y="136"/>
                </a:cubicBezTo>
                <a:cubicBezTo>
                  <a:pt x="1152" y="0"/>
                  <a:pt x="1440" y="1240"/>
                  <a:pt x="1728" y="1576"/>
                </a:cubicBezTo>
                <a:cubicBezTo>
                  <a:pt x="2016" y="1912"/>
                  <a:pt x="2056" y="2024"/>
                  <a:pt x="2592" y="2152"/>
                </a:cubicBezTo>
                <a:cubicBezTo>
                  <a:pt x="3128" y="2280"/>
                  <a:pt x="4520" y="2312"/>
                  <a:pt x="4944" y="2344"/>
                </a:cubicBezTo>
                <a:cubicBezTo>
                  <a:pt x="5368" y="2376"/>
                  <a:pt x="5252" y="2360"/>
                  <a:pt x="5136" y="2344"/>
                </a:cubicBezTo>
              </a:path>
            </a:pathLst>
          </a:custGeom>
          <a:noFill/>
          <a:ln w="4127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99335" name="Text Box 9">
            <a:extLst>
              <a:ext uri="{FF2B5EF4-FFF2-40B4-BE49-F238E27FC236}">
                <a16:creationId xmlns:a16="http://schemas.microsoft.com/office/drawing/2014/main" id="{514D7508-6EF4-432E-9D35-1CC02577CD30}"/>
              </a:ext>
            </a:extLst>
          </p:cNvPr>
          <p:cNvSpPr txBox="1">
            <a:spLocks noChangeArrowheads="1"/>
          </p:cNvSpPr>
          <p:nvPr/>
        </p:nvSpPr>
        <p:spPr bwMode="auto">
          <a:xfrm>
            <a:off x="3581400" y="6324600"/>
            <a:ext cx="375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chemeClr val="bg1"/>
                </a:solidFill>
              </a:rPr>
              <a:t>wavelength</a:t>
            </a:r>
            <a:endParaRPr lang="en-US" altLang="en-US"/>
          </a:p>
        </p:txBody>
      </p:sp>
      <p:sp>
        <p:nvSpPr>
          <p:cNvPr id="99336" name="TextBox 1">
            <a:extLst>
              <a:ext uri="{FF2B5EF4-FFF2-40B4-BE49-F238E27FC236}">
                <a16:creationId xmlns:a16="http://schemas.microsoft.com/office/drawing/2014/main" id="{261F263C-DB9A-4C8B-9AB3-3C5DC27D336F}"/>
              </a:ext>
            </a:extLst>
          </p:cNvPr>
          <p:cNvSpPr txBox="1">
            <a:spLocks noChangeArrowheads="1"/>
          </p:cNvSpPr>
          <p:nvPr/>
        </p:nvSpPr>
        <p:spPr bwMode="auto">
          <a:xfrm>
            <a:off x="-914400" y="24130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9337" name="TextBox 3">
            <a:extLst>
              <a:ext uri="{FF2B5EF4-FFF2-40B4-BE49-F238E27FC236}">
                <a16:creationId xmlns:a16="http://schemas.microsoft.com/office/drawing/2014/main" id="{1F1CCA17-ECE4-45F7-AFB8-55B17C875EB3}"/>
              </a:ext>
            </a:extLst>
          </p:cNvPr>
          <p:cNvSpPr txBox="1">
            <a:spLocks noChangeArrowheads="1"/>
          </p:cNvSpPr>
          <p:nvPr/>
        </p:nvSpPr>
        <p:spPr bwMode="auto">
          <a:xfrm>
            <a:off x="-863600" y="3175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99338" name="Freeform 4">
            <a:extLst>
              <a:ext uri="{FF2B5EF4-FFF2-40B4-BE49-F238E27FC236}">
                <a16:creationId xmlns:a16="http://schemas.microsoft.com/office/drawing/2014/main" id="{310B7B01-F01C-4AEC-901F-467F4EE1EB1D}"/>
              </a:ext>
            </a:extLst>
          </p:cNvPr>
          <p:cNvSpPr>
            <a:spLocks/>
          </p:cNvSpPr>
          <p:nvPr/>
        </p:nvSpPr>
        <p:spPr bwMode="auto">
          <a:xfrm>
            <a:off x="2882900" y="4648200"/>
            <a:ext cx="6259513" cy="1500188"/>
          </a:xfrm>
          <a:custGeom>
            <a:avLst/>
            <a:gdLst>
              <a:gd name="T0" fmla="*/ 0 w 6259526"/>
              <a:gd name="T1" fmla="*/ 1509022 h 1499559"/>
              <a:gd name="T2" fmla="*/ 469885 w 6259526"/>
              <a:gd name="T3" fmla="*/ 844454 h 1499559"/>
              <a:gd name="T4" fmla="*/ 876270 w 6259526"/>
              <a:gd name="T5" fmla="*/ 371589 h 1499559"/>
              <a:gd name="T6" fmla="*/ 1219155 w 6259526"/>
              <a:gd name="T7" fmla="*/ 103204 h 1499559"/>
              <a:gd name="T8" fmla="*/ 1523955 w 6259526"/>
              <a:gd name="T9" fmla="*/ 959 h 1499559"/>
              <a:gd name="T10" fmla="*/ 1866840 w 6259526"/>
              <a:gd name="T11" fmla="*/ 154327 h 1499559"/>
              <a:gd name="T12" fmla="*/ 2273225 w 6259526"/>
              <a:gd name="T13" fmla="*/ 499390 h 1499559"/>
              <a:gd name="T14" fmla="*/ 2679610 w 6259526"/>
              <a:gd name="T15" fmla="*/ 844454 h 1499559"/>
              <a:gd name="T16" fmla="*/ 3441595 w 6259526"/>
              <a:gd name="T17" fmla="*/ 1215078 h 1499559"/>
              <a:gd name="T18" fmla="*/ 4330565 w 6259526"/>
              <a:gd name="T19" fmla="*/ 1368441 h 1499559"/>
              <a:gd name="T20" fmla="*/ 6133905 w 6259526"/>
              <a:gd name="T21" fmla="*/ 1445121 h 1499559"/>
              <a:gd name="T22" fmla="*/ 6108505 w 6259526"/>
              <a:gd name="T23" fmla="*/ 1445121 h 14995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59526"/>
              <a:gd name="T37" fmla="*/ 0 h 1499559"/>
              <a:gd name="T38" fmla="*/ 6259526 w 6259526"/>
              <a:gd name="T39" fmla="*/ 1499559 h 14995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59526" h="1499559">
                <a:moveTo>
                  <a:pt x="0" y="1499559"/>
                </a:moveTo>
                <a:cubicBezTo>
                  <a:pt x="161925" y="1263550"/>
                  <a:pt x="323850" y="1027542"/>
                  <a:pt x="469900" y="839159"/>
                </a:cubicBezTo>
                <a:cubicBezTo>
                  <a:pt x="615950" y="650776"/>
                  <a:pt x="751417" y="492026"/>
                  <a:pt x="876300" y="369259"/>
                </a:cubicBezTo>
                <a:cubicBezTo>
                  <a:pt x="1001183" y="246492"/>
                  <a:pt x="1111250" y="163942"/>
                  <a:pt x="1219200" y="102559"/>
                </a:cubicBezTo>
                <a:cubicBezTo>
                  <a:pt x="1327150" y="41176"/>
                  <a:pt x="1416050" y="-7508"/>
                  <a:pt x="1524000" y="959"/>
                </a:cubicBezTo>
                <a:cubicBezTo>
                  <a:pt x="1631950" y="9426"/>
                  <a:pt x="1742017" y="70809"/>
                  <a:pt x="1866900" y="153359"/>
                </a:cubicBezTo>
                <a:cubicBezTo>
                  <a:pt x="1991783" y="235909"/>
                  <a:pt x="2273300" y="496259"/>
                  <a:pt x="2273300" y="496259"/>
                </a:cubicBezTo>
                <a:cubicBezTo>
                  <a:pt x="2408767" y="610559"/>
                  <a:pt x="2484967" y="720626"/>
                  <a:pt x="2679700" y="839159"/>
                </a:cubicBezTo>
                <a:cubicBezTo>
                  <a:pt x="2874433" y="957692"/>
                  <a:pt x="3166533" y="1120676"/>
                  <a:pt x="3441700" y="1207459"/>
                </a:cubicBezTo>
                <a:cubicBezTo>
                  <a:pt x="3716867" y="1294242"/>
                  <a:pt x="3881967" y="1321759"/>
                  <a:pt x="4330700" y="1359859"/>
                </a:cubicBezTo>
                <a:cubicBezTo>
                  <a:pt x="4779433" y="1397959"/>
                  <a:pt x="5837767" y="1423359"/>
                  <a:pt x="6134100" y="1436059"/>
                </a:cubicBezTo>
                <a:cubicBezTo>
                  <a:pt x="6430433" y="1448759"/>
                  <a:pt x="6108700" y="1436059"/>
                  <a:pt x="6108700" y="1436059"/>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9339" name="TextBox 1">
            <a:extLst>
              <a:ext uri="{FF2B5EF4-FFF2-40B4-BE49-F238E27FC236}">
                <a16:creationId xmlns:a16="http://schemas.microsoft.com/office/drawing/2014/main" id="{F91D2AA2-7D8E-46FB-81DD-666EAAAA1925}"/>
              </a:ext>
            </a:extLst>
          </p:cNvPr>
          <p:cNvSpPr txBox="1">
            <a:spLocks noChangeArrowheads="1"/>
          </p:cNvSpPr>
          <p:nvPr/>
        </p:nvSpPr>
        <p:spPr bwMode="auto">
          <a:xfrm>
            <a:off x="2362200" y="1752600"/>
            <a:ext cx="571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t>Bluer means </a:t>
            </a:r>
            <a:r>
              <a:rPr lang="en-US" altLang="en-US" b="1">
                <a:solidFill>
                  <a:srgbClr val="FF0000"/>
                </a:solidFill>
              </a:rPr>
              <a:t>MORE </a:t>
            </a:r>
            <a:r>
              <a:rPr lang="en-US" altLang="en-US"/>
              <a:t>energy per photon</a:t>
            </a:r>
          </a:p>
        </p:txBody>
      </p:sp>
      <p:cxnSp>
        <p:nvCxnSpPr>
          <p:cNvPr id="99340" name="Straight Arrow Connector 3">
            <a:extLst>
              <a:ext uri="{FF2B5EF4-FFF2-40B4-BE49-F238E27FC236}">
                <a16:creationId xmlns:a16="http://schemas.microsoft.com/office/drawing/2014/main" id="{645D6273-F275-4BF3-A97F-7F2AF954F71C}"/>
              </a:ext>
            </a:extLst>
          </p:cNvPr>
          <p:cNvCxnSpPr>
            <a:cxnSpLocks noChangeShapeType="1"/>
          </p:cNvCxnSpPr>
          <p:nvPr/>
        </p:nvCxnSpPr>
        <p:spPr bwMode="auto">
          <a:xfrm flipH="1">
            <a:off x="2438400" y="2362200"/>
            <a:ext cx="838200" cy="7620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99341" name="TextBox 13">
            <a:extLst>
              <a:ext uri="{FF2B5EF4-FFF2-40B4-BE49-F238E27FC236}">
                <a16:creationId xmlns:a16="http://schemas.microsoft.com/office/drawing/2014/main" id="{A88F40D3-DD08-44D0-88A6-CF9B3B998E6A}"/>
              </a:ext>
            </a:extLst>
          </p:cNvPr>
          <p:cNvSpPr txBox="1">
            <a:spLocks noChangeArrowheads="1"/>
          </p:cNvSpPr>
          <p:nvPr/>
        </p:nvSpPr>
        <p:spPr bwMode="auto">
          <a:xfrm>
            <a:off x="3962400" y="3500438"/>
            <a:ext cx="51816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t/>
            </a:r>
            <a:br>
              <a:rPr lang="en-US" altLang="en-US"/>
            </a:br>
            <a:r>
              <a:rPr lang="en-US" altLang="en-US"/>
              <a:t>Redder means </a:t>
            </a:r>
            <a:r>
              <a:rPr lang="en-US" altLang="en-US" b="1">
                <a:solidFill>
                  <a:srgbClr val="FF0000"/>
                </a:solidFill>
              </a:rPr>
              <a:t>LESS </a:t>
            </a:r>
            <a:r>
              <a:rPr lang="en-US" altLang="en-US"/>
              <a:t>energy per photon</a:t>
            </a:r>
          </a:p>
        </p:txBody>
      </p:sp>
      <p:sp>
        <p:nvSpPr>
          <p:cNvPr id="16" name="Text Box 7">
            <a:extLst>
              <a:ext uri="{FF2B5EF4-FFF2-40B4-BE49-F238E27FC236}">
                <a16:creationId xmlns:a16="http://schemas.microsoft.com/office/drawing/2014/main" id="{85BABA83-A860-45E0-B7D4-8C1BC0309769}"/>
              </a:ext>
            </a:extLst>
          </p:cNvPr>
          <p:cNvSpPr txBox="1">
            <a:spLocks noChangeArrowheads="1"/>
          </p:cNvSpPr>
          <p:nvPr/>
        </p:nvSpPr>
        <p:spPr bwMode="auto">
          <a:xfrm>
            <a:off x="3733800" y="4876800"/>
            <a:ext cx="19050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defRPr/>
            </a:pPr>
            <a:r>
              <a:rPr lang="en-US" dirty="0">
                <a:solidFill>
                  <a:srgbClr val="0000FF"/>
                </a:solidFill>
              </a:rPr>
              <a:t> 3,000 K</a:t>
            </a:r>
          </a:p>
        </p:txBody>
      </p:sp>
      <p:cxnSp>
        <p:nvCxnSpPr>
          <p:cNvPr id="99343" name="Straight Connector 14">
            <a:extLst>
              <a:ext uri="{FF2B5EF4-FFF2-40B4-BE49-F238E27FC236}">
                <a16:creationId xmlns:a16="http://schemas.microsoft.com/office/drawing/2014/main" id="{4BE55953-0AB6-4363-99CC-F05EB78DDA7A}"/>
              </a:ext>
            </a:extLst>
          </p:cNvPr>
          <p:cNvCxnSpPr>
            <a:cxnSpLocks noChangeShapeType="1"/>
          </p:cNvCxnSpPr>
          <p:nvPr/>
        </p:nvCxnSpPr>
        <p:spPr bwMode="auto">
          <a:xfrm>
            <a:off x="4419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7" name="Text Box 7">
            <a:extLst>
              <a:ext uri="{FF2B5EF4-FFF2-40B4-BE49-F238E27FC236}">
                <a16:creationId xmlns:a16="http://schemas.microsoft.com/office/drawing/2014/main" id="{82431F88-F3BD-4962-BA8E-6277BD58737A}"/>
              </a:ext>
            </a:extLst>
          </p:cNvPr>
          <p:cNvSpPr txBox="1">
            <a:spLocks noChangeArrowheads="1"/>
          </p:cNvSpPr>
          <p:nvPr/>
        </p:nvSpPr>
        <p:spPr bwMode="auto">
          <a:xfrm>
            <a:off x="4191000" y="6248400"/>
            <a:ext cx="914400" cy="30797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0000FF"/>
                </a:solidFill>
                <a:latin typeface="Arial" panose="020B0604020202020204" pitchFamily="34" charset="0"/>
              </a:rPr>
              <a:t>0.6 </a:t>
            </a:r>
            <a:r>
              <a:rPr lang="en-US" altLang="en-US" sz="1400" i="1">
                <a:solidFill>
                  <a:srgbClr val="0000FF"/>
                </a:solidFill>
                <a:latin typeface="Arial" panose="020B0604020202020204" pitchFamily="34" charset="0"/>
              </a:rPr>
              <a:t>µ</a:t>
            </a:r>
          </a:p>
        </p:txBody>
      </p:sp>
      <p:cxnSp>
        <p:nvCxnSpPr>
          <p:cNvPr id="99345" name="Straight Connector 17">
            <a:extLst>
              <a:ext uri="{FF2B5EF4-FFF2-40B4-BE49-F238E27FC236}">
                <a16:creationId xmlns:a16="http://schemas.microsoft.com/office/drawing/2014/main" id="{470372EF-D892-4FC8-98C7-649EDA2B73AB}"/>
              </a:ext>
            </a:extLst>
          </p:cNvPr>
          <p:cNvCxnSpPr>
            <a:cxnSpLocks noChangeShapeType="1"/>
          </p:cNvCxnSpPr>
          <p:nvPr/>
        </p:nvCxnSpPr>
        <p:spPr bwMode="auto">
          <a:xfrm>
            <a:off x="1752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9" name="Text Box 7">
            <a:extLst>
              <a:ext uri="{FF2B5EF4-FFF2-40B4-BE49-F238E27FC236}">
                <a16:creationId xmlns:a16="http://schemas.microsoft.com/office/drawing/2014/main" id="{765CA35E-23B6-41FF-BE58-51E01D4A2F55}"/>
              </a:ext>
            </a:extLst>
          </p:cNvPr>
          <p:cNvSpPr txBox="1">
            <a:spLocks noChangeArrowheads="1"/>
          </p:cNvSpPr>
          <p:nvPr/>
        </p:nvSpPr>
        <p:spPr bwMode="auto">
          <a:xfrm>
            <a:off x="1524000" y="6248400"/>
            <a:ext cx="914400" cy="30797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0000FF"/>
                </a:solidFill>
                <a:latin typeface="Arial" panose="020B0604020202020204" pitchFamily="34" charset="0"/>
              </a:rPr>
              <a:t>0.3 </a:t>
            </a:r>
            <a:r>
              <a:rPr lang="en-US" altLang="en-US" sz="1400" i="1">
                <a:solidFill>
                  <a:srgbClr val="0000FF"/>
                </a:solidFill>
                <a:latin typeface="Arial" panose="020B0604020202020204" pitchFamily="34" charset="0"/>
              </a:rPr>
              <a:t>µ</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5">
            <a:extLst>
              <a:ext uri="{FF2B5EF4-FFF2-40B4-BE49-F238E27FC236}">
                <a16:creationId xmlns:a16="http://schemas.microsoft.com/office/drawing/2014/main" id="{23944174-8139-4ACE-A2D7-4C1774F9C625}"/>
              </a:ext>
            </a:extLst>
          </p:cNvPr>
          <p:cNvSpPr>
            <a:spLocks noChangeShapeType="1"/>
          </p:cNvSpPr>
          <p:nvPr/>
        </p:nvSpPr>
        <p:spPr bwMode="auto">
          <a:xfrm>
            <a:off x="304800" y="2209800"/>
            <a:ext cx="0" cy="3962400"/>
          </a:xfrm>
          <a:prstGeom prst="line">
            <a:avLst/>
          </a:prstGeom>
          <a:noFill/>
          <a:ln w="9525">
            <a:solidFill>
              <a:srgbClr val="FBFFFC"/>
            </a:solidFill>
            <a:round/>
            <a:headEnd/>
            <a:tailEnd/>
          </a:ln>
        </p:spPr>
        <p:txBody>
          <a:bodyPr wrap="none" anchor="ctr"/>
          <a:lstStyle/>
          <a:p>
            <a:pPr>
              <a:defRPr/>
            </a:pPr>
            <a:endParaRPr lang="en-US">
              <a:ln w="57150" cmpd="sng">
                <a:solidFill>
                  <a:srgbClr val="000000"/>
                </a:solidFill>
              </a:ln>
              <a:latin typeface="Times" charset="0"/>
              <a:ea typeface="ＭＳ Ｐゴシック" charset="0"/>
              <a:cs typeface="ＭＳ Ｐゴシック" charset="0"/>
            </a:endParaRPr>
          </a:p>
        </p:txBody>
      </p:sp>
      <p:sp>
        <p:nvSpPr>
          <p:cNvPr id="7" name="Line 6">
            <a:extLst>
              <a:ext uri="{FF2B5EF4-FFF2-40B4-BE49-F238E27FC236}">
                <a16:creationId xmlns:a16="http://schemas.microsoft.com/office/drawing/2014/main" id="{E7F29148-D37F-4007-B5C8-DB4D978634B2}"/>
              </a:ext>
            </a:extLst>
          </p:cNvPr>
          <p:cNvSpPr>
            <a:spLocks noChangeShapeType="1"/>
          </p:cNvSpPr>
          <p:nvPr/>
        </p:nvSpPr>
        <p:spPr bwMode="auto">
          <a:xfrm>
            <a:off x="304800" y="6172200"/>
            <a:ext cx="8534400" cy="0"/>
          </a:xfrm>
          <a:prstGeom prst="line">
            <a:avLst/>
          </a:prstGeom>
          <a:noFill/>
          <a:ln w="952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100356" name="Text Box 10">
            <a:extLst>
              <a:ext uri="{FF2B5EF4-FFF2-40B4-BE49-F238E27FC236}">
                <a16:creationId xmlns:a16="http://schemas.microsoft.com/office/drawing/2014/main" id="{26E8F1C9-C0AB-4A27-A6EB-1EA6FC1F7032}"/>
              </a:ext>
            </a:extLst>
          </p:cNvPr>
          <p:cNvSpPr txBox="1">
            <a:spLocks noChangeArrowheads="1"/>
          </p:cNvSpPr>
          <p:nvPr/>
        </p:nvSpPr>
        <p:spPr bwMode="auto">
          <a:xfrm rot="-5400000">
            <a:off x="-826293" y="3263106"/>
            <a:ext cx="2719388" cy="460375"/>
          </a:xfrm>
          <a:prstGeom prst="rect">
            <a:avLst/>
          </a:prstGeom>
          <a:noFill/>
          <a:ln w="9525">
            <a:noFill/>
            <a:miter lim="800000"/>
            <a:headEnd/>
            <a:tailEnd/>
          </a:ln>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b="1">
                <a:solidFill>
                  <a:srgbClr val="FF0000"/>
                </a:solidFill>
                <a:effectLst>
                  <a:outerShdw blurRad="38100" dist="38100" dir="2700000" algn="tl">
                    <a:srgbClr val="000000"/>
                  </a:outerShdw>
                </a:effectLst>
              </a:rPr>
              <a:t>Energy per second</a:t>
            </a:r>
            <a:endParaRPr lang="en-US">
              <a:solidFill>
                <a:srgbClr val="FF0000"/>
              </a:solidFill>
              <a:effectLst>
                <a:outerShdw blurRad="38100" dist="38100" dir="2700000" algn="tl">
                  <a:srgbClr val="000000"/>
                </a:outerShdw>
              </a:effectLst>
            </a:endParaRPr>
          </a:p>
        </p:txBody>
      </p:sp>
      <p:sp>
        <p:nvSpPr>
          <p:cNvPr id="9" name="Freeform 8">
            <a:extLst>
              <a:ext uri="{FF2B5EF4-FFF2-40B4-BE49-F238E27FC236}">
                <a16:creationId xmlns:a16="http://schemas.microsoft.com/office/drawing/2014/main" id="{3DC28C9F-C8C8-4347-BD39-FFB6D6502751}"/>
              </a:ext>
            </a:extLst>
          </p:cNvPr>
          <p:cNvSpPr>
            <a:spLocks/>
          </p:cNvSpPr>
          <p:nvPr/>
        </p:nvSpPr>
        <p:spPr bwMode="auto">
          <a:xfrm>
            <a:off x="304800" y="2362200"/>
            <a:ext cx="8915400" cy="3797300"/>
          </a:xfrm>
          <a:custGeom>
            <a:avLst/>
            <a:gdLst>
              <a:gd name="T0" fmla="*/ 0 w 5368"/>
              <a:gd name="T1" fmla="*/ 2147483647 h 2392"/>
              <a:gd name="T2" fmla="*/ 2147483647 w 5368"/>
              <a:gd name="T3" fmla="*/ 2147483647 h 2392"/>
              <a:gd name="T4" fmla="*/ 2147483647 w 5368"/>
              <a:gd name="T5" fmla="*/ 2147483647 h 2392"/>
              <a:gd name="T6" fmla="*/ 2147483647 w 5368"/>
              <a:gd name="T7" fmla="*/ 2147483647 h 2392"/>
              <a:gd name="T8" fmla="*/ 2147483647 w 5368"/>
              <a:gd name="T9" fmla="*/ 2147483647 h 2392"/>
              <a:gd name="T10" fmla="*/ 2147483647 w 5368"/>
              <a:gd name="T11" fmla="*/ 2147483647 h 2392"/>
              <a:gd name="T12" fmla="*/ 0 60000 65536"/>
              <a:gd name="T13" fmla="*/ 0 60000 65536"/>
              <a:gd name="T14" fmla="*/ 0 60000 65536"/>
              <a:gd name="T15" fmla="*/ 0 60000 65536"/>
              <a:gd name="T16" fmla="*/ 0 60000 65536"/>
              <a:gd name="T17" fmla="*/ 0 60000 65536"/>
              <a:gd name="T18" fmla="*/ 0 w 5368"/>
              <a:gd name="T19" fmla="*/ 0 h 2392"/>
              <a:gd name="T20" fmla="*/ 5368 w 5368"/>
              <a:gd name="T21" fmla="*/ 2392 h 2392"/>
            </a:gdLst>
            <a:ahLst/>
            <a:cxnLst>
              <a:cxn ang="T12">
                <a:pos x="T0" y="T1"/>
              </a:cxn>
              <a:cxn ang="T13">
                <a:pos x="T2" y="T3"/>
              </a:cxn>
              <a:cxn ang="T14">
                <a:pos x="T4" y="T5"/>
              </a:cxn>
              <a:cxn ang="T15">
                <a:pos x="T6" y="T7"/>
              </a:cxn>
              <a:cxn ang="T16">
                <a:pos x="T8" y="T9"/>
              </a:cxn>
              <a:cxn ang="T17">
                <a:pos x="T10" y="T11"/>
              </a:cxn>
            </a:cxnLst>
            <a:rect l="T18" t="T19" r="T20" b="T21"/>
            <a:pathLst>
              <a:path w="5368" h="2392">
                <a:moveTo>
                  <a:pt x="0" y="2392"/>
                </a:moveTo>
                <a:cubicBezTo>
                  <a:pt x="288" y="1332"/>
                  <a:pt x="576" y="272"/>
                  <a:pt x="864" y="136"/>
                </a:cubicBezTo>
                <a:cubicBezTo>
                  <a:pt x="1152" y="0"/>
                  <a:pt x="1440" y="1240"/>
                  <a:pt x="1728" y="1576"/>
                </a:cubicBezTo>
                <a:cubicBezTo>
                  <a:pt x="2016" y="1912"/>
                  <a:pt x="2056" y="2024"/>
                  <a:pt x="2592" y="2152"/>
                </a:cubicBezTo>
                <a:cubicBezTo>
                  <a:pt x="3128" y="2280"/>
                  <a:pt x="4520" y="2312"/>
                  <a:pt x="4944" y="2344"/>
                </a:cubicBezTo>
                <a:cubicBezTo>
                  <a:pt x="5368" y="2376"/>
                  <a:pt x="5252" y="2360"/>
                  <a:pt x="5136" y="2344"/>
                </a:cubicBezTo>
              </a:path>
            </a:pathLst>
          </a:custGeom>
          <a:noFill/>
          <a:ln w="4127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100358" name="Text Box 9">
            <a:extLst>
              <a:ext uri="{FF2B5EF4-FFF2-40B4-BE49-F238E27FC236}">
                <a16:creationId xmlns:a16="http://schemas.microsoft.com/office/drawing/2014/main" id="{74003BF0-2557-4DD7-84E6-6C6444E31ADE}"/>
              </a:ext>
            </a:extLst>
          </p:cNvPr>
          <p:cNvSpPr txBox="1">
            <a:spLocks noChangeArrowheads="1"/>
          </p:cNvSpPr>
          <p:nvPr/>
        </p:nvSpPr>
        <p:spPr bwMode="auto">
          <a:xfrm>
            <a:off x="3581400" y="6324600"/>
            <a:ext cx="375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chemeClr val="bg1"/>
                </a:solidFill>
              </a:rPr>
              <a:t>wavelength</a:t>
            </a:r>
            <a:endParaRPr lang="en-US" altLang="en-US"/>
          </a:p>
        </p:txBody>
      </p:sp>
      <p:sp>
        <p:nvSpPr>
          <p:cNvPr id="100359" name="TextBox 1">
            <a:extLst>
              <a:ext uri="{FF2B5EF4-FFF2-40B4-BE49-F238E27FC236}">
                <a16:creationId xmlns:a16="http://schemas.microsoft.com/office/drawing/2014/main" id="{68EBD18D-A3C2-48DE-A4F7-F8E29CBA85F9}"/>
              </a:ext>
            </a:extLst>
          </p:cNvPr>
          <p:cNvSpPr txBox="1">
            <a:spLocks noChangeArrowheads="1"/>
          </p:cNvSpPr>
          <p:nvPr/>
        </p:nvSpPr>
        <p:spPr bwMode="auto">
          <a:xfrm>
            <a:off x="-914400" y="24130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0360" name="TextBox 3">
            <a:extLst>
              <a:ext uri="{FF2B5EF4-FFF2-40B4-BE49-F238E27FC236}">
                <a16:creationId xmlns:a16="http://schemas.microsoft.com/office/drawing/2014/main" id="{302A6E3B-4955-4843-BA74-FDFFAE6FF717}"/>
              </a:ext>
            </a:extLst>
          </p:cNvPr>
          <p:cNvSpPr txBox="1">
            <a:spLocks noChangeArrowheads="1"/>
          </p:cNvSpPr>
          <p:nvPr/>
        </p:nvSpPr>
        <p:spPr bwMode="auto">
          <a:xfrm>
            <a:off x="-863600" y="3175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0361" name="Freeform 4">
            <a:extLst>
              <a:ext uri="{FF2B5EF4-FFF2-40B4-BE49-F238E27FC236}">
                <a16:creationId xmlns:a16="http://schemas.microsoft.com/office/drawing/2014/main" id="{EAEE1F59-D4A7-4864-BD59-192E31A6C499}"/>
              </a:ext>
            </a:extLst>
          </p:cNvPr>
          <p:cNvSpPr>
            <a:spLocks/>
          </p:cNvSpPr>
          <p:nvPr/>
        </p:nvSpPr>
        <p:spPr bwMode="auto">
          <a:xfrm>
            <a:off x="2882900" y="4648200"/>
            <a:ext cx="6259513" cy="1500188"/>
          </a:xfrm>
          <a:custGeom>
            <a:avLst/>
            <a:gdLst>
              <a:gd name="T0" fmla="*/ 0 w 6259526"/>
              <a:gd name="T1" fmla="*/ 1509022 h 1499559"/>
              <a:gd name="T2" fmla="*/ 469885 w 6259526"/>
              <a:gd name="T3" fmla="*/ 844454 h 1499559"/>
              <a:gd name="T4" fmla="*/ 876270 w 6259526"/>
              <a:gd name="T5" fmla="*/ 371589 h 1499559"/>
              <a:gd name="T6" fmla="*/ 1219155 w 6259526"/>
              <a:gd name="T7" fmla="*/ 103204 h 1499559"/>
              <a:gd name="T8" fmla="*/ 1523955 w 6259526"/>
              <a:gd name="T9" fmla="*/ 959 h 1499559"/>
              <a:gd name="T10" fmla="*/ 1866840 w 6259526"/>
              <a:gd name="T11" fmla="*/ 154327 h 1499559"/>
              <a:gd name="T12" fmla="*/ 2273225 w 6259526"/>
              <a:gd name="T13" fmla="*/ 499390 h 1499559"/>
              <a:gd name="T14" fmla="*/ 2679610 w 6259526"/>
              <a:gd name="T15" fmla="*/ 844454 h 1499559"/>
              <a:gd name="T16" fmla="*/ 3441595 w 6259526"/>
              <a:gd name="T17" fmla="*/ 1215078 h 1499559"/>
              <a:gd name="T18" fmla="*/ 4330565 w 6259526"/>
              <a:gd name="T19" fmla="*/ 1368441 h 1499559"/>
              <a:gd name="T20" fmla="*/ 6133905 w 6259526"/>
              <a:gd name="T21" fmla="*/ 1445121 h 1499559"/>
              <a:gd name="T22" fmla="*/ 6108505 w 6259526"/>
              <a:gd name="T23" fmla="*/ 1445121 h 14995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59526"/>
              <a:gd name="T37" fmla="*/ 0 h 1499559"/>
              <a:gd name="T38" fmla="*/ 6259526 w 6259526"/>
              <a:gd name="T39" fmla="*/ 1499559 h 14995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59526" h="1499559">
                <a:moveTo>
                  <a:pt x="0" y="1499559"/>
                </a:moveTo>
                <a:cubicBezTo>
                  <a:pt x="161925" y="1263550"/>
                  <a:pt x="323850" y="1027542"/>
                  <a:pt x="469900" y="839159"/>
                </a:cubicBezTo>
                <a:cubicBezTo>
                  <a:pt x="615950" y="650776"/>
                  <a:pt x="751417" y="492026"/>
                  <a:pt x="876300" y="369259"/>
                </a:cubicBezTo>
                <a:cubicBezTo>
                  <a:pt x="1001183" y="246492"/>
                  <a:pt x="1111250" y="163942"/>
                  <a:pt x="1219200" y="102559"/>
                </a:cubicBezTo>
                <a:cubicBezTo>
                  <a:pt x="1327150" y="41176"/>
                  <a:pt x="1416050" y="-7508"/>
                  <a:pt x="1524000" y="959"/>
                </a:cubicBezTo>
                <a:cubicBezTo>
                  <a:pt x="1631950" y="9426"/>
                  <a:pt x="1742017" y="70809"/>
                  <a:pt x="1866900" y="153359"/>
                </a:cubicBezTo>
                <a:cubicBezTo>
                  <a:pt x="1991783" y="235909"/>
                  <a:pt x="2273300" y="496259"/>
                  <a:pt x="2273300" y="496259"/>
                </a:cubicBezTo>
                <a:cubicBezTo>
                  <a:pt x="2408767" y="610559"/>
                  <a:pt x="2484967" y="720626"/>
                  <a:pt x="2679700" y="839159"/>
                </a:cubicBezTo>
                <a:cubicBezTo>
                  <a:pt x="2874433" y="957692"/>
                  <a:pt x="3166533" y="1120676"/>
                  <a:pt x="3441700" y="1207459"/>
                </a:cubicBezTo>
                <a:cubicBezTo>
                  <a:pt x="3716867" y="1294242"/>
                  <a:pt x="3881967" y="1321759"/>
                  <a:pt x="4330700" y="1359859"/>
                </a:cubicBezTo>
                <a:cubicBezTo>
                  <a:pt x="4779433" y="1397959"/>
                  <a:pt x="5837767" y="1423359"/>
                  <a:pt x="6134100" y="1436059"/>
                </a:cubicBezTo>
                <a:cubicBezTo>
                  <a:pt x="6430433" y="1448759"/>
                  <a:pt x="6108700" y="1436059"/>
                  <a:pt x="6108700" y="1436059"/>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100362" name="Straight Connector 14">
            <a:extLst>
              <a:ext uri="{FF2B5EF4-FFF2-40B4-BE49-F238E27FC236}">
                <a16:creationId xmlns:a16="http://schemas.microsoft.com/office/drawing/2014/main" id="{B13E3CE8-06EF-44FE-BE33-A1DE6B332891}"/>
              </a:ext>
            </a:extLst>
          </p:cNvPr>
          <p:cNvCxnSpPr>
            <a:cxnSpLocks noChangeShapeType="1"/>
          </p:cNvCxnSpPr>
          <p:nvPr/>
        </p:nvCxnSpPr>
        <p:spPr bwMode="auto">
          <a:xfrm>
            <a:off x="4419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7" name="Text Box 7">
            <a:extLst>
              <a:ext uri="{FF2B5EF4-FFF2-40B4-BE49-F238E27FC236}">
                <a16:creationId xmlns:a16="http://schemas.microsoft.com/office/drawing/2014/main" id="{1D46BBE7-4417-47CA-A349-ADBB6249043C}"/>
              </a:ext>
            </a:extLst>
          </p:cNvPr>
          <p:cNvSpPr txBox="1">
            <a:spLocks noChangeArrowheads="1"/>
          </p:cNvSpPr>
          <p:nvPr/>
        </p:nvSpPr>
        <p:spPr bwMode="auto">
          <a:xfrm>
            <a:off x="4191000" y="6248400"/>
            <a:ext cx="914400" cy="30797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0000FF"/>
                </a:solidFill>
                <a:latin typeface="Arial" panose="020B0604020202020204" pitchFamily="34" charset="0"/>
              </a:rPr>
              <a:t>0.6 </a:t>
            </a:r>
            <a:r>
              <a:rPr lang="en-US" altLang="en-US" sz="1400" i="1">
                <a:solidFill>
                  <a:srgbClr val="0000FF"/>
                </a:solidFill>
                <a:latin typeface="Arial" panose="020B0604020202020204" pitchFamily="34" charset="0"/>
              </a:rPr>
              <a:t>µ</a:t>
            </a:r>
          </a:p>
        </p:txBody>
      </p:sp>
      <p:cxnSp>
        <p:nvCxnSpPr>
          <p:cNvPr id="100364" name="Straight Connector 17">
            <a:extLst>
              <a:ext uri="{FF2B5EF4-FFF2-40B4-BE49-F238E27FC236}">
                <a16:creationId xmlns:a16="http://schemas.microsoft.com/office/drawing/2014/main" id="{51061941-B7E9-48E6-8E58-834065A9180B}"/>
              </a:ext>
            </a:extLst>
          </p:cNvPr>
          <p:cNvCxnSpPr>
            <a:cxnSpLocks noChangeShapeType="1"/>
          </p:cNvCxnSpPr>
          <p:nvPr/>
        </p:nvCxnSpPr>
        <p:spPr bwMode="auto">
          <a:xfrm>
            <a:off x="1752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9" name="Text Box 7">
            <a:extLst>
              <a:ext uri="{FF2B5EF4-FFF2-40B4-BE49-F238E27FC236}">
                <a16:creationId xmlns:a16="http://schemas.microsoft.com/office/drawing/2014/main" id="{9E3AC1C6-4B21-4ECC-A5E8-03765AF92367}"/>
              </a:ext>
            </a:extLst>
          </p:cNvPr>
          <p:cNvSpPr txBox="1">
            <a:spLocks noChangeArrowheads="1"/>
          </p:cNvSpPr>
          <p:nvPr/>
        </p:nvSpPr>
        <p:spPr bwMode="auto">
          <a:xfrm>
            <a:off x="1524000" y="6248400"/>
            <a:ext cx="914400" cy="30797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0000FF"/>
                </a:solidFill>
                <a:latin typeface="Arial" panose="020B0604020202020204" pitchFamily="34" charset="0"/>
              </a:rPr>
              <a:t>0.3 </a:t>
            </a:r>
            <a:r>
              <a:rPr lang="en-US" altLang="en-US" sz="1400" i="1">
                <a:solidFill>
                  <a:srgbClr val="0000FF"/>
                </a:solidFill>
                <a:latin typeface="Arial" panose="020B0604020202020204" pitchFamily="34" charset="0"/>
              </a:rPr>
              <a:t>µ</a:t>
            </a:r>
          </a:p>
        </p:txBody>
      </p:sp>
      <p:sp>
        <p:nvSpPr>
          <p:cNvPr id="100366" name="Freeform 4">
            <a:extLst>
              <a:ext uri="{FF2B5EF4-FFF2-40B4-BE49-F238E27FC236}">
                <a16:creationId xmlns:a16="http://schemas.microsoft.com/office/drawing/2014/main" id="{C6FAC2D9-4016-4E3C-A7CE-355C750625C1}"/>
              </a:ext>
            </a:extLst>
          </p:cNvPr>
          <p:cNvSpPr>
            <a:spLocks/>
          </p:cNvSpPr>
          <p:nvPr/>
        </p:nvSpPr>
        <p:spPr bwMode="auto">
          <a:xfrm>
            <a:off x="1524000" y="3581400"/>
            <a:ext cx="6259513" cy="2566988"/>
          </a:xfrm>
          <a:custGeom>
            <a:avLst/>
            <a:gdLst>
              <a:gd name="T0" fmla="*/ 0 w 6259526"/>
              <a:gd name="T1" fmla="*/ 189757458 h 1499559"/>
              <a:gd name="T2" fmla="*/ 469885 w 6259526"/>
              <a:gd name="T3" fmla="*/ 106188969 h 1499559"/>
              <a:gd name="T4" fmla="*/ 876270 w 6259526"/>
              <a:gd name="T5" fmla="*/ 46726810 h 1499559"/>
              <a:gd name="T6" fmla="*/ 1219155 w 6259526"/>
              <a:gd name="T7" fmla="*/ 12977977 h 1499559"/>
              <a:gd name="T8" fmla="*/ 1523955 w 6259526"/>
              <a:gd name="T9" fmla="*/ 121076 h 1499559"/>
              <a:gd name="T10" fmla="*/ 1866840 w 6259526"/>
              <a:gd name="T11" fmla="*/ 19406080 h 1499559"/>
              <a:gd name="T12" fmla="*/ 2273225 w 6259526"/>
              <a:gd name="T13" fmla="*/ 62797652 h 1499559"/>
              <a:gd name="T14" fmla="*/ 2679610 w 6259526"/>
              <a:gd name="T15" fmla="*/ 106188969 h 1499559"/>
              <a:gd name="T16" fmla="*/ 3441595 w 6259526"/>
              <a:gd name="T17" fmla="*/ 152794460 h 1499559"/>
              <a:gd name="T18" fmla="*/ 4330565 w 6259526"/>
              <a:gd name="T19" fmla="*/ 172079532 h 1499559"/>
              <a:gd name="T20" fmla="*/ 6133905 w 6259526"/>
              <a:gd name="T21" fmla="*/ 181721996 h 1499559"/>
              <a:gd name="T22" fmla="*/ 6108505 w 6259526"/>
              <a:gd name="T23" fmla="*/ 181721996 h 14995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59526"/>
              <a:gd name="T37" fmla="*/ 0 h 1499559"/>
              <a:gd name="T38" fmla="*/ 6259526 w 6259526"/>
              <a:gd name="T39" fmla="*/ 1499559 h 14995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59526" h="1499559">
                <a:moveTo>
                  <a:pt x="0" y="1499559"/>
                </a:moveTo>
                <a:cubicBezTo>
                  <a:pt x="161925" y="1263550"/>
                  <a:pt x="323850" y="1027542"/>
                  <a:pt x="469900" y="839159"/>
                </a:cubicBezTo>
                <a:cubicBezTo>
                  <a:pt x="615950" y="650776"/>
                  <a:pt x="751417" y="492026"/>
                  <a:pt x="876300" y="369259"/>
                </a:cubicBezTo>
                <a:cubicBezTo>
                  <a:pt x="1001183" y="246492"/>
                  <a:pt x="1111250" y="163942"/>
                  <a:pt x="1219200" y="102559"/>
                </a:cubicBezTo>
                <a:cubicBezTo>
                  <a:pt x="1327150" y="41176"/>
                  <a:pt x="1416050" y="-7508"/>
                  <a:pt x="1524000" y="959"/>
                </a:cubicBezTo>
                <a:cubicBezTo>
                  <a:pt x="1631950" y="9426"/>
                  <a:pt x="1742017" y="70809"/>
                  <a:pt x="1866900" y="153359"/>
                </a:cubicBezTo>
                <a:cubicBezTo>
                  <a:pt x="1991783" y="235909"/>
                  <a:pt x="2273300" y="496259"/>
                  <a:pt x="2273300" y="496259"/>
                </a:cubicBezTo>
                <a:cubicBezTo>
                  <a:pt x="2408767" y="610559"/>
                  <a:pt x="2484967" y="720626"/>
                  <a:pt x="2679700" y="839159"/>
                </a:cubicBezTo>
                <a:cubicBezTo>
                  <a:pt x="2874433" y="957692"/>
                  <a:pt x="3166533" y="1120676"/>
                  <a:pt x="3441700" y="1207459"/>
                </a:cubicBezTo>
                <a:cubicBezTo>
                  <a:pt x="3716867" y="1294242"/>
                  <a:pt x="3881967" y="1321759"/>
                  <a:pt x="4330700" y="1359859"/>
                </a:cubicBezTo>
                <a:cubicBezTo>
                  <a:pt x="4779433" y="1397959"/>
                  <a:pt x="5837767" y="1423359"/>
                  <a:pt x="6134100" y="1436059"/>
                </a:cubicBezTo>
                <a:cubicBezTo>
                  <a:pt x="6430433" y="1448759"/>
                  <a:pt x="6108700" y="1436059"/>
                  <a:pt x="6108700" y="1436059"/>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367" name="Oval 1">
            <a:extLst>
              <a:ext uri="{FF2B5EF4-FFF2-40B4-BE49-F238E27FC236}">
                <a16:creationId xmlns:a16="http://schemas.microsoft.com/office/drawing/2014/main" id="{58E7F43C-340C-4EE9-AB28-FC51958E0668}"/>
              </a:ext>
            </a:extLst>
          </p:cNvPr>
          <p:cNvSpPr>
            <a:spLocks noChangeArrowheads="1"/>
          </p:cNvSpPr>
          <p:nvPr/>
        </p:nvSpPr>
        <p:spPr bwMode="auto">
          <a:xfrm>
            <a:off x="1676400" y="2438400"/>
            <a:ext cx="228600" cy="228600"/>
          </a:xfrm>
          <a:prstGeom prst="ellipse">
            <a:avLst/>
          </a:prstGeom>
          <a:solidFill>
            <a:srgbClr val="FF0000"/>
          </a:solidFill>
          <a:ln w="9525">
            <a:solidFill>
              <a:srgbClr val="FF00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0368" name="Oval 20">
            <a:extLst>
              <a:ext uri="{FF2B5EF4-FFF2-40B4-BE49-F238E27FC236}">
                <a16:creationId xmlns:a16="http://schemas.microsoft.com/office/drawing/2014/main" id="{257AEFA2-0DAB-4224-A2C0-AB0F92056838}"/>
              </a:ext>
            </a:extLst>
          </p:cNvPr>
          <p:cNvSpPr>
            <a:spLocks noChangeArrowheads="1"/>
          </p:cNvSpPr>
          <p:nvPr/>
        </p:nvSpPr>
        <p:spPr bwMode="auto">
          <a:xfrm>
            <a:off x="2895600" y="3429000"/>
            <a:ext cx="228600" cy="228600"/>
          </a:xfrm>
          <a:prstGeom prst="ellipse">
            <a:avLst/>
          </a:prstGeom>
          <a:solidFill>
            <a:srgbClr val="FF0000"/>
          </a:solidFill>
          <a:ln w="9525">
            <a:solidFill>
              <a:srgbClr val="FF00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0369" name="Oval 21">
            <a:extLst>
              <a:ext uri="{FF2B5EF4-FFF2-40B4-BE49-F238E27FC236}">
                <a16:creationId xmlns:a16="http://schemas.microsoft.com/office/drawing/2014/main" id="{9F9C6D73-8722-42FE-84B1-12AD2163CA4E}"/>
              </a:ext>
            </a:extLst>
          </p:cNvPr>
          <p:cNvSpPr>
            <a:spLocks noChangeArrowheads="1"/>
          </p:cNvSpPr>
          <p:nvPr/>
        </p:nvSpPr>
        <p:spPr bwMode="auto">
          <a:xfrm>
            <a:off x="4343400" y="4572000"/>
            <a:ext cx="228600" cy="228600"/>
          </a:xfrm>
          <a:prstGeom prst="ellipse">
            <a:avLst/>
          </a:prstGeom>
          <a:solidFill>
            <a:srgbClr val="FF0000"/>
          </a:solidFill>
          <a:ln w="9525">
            <a:solidFill>
              <a:srgbClr val="FF0000"/>
            </a:solidFill>
            <a:round/>
            <a:headEnd/>
            <a:tailEnd/>
          </a:ln>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0370" name="TextBox 1">
            <a:extLst>
              <a:ext uri="{FF2B5EF4-FFF2-40B4-BE49-F238E27FC236}">
                <a16:creationId xmlns:a16="http://schemas.microsoft.com/office/drawing/2014/main" id="{F04C5B14-10C6-470E-A4BF-540269368555}"/>
              </a:ext>
            </a:extLst>
          </p:cNvPr>
          <p:cNvSpPr txBox="1">
            <a:spLocks noChangeArrowheads="1"/>
          </p:cNvSpPr>
          <p:nvPr/>
        </p:nvSpPr>
        <p:spPr bwMode="auto">
          <a:xfrm>
            <a:off x="2362200" y="1752600"/>
            <a:ext cx="571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If you plot the energy per sec versus </a:t>
            </a:r>
            <a:r>
              <a:rPr lang="en-US" altLang="en-US" i="1">
                <a:latin typeface="Symbol" panose="05050102010706020507" pitchFamily="18" charset="2"/>
              </a:rPr>
              <a:t>l</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5">
            <a:extLst>
              <a:ext uri="{FF2B5EF4-FFF2-40B4-BE49-F238E27FC236}">
                <a16:creationId xmlns:a16="http://schemas.microsoft.com/office/drawing/2014/main" id="{94FB7D48-9A23-483F-B401-F4278935B283}"/>
              </a:ext>
            </a:extLst>
          </p:cNvPr>
          <p:cNvSpPr>
            <a:spLocks noChangeShapeType="1"/>
          </p:cNvSpPr>
          <p:nvPr/>
        </p:nvSpPr>
        <p:spPr bwMode="auto">
          <a:xfrm>
            <a:off x="304800" y="2209800"/>
            <a:ext cx="0" cy="3962400"/>
          </a:xfrm>
          <a:prstGeom prst="line">
            <a:avLst/>
          </a:prstGeom>
          <a:noFill/>
          <a:ln w="9525">
            <a:solidFill>
              <a:srgbClr val="FBFFFC"/>
            </a:solidFill>
            <a:round/>
            <a:headEnd/>
            <a:tailEnd/>
          </a:ln>
        </p:spPr>
        <p:txBody>
          <a:bodyPr wrap="none" anchor="ctr"/>
          <a:lstStyle/>
          <a:p>
            <a:pPr>
              <a:defRPr/>
            </a:pPr>
            <a:endParaRPr lang="en-US">
              <a:ln w="57150" cmpd="sng">
                <a:solidFill>
                  <a:srgbClr val="000000"/>
                </a:solidFill>
              </a:ln>
              <a:latin typeface="Times" charset="0"/>
              <a:ea typeface="ＭＳ Ｐゴシック" charset="0"/>
              <a:cs typeface="ＭＳ Ｐゴシック" charset="0"/>
            </a:endParaRPr>
          </a:p>
        </p:txBody>
      </p:sp>
      <p:sp>
        <p:nvSpPr>
          <p:cNvPr id="7" name="Line 6">
            <a:extLst>
              <a:ext uri="{FF2B5EF4-FFF2-40B4-BE49-F238E27FC236}">
                <a16:creationId xmlns:a16="http://schemas.microsoft.com/office/drawing/2014/main" id="{A3031B4C-0C97-4EE3-9F2A-4334D3324BC3}"/>
              </a:ext>
            </a:extLst>
          </p:cNvPr>
          <p:cNvSpPr>
            <a:spLocks noChangeShapeType="1"/>
          </p:cNvSpPr>
          <p:nvPr/>
        </p:nvSpPr>
        <p:spPr bwMode="auto">
          <a:xfrm>
            <a:off x="304800" y="6172200"/>
            <a:ext cx="8534400" cy="0"/>
          </a:xfrm>
          <a:prstGeom prst="line">
            <a:avLst/>
          </a:prstGeom>
          <a:noFill/>
          <a:ln w="9525">
            <a:solidFill>
              <a:schemeClr val="bg1"/>
            </a:solidFill>
            <a:round/>
            <a:headEnd/>
            <a:tailEnd/>
          </a:ln>
        </p:spPr>
        <p:txBody>
          <a:bodyPr wrap="none" anchor="ctr"/>
          <a:lstStyle/>
          <a:p>
            <a:pPr>
              <a:defRPr/>
            </a:pPr>
            <a:endParaRPr lang="en-US">
              <a:ln>
                <a:solidFill>
                  <a:srgbClr val="000000"/>
                </a:solidFill>
              </a:ln>
              <a:latin typeface="Times" charset="0"/>
              <a:ea typeface="ＭＳ Ｐゴシック" charset="0"/>
              <a:cs typeface="ＭＳ Ｐゴシック" charset="0"/>
            </a:endParaRPr>
          </a:p>
        </p:txBody>
      </p:sp>
      <p:sp>
        <p:nvSpPr>
          <p:cNvPr id="100356" name="Text Box 10">
            <a:extLst>
              <a:ext uri="{FF2B5EF4-FFF2-40B4-BE49-F238E27FC236}">
                <a16:creationId xmlns:a16="http://schemas.microsoft.com/office/drawing/2014/main" id="{2913466B-F59B-45E2-9926-FEBBB84629A8}"/>
              </a:ext>
            </a:extLst>
          </p:cNvPr>
          <p:cNvSpPr txBox="1">
            <a:spLocks noChangeArrowheads="1"/>
          </p:cNvSpPr>
          <p:nvPr/>
        </p:nvSpPr>
        <p:spPr bwMode="auto">
          <a:xfrm rot="-5400000">
            <a:off x="-826293" y="3263106"/>
            <a:ext cx="2719388" cy="460375"/>
          </a:xfrm>
          <a:prstGeom prst="rect">
            <a:avLst/>
          </a:prstGeom>
          <a:noFill/>
          <a:ln>
            <a:noFill/>
          </a:ln>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defRPr/>
            </a:pPr>
            <a:r>
              <a:rPr lang="en-US" b="1">
                <a:solidFill>
                  <a:srgbClr val="FF0000"/>
                </a:solidFill>
                <a:effectLst>
                  <a:outerShdw blurRad="38100" dist="38100" dir="2700000" algn="tl">
                    <a:srgbClr val="000000"/>
                  </a:outerShdw>
                </a:effectLst>
              </a:rPr>
              <a:t>Energy per second</a:t>
            </a:r>
            <a:endParaRPr lang="en-US">
              <a:solidFill>
                <a:srgbClr val="FF0000"/>
              </a:solidFill>
              <a:effectLst>
                <a:outerShdw blurRad="38100" dist="38100" dir="2700000" algn="tl">
                  <a:srgbClr val="000000"/>
                </a:outerShdw>
              </a:effectLst>
            </a:endParaRPr>
          </a:p>
        </p:txBody>
      </p:sp>
      <p:sp>
        <p:nvSpPr>
          <p:cNvPr id="101381" name="Text Box 9">
            <a:extLst>
              <a:ext uri="{FF2B5EF4-FFF2-40B4-BE49-F238E27FC236}">
                <a16:creationId xmlns:a16="http://schemas.microsoft.com/office/drawing/2014/main" id="{955144C5-3F7F-4D50-B383-5E71713E114D}"/>
              </a:ext>
            </a:extLst>
          </p:cNvPr>
          <p:cNvSpPr txBox="1">
            <a:spLocks noChangeArrowheads="1"/>
          </p:cNvSpPr>
          <p:nvPr/>
        </p:nvSpPr>
        <p:spPr bwMode="auto">
          <a:xfrm>
            <a:off x="3581400" y="6324600"/>
            <a:ext cx="375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chemeClr val="bg1"/>
                </a:solidFill>
              </a:rPr>
              <a:t>wavelength</a:t>
            </a:r>
            <a:endParaRPr lang="en-US" altLang="en-US"/>
          </a:p>
        </p:txBody>
      </p:sp>
      <p:sp>
        <p:nvSpPr>
          <p:cNvPr id="101382" name="TextBox 1">
            <a:extLst>
              <a:ext uri="{FF2B5EF4-FFF2-40B4-BE49-F238E27FC236}">
                <a16:creationId xmlns:a16="http://schemas.microsoft.com/office/drawing/2014/main" id="{5B6F1967-694D-4BFE-93FD-C6C94BCAF764}"/>
              </a:ext>
            </a:extLst>
          </p:cNvPr>
          <p:cNvSpPr txBox="1">
            <a:spLocks noChangeArrowheads="1"/>
          </p:cNvSpPr>
          <p:nvPr/>
        </p:nvSpPr>
        <p:spPr bwMode="auto">
          <a:xfrm>
            <a:off x="-914400" y="24130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1383" name="TextBox 3">
            <a:extLst>
              <a:ext uri="{FF2B5EF4-FFF2-40B4-BE49-F238E27FC236}">
                <a16:creationId xmlns:a16="http://schemas.microsoft.com/office/drawing/2014/main" id="{1AC0C60C-B0B4-457B-A16C-DB063F0F0BA9}"/>
              </a:ext>
            </a:extLst>
          </p:cNvPr>
          <p:cNvSpPr txBox="1">
            <a:spLocks noChangeArrowheads="1"/>
          </p:cNvSpPr>
          <p:nvPr/>
        </p:nvSpPr>
        <p:spPr bwMode="auto">
          <a:xfrm>
            <a:off x="-863600" y="3175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01384" name="Straight Connector 14">
            <a:extLst>
              <a:ext uri="{FF2B5EF4-FFF2-40B4-BE49-F238E27FC236}">
                <a16:creationId xmlns:a16="http://schemas.microsoft.com/office/drawing/2014/main" id="{A8BE46DB-632D-4841-BB43-07FA015F398A}"/>
              </a:ext>
            </a:extLst>
          </p:cNvPr>
          <p:cNvCxnSpPr>
            <a:cxnSpLocks noChangeShapeType="1"/>
          </p:cNvCxnSpPr>
          <p:nvPr/>
        </p:nvCxnSpPr>
        <p:spPr bwMode="auto">
          <a:xfrm>
            <a:off x="4419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7" name="Text Box 7">
            <a:extLst>
              <a:ext uri="{FF2B5EF4-FFF2-40B4-BE49-F238E27FC236}">
                <a16:creationId xmlns:a16="http://schemas.microsoft.com/office/drawing/2014/main" id="{3F5C6DC5-7444-4A34-82ED-E5377A9C1FB4}"/>
              </a:ext>
            </a:extLst>
          </p:cNvPr>
          <p:cNvSpPr txBox="1">
            <a:spLocks noChangeArrowheads="1"/>
          </p:cNvSpPr>
          <p:nvPr/>
        </p:nvSpPr>
        <p:spPr bwMode="auto">
          <a:xfrm>
            <a:off x="4191000" y="6248400"/>
            <a:ext cx="914400" cy="30797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0000FF"/>
                </a:solidFill>
                <a:latin typeface="Arial" panose="020B0604020202020204" pitchFamily="34" charset="0"/>
              </a:rPr>
              <a:t>0.6 </a:t>
            </a:r>
            <a:r>
              <a:rPr lang="en-US" altLang="en-US" sz="1400" i="1">
                <a:solidFill>
                  <a:srgbClr val="0000FF"/>
                </a:solidFill>
                <a:latin typeface="Arial" panose="020B0604020202020204" pitchFamily="34" charset="0"/>
              </a:rPr>
              <a:t>µ</a:t>
            </a:r>
          </a:p>
        </p:txBody>
      </p:sp>
      <p:cxnSp>
        <p:nvCxnSpPr>
          <p:cNvPr id="101386" name="Straight Connector 17">
            <a:extLst>
              <a:ext uri="{FF2B5EF4-FFF2-40B4-BE49-F238E27FC236}">
                <a16:creationId xmlns:a16="http://schemas.microsoft.com/office/drawing/2014/main" id="{1BFACD0F-01F0-4A7D-AB14-3549F56BFF07}"/>
              </a:ext>
            </a:extLst>
          </p:cNvPr>
          <p:cNvCxnSpPr>
            <a:cxnSpLocks noChangeShapeType="1"/>
          </p:cNvCxnSpPr>
          <p:nvPr/>
        </p:nvCxnSpPr>
        <p:spPr bwMode="auto">
          <a:xfrm>
            <a:off x="1752600" y="60198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9" name="Text Box 7">
            <a:extLst>
              <a:ext uri="{FF2B5EF4-FFF2-40B4-BE49-F238E27FC236}">
                <a16:creationId xmlns:a16="http://schemas.microsoft.com/office/drawing/2014/main" id="{48A938C3-A0D1-4CF9-ACCE-CF0FEDD5ECAE}"/>
              </a:ext>
            </a:extLst>
          </p:cNvPr>
          <p:cNvSpPr txBox="1">
            <a:spLocks noChangeArrowheads="1"/>
          </p:cNvSpPr>
          <p:nvPr/>
        </p:nvSpPr>
        <p:spPr bwMode="auto">
          <a:xfrm>
            <a:off x="1524000" y="6248400"/>
            <a:ext cx="914400" cy="307975"/>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400">
                <a:solidFill>
                  <a:srgbClr val="0000FF"/>
                </a:solidFill>
                <a:latin typeface="Arial" panose="020B0604020202020204" pitchFamily="34" charset="0"/>
              </a:rPr>
              <a:t>0.3 </a:t>
            </a:r>
            <a:r>
              <a:rPr lang="en-US" altLang="en-US" sz="1400" i="1">
                <a:solidFill>
                  <a:srgbClr val="0000FF"/>
                </a:solidFill>
                <a:latin typeface="Arial" panose="020B0604020202020204" pitchFamily="34" charset="0"/>
              </a:rPr>
              <a:t>µ</a:t>
            </a:r>
          </a:p>
        </p:txBody>
      </p:sp>
      <p:sp>
        <p:nvSpPr>
          <p:cNvPr id="101388" name="TextBox 1">
            <a:extLst>
              <a:ext uri="{FF2B5EF4-FFF2-40B4-BE49-F238E27FC236}">
                <a16:creationId xmlns:a16="http://schemas.microsoft.com/office/drawing/2014/main" id="{65C2D886-989A-43D5-B98C-3D870CC08E6E}"/>
              </a:ext>
            </a:extLst>
          </p:cNvPr>
          <p:cNvSpPr txBox="1">
            <a:spLocks noChangeArrowheads="1"/>
          </p:cNvSpPr>
          <p:nvPr/>
        </p:nvSpPr>
        <p:spPr bwMode="auto">
          <a:xfrm>
            <a:off x="2362200" y="1752600"/>
            <a:ext cx="5715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latin typeface="Arial" panose="020B0604020202020204" pitchFamily="34" charset="0"/>
                <a:cs typeface="Arial" panose="020B0604020202020204" pitchFamily="34" charset="0"/>
              </a:rPr>
              <a:t>You would expect a straight line — the hotter the star, the more luminous</a:t>
            </a:r>
            <a:endParaRPr lang="en-US" altLang="en-US" i="1">
              <a:latin typeface="Symbol" panose="05050102010706020507" pitchFamily="18" charset="2"/>
            </a:endParaRPr>
          </a:p>
        </p:txBody>
      </p:sp>
      <p:cxnSp>
        <p:nvCxnSpPr>
          <p:cNvPr id="101389" name="Straight Connector 3">
            <a:extLst>
              <a:ext uri="{FF2B5EF4-FFF2-40B4-BE49-F238E27FC236}">
                <a16:creationId xmlns:a16="http://schemas.microsoft.com/office/drawing/2014/main" id="{141A1789-A433-4A25-ACA1-C9FA3663686F}"/>
              </a:ext>
            </a:extLst>
          </p:cNvPr>
          <p:cNvCxnSpPr>
            <a:cxnSpLocks noChangeShapeType="1"/>
          </p:cNvCxnSpPr>
          <p:nvPr/>
        </p:nvCxnSpPr>
        <p:spPr bwMode="auto">
          <a:xfrm>
            <a:off x="1295400" y="2209800"/>
            <a:ext cx="5029200" cy="388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 name="Oval 1">
            <a:extLst>
              <a:ext uri="{FF2B5EF4-FFF2-40B4-BE49-F238E27FC236}">
                <a16:creationId xmlns:a16="http://schemas.microsoft.com/office/drawing/2014/main" id="{4A9182BD-93FB-4AD7-8FD5-6369C6E760ED}"/>
              </a:ext>
            </a:extLst>
          </p:cNvPr>
          <p:cNvSpPr>
            <a:spLocks noChangeArrowheads="1"/>
          </p:cNvSpPr>
          <p:nvPr/>
        </p:nvSpPr>
        <p:spPr bwMode="auto">
          <a:xfrm>
            <a:off x="1676400" y="2438400"/>
            <a:ext cx="228600" cy="228600"/>
          </a:xfrm>
          <a:prstGeom prst="ellipse">
            <a:avLst/>
          </a:prstGeom>
          <a:solidFill>
            <a:srgbClr val="FF0000"/>
          </a:solidFill>
          <a:ln w="9525">
            <a:solidFill>
              <a:srgbClr val="FF0000"/>
            </a:solidFill>
            <a:round/>
            <a:headEnd/>
            <a:tailEnd/>
          </a:ln>
        </p:spPr>
        <p:txBody>
          <a:bodyPr/>
          <a:lstStyle/>
          <a:p>
            <a:pPr>
              <a:defRPr/>
            </a:pPr>
            <a:endParaRPr lang="en-US">
              <a:effectLst>
                <a:outerShdw blurRad="50800" dist="38100" dir="2700000" algn="tl" rotWithShape="0">
                  <a:prstClr val="black">
                    <a:alpha val="40000"/>
                  </a:prstClr>
                </a:outerShdw>
              </a:effectLst>
              <a:latin typeface="Times" charset="0"/>
              <a:ea typeface="ＭＳ Ｐゴシック" charset="0"/>
              <a:cs typeface="ＭＳ Ｐゴシック" charset="0"/>
            </a:endParaRPr>
          </a:p>
        </p:txBody>
      </p:sp>
      <p:sp>
        <p:nvSpPr>
          <p:cNvPr id="3" name="Oval 20">
            <a:extLst>
              <a:ext uri="{FF2B5EF4-FFF2-40B4-BE49-F238E27FC236}">
                <a16:creationId xmlns:a16="http://schemas.microsoft.com/office/drawing/2014/main" id="{90D5B3FB-8241-4D0F-A068-D90381F74BE6}"/>
              </a:ext>
            </a:extLst>
          </p:cNvPr>
          <p:cNvSpPr>
            <a:spLocks noChangeArrowheads="1"/>
          </p:cNvSpPr>
          <p:nvPr/>
        </p:nvSpPr>
        <p:spPr bwMode="auto">
          <a:xfrm>
            <a:off x="2895600" y="3429000"/>
            <a:ext cx="228600" cy="228600"/>
          </a:xfrm>
          <a:prstGeom prst="ellipse">
            <a:avLst/>
          </a:prstGeom>
          <a:solidFill>
            <a:srgbClr val="FF0000"/>
          </a:solidFill>
          <a:ln w="9525">
            <a:solidFill>
              <a:srgbClr val="FF0000"/>
            </a:solidFill>
            <a:round/>
            <a:headEnd/>
            <a:tailEnd/>
          </a:ln>
        </p:spPr>
        <p:txBody>
          <a:bodyPr/>
          <a:lstStyle/>
          <a:p>
            <a:pPr>
              <a:defRPr/>
            </a:pPr>
            <a:endParaRPr lang="en-US">
              <a:effectLst>
                <a:outerShdw blurRad="50800" dist="38100" dir="2700000" algn="tl" rotWithShape="0">
                  <a:prstClr val="black">
                    <a:alpha val="40000"/>
                  </a:prstClr>
                </a:outerShdw>
              </a:effectLst>
              <a:latin typeface="Times" charset="0"/>
              <a:ea typeface="ＭＳ Ｐゴシック" charset="0"/>
              <a:cs typeface="ＭＳ Ｐゴシック" charset="0"/>
            </a:endParaRPr>
          </a:p>
        </p:txBody>
      </p:sp>
      <p:sp>
        <p:nvSpPr>
          <p:cNvPr id="100366" name="Oval 21">
            <a:extLst>
              <a:ext uri="{FF2B5EF4-FFF2-40B4-BE49-F238E27FC236}">
                <a16:creationId xmlns:a16="http://schemas.microsoft.com/office/drawing/2014/main" id="{06D29207-4A9A-4E43-B4B1-368BEA58A6A2}"/>
              </a:ext>
            </a:extLst>
          </p:cNvPr>
          <p:cNvSpPr>
            <a:spLocks noChangeArrowheads="1"/>
          </p:cNvSpPr>
          <p:nvPr/>
        </p:nvSpPr>
        <p:spPr bwMode="auto">
          <a:xfrm>
            <a:off x="4343400" y="4572000"/>
            <a:ext cx="228600" cy="228600"/>
          </a:xfrm>
          <a:prstGeom prst="ellipse">
            <a:avLst/>
          </a:prstGeom>
          <a:solidFill>
            <a:srgbClr val="FF0000"/>
          </a:solidFill>
          <a:ln w="9525">
            <a:solidFill>
              <a:srgbClr val="FF0000"/>
            </a:solidFill>
            <a:round/>
            <a:headEnd/>
            <a:tailEnd/>
          </a:ln>
        </p:spPr>
        <p:txBody>
          <a:bodyPr/>
          <a:lstStyle/>
          <a:p>
            <a:pPr>
              <a:defRPr/>
            </a:pPr>
            <a:endParaRPr lang="en-US">
              <a:effectLst>
                <a:outerShdw blurRad="50800" dist="38100" dir="2700000" algn="tl" rotWithShape="0">
                  <a:prstClr val="black">
                    <a:alpha val="40000"/>
                  </a:prstClr>
                </a:outerShdw>
              </a:effectLst>
              <a:latin typeface="Times" charset="0"/>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49B13B58-B0CB-4F93-A374-6807BFE4498B}"/>
              </a:ext>
            </a:extLst>
          </p:cNvPr>
          <p:cNvSpPr txBox="1">
            <a:spLocks noChangeArrowheads="1"/>
          </p:cNvSpPr>
          <p:nvPr/>
        </p:nvSpPr>
        <p:spPr bwMode="auto">
          <a:xfrm>
            <a:off x="1600200" y="1752600"/>
            <a:ext cx="6019800" cy="3786188"/>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a:solidFill>
                  <a:srgbClr val="0000FF"/>
                </a:solidFill>
                <a:latin typeface="Arial" panose="020B0604020202020204" pitchFamily="34" charset="0"/>
              </a:rPr>
              <a:t>LUMINOSITY  =  Power  =</a:t>
            </a:r>
          </a:p>
          <a:p>
            <a:pPr>
              <a:spcBef>
                <a:spcPct val="50000"/>
              </a:spcBef>
            </a:pPr>
            <a:endParaRPr lang="en-US" altLang="en-US">
              <a:solidFill>
                <a:srgbClr val="0000FF"/>
              </a:solidFill>
              <a:latin typeface="Arial" panose="020B0604020202020204" pitchFamily="34" charset="0"/>
            </a:endParaRPr>
          </a:p>
          <a:p>
            <a:pPr>
              <a:spcBef>
                <a:spcPct val="50000"/>
              </a:spcBef>
            </a:pPr>
            <a:endParaRPr lang="en-US" altLang="en-US">
              <a:solidFill>
                <a:srgbClr val="0000FF"/>
              </a:solidFill>
              <a:latin typeface="Arial" panose="020B0604020202020204" pitchFamily="34" charset="0"/>
            </a:endParaRPr>
          </a:p>
          <a:p>
            <a:pPr>
              <a:spcBef>
                <a:spcPct val="50000"/>
              </a:spcBef>
            </a:pPr>
            <a:r>
              <a:rPr lang="en-US" altLang="en-US">
                <a:solidFill>
                  <a:srgbClr val="0000FF"/>
                </a:solidFill>
                <a:latin typeface="Arial" panose="020B0604020202020204" pitchFamily="34" charset="0"/>
              </a:rPr>
              <a:t>The hotter the star, the more short wavelengths it emits.  </a:t>
            </a:r>
          </a:p>
          <a:p>
            <a:pPr>
              <a:spcBef>
                <a:spcPct val="50000"/>
              </a:spcBef>
            </a:pPr>
            <a:r>
              <a:rPr lang="en-US" altLang="en-US">
                <a:solidFill>
                  <a:srgbClr val="0000FF"/>
                </a:solidFill>
                <a:latin typeface="Arial" panose="020B0604020202020204" pitchFamily="34" charset="0"/>
              </a:rPr>
              <a:t>Then we would expect </a:t>
            </a:r>
            <a:r>
              <a:rPr lang="en-US" altLang="en-US">
                <a:solidFill>
                  <a:srgbClr val="FF0000"/>
                </a:solidFill>
                <a:latin typeface="Arial" panose="020B0604020202020204" pitchFamily="34" charset="0"/>
              </a:rPr>
              <a:t>luminosity plotted against temperature </a:t>
            </a:r>
            <a:r>
              <a:rPr lang="en-US" altLang="en-US">
                <a:solidFill>
                  <a:srgbClr val="0000FF"/>
                </a:solidFill>
                <a:latin typeface="Arial" panose="020B0604020202020204" pitchFamily="34" charset="0"/>
              </a:rPr>
              <a:t>to make a </a:t>
            </a:r>
            <a:r>
              <a:rPr lang="en-US" altLang="en-US">
                <a:solidFill>
                  <a:srgbClr val="FF0000"/>
                </a:solidFill>
                <a:latin typeface="Arial" panose="020B0604020202020204" pitchFamily="34" charset="0"/>
              </a:rPr>
              <a:t>straight line</a:t>
            </a:r>
            <a:r>
              <a:rPr lang="en-US" altLang="en-US">
                <a:solidFill>
                  <a:srgbClr val="0000FF"/>
                </a:solidFill>
                <a:latin typeface="Arial" panose="020B0604020202020204" pitchFamily="34" charset="0"/>
              </a:rPr>
              <a:t>…</a:t>
            </a:r>
          </a:p>
        </p:txBody>
      </p:sp>
      <p:sp>
        <p:nvSpPr>
          <p:cNvPr id="3" name="Text Box 7">
            <a:extLst>
              <a:ext uri="{FF2B5EF4-FFF2-40B4-BE49-F238E27FC236}">
                <a16:creationId xmlns:a16="http://schemas.microsoft.com/office/drawing/2014/main" id="{93BEC7D0-6AFC-4DA8-A0D4-ABAC70978B05}"/>
              </a:ext>
            </a:extLst>
          </p:cNvPr>
          <p:cNvSpPr txBox="1">
            <a:spLocks noChangeArrowheads="1"/>
          </p:cNvSpPr>
          <p:nvPr/>
        </p:nvSpPr>
        <p:spPr bwMode="auto">
          <a:xfrm>
            <a:off x="5468568" y="1545078"/>
            <a:ext cx="1828800" cy="101600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Energy</a:t>
            </a:r>
          </a:p>
          <a:p>
            <a:pPr>
              <a:spcBef>
                <a:spcPct val="50000"/>
              </a:spcBef>
              <a:defRPr/>
            </a:pPr>
            <a:r>
              <a:rPr lang="en-US" dirty="0">
                <a:solidFill>
                  <a:srgbClr val="0000FF"/>
                </a:solidFill>
                <a:latin typeface="Arial"/>
                <a:ea typeface="ＭＳ Ｐゴシック" charset="-128"/>
                <a:cs typeface="Arial"/>
              </a:rPr>
              <a:t>  sec</a:t>
            </a:r>
          </a:p>
        </p:txBody>
      </p:sp>
      <p:cxnSp>
        <p:nvCxnSpPr>
          <p:cNvPr id="5" name="Straight Connector 4">
            <a:extLst>
              <a:ext uri="{FF2B5EF4-FFF2-40B4-BE49-F238E27FC236}">
                <a16:creationId xmlns:a16="http://schemas.microsoft.com/office/drawing/2014/main" id="{0D00F5AA-B288-425E-B8C9-F6614618EF92}"/>
              </a:ext>
            </a:extLst>
          </p:cNvPr>
          <p:cNvCxnSpPr>
            <a:cxnSpLocks noChangeShapeType="1"/>
          </p:cNvCxnSpPr>
          <p:nvPr/>
        </p:nvCxnSpPr>
        <p:spPr bwMode="auto">
          <a:xfrm>
            <a:off x="5562600" y="1981200"/>
            <a:ext cx="914400" cy="1588"/>
          </a:xfrm>
          <a:prstGeom prst="line">
            <a:avLst/>
          </a:prstGeom>
          <a:noFill/>
          <a:ln w="31750">
            <a:solidFill>
              <a:srgbClr val="0000FF"/>
            </a:solidFill>
            <a:round/>
            <a:headEnd/>
            <a:tailEnd/>
          </a:ln>
          <a:effectLst>
            <a:outerShdw blurRad="50800" dist="38100" dir="2700000" rotWithShape="0">
              <a:srgbClr val="808080">
                <a:alpha val="42999"/>
              </a:srgbClr>
            </a:outerShdw>
          </a:effectLst>
        </p:spPr>
      </p:cxnSp>
      <p:sp>
        <p:nvSpPr>
          <p:cNvPr id="2" name="Rectangle 1">
            <a:extLst>
              <a:ext uri="{FF2B5EF4-FFF2-40B4-BE49-F238E27FC236}">
                <a16:creationId xmlns:a16="http://schemas.microsoft.com/office/drawing/2014/main" id="{72641E3F-BDF5-4ECB-99CB-E9C535D939D2}"/>
              </a:ext>
            </a:extLst>
          </p:cNvPr>
          <p:cNvSpPr>
            <a:spLocks noChangeArrowheads="1"/>
          </p:cNvSpPr>
          <p:nvPr/>
        </p:nvSpPr>
        <p:spPr bwMode="auto">
          <a:xfrm>
            <a:off x="1371600" y="1295400"/>
            <a:ext cx="5562600" cy="1295400"/>
          </a:xfrm>
          <a:prstGeom prst="rect">
            <a:avLst/>
          </a:prstGeom>
          <a:noFill/>
          <a:ln w="38100">
            <a:solidFill>
              <a:srgbClr val="FF0000"/>
            </a:solidFill>
            <a:round/>
            <a:headEnd/>
            <a:tailEnd/>
          </a:ln>
          <a:effectLst>
            <a:outerShdw blurRad="50800" dist="38100" dir="2700000" algn="tl"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A9A0F74A-86A1-4F81-B7E1-910C9158BAEA}"/>
              </a:ext>
            </a:extLst>
          </p:cNvPr>
          <p:cNvSpPr txBox="1">
            <a:spLocks noChangeArrowheads="1"/>
          </p:cNvSpPr>
          <p:nvPr/>
        </p:nvSpPr>
        <p:spPr bwMode="auto">
          <a:xfrm>
            <a:off x="76200" y="508000"/>
            <a:ext cx="9067800" cy="5770811"/>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The </a:t>
            </a:r>
            <a:r>
              <a:rPr lang="en-US" dirty="0">
                <a:solidFill>
                  <a:srgbClr val="FF0000"/>
                </a:solidFill>
                <a:latin typeface="Arial"/>
                <a:ea typeface="ＭＳ Ｐゴシック" charset="-128"/>
                <a:cs typeface="Arial"/>
              </a:rPr>
              <a:t>HOTTER</a:t>
            </a:r>
            <a:r>
              <a:rPr lang="en-US" dirty="0">
                <a:solidFill>
                  <a:srgbClr val="0000FF"/>
                </a:solidFill>
                <a:latin typeface="Arial"/>
                <a:ea typeface="ＭＳ Ｐゴシック" charset="-128"/>
                <a:cs typeface="Arial"/>
              </a:rPr>
              <a:t> the Star, the Greater its </a:t>
            </a:r>
            <a:r>
              <a:rPr lang="en-US" dirty="0">
                <a:solidFill>
                  <a:srgbClr val="FF0000"/>
                </a:solidFill>
                <a:latin typeface="Arial"/>
                <a:ea typeface="ＭＳ Ｐゴシック" charset="-128"/>
                <a:cs typeface="Arial"/>
              </a:rPr>
              <a:t>ABSOLUTE BRIGHTNESS</a:t>
            </a: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smtClean="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r>
              <a:rPr lang="en-US" dirty="0">
                <a:solidFill>
                  <a:srgbClr val="0000FF"/>
                </a:solidFill>
                <a:latin typeface="Arial"/>
                <a:ea typeface="ＭＳ Ｐゴシック" charset="-128"/>
                <a:cs typeface="Arial"/>
              </a:rPr>
              <a:t>There should be a one-to-one correlation between </a:t>
            </a:r>
            <a:r>
              <a:rPr lang="en-US" dirty="0">
                <a:solidFill>
                  <a:srgbClr val="FF0000"/>
                </a:solidFill>
                <a:latin typeface="Arial"/>
                <a:ea typeface="ＭＳ Ｐゴシック" charset="-128"/>
                <a:cs typeface="Arial"/>
              </a:rPr>
              <a:t>luminosity</a:t>
            </a:r>
            <a:r>
              <a:rPr lang="en-US" dirty="0">
                <a:solidFill>
                  <a:srgbClr val="0000FF"/>
                </a:solidFill>
                <a:latin typeface="Arial"/>
                <a:ea typeface="ＭＳ Ｐゴシック" charset="-128"/>
                <a:cs typeface="Arial"/>
              </a:rPr>
              <a:t> and </a:t>
            </a:r>
            <a:r>
              <a:rPr lang="en-US" dirty="0">
                <a:solidFill>
                  <a:srgbClr val="FF0000"/>
                </a:solidFill>
                <a:latin typeface="Arial"/>
                <a:ea typeface="ＭＳ Ｐゴシック" charset="-128"/>
                <a:cs typeface="Arial"/>
              </a:rPr>
              <a:t>temperature</a:t>
            </a:r>
          </a:p>
        </p:txBody>
      </p:sp>
      <p:graphicFrame>
        <p:nvGraphicFramePr>
          <p:cNvPr id="103427" name="Object 2">
            <a:extLst>
              <a:ext uri="{FF2B5EF4-FFF2-40B4-BE49-F238E27FC236}">
                <a16:creationId xmlns:a16="http://schemas.microsoft.com/office/drawing/2014/main" id="{12F49F88-7380-4081-990D-51E39AF034C8}"/>
              </a:ext>
            </a:extLst>
          </p:cNvPr>
          <p:cNvGraphicFramePr>
            <a:graphicFrameLocks noChangeAspect="1"/>
          </p:cNvGraphicFramePr>
          <p:nvPr>
            <p:extLst>
              <p:ext uri="{D42A27DB-BD31-4B8C-83A1-F6EECF244321}">
                <p14:modId xmlns:p14="http://schemas.microsoft.com/office/powerpoint/2010/main" val="3459637308"/>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15370" name="Document" r:id="rId3" imgW="15593651" imgH="12546032" progId="Word.Document.12">
                  <p:link updateAutomatic="1"/>
                </p:oleObj>
              </mc:Choice>
              <mc:Fallback>
                <p:oleObj name="Document" r:id="rId3" imgW="15593651" imgH="12546032" progId="Word.Document.12">
                  <p:link updateAutomatic="1"/>
                  <p:pic>
                    <p:nvPicPr>
                      <p:cNvPr id="103427" name="Object 2">
                        <a:extLst>
                          <a:ext uri="{FF2B5EF4-FFF2-40B4-BE49-F238E27FC236}">
                            <a16:creationId xmlns:a16="http://schemas.microsoft.com/office/drawing/2014/main" id="{12F49F88-7380-4081-990D-51E39AF034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3428" name="Rectangle 8">
            <a:extLst>
              <a:ext uri="{FF2B5EF4-FFF2-40B4-BE49-F238E27FC236}">
                <a16:creationId xmlns:a16="http://schemas.microsoft.com/office/drawing/2014/main" id="{9B91DD9D-5428-4646-84DC-696AFBF701B1}"/>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3429" name="Rectangle 9">
            <a:extLst>
              <a:ext uri="{FF2B5EF4-FFF2-40B4-BE49-F238E27FC236}">
                <a16:creationId xmlns:a16="http://schemas.microsoft.com/office/drawing/2014/main" id="{228CF491-4593-41FF-8978-C874BCDF33E8}"/>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3430" name="Rectangle 11">
            <a:extLst>
              <a:ext uri="{FF2B5EF4-FFF2-40B4-BE49-F238E27FC236}">
                <a16:creationId xmlns:a16="http://schemas.microsoft.com/office/drawing/2014/main" id="{CE9ACB65-108B-4079-9AFF-BF8C3700C165}"/>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3431" name="Rectangle 25">
            <a:extLst>
              <a:ext uri="{FF2B5EF4-FFF2-40B4-BE49-F238E27FC236}">
                <a16:creationId xmlns:a16="http://schemas.microsoft.com/office/drawing/2014/main" id="{F73A2B24-9B56-4204-852E-F7BCC5BE0623}"/>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3432" name="Rectangle 26">
            <a:extLst>
              <a:ext uri="{FF2B5EF4-FFF2-40B4-BE49-F238E27FC236}">
                <a16:creationId xmlns:a16="http://schemas.microsoft.com/office/drawing/2014/main" id="{DE520CA9-5A08-4DCF-A083-97534E9CADA5}"/>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3433" name="Rectangle 27">
            <a:extLst>
              <a:ext uri="{FF2B5EF4-FFF2-40B4-BE49-F238E27FC236}">
                <a16:creationId xmlns:a16="http://schemas.microsoft.com/office/drawing/2014/main" id="{5A45C6B9-277E-46BC-A704-DED0FA65BB61}"/>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3434" name="Rectangle 1">
            <a:extLst>
              <a:ext uri="{FF2B5EF4-FFF2-40B4-BE49-F238E27FC236}">
                <a16:creationId xmlns:a16="http://schemas.microsoft.com/office/drawing/2014/main" id="{D0CC4A4D-D563-4EB8-A393-7C889BA8E141}"/>
              </a:ext>
            </a:extLst>
          </p:cNvPr>
          <p:cNvSpPr>
            <a:spLocks noChangeArrowheads="1"/>
          </p:cNvSpPr>
          <p:nvPr/>
        </p:nvSpPr>
        <p:spPr bwMode="auto">
          <a:xfrm>
            <a:off x="2667000" y="1752600"/>
            <a:ext cx="3657600" cy="28194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03435" name="Straight Connector 3">
            <a:extLst>
              <a:ext uri="{FF2B5EF4-FFF2-40B4-BE49-F238E27FC236}">
                <a16:creationId xmlns:a16="http://schemas.microsoft.com/office/drawing/2014/main" id="{4384F451-A12A-478A-87E8-02AA4CB88F23}"/>
              </a:ext>
            </a:extLst>
          </p:cNvPr>
          <p:cNvCxnSpPr>
            <a:cxnSpLocks noChangeShapeType="1"/>
          </p:cNvCxnSpPr>
          <p:nvPr/>
        </p:nvCxnSpPr>
        <p:spPr bwMode="auto">
          <a:xfrm>
            <a:off x="2895600" y="1981200"/>
            <a:ext cx="3124200" cy="2362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651855EB-3C1C-49A0-B718-BE09C32C4210}"/>
              </a:ext>
            </a:extLst>
          </p:cNvPr>
          <p:cNvSpPr txBox="1">
            <a:spLocks noChangeArrowheads="1"/>
          </p:cNvSpPr>
          <p:nvPr/>
        </p:nvSpPr>
        <p:spPr bwMode="auto">
          <a:xfrm>
            <a:off x="609600" y="152400"/>
            <a:ext cx="8001000" cy="6324808"/>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This is what </a:t>
            </a:r>
            <a:r>
              <a:rPr lang="en-US" dirty="0" err="1">
                <a:solidFill>
                  <a:srgbClr val="0000FF"/>
                </a:solidFill>
                <a:latin typeface="Arial"/>
                <a:ea typeface="ＭＳ Ｐゴシック" charset="-128"/>
                <a:cs typeface="Arial"/>
              </a:rPr>
              <a:t>Hertzsprung</a:t>
            </a:r>
            <a:r>
              <a:rPr lang="en-US" dirty="0">
                <a:solidFill>
                  <a:srgbClr val="0000FF"/>
                </a:solidFill>
                <a:latin typeface="Arial"/>
                <a:ea typeface="ＭＳ Ｐゴシック" charset="-128"/>
                <a:cs typeface="Arial"/>
              </a:rPr>
              <a:t> and Russell the absolute brightness and plotted the </a:t>
            </a:r>
            <a:r>
              <a:rPr lang="en-US" dirty="0">
                <a:solidFill>
                  <a:srgbClr val="FF0000"/>
                </a:solidFill>
                <a:latin typeface="Arial"/>
                <a:ea typeface="ＭＳ Ｐゴシック" charset="-128"/>
                <a:cs typeface="Arial"/>
              </a:rPr>
              <a:t>luminosity</a:t>
            </a:r>
            <a:r>
              <a:rPr lang="en-US" dirty="0">
                <a:solidFill>
                  <a:srgbClr val="0000FF"/>
                </a:solidFill>
                <a:latin typeface="Arial"/>
                <a:ea typeface="ＭＳ Ｐゴシック" charset="-128"/>
                <a:cs typeface="Arial"/>
              </a:rPr>
              <a:t> of 3,000 stars versus </a:t>
            </a:r>
            <a:r>
              <a:rPr lang="en-US" dirty="0">
                <a:solidFill>
                  <a:srgbClr val="FF0000"/>
                </a:solidFill>
                <a:latin typeface="Arial"/>
                <a:ea typeface="ＭＳ Ｐゴシック" charset="-128"/>
                <a:cs typeface="Arial"/>
              </a:rPr>
              <a:t>temperature</a:t>
            </a:r>
            <a:r>
              <a:rPr lang="en-US" dirty="0">
                <a:solidFill>
                  <a:srgbClr val="0000FF"/>
                </a:solidFill>
                <a:latin typeface="Arial"/>
                <a:ea typeface="ＭＳ Ｐゴシック" charset="-128"/>
                <a:cs typeface="Arial"/>
              </a:rPr>
              <a:t>.</a:t>
            </a: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r>
              <a:rPr lang="en-US" dirty="0">
                <a:solidFill>
                  <a:srgbClr val="0000FF"/>
                </a:solidFill>
                <a:latin typeface="Arial"/>
                <a:ea typeface="ＭＳ Ｐゴシック" charset="-128"/>
                <a:cs typeface="Arial"/>
              </a:rPr>
              <a:t>It is a similar procedure to putting a box of light bulbs all at the same distance to be able to compare them directly.</a:t>
            </a:r>
          </a:p>
        </p:txBody>
      </p:sp>
      <p:graphicFrame>
        <p:nvGraphicFramePr>
          <p:cNvPr id="104451" name="Object 2">
            <a:extLst>
              <a:ext uri="{FF2B5EF4-FFF2-40B4-BE49-F238E27FC236}">
                <a16:creationId xmlns:a16="http://schemas.microsoft.com/office/drawing/2014/main" id="{626D0DBB-EF6A-4AE4-8071-368257CC7587}"/>
              </a:ext>
            </a:extLst>
          </p:cNvPr>
          <p:cNvGraphicFramePr>
            <a:graphicFrameLocks noChangeAspect="1"/>
          </p:cNvGraphicFramePr>
          <p:nvPr>
            <p:extLst>
              <p:ext uri="{D42A27DB-BD31-4B8C-83A1-F6EECF244321}">
                <p14:modId xmlns:p14="http://schemas.microsoft.com/office/powerpoint/2010/main" val="2211989888"/>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16394" name="Document" r:id="rId3" imgW="15593651" imgH="12546032" progId="Word.Document.12">
                  <p:link updateAutomatic="1"/>
                </p:oleObj>
              </mc:Choice>
              <mc:Fallback>
                <p:oleObj name="Document" r:id="rId3" imgW="15593651" imgH="12546032" progId="Word.Document.12">
                  <p:link updateAutomatic="1"/>
                  <p:pic>
                    <p:nvPicPr>
                      <p:cNvPr id="104451" name="Object 2">
                        <a:extLst>
                          <a:ext uri="{FF2B5EF4-FFF2-40B4-BE49-F238E27FC236}">
                            <a16:creationId xmlns:a16="http://schemas.microsoft.com/office/drawing/2014/main" id="{626D0DBB-EF6A-4AE4-8071-368257CC75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4452" name="Rectangle 8">
            <a:extLst>
              <a:ext uri="{FF2B5EF4-FFF2-40B4-BE49-F238E27FC236}">
                <a16:creationId xmlns:a16="http://schemas.microsoft.com/office/drawing/2014/main" id="{8972439A-BCF3-47ED-98EC-4F30367F45BF}"/>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4453" name="Rectangle 9">
            <a:extLst>
              <a:ext uri="{FF2B5EF4-FFF2-40B4-BE49-F238E27FC236}">
                <a16:creationId xmlns:a16="http://schemas.microsoft.com/office/drawing/2014/main" id="{07236D49-7FE2-4D90-A70F-DEC9C69FF126}"/>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4454" name="Rectangle 11">
            <a:extLst>
              <a:ext uri="{FF2B5EF4-FFF2-40B4-BE49-F238E27FC236}">
                <a16:creationId xmlns:a16="http://schemas.microsoft.com/office/drawing/2014/main" id="{B5F3E190-93E3-44E5-8E67-7FF2892FDD0A}"/>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4455" name="Rectangle 25">
            <a:extLst>
              <a:ext uri="{FF2B5EF4-FFF2-40B4-BE49-F238E27FC236}">
                <a16:creationId xmlns:a16="http://schemas.microsoft.com/office/drawing/2014/main" id="{618B6B2C-29CA-4690-A8F3-BF6398F589EC}"/>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4456" name="Rectangle 26">
            <a:extLst>
              <a:ext uri="{FF2B5EF4-FFF2-40B4-BE49-F238E27FC236}">
                <a16:creationId xmlns:a16="http://schemas.microsoft.com/office/drawing/2014/main" id="{23EBF7B3-A9D0-468F-878A-F7E5E575E8F8}"/>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4457" name="Rectangle 27">
            <a:extLst>
              <a:ext uri="{FF2B5EF4-FFF2-40B4-BE49-F238E27FC236}">
                <a16:creationId xmlns:a16="http://schemas.microsoft.com/office/drawing/2014/main" id="{F16220EA-1D93-435B-95EB-2A89438546F9}"/>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a:extLst>
              <a:ext uri="{FF2B5EF4-FFF2-40B4-BE49-F238E27FC236}">
                <a16:creationId xmlns:a16="http://schemas.microsoft.com/office/drawing/2014/main" id="{62CB9396-C616-47DA-A8FC-776A5D0178F4}"/>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t="12663" b="2911"/>
          <a:stretch>
            <a:fillRect/>
          </a:stretch>
        </p:blipFill>
        <p:spPr bwMode="auto">
          <a:xfrm>
            <a:off x="1366838" y="152400"/>
            <a:ext cx="6329362" cy="625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2" name="Text Box 3">
            <a:extLst>
              <a:ext uri="{FF2B5EF4-FFF2-40B4-BE49-F238E27FC236}">
                <a16:creationId xmlns:a16="http://schemas.microsoft.com/office/drawing/2014/main" id="{598F693F-DB79-43D1-AFB0-8EA188FF8CD5}"/>
              </a:ext>
            </a:extLst>
          </p:cNvPr>
          <p:cNvSpPr txBox="1">
            <a:spLocks noChangeArrowheads="1"/>
          </p:cNvSpPr>
          <p:nvPr/>
        </p:nvSpPr>
        <p:spPr bwMode="auto">
          <a:xfrm>
            <a:off x="3429000" y="6338888"/>
            <a:ext cx="2667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Open cluster</a:t>
            </a:r>
            <a:endParaRPr lang="en-US" altLang="en-US">
              <a:latin typeface="Arial" panose="020B0604020202020204" pitchFamily="34" charset="0"/>
              <a:cs typeface="Arial" panose="020B0604020202020204" pitchFamily="34"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BB05877C-7593-4CCE-ABB2-08856F6B0C46}"/>
              </a:ext>
            </a:extLst>
          </p:cNvPr>
          <p:cNvSpPr txBox="1">
            <a:spLocks noChangeArrowheads="1"/>
          </p:cNvSpPr>
          <p:nvPr/>
        </p:nvSpPr>
        <p:spPr bwMode="auto">
          <a:xfrm>
            <a:off x="609600" y="457200"/>
            <a:ext cx="8001000" cy="6186309"/>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If you plot temperature against luminosity</a:t>
            </a: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lgn="ctr">
              <a:spcBef>
                <a:spcPct val="50000"/>
              </a:spcBef>
              <a:defRPr/>
            </a:pPr>
            <a:r>
              <a:rPr lang="en-US" dirty="0">
                <a:solidFill>
                  <a:srgbClr val="0000FF"/>
                </a:solidFill>
                <a:latin typeface="Arial"/>
                <a:ea typeface="ＭＳ Ｐゴシック" charset="-128"/>
                <a:cs typeface="Arial"/>
              </a:rPr>
              <a:t>Stars are classified on basis of </a:t>
            </a:r>
            <a:r>
              <a:rPr lang="en-US" dirty="0">
                <a:solidFill>
                  <a:srgbClr val="FF0000"/>
                </a:solidFill>
                <a:latin typeface="Arial"/>
                <a:ea typeface="ＭＳ Ｐゴシック" charset="-128"/>
                <a:cs typeface="Arial"/>
              </a:rPr>
              <a:t>TEMPERATURE</a:t>
            </a:r>
            <a:r>
              <a:rPr lang="en-US" dirty="0">
                <a:solidFill>
                  <a:srgbClr val="0000FF"/>
                </a:solidFill>
                <a:latin typeface="Arial"/>
                <a:ea typeface="ＭＳ Ｐゴシック" charset="-128"/>
                <a:cs typeface="Arial"/>
              </a:rPr>
              <a:t> and </a:t>
            </a:r>
            <a:r>
              <a:rPr lang="en-US" dirty="0">
                <a:solidFill>
                  <a:srgbClr val="FF0000"/>
                </a:solidFill>
                <a:latin typeface="Arial"/>
                <a:ea typeface="ＭＳ Ｐゴシック" charset="-128"/>
                <a:cs typeface="Arial"/>
              </a:rPr>
              <a:t>LUMINOSITY</a:t>
            </a:r>
          </a:p>
        </p:txBody>
      </p:sp>
      <p:graphicFrame>
        <p:nvGraphicFramePr>
          <p:cNvPr id="105475" name="Object 2">
            <a:extLst>
              <a:ext uri="{FF2B5EF4-FFF2-40B4-BE49-F238E27FC236}">
                <a16:creationId xmlns:a16="http://schemas.microsoft.com/office/drawing/2014/main" id="{991A9CBF-E2C2-4E6F-804D-E404E67E20A1}"/>
              </a:ext>
            </a:extLst>
          </p:cNvPr>
          <p:cNvGraphicFramePr>
            <a:graphicFrameLocks noChangeAspect="1"/>
          </p:cNvGraphicFramePr>
          <p:nvPr>
            <p:extLst>
              <p:ext uri="{D42A27DB-BD31-4B8C-83A1-F6EECF244321}">
                <p14:modId xmlns:p14="http://schemas.microsoft.com/office/powerpoint/2010/main" val="1055544545"/>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17418" name="Document" r:id="rId3" imgW="15593651" imgH="12546032" progId="Word.Document.12">
                  <p:link updateAutomatic="1"/>
                </p:oleObj>
              </mc:Choice>
              <mc:Fallback>
                <p:oleObj name="Document" r:id="rId3" imgW="15593651" imgH="12546032" progId="Word.Document.12">
                  <p:link updateAutomatic="1"/>
                  <p:pic>
                    <p:nvPicPr>
                      <p:cNvPr id="105475" name="Object 2">
                        <a:extLst>
                          <a:ext uri="{FF2B5EF4-FFF2-40B4-BE49-F238E27FC236}">
                            <a16:creationId xmlns:a16="http://schemas.microsoft.com/office/drawing/2014/main" id="{991A9CBF-E2C2-4E6F-804D-E404E67E20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5476" name="Rectangle 8">
            <a:extLst>
              <a:ext uri="{FF2B5EF4-FFF2-40B4-BE49-F238E27FC236}">
                <a16:creationId xmlns:a16="http://schemas.microsoft.com/office/drawing/2014/main" id="{6A11D5D8-F284-4A50-9C86-DB161A253643}"/>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5477" name="Rectangle 9">
            <a:extLst>
              <a:ext uri="{FF2B5EF4-FFF2-40B4-BE49-F238E27FC236}">
                <a16:creationId xmlns:a16="http://schemas.microsoft.com/office/drawing/2014/main" id="{5DD8A80F-97C7-4225-ADD8-83432BA0F5CA}"/>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5478" name="Rectangle 11">
            <a:extLst>
              <a:ext uri="{FF2B5EF4-FFF2-40B4-BE49-F238E27FC236}">
                <a16:creationId xmlns:a16="http://schemas.microsoft.com/office/drawing/2014/main" id="{7D28DF49-E0C1-4433-900E-9E9863F983B2}"/>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05479" name="Straight Arrow Connector 15">
            <a:extLst>
              <a:ext uri="{FF2B5EF4-FFF2-40B4-BE49-F238E27FC236}">
                <a16:creationId xmlns:a16="http://schemas.microsoft.com/office/drawing/2014/main" id="{11250B59-B0AE-480E-9072-84E682757B49}"/>
              </a:ext>
            </a:extLst>
          </p:cNvPr>
          <p:cNvCxnSpPr>
            <a:cxnSpLocks noChangeShapeType="1"/>
          </p:cNvCxnSpPr>
          <p:nvPr/>
        </p:nvCxnSpPr>
        <p:spPr bwMode="auto">
          <a:xfrm rot="10800000" flipV="1">
            <a:off x="5410200" y="3200400"/>
            <a:ext cx="1828800" cy="457200"/>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5480" name="TextBox 17">
            <a:extLst>
              <a:ext uri="{FF2B5EF4-FFF2-40B4-BE49-F238E27FC236}">
                <a16:creationId xmlns:a16="http://schemas.microsoft.com/office/drawing/2014/main" id="{39EBE1E3-6416-46A7-84E3-914F35A5EAF0}"/>
              </a:ext>
            </a:extLst>
          </p:cNvPr>
          <p:cNvSpPr txBox="1">
            <a:spLocks noChangeArrowheads="1"/>
          </p:cNvSpPr>
          <p:nvPr/>
        </p:nvSpPr>
        <p:spPr bwMode="auto">
          <a:xfrm>
            <a:off x="7315200" y="2971800"/>
            <a:ext cx="1447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400">
                <a:latin typeface="Arial" panose="020B0604020202020204" pitchFamily="34" charset="0"/>
              </a:rPr>
              <a:t>mostly a straight line</a:t>
            </a:r>
          </a:p>
        </p:txBody>
      </p:sp>
      <p:cxnSp>
        <p:nvCxnSpPr>
          <p:cNvPr id="105481" name="Straight Arrow Connector 18">
            <a:extLst>
              <a:ext uri="{FF2B5EF4-FFF2-40B4-BE49-F238E27FC236}">
                <a16:creationId xmlns:a16="http://schemas.microsoft.com/office/drawing/2014/main" id="{2EA16AD9-F86E-44A0-BC70-E642DB35436F}"/>
              </a:ext>
            </a:extLst>
          </p:cNvPr>
          <p:cNvCxnSpPr>
            <a:cxnSpLocks noChangeShapeType="1"/>
          </p:cNvCxnSpPr>
          <p:nvPr/>
        </p:nvCxnSpPr>
        <p:spPr bwMode="auto">
          <a:xfrm rot="10800000" flipV="1">
            <a:off x="5791200" y="2438400"/>
            <a:ext cx="1828800" cy="381000"/>
          </a:xfrm>
          <a:prstGeom prst="straightConnector1">
            <a:avLst/>
          </a:prstGeom>
          <a:noFill/>
          <a:ln w="34925">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105482" name="Straight Arrow Connector 19">
            <a:extLst>
              <a:ext uri="{FF2B5EF4-FFF2-40B4-BE49-F238E27FC236}">
                <a16:creationId xmlns:a16="http://schemas.microsoft.com/office/drawing/2014/main" id="{ABB1CC81-3FA0-4EBC-9C3B-F6D72C845A22}"/>
              </a:ext>
            </a:extLst>
          </p:cNvPr>
          <p:cNvCxnSpPr>
            <a:cxnSpLocks noChangeShapeType="1"/>
          </p:cNvCxnSpPr>
          <p:nvPr/>
        </p:nvCxnSpPr>
        <p:spPr bwMode="auto">
          <a:xfrm rot="10800000">
            <a:off x="5181600" y="2209800"/>
            <a:ext cx="2438400" cy="228600"/>
          </a:xfrm>
          <a:prstGeom prst="straightConnector1">
            <a:avLst/>
          </a:prstGeom>
          <a:noFill/>
          <a:ln w="34925">
            <a:solidFill>
              <a:srgbClr val="0000FF"/>
            </a:solidFill>
            <a:round/>
            <a:headEnd/>
            <a:tailEnd type="arrow" w="med" len="med"/>
          </a:ln>
          <a:extLst>
            <a:ext uri="{909E8E84-426E-40DD-AFC4-6F175D3DCCD1}">
              <a14:hiddenFill xmlns:a14="http://schemas.microsoft.com/office/drawing/2010/main">
                <a:noFill/>
              </a14:hiddenFill>
            </a:ext>
          </a:extLst>
        </p:spPr>
      </p:cxnSp>
      <p:sp>
        <p:nvSpPr>
          <p:cNvPr id="105483" name="TextBox 23">
            <a:extLst>
              <a:ext uri="{FF2B5EF4-FFF2-40B4-BE49-F238E27FC236}">
                <a16:creationId xmlns:a16="http://schemas.microsoft.com/office/drawing/2014/main" id="{CBE60FC1-39B2-4AFA-B205-7F37B888EE55}"/>
              </a:ext>
            </a:extLst>
          </p:cNvPr>
          <p:cNvSpPr txBox="1">
            <a:spLocks noChangeArrowheads="1"/>
          </p:cNvSpPr>
          <p:nvPr/>
        </p:nvSpPr>
        <p:spPr bwMode="auto">
          <a:xfrm>
            <a:off x="7620000" y="2282825"/>
            <a:ext cx="1447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400">
                <a:latin typeface="Arial" panose="020B0604020202020204" pitchFamily="34" charset="0"/>
              </a:rPr>
              <a:t>exceptions</a:t>
            </a:r>
          </a:p>
        </p:txBody>
      </p:sp>
      <p:sp>
        <p:nvSpPr>
          <p:cNvPr id="105484" name="TextBox 24">
            <a:extLst>
              <a:ext uri="{FF2B5EF4-FFF2-40B4-BE49-F238E27FC236}">
                <a16:creationId xmlns:a16="http://schemas.microsoft.com/office/drawing/2014/main" id="{D6EE8D8F-5C66-4563-BFCC-0DA81300F725}"/>
              </a:ext>
            </a:extLst>
          </p:cNvPr>
          <p:cNvSpPr txBox="1">
            <a:spLocks noChangeArrowheads="1"/>
          </p:cNvSpPr>
          <p:nvPr/>
        </p:nvSpPr>
        <p:spPr bwMode="auto">
          <a:xfrm>
            <a:off x="1981200" y="5486400"/>
            <a:ext cx="1447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400">
                <a:latin typeface="Arial" panose="020B0604020202020204" pitchFamily="34" charset="0"/>
              </a:rPr>
              <a:t>exceptions</a:t>
            </a:r>
          </a:p>
        </p:txBody>
      </p:sp>
      <p:sp>
        <p:nvSpPr>
          <p:cNvPr id="105485" name="Rectangle 25">
            <a:extLst>
              <a:ext uri="{FF2B5EF4-FFF2-40B4-BE49-F238E27FC236}">
                <a16:creationId xmlns:a16="http://schemas.microsoft.com/office/drawing/2014/main" id="{4CC66708-09EF-4ACC-BB55-25C201ACB643}"/>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5486" name="Rectangle 26">
            <a:extLst>
              <a:ext uri="{FF2B5EF4-FFF2-40B4-BE49-F238E27FC236}">
                <a16:creationId xmlns:a16="http://schemas.microsoft.com/office/drawing/2014/main" id="{D79BA4B0-199D-44C0-AC6F-D243BB31B561}"/>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5487" name="Rectangle 27">
            <a:extLst>
              <a:ext uri="{FF2B5EF4-FFF2-40B4-BE49-F238E27FC236}">
                <a16:creationId xmlns:a16="http://schemas.microsoft.com/office/drawing/2014/main" id="{DEAD3EBE-0A81-48E6-BC0F-2B78667EE4C2}"/>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05488" name="Straight Arrow Connector 21">
            <a:extLst>
              <a:ext uri="{FF2B5EF4-FFF2-40B4-BE49-F238E27FC236}">
                <a16:creationId xmlns:a16="http://schemas.microsoft.com/office/drawing/2014/main" id="{7C8E119A-6B09-4DD5-830E-4F39AC12ABD9}"/>
              </a:ext>
            </a:extLst>
          </p:cNvPr>
          <p:cNvCxnSpPr>
            <a:cxnSpLocks noChangeShapeType="1"/>
          </p:cNvCxnSpPr>
          <p:nvPr/>
        </p:nvCxnSpPr>
        <p:spPr bwMode="auto">
          <a:xfrm rot="5400000" flipH="1" flipV="1">
            <a:off x="2305050" y="4248150"/>
            <a:ext cx="1295400" cy="876300"/>
          </a:xfrm>
          <a:prstGeom prst="straightConnector1">
            <a:avLst/>
          </a:prstGeom>
          <a:noFill/>
          <a:ln w="34925">
            <a:solidFill>
              <a:srgbClr val="0000FF"/>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6498" name="Rectangle 8">
            <a:extLst>
              <a:ext uri="{FF2B5EF4-FFF2-40B4-BE49-F238E27FC236}">
                <a16:creationId xmlns:a16="http://schemas.microsoft.com/office/drawing/2014/main" id="{544B41F2-06E8-429B-8BC8-12279D7C21C6}"/>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6499" name="Rectangle 9">
            <a:extLst>
              <a:ext uri="{FF2B5EF4-FFF2-40B4-BE49-F238E27FC236}">
                <a16:creationId xmlns:a16="http://schemas.microsoft.com/office/drawing/2014/main" id="{B80FD8D2-9B10-411C-A5B9-8EC4800E5141}"/>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6500" name="Rectangle 10">
            <a:extLst>
              <a:ext uri="{FF2B5EF4-FFF2-40B4-BE49-F238E27FC236}">
                <a16:creationId xmlns:a16="http://schemas.microsoft.com/office/drawing/2014/main" id="{DA742B91-3A6F-4769-B7B7-49158EFF2CB9}"/>
              </a:ext>
            </a:extLst>
          </p:cNvPr>
          <p:cNvSpPr>
            <a:spLocks noChangeArrowheads="1"/>
          </p:cNvSpPr>
          <p:nvPr/>
        </p:nvSpPr>
        <p:spPr bwMode="auto">
          <a:xfrm>
            <a:off x="4191000" y="33528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6501" name="Rectangle 11">
            <a:extLst>
              <a:ext uri="{FF2B5EF4-FFF2-40B4-BE49-F238E27FC236}">
                <a16:creationId xmlns:a16="http://schemas.microsoft.com/office/drawing/2014/main" id="{E91FA3C3-B191-48BA-A8A0-0A4206352D70}"/>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aphicFrame>
        <p:nvGraphicFramePr>
          <p:cNvPr id="106502" name="Object 2">
            <a:extLst>
              <a:ext uri="{FF2B5EF4-FFF2-40B4-BE49-F238E27FC236}">
                <a16:creationId xmlns:a16="http://schemas.microsoft.com/office/drawing/2014/main" id="{929C9316-9D3F-4ADB-A197-AA59E4955DBE}"/>
              </a:ext>
            </a:extLst>
          </p:cNvPr>
          <p:cNvGraphicFramePr>
            <a:graphicFrameLocks noChangeAspect="1"/>
          </p:cNvGraphicFramePr>
          <p:nvPr>
            <p:extLst>
              <p:ext uri="{D42A27DB-BD31-4B8C-83A1-F6EECF244321}">
                <p14:modId xmlns:p14="http://schemas.microsoft.com/office/powerpoint/2010/main" val="2998360526"/>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18442" name="Document" r:id="rId3" imgW="15593651" imgH="12546032" progId="Word.Document.12">
                  <p:link updateAutomatic="1"/>
                </p:oleObj>
              </mc:Choice>
              <mc:Fallback>
                <p:oleObj name="Document" r:id="rId3" imgW="15593651" imgH="12546032" progId="Word.Document.12">
                  <p:link updateAutomatic="1"/>
                  <p:pic>
                    <p:nvPicPr>
                      <p:cNvPr id="106502" name="Object 2">
                        <a:extLst>
                          <a:ext uri="{FF2B5EF4-FFF2-40B4-BE49-F238E27FC236}">
                            <a16:creationId xmlns:a16="http://schemas.microsoft.com/office/drawing/2014/main" id="{929C9316-9D3F-4ADB-A197-AA59E4955D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6503" name="Rectangle 16">
            <a:extLst>
              <a:ext uri="{FF2B5EF4-FFF2-40B4-BE49-F238E27FC236}">
                <a16:creationId xmlns:a16="http://schemas.microsoft.com/office/drawing/2014/main" id="{5D4F597A-AA0B-4DCB-9013-12DA3A205ACE}"/>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6504" name="Rectangle 20">
            <a:extLst>
              <a:ext uri="{FF2B5EF4-FFF2-40B4-BE49-F238E27FC236}">
                <a16:creationId xmlns:a16="http://schemas.microsoft.com/office/drawing/2014/main" id="{87282A78-3514-4FD7-BC37-43B1F92426C1}"/>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6505" name="Rectangle 22">
            <a:extLst>
              <a:ext uri="{FF2B5EF4-FFF2-40B4-BE49-F238E27FC236}">
                <a16:creationId xmlns:a16="http://schemas.microsoft.com/office/drawing/2014/main" id="{80FAA69E-B04A-443B-BBB4-0E39E335F439}"/>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6506" name="Rectangle 25">
            <a:extLst>
              <a:ext uri="{FF2B5EF4-FFF2-40B4-BE49-F238E27FC236}">
                <a16:creationId xmlns:a16="http://schemas.microsoft.com/office/drawing/2014/main" id="{AA607D95-BD71-4EF3-8C6E-F53811A22508}"/>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 name="Text Box 7">
            <a:extLst>
              <a:ext uri="{FF2B5EF4-FFF2-40B4-BE49-F238E27FC236}">
                <a16:creationId xmlns:a16="http://schemas.microsoft.com/office/drawing/2014/main" id="{6F4E8393-CFB2-4D31-AD33-C66E3E86F405}"/>
              </a:ext>
            </a:extLst>
          </p:cNvPr>
          <p:cNvSpPr txBox="1">
            <a:spLocks noChangeArrowheads="1"/>
          </p:cNvSpPr>
          <p:nvPr/>
        </p:nvSpPr>
        <p:spPr bwMode="auto">
          <a:xfrm>
            <a:off x="1515894" y="383364"/>
            <a:ext cx="8001000" cy="1200150"/>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The exceptions mean:  Stars change with time.</a:t>
            </a:r>
          </a:p>
          <a:p>
            <a:pPr>
              <a:spcBef>
                <a:spcPct val="50000"/>
              </a:spcBef>
              <a:defRPr/>
            </a:pPr>
            <a:r>
              <a:rPr lang="en-US" dirty="0">
                <a:solidFill>
                  <a:srgbClr val="0000FF"/>
                </a:solidFill>
                <a:latin typeface="Arial"/>
                <a:ea typeface="ＭＳ Ｐゴシック" charset="-128"/>
                <a:cs typeface="Arial"/>
              </a:rPr>
              <a:t>			     </a:t>
            </a:r>
            <a:r>
              <a:rPr lang="en-US" dirty="0">
                <a:solidFill>
                  <a:srgbClr val="0000FF"/>
                </a:solidFill>
                <a:latin typeface="Arial"/>
                <a:ea typeface="ＭＳ Ｐゴシック" charset="-128"/>
                <a:cs typeface="Arial"/>
                <a:sym typeface="Wingdings"/>
              </a:rPr>
              <a:t> </a:t>
            </a:r>
            <a:r>
              <a:rPr lang="en-US" sz="3200" dirty="0">
                <a:solidFill>
                  <a:srgbClr val="FF0000"/>
                </a:solidFill>
                <a:latin typeface="Arial"/>
                <a:ea typeface="ＭＳ Ｐゴシック" charset="-128"/>
                <a:cs typeface="Arial"/>
              </a:rPr>
              <a:t>Stars evolve</a:t>
            </a:r>
            <a:r>
              <a:rPr lang="en-US" dirty="0">
                <a:solidFill>
                  <a:srgbClr val="0000FF"/>
                </a:solidFill>
                <a:latin typeface="Arial"/>
                <a:ea typeface="ＭＳ Ｐゴシック" charset="-128"/>
                <a:cs typeface="Arial"/>
              </a:rPr>
              <a:t>.</a:t>
            </a:r>
          </a:p>
        </p:txBody>
      </p:sp>
      <p:sp>
        <p:nvSpPr>
          <p:cNvPr id="106508" name="TextBox 17">
            <a:extLst>
              <a:ext uri="{FF2B5EF4-FFF2-40B4-BE49-F238E27FC236}">
                <a16:creationId xmlns:a16="http://schemas.microsoft.com/office/drawing/2014/main" id="{E20A9DC6-0010-4B8A-8BA0-5C9733998970}"/>
              </a:ext>
            </a:extLst>
          </p:cNvPr>
          <p:cNvSpPr txBox="1">
            <a:spLocks noChangeArrowheads="1"/>
          </p:cNvSpPr>
          <p:nvPr/>
        </p:nvSpPr>
        <p:spPr bwMode="auto">
          <a:xfrm>
            <a:off x="7315200" y="2971800"/>
            <a:ext cx="1447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400">
                <a:latin typeface="Arial" panose="020B0604020202020204" pitchFamily="34" charset="0"/>
              </a:rPr>
              <a:t>mostly a straight line</a:t>
            </a:r>
          </a:p>
        </p:txBody>
      </p:sp>
      <p:cxnSp>
        <p:nvCxnSpPr>
          <p:cNvPr id="106509" name="Straight Arrow Connector 27">
            <a:extLst>
              <a:ext uri="{FF2B5EF4-FFF2-40B4-BE49-F238E27FC236}">
                <a16:creationId xmlns:a16="http://schemas.microsoft.com/office/drawing/2014/main" id="{D7601270-0135-40A7-9CB7-61E6B438CBF6}"/>
              </a:ext>
            </a:extLst>
          </p:cNvPr>
          <p:cNvCxnSpPr>
            <a:cxnSpLocks noChangeShapeType="1"/>
          </p:cNvCxnSpPr>
          <p:nvPr/>
        </p:nvCxnSpPr>
        <p:spPr bwMode="auto">
          <a:xfrm rot="10800000" flipV="1">
            <a:off x="5410200" y="3200400"/>
            <a:ext cx="1828800" cy="457200"/>
          </a:xfrm>
          <a:prstGeom prst="straightConnector1">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06510" name="Straight Arrow Connector 28">
            <a:extLst>
              <a:ext uri="{FF2B5EF4-FFF2-40B4-BE49-F238E27FC236}">
                <a16:creationId xmlns:a16="http://schemas.microsoft.com/office/drawing/2014/main" id="{E631FFFD-CADB-45F6-B51D-49193C017461}"/>
              </a:ext>
            </a:extLst>
          </p:cNvPr>
          <p:cNvCxnSpPr>
            <a:cxnSpLocks noChangeShapeType="1"/>
          </p:cNvCxnSpPr>
          <p:nvPr/>
        </p:nvCxnSpPr>
        <p:spPr bwMode="auto">
          <a:xfrm rot="10800000" flipV="1">
            <a:off x="5791200" y="2438400"/>
            <a:ext cx="1828800" cy="381000"/>
          </a:xfrm>
          <a:prstGeom prst="straightConnector1">
            <a:avLst/>
          </a:prstGeom>
          <a:noFill/>
          <a:ln w="34925">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106511" name="Straight Arrow Connector 30">
            <a:extLst>
              <a:ext uri="{FF2B5EF4-FFF2-40B4-BE49-F238E27FC236}">
                <a16:creationId xmlns:a16="http://schemas.microsoft.com/office/drawing/2014/main" id="{5501C754-741E-44D1-B0A3-6699A6C4A045}"/>
              </a:ext>
            </a:extLst>
          </p:cNvPr>
          <p:cNvCxnSpPr>
            <a:cxnSpLocks noChangeShapeType="1"/>
          </p:cNvCxnSpPr>
          <p:nvPr/>
        </p:nvCxnSpPr>
        <p:spPr bwMode="auto">
          <a:xfrm rot="10800000">
            <a:off x="5181600" y="2209800"/>
            <a:ext cx="2438400" cy="228600"/>
          </a:xfrm>
          <a:prstGeom prst="straightConnector1">
            <a:avLst/>
          </a:prstGeom>
          <a:noFill/>
          <a:ln w="34925">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106512" name="Straight Arrow Connector 31">
            <a:extLst>
              <a:ext uri="{FF2B5EF4-FFF2-40B4-BE49-F238E27FC236}">
                <a16:creationId xmlns:a16="http://schemas.microsoft.com/office/drawing/2014/main" id="{1EFE0AC8-8423-4AB4-9D8D-FA7A3DB54066}"/>
              </a:ext>
            </a:extLst>
          </p:cNvPr>
          <p:cNvCxnSpPr>
            <a:cxnSpLocks noChangeShapeType="1"/>
          </p:cNvCxnSpPr>
          <p:nvPr/>
        </p:nvCxnSpPr>
        <p:spPr bwMode="auto">
          <a:xfrm rot="5400000" flipH="1" flipV="1">
            <a:off x="2305050" y="4248150"/>
            <a:ext cx="1295400" cy="876300"/>
          </a:xfrm>
          <a:prstGeom prst="straightConnector1">
            <a:avLst/>
          </a:prstGeom>
          <a:noFill/>
          <a:ln w="34925">
            <a:solidFill>
              <a:srgbClr val="0000FF"/>
            </a:solidFill>
            <a:round/>
            <a:headEnd/>
            <a:tailEnd type="arrow" w="med" len="med"/>
          </a:ln>
          <a:extLst>
            <a:ext uri="{909E8E84-426E-40DD-AFC4-6F175D3DCCD1}">
              <a14:hiddenFill xmlns:a14="http://schemas.microsoft.com/office/drawing/2010/main">
                <a:noFill/>
              </a14:hiddenFill>
            </a:ext>
          </a:extLst>
        </p:spPr>
      </p:cxnSp>
      <p:sp>
        <p:nvSpPr>
          <p:cNvPr id="106513" name="TextBox 32">
            <a:extLst>
              <a:ext uri="{FF2B5EF4-FFF2-40B4-BE49-F238E27FC236}">
                <a16:creationId xmlns:a16="http://schemas.microsoft.com/office/drawing/2014/main" id="{01A89975-B894-4F35-8DB7-54F525C9FE02}"/>
              </a:ext>
            </a:extLst>
          </p:cNvPr>
          <p:cNvSpPr txBox="1">
            <a:spLocks noChangeArrowheads="1"/>
          </p:cNvSpPr>
          <p:nvPr/>
        </p:nvSpPr>
        <p:spPr bwMode="auto">
          <a:xfrm>
            <a:off x="7620000" y="2282825"/>
            <a:ext cx="1447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400">
                <a:latin typeface="Arial" panose="020B0604020202020204" pitchFamily="34" charset="0"/>
              </a:rPr>
              <a:t>exceptions</a:t>
            </a:r>
          </a:p>
        </p:txBody>
      </p:sp>
      <p:sp>
        <p:nvSpPr>
          <p:cNvPr id="106514" name="TextBox 33">
            <a:extLst>
              <a:ext uri="{FF2B5EF4-FFF2-40B4-BE49-F238E27FC236}">
                <a16:creationId xmlns:a16="http://schemas.microsoft.com/office/drawing/2014/main" id="{C8EF3648-B123-4F61-8BB5-E72FFD972E38}"/>
              </a:ext>
            </a:extLst>
          </p:cNvPr>
          <p:cNvSpPr txBox="1">
            <a:spLocks noChangeArrowheads="1"/>
          </p:cNvSpPr>
          <p:nvPr/>
        </p:nvSpPr>
        <p:spPr bwMode="auto">
          <a:xfrm>
            <a:off x="1981200" y="5486400"/>
            <a:ext cx="1447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400">
                <a:latin typeface="Arial" panose="020B0604020202020204" pitchFamily="34" charset="0"/>
              </a:rPr>
              <a:t>exceptions</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7522" name="Rectangle 28">
            <a:extLst>
              <a:ext uri="{FF2B5EF4-FFF2-40B4-BE49-F238E27FC236}">
                <a16:creationId xmlns:a16="http://schemas.microsoft.com/office/drawing/2014/main" id="{F9846733-C23F-44F0-9314-2D6F30CFE2D7}"/>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7523" name="Rectangle 30">
            <a:extLst>
              <a:ext uri="{FF2B5EF4-FFF2-40B4-BE49-F238E27FC236}">
                <a16:creationId xmlns:a16="http://schemas.microsoft.com/office/drawing/2014/main" id="{9684C276-82EC-4B87-96BE-2EC199548DE9}"/>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7524" name="Rectangle 31">
            <a:extLst>
              <a:ext uri="{FF2B5EF4-FFF2-40B4-BE49-F238E27FC236}">
                <a16:creationId xmlns:a16="http://schemas.microsoft.com/office/drawing/2014/main" id="{D931054E-092F-4DFD-AB38-92BDD66D0D9A}"/>
              </a:ext>
            </a:extLst>
          </p:cNvPr>
          <p:cNvSpPr>
            <a:spLocks noChangeArrowheads="1"/>
          </p:cNvSpPr>
          <p:nvPr/>
        </p:nvSpPr>
        <p:spPr bwMode="auto">
          <a:xfrm>
            <a:off x="4191000" y="33528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7525" name="Rectangle 32">
            <a:extLst>
              <a:ext uri="{FF2B5EF4-FFF2-40B4-BE49-F238E27FC236}">
                <a16:creationId xmlns:a16="http://schemas.microsoft.com/office/drawing/2014/main" id="{846157C6-2C44-4157-AD7D-7A40CA5A472E}"/>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aphicFrame>
        <p:nvGraphicFramePr>
          <p:cNvPr id="107526" name="Object 2">
            <a:extLst>
              <a:ext uri="{FF2B5EF4-FFF2-40B4-BE49-F238E27FC236}">
                <a16:creationId xmlns:a16="http://schemas.microsoft.com/office/drawing/2014/main" id="{F045508B-8DC4-4678-AB9C-85656776A75A}"/>
              </a:ext>
            </a:extLst>
          </p:cNvPr>
          <p:cNvGraphicFramePr>
            <a:graphicFrameLocks noChangeAspect="1"/>
          </p:cNvGraphicFramePr>
          <p:nvPr>
            <p:extLst>
              <p:ext uri="{D42A27DB-BD31-4B8C-83A1-F6EECF244321}">
                <p14:modId xmlns:p14="http://schemas.microsoft.com/office/powerpoint/2010/main" val="1545800442"/>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19466" name="Document" r:id="rId3" imgW="15593651" imgH="12546032" progId="Word.Document.12">
                  <p:link updateAutomatic="1"/>
                </p:oleObj>
              </mc:Choice>
              <mc:Fallback>
                <p:oleObj name="Document" r:id="rId3" imgW="15593651" imgH="12546032" progId="Word.Document.12">
                  <p:link updateAutomatic="1"/>
                  <p:pic>
                    <p:nvPicPr>
                      <p:cNvPr id="107526" name="Object 2">
                        <a:extLst>
                          <a:ext uri="{FF2B5EF4-FFF2-40B4-BE49-F238E27FC236}">
                            <a16:creationId xmlns:a16="http://schemas.microsoft.com/office/drawing/2014/main" id="{F045508B-8DC4-4678-AB9C-85656776A7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7527" name="Rectangle 35">
            <a:extLst>
              <a:ext uri="{FF2B5EF4-FFF2-40B4-BE49-F238E27FC236}">
                <a16:creationId xmlns:a16="http://schemas.microsoft.com/office/drawing/2014/main" id="{D5DF52FD-2A6A-43EA-B974-5B929167A952}"/>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7528" name="Rectangle 36">
            <a:extLst>
              <a:ext uri="{FF2B5EF4-FFF2-40B4-BE49-F238E27FC236}">
                <a16:creationId xmlns:a16="http://schemas.microsoft.com/office/drawing/2014/main" id="{B0EF9F2A-1862-4159-A1E0-0411A1E5CDB5}"/>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7529" name="Rectangle 37">
            <a:extLst>
              <a:ext uri="{FF2B5EF4-FFF2-40B4-BE49-F238E27FC236}">
                <a16:creationId xmlns:a16="http://schemas.microsoft.com/office/drawing/2014/main" id="{57A055CB-E4B8-410A-8BAC-471D50B0543E}"/>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7530" name="Rectangle 38">
            <a:extLst>
              <a:ext uri="{FF2B5EF4-FFF2-40B4-BE49-F238E27FC236}">
                <a16:creationId xmlns:a16="http://schemas.microsoft.com/office/drawing/2014/main" id="{F8358B60-C28F-4FBC-88AD-FA6FD32428B9}"/>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 name="Text Box 7">
            <a:extLst>
              <a:ext uri="{FF2B5EF4-FFF2-40B4-BE49-F238E27FC236}">
                <a16:creationId xmlns:a16="http://schemas.microsoft.com/office/drawing/2014/main" id="{9EA0C735-C0FC-4FDC-952F-8F8F99E34297}"/>
              </a:ext>
            </a:extLst>
          </p:cNvPr>
          <p:cNvSpPr txBox="1">
            <a:spLocks noChangeArrowheads="1"/>
          </p:cNvSpPr>
          <p:nvPr/>
        </p:nvSpPr>
        <p:spPr bwMode="auto">
          <a:xfrm>
            <a:off x="609600" y="457200"/>
            <a:ext cx="8001000" cy="5355312"/>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This is the </a:t>
            </a:r>
            <a:r>
              <a:rPr lang="en-US" dirty="0" err="1">
                <a:solidFill>
                  <a:srgbClr val="0000FF"/>
                </a:solidFill>
                <a:latin typeface="Arial"/>
                <a:ea typeface="ＭＳ Ｐゴシック" charset="-128"/>
                <a:cs typeface="Arial"/>
              </a:rPr>
              <a:t>Hertzsprung</a:t>
            </a:r>
            <a:r>
              <a:rPr lang="en-US" dirty="0">
                <a:solidFill>
                  <a:srgbClr val="0000FF"/>
                </a:solidFill>
                <a:latin typeface="Arial"/>
                <a:ea typeface="ＭＳ Ｐゴシック" charset="-128"/>
                <a:cs typeface="Arial"/>
              </a:rPr>
              <a:t>-Russell (HR) Diagram</a:t>
            </a: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endParaRPr lang="en-US" dirty="0">
              <a:solidFill>
                <a:srgbClr val="0000FF"/>
              </a:solidFill>
              <a:latin typeface="Arial"/>
              <a:ea typeface="ＭＳ Ｐゴシック" charset="-128"/>
              <a:cs typeface="Arial"/>
            </a:endParaRPr>
          </a:p>
          <a:p>
            <a:pPr>
              <a:spcBef>
                <a:spcPct val="50000"/>
              </a:spcBef>
              <a:defRPr/>
            </a:pPr>
            <a:r>
              <a:rPr lang="en-US" dirty="0">
                <a:solidFill>
                  <a:srgbClr val="0000FF"/>
                </a:solidFill>
                <a:latin typeface="Arial"/>
                <a:ea typeface="ＭＳ Ｐゴシック" charset="-128"/>
                <a:cs typeface="Arial"/>
              </a:rPr>
              <a:t>                    </a:t>
            </a:r>
            <a:r>
              <a:rPr lang="en-US" dirty="0">
                <a:latin typeface="Arial"/>
                <a:ea typeface="ＭＳ Ｐゴシック" charset="-128"/>
                <a:cs typeface="Arial"/>
              </a:rPr>
              <a:t>Luminosity Classifications</a:t>
            </a:r>
          </a:p>
        </p:txBody>
      </p:sp>
      <p:sp>
        <p:nvSpPr>
          <p:cNvPr id="107532" name="Rectangle 8">
            <a:extLst>
              <a:ext uri="{FF2B5EF4-FFF2-40B4-BE49-F238E27FC236}">
                <a16:creationId xmlns:a16="http://schemas.microsoft.com/office/drawing/2014/main" id="{96C24038-EE35-4783-AF41-889E690BA89A}"/>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7533" name="Rectangle 9">
            <a:extLst>
              <a:ext uri="{FF2B5EF4-FFF2-40B4-BE49-F238E27FC236}">
                <a16:creationId xmlns:a16="http://schemas.microsoft.com/office/drawing/2014/main" id="{312C1F6A-F46E-4C3F-9722-A92F88A65E50}"/>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7534" name="Rectangle 11">
            <a:extLst>
              <a:ext uri="{FF2B5EF4-FFF2-40B4-BE49-F238E27FC236}">
                <a16:creationId xmlns:a16="http://schemas.microsoft.com/office/drawing/2014/main" id="{3C73876B-111E-458F-B1E0-224C55B0DF9C}"/>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6" name="Straight Arrow Connector 15">
            <a:extLst>
              <a:ext uri="{FF2B5EF4-FFF2-40B4-BE49-F238E27FC236}">
                <a16:creationId xmlns:a16="http://schemas.microsoft.com/office/drawing/2014/main" id="{D5048BB7-9A4A-4821-B042-FFC144A62DBD}"/>
              </a:ext>
            </a:extLst>
          </p:cNvPr>
          <p:cNvCxnSpPr>
            <a:cxnSpLocks noChangeShapeType="1"/>
          </p:cNvCxnSpPr>
          <p:nvPr/>
        </p:nvCxnSpPr>
        <p:spPr bwMode="auto">
          <a:xfrm rot="10800000">
            <a:off x="5410200" y="3657600"/>
            <a:ext cx="1752600" cy="1588"/>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sp>
        <p:nvSpPr>
          <p:cNvPr id="107536" name="TextBox 17">
            <a:extLst>
              <a:ext uri="{FF2B5EF4-FFF2-40B4-BE49-F238E27FC236}">
                <a16:creationId xmlns:a16="http://schemas.microsoft.com/office/drawing/2014/main" id="{88936748-9BDB-4505-A427-11DD7F8B74E9}"/>
              </a:ext>
            </a:extLst>
          </p:cNvPr>
          <p:cNvSpPr txBox="1">
            <a:spLocks noChangeArrowheads="1"/>
          </p:cNvSpPr>
          <p:nvPr/>
        </p:nvSpPr>
        <p:spPr bwMode="auto">
          <a:xfrm>
            <a:off x="7315200" y="2514600"/>
            <a:ext cx="1828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000">
                <a:latin typeface="Arial" panose="020B0604020202020204" pitchFamily="34" charset="0"/>
              </a:rPr>
              <a:t>Red Giants</a:t>
            </a:r>
          </a:p>
          <a:p>
            <a:r>
              <a:rPr lang="en-US" altLang="en-US" sz="2000">
                <a:latin typeface="Arial" panose="020B0604020202020204" pitchFamily="34" charset="0"/>
              </a:rPr>
              <a:t> (He fusion)  </a:t>
            </a:r>
          </a:p>
        </p:txBody>
      </p:sp>
      <p:cxnSp>
        <p:nvCxnSpPr>
          <p:cNvPr id="19" name="Straight Arrow Connector 18">
            <a:extLst>
              <a:ext uri="{FF2B5EF4-FFF2-40B4-BE49-F238E27FC236}">
                <a16:creationId xmlns:a16="http://schemas.microsoft.com/office/drawing/2014/main" id="{AC5E5D40-1BE3-4F24-BA02-DD3B013DEE61}"/>
              </a:ext>
            </a:extLst>
          </p:cNvPr>
          <p:cNvCxnSpPr>
            <a:cxnSpLocks noChangeShapeType="1"/>
          </p:cNvCxnSpPr>
          <p:nvPr/>
        </p:nvCxnSpPr>
        <p:spPr bwMode="auto">
          <a:xfrm rot="10800000">
            <a:off x="5791200" y="2895600"/>
            <a:ext cx="1447800" cy="1588"/>
          </a:xfrm>
          <a:prstGeom prst="straightConnector1">
            <a:avLst/>
          </a:prstGeom>
          <a:noFill/>
          <a:ln w="34925">
            <a:solidFill>
              <a:srgbClr val="0000FF"/>
            </a:solidFill>
            <a:round/>
            <a:headEnd/>
            <a:tailEnd type="arrow" w="med" len="med"/>
          </a:ln>
          <a:effectLst>
            <a:outerShdw blurRad="50800" dist="38100" dir="2700000" rotWithShape="0">
              <a:srgbClr val="808080">
                <a:alpha val="42999"/>
              </a:srgbClr>
            </a:outerShdw>
          </a:effectLst>
        </p:spPr>
      </p:cxnSp>
      <p:cxnSp>
        <p:nvCxnSpPr>
          <p:cNvPr id="20" name="Straight Arrow Connector 19">
            <a:extLst>
              <a:ext uri="{FF2B5EF4-FFF2-40B4-BE49-F238E27FC236}">
                <a16:creationId xmlns:a16="http://schemas.microsoft.com/office/drawing/2014/main" id="{4062CA08-5C7F-438D-B21B-D87403CF4F43}"/>
              </a:ext>
            </a:extLst>
          </p:cNvPr>
          <p:cNvCxnSpPr>
            <a:cxnSpLocks noChangeShapeType="1"/>
          </p:cNvCxnSpPr>
          <p:nvPr/>
        </p:nvCxnSpPr>
        <p:spPr bwMode="auto">
          <a:xfrm rot="10800000">
            <a:off x="5791200" y="2132013"/>
            <a:ext cx="1447800" cy="1587"/>
          </a:xfrm>
          <a:prstGeom prst="straightConnector1">
            <a:avLst/>
          </a:prstGeom>
          <a:noFill/>
          <a:ln w="34925">
            <a:solidFill>
              <a:srgbClr val="0000FF"/>
            </a:solidFill>
            <a:round/>
            <a:headEnd/>
            <a:tailEnd type="arrow" w="med" len="med"/>
          </a:ln>
          <a:effectLst>
            <a:outerShdw blurRad="50800" dist="38100" dir="2700000" rotWithShape="0">
              <a:srgbClr val="808080">
                <a:alpha val="42999"/>
              </a:srgbClr>
            </a:outerShdw>
          </a:effectLst>
        </p:spPr>
      </p:cxnSp>
      <p:cxnSp>
        <p:nvCxnSpPr>
          <p:cNvPr id="22" name="Straight Arrow Connector 21">
            <a:extLst>
              <a:ext uri="{FF2B5EF4-FFF2-40B4-BE49-F238E27FC236}">
                <a16:creationId xmlns:a16="http://schemas.microsoft.com/office/drawing/2014/main" id="{10B88539-5C01-432A-9A3F-8FD65159DDC0}"/>
              </a:ext>
            </a:extLst>
          </p:cNvPr>
          <p:cNvCxnSpPr>
            <a:cxnSpLocks noChangeShapeType="1"/>
          </p:cNvCxnSpPr>
          <p:nvPr/>
        </p:nvCxnSpPr>
        <p:spPr bwMode="auto">
          <a:xfrm>
            <a:off x="1752600" y="3886200"/>
            <a:ext cx="1371600" cy="1588"/>
          </a:xfrm>
          <a:prstGeom prst="straightConnector1">
            <a:avLst/>
          </a:prstGeom>
          <a:noFill/>
          <a:ln w="34925">
            <a:solidFill>
              <a:srgbClr val="0000FF"/>
            </a:solidFill>
            <a:round/>
            <a:headEnd/>
            <a:tailEnd type="arrow" w="med" len="med"/>
          </a:ln>
          <a:effectLst>
            <a:outerShdw blurRad="50800" dist="38100" dir="2700000" rotWithShape="0">
              <a:srgbClr val="808080">
                <a:alpha val="42999"/>
              </a:srgbClr>
            </a:outerShdw>
          </a:effectLst>
        </p:spPr>
      </p:cxnSp>
      <p:sp>
        <p:nvSpPr>
          <p:cNvPr id="107540" name="TextBox 23">
            <a:extLst>
              <a:ext uri="{FF2B5EF4-FFF2-40B4-BE49-F238E27FC236}">
                <a16:creationId xmlns:a16="http://schemas.microsoft.com/office/drawing/2014/main" id="{2BC6DFC9-7685-4F44-B368-C700D0F3040E}"/>
              </a:ext>
            </a:extLst>
          </p:cNvPr>
          <p:cNvSpPr txBox="1">
            <a:spLocks noChangeArrowheads="1"/>
          </p:cNvSpPr>
          <p:nvPr/>
        </p:nvSpPr>
        <p:spPr bwMode="auto">
          <a:xfrm>
            <a:off x="7391400" y="1905000"/>
            <a:ext cx="175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000">
                <a:latin typeface="Arial" panose="020B0604020202020204" pitchFamily="34" charset="0"/>
              </a:rPr>
              <a:t>Supergiants</a:t>
            </a:r>
          </a:p>
        </p:txBody>
      </p:sp>
      <p:sp>
        <p:nvSpPr>
          <p:cNvPr id="107541" name="TextBox 24">
            <a:extLst>
              <a:ext uri="{FF2B5EF4-FFF2-40B4-BE49-F238E27FC236}">
                <a16:creationId xmlns:a16="http://schemas.microsoft.com/office/drawing/2014/main" id="{2D3B9B55-8546-43CC-BC4A-62BD0AE44C91}"/>
              </a:ext>
            </a:extLst>
          </p:cNvPr>
          <p:cNvSpPr txBox="1">
            <a:spLocks noChangeArrowheads="1"/>
          </p:cNvSpPr>
          <p:nvPr/>
        </p:nvSpPr>
        <p:spPr bwMode="auto">
          <a:xfrm>
            <a:off x="762000" y="3657600"/>
            <a:ext cx="1447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000">
                <a:latin typeface="Arial" panose="020B0604020202020204" pitchFamily="34" charset="0"/>
              </a:rPr>
              <a:t>White</a:t>
            </a:r>
          </a:p>
          <a:p>
            <a:r>
              <a:rPr lang="en-US" altLang="en-US" sz="2000">
                <a:latin typeface="Arial" panose="020B0604020202020204" pitchFamily="34" charset="0"/>
              </a:rPr>
              <a:t>Dwarfs</a:t>
            </a:r>
          </a:p>
        </p:txBody>
      </p:sp>
      <p:sp>
        <p:nvSpPr>
          <p:cNvPr id="107542" name="TextBox 26">
            <a:extLst>
              <a:ext uri="{FF2B5EF4-FFF2-40B4-BE49-F238E27FC236}">
                <a16:creationId xmlns:a16="http://schemas.microsoft.com/office/drawing/2014/main" id="{29BE2103-5926-4D7C-83CB-4C27D24037D4}"/>
              </a:ext>
            </a:extLst>
          </p:cNvPr>
          <p:cNvSpPr txBox="1">
            <a:spLocks noChangeArrowheads="1"/>
          </p:cNvSpPr>
          <p:nvPr/>
        </p:nvSpPr>
        <p:spPr bwMode="auto">
          <a:xfrm>
            <a:off x="7315200" y="3352800"/>
            <a:ext cx="1828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000">
                <a:latin typeface="Arial" panose="020B0604020202020204" pitchFamily="34" charset="0"/>
              </a:rPr>
              <a:t>Main Sequence</a:t>
            </a:r>
          </a:p>
          <a:p>
            <a:r>
              <a:rPr lang="en-US" altLang="en-US" sz="2000">
                <a:latin typeface="Arial" panose="020B0604020202020204" pitchFamily="34" charset="0"/>
              </a:rPr>
              <a:t>   (H fusion)</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F3F7D51D-6F9E-4906-BD35-2056C68BA7C9}"/>
              </a:ext>
            </a:extLst>
          </p:cNvPr>
          <p:cNvSpPr txBox="1">
            <a:spLocks noChangeArrowheads="1"/>
          </p:cNvSpPr>
          <p:nvPr/>
        </p:nvSpPr>
        <p:spPr bwMode="auto">
          <a:xfrm>
            <a:off x="609600" y="152400"/>
            <a:ext cx="8001000" cy="10156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sz="2400" dirty="0">
                <a:solidFill>
                  <a:srgbClr val="0000FF"/>
                </a:solidFill>
                <a:latin typeface="Arial"/>
                <a:ea typeface="ＭＳ Ｐゴシック" charset="-128"/>
                <a:cs typeface="Arial"/>
              </a:rPr>
              <a:t>SO!  Every Star has a first name:  </a:t>
            </a:r>
            <a:r>
              <a:rPr lang="en-US" sz="2400" dirty="0">
                <a:solidFill>
                  <a:srgbClr val="FFFF00"/>
                </a:solidFill>
                <a:latin typeface="Arial"/>
                <a:ea typeface="ＭＳ Ｐゴシック" charset="-128"/>
                <a:cs typeface="Arial"/>
              </a:rPr>
              <a:t>Temperature Type</a:t>
            </a:r>
          </a:p>
          <a:p>
            <a:pPr algn="ctr">
              <a:spcBef>
                <a:spcPct val="50000"/>
              </a:spcBef>
              <a:defRPr/>
            </a:pPr>
            <a:r>
              <a:rPr lang="en-US" sz="2400" dirty="0">
                <a:solidFill>
                  <a:srgbClr val="0000FF"/>
                </a:solidFill>
                <a:latin typeface="Arial"/>
                <a:ea typeface="ＭＳ Ｐゴシック" charset="-128"/>
                <a:cs typeface="Arial"/>
              </a:rPr>
              <a:t>and a last name:  </a:t>
            </a:r>
            <a:r>
              <a:rPr lang="en-US" sz="2400" dirty="0">
                <a:solidFill>
                  <a:srgbClr val="FFFF00"/>
                </a:solidFill>
                <a:latin typeface="Arial"/>
                <a:ea typeface="ＭＳ Ｐゴシック" charset="-128"/>
                <a:cs typeface="Arial"/>
              </a:rPr>
              <a:t>Luminosity Class</a:t>
            </a:r>
          </a:p>
        </p:txBody>
      </p:sp>
      <p:sp>
        <p:nvSpPr>
          <p:cNvPr id="22" name="TextBox 21">
            <a:extLst>
              <a:ext uri="{FF2B5EF4-FFF2-40B4-BE49-F238E27FC236}">
                <a16:creationId xmlns:a16="http://schemas.microsoft.com/office/drawing/2014/main" id="{4C44AEEB-1D23-4986-BC51-5B1E49B2E894}"/>
              </a:ext>
            </a:extLst>
          </p:cNvPr>
          <p:cNvSpPr txBox="1">
            <a:spLocks noChangeArrowheads="1"/>
          </p:cNvSpPr>
          <p:nvPr/>
        </p:nvSpPr>
        <p:spPr bwMode="auto">
          <a:xfrm>
            <a:off x="914400" y="1600200"/>
            <a:ext cx="7620000" cy="48942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dirty="0">
              <a:solidFill>
                <a:srgbClr val="FF0000"/>
              </a:solidFill>
              <a:latin typeface="Arial" panose="020B0604020202020204" pitchFamily="34" charset="0"/>
              <a:cs typeface="Arial" panose="020B0604020202020204" pitchFamily="34" charset="0"/>
            </a:endParaRPr>
          </a:p>
          <a:p>
            <a:r>
              <a:rPr lang="en-US" altLang="en-US" dirty="0">
                <a:solidFill>
                  <a:srgbClr val="FFFF00"/>
                </a:solidFill>
                <a:latin typeface="Arial" panose="020B0604020202020204" pitchFamily="34" charset="0"/>
                <a:cs typeface="Arial" panose="020B0604020202020204" pitchFamily="34" charset="0"/>
              </a:rPr>
              <a:t> </a:t>
            </a:r>
            <a:r>
              <a:rPr lang="en-US" altLang="en-US" dirty="0">
                <a:solidFill>
                  <a:srgbClr val="FF0000"/>
                </a:solidFill>
                <a:latin typeface="Arial" panose="020B0604020202020204" pitchFamily="34" charset="0"/>
                <a:cs typeface="Arial" panose="020B0604020202020204" pitchFamily="34" charset="0"/>
              </a:rPr>
              <a:t>  Temperature Type		         Luminosity Class</a:t>
            </a:r>
          </a:p>
          <a:p>
            <a:endParaRPr lang="en-US" altLang="en-US" dirty="0">
              <a:solidFill>
                <a:srgbClr val="0000FF"/>
              </a:solidFill>
              <a:latin typeface="Arial" panose="020B0604020202020204" pitchFamily="34" charset="0"/>
              <a:cs typeface="Arial" panose="020B0604020202020204" pitchFamily="34" charset="0"/>
            </a:endParaRPr>
          </a:p>
          <a:p>
            <a:r>
              <a:rPr lang="en-US" altLang="en-US" dirty="0">
                <a:solidFill>
                  <a:srgbClr val="0000FF"/>
                </a:solidFill>
                <a:latin typeface="Arial" panose="020B0604020202020204" pitchFamily="34" charset="0"/>
                <a:cs typeface="Arial" panose="020B0604020202020204" pitchFamily="34" charset="0"/>
              </a:rPr>
              <a:t>O      0 – 9   hottest			 	</a:t>
            </a:r>
            <a:r>
              <a:rPr lang="en-US" altLang="en-US" dirty="0">
                <a:solidFill>
                  <a:srgbClr val="000000"/>
                </a:solidFill>
                <a:latin typeface="Arial" panose="020B0604020202020204" pitchFamily="34" charset="0"/>
                <a:cs typeface="Arial" panose="020B0604020202020204" pitchFamily="34" charset="0"/>
              </a:rPr>
              <a:t>I</a:t>
            </a:r>
            <a:r>
              <a:rPr lang="en-US" altLang="en-US" dirty="0">
                <a:solidFill>
                  <a:srgbClr val="0000FF"/>
                </a:solidFill>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rPr>
              <a:t>Supergiant</a:t>
            </a:r>
          </a:p>
          <a:p>
            <a:r>
              <a:rPr lang="en-US" altLang="en-US" dirty="0">
                <a:solidFill>
                  <a:srgbClr val="3366FF"/>
                </a:solidFill>
                <a:latin typeface="Arial" panose="020B0604020202020204" pitchFamily="34" charset="0"/>
                <a:cs typeface="Arial" panose="020B0604020202020204" pitchFamily="34" charset="0"/>
              </a:rPr>
              <a:t>B      0 – 9						</a:t>
            </a:r>
            <a:r>
              <a:rPr lang="en-US" altLang="en-US" dirty="0">
                <a:solidFill>
                  <a:srgbClr val="000000"/>
                </a:solidFill>
                <a:latin typeface="Arial" panose="020B0604020202020204" pitchFamily="34" charset="0"/>
                <a:cs typeface="Arial" panose="020B0604020202020204" pitchFamily="34" charset="0"/>
              </a:rPr>
              <a:t>III   Red Giant</a:t>
            </a:r>
          </a:p>
          <a:p>
            <a:r>
              <a:rPr lang="en-US" altLang="en-US" dirty="0">
                <a:solidFill>
                  <a:schemeClr val="bg1"/>
                </a:solidFill>
                <a:latin typeface="Arial" panose="020B0604020202020204" pitchFamily="34" charset="0"/>
                <a:cs typeface="Arial" panose="020B0604020202020204" pitchFamily="34" charset="0"/>
              </a:rPr>
              <a:t>A</a:t>
            </a:r>
            <a:r>
              <a:rPr lang="en-US" altLang="en-US" dirty="0">
                <a:solidFill>
                  <a:srgbClr val="0000FF"/>
                </a:solidFill>
                <a:latin typeface="Arial" panose="020B0604020202020204" pitchFamily="34" charset="0"/>
                <a:cs typeface="Arial" panose="020B0604020202020204" pitchFamily="34" charset="0"/>
              </a:rPr>
              <a:t>      </a:t>
            </a:r>
            <a:r>
              <a:rPr lang="en-US" altLang="en-US" dirty="0">
                <a:solidFill>
                  <a:schemeClr val="bg1"/>
                </a:solidFill>
                <a:latin typeface="Arial" panose="020B0604020202020204" pitchFamily="34" charset="0"/>
                <a:cs typeface="Arial" panose="020B0604020202020204" pitchFamily="34" charset="0"/>
              </a:rPr>
              <a:t>0 – 9							</a:t>
            </a:r>
            <a:r>
              <a:rPr lang="en-US" altLang="en-US" dirty="0">
                <a:solidFill>
                  <a:srgbClr val="000000"/>
                </a:solidFill>
                <a:latin typeface="Arial" panose="020B0604020202020204" pitchFamily="34" charset="0"/>
                <a:cs typeface="Arial" panose="020B0604020202020204" pitchFamily="34" charset="0"/>
              </a:rPr>
              <a:t>IV   White Dwarf</a:t>
            </a:r>
          </a:p>
          <a:p>
            <a:r>
              <a:rPr lang="en-US" altLang="en-US" dirty="0">
                <a:solidFill>
                  <a:srgbClr val="008000"/>
                </a:solidFill>
                <a:latin typeface="Arial" panose="020B0604020202020204" pitchFamily="34" charset="0"/>
                <a:cs typeface="Arial" panose="020B0604020202020204" pitchFamily="34" charset="0"/>
              </a:rPr>
              <a:t>F</a:t>
            </a:r>
            <a:r>
              <a:rPr lang="en-US" altLang="en-US" dirty="0">
                <a:solidFill>
                  <a:srgbClr val="0000FF"/>
                </a:solidFill>
                <a:latin typeface="Arial" panose="020B0604020202020204" pitchFamily="34" charset="0"/>
                <a:cs typeface="Arial" panose="020B0604020202020204" pitchFamily="34" charset="0"/>
              </a:rPr>
              <a:t>      </a:t>
            </a:r>
            <a:r>
              <a:rPr lang="en-US" altLang="en-US" dirty="0">
                <a:solidFill>
                  <a:srgbClr val="008000"/>
                </a:solidFill>
                <a:latin typeface="Arial" panose="020B0604020202020204" pitchFamily="34" charset="0"/>
                <a:cs typeface="Arial" panose="020B0604020202020204" pitchFamily="34" charset="0"/>
              </a:rPr>
              <a:t>0 – 9							</a:t>
            </a:r>
            <a:r>
              <a:rPr lang="en-US" altLang="en-US" dirty="0">
                <a:solidFill>
                  <a:srgbClr val="000000"/>
                </a:solidFill>
                <a:latin typeface="Arial" panose="020B0604020202020204" pitchFamily="34" charset="0"/>
                <a:cs typeface="Arial" panose="020B0604020202020204" pitchFamily="34" charset="0"/>
              </a:rPr>
              <a:t>V    Main Sequence </a:t>
            </a:r>
          </a:p>
          <a:p>
            <a:r>
              <a:rPr lang="en-US" altLang="en-US" dirty="0">
                <a:solidFill>
                  <a:srgbClr val="FFFF00"/>
                </a:solidFill>
                <a:latin typeface="Arial" panose="020B0604020202020204" pitchFamily="34" charset="0"/>
                <a:cs typeface="Arial" panose="020B0604020202020204" pitchFamily="34" charset="0"/>
              </a:rPr>
              <a:t>G</a:t>
            </a:r>
            <a:r>
              <a:rPr lang="en-US" altLang="en-US" dirty="0">
                <a:solidFill>
                  <a:srgbClr val="0000FF"/>
                </a:solidFill>
                <a:latin typeface="Arial" panose="020B0604020202020204" pitchFamily="34" charset="0"/>
                <a:cs typeface="Arial" panose="020B0604020202020204" pitchFamily="34" charset="0"/>
              </a:rPr>
              <a:t>     </a:t>
            </a:r>
            <a:r>
              <a:rPr lang="en-US" altLang="en-US" dirty="0">
                <a:solidFill>
                  <a:srgbClr val="FFFF00"/>
                </a:solidFill>
                <a:latin typeface="Arial" panose="020B0604020202020204" pitchFamily="34" charset="0"/>
                <a:cs typeface="Arial" panose="020B0604020202020204" pitchFamily="34" charset="0"/>
              </a:rPr>
              <a:t>0 – 9</a:t>
            </a:r>
            <a:endParaRPr lang="en-US" altLang="en-US" dirty="0">
              <a:solidFill>
                <a:srgbClr val="0000FF"/>
              </a:solidFill>
              <a:latin typeface="Arial" panose="020B0604020202020204" pitchFamily="34" charset="0"/>
              <a:cs typeface="Arial" panose="020B0604020202020204" pitchFamily="34" charset="0"/>
            </a:endParaRPr>
          </a:p>
          <a:p>
            <a:r>
              <a:rPr lang="en-US" altLang="en-US" dirty="0">
                <a:solidFill>
                  <a:srgbClr val="FF6600"/>
                </a:solidFill>
                <a:latin typeface="Arial" panose="020B0604020202020204" pitchFamily="34" charset="0"/>
                <a:cs typeface="Arial" panose="020B0604020202020204" pitchFamily="34" charset="0"/>
              </a:rPr>
              <a:t>K</a:t>
            </a:r>
            <a:r>
              <a:rPr lang="en-US" altLang="en-US" dirty="0">
                <a:solidFill>
                  <a:srgbClr val="0000FF"/>
                </a:solidFill>
                <a:latin typeface="Arial" panose="020B0604020202020204" pitchFamily="34" charset="0"/>
                <a:cs typeface="Arial" panose="020B0604020202020204" pitchFamily="34" charset="0"/>
              </a:rPr>
              <a:t>      </a:t>
            </a:r>
            <a:r>
              <a:rPr lang="en-US" altLang="en-US" dirty="0">
                <a:solidFill>
                  <a:srgbClr val="FF6600"/>
                </a:solidFill>
                <a:latin typeface="Arial" panose="020B0604020202020204" pitchFamily="34" charset="0"/>
                <a:cs typeface="Arial" panose="020B0604020202020204" pitchFamily="34" charset="0"/>
              </a:rPr>
              <a:t>0 – 9</a:t>
            </a:r>
            <a:endParaRPr lang="en-US" altLang="en-US" dirty="0">
              <a:solidFill>
                <a:srgbClr val="0000FF"/>
              </a:solidFill>
              <a:latin typeface="Arial" panose="020B0604020202020204" pitchFamily="34" charset="0"/>
              <a:cs typeface="Arial" panose="020B0604020202020204" pitchFamily="34" charset="0"/>
            </a:endParaRPr>
          </a:p>
          <a:p>
            <a:r>
              <a:rPr lang="en-US" altLang="en-US" dirty="0">
                <a:solidFill>
                  <a:srgbClr val="FF0000"/>
                </a:solidFill>
                <a:latin typeface="Arial" panose="020B0604020202020204" pitchFamily="34" charset="0"/>
                <a:cs typeface="Arial" panose="020B0604020202020204" pitchFamily="34" charset="0"/>
              </a:rPr>
              <a:t>M</a:t>
            </a:r>
            <a:r>
              <a:rPr lang="en-US" altLang="en-US" dirty="0">
                <a:solidFill>
                  <a:srgbClr val="0000FF"/>
                </a:solidFill>
                <a:latin typeface="Arial" panose="020B0604020202020204" pitchFamily="34" charset="0"/>
                <a:cs typeface="Arial" panose="020B0604020202020204" pitchFamily="34" charset="0"/>
              </a:rPr>
              <a:t>     </a:t>
            </a:r>
            <a:r>
              <a:rPr lang="en-US" altLang="en-US" dirty="0">
                <a:solidFill>
                  <a:srgbClr val="FF0000"/>
                </a:solidFill>
                <a:latin typeface="Arial" panose="020B0604020202020204" pitchFamily="34" charset="0"/>
                <a:cs typeface="Arial" panose="020B0604020202020204" pitchFamily="34" charset="0"/>
              </a:rPr>
              <a:t>0 – 9   coolest</a:t>
            </a:r>
          </a:p>
          <a:p>
            <a:endParaRPr lang="en-US" altLang="en-US" dirty="0">
              <a:solidFill>
                <a:srgbClr val="FF0000"/>
              </a:solidFill>
              <a:latin typeface="Arial" panose="020B0604020202020204" pitchFamily="34" charset="0"/>
              <a:cs typeface="Arial" panose="020B0604020202020204" pitchFamily="34" charset="0"/>
            </a:endParaRPr>
          </a:p>
          <a:p>
            <a:endParaRPr lang="en-US" altLang="en-US" dirty="0">
              <a:solidFill>
                <a:srgbClr val="FF0000"/>
              </a:solidFill>
              <a:latin typeface="Arial" panose="020B0604020202020204" pitchFamily="34" charset="0"/>
              <a:cs typeface="Arial" panose="020B0604020202020204" pitchFamily="34" charset="0"/>
            </a:endParaRPr>
          </a:p>
          <a:p>
            <a:pPr algn="ctr"/>
            <a:r>
              <a:rPr lang="en-US" altLang="en-US" dirty="0">
                <a:solidFill>
                  <a:srgbClr val="000000"/>
                </a:solidFill>
                <a:latin typeface="Arial" panose="020B0604020202020204" pitchFamily="34" charset="0"/>
                <a:cs typeface="Arial" panose="020B0604020202020204" pitchFamily="34" charset="0"/>
              </a:rPr>
              <a:t>for ex., our Sun is a    G2 V   star</a:t>
            </a:r>
          </a:p>
        </p:txBody>
      </p:sp>
      <p:cxnSp>
        <p:nvCxnSpPr>
          <p:cNvPr id="108548" name="Straight Connector 3">
            <a:extLst>
              <a:ext uri="{FF2B5EF4-FFF2-40B4-BE49-F238E27FC236}">
                <a16:creationId xmlns:a16="http://schemas.microsoft.com/office/drawing/2014/main" id="{268D6B90-C4D5-43F2-8749-0621B0A16E79}"/>
              </a:ext>
            </a:extLst>
          </p:cNvPr>
          <p:cNvCxnSpPr>
            <a:cxnSpLocks noChangeShapeType="1"/>
          </p:cNvCxnSpPr>
          <p:nvPr/>
        </p:nvCxnSpPr>
        <p:spPr bwMode="auto">
          <a:xfrm>
            <a:off x="685800" y="1371600"/>
            <a:ext cx="8001000" cy="0"/>
          </a:xfrm>
          <a:prstGeom prst="line">
            <a:avLst/>
          </a:prstGeom>
          <a:noFill/>
          <a:ln w="38100">
            <a:solidFill>
              <a:srgbClr val="3366FF"/>
            </a:solidFill>
            <a:round/>
            <a:headEnd/>
            <a:tailEnd/>
          </a:ln>
          <a:extLst>
            <a:ext uri="{909E8E84-426E-40DD-AFC4-6F175D3DCCD1}">
              <a14:hiddenFill xmlns:a14="http://schemas.microsoft.com/office/drawing/2010/main">
                <a:noFill/>
              </a14:hiddenFill>
            </a:ext>
          </a:extLst>
        </p:spPr>
      </p:cxnSp>
      <p:sp>
        <p:nvSpPr>
          <p:cNvPr id="2" name="Rectangle 1">
            <a:extLst>
              <a:ext uri="{FF2B5EF4-FFF2-40B4-BE49-F238E27FC236}">
                <a16:creationId xmlns:a16="http://schemas.microsoft.com/office/drawing/2014/main" id="{D7165583-35E9-48D1-9F05-A552EC81A909}"/>
              </a:ext>
            </a:extLst>
          </p:cNvPr>
          <p:cNvSpPr>
            <a:spLocks noChangeArrowheads="1"/>
          </p:cNvSpPr>
          <p:nvPr/>
        </p:nvSpPr>
        <p:spPr bwMode="auto">
          <a:xfrm>
            <a:off x="5334000" y="5867400"/>
            <a:ext cx="1752600" cy="685800"/>
          </a:xfrm>
          <a:prstGeom prst="rect">
            <a:avLst/>
          </a:prstGeom>
          <a:noFill/>
          <a:ln w="38100">
            <a:solidFill>
              <a:srgbClr val="FFFF00"/>
            </a:solidFill>
            <a:round/>
            <a:headEnd/>
            <a:tailEnd/>
          </a:ln>
          <a:effectLst>
            <a:outerShdw blurRad="50800" dist="38100" dir="2700000" algn="tl"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9570" name="Rectangle 27">
            <a:extLst>
              <a:ext uri="{FF2B5EF4-FFF2-40B4-BE49-F238E27FC236}">
                <a16:creationId xmlns:a16="http://schemas.microsoft.com/office/drawing/2014/main" id="{758B0F85-CC05-4F0D-BA34-A0C45D95A504}"/>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71" name="Rectangle 28">
            <a:extLst>
              <a:ext uri="{FF2B5EF4-FFF2-40B4-BE49-F238E27FC236}">
                <a16:creationId xmlns:a16="http://schemas.microsoft.com/office/drawing/2014/main" id="{F2F9CEB5-B910-43C1-8F35-3EA6F439CA93}"/>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72" name="Rectangle 30">
            <a:extLst>
              <a:ext uri="{FF2B5EF4-FFF2-40B4-BE49-F238E27FC236}">
                <a16:creationId xmlns:a16="http://schemas.microsoft.com/office/drawing/2014/main" id="{34BA121F-EC9F-4117-9C6D-55D7170ACC77}"/>
              </a:ext>
            </a:extLst>
          </p:cNvPr>
          <p:cNvSpPr>
            <a:spLocks noChangeArrowheads="1"/>
          </p:cNvSpPr>
          <p:nvPr/>
        </p:nvSpPr>
        <p:spPr bwMode="auto">
          <a:xfrm>
            <a:off x="4191000" y="33528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73" name="Rectangle 31">
            <a:extLst>
              <a:ext uri="{FF2B5EF4-FFF2-40B4-BE49-F238E27FC236}">
                <a16:creationId xmlns:a16="http://schemas.microsoft.com/office/drawing/2014/main" id="{1EE7B784-F92D-4873-8259-EB08CB784D92}"/>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aphicFrame>
        <p:nvGraphicFramePr>
          <p:cNvPr id="109574" name="Object 2">
            <a:extLst>
              <a:ext uri="{FF2B5EF4-FFF2-40B4-BE49-F238E27FC236}">
                <a16:creationId xmlns:a16="http://schemas.microsoft.com/office/drawing/2014/main" id="{143295B3-64CB-43FB-848C-5A9C5FF12F36}"/>
              </a:ext>
            </a:extLst>
          </p:cNvPr>
          <p:cNvGraphicFramePr>
            <a:graphicFrameLocks noChangeAspect="1"/>
          </p:cNvGraphicFramePr>
          <p:nvPr>
            <p:extLst>
              <p:ext uri="{D42A27DB-BD31-4B8C-83A1-F6EECF244321}">
                <p14:modId xmlns:p14="http://schemas.microsoft.com/office/powerpoint/2010/main" val="2790354953"/>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0490" name="Document" r:id="rId3" imgW="15593651" imgH="12546032" progId="Word.Document.12">
                  <p:link updateAutomatic="1"/>
                </p:oleObj>
              </mc:Choice>
              <mc:Fallback>
                <p:oleObj name="Document" r:id="rId3" imgW="15593651" imgH="12546032" progId="Word.Document.12">
                  <p:link updateAutomatic="1"/>
                  <p:pic>
                    <p:nvPicPr>
                      <p:cNvPr id="109574" name="Object 2">
                        <a:extLst>
                          <a:ext uri="{FF2B5EF4-FFF2-40B4-BE49-F238E27FC236}">
                            <a16:creationId xmlns:a16="http://schemas.microsoft.com/office/drawing/2014/main" id="{143295B3-64CB-43FB-848C-5A9C5FF12F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09575" name="Rectangle 34">
            <a:extLst>
              <a:ext uri="{FF2B5EF4-FFF2-40B4-BE49-F238E27FC236}">
                <a16:creationId xmlns:a16="http://schemas.microsoft.com/office/drawing/2014/main" id="{839028A4-6ABF-46B3-967F-60C82242B85F}"/>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76" name="Rectangle 35">
            <a:extLst>
              <a:ext uri="{FF2B5EF4-FFF2-40B4-BE49-F238E27FC236}">
                <a16:creationId xmlns:a16="http://schemas.microsoft.com/office/drawing/2014/main" id="{FF690971-C176-421F-A2DA-B30550C0F4EC}"/>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77" name="Rectangle 36">
            <a:extLst>
              <a:ext uri="{FF2B5EF4-FFF2-40B4-BE49-F238E27FC236}">
                <a16:creationId xmlns:a16="http://schemas.microsoft.com/office/drawing/2014/main" id="{5ECB3E07-A03C-45F1-A15F-C6D1E786BB2F}"/>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78" name="Rectangle 37">
            <a:extLst>
              <a:ext uri="{FF2B5EF4-FFF2-40B4-BE49-F238E27FC236}">
                <a16:creationId xmlns:a16="http://schemas.microsoft.com/office/drawing/2014/main" id="{007E8481-6095-430C-817B-B01EB5250E23}"/>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 name="Text Box 7">
            <a:extLst>
              <a:ext uri="{FF2B5EF4-FFF2-40B4-BE49-F238E27FC236}">
                <a16:creationId xmlns:a16="http://schemas.microsoft.com/office/drawing/2014/main" id="{2618A928-A985-4A7C-9560-2F987BDE7F76}"/>
              </a:ext>
            </a:extLst>
          </p:cNvPr>
          <p:cNvSpPr txBox="1">
            <a:spLocks noChangeArrowheads="1"/>
          </p:cNvSpPr>
          <p:nvPr/>
        </p:nvSpPr>
        <p:spPr bwMode="auto">
          <a:xfrm>
            <a:off x="609600" y="457200"/>
            <a:ext cx="80010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dirty="0">
                <a:solidFill>
                  <a:srgbClr val="0000FF"/>
                </a:solidFill>
                <a:latin typeface="Arial"/>
                <a:ea typeface="ＭＳ Ｐゴシック" charset="-128"/>
                <a:cs typeface="Arial"/>
              </a:rPr>
              <a:t>Our Sun is a </a:t>
            </a:r>
            <a:r>
              <a:rPr lang="en-US" dirty="0">
                <a:solidFill>
                  <a:srgbClr val="FF0000"/>
                </a:solidFill>
                <a:latin typeface="Arial"/>
                <a:ea typeface="ＭＳ Ｐゴシック" charset="-128"/>
                <a:cs typeface="Arial"/>
              </a:rPr>
              <a:t>G2 Main Sequence </a:t>
            </a:r>
            <a:r>
              <a:rPr lang="en-US" dirty="0">
                <a:solidFill>
                  <a:srgbClr val="0000FF"/>
                </a:solidFill>
                <a:latin typeface="Arial"/>
                <a:ea typeface="ＭＳ Ｐゴシック" charset="-128"/>
                <a:cs typeface="Arial"/>
              </a:rPr>
              <a:t>star</a:t>
            </a:r>
          </a:p>
        </p:txBody>
      </p:sp>
      <p:sp>
        <p:nvSpPr>
          <p:cNvPr id="109580" name="Rectangle 8">
            <a:extLst>
              <a:ext uri="{FF2B5EF4-FFF2-40B4-BE49-F238E27FC236}">
                <a16:creationId xmlns:a16="http://schemas.microsoft.com/office/drawing/2014/main" id="{EFC750A3-B460-4727-9B44-5605B0A65CA6}"/>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81" name="Rectangle 9">
            <a:extLst>
              <a:ext uri="{FF2B5EF4-FFF2-40B4-BE49-F238E27FC236}">
                <a16:creationId xmlns:a16="http://schemas.microsoft.com/office/drawing/2014/main" id="{92A8E81E-80F5-443E-B40F-CFF8F7923F73}"/>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09582" name="Rectangle 11">
            <a:extLst>
              <a:ext uri="{FF2B5EF4-FFF2-40B4-BE49-F238E27FC236}">
                <a16:creationId xmlns:a16="http://schemas.microsoft.com/office/drawing/2014/main" id="{1E75E3DE-880A-49B1-8361-7974455A71F4}"/>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6" name="Straight Arrow Connector 15">
            <a:extLst>
              <a:ext uri="{FF2B5EF4-FFF2-40B4-BE49-F238E27FC236}">
                <a16:creationId xmlns:a16="http://schemas.microsoft.com/office/drawing/2014/main" id="{476F4F5E-F6AC-45CB-A144-7F972D0AD64C}"/>
              </a:ext>
            </a:extLst>
          </p:cNvPr>
          <p:cNvCxnSpPr>
            <a:cxnSpLocks noChangeShapeType="1"/>
          </p:cNvCxnSpPr>
          <p:nvPr/>
        </p:nvCxnSpPr>
        <p:spPr bwMode="auto">
          <a:xfrm rot="5400000" flipH="1" flipV="1">
            <a:off x="4725194" y="4190206"/>
            <a:ext cx="1066800" cy="1588"/>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sp>
        <p:nvSpPr>
          <p:cNvPr id="109584" name="TextBox 26">
            <a:extLst>
              <a:ext uri="{FF2B5EF4-FFF2-40B4-BE49-F238E27FC236}">
                <a16:creationId xmlns:a16="http://schemas.microsoft.com/office/drawing/2014/main" id="{A5BE20FD-39C6-42D8-B507-9E41AA32A508}"/>
              </a:ext>
            </a:extLst>
          </p:cNvPr>
          <p:cNvSpPr txBox="1">
            <a:spLocks noChangeArrowheads="1"/>
          </p:cNvSpPr>
          <p:nvPr/>
        </p:nvSpPr>
        <p:spPr bwMode="auto">
          <a:xfrm>
            <a:off x="5486400" y="3276600"/>
            <a:ext cx="1447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400" b="1">
                <a:solidFill>
                  <a:srgbClr val="FF0000"/>
                </a:solidFill>
                <a:latin typeface="Arial" panose="020B0604020202020204" pitchFamily="34" charset="0"/>
              </a:rPr>
              <a:t>Our Sun</a:t>
            </a:r>
          </a:p>
        </p:txBody>
      </p:sp>
      <p:cxnSp>
        <p:nvCxnSpPr>
          <p:cNvPr id="21" name="Straight Arrow Connector 20">
            <a:extLst>
              <a:ext uri="{FF2B5EF4-FFF2-40B4-BE49-F238E27FC236}">
                <a16:creationId xmlns:a16="http://schemas.microsoft.com/office/drawing/2014/main" id="{8A3F218C-A573-4FC4-9127-06F0E80E51CD}"/>
              </a:ext>
            </a:extLst>
          </p:cNvPr>
          <p:cNvCxnSpPr>
            <a:cxnSpLocks noChangeShapeType="1"/>
          </p:cNvCxnSpPr>
          <p:nvPr/>
        </p:nvCxnSpPr>
        <p:spPr bwMode="auto">
          <a:xfrm>
            <a:off x="2667000" y="3659188"/>
            <a:ext cx="2590800" cy="1587"/>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0594" name="Rectangle 27">
            <a:extLst>
              <a:ext uri="{FF2B5EF4-FFF2-40B4-BE49-F238E27FC236}">
                <a16:creationId xmlns:a16="http://schemas.microsoft.com/office/drawing/2014/main" id="{A387AEA9-BE1F-404E-B264-939EAAF52F7B}"/>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595" name="Rectangle 28">
            <a:extLst>
              <a:ext uri="{FF2B5EF4-FFF2-40B4-BE49-F238E27FC236}">
                <a16:creationId xmlns:a16="http://schemas.microsoft.com/office/drawing/2014/main" id="{E2048FA2-BB44-4A65-90F2-E9CC373C279C}"/>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596" name="Rectangle 30">
            <a:extLst>
              <a:ext uri="{FF2B5EF4-FFF2-40B4-BE49-F238E27FC236}">
                <a16:creationId xmlns:a16="http://schemas.microsoft.com/office/drawing/2014/main" id="{4A60351F-7B86-44ED-97EF-4B1E58F5D355}"/>
              </a:ext>
            </a:extLst>
          </p:cNvPr>
          <p:cNvSpPr>
            <a:spLocks noChangeArrowheads="1"/>
          </p:cNvSpPr>
          <p:nvPr/>
        </p:nvSpPr>
        <p:spPr bwMode="auto">
          <a:xfrm>
            <a:off x="4191000" y="33528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597" name="Rectangle 31">
            <a:extLst>
              <a:ext uri="{FF2B5EF4-FFF2-40B4-BE49-F238E27FC236}">
                <a16:creationId xmlns:a16="http://schemas.microsoft.com/office/drawing/2014/main" id="{DC8FCD33-D1C7-4464-ADE8-E87AB8F0B015}"/>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aphicFrame>
        <p:nvGraphicFramePr>
          <p:cNvPr id="110598" name="Object 2">
            <a:extLst>
              <a:ext uri="{FF2B5EF4-FFF2-40B4-BE49-F238E27FC236}">
                <a16:creationId xmlns:a16="http://schemas.microsoft.com/office/drawing/2014/main" id="{1686631A-910D-4766-9710-2CC6B5C07453}"/>
              </a:ext>
            </a:extLst>
          </p:cNvPr>
          <p:cNvGraphicFramePr>
            <a:graphicFrameLocks noChangeAspect="1"/>
          </p:cNvGraphicFramePr>
          <p:nvPr>
            <p:extLst>
              <p:ext uri="{D42A27DB-BD31-4B8C-83A1-F6EECF244321}">
                <p14:modId xmlns:p14="http://schemas.microsoft.com/office/powerpoint/2010/main" val="1374521197"/>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1514" name="Document" r:id="rId3" imgW="15593651" imgH="12546032" progId="Word.Document.12">
                  <p:link updateAutomatic="1"/>
                </p:oleObj>
              </mc:Choice>
              <mc:Fallback>
                <p:oleObj name="Document" r:id="rId3" imgW="15593651" imgH="12546032" progId="Word.Document.12">
                  <p:link updateAutomatic="1"/>
                  <p:pic>
                    <p:nvPicPr>
                      <p:cNvPr id="110598" name="Object 2">
                        <a:extLst>
                          <a:ext uri="{FF2B5EF4-FFF2-40B4-BE49-F238E27FC236}">
                            <a16:creationId xmlns:a16="http://schemas.microsoft.com/office/drawing/2014/main" id="{1686631A-910D-4766-9710-2CC6B5C074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10599" name="Rectangle 34">
            <a:extLst>
              <a:ext uri="{FF2B5EF4-FFF2-40B4-BE49-F238E27FC236}">
                <a16:creationId xmlns:a16="http://schemas.microsoft.com/office/drawing/2014/main" id="{BC98E551-5572-4570-B851-F9D5E89BAB68}"/>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600" name="Rectangle 35">
            <a:extLst>
              <a:ext uri="{FF2B5EF4-FFF2-40B4-BE49-F238E27FC236}">
                <a16:creationId xmlns:a16="http://schemas.microsoft.com/office/drawing/2014/main" id="{A816B02C-54BC-491A-8525-0570CB6ABFF3}"/>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601" name="Rectangle 36">
            <a:extLst>
              <a:ext uri="{FF2B5EF4-FFF2-40B4-BE49-F238E27FC236}">
                <a16:creationId xmlns:a16="http://schemas.microsoft.com/office/drawing/2014/main" id="{74561E10-CC7F-4545-A176-37989EB84D32}"/>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602" name="Rectangle 37">
            <a:extLst>
              <a:ext uri="{FF2B5EF4-FFF2-40B4-BE49-F238E27FC236}">
                <a16:creationId xmlns:a16="http://schemas.microsoft.com/office/drawing/2014/main" id="{AAFAAAF0-9353-4318-9F15-28D71EC08287}"/>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 name="Text Box 7">
            <a:extLst>
              <a:ext uri="{FF2B5EF4-FFF2-40B4-BE49-F238E27FC236}">
                <a16:creationId xmlns:a16="http://schemas.microsoft.com/office/drawing/2014/main" id="{B5C5026E-C068-41DE-9E40-C609185F1272}"/>
              </a:ext>
            </a:extLst>
          </p:cNvPr>
          <p:cNvSpPr txBox="1">
            <a:spLocks noChangeArrowheads="1"/>
          </p:cNvSpPr>
          <p:nvPr/>
        </p:nvSpPr>
        <p:spPr bwMode="auto">
          <a:xfrm>
            <a:off x="609600" y="465138"/>
            <a:ext cx="8001000" cy="830997"/>
          </a:xfrm>
          <a:prstGeom prst="rect">
            <a:avLst/>
          </a:prstGeom>
          <a:noFill/>
          <a:ln w="9525">
            <a:solidFill>
              <a:srgbClr val="FFFF00"/>
            </a:solid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sz="2400" dirty="0">
                <a:solidFill>
                  <a:srgbClr val="0000FF"/>
                </a:solidFill>
                <a:latin typeface="Arial"/>
                <a:ea typeface="ＭＳ Ｐゴシック" charset="-128"/>
                <a:cs typeface="Arial"/>
              </a:rPr>
              <a:t>QUESTION:  Which is more luminous, a </a:t>
            </a:r>
            <a:r>
              <a:rPr lang="en-US" sz="2400" dirty="0">
                <a:solidFill>
                  <a:srgbClr val="FF0000"/>
                </a:solidFill>
                <a:latin typeface="Arial"/>
                <a:ea typeface="ＭＳ Ｐゴシック" charset="-128"/>
                <a:cs typeface="Arial"/>
              </a:rPr>
              <a:t>K0 main sequence </a:t>
            </a:r>
            <a:r>
              <a:rPr lang="en-US" sz="2400" dirty="0">
                <a:solidFill>
                  <a:srgbClr val="0000FF"/>
                </a:solidFill>
                <a:latin typeface="Arial"/>
                <a:ea typeface="ＭＳ Ｐゴシック" charset="-128"/>
                <a:cs typeface="Arial"/>
              </a:rPr>
              <a:t>star or a </a:t>
            </a:r>
            <a:r>
              <a:rPr lang="en-US" sz="2400" dirty="0">
                <a:solidFill>
                  <a:srgbClr val="FFFF00"/>
                </a:solidFill>
                <a:latin typeface="Arial"/>
                <a:ea typeface="ＭＳ Ｐゴシック" charset="-128"/>
                <a:cs typeface="Arial"/>
              </a:rPr>
              <a:t>K0 red giant</a:t>
            </a:r>
            <a:r>
              <a:rPr lang="en-US" sz="2400" dirty="0">
                <a:solidFill>
                  <a:srgbClr val="0000FF"/>
                </a:solidFill>
                <a:latin typeface="Arial"/>
                <a:ea typeface="ＭＳ Ｐゴシック" charset="-128"/>
                <a:cs typeface="Arial"/>
              </a:rPr>
              <a:t>?</a:t>
            </a:r>
          </a:p>
        </p:txBody>
      </p:sp>
      <p:sp>
        <p:nvSpPr>
          <p:cNvPr id="110604" name="Rectangle 8">
            <a:extLst>
              <a:ext uri="{FF2B5EF4-FFF2-40B4-BE49-F238E27FC236}">
                <a16:creationId xmlns:a16="http://schemas.microsoft.com/office/drawing/2014/main" id="{93AE405C-C480-4384-BE49-A7E051B4AD62}"/>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605" name="Rectangle 9">
            <a:extLst>
              <a:ext uri="{FF2B5EF4-FFF2-40B4-BE49-F238E27FC236}">
                <a16:creationId xmlns:a16="http://schemas.microsoft.com/office/drawing/2014/main" id="{B1CB3BCF-5C7E-4825-B3D5-762C800D76D5}"/>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0606" name="Rectangle 11">
            <a:extLst>
              <a:ext uri="{FF2B5EF4-FFF2-40B4-BE49-F238E27FC236}">
                <a16:creationId xmlns:a16="http://schemas.microsoft.com/office/drawing/2014/main" id="{C37790C0-231D-46E1-9BA3-5310647B510A}"/>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1618" name="Rectangle 27">
            <a:extLst>
              <a:ext uri="{FF2B5EF4-FFF2-40B4-BE49-F238E27FC236}">
                <a16:creationId xmlns:a16="http://schemas.microsoft.com/office/drawing/2014/main" id="{1265BC41-C15F-4DBD-9FBC-8AD71EDFB18C}"/>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1619" name="Rectangle 28">
            <a:extLst>
              <a:ext uri="{FF2B5EF4-FFF2-40B4-BE49-F238E27FC236}">
                <a16:creationId xmlns:a16="http://schemas.microsoft.com/office/drawing/2014/main" id="{3A388EAC-629D-41A5-812F-94B37A955C34}"/>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1620" name="Rectangle 30">
            <a:extLst>
              <a:ext uri="{FF2B5EF4-FFF2-40B4-BE49-F238E27FC236}">
                <a16:creationId xmlns:a16="http://schemas.microsoft.com/office/drawing/2014/main" id="{CC2E74A0-6867-4A4C-A4A5-421491079D01}"/>
              </a:ext>
            </a:extLst>
          </p:cNvPr>
          <p:cNvSpPr>
            <a:spLocks noChangeArrowheads="1"/>
          </p:cNvSpPr>
          <p:nvPr/>
        </p:nvSpPr>
        <p:spPr bwMode="auto">
          <a:xfrm>
            <a:off x="4191000" y="33528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1621" name="Rectangle 31">
            <a:extLst>
              <a:ext uri="{FF2B5EF4-FFF2-40B4-BE49-F238E27FC236}">
                <a16:creationId xmlns:a16="http://schemas.microsoft.com/office/drawing/2014/main" id="{B879CDB3-A5D7-45D9-945B-BB46FB93BE61}"/>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aphicFrame>
        <p:nvGraphicFramePr>
          <p:cNvPr id="111622" name="Object 2">
            <a:extLst>
              <a:ext uri="{FF2B5EF4-FFF2-40B4-BE49-F238E27FC236}">
                <a16:creationId xmlns:a16="http://schemas.microsoft.com/office/drawing/2014/main" id="{A4F4D958-5180-448F-BD64-C98B966F3CE5}"/>
              </a:ext>
            </a:extLst>
          </p:cNvPr>
          <p:cNvGraphicFramePr>
            <a:graphicFrameLocks noChangeAspect="1"/>
          </p:cNvGraphicFramePr>
          <p:nvPr>
            <p:extLst>
              <p:ext uri="{D42A27DB-BD31-4B8C-83A1-F6EECF244321}">
                <p14:modId xmlns:p14="http://schemas.microsoft.com/office/powerpoint/2010/main" val="4049868651"/>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2538" name="Document" r:id="rId3" imgW="15593651" imgH="12546032" progId="Word.Document.12">
                  <p:link updateAutomatic="1"/>
                </p:oleObj>
              </mc:Choice>
              <mc:Fallback>
                <p:oleObj name="Document" r:id="rId3" imgW="15593651" imgH="12546032" progId="Word.Document.12">
                  <p:link updateAutomatic="1"/>
                  <p:pic>
                    <p:nvPicPr>
                      <p:cNvPr id="111622" name="Object 2">
                        <a:extLst>
                          <a:ext uri="{FF2B5EF4-FFF2-40B4-BE49-F238E27FC236}">
                            <a16:creationId xmlns:a16="http://schemas.microsoft.com/office/drawing/2014/main" id="{A4F4D958-5180-448F-BD64-C98B966F3C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11623" name="Rectangle 34">
            <a:extLst>
              <a:ext uri="{FF2B5EF4-FFF2-40B4-BE49-F238E27FC236}">
                <a16:creationId xmlns:a16="http://schemas.microsoft.com/office/drawing/2014/main" id="{51388648-2728-4B15-8C8F-EBEA627BBC30}"/>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1624" name="Rectangle 35">
            <a:extLst>
              <a:ext uri="{FF2B5EF4-FFF2-40B4-BE49-F238E27FC236}">
                <a16:creationId xmlns:a16="http://schemas.microsoft.com/office/drawing/2014/main" id="{665E4FE9-EFF7-4E16-919C-9556B41B64E8}"/>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1625" name="Rectangle 36">
            <a:extLst>
              <a:ext uri="{FF2B5EF4-FFF2-40B4-BE49-F238E27FC236}">
                <a16:creationId xmlns:a16="http://schemas.microsoft.com/office/drawing/2014/main" id="{513CD1DC-A9C0-492A-9714-C34B45AACF7D}"/>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1626" name="Rectangle 37">
            <a:extLst>
              <a:ext uri="{FF2B5EF4-FFF2-40B4-BE49-F238E27FC236}">
                <a16:creationId xmlns:a16="http://schemas.microsoft.com/office/drawing/2014/main" id="{ED000F87-BBAA-4873-AF96-D1BB99D16057}"/>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1628" name="Rectangle 8">
            <a:extLst>
              <a:ext uri="{FF2B5EF4-FFF2-40B4-BE49-F238E27FC236}">
                <a16:creationId xmlns:a16="http://schemas.microsoft.com/office/drawing/2014/main" id="{492B3E54-833F-4CA2-8CB4-B78CBBA668F1}"/>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1629" name="Rectangle 9">
            <a:extLst>
              <a:ext uri="{FF2B5EF4-FFF2-40B4-BE49-F238E27FC236}">
                <a16:creationId xmlns:a16="http://schemas.microsoft.com/office/drawing/2014/main" id="{86D07BF0-F2EA-4831-8828-16E1715E8AE4}"/>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1630" name="Rectangle 11">
            <a:extLst>
              <a:ext uri="{FF2B5EF4-FFF2-40B4-BE49-F238E27FC236}">
                <a16:creationId xmlns:a16="http://schemas.microsoft.com/office/drawing/2014/main" id="{782B8E57-FEA0-4E0C-9C7F-C5316BE71209}"/>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6" name="Straight Arrow Connector 15">
            <a:extLst>
              <a:ext uri="{FF2B5EF4-FFF2-40B4-BE49-F238E27FC236}">
                <a16:creationId xmlns:a16="http://schemas.microsoft.com/office/drawing/2014/main" id="{8C7335EA-5FE9-40B5-B867-E7A446535E18}"/>
              </a:ext>
            </a:extLst>
          </p:cNvPr>
          <p:cNvCxnSpPr>
            <a:cxnSpLocks noChangeShapeType="1"/>
          </p:cNvCxnSpPr>
          <p:nvPr/>
        </p:nvCxnSpPr>
        <p:spPr bwMode="auto">
          <a:xfrm rot="5400000" flipH="1" flipV="1">
            <a:off x="5104607" y="4266406"/>
            <a:ext cx="914400" cy="1587"/>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sp>
        <p:nvSpPr>
          <p:cNvPr id="17" name="Text Box 7">
            <a:extLst>
              <a:ext uri="{FF2B5EF4-FFF2-40B4-BE49-F238E27FC236}">
                <a16:creationId xmlns:a16="http://schemas.microsoft.com/office/drawing/2014/main" id="{99737CAF-C89A-424F-9F62-27F0A63B0D83}"/>
              </a:ext>
            </a:extLst>
          </p:cNvPr>
          <p:cNvSpPr txBox="1">
            <a:spLocks noChangeArrowheads="1"/>
          </p:cNvSpPr>
          <p:nvPr/>
        </p:nvSpPr>
        <p:spPr bwMode="auto">
          <a:xfrm>
            <a:off x="609600" y="465138"/>
            <a:ext cx="8001000" cy="830997"/>
          </a:xfrm>
          <a:prstGeom prst="rect">
            <a:avLst/>
          </a:prstGeom>
          <a:noFill/>
          <a:ln w="9525">
            <a:solidFill>
              <a:srgbClr val="FFFF00"/>
            </a:solid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sz="2400" dirty="0">
                <a:solidFill>
                  <a:srgbClr val="0000FF"/>
                </a:solidFill>
                <a:latin typeface="Arial"/>
                <a:ea typeface="ＭＳ Ｐゴシック" charset="-128"/>
                <a:cs typeface="Arial"/>
              </a:rPr>
              <a:t>QUESTION:  Which is more luminous, a </a:t>
            </a:r>
            <a:r>
              <a:rPr lang="en-US" sz="2400" dirty="0">
                <a:solidFill>
                  <a:srgbClr val="FF0000"/>
                </a:solidFill>
                <a:latin typeface="Arial"/>
                <a:ea typeface="ＭＳ Ｐゴシック" charset="-128"/>
                <a:cs typeface="Arial"/>
              </a:rPr>
              <a:t>K0 main sequence </a:t>
            </a:r>
            <a:r>
              <a:rPr lang="en-US" sz="2400" dirty="0">
                <a:solidFill>
                  <a:srgbClr val="0000FF"/>
                </a:solidFill>
                <a:latin typeface="Arial"/>
                <a:ea typeface="ＭＳ Ｐゴシック" charset="-128"/>
                <a:cs typeface="Arial"/>
              </a:rPr>
              <a:t>star or a </a:t>
            </a:r>
            <a:r>
              <a:rPr lang="en-US" sz="2400" dirty="0">
                <a:solidFill>
                  <a:srgbClr val="FFFF00"/>
                </a:solidFill>
                <a:latin typeface="Arial"/>
                <a:ea typeface="ＭＳ Ｐゴシック" charset="-128"/>
                <a:cs typeface="Arial"/>
              </a:rPr>
              <a:t>K0 red giant</a:t>
            </a:r>
            <a:r>
              <a:rPr lang="en-US" sz="2400" dirty="0">
                <a:solidFill>
                  <a:srgbClr val="0000FF"/>
                </a:solidFill>
                <a:latin typeface="Arial"/>
                <a:ea typeface="ＭＳ Ｐゴシック" charset="-128"/>
                <a:cs typeface="Arial"/>
              </a:rPr>
              <a:t>?</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2642" name="Rectangle 27">
            <a:extLst>
              <a:ext uri="{FF2B5EF4-FFF2-40B4-BE49-F238E27FC236}">
                <a16:creationId xmlns:a16="http://schemas.microsoft.com/office/drawing/2014/main" id="{36F93766-384E-4AEB-BF8B-F48332606F24}"/>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2643" name="Rectangle 28">
            <a:extLst>
              <a:ext uri="{FF2B5EF4-FFF2-40B4-BE49-F238E27FC236}">
                <a16:creationId xmlns:a16="http://schemas.microsoft.com/office/drawing/2014/main" id="{6CCEA3B5-7980-47D0-B5EE-02AF85FF3E24}"/>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2644" name="Rectangle 30">
            <a:extLst>
              <a:ext uri="{FF2B5EF4-FFF2-40B4-BE49-F238E27FC236}">
                <a16:creationId xmlns:a16="http://schemas.microsoft.com/office/drawing/2014/main" id="{FE859FF7-A78C-4810-BCA0-426659244BA4}"/>
              </a:ext>
            </a:extLst>
          </p:cNvPr>
          <p:cNvSpPr>
            <a:spLocks noChangeArrowheads="1"/>
          </p:cNvSpPr>
          <p:nvPr/>
        </p:nvSpPr>
        <p:spPr bwMode="auto">
          <a:xfrm>
            <a:off x="4191000" y="33528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2645" name="Rectangle 31">
            <a:extLst>
              <a:ext uri="{FF2B5EF4-FFF2-40B4-BE49-F238E27FC236}">
                <a16:creationId xmlns:a16="http://schemas.microsoft.com/office/drawing/2014/main" id="{484066DB-F9FA-4948-8ABB-19B0F5B9342C}"/>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aphicFrame>
        <p:nvGraphicFramePr>
          <p:cNvPr id="112646" name="Object 2">
            <a:extLst>
              <a:ext uri="{FF2B5EF4-FFF2-40B4-BE49-F238E27FC236}">
                <a16:creationId xmlns:a16="http://schemas.microsoft.com/office/drawing/2014/main" id="{5081E3F4-11E1-40A3-8B8E-32071A63D52F}"/>
              </a:ext>
            </a:extLst>
          </p:cNvPr>
          <p:cNvGraphicFramePr>
            <a:graphicFrameLocks noChangeAspect="1"/>
          </p:cNvGraphicFramePr>
          <p:nvPr>
            <p:extLst>
              <p:ext uri="{D42A27DB-BD31-4B8C-83A1-F6EECF244321}">
                <p14:modId xmlns:p14="http://schemas.microsoft.com/office/powerpoint/2010/main" val="3317417094"/>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3562" name="Document" r:id="rId3" imgW="15593651" imgH="12546032" progId="Word.Document.12">
                  <p:link updateAutomatic="1"/>
                </p:oleObj>
              </mc:Choice>
              <mc:Fallback>
                <p:oleObj name="Document" r:id="rId3" imgW="15593651" imgH="12546032" progId="Word.Document.12">
                  <p:link updateAutomatic="1"/>
                  <p:pic>
                    <p:nvPicPr>
                      <p:cNvPr id="112646" name="Object 2">
                        <a:extLst>
                          <a:ext uri="{FF2B5EF4-FFF2-40B4-BE49-F238E27FC236}">
                            <a16:creationId xmlns:a16="http://schemas.microsoft.com/office/drawing/2014/main" id="{5081E3F4-11E1-40A3-8B8E-32071A63D5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12647" name="Rectangle 34">
            <a:extLst>
              <a:ext uri="{FF2B5EF4-FFF2-40B4-BE49-F238E27FC236}">
                <a16:creationId xmlns:a16="http://schemas.microsoft.com/office/drawing/2014/main" id="{E7E4F1E6-5D0D-4F15-A935-BD5994F95C71}"/>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2648" name="Rectangle 35">
            <a:extLst>
              <a:ext uri="{FF2B5EF4-FFF2-40B4-BE49-F238E27FC236}">
                <a16:creationId xmlns:a16="http://schemas.microsoft.com/office/drawing/2014/main" id="{203B7911-ABBC-4D1D-A364-F304FC87CE22}"/>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2649" name="Rectangle 36">
            <a:extLst>
              <a:ext uri="{FF2B5EF4-FFF2-40B4-BE49-F238E27FC236}">
                <a16:creationId xmlns:a16="http://schemas.microsoft.com/office/drawing/2014/main" id="{FEC73A50-6BBC-48AE-9E27-332FB72CBC66}"/>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2650" name="Rectangle 37">
            <a:extLst>
              <a:ext uri="{FF2B5EF4-FFF2-40B4-BE49-F238E27FC236}">
                <a16:creationId xmlns:a16="http://schemas.microsoft.com/office/drawing/2014/main" id="{D7EE19C2-095E-4B26-9BC8-E6756D67D9A4}"/>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2652" name="Rectangle 8">
            <a:extLst>
              <a:ext uri="{FF2B5EF4-FFF2-40B4-BE49-F238E27FC236}">
                <a16:creationId xmlns:a16="http://schemas.microsoft.com/office/drawing/2014/main" id="{235559B7-23B7-404B-A04B-3A0E01189A99}"/>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2653" name="Rectangle 9">
            <a:extLst>
              <a:ext uri="{FF2B5EF4-FFF2-40B4-BE49-F238E27FC236}">
                <a16:creationId xmlns:a16="http://schemas.microsoft.com/office/drawing/2014/main" id="{F0BA00CF-CF43-4E2F-B31C-826EFAB36450}"/>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2654" name="Rectangle 11">
            <a:extLst>
              <a:ext uri="{FF2B5EF4-FFF2-40B4-BE49-F238E27FC236}">
                <a16:creationId xmlns:a16="http://schemas.microsoft.com/office/drawing/2014/main" id="{081CC990-9D14-43E5-9855-A744CC849ABD}"/>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6" name="Straight Arrow Connector 15">
            <a:extLst>
              <a:ext uri="{FF2B5EF4-FFF2-40B4-BE49-F238E27FC236}">
                <a16:creationId xmlns:a16="http://schemas.microsoft.com/office/drawing/2014/main" id="{3EF897AB-2162-4927-87B3-F67F7C58EC81}"/>
              </a:ext>
            </a:extLst>
          </p:cNvPr>
          <p:cNvCxnSpPr>
            <a:cxnSpLocks noChangeShapeType="1"/>
          </p:cNvCxnSpPr>
          <p:nvPr/>
        </p:nvCxnSpPr>
        <p:spPr bwMode="auto">
          <a:xfrm rot="5400000" flipH="1" flipV="1">
            <a:off x="5104607" y="4266406"/>
            <a:ext cx="914400" cy="1587"/>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cxnSp>
        <p:nvCxnSpPr>
          <p:cNvPr id="17" name="Straight Arrow Connector 16">
            <a:extLst>
              <a:ext uri="{FF2B5EF4-FFF2-40B4-BE49-F238E27FC236}">
                <a16:creationId xmlns:a16="http://schemas.microsoft.com/office/drawing/2014/main" id="{74CB00EF-B2FB-4ABB-A029-ECCE0648F9F8}"/>
              </a:ext>
            </a:extLst>
          </p:cNvPr>
          <p:cNvCxnSpPr>
            <a:cxnSpLocks noChangeShapeType="1"/>
          </p:cNvCxnSpPr>
          <p:nvPr/>
        </p:nvCxnSpPr>
        <p:spPr bwMode="auto">
          <a:xfrm flipH="1">
            <a:off x="2590800" y="3810000"/>
            <a:ext cx="2895600" cy="0"/>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sp>
        <p:nvSpPr>
          <p:cNvPr id="18" name="Text Box 7">
            <a:extLst>
              <a:ext uri="{FF2B5EF4-FFF2-40B4-BE49-F238E27FC236}">
                <a16:creationId xmlns:a16="http://schemas.microsoft.com/office/drawing/2014/main" id="{2D4A5EBA-480E-481D-B1AF-8FAF074DAB97}"/>
              </a:ext>
            </a:extLst>
          </p:cNvPr>
          <p:cNvSpPr txBox="1">
            <a:spLocks noChangeArrowheads="1"/>
          </p:cNvSpPr>
          <p:nvPr/>
        </p:nvSpPr>
        <p:spPr bwMode="auto">
          <a:xfrm>
            <a:off x="609600" y="465138"/>
            <a:ext cx="8001000" cy="830997"/>
          </a:xfrm>
          <a:prstGeom prst="rect">
            <a:avLst/>
          </a:prstGeom>
          <a:noFill/>
          <a:ln w="9525">
            <a:solidFill>
              <a:srgbClr val="FFFF00"/>
            </a:solid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sz="2400" dirty="0">
                <a:solidFill>
                  <a:srgbClr val="0000FF"/>
                </a:solidFill>
                <a:latin typeface="Arial"/>
                <a:ea typeface="ＭＳ Ｐゴシック" charset="-128"/>
                <a:cs typeface="Arial"/>
              </a:rPr>
              <a:t>QUESTION:  Which is more luminous, a </a:t>
            </a:r>
            <a:r>
              <a:rPr lang="en-US" sz="2400" dirty="0">
                <a:solidFill>
                  <a:srgbClr val="FF0000"/>
                </a:solidFill>
                <a:latin typeface="Arial"/>
                <a:ea typeface="ＭＳ Ｐゴシック" charset="-128"/>
                <a:cs typeface="Arial"/>
              </a:rPr>
              <a:t>K0 main sequence </a:t>
            </a:r>
            <a:r>
              <a:rPr lang="en-US" sz="2400" dirty="0">
                <a:solidFill>
                  <a:srgbClr val="0000FF"/>
                </a:solidFill>
                <a:latin typeface="Arial"/>
                <a:ea typeface="ＭＳ Ｐゴシック" charset="-128"/>
                <a:cs typeface="Arial"/>
              </a:rPr>
              <a:t>star or a </a:t>
            </a:r>
            <a:r>
              <a:rPr lang="en-US" sz="2400" dirty="0">
                <a:solidFill>
                  <a:srgbClr val="FFFF00"/>
                </a:solidFill>
                <a:latin typeface="Arial"/>
                <a:ea typeface="ＭＳ Ｐゴシック" charset="-128"/>
                <a:cs typeface="Arial"/>
              </a:rPr>
              <a:t>K0 red giant</a:t>
            </a:r>
            <a:r>
              <a:rPr lang="en-US" sz="2400" dirty="0">
                <a:solidFill>
                  <a:srgbClr val="0000FF"/>
                </a:solidFill>
                <a:latin typeface="Arial"/>
                <a:ea typeface="ＭＳ Ｐゴシック" charset="-128"/>
                <a:cs typeface="Arial"/>
              </a:rPr>
              <a:t>?</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3666" name="Rectangle 27">
            <a:extLst>
              <a:ext uri="{FF2B5EF4-FFF2-40B4-BE49-F238E27FC236}">
                <a16:creationId xmlns:a16="http://schemas.microsoft.com/office/drawing/2014/main" id="{22B0A3E6-1B94-48CE-871F-B61AFD01C8AB}"/>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3667" name="Rectangle 28">
            <a:extLst>
              <a:ext uri="{FF2B5EF4-FFF2-40B4-BE49-F238E27FC236}">
                <a16:creationId xmlns:a16="http://schemas.microsoft.com/office/drawing/2014/main" id="{C62BE7DB-911B-4659-B9B6-52E31DD48D8E}"/>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3668" name="Rectangle 30">
            <a:extLst>
              <a:ext uri="{FF2B5EF4-FFF2-40B4-BE49-F238E27FC236}">
                <a16:creationId xmlns:a16="http://schemas.microsoft.com/office/drawing/2014/main" id="{C02CFF20-9B11-4A82-B68B-EA1974A5A29D}"/>
              </a:ext>
            </a:extLst>
          </p:cNvPr>
          <p:cNvSpPr>
            <a:spLocks noChangeArrowheads="1"/>
          </p:cNvSpPr>
          <p:nvPr/>
        </p:nvSpPr>
        <p:spPr bwMode="auto">
          <a:xfrm>
            <a:off x="4191000" y="33528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3669" name="Rectangle 31">
            <a:extLst>
              <a:ext uri="{FF2B5EF4-FFF2-40B4-BE49-F238E27FC236}">
                <a16:creationId xmlns:a16="http://schemas.microsoft.com/office/drawing/2014/main" id="{22AE7793-5F7A-4E57-AD47-682647231CBF}"/>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aphicFrame>
        <p:nvGraphicFramePr>
          <p:cNvPr id="113670" name="Object 2">
            <a:extLst>
              <a:ext uri="{FF2B5EF4-FFF2-40B4-BE49-F238E27FC236}">
                <a16:creationId xmlns:a16="http://schemas.microsoft.com/office/drawing/2014/main" id="{62E6A837-4BAD-4262-88E1-5F714F601B96}"/>
              </a:ext>
            </a:extLst>
          </p:cNvPr>
          <p:cNvGraphicFramePr>
            <a:graphicFrameLocks noChangeAspect="1"/>
          </p:cNvGraphicFramePr>
          <p:nvPr>
            <p:extLst>
              <p:ext uri="{D42A27DB-BD31-4B8C-83A1-F6EECF244321}">
                <p14:modId xmlns:p14="http://schemas.microsoft.com/office/powerpoint/2010/main" val="3344129453"/>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4586" name="Document" r:id="rId3" imgW="15593651" imgH="12546032" progId="Word.Document.12">
                  <p:link updateAutomatic="1"/>
                </p:oleObj>
              </mc:Choice>
              <mc:Fallback>
                <p:oleObj name="Document" r:id="rId3" imgW="15593651" imgH="12546032" progId="Word.Document.12">
                  <p:link updateAutomatic="1"/>
                  <p:pic>
                    <p:nvPicPr>
                      <p:cNvPr id="113670" name="Object 2">
                        <a:extLst>
                          <a:ext uri="{FF2B5EF4-FFF2-40B4-BE49-F238E27FC236}">
                            <a16:creationId xmlns:a16="http://schemas.microsoft.com/office/drawing/2014/main" id="{62E6A837-4BAD-4262-88E1-5F714F601B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13671" name="Rectangle 34">
            <a:extLst>
              <a:ext uri="{FF2B5EF4-FFF2-40B4-BE49-F238E27FC236}">
                <a16:creationId xmlns:a16="http://schemas.microsoft.com/office/drawing/2014/main" id="{1C006ECF-FABA-477D-BA03-10F3AC498437}"/>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3672" name="Rectangle 35">
            <a:extLst>
              <a:ext uri="{FF2B5EF4-FFF2-40B4-BE49-F238E27FC236}">
                <a16:creationId xmlns:a16="http://schemas.microsoft.com/office/drawing/2014/main" id="{D5D548C2-E6A5-403F-8197-E0F84DA02179}"/>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3673" name="Rectangle 36">
            <a:extLst>
              <a:ext uri="{FF2B5EF4-FFF2-40B4-BE49-F238E27FC236}">
                <a16:creationId xmlns:a16="http://schemas.microsoft.com/office/drawing/2014/main" id="{F1C67F44-4128-46F0-91CE-F09457F2199D}"/>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3674" name="Rectangle 37">
            <a:extLst>
              <a:ext uri="{FF2B5EF4-FFF2-40B4-BE49-F238E27FC236}">
                <a16:creationId xmlns:a16="http://schemas.microsoft.com/office/drawing/2014/main" id="{33499188-DBA0-420D-BAC4-4E580E4629A5}"/>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3676" name="Rectangle 8">
            <a:extLst>
              <a:ext uri="{FF2B5EF4-FFF2-40B4-BE49-F238E27FC236}">
                <a16:creationId xmlns:a16="http://schemas.microsoft.com/office/drawing/2014/main" id="{72173AF5-2FC3-49C6-8031-9CB06226ADC2}"/>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3677" name="Rectangle 9">
            <a:extLst>
              <a:ext uri="{FF2B5EF4-FFF2-40B4-BE49-F238E27FC236}">
                <a16:creationId xmlns:a16="http://schemas.microsoft.com/office/drawing/2014/main" id="{54BF531E-C26C-4531-8272-190388B3EB35}"/>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3678" name="Rectangle 11">
            <a:extLst>
              <a:ext uri="{FF2B5EF4-FFF2-40B4-BE49-F238E27FC236}">
                <a16:creationId xmlns:a16="http://schemas.microsoft.com/office/drawing/2014/main" id="{15A3D037-C495-4B11-8DAB-6C07874CFFFD}"/>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19" name="Straight Arrow Connector 18">
            <a:extLst>
              <a:ext uri="{FF2B5EF4-FFF2-40B4-BE49-F238E27FC236}">
                <a16:creationId xmlns:a16="http://schemas.microsoft.com/office/drawing/2014/main" id="{C1F96569-FD80-4F1A-AAAD-B45AB1444966}"/>
              </a:ext>
            </a:extLst>
          </p:cNvPr>
          <p:cNvCxnSpPr>
            <a:cxnSpLocks noChangeShapeType="1"/>
          </p:cNvCxnSpPr>
          <p:nvPr/>
        </p:nvCxnSpPr>
        <p:spPr bwMode="auto">
          <a:xfrm rot="5400000" flipH="1" flipV="1">
            <a:off x="4572794" y="3733006"/>
            <a:ext cx="1981200" cy="1588"/>
          </a:xfrm>
          <a:prstGeom prst="straightConnector1">
            <a:avLst/>
          </a:prstGeom>
          <a:noFill/>
          <a:ln w="34925">
            <a:solidFill>
              <a:srgbClr val="FFFF00"/>
            </a:solidFill>
            <a:round/>
            <a:headEnd/>
            <a:tailEnd type="arrow" w="med" len="med"/>
          </a:ln>
          <a:effectLst>
            <a:outerShdw blurRad="50800" dist="38100" dir="2700000" rotWithShape="0">
              <a:srgbClr val="808080">
                <a:alpha val="42999"/>
              </a:srgbClr>
            </a:outerShdw>
          </a:effectLst>
        </p:spPr>
      </p:cxnSp>
      <p:cxnSp>
        <p:nvCxnSpPr>
          <p:cNvPr id="16" name="Straight Arrow Connector 15">
            <a:extLst>
              <a:ext uri="{FF2B5EF4-FFF2-40B4-BE49-F238E27FC236}">
                <a16:creationId xmlns:a16="http://schemas.microsoft.com/office/drawing/2014/main" id="{7475102E-1C76-4103-8656-AAAB68E6DC78}"/>
              </a:ext>
            </a:extLst>
          </p:cNvPr>
          <p:cNvCxnSpPr>
            <a:cxnSpLocks noChangeShapeType="1"/>
          </p:cNvCxnSpPr>
          <p:nvPr/>
        </p:nvCxnSpPr>
        <p:spPr bwMode="auto">
          <a:xfrm rot="5400000" flipH="1" flipV="1">
            <a:off x="5104607" y="4266406"/>
            <a:ext cx="914400" cy="1587"/>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cxnSp>
        <p:nvCxnSpPr>
          <p:cNvPr id="18" name="Straight Arrow Connector 17">
            <a:extLst>
              <a:ext uri="{FF2B5EF4-FFF2-40B4-BE49-F238E27FC236}">
                <a16:creationId xmlns:a16="http://schemas.microsoft.com/office/drawing/2014/main" id="{AA86C202-12E2-4663-AE57-034AEE1DB17D}"/>
              </a:ext>
            </a:extLst>
          </p:cNvPr>
          <p:cNvCxnSpPr>
            <a:cxnSpLocks noChangeShapeType="1"/>
          </p:cNvCxnSpPr>
          <p:nvPr/>
        </p:nvCxnSpPr>
        <p:spPr bwMode="auto">
          <a:xfrm flipH="1">
            <a:off x="2590800" y="3810000"/>
            <a:ext cx="2895600" cy="0"/>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sp>
        <p:nvSpPr>
          <p:cNvPr id="20" name="Text Box 7">
            <a:extLst>
              <a:ext uri="{FF2B5EF4-FFF2-40B4-BE49-F238E27FC236}">
                <a16:creationId xmlns:a16="http://schemas.microsoft.com/office/drawing/2014/main" id="{B6C1DA5C-8F25-414D-ADEF-12CE3ADEAF91}"/>
              </a:ext>
            </a:extLst>
          </p:cNvPr>
          <p:cNvSpPr txBox="1">
            <a:spLocks noChangeArrowheads="1"/>
          </p:cNvSpPr>
          <p:nvPr/>
        </p:nvSpPr>
        <p:spPr bwMode="auto">
          <a:xfrm>
            <a:off x="609600" y="465138"/>
            <a:ext cx="8001000" cy="830997"/>
          </a:xfrm>
          <a:prstGeom prst="rect">
            <a:avLst/>
          </a:prstGeom>
          <a:noFill/>
          <a:ln w="9525">
            <a:solidFill>
              <a:srgbClr val="FFFF00"/>
            </a:solidFill>
            <a:miter lim="800000"/>
            <a:headEnd/>
            <a:tailEnd/>
          </a:ln>
          <a:effectLst>
            <a:outerShdw blurRad="63500" dist="38099" dir="2700000" algn="ctr" rotWithShape="0">
              <a:srgbClr val="000000">
                <a:alpha val="74998"/>
              </a:srgbClr>
            </a:outerShdw>
          </a:effectLst>
        </p:spPr>
        <p:txBody>
          <a:bodyPr>
            <a:spAutoFit/>
          </a:bodyPr>
          <a:lstStyle/>
          <a:p>
            <a:pPr algn="ctr">
              <a:spcBef>
                <a:spcPct val="50000"/>
              </a:spcBef>
              <a:defRPr/>
            </a:pPr>
            <a:r>
              <a:rPr lang="en-US" sz="2400" dirty="0">
                <a:solidFill>
                  <a:srgbClr val="0000FF"/>
                </a:solidFill>
                <a:latin typeface="Arial"/>
                <a:ea typeface="ＭＳ Ｐゴシック" charset="-128"/>
                <a:cs typeface="Arial"/>
              </a:rPr>
              <a:t>QUESTION:  Which is more luminous, a </a:t>
            </a:r>
            <a:r>
              <a:rPr lang="en-US" sz="2400" dirty="0">
                <a:solidFill>
                  <a:srgbClr val="FF0000"/>
                </a:solidFill>
                <a:latin typeface="Arial"/>
                <a:ea typeface="ＭＳ Ｐゴシック" charset="-128"/>
                <a:cs typeface="Arial"/>
              </a:rPr>
              <a:t>K0 main sequence </a:t>
            </a:r>
            <a:r>
              <a:rPr lang="en-US" sz="2400" dirty="0">
                <a:solidFill>
                  <a:srgbClr val="0000FF"/>
                </a:solidFill>
                <a:latin typeface="Arial"/>
                <a:ea typeface="ＭＳ Ｐゴシック" charset="-128"/>
                <a:cs typeface="Arial"/>
              </a:rPr>
              <a:t>star or a </a:t>
            </a:r>
            <a:r>
              <a:rPr lang="en-US" sz="2400" dirty="0">
                <a:solidFill>
                  <a:srgbClr val="FFFF00"/>
                </a:solidFill>
                <a:latin typeface="Arial"/>
                <a:ea typeface="ＭＳ Ｐゴシック" charset="-128"/>
                <a:cs typeface="Arial"/>
              </a:rPr>
              <a:t>K0 red giant</a:t>
            </a:r>
            <a:r>
              <a:rPr lang="en-US" sz="2400" dirty="0">
                <a:solidFill>
                  <a:srgbClr val="0000FF"/>
                </a:solidFill>
                <a:latin typeface="Arial"/>
                <a:ea typeface="ＭＳ Ｐゴシック" charset="-128"/>
                <a:cs typeface="Arial"/>
              </a:rPr>
              <a:t>?</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4690" name="Rectangle 27">
            <a:extLst>
              <a:ext uri="{FF2B5EF4-FFF2-40B4-BE49-F238E27FC236}">
                <a16:creationId xmlns:a16="http://schemas.microsoft.com/office/drawing/2014/main" id="{2B75A468-0217-4975-BA0F-271C13DDE39C}"/>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4691" name="Rectangle 28">
            <a:extLst>
              <a:ext uri="{FF2B5EF4-FFF2-40B4-BE49-F238E27FC236}">
                <a16:creationId xmlns:a16="http://schemas.microsoft.com/office/drawing/2014/main" id="{33B8703B-3335-4106-96AB-542E48F36087}"/>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4692" name="Rectangle 30">
            <a:extLst>
              <a:ext uri="{FF2B5EF4-FFF2-40B4-BE49-F238E27FC236}">
                <a16:creationId xmlns:a16="http://schemas.microsoft.com/office/drawing/2014/main" id="{CD5DE415-BB13-442F-B7CB-8D0018314FEC}"/>
              </a:ext>
            </a:extLst>
          </p:cNvPr>
          <p:cNvSpPr>
            <a:spLocks noChangeArrowheads="1"/>
          </p:cNvSpPr>
          <p:nvPr/>
        </p:nvSpPr>
        <p:spPr bwMode="auto">
          <a:xfrm>
            <a:off x="4191000" y="33528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4693" name="Rectangle 31">
            <a:extLst>
              <a:ext uri="{FF2B5EF4-FFF2-40B4-BE49-F238E27FC236}">
                <a16:creationId xmlns:a16="http://schemas.microsoft.com/office/drawing/2014/main" id="{CA4CBDB7-6418-4C75-A6A9-B62332C8F0A8}"/>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graphicFrame>
        <p:nvGraphicFramePr>
          <p:cNvPr id="114694" name="Object 2">
            <a:extLst>
              <a:ext uri="{FF2B5EF4-FFF2-40B4-BE49-F238E27FC236}">
                <a16:creationId xmlns:a16="http://schemas.microsoft.com/office/drawing/2014/main" id="{AE079DBD-86F5-44D5-A007-1FF9FC6BE6C8}"/>
              </a:ext>
            </a:extLst>
          </p:cNvPr>
          <p:cNvGraphicFramePr>
            <a:graphicFrameLocks noChangeAspect="1"/>
          </p:cNvGraphicFramePr>
          <p:nvPr>
            <p:extLst>
              <p:ext uri="{D42A27DB-BD31-4B8C-83A1-F6EECF244321}">
                <p14:modId xmlns:p14="http://schemas.microsoft.com/office/powerpoint/2010/main" val="1214417130"/>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5610" name="Document" r:id="rId3" imgW="15593651" imgH="12546032" progId="Word.Document.12">
                  <p:link updateAutomatic="1"/>
                </p:oleObj>
              </mc:Choice>
              <mc:Fallback>
                <p:oleObj name="Document" r:id="rId3" imgW="15593651" imgH="12546032" progId="Word.Document.12">
                  <p:link updateAutomatic="1"/>
                  <p:pic>
                    <p:nvPicPr>
                      <p:cNvPr id="114694" name="Object 2">
                        <a:extLst>
                          <a:ext uri="{FF2B5EF4-FFF2-40B4-BE49-F238E27FC236}">
                            <a16:creationId xmlns:a16="http://schemas.microsoft.com/office/drawing/2014/main" id="{AE079DBD-86F5-44D5-A007-1FF9FC6BE6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14695" name="Rectangle 34">
            <a:extLst>
              <a:ext uri="{FF2B5EF4-FFF2-40B4-BE49-F238E27FC236}">
                <a16:creationId xmlns:a16="http://schemas.microsoft.com/office/drawing/2014/main" id="{95F5A7F2-1EBF-46AF-986A-E14AD471AF4B}"/>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4696" name="Rectangle 35">
            <a:extLst>
              <a:ext uri="{FF2B5EF4-FFF2-40B4-BE49-F238E27FC236}">
                <a16:creationId xmlns:a16="http://schemas.microsoft.com/office/drawing/2014/main" id="{F5C232F0-F8BE-4A80-80F4-0F96E02999BA}"/>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4697" name="Rectangle 36">
            <a:extLst>
              <a:ext uri="{FF2B5EF4-FFF2-40B4-BE49-F238E27FC236}">
                <a16:creationId xmlns:a16="http://schemas.microsoft.com/office/drawing/2014/main" id="{F66B1692-1393-4382-9E77-A55F1196B09D}"/>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4698" name="Rectangle 37">
            <a:extLst>
              <a:ext uri="{FF2B5EF4-FFF2-40B4-BE49-F238E27FC236}">
                <a16:creationId xmlns:a16="http://schemas.microsoft.com/office/drawing/2014/main" id="{AD42B0CB-EE1B-4D33-A1FB-0571ACE42166}"/>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30" name="Text Box 7">
            <a:extLst>
              <a:ext uri="{FF2B5EF4-FFF2-40B4-BE49-F238E27FC236}">
                <a16:creationId xmlns:a16="http://schemas.microsoft.com/office/drawing/2014/main" id="{EE3666CE-B5F4-4397-AFCB-061B80ADCF8F}"/>
              </a:ext>
            </a:extLst>
          </p:cNvPr>
          <p:cNvSpPr txBox="1">
            <a:spLocks noChangeArrowheads="1"/>
          </p:cNvSpPr>
          <p:nvPr/>
        </p:nvSpPr>
        <p:spPr bwMode="auto">
          <a:xfrm>
            <a:off x="609600" y="457200"/>
            <a:ext cx="8001000" cy="4619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sz="2400" dirty="0">
                <a:solidFill>
                  <a:srgbClr val="0000FF"/>
                </a:solidFill>
                <a:latin typeface="Arial"/>
                <a:ea typeface="ＭＳ Ｐゴシック" charset="-128"/>
                <a:cs typeface="Arial"/>
              </a:rPr>
              <a:t>ANSWER:  the </a:t>
            </a:r>
            <a:r>
              <a:rPr lang="en-US" sz="2400" dirty="0">
                <a:solidFill>
                  <a:srgbClr val="FFFF00"/>
                </a:solidFill>
                <a:latin typeface="Arial"/>
                <a:ea typeface="ＭＳ Ｐゴシック" charset="-128"/>
                <a:cs typeface="Arial"/>
              </a:rPr>
              <a:t>K0 red giant </a:t>
            </a:r>
            <a:r>
              <a:rPr lang="en-US" sz="2400" dirty="0">
                <a:solidFill>
                  <a:srgbClr val="0000FF"/>
                </a:solidFill>
                <a:latin typeface="Arial"/>
                <a:ea typeface="ＭＳ Ｐゴシック" charset="-128"/>
                <a:cs typeface="Arial"/>
              </a:rPr>
              <a:t>is more luminous.</a:t>
            </a:r>
          </a:p>
        </p:txBody>
      </p:sp>
      <p:sp>
        <p:nvSpPr>
          <p:cNvPr id="114700" name="Rectangle 8">
            <a:extLst>
              <a:ext uri="{FF2B5EF4-FFF2-40B4-BE49-F238E27FC236}">
                <a16:creationId xmlns:a16="http://schemas.microsoft.com/office/drawing/2014/main" id="{ED5CE279-8A3F-4511-9574-F1641FAAF63E}"/>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4701" name="Rectangle 9">
            <a:extLst>
              <a:ext uri="{FF2B5EF4-FFF2-40B4-BE49-F238E27FC236}">
                <a16:creationId xmlns:a16="http://schemas.microsoft.com/office/drawing/2014/main" id="{E3EBECEF-2463-4B2A-B84B-9BC13B0301CD}"/>
              </a:ext>
            </a:extLst>
          </p:cNvPr>
          <p:cNvSpPr>
            <a:spLocks noChangeArrowheads="1"/>
          </p:cNvSpPr>
          <p:nvPr/>
        </p:nvSpPr>
        <p:spPr bwMode="auto">
          <a:xfrm>
            <a:off x="5867400" y="26670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114702" name="Rectangle 11">
            <a:extLst>
              <a:ext uri="{FF2B5EF4-FFF2-40B4-BE49-F238E27FC236}">
                <a16:creationId xmlns:a16="http://schemas.microsoft.com/office/drawing/2014/main" id="{7D79C097-CC76-463C-BCDA-3C6CEE4B249E}"/>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cxnSp>
        <p:nvCxnSpPr>
          <p:cNvPr id="21" name="Straight Arrow Connector 20">
            <a:extLst>
              <a:ext uri="{FF2B5EF4-FFF2-40B4-BE49-F238E27FC236}">
                <a16:creationId xmlns:a16="http://schemas.microsoft.com/office/drawing/2014/main" id="{1F480A4E-8C68-4975-B6F9-4CAF104B68F1}"/>
              </a:ext>
            </a:extLst>
          </p:cNvPr>
          <p:cNvCxnSpPr>
            <a:cxnSpLocks noChangeShapeType="1"/>
          </p:cNvCxnSpPr>
          <p:nvPr/>
        </p:nvCxnSpPr>
        <p:spPr bwMode="auto">
          <a:xfrm flipH="1">
            <a:off x="2667000" y="2743200"/>
            <a:ext cx="2895600" cy="0"/>
          </a:xfrm>
          <a:prstGeom prst="straightConnector1">
            <a:avLst/>
          </a:prstGeom>
          <a:noFill/>
          <a:ln w="34925">
            <a:solidFill>
              <a:srgbClr val="FFFF00"/>
            </a:solidFill>
            <a:round/>
            <a:headEnd/>
            <a:tailEnd type="arrow" w="med" len="med"/>
          </a:ln>
          <a:effectLst>
            <a:outerShdw blurRad="50800" dist="38100" dir="2700000" rotWithShape="0">
              <a:srgbClr val="808080">
                <a:alpha val="42999"/>
              </a:srgbClr>
            </a:outerShdw>
          </a:effectLst>
        </p:spPr>
      </p:cxnSp>
      <p:cxnSp>
        <p:nvCxnSpPr>
          <p:cNvPr id="19" name="Straight Arrow Connector 18">
            <a:extLst>
              <a:ext uri="{FF2B5EF4-FFF2-40B4-BE49-F238E27FC236}">
                <a16:creationId xmlns:a16="http://schemas.microsoft.com/office/drawing/2014/main" id="{67DBD387-F7B9-405F-911F-C614C9ECD00B}"/>
              </a:ext>
            </a:extLst>
          </p:cNvPr>
          <p:cNvCxnSpPr>
            <a:cxnSpLocks noChangeShapeType="1"/>
          </p:cNvCxnSpPr>
          <p:nvPr/>
        </p:nvCxnSpPr>
        <p:spPr bwMode="auto">
          <a:xfrm rot="5400000" flipH="1" flipV="1">
            <a:off x="4572794" y="3733006"/>
            <a:ext cx="1981200" cy="1588"/>
          </a:xfrm>
          <a:prstGeom prst="straightConnector1">
            <a:avLst/>
          </a:prstGeom>
          <a:noFill/>
          <a:ln w="34925">
            <a:solidFill>
              <a:srgbClr val="FFFF00"/>
            </a:solidFill>
            <a:round/>
            <a:headEnd/>
            <a:tailEnd type="arrow" w="med" len="med"/>
          </a:ln>
          <a:effectLst>
            <a:outerShdw blurRad="50800" dist="38100" dir="2700000" rotWithShape="0">
              <a:srgbClr val="808080">
                <a:alpha val="42999"/>
              </a:srgbClr>
            </a:outerShdw>
          </a:effectLst>
        </p:spPr>
      </p:cxnSp>
      <p:cxnSp>
        <p:nvCxnSpPr>
          <p:cNvPr id="16" name="Straight Arrow Connector 15">
            <a:extLst>
              <a:ext uri="{FF2B5EF4-FFF2-40B4-BE49-F238E27FC236}">
                <a16:creationId xmlns:a16="http://schemas.microsoft.com/office/drawing/2014/main" id="{063D3A51-CFA5-4F85-A0B4-AFA08E9854D8}"/>
              </a:ext>
            </a:extLst>
          </p:cNvPr>
          <p:cNvCxnSpPr>
            <a:cxnSpLocks noChangeShapeType="1"/>
          </p:cNvCxnSpPr>
          <p:nvPr/>
        </p:nvCxnSpPr>
        <p:spPr bwMode="auto">
          <a:xfrm rot="5400000" flipH="1" flipV="1">
            <a:off x="5104607" y="4266406"/>
            <a:ext cx="914400" cy="1587"/>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cxnSp>
        <p:nvCxnSpPr>
          <p:cNvPr id="20" name="Straight Arrow Connector 19">
            <a:extLst>
              <a:ext uri="{FF2B5EF4-FFF2-40B4-BE49-F238E27FC236}">
                <a16:creationId xmlns:a16="http://schemas.microsoft.com/office/drawing/2014/main" id="{C7217D76-749C-4067-A03E-FE5EEC6809B4}"/>
              </a:ext>
            </a:extLst>
          </p:cNvPr>
          <p:cNvCxnSpPr>
            <a:cxnSpLocks noChangeShapeType="1"/>
          </p:cNvCxnSpPr>
          <p:nvPr/>
        </p:nvCxnSpPr>
        <p:spPr bwMode="auto">
          <a:xfrm flipH="1">
            <a:off x="2590800" y="3810000"/>
            <a:ext cx="2895600" cy="0"/>
          </a:xfrm>
          <a:prstGeom prst="straightConnector1">
            <a:avLst/>
          </a:prstGeom>
          <a:noFill/>
          <a:ln w="34925">
            <a:solidFill>
              <a:srgbClr val="FF0000"/>
            </a:solidFill>
            <a:round/>
            <a:headEnd/>
            <a:tailEnd type="arrow" w="med" len="med"/>
          </a:ln>
          <a:effectLst>
            <a:outerShdw blurRad="50800" dist="38100" dir="2700000" rotWithShape="0">
              <a:srgbClr val="808080">
                <a:alpha val="42999"/>
              </a:srgbClr>
            </a:outerShdw>
          </a:effec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a:extLst>
              <a:ext uri="{FF2B5EF4-FFF2-40B4-BE49-F238E27FC236}">
                <a16:creationId xmlns:a16="http://schemas.microsoft.com/office/drawing/2014/main" id="{3E4E35F6-14D7-4E07-B21B-EA1161633094}"/>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73025" y="0"/>
            <a:ext cx="9070975" cy="601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Rectangle 3">
            <a:extLst>
              <a:ext uri="{FF2B5EF4-FFF2-40B4-BE49-F238E27FC236}">
                <a16:creationId xmlns:a16="http://schemas.microsoft.com/office/drawing/2014/main" id="{BC47F492-C6F2-480B-BE95-1CD8F6D807B5}"/>
              </a:ext>
            </a:extLst>
          </p:cNvPr>
          <p:cNvSpPr>
            <a:spLocks noChangeArrowheads="1"/>
          </p:cNvSpPr>
          <p:nvPr/>
        </p:nvSpPr>
        <p:spPr bwMode="auto">
          <a:xfrm>
            <a:off x="1828800" y="6035675"/>
            <a:ext cx="5943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Double Open Cluster — 7,000 l-yrs from Earth but only a few hundred l-yrs apart! </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138B2229-4DAA-47E5-8E9F-AC303473728A}"/>
              </a:ext>
            </a:extLst>
          </p:cNvPr>
          <p:cNvSpPr txBox="1">
            <a:spLocks noChangeArrowheads="1"/>
          </p:cNvSpPr>
          <p:nvPr/>
        </p:nvSpPr>
        <p:spPr bwMode="auto">
          <a:xfrm>
            <a:off x="1016540" y="679315"/>
            <a:ext cx="7010400" cy="3970338"/>
          </a:xfrm>
          <a:prstGeom prst="rect">
            <a:avLst/>
          </a:prstGeom>
          <a:noFill/>
          <a:ln w="9525">
            <a:solidFill>
              <a:srgbClr val="FFFF00"/>
            </a:solidFill>
            <a:miter lim="800000"/>
            <a:headEnd/>
            <a:tailEnd/>
          </a:ln>
          <a:effectLst>
            <a:outerShdw blurRad="63500" dist="38099" dir="2700000" algn="ctr" rotWithShape="0">
              <a:srgbClr val="000000">
                <a:alpha val="74998"/>
              </a:srgbClr>
            </a:outerShdw>
          </a:effec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spcBef>
                <a:spcPct val="50000"/>
              </a:spcBef>
            </a:pPr>
            <a:r>
              <a:rPr lang="en-US" altLang="en-US">
                <a:solidFill>
                  <a:srgbClr val="0000FF"/>
                </a:solidFill>
              </a:rPr>
              <a:t>Knowing distance lets us calculate the </a:t>
            </a:r>
            <a:r>
              <a:rPr lang="en-US" altLang="en-US">
                <a:solidFill>
                  <a:srgbClr val="FF0000"/>
                </a:solidFill>
              </a:rPr>
              <a:t>LUMINOSITY  </a:t>
            </a:r>
            <a:r>
              <a:rPr lang="en-US" altLang="en-US">
                <a:solidFill>
                  <a:srgbClr val="0000FF"/>
                </a:solidFill>
              </a:rPr>
              <a:t>and the </a:t>
            </a:r>
            <a:r>
              <a:rPr lang="en-US" altLang="en-US">
                <a:solidFill>
                  <a:srgbClr val="FF0000"/>
                </a:solidFill>
              </a:rPr>
              <a:t>ABSOLUTE BRIGHTNESS</a:t>
            </a:r>
          </a:p>
          <a:p>
            <a:pPr>
              <a:spcBef>
                <a:spcPct val="50000"/>
              </a:spcBef>
            </a:pPr>
            <a:endParaRPr lang="en-US" altLang="en-US">
              <a:solidFill>
                <a:srgbClr val="0000FF"/>
              </a:solidFill>
            </a:endParaRPr>
          </a:p>
          <a:p>
            <a:pPr>
              <a:spcBef>
                <a:spcPct val="50000"/>
              </a:spcBef>
            </a:pPr>
            <a:r>
              <a:rPr lang="en-US" altLang="en-US">
                <a:solidFill>
                  <a:srgbClr val="0000FF"/>
                </a:solidFill>
              </a:rPr>
              <a:t>With LUMINOSITY we can calculate how bright a star would be if it were 10 parsecs from us</a:t>
            </a:r>
          </a:p>
          <a:p>
            <a:pPr>
              <a:spcBef>
                <a:spcPct val="50000"/>
              </a:spcBef>
            </a:pPr>
            <a:endParaRPr lang="en-US" altLang="en-US">
              <a:solidFill>
                <a:srgbClr val="0000FF"/>
              </a:solidFill>
            </a:endParaRPr>
          </a:p>
          <a:p>
            <a:pPr>
              <a:spcBef>
                <a:spcPct val="50000"/>
              </a:spcBef>
            </a:pPr>
            <a:r>
              <a:rPr lang="en-US" altLang="en-US">
                <a:solidFill>
                  <a:srgbClr val="0000FF"/>
                </a:solidFill>
              </a:rPr>
              <a:t>Why not stick with LUMINOSITY?</a:t>
            </a:r>
          </a:p>
          <a:p>
            <a:pPr>
              <a:spcBef>
                <a:spcPct val="50000"/>
              </a:spcBef>
            </a:pPr>
            <a:endParaRPr lang="en-US" altLang="en-US">
              <a:solidFill>
                <a:srgbClr val="0000FF"/>
              </a:solidFill>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FF85B70A-298D-473E-B3F7-8E56A5D934CE}"/>
              </a:ext>
            </a:extLst>
          </p:cNvPr>
          <p:cNvSpPr txBox="1">
            <a:spLocks noChangeArrowheads="1"/>
          </p:cNvSpPr>
          <p:nvPr/>
        </p:nvSpPr>
        <p:spPr bwMode="auto">
          <a:xfrm>
            <a:off x="963038" y="533400"/>
            <a:ext cx="7647562" cy="5816600"/>
          </a:xfrm>
          <a:prstGeom prst="rect">
            <a:avLst/>
          </a:prstGeom>
          <a:noFill/>
          <a:ln w="9525">
            <a:solidFill>
              <a:srgbClr val="FFFF00"/>
            </a:solidFill>
            <a:miter lim="800000"/>
            <a:headEnd/>
            <a:tailEnd/>
          </a:ln>
          <a:effectLst>
            <a:outerShdw blurRad="63500" dist="38099" dir="2700000" algn="ctr" rotWithShape="0">
              <a:srgbClr val="000000">
                <a:alpha val="74998"/>
              </a:srgbClr>
            </a:outerShdw>
          </a:effectLst>
        </p:spPr>
        <p:txBody>
          <a:bodyPr wrap="square">
            <a:spAutoFit/>
          </a:bodyPr>
          <a:lstStyle/>
          <a:p>
            <a:pPr>
              <a:spcBef>
                <a:spcPct val="50000"/>
              </a:spcBef>
              <a:defRPr/>
            </a:pPr>
            <a:r>
              <a:rPr lang="en-US" sz="2400" dirty="0">
                <a:solidFill>
                  <a:srgbClr val="0000FF"/>
                </a:solidFill>
                <a:latin typeface="Arial" charset="0"/>
                <a:ea typeface="ＭＳ Ｐゴシック" charset="-128"/>
              </a:rPr>
              <a:t>Knowing distance lets us calculate the </a:t>
            </a:r>
            <a:r>
              <a:rPr lang="en-US" sz="2400" dirty="0">
                <a:solidFill>
                  <a:srgbClr val="FF0000"/>
                </a:solidFill>
                <a:latin typeface="Arial" charset="0"/>
                <a:ea typeface="ＭＳ Ｐゴシック" charset="-128"/>
              </a:rPr>
              <a:t>LUMINOSITY  </a:t>
            </a:r>
            <a:r>
              <a:rPr lang="en-US" sz="2400" dirty="0">
                <a:solidFill>
                  <a:srgbClr val="0000FF"/>
                </a:solidFill>
                <a:latin typeface="Arial" charset="0"/>
                <a:ea typeface="ＭＳ Ｐゴシック" charset="-128"/>
              </a:rPr>
              <a:t>and the </a:t>
            </a:r>
            <a:r>
              <a:rPr lang="en-US" sz="2400" dirty="0">
                <a:solidFill>
                  <a:srgbClr val="FF0000"/>
                </a:solidFill>
                <a:latin typeface="Arial" charset="0"/>
                <a:ea typeface="ＭＳ Ｐゴシック" charset="-128"/>
              </a:rPr>
              <a:t>ABSOLUTE BRIGHTNESS</a:t>
            </a:r>
          </a:p>
          <a:p>
            <a:pPr>
              <a:spcBef>
                <a:spcPct val="50000"/>
              </a:spcBef>
              <a:defRPr/>
            </a:pPr>
            <a:endParaRPr lang="en-US" sz="2400" dirty="0">
              <a:solidFill>
                <a:srgbClr val="0000FF"/>
              </a:solidFill>
              <a:latin typeface="Arial" charset="0"/>
              <a:ea typeface="ＭＳ Ｐゴシック" charset="-128"/>
            </a:endParaRPr>
          </a:p>
          <a:p>
            <a:pPr>
              <a:spcBef>
                <a:spcPct val="50000"/>
              </a:spcBef>
              <a:defRPr/>
            </a:pPr>
            <a:r>
              <a:rPr lang="en-US" sz="2400" dirty="0">
                <a:solidFill>
                  <a:srgbClr val="0000FF"/>
                </a:solidFill>
                <a:latin typeface="Arial" charset="0"/>
                <a:ea typeface="ＭＳ Ｐゴシック" charset="-128"/>
              </a:rPr>
              <a:t>Why not stick with LUMINOSITY?</a:t>
            </a:r>
          </a:p>
          <a:p>
            <a:pPr>
              <a:spcBef>
                <a:spcPct val="50000"/>
              </a:spcBef>
              <a:defRPr/>
            </a:pPr>
            <a:endParaRPr lang="en-US" sz="2400" dirty="0">
              <a:solidFill>
                <a:srgbClr val="0000FF"/>
              </a:solidFill>
              <a:latin typeface="Arial" charset="0"/>
              <a:ea typeface="ＭＳ Ｐゴシック" charset="-128"/>
            </a:endParaRPr>
          </a:p>
          <a:p>
            <a:pPr>
              <a:spcBef>
                <a:spcPct val="50000"/>
              </a:spcBef>
              <a:defRPr/>
            </a:pPr>
            <a:r>
              <a:rPr lang="en-US" sz="2400" dirty="0">
                <a:solidFill>
                  <a:srgbClr val="0000FF"/>
                </a:solidFill>
                <a:latin typeface="Arial" charset="0"/>
                <a:ea typeface="ＭＳ Ｐゴシック" charset="-128"/>
              </a:rPr>
              <a:t>Because we want to compare </a:t>
            </a:r>
          </a:p>
          <a:p>
            <a:pPr>
              <a:spcBef>
                <a:spcPct val="50000"/>
              </a:spcBef>
              <a:defRPr/>
            </a:pPr>
            <a:r>
              <a:rPr lang="en-US" sz="2400" dirty="0">
                <a:solidFill>
                  <a:srgbClr val="00FFFF"/>
                </a:solidFill>
                <a:latin typeface="Arial" charset="0"/>
                <a:ea typeface="ＭＳ Ｐゴシック" charset="-128"/>
              </a:rPr>
              <a:t>	</a:t>
            </a:r>
            <a:r>
              <a:rPr lang="en-US" sz="2400" dirty="0">
                <a:solidFill>
                  <a:srgbClr val="FFFF00"/>
                </a:solidFill>
                <a:latin typeface="Arial" charset="0"/>
                <a:ea typeface="ＭＳ Ｐゴシック" charset="-128"/>
              </a:rPr>
              <a:t>ABSOLUTE</a:t>
            </a:r>
            <a:r>
              <a:rPr lang="en-US" sz="2400" dirty="0">
                <a:solidFill>
                  <a:srgbClr val="00FFFF"/>
                </a:solidFill>
                <a:latin typeface="Arial" charset="0"/>
                <a:ea typeface="ＭＳ Ｐゴシック" charset="-128"/>
              </a:rPr>
              <a:t> </a:t>
            </a:r>
            <a:r>
              <a:rPr lang="en-US" sz="2400" dirty="0">
                <a:solidFill>
                  <a:srgbClr val="FF0000"/>
                </a:solidFill>
                <a:latin typeface="Arial" charset="0"/>
                <a:ea typeface="ＭＳ Ｐゴシック" charset="-128"/>
              </a:rPr>
              <a:t>BRIGHTNESS</a:t>
            </a:r>
          </a:p>
          <a:p>
            <a:pPr>
              <a:spcBef>
                <a:spcPct val="50000"/>
              </a:spcBef>
              <a:defRPr/>
            </a:pPr>
            <a:r>
              <a:rPr lang="en-US" sz="2400" dirty="0">
                <a:solidFill>
                  <a:srgbClr val="FF0000"/>
                </a:solidFill>
                <a:latin typeface="Arial" charset="0"/>
                <a:ea typeface="ＭＳ Ｐゴシック" charset="-128"/>
              </a:rPr>
              <a:t> 		     </a:t>
            </a:r>
            <a:r>
              <a:rPr lang="en-US" sz="2400" dirty="0">
                <a:solidFill>
                  <a:srgbClr val="0000FF"/>
                </a:solidFill>
                <a:latin typeface="Arial" charset="0"/>
                <a:ea typeface="ＭＳ Ｐゴシック" charset="-128"/>
              </a:rPr>
              <a:t>with</a:t>
            </a:r>
          </a:p>
          <a:p>
            <a:pPr>
              <a:spcBef>
                <a:spcPct val="50000"/>
              </a:spcBef>
              <a:defRPr/>
            </a:pPr>
            <a:r>
              <a:rPr lang="en-US" sz="2400" dirty="0">
                <a:solidFill>
                  <a:srgbClr val="0000FF"/>
                </a:solidFill>
                <a:latin typeface="Arial" charset="0"/>
                <a:ea typeface="ＭＳ Ｐゴシック" charset="-128"/>
              </a:rPr>
              <a:t> 	</a:t>
            </a:r>
            <a:r>
              <a:rPr lang="en-US" sz="2400" dirty="0">
                <a:solidFill>
                  <a:srgbClr val="FFFF00"/>
                </a:solidFill>
                <a:latin typeface="Arial" charset="0"/>
                <a:ea typeface="ＭＳ Ｐゴシック" charset="-128"/>
              </a:rPr>
              <a:t>APPARENT</a:t>
            </a:r>
            <a:r>
              <a:rPr lang="en-US" sz="2400" dirty="0">
                <a:solidFill>
                  <a:srgbClr val="00FFFF"/>
                </a:solidFill>
                <a:latin typeface="Arial" charset="0"/>
                <a:ea typeface="ＭＳ Ｐゴシック" charset="-128"/>
              </a:rPr>
              <a:t> </a:t>
            </a:r>
            <a:r>
              <a:rPr lang="en-US" sz="2400" dirty="0">
                <a:solidFill>
                  <a:srgbClr val="FF0000"/>
                </a:solidFill>
                <a:latin typeface="Arial" charset="0"/>
                <a:ea typeface="ＭＳ Ｐゴシック" charset="-128"/>
              </a:rPr>
              <a:t>BRIGHTNESS</a:t>
            </a:r>
          </a:p>
          <a:p>
            <a:pPr>
              <a:spcBef>
                <a:spcPct val="50000"/>
              </a:spcBef>
              <a:defRPr/>
            </a:pPr>
            <a:endParaRPr lang="en-US" sz="2400" dirty="0">
              <a:solidFill>
                <a:srgbClr val="FF0000"/>
              </a:solidFill>
              <a:latin typeface="Arial" charset="0"/>
              <a:ea typeface="ＭＳ Ｐゴシック" charset="-128"/>
            </a:endParaRPr>
          </a:p>
          <a:p>
            <a:pPr>
              <a:spcBef>
                <a:spcPct val="50000"/>
              </a:spcBef>
              <a:defRPr/>
            </a:pPr>
            <a:r>
              <a:rPr lang="en-US" sz="2400" dirty="0">
                <a:solidFill>
                  <a:srgbClr val="0000FF"/>
                </a:solidFill>
                <a:latin typeface="Arial" charset="0"/>
                <a:ea typeface="ＭＳ Ｐゴシック" charset="-128"/>
              </a:rPr>
              <a:t>to get the distance from Earth to the star.</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Text Box 7">
            <a:extLst>
              <a:ext uri="{FF2B5EF4-FFF2-40B4-BE49-F238E27FC236}">
                <a16:creationId xmlns:a16="http://schemas.microsoft.com/office/drawing/2014/main" id="{4B607010-3FFC-4D62-A6BA-54940AEF59E6}"/>
              </a:ext>
            </a:extLst>
          </p:cNvPr>
          <p:cNvSpPr txBox="1">
            <a:spLocks noChangeArrowheads="1"/>
          </p:cNvSpPr>
          <p:nvPr/>
        </p:nvSpPr>
        <p:spPr bwMode="auto">
          <a:xfrm>
            <a:off x="1138134" y="841441"/>
            <a:ext cx="7010400" cy="4894263"/>
          </a:xfrm>
          <a:prstGeom prst="rect">
            <a:avLst/>
          </a:prstGeom>
          <a:noFill/>
          <a:ln w="9525">
            <a:noFill/>
            <a:miter lim="800000"/>
            <a:headEnd/>
            <a:tailEnd/>
          </a:ln>
          <a:effectLst>
            <a:outerShdw blurRad="63500" dist="38099" dir="2700000" algn="ctr" rotWithShape="0">
              <a:srgbClr val="000000">
                <a:alpha val="74998"/>
              </a:srgbClr>
            </a:outerShdw>
          </a:effectLst>
        </p:spPr>
        <p:txBody>
          <a:bodyPr>
            <a:spAutoFit/>
          </a:bodyPr>
          <a:lstStyle/>
          <a:p>
            <a:pPr>
              <a:spcBef>
                <a:spcPct val="50000"/>
              </a:spcBef>
              <a:defRPr/>
            </a:pPr>
            <a:r>
              <a:rPr lang="en-US" sz="2400">
                <a:solidFill>
                  <a:srgbClr val="0000FF"/>
                </a:solidFill>
                <a:latin typeface="Arial" charset="0"/>
                <a:ea typeface="ＭＳ Ｐゴシック" charset="-128"/>
              </a:rPr>
              <a:t>Knowing </a:t>
            </a:r>
            <a:r>
              <a:rPr lang="en-US" sz="2400">
                <a:solidFill>
                  <a:srgbClr val="FF0000"/>
                </a:solidFill>
                <a:latin typeface="Arial" charset="0"/>
                <a:ea typeface="ＭＳ Ｐゴシック" charset="-128"/>
              </a:rPr>
              <a:t>DISTANCE </a:t>
            </a:r>
            <a:r>
              <a:rPr lang="en-US" sz="2400">
                <a:solidFill>
                  <a:srgbClr val="0000FF"/>
                </a:solidFill>
                <a:latin typeface="Arial" charset="0"/>
                <a:ea typeface="ＭＳ Ｐゴシック" charset="-128"/>
              </a:rPr>
              <a:t>is key in astronomy.</a:t>
            </a:r>
          </a:p>
          <a:p>
            <a:pPr>
              <a:spcBef>
                <a:spcPct val="50000"/>
              </a:spcBef>
              <a:defRPr/>
            </a:pPr>
            <a:endParaRPr lang="en-US" sz="2400">
              <a:solidFill>
                <a:srgbClr val="FF0000"/>
              </a:solidFill>
              <a:latin typeface="Arial" charset="0"/>
              <a:ea typeface="ＭＳ Ｐゴシック" charset="-128"/>
            </a:endParaRPr>
          </a:p>
          <a:p>
            <a:pPr>
              <a:spcBef>
                <a:spcPct val="50000"/>
              </a:spcBef>
              <a:defRPr/>
            </a:pPr>
            <a:r>
              <a:rPr lang="en-US" sz="2400">
                <a:solidFill>
                  <a:srgbClr val="0000FF"/>
                </a:solidFill>
                <a:latin typeface="Arial" charset="0"/>
                <a:ea typeface="ＭＳ Ｐゴシック" charset="-128"/>
              </a:rPr>
              <a:t>Distance to stars tells us the </a:t>
            </a:r>
            <a:r>
              <a:rPr lang="en-US" sz="2400">
                <a:solidFill>
                  <a:srgbClr val="FF0000"/>
                </a:solidFill>
                <a:latin typeface="Arial" charset="0"/>
                <a:ea typeface="ＭＳ Ｐゴシック" charset="-128"/>
              </a:rPr>
              <a:t>structure </a:t>
            </a:r>
            <a:r>
              <a:rPr lang="en-US" sz="2400">
                <a:solidFill>
                  <a:srgbClr val="0000FF"/>
                </a:solidFill>
                <a:latin typeface="Arial" charset="0"/>
                <a:ea typeface="ＭＳ Ｐゴシック" charset="-128"/>
              </a:rPr>
              <a:t>and </a:t>
            </a:r>
            <a:r>
              <a:rPr lang="en-US" sz="2400">
                <a:solidFill>
                  <a:srgbClr val="FF0000"/>
                </a:solidFill>
                <a:latin typeface="Arial" charset="0"/>
                <a:ea typeface="ＭＳ Ｐゴシック" charset="-128"/>
              </a:rPr>
              <a:t>size </a:t>
            </a:r>
            <a:r>
              <a:rPr lang="en-US" sz="2400">
                <a:solidFill>
                  <a:srgbClr val="0000FF"/>
                </a:solidFill>
                <a:latin typeface="Arial" charset="0"/>
                <a:ea typeface="ＭＳ Ｐゴシック" charset="-128"/>
              </a:rPr>
              <a:t>of</a:t>
            </a:r>
          </a:p>
          <a:p>
            <a:pPr>
              <a:spcBef>
                <a:spcPct val="50000"/>
              </a:spcBef>
              <a:defRPr/>
            </a:pPr>
            <a:endParaRPr lang="en-US" sz="2400">
              <a:solidFill>
                <a:srgbClr val="0000FF"/>
              </a:solidFill>
              <a:latin typeface="Arial" charset="0"/>
              <a:ea typeface="ＭＳ Ｐゴシック" charset="-128"/>
            </a:endParaRPr>
          </a:p>
          <a:p>
            <a:pPr>
              <a:spcBef>
                <a:spcPct val="50000"/>
              </a:spcBef>
              <a:defRPr/>
            </a:pPr>
            <a:r>
              <a:rPr lang="en-US" sz="2400">
                <a:solidFill>
                  <a:srgbClr val="0000FF"/>
                </a:solidFill>
                <a:latin typeface="Arial" charset="0"/>
                <a:ea typeface="ＭＳ Ｐゴシック" charset="-128"/>
              </a:rPr>
              <a:t>		our Milky Way Galaxy</a:t>
            </a:r>
          </a:p>
          <a:p>
            <a:pPr>
              <a:spcBef>
                <a:spcPct val="50000"/>
              </a:spcBef>
              <a:defRPr/>
            </a:pPr>
            <a:r>
              <a:rPr lang="en-US" sz="2400">
                <a:solidFill>
                  <a:srgbClr val="0000FF"/>
                </a:solidFill>
                <a:latin typeface="Arial" charset="0"/>
                <a:ea typeface="ＭＳ Ｐゴシック" charset="-128"/>
              </a:rPr>
              <a:t>			and  </a:t>
            </a:r>
          </a:p>
          <a:p>
            <a:pPr>
              <a:spcBef>
                <a:spcPct val="50000"/>
              </a:spcBef>
              <a:defRPr/>
            </a:pPr>
            <a:r>
              <a:rPr lang="en-US" sz="2400">
                <a:solidFill>
                  <a:srgbClr val="0000FF"/>
                </a:solidFill>
                <a:latin typeface="Arial" charset="0"/>
                <a:ea typeface="ＭＳ Ｐゴシック" charset="-128"/>
              </a:rPr>
              <a:t>	      our Local Group of galaxies,</a:t>
            </a:r>
          </a:p>
          <a:p>
            <a:pPr>
              <a:spcBef>
                <a:spcPct val="50000"/>
              </a:spcBef>
              <a:defRPr/>
            </a:pPr>
            <a:endParaRPr lang="en-US" sz="2400">
              <a:solidFill>
                <a:srgbClr val="0000FF"/>
              </a:solidFill>
              <a:latin typeface="Arial" charset="0"/>
              <a:ea typeface="ＭＳ Ｐゴシック" charset="-128"/>
            </a:endParaRPr>
          </a:p>
          <a:p>
            <a:pPr>
              <a:spcBef>
                <a:spcPct val="50000"/>
              </a:spcBef>
              <a:defRPr/>
            </a:pPr>
            <a:r>
              <a:rPr lang="en-US" sz="2400">
                <a:solidFill>
                  <a:srgbClr val="0000FF"/>
                </a:solidFill>
                <a:latin typeface="Arial" charset="0"/>
                <a:ea typeface="ＭＳ Ｐゴシック" charset="-128"/>
              </a:rPr>
              <a:t>and ultimately, the </a:t>
            </a:r>
            <a:r>
              <a:rPr lang="en-US" sz="2400">
                <a:solidFill>
                  <a:srgbClr val="FF0000"/>
                </a:solidFill>
                <a:latin typeface="Arial" charset="0"/>
                <a:ea typeface="ＭＳ Ｐゴシック" charset="-128"/>
              </a:rPr>
              <a:t>structure of the Universe</a:t>
            </a:r>
            <a:r>
              <a:rPr lang="en-US" sz="2400">
                <a:solidFill>
                  <a:srgbClr val="0000FF"/>
                </a:solidFill>
                <a:latin typeface="Arial" charset="0"/>
                <a:ea typeface="ＭＳ Ｐゴシック" charset="-128"/>
              </a:rPr>
              <a:t>. </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9C97086-8CC9-43E2-AA58-C7E2FDA76C6F}"/>
              </a:ext>
            </a:extLst>
          </p:cNvPr>
          <p:cNvSpPr txBox="1">
            <a:spLocks noChangeArrowheads="1"/>
          </p:cNvSpPr>
          <p:nvPr/>
        </p:nvSpPr>
        <p:spPr bwMode="auto">
          <a:xfrm>
            <a:off x="1371600" y="1219200"/>
            <a:ext cx="7162800" cy="1754326"/>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dirty="0">
                <a:solidFill>
                  <a:srgbClr val="0000FF"/>
                </a:solidFill>
                <a:latin typeface="Arial" charset="0"/>
                <a:ea typeface="ＭＳ Ｐゴシック" charset="-128"/>
              </a:rPr>
              <a:t>Parallax was the first distance measurement</a:t>
            </a:r>
          </a:p>
          <a:p>
            <a:pPr>
              <a:defRPr/>
            </a:pPr>
            <a:endParaRPr lang="en-US" dirty="0">
              <a:solidFill>
                <a:srgbClr val="0000FF"/>
              </a:solidFill>
              <a:latin typeface="Arial" charset="0"/>
              <a:ea typeface="ＭＳ Ｐゴシック" charset="-128"/>
            </a:endParaRPr>
          </a:p>
          <a:p>
            <a:pPr>
              <a:defRPr/>
            </a:pPr>
            <a:endParaRPr lang="en-US" dirty="0">
              <a:solidFill>
                <a:srgbClr val="0000FF"/>
              </a:solidFill>
              <a:latin typeface="Arial" charset="0"/>
              <a:ea typeface="ＭＳ Ｐゴシック" charset="-128"/>
            </a:endParaRPr>
          </a:p>
          <a:p>
            <a:pPr>
              <a:defRPr/>
            </a:pPr>
            <a:r>
              <a:rPr lang="en-US" sz="1800" u="sng" dirty="0">
                <a:solidFill>
                  <a:srgbClr val="FF0000"/>
                </a:solidFill>
                <a:latin typeface="Arial" charset="0"/>
                <a:ea typeface="ＭＳ Ｐゴシック" charset="-128"/>
              </a:rPr>
              <a:t>method</a:t>
            </a:r>
            <a:r>
              <a:rPr lang="en-US" sz="1800" dirty="0">
                <a:solidFill>
                  <a:srgbClr val="FF0000"/>
                </a:solidFill>
                <a:latin typeface="Arial" charset="0"/>
                <a:ea typeface="ＭＳ Ｐゴシック" charset="-128"/>
              </a:rPr>
              <a:t>			</a:t>
            </a:r>
            <a:r>
              <a:rPr lang="en-US" sz="1800" u="sng" dirty="0">
                <a:solidFill>
                  <a:srgbClr val="FF0000"/>
                </a:solidFill>
                <a:latin typeface="Arial" charset="0"/>
                <a:ea typeface="ＭＳ Ｐゴシック" charset="-128"/>
              </a:rPr>
              <a:t>observations</a:t>
            </a:r>
            <a:r>
              <a:rPr lang="en-US" sz="1800" dirty="0">
                <a:solidFill>
                  <a:srgbClr val="FF0000"/>
                </a:solidFill>
                <a:latin typeface="Arial" charset="0"/>
                <a:ea typeface="ＭＳ Ｐゴシック" charset="-128"/>
              </a:rPr>
              <a:t>		</a:t>
            </a:r>
            <a:r>
              <a:rPr lang="en-US" sz="1800" u="sng" dirty="0">
                <a:solidFill>
                  <a:srgbClr val="FF0000"/>
                </a:solidFill>
                <a:latin typeface="Arial" charset="0"/>
                <a:ea typeface="ＭＳ Ｐゴシック" charset="-128"/>
              </a:rPr>
              <a:t>range</a:t>
            </a:r>
          </a:p>
          <a:p>
            <a:pPr>
              <a:defRPr/>
            </a:pPr>
            <a:endParaRPr lang="en-US" dirty="0">
              <a:solidFill>
                <a:srgbClr val="0000FF"/>
              </a:solidFill>
              <a:latin typeface="Arial" charset="0"/>
              <a:ea typeface="ＭＳ Ｐゴシック" charset="-128"/>
            </a:endParaRPr>
          </a:p>
          <a:p>
            <a:pPr>
              <a:defRPr/>
            </a:pPr>
            <a:r>
              <a:rPr lang="en-US" dirty="0">
                <a:solidFill>
                  <a:srgbClr val="0000FF"/>
                </a:solidFill>
                <a:latin typeface="Arial" charset="0"/>
                <a:ea typeface="ＭＳ Ｐゴシック" charset="-128"/>
              </a:rPr>
              <a:t>Parallax			2 pictures		200 l-</a:t>
            </a:r>
            <a:r>
              <a:rPr lang="en-US" dirty="0" err="1">
                <a:solidFill>
                  <a:srgbClr val="0000FF"/>
                </a:solidFill>
                <a:latin typeface="Arial" charset="0"/>
                <a:ea typeface="ＭＳ Ｐゴシック" charset="-128"/>
              </a:rPr>
              <a:t>yrs</a:t>
            </a:r>
            <a:endParaRPr lang="en-US" dirty="0">
              <a:solidFill>
                <a:srgbClr val="0000FF"/>
              </a:solidFill>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8846693-98AC-4340-806E-5631D2F18049}"/>
              </a:ext>
            </a:extLst>
          </p:cNvPr>
          <p:cNvSpPr txBox="1">
            <a:spLocks noChangeArrowheads="1"/>
          </p:cNvSpPr>
          <p:nvPr/>
        </p:nvSpPr>
        <p:spPr bwMode="auto">
          <a:xfrm>
            <a:off x="1371600" y="1219200"/>
            <a:ext cx="7162800" cy="2308324"/>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dirty="0">
                <a:solidFill>
                  <a:srgbClr val="0000FF"/>
                </a:solidFill>
                <a:latin typeface="Arial" charset="0"/>
                <a:ea typeface="ＭＳ Ｐゴシック" charset="-128"/>
              </a:rPr>
              <a:t>Using spectra with the HR diagram came next</a:t>
            </a:r>
          </a:p>
          <a:p>
            <a:pPr>
              <a:defRPr/>
            </a:pPr>
            <a:endParaRPr lang="en-US" dirty="0">
              <a:solidFill>
                <a:srgbClr val="0000FF"/>
              </a:solidFill>
              <a:latin typeface="Arial" charset="0"/>
              <a:ea typeface="ＭＳ Ｐゴシック" charset="-128"/>
            </a:endParaRPr>
          </a:p>
          <a:p>
            <a:pPr>
              <a:defRPr/>
            </a:pPr>
            <a:endParaRPr lang="en-US" dirty="0">
              <a:solidFill>
                <a:srgbClr val="0000FF"/>
              </a:solidFill>
              <a:latin typeface="Arial" charset="0"/>
              <a:ea typeface="ＭＳ Ｐゴシック" charset="-128"/>
            </a:endParaRPr>
          </a:p>
          <a:p>
            <a:pPr>
              <a:defRPr/>
            </a:pPr>
            <a:r>
              <a:rPr lang="en-US" sz="1800" u="sng" dirty="0">
                <a:solidFill>
                  <a:srgbClr val="FF0000"/>
                </a:solidFill>
                <a:latin typeface="Arial" charset="0"/>
                <a:ea typeface="ＭＳ Ｐゴシック" charset="-128"/>
              </a:rPr>
              <a:t>method</a:t>
            </a:r>
            <a:r>
              <a:rPr lang="en-US" sz="1800" dirty="0">
                <a:solidFill>
                  <a:srgbClr val="FF0000"/>
                </a:solidFill>
                <a:latin typeface="Arial" charset="0"/>
                <a:ea typeface="ＭＳ Ｐゴシック" charset="-128"/>
              </a:rPr>
              <a:t>			</a:t>
            </a:r>
            <a:r>
              <a:rPr lang="en-US" sz="1800" u="sng" dirty="0">
                <a:solidFill>
                  <a:srgbClr val="FF0000"/>
                </a:solidFill>
                <a:latin typeface="Arial" charset="0"/>
                <a:ea typeface="ＭＳ Ｐゴシック" charset="-128"/>
              </a:rPr>
              <a:t>observations</a:t>
            </a:r>
            <a:r>
              <a:rPr lang="en-US" sz="1800" dirty="0">
                <a:solidFill>
                  <a:srgbClr val="FF0000"/>
                </a:solidFill>
                <a:latin typeface="Arial" charset="0"/>
                <a:ea typeface="ＭＳ Ｐゴシック" charset="-128"/>
              </a:rPr>
              <a:t>		</a:t>
            </a:r>
            <a:r>
              <a:rPr lang="en-US" sz="1800" u="sng" dirty="0">
                <a:solidFill>
                  <a:srgbClr val="FF0000"/>
                </a:solidFill>
                <a:latin typeface="Arial" charset="0"/>
                <a:ea typeface="ＭＳ Ｐゴシック" charset="-128"/>
              </a:rPr>
              <a:t>range</a:t>
            </a:r>
          </a:p>
          <a:p>
            <a:pPr>
              <a:defRPr/>
            </a:pPr>
            <a:endParaRPr lang="en-US" dirty="0">
              <a:solidFill>
                <a:srgbClr val="0000FF"/>
              </a:solidFill>
              <a:latin typeface="Arial" charset="0"/>
              <a:ea typeface="ＭＳ Ｐゴシック" charset="-128"/>
            </a:endParaRPr>
          </a:p>
          <a:p>
            <a:pPr>
              <a:defRPr/>
            </a:pPr>
            <a:r>
              <a:rPr lang="en-US" dirty="0">
                <a:solidFill>
                  <a:srgbClr val="7F7F7F"/>
                </a:solidFill>
                <a:latin typeface="Arial" charset="0"/>
                <a:ea typeface="ＭＳ Ｐゴシック" charset="-128"/>
              </a:rPr>
              <a:t>Parallax			2 pictures		200 l-</a:t>
            </a:r>
            <a:r>
              <a:rPr lang="en-US" dirty="0" err="1">
                <a:solidFill>
                  <a:srgbClr val="7F7F7F"/>
                </a:solidFill>
                <a:latin typeface="Arial" charset="0"/>
                <a:ea typeface="ＭＳ Ｐゴシック" charset="-128"/>
              </a:rPr>
              <a:t>yrs</a:t>
            </a:r>
            <a:endParaRPr lang="en-US" dirty="0">
              <a:solidFill>
                <a:srgbClr val="7F7F7F"/>
              </a:solidFill>
              <a:latin typeface="Arial" charset="0"/>
              <a:ea typeface="ＭＳ Ｐゴシック" charset="-128"/>
            </a:endParaRPr>
          </a:p>
          <a:p>
            <a:pPr>
              <a:defRPr/>
            </a:pPr>
            <a:r>
              <a:rPr lang="en-US" dirty="0">
                <a:solidFill>
                  <a:srgbClr val="0000FF"/>
                </a:solidFill>
                <a:latin typeface="Arial" charset="0"/>
                <a:ea typeface="ＭＳ Ｐゴシック" charset="-128"/>
              </a:rPr>
              <a:t>               		</a:t>
            </a:r>
          </a:p>
          <a:p>
            <a:pPr>
              <a:defRPr/>
            </a:pPr>
            <a:r>
              <a:rPr lang="en-US" dirty="0">
                <a:solidFill>
                  <a:srgbClr val="0000FF"/>
                </a:solidFill>
                <a:latin typeface="Arial" charset="0"/>
                <a:ea typeface="ＭＳ Ｐゴシック" charset="-128"/>
              </a:rPr>
              <a:t>				spectrum	      30,000 l-</a:t>
            </a:r>
            <a:r>
              <a:rPr lang="en-US" dirty="0" err="1">
                <a:solidFill>
                  <a:srgbClr val="0000FF"/>
                </a:solidFill>
                <a:latin typeface="Arial" charset="0"/>
                <a:ea typeface="ＭＳ Ｐゴシック" charset="-128"/>
              </a:rPr>
              <a:t>yrs</a:t>
            </a:r>
            <a:endParaRPr lang="en-US" dirty="0">
              <a:solidFill>
                <a:srgbClr val="0000FF"/>
              </a:solidFill>
              <a:latin typeface="Arial" charset="0"/>
              <a:ea typeface="ＭＳ Ｐゴシック" charset="-128"/>
            </a:endParaRPr>
          </a:p>
        </p:txBody>
      </p:sp>
      <p:sp>
        <p:nvSpPr>
          <p:cNvPr id="2" name="Rectangle 1">
            <a:extLst>
              <a:ext uri="{FF2B5EF4-FFF2-40B4-BE49-F238E27FC236}">
                <a16:creationId xmlns:a16="http://schemas.microsoft.com/office/drawing/2014/main" id="{DBB0CEE5-659C-49BE-95E0-FA1C44302374}"/>
              </a:ext>
            </a:extLst>
          </p:cNvPr>
          <p:cNvSpPr/>
          <p:nvPr/>
        </p:nvSpPr>
        <p:spPr>
          <a:xfrm>
            <a:off x="1371600" y="3079361"/>
            <a:ext cx="4572000" cy="646331"/>
          </a:xfrm>
          <a:prstGeom prst="rect">
            <a:avLst/>
          </a:prstGeom>
        </p:spPr>
        <p:txBody>
          <a:bodyPr>
            <a:spAutoFit/>
          </a:bodyPr>
          <a:lstStyle/>
          <a:p>
            <a:r>
              <a:rPr lang="en-US" b="1" dirty="0">
                <a:solidFill>
                  <a:srgbClr val="342BE1"/>
                </a:solidFill>
              </a:rPr>
              <a:t>Spectroscopy</a:t>
            </a:r>
            <a:br>
              <a:rPr lang="en-US" b="1" dirty="0">
                <a:solidFill>
                  <a:srgbClr val="342BE1"/>
                </a:solidFill>
              </a:rPr>
            </a:br>
            <a:r>
              <a:rPr lang="en-US" b="1" dirty="0">
                <a:solidFill>
                  <a:srgbClr val="342BE1"/>
                </a:solidFill>
              </a:rPr>
              <a:t>with HR diag.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aphicFrame>
        <p:nvGraphicFramePr>
          <p:cNvPr id="19458" name="Object 2">
            <a:extLst>
              <a:ext uri="{FF2B5EF4-FFF2-40B4-BE49-F238E27FC236}">
                <a16:creationId xmlns:a16="http://schemas.microsoft.com/office/drawing/2014/main" id="{82C03F7A-1012-42AE-9F14-9C8A222B7DAA}"/>
              </a:ext>
            </a:extLst>
          </p:cNvPr>
          <p:cNvGraphicFramePr>
            <a:graphicFrameLocks noChangeAspect="1"/>
          </p:cNvGraphicFramePr>
          <p:nvPr>
            <p:extLst>
              <p:ext uri="{D42A27DB-BD31-4B8C-83A1-F6EECF244321}">
                <p14:modId xmlns:p14="http://schemas.microsoft.com/office/powerpoint/2010/main" val="660872660"/>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6634" name="Document" r:id="rId3" imgW="15593651" imgH="12546032" progId="Word.Document.12">
                  <p:link updateAutomatic="1"/>
                </p:oleObj>
              </mc:Choice>
              <mc:Fallback>
                <p:oleObj name="Document" r:id="rId3" imgW="15593651" imgH="12546032" progId="Word.Document.12">
                  <p:link updateAutomatic="1"/>
                  <p:pic>
                    <p:nvPicPr>
                      <p:cNvPr id="19458" name="Object 2">
                        <a:extLst>
                          <a:ext uri="{FF2B5EF4-FFF2-40B4-BE49-F238E27FC236}">
                            <a16:creationId xmlns:a16="http://schemas.microsoft.com/office/drawing/2014/main" id="{82C03F7A-1012-42AE-9F14-9C8A222B7D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9459" name="Rectangle 8">
            <a:extLst>
              <a:ext uri="{FF2B5EF4-FFF2-40B4-BE49-F238E27FC236}">
                <a16:creationId xmlns:a16="http://schemas.microsoft.com/office/drawing/2014/main" id="{868D33E4-40CF-4A36-BB52-3EDE07145CBF}"/>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19460" name="Rectangle 9">
            <a:extLst>
              <a:ext uri="{FF2B5EF4-FFF2-40B4-BE49-F238E27FC236}">
                <a16:creationId xmlns:a16="http://schemas.microsoft.com/office/drawing/2014/main" id="{BB14102A-B8B6-4F91-A122-9D207C872559}"/>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19461" name="Rectangle 11">
            <a:extLst>
              <a:ext uri="{FF2B5EF4-FFF2-40B4-BE49-F238E27FC236}">
                <a16:creationId xmlns:a16="http://schemas.microsoft.com/office/drawing/2014/main" id="{7E5F979D-3557-4B50-A013-17CB01678090}"/>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19462" name="Rectangle 25">
            <a:extLst>
              <a:ext uri="{FF2B5EF4-FFF2-40B4-BE49-F238E27FC236}">
                <a16:creationId xmlns:a16="http://schemas.microsoft.com/office/drawing/2014/main" id="{3A3D9FA8-0F91-4032-A43E-0F854D5AE88B}"/>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19463" name="Rectangle 26">
            <a:extLst>
              <a:ext uri="{FF2B5EF4-FFF2-40B4-BE49-F238E27FC236}">
                <a16:creationId xmlns:a16="http://schemas.microsoft.com/office/drawing/2014/main" id="{D7689D78-035D-4311-9813-435D1993496E}"/>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19464" name="Rectangle 27">
            <a:extLst>
              <a:ext uri="{FF2B5EF4-FFF2-40B4-BE49-F238E27FC236}">
                <a16:creationId xmlns:a16="http://schemas.microsoft.com/office/drawing/2014/main" id="{EA7D7ED5-2632-47BC-80A4-269B704B1FF8}"/>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10" name="TextBox 9">
            <a:extLst>
              <a:ext uri="{FF2B5EF4-FFF2-40B4-BE49-F238E27FC236}">
                <a16:creationId xmlns:a16="http://schemas.microsoft.com/office/drawing/2014/main" id="{98C5737F-C793-45E6-9E4E-9310F4ECA8C0}"/>
              </a:ext>
            </a:extLst>
          </p:cNvPr>
          <p:cNvSpPr txBox="1">
            <a:spLocks noChangeArrowheads="1"/>
          </p:cNvSpPr>
          <p:nvPr/>
        </p:nvSpPr>
        <p:spPr bwMode="auto">
          <a:xfrm>
            <a:off x="1981200" y="304800"/>
            <a:ext cx="6553200" cy="60023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dirty="0">
                <a:solidFill>
                  <a:srgbClr val="0000FF"/>
                </a:solidFill>
              </a:rPr>
              <a:t>Spectroscopy with HR diagram</a:t>
            </a: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endParaRPr lang="en-US" altLang="en-US" dirty="0">
              <a:solidFill>
                <a:srgbClr val="0000FF"/>
              </a:solidFill>
            </a:endParaRPr>
          </a:p>
          <a:p>
            <a:r>
              <a:rPr lang="en-US" altLang="en-US" dirty="0">
                <a:solidFill>
                  <a:srgbClr val="0000FF"/>
                </a:solidFill>
              </a:rPr>
              <a:t>use the spectrum to get the </a:t>
            </a:r>
            <a:r>
              <a:rPr lang="en-US" altLang="en-US" dirty="0">
                <a:solidFill>
                  <a:srgbClr val="FF0000"/>
                </a:solidFill>
              </a:rPr>
              <a:t>TEMPERATURE </a:t>
            </a:r>
            <a:r>
              <a:rPr lang="en-US" altLang="en-US" dirty="0">
                <a:solidFill>
                  <a:srgbClr val="0000FF"/>
                </a:solidFill>
              </a:rPr>
              <a:t>and the </a:t>
            </a:r>
            <a:r>
              <a:rPr lang="en-US" altLang="en-US" dirty="0">
                <a:solidFill>
                  <a:srgbClr val="FF0000"/>
                </a:solidFill>
              </a:rPr>
              <a:t>LUMINOSITY CLASS …..              </a:t>
            </a:r>
          </a:p>
        </p:txBody>
      </p:sp>
      <p:sp>
        <p:nvSpPr>
          <p:cNvPr id="19466" name="TextBox 10">
            <a:extLst>
              <a:ext uri="{FF2B5EF4-FFF2-40B4-BE49-F238E27FC236}">
                <a16:creationId xmlns:a16="http://schemas.microsoft.com/office/drawing/2014/main" id="{664BD0D9-3610-4C77-B05C-AB79C110E066}"/>
              </a:ext>
            </a:extLst>
          </p:cNvPr>
          <p:cNvSpPr txBox="1">
            <a:spLocks noChangeArrowheads="1"/>
          </p:cNvSpPr>
          <p:nvPr/>
        </p:nvSpPr>
        <p:spPr bwMode="auto">
          <a:xfrm rot="-5400000">
            <a:off x="1258888" y="3770312"/>
            <a:ext cx="1752600"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400"/>
              <a:t>absolute brightness</a:t>
            </a:r>
          </a:p>
        </p:txBody>
      </p:sp>
      <p:sp>
        <p:nvSpPr>
          <p:cNvPr id="19467" name="Rectangle 11">
            <a:extLst>
              <a:ext uri="{FF2B5EF4-FFF2-40B4-BE49-F238E27FC236}">
                <a16:creationId xmlns:a16="http://schemas.microsoft.com/office/drawing/2014/main" id="{93BB1487-6E9B-48D7-A3BC-233E095BBF64}"/>
              </a:ext>
            </a:extLst>
          </p:cNvPr>
          <p:cNvSpPr>
            <a:spLocks noChangeArrowheads="1"/>
          </p:cNvSpPr>
          <p:nvPr/>
        </p:nvSpPr>
        <p:spPr bwMode="auto">
          <a:xfrm>
            <a:off x="2286000" y="3581400"/>
            <a:ext cx="304800" cy="3048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19468" name="Rectangle 12">
            <a:extLst>
              <a:ext uri="{FF2B5EF4-FFF2-40B4-BE49-F238E27FC236}">
                <a16:creationId xmlns:a16="http://schemas.microsoft.com/office/drawing/2014/main" id="{CC730BDE-99FA-4C24-95BD-AF1AE68771C3}"/>
              </a:ext>
            </a:extLst>
          </p:cNvPr>
          <p:cNvSpPr>
            <a:spLocks noChangeArrowheads="1"/>
          </p:cNvSpPr>
          <p:nvPr/>
        </p:nvSpPr>
        <p:spPr bwMode="auto">
          <a:xfrm>
            <a:off x="2616200" y="3581400"/>
            <a:ext cx="304800" cy="2286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aphicFrame>
        <p:nvGraphicFramePr>
          <p:cNvPr id="20482" name="Object 2">
            <a:extLst>
              <a:ext uri="{FF2B5EF4-FFF2-40B4-BE49-F238E27FC236}">
                <a16:creationId xmlns:a16="http://schemas.microsoft.com/office/drawing/2014/main" id="{F7267719-6F53-4F0D-A5DE-C702CAE8EBE8}"/>
              </a:ext>
            </a:extLst>
          </p:cNvPr>
          <p:cNvGraphicFramePr>
            <a:graphicFrameLocks noChangeAspect="1"/>
          </p:cNvGraphicFramePr>
          <p:nvPr>
            <p:extLst>
              <p:ext uri="{D42A27DB-BD31-4B8C-83A1-F6EECF244321}">
                <p14:modId xmlns:p14="http://schemas.microsoft.com/office/powerpoint/2010/main" val="1913314677"/>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7658" name="Document" r:id="rId3" imgW="15593651" imgH="12546032" progId="Word.Document.12">
                  <p:link updateAutomatic="1"/>
                </p:oleObj>
              </mc:Choice>
              <mc:Fallback>
                <p:oleObj name="Document" r:id="rId3" imgW="15593651" imgH="12546032" progId="Word.Document.12">
                  <p:link updateAutomatic="1"/>
                  <p:pic>
                    <p:nvPicPr>
                      <p:cNvPr id="20482" name="Object 2">
                        <a:extLst>
                          <a:ext uri="{FF2B5EF4-FFF2-40B4-BE49-F238E27FC236}">
                            <a16:creationId xmlns:a16="http://schemas.microsoft.com/office/drawing/2014/main" id="{F7267719-6F53-4F0D-A5DE-C702CAE8EB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0483" name="Rectangle 8">
            <a:extLst>
              <a:ext uri="{FF2B5EF4-FFF2-40B4-BE49-F238E27FC236}">
                <a16:creationId xmlns:a16="http://schemas.microsoft.com/office/drawing/2014/main" id="{7EF52714-6ED8-4493-A638-26EE6E1F7752}"/>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0484" name="Rectangle 9">
            <a:extLst>
              <a:ext uri="{FF2B5EF4-FFF2-40B4-BE49-F238E27FC236}">
                <a16:creationId xmlns:a16="http://schemas.microsoft.com/office/drawing/2014/main" id="{10B1ECA2-E20C-4D3C-9499-813A637714B5}"/>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0485" name="Rectangle 11">
            <a:extLst>
              <a:ext uri="{FF2B5EF4-FFF2-40B4-BE49-F238E27FC236}">
                <a16:creationId xmlns:a16="http://schemas.microsoft.com/office/drawing/2014/main" id="{EBDCD1FB-002E-4677-8516-B04E6D3FA536}"/>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0486" name="Rectangle 25">
            <a:extLst>
              <a:ext uri="{FF2B5EF4-FFF2-40B4-BE49-F238E27FC236}">
                <a16:creationId xmlns:a16="http://schemas.microsoft.com/office/drawing/2014/main" id="{6F4BCF21-F591-4679-98DE-A13AAD92A64B}"/>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0487" name="Rectangle 26">
            <a:extLst>
              <a:ext uri="{FF2B5EF4-FFF2-40B4-BE49-F238E27FC236}">
                <a16:creationId xmlns:a16="http://schemas.microsoft.com/office/drawing/2014/main" id="{A79F1E98-DAD1-4700-BE64-618C078BFFC5}"/>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0488" name="Rectangle 27">
            <a:extLst>
              <a:ext uri="{FF2B5EF4-FFF2-40B4-BE49-F238E27FC236}">
                <a16:creationId xmlns:a16="http://schemas.microsoft.com/office/drawing/2014/main" id="{6A1CA5E5-EAB5-47FA-9C98-C154629D1257}"/>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0490" name="TextBox 10">
            <a:extLst>
              <a:ext uri="{FF2B5EF4-FFF2-40B4-BE49-F238E27FC236}">
                <a16:creationId xmlns:a16="http://schemas.microsoft.com/office/drawing/2014/main" id="{1C540049-DB6F-4FE6-8553-9059193FB6A2}"/>
              </a:ext>
            </a:extLst>
          </p:cNvPr>
          <p:cNvSpPr txBox="1">
            <a:spLocks noChangeArrowheads="1"/>
          </p:cNvSpPr>
          <p:nvPr/>
        </p:nvSpPr>
        <p:spPr bwMode="auto">
          <a:xfrm rot="-5400000">
            <a:off x="1258888" y="3770312"/>
            <a:ext cx="1752600"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400"/>
              <a:t>absolute brightness</a:t>
            </a:r>
          </a:p>
        </p:txBody>
      </p:sp>
      <p:sp>
        <p:nvSpPr>
          <p:cNvPr id="20491" name="Rectangle 11">
            <a:extLst>
              <a:ext uri="{FF2B5EF4-FFF2-40B4-BE49-F238E27FC236}">
                <a16:creationId xmlns:a16="http://schemas.microsoft.com/office/drawing/2014/main" id="{DC0C0009-90DA-498B-AC2E-18B0DE3C271C}"/>
              </a:ext>
            </a:extLst>
          </p:cNvPr>
          <p:cNvSpPr>
            <a:spLocks noChangeArrowheads="1"/>
          </p:cNvSpPr>
          <p:nvPr/>
        </p:nvSpPr>
        <p:spPr bwMode="auto">
          <a:xfrm>
            <a:off x="2286000" y="3581400"/>
            <a:ext cx="304800" cy="3048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0492" name="Rectangle 12">
            <a:extLst>
              <a:ext uri="{FF2B5EF4-FFF2-40B4-BE49-F238E27FC236}">
                <a16:creationId xmlns:a16="http://schemas.microsoft.com/office/drawing/2014/main" id="{A3DDDE8E-E573-4406-A2A3-2025641DD19D}"/>
              </a:ext>
            </a:extLst>
          </p:cNvPr>
          <p:cNvSpPr>
            <a:spLocks noChangeArrowheads="1"/>
          </p:cNvSpPr>
          <p:nvPr/>
        </p:nvSpPr>
        <p:spPr bwMode="auto">
          <a:xfrm>
            <a:off x="2616200" y="3581400"/>
            <a:ext cx="304800" cy="2286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15" name="TextBox 14">
            <a:extLst>
              <a:ext uri="{FF2B5EF4-FFF2-40B4-BE49-F238E27FC236}">
                <a16:creationId xmlns:a16="http://schemas.microsoft.com/office/drawing/2014/main" id="{BF22CB68-FDC0-4E29-832F-5FFA96DF62F5}"/>
              </a:ext>
            </a:extLst>
          </p:cNvPr>
          <p:cNvSpPr txBox="1"/>
          <p:nvPr/>
        </p:nvSpPr>
        <p:spPr>
          <a:xfrm>
            <a:off x="914400" y="5486400"/>
            <a:ext cx="7848600" cy="1200150"/>
          </a:xfrm>
          <a:prstGeom prst="rect">
            <a:avLst/>
          </a:prstGeom>
          <a:noFill/>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0000FF"/>
                </a:solidFill>
                <a:effectLst>
                  <a:outerShdw blurRad="38100" dist="38100" dir="2700000" algn="tl">
                    <a:srgbClr val="C0C0C0"/>
                  </a:outerShdw>
                </a:effectLst>
              </a:rPr>
              <a:t>and use the HR diagram to get the </a:t>
            </a:r>
            <a:r>
              <a:rPr lang="en-US" altLang="en-US">
                <a:solidFill>
                  <a:srgbClr val="FF0000"/>
                </a:solidFill>
                <a:effectLst>
                  <a:outerShdw blurRad="38100" dist="38100" dir="2700000" algn="tl">
                    <a:srgbClr val="C0C0C0"/>
                  </a:outerShdw>
                </a:effectLst>
              </a:rPr>
              <a:t>absolute </a:t>
            </a:r>
            <a:r>
              <a:rPr lang="en-US" altLang="en-US">
                <a:solidFill>
                  <a:srgbClr val="0000FF"/>
                </a:solidFill>
                <a:effectLst>
                  <a:outerShdw blurRad="38100" dist="38100" dir="2700000" algn="tl">
                    <a:srgbClr val="C0C0C0"/>
                  </a:outerShdw>
                </a:effectLst>
              </a:rPr>
              <a:t>brightness.    Compare the </a:t>
            </a:r>
            <a:r>
              <a:rPr lang="en-US" altLang="en-US">
                <a:solidFill>
                  <a:srgbClr val="FF0000"/>
                </a:solidFill>
                <a:effectLst>
                  <a:outerShdw blurRad="38100" dist="38100" dir="2700000" algn="tl">
                    <a:srgbClr val="C0C0C0"/>
                  </a:outerShdw>
                </a:effectLst>
              </a:rPr>
              <a:t>absolute </a:t>
            </a:r>
            <a:r>
              <a:rPr lang="en-US" altLang="en-US">
                <a:solidFill>
                  <a:srgbClr val="0000FF"/>
                </a:solidFill>
                <a:effectLst>
                  <a:outerShdw blurRad="38100" dist="38100" dir="2700000" algn="tl">
                    <a:srgbClr val="C0C0C0"/>
                  </a:outerShdw>
                </a:effectLst>
              </a:rPr>
              <a:t>and </a:t>
            </a:r>
            <a:r>
              <a:rPr lang="en-US" altLang="en-US">
                <a:solidFill>
                  <a:srgbClr val="FF0000"/>
                </a:solidFill>
                <a:effectLst>
                  <a:outerShdw blurRad="38100" dist="38100" dir="2700000" algn="tl">
                    <a:srgbClr val="C0C0C0"/>
                  </a:outerShdw>
                </a:effectLst>
              </a:rPr>
              <a:t>apparent </a:t>
            </a:r>
            <a:r>
              <a:rPr lang="en-US" altLang="en-US">
                <a:solidFill>
                  <a:srgbClr val="0000FF"/>
                </a:solidFill>
                <a:effectLst>
                  <a:outerShdw blurRad="38100" dist="38100" dir="2700000" algn="tl">
                    <a:srgbClr val="C0C0C0"/>
                  </a:outerShdw>
                </a:effectLst>
              </a:rPr>
              <a:t>brightness, and then you can calculate the distance.</a:t>
            </a:r>
            <a:endParaRPr lang="en-US" altLang="en-US">
              <a:effectLst>
                <a:outerShdw blurRad="38100" dist="38100" dir="2700000" algn="tl">
                  <a:srgbClr val="C0C0C0"/>
                </a:outerShdw>
              </a:effectLst>
            </a:endParaRPr>
          </a:p>
        </p:txBody>
      </p:sp>
      <p:sp>
        <p:nvSpPr>
          <p:cNvPr id="2" name="Rectangle 1">
            <a:extLst>
              <a:ext uri="{FF2B5EF4-FFF2-40B4-BE49-F238E27FC236}">
                <a16:creationId xmlns:a16="http://schemas.microsoft.com/office/drawing/2014/main" id="{D14F201C-2C07-4D3C-A2CB-26FC84AFFED9}"/>
              </a:ext>
            </a:extLst>
          </p:cNvPr>
          <p:cNvSpPr/>
          <p:nvPr/>
        </p:nvSpPr>
        <p:spPr>
          <a:xfrm>
            <a:off x="2502722" y="560685"/>
            <a:ext cx="3986156" cy="461665"/>
          </a:xfrm>
          <a:prstGeom prst="rect">
            <a:avLst/>
          </a:prstGeom>
        </p:spPr>
        <p:txBody>
          <a:bodyPr wrap="none">
            <a:spAutoFit/>
          </a:bodyPr>
          <a:lstStyle/>
          <a:p>
            <a:r>
              <a:rPr lang="en-US" altLang="en-US" sz="2400" dirty="0">
                <a:solidFill>
                  <a:srgbClr val="0000FF"/>
                </a:solidFill>
              </a:rPr>
              <a:t>Spectroscopy with HR diagram</a:t>
            </a:r>
            <a:endParaRPr lang="en-US" sz="24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2AB6F827-5EAA-4FB2-900E-03A7076B1E07}"/>
              </a:ext>
            </a:extLst>
          </p:cNvPr>
          <p:cNvSpPr txBox="1"/>
          <p:nvPr/>
        </p:nvSpPr>
        <p:spPr>
          <a:xfrm>
            <a:off x="609600" y="5029200"/>
            <a:ext cx="7848600" cy="1570038"/>
          </a:xfrm>
          <a:prstGeom prst="rect">
            <a:avLst/>
          </a:prstGeom>
          <a:noFill/>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0000FF"/>
                </a:solidFill>
                <a:effectLst>
                  <a:outerShdw blurRad="38100" dist="38100" dir="2700000" algn="tl">
                    <a:srgbClr val="C0C0C0"/>
                  </a:outerShdw>
                </a:effectLst>
              </a:rPr>
              <a:t>For example, consider this spectrum.  You figure out that it tells you it is from an </a:t>
            </a:r>
            <a:r>
              <a:rPr lang="en-US" altLang="en-US">
                <a:solidFill>
                  <a:srgbClr val="FF0000"/>
                </a:solidFill>
                <a:effectLst>
                  <a:outerShdw blurRad="38100" dist="38100" dir="2700000" algn="tl">
                    <a:srgbClr val="C0C0C0"/>
                  </a:outerShdw>
                </a:effectLst>
              </a:rPr>
              <a:t>F3 supergiant </a:t>
            </a:r>
            <a:r>
              <a:rPr lang="en-US" altLang="en-US">
                <a:solidFill>
                  <a:srgbClr val="0000FF"/>
                </a:solidFill>
                <a:effectLst>
                  <a:outerShdw blurRad="38100" dist="38100" dir="2700000" algn="tl">
                    <a:srgbClr val="C0C0C0"/>
                  </a:outerShdw>
                </a:effectLst>
              </a:rPr>
              <a:t>star and you also measure its </a:t>
            </a:r>
            <a:r>
              <a:rPr lang="en-US" altLang="en-US">
                <a:solidFill>
                  <a:srgbClr val="FF0000"/>
                </a:solidFill>
                <a:effectLst>
                  <a:outerShdw blurRad="38100" dist="38100" dir="2700000" algn="tl">
                    <a:srgbClr val="C0C0C0"/>
                  </a:outerShdw>
                </a:effectLst>
              </a:rPr>
              <a:t>apparent brightness</a:t>
            </a:r>
            <a:r>
              <a:rPr lang="en-US" altLang="en-US">
                <a:solidFill>
                  <a:srgbClr val="0000FF"/>
                </a:solidFill>
                <a:effectLst>
                  <a:outerShdw blurRad="38100" dist="38100" dir="2700000" algn="tl">
                    <a:srgbClr val="C0C0C0"/>
                  </a:outerShdw>
                </a:effectLst>
              </a:rPr>
              <a:t>.  Take the spectral information to the HR diagram….</a:t>
            </a:r>
            <a:endParaRPr lang="en-US" altLang="en-US">
              <a:effectLst>
                <a:outerShdw blurRad="38100" dist="38100" dir="2700000" algn="tl">
                  <a:srgbClr val="C0C0C0"/>
                </a:outerShdw>
              </a:effectLst>
            </a:endParaRPr>
          </a:p>
        </p:txBody>
      </p:sp>
      <p:pic>
        <p:nvPicPr>
          <p:cNvPr id="21508" name="Picture 13" descr="Screen shot 2012-03-10 at 10.24.46 AM.png">
            <a:extLst>
              <a:ext uri="{FF2B5EF4-FFF2-40B4-BE49-F238E27FC236}">
                <a16:creationId xmlns:a16="http://schemas.microsoft.com/office/drawing/2014/main" id="{6DB0BDCC-BEDD-431F-A5A5-CEF1D597D651}"/>
              </a:ext>
            </a:extLst>
          </p:cNvPr>
          <p:cNvPicPr>
            <a:picLocks noChangeAspect="1"/>
          </p:cNvPicPr>
          <p:nvPr/>
        </p:nvPicPr>
        <p:blipFill>
          <a:blip r:embed="rId2">
            <a:extLst>
              <a:ext uri="{28A0092B-C50C-407E-A947-70E740481C1C}">
                <a14:useLocalDpi xmlns:a14="http://schemas.microsoft.com/office/drawing/2010/main" val="0"/>
              </a:ext>
            </a:extLst>
          </a:blip>
          <a:srcRect l="1666" r="8333" b="14973"/>
          <a:stretch>
            <a:fillRect/>
          </a:stretch>
        </p:blipFill>
        <p:spPr bwMode="auto">
          <a:xfrm>
            <a:off x="914400" y="1143000"/>
            <a:ext cx="7162800" cy="370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63948FB0-0235-43DC-B9BE-B739B619088E}"/>
              </a:ext>
            </a:extLst>
          </p:cNvPr>
          <p:cNvSpPr/>
          <p:nvPr/>
        </p:nvSpPr>
        <p:spPr>
          <a:xfrm>
            <a:off x="2502722" y="443949"/>
            <a:ext cx="3986156" cy="461665"/>
          </a:xfrm>
          <a:prstGeom prst="rect">
            <a:avLst/>
          </a:prstGeom>
        </p:spPr>
        <p:txBody>
          <a:bodyPr wrap="none">
            <a:spAutoFit/>
          </a:bodyPr>
          <a:lstStyle/>
          <a:p>
            <a:r>
              <a:rPr lang="en-US" altLang="en-US" sz="2400" dirty="0">
                <a:solidFill>
                  <a:srgbClr val="0000FF"/>
                </a:solidFill>
              </a:rPr>
              <a:t>Spectroscopy with HR diagram</a:t>
            </a:r>
            <a:endParaRPr lang="en-US" sz="24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aphicFrame>
        <p:nvGraphicFramePr>
          <p:cNvPr id="22530" name="Object 2">
            <a:extLst>
              <a:ext uri="{FF2B5EF4-FFF2-40B4-BE49-F238E27FC236}">
                <a16:creationId xmlns:a16="http://schemas.microsoft.com/office/drawing/2014/main" id="{698BD6B6-BE67-48CB-89AD-7A625173A6D1}"/>
              </a:ext>
            </a:extLst>
          </p:cNvPr>
          <p:cNvGraphicFramePr>
            <a:graphicFrameLocks noChangeAspect="1"/>
          </p:cNvGraphicFramePr>
          <p:nvPr>
            <p:extLst>
              <p:ext uri="{D42A27DB-BD31-4B8C-83A1-F6EECF244321}">
                <p14:modId xmlns:p14="http://schemas.microsoft.com/office/powerpoint/2010/main" val="3728444925"/>
              </p:ext>
            </p:extLst>
          </p:nvPr>
        </p:nvGraphicFramePr>
        <p:xfrm>
          <a:off x="1981200" y="1524000"/>
          <a:ext cx="4695825" cy="3778250"/>
        </p:xfrm>
        <a:graphic>
          <a:graphicData uri="http://schemas.openxmlformats.org/presentationml/2006/ole">
            <mc:AlternateContent xmlns:mc="http://schemas.openxmlformats.org/markup-compatibility/2006">
              <mc:Choice xmlns:v="urn:schemas-microsoft-com:vml" Requires="v">
                <p:oleObj spid="_x0000_s28682" name="Document" r:id="rId3" imgW="15593651" imgH="12546032" progId="Word.Document.12">
                  <p:link updateAutomatic="1"/>
                </p:oleObj>
              </mc:Choice>
              <mc:Fallback>
                <p:oleObj name="Document" r:id="rId3" imgW="15593651" imgH="12546032" progId="Word.Document.12">
                  <p:link updateAutomatic="1"/>
                  <p:pic>
                    <p:nvPicPr>
                      <p:cNvPr id="22530" name="Object 2">
                        <a:extLst>
                          <a:ext uri="{FF2B5EF4-FFF2-40B4-BE49-F238E27FC236}">
                            <a16:creationId xmlns:a16="http://schemas.microsoft.com/office/drawing/2014/main" id="{698BD6B6-BE67-48CB-89AD-7A625173A6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524000"/>
                        <a:ext cx="4695825" cy="377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2531" name="Rectangle 8">
            <a:extLst>
              <a:ext uri="{FF2B5EF4-FFF2-40B4-BE49-F238E27FC236}">
                <a16:creationId xmlns:a16="http://schemas.microsoft.com/office/drawing/2014/main" id="{C0055C68-8EED-4157-B22D-CF23DAFA0EAE}"/>
              </a:ext>
            </a:extLst>
          </p:cNvPr>
          <p:cNvSpPr>
            <a:spLocks noChangeArrowheads="1"/>
          </p:cNvSpPr>
          <p:nvPr/>
        </p:nvSpPr>
        <p:spPr bwMode="auto">
          <a:xfrm>
            <a:off x="4648200" y="1981200"/>
            <a:ext cx="228600" cy="2286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2532" name="Rectangle 9">
            <a:extLst>
              <a:ext uri="{FF2B5EF4-FFF2-40B4-BE49-F238E27FC236}">
                <a16:creationId xmlns:a16="http://schemas.microsoft.com/office/drawing/2014/main" id="{4A2A143E-7CDC-4E2E-A6CE-742DD725238E}"/>
              </a:ext>
            </a:extLst>
          </p:cNvPr>
          <p:cNvSpPr>
            <a:spLocks noChangeArrowheads="1"/>
          </p:cNvSpPr>
          <p:nvPr/>
        </p:nvSpPr>
        <p:spPr bwMode="auto">
          <a:xfrm>
            <a:off x="5943600" y="2514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2533" name="Rectangle 11">
            <a:extLst>
              <a:ext uri="{FF2B5EF4-FFF2-40B4-BE49-F238E27FC236}">
                <a16:creationId xmlns:a16="http://schemas.microsoft.com/office/drawing/2014/main" id="{B3AA599C-5528-44B9-92FE-598944974466}"/>
              </a:ext>
            </a:extLst>
          </p:cNvPr>
          <p:cNvSpPr>
            <a:spLocks noChangeArrowheads="1"/>
          </p:cNvSpPr>
          <p:nvPr/>
        </p:nvSpPr>
        <p:spPr bwMode="auto">
          <a:xfrm>
            <a:off x="3657600" y="40386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2534" name="Rectangle 25">
            <a:extLst>
              <a:ext uri="{FF2B5EF4-FFF2-40B4-BE49-F238E27FC236}">
                <a16:creationId xmlns:a16="http://schemas.microsoft.com/office/drawing/2014/main" id="{D0A391B7-1097-44D9-932F-5B6683F36120}"/>
              </a:ext>
            </a:extLst>
          </p:cNvPr>
          <p:cNvSpPr>
            <a:spLocks noChangeArrowheads="1"/>
          </p:cNvSpPr>
          <p:nvPr/>
        </p:nvSpPr>
        <p:spPr bwMode="auto">
          <a:xfrm>
            <a:off x="4495800" y="16764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2535" name="Rectangle 26">
            <a:extLst>
              <a:ext uri="{FF2B5EF4-FFF2-40B4-BE49-F238E27FC236}">
                <a16:creationId xmlns:a16="http://schemas.microsoft.com/office/drawing/2014/main" id="{B06D744C-9C75-478A-9EE0-5953B3DC756F}"/>
              </a:ext>
            </a:extLst>
          </p:cNvPr>
          <p:cNvSpPr>
            <a:spLocks noChangeArrowheads="1"/>
          </p:cNvSpPr>
          <p:nvPr/>
        </p:nvSpPr>
        <p:spPr bwMode="auto">
          <a:xfrm>
            <a:off x="3962400" y="33528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2536" name="Rectangle 27">
            <a:extLst>
              <a:ext uri="{FF2B5EF4-FFF2-40B4-BE49-F238E27FC236}">
                <a16:creationId xmlns:a16="http://schemas.microsoft.com/office/drawing/2014/main" id="{963B6D07-6583-4203-BE96-09923893848A}"/>
              </a:ext>
            </a:extLst>
          </p:cNvPr>
          <p:cNvSpPr>
            <a:spLocks noChangeArrowheads="1"/>
          </p:cNvSpPr>
          <p:nvPr/>
        </p:nvSpPr>
        <p:spPr bwMode="auto">
          <a:xfrm>
            <a:off x="3276600" y="4191000"/>
            <a:ext cx="2286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2538" name="TextBox 10">
            <a:extLst>
              <a:ext uri="{FF2B5EF4-FFF2-40B4-BE49-F238E27FC236}">
                <a16:creationId xmlns:a16="http://schemas.microsoft.com/office/drawing/2014/main" id="{BAA518C9-3884-4D16-A184-21C2155CCA95}"/>
              </a:ext>
            </a:extLst>
          </p:cNvPr>
          <p:cNvSpPr txBox="1">
            <a:spLocks noChangeArrowheads="1"/>
          </p:cNvSpPr>
          <p:nvPr/>
        </p:nvSpPr>
        <p:spPr bwMode="auto">
          <a:xfrm rot="-5400000">
            <a:off x="1258888" y="3770312"/>
            <a:ext cx="1752600"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400"/>
              <a:t>absolute brightness</a:t>
            </a:r>
          </a:p>
        </p:txBody>
      </p:sp>
      <p:sp>
        <p:nvSpPr>
          <p:cNvPr id="22539" name="Rectangle 11">
            <a:extLst>
              <a:ext uri="{FF2B5EF4-FFF2-40B4-BE49-F238E27FC236}">
                <a16:creationId xmlns:a16="http://schemas.microsoft.com/office/drawing/2014/main" id="{4AC90608-1191-4366-8D07-59A326F9F897}"/>
              </a:ext>
            </a:extLst>
          </p:cNvPr>
          <p:cNvSpPr>
            <a:spLocks noChangeArrowheads="1"/>
          </p:cNvSpPr>
          <p:nvPr/>
        </p:nvSpPr>
        <p:spPr bwMode="auto">
          <a:xfrm>
            <a:off x="2286000" y="3581400"/>
            <a:ext cx="304800" cy="3048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22540" name="Rectangle 12">
            <a:extLst>
              <a:ext uri="{FF2B5EF4-FFF2-40B4-BE49-F238E27FC236}">
                <a16:creationId xmlns:a16="http://schemas.microsoft.com/office/drawing/2014/main" id="{77EA9FE8-6787-4622-8292-3D5C3363613F}"/>
              </a:ext>
            </a:extLst>
          </p:cNvPr>
          <p:cNvSpPr>
            <a:spLocks noChangeArrowheads="1"/>
          </p:cNvSpPr>
          <p:nvPr/>
        </p:nvSpPr>
        <p:spPr bwMode="auto">
          <a:xfrm>
            <a:off x="2616200" y="3581400"/>
            <a:ext cx="304800" cy="2286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endParaRPr lang="en-US" altLang="en-US"/>
          </a:p>
        </p:txBody>
      </p:sp>
      <p:sp>
        <p:nvSpPr>
          <p:cNvPr id="15" name="TextBox 14">
            <a:extLst>
              <a:ext uri="{FF2B5EF4-FFF2-40B4-BE49-F238E27FC236}">
                <a16:creationId xmlns:a16="http://schemas.microsoft.com/office/drawing/2014/main" id="{F78CA0EB-8829-4B03-A7E6-E78830EB5C81}"/>
              </a:ext>
            </a:extLst>
          </p:cNvPr>
          <p:cNvSpPr txBox="1"/>
          <p:nvPr/>
        </p:nvSpPr>
        <p:spPr>
          <a:xfrm>
            <a:off x="152400" y="5486400"/>
            <a:ext cx="8991600" cy="1200150"/>
          </a:xfrm>
          <a:prstGeom prst="rect">
            <a:avLst/>
          </a:prstGeom>
          <a:noFill/>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0000FF"/>
                </a:solidFill>
                <a:effectLst>
                  <a:outerShdw blurRad="38100" dist="38100" dir="2700000" algn="tl">
                    <a:srgbClr val="C0C0C0"/>
                  </a:outerShdw>
                </a:effectLst>
              </a:rPr>
              <a:t>and use the HR diagram to get the </a:t>
            </a:r>
            <a:r>
              <a:rPr lang="en-US" altLang="en-US" b="1">
                <a:solidFill>
                  <a:srgbClr val="FF0000"/>
                </a:solidFill>
                <a:effectLst>
                  <a:outerShdw blurRad="38100" dist="38100" dir="2700000" algn="tl">
                    <a:srgbClr val="C0C0C0"/>
                  </a:outerShdw>
                </a:effectLst>
              </a:rPr>
              <a:t>absolute</a:t>
            </a:r>
            <a:r>
              <a:rPr lang="en-US" altLang="en-US">
                <a:solidFill>
                  <a:srgbClr val="FF0000"/>
                </a:solidFill>
                <a:effectLst>
                  <a:outerShdw blurRad="38100" dist="38100" dir="2700000" algn="tl">
                    <a:srgbClr val="C0C0C0"/>
                  </a:outerShdw>
                </a:effectLst>
              </a:rPr>
              <a:t> </a:t>
            </a:r>
            <a:r>
              <a:rPr lang="en-US" altLang="en-US">
                <a:solidFill>
                  <a:srgbClr val="0000FF"/>
                </a:solidFill>
                <a:effectLst>
                  <a:outerShdw blurRad="38100" dist="38100" dir="2700000" algn="tl">
                    <a:srgbClr val="C0C0C0"/>
                  </a:outerShdw>
                </a:effectLst>
              </a:rPr>
              <a:t>brightness. From this diagram and your measurement of the apparent brightness, you are ready to calculate the distance.</a:t>
            </a:r>
            <a:endParaRPr lang="en-US" altLang="en-US">
              <a:effectLst>
                <a:outerShdw blurRad="38100" dist="38100" dir="2700000" algn="tl">
                  <a:srgbClr val="C0C0C0"/>
                </a:outerShdw>
              </a:effectLst>
            </a:endParaRPr>
          </a:p>
        </p:txBody>
      </p:sp>
      <p:pic>
        <p:nvPicPr>
          <p:cNvPr id="22542" name="Picture 13" descr="Screen shot 2012-03-10 at 10.24.46 AM.png">
            <a:extLst>
              <a:ext uri="{FF2B5EF4-FFF2-40B4-BE49-F238E27FC236}">
                <a16:creationId xmlns:a16="http://schemas.microsoft.com/office/drawing/2014/main" id="{F5A6A681-A8D6-4BED-919D-895D9A9C7906}"/>
              </a:ext>
            </a:extLst>
          </p:cNvPr>
          <p:cNvPicPr>
            <a:picLocks noChangeAspect="1"/>
          </p:cNvPicPr>
          <p:nvPr/>
        </p:nvPicPr>
        <p:blipFill>
          <a:blip r:embed="rId5">
            <a:extLst>
              <a:ext uri="{28A0092B-C50C-407E-A947-70E740481C1C}">
                <a14:useLocalDpi xmlns:a14="http://schemas.microsoft.com/office/drawing/2010/main" val="0"/>
              </a:ext>
            </a:extLst>
          </a:blip>
          <a:srcRect l="1666" r="8333" b="14973"/>
          <a:stretch>
            <a:fillRect/>
          </a:stretch>
        </p:blipFill>
        <p:spPr bwMode="auto">
          <a:xfrm>
            <a:off x="152400" y="4572000"/>
            <a:ext cx="18288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543" name="Straight Arrow Connector 18">
            <a:extLst>
              <a:ext uri="{FF2B5EF4-FFF2-40B4-BE49-F238E27FC236}">
                <a16:creationId xmlns:a16="http://schemas.microsoft.com/office/drawing/2014/main" id="{CA0C56E3-56CE-4A73-8953-5DC67052C5A3}"/>
              </a:ext>
            </a:extLst>
          </p:cNvPr>
          <p:cNvCxnSpPr>
            <a:cxnSpLocks noChangeShapeType="1"/>
          </p:cNvCxnSpPr>
          <p:nvPr/>
        </p:nvCxnSpPr>
        <p:spPr bwMode="auto">
          <a:xfrm rot="5400000" flipH="1" flipV="1">
            <a:off x="3352801" y="3352800"/>
            <a:ext cx="2590800" cy="3175"/>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2544" name="Straight Arrow Connector 20">
            <a:extLst>
              <a:ext uri="{FF2B5EF4-FFF2-40B4-BE49-F238E27FC236}">
                <a16:creationId xmlns:a16="http://schemas.microsoft.com/office/drawing/2014/main" id="{4E96BC06-B1D5-4B2E-BED0-EC23D872940C}"/>
              </a:ext>
            </a:extLst>
          </p:cNvPr>
          <p:cNvCxnSpPr>
            <a:cxnSpLocks noChangeShapeType="1"/>
          </p:cNvCxnSpPr>
          <p:nvPr/>
        </p:nvCxnSpPr>
        <p:spPr bwMode="auto">
          <a:xfrm rot="10800000">
            <a:off x="2590800" y="2057400"/>
            <a:ext cx="2057400" cy="1588"/>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
        <p:nvSpPr>
          <p:cNvPr id="17" name="Rectangle 16">
            <a:extLst>
              <a:ext uri="{FF2B5EF4-FFF2-40B4-BE49-F238E27FC236}">
                <a16:creationId xmlns:a16="http://schemas.microsoft.com/office/drawing/2014/main" id="{F83AC95D-E9F0-40CF-BD67-C17C16E97A3F}"/>
              </a:ext>
            </a:extLst>
          </p:cNvPr>
          <p:cNvSpPr/>
          <p:nvPr/>
        </p:nvSpPr>
        <p:spPr>
          <a:xfrm>
            <a:off x="2502722" y="560685"/>
            <a:ext cx="3986156" cy="461665"/>
          </a:xfrm>
          <a:prstGeom prst="rect">
            <a:avLst/>
          </a:prstGeom>
        </p:spPr>
        <p:txBody>
          <a:bodyPr wrap="none">
            <a:spAutoFit/>
          </a:bodyPr>
          <a:lstStyle/>
          <a:p>
            <a:r>
              <a:rPr lang="en-US" altLang="en-US" sz="2400" dirty="0">
                <a:solidFill>
                  <a:srgbClr val="0000FF"/>
                </a:solidFill>
              </a:rPr>
              <a:t>Spectroscopy with HR diagram</a:t>
            </a:r>
            <a:endParaRPr lang="en-US" sz="2400"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8FB08A0-2AA4-466B-B3A4-5853519FFACD}"/>
              </a:ext>
            </a:extLst>
          </p:cNvPr>
          <p:cNvSpPr txBox="1"/>
          <p:nvPr/>
        </p:nvSpPr>
        <p:spPr>
          <a:xfrm>
            <a:off x="685800" y="381000"/>
            <a:ext cx="6324600" cy="3046413"/>
          </a:xfrm>
          <a:prstGeom prst="rect">
            <a:avLst/>
          </a:prstGeom>
          <a:noFill/>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0000FF"/>
                </a:solidFill>
                <a:effectLst>
                  <a:outerShdw blurRad="38100" dist="38100" dir="2700000" algn="tl">
                    <a:srgbClr val="C0C0C0"/>
                  </a:outerShdw>
                </a:effectLst>
              </a:rPr>
              <a:t>so your calculation would look like this:</a:t>
            </a: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r>
              <a:rPr lang="en-US" altLang="en-US">
                <a:solidFill>
                  <a:srgbClr val="0000FF"/>
                </a:solidFill>
                <a:effectLst>
                  <a:outerShdw blurRad="38100" dist="38100" dir="2700000" algn="tl">
                    <a:srgbClr val="C0C0C0"/>
                  </a:outerShdw>
                </a:effectLst>
              </a:rPr>
              <a:t>distance = 10 pc  x  </a:t>
            </a:r>
            <a:endParaRPr lang="en-US" altLang="en-US"/>
          </a:p>
        </p:txBody>
      </p:sp>
      <p:grpSp>
        <p:nvGrpSpPr>
          <p:cNvPr id="23555" name="Group 18">
            <a:extLst>
              <a:ext uri="{FF2B5EF4-FFF2-40B4-BE49-F238E27FC236}">
                <a16:creationId xmlns:a16="http://schemas.microsoft.com/office/drawing/2014/main" id="{098B3CFF-5256-4E07-B975-AC1EBC94A0DC}"/>
              </a:ext>
            </a:extLst>
          </p:cNvPr>
          <p:cNvGrpSpPr>
            <a:grpSpLocks/>
          </p:cNvGrpSpPr>
          <p:nvPr/>
        </p:nvGrpSpPr>
        <p:grpSpPr bwMode="auto">
          <a:xfrm>
            <a:off x="3429000" y="2667000"/>
            <a:ext cx="3810000" cy="1068388"/>
            <a:chOff x="3429000" y="1828800"/>
            <a:chExt cx="3810000" cy="1067594"/>
          </a:xfrm>
        </p:grpSpPr>
        <p:sp>
          <p:nvSpPr>
            <p:cNvPr id="4" name="TextBox 3">
              <a:extLst>
                <a:ext uri="{FF2B5EF4-FFF2-40B4-BE49-F238E27FC236}">
                  <a16:creationId xmlns:a16="http://schemas.microsoft.com/office/drawing/2014/main" id="{8BC753EF-CA3B-4D45-AD50-0EB9BC780C2B}"/>
                </a:ext>
              </a:extLst>
            </p:cNvPr>
            <p:cNvSpPr txBox="1"/>
            <p:nvPr/>
          </p:nvSpPr>
          <p:spPr>
            <a:xfrm>
              <a:off x="3657600" y="1904943"/>
              <a:ext cx="3581400" cy="831232"/>
            </a:xfrm>
            <a:prstGeom prst="rect">
              <a:avLst/>
            </a:prstGeom>
            <a:noFill/>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FF0000"/>
                  </a:solidFill>
                  <a:effectLst>
                    <a:outerShdw blurRad="38100" dist="38100" dir="2700000" algn="tl">
                      <a:srgbClr val="C0C0C0"/>
                    </a:outerShdw>
                  </a:effectLst>
                </a:rPr>
                <a:t>absolute </a:t>
              </a:r>
              <a:r>
                <a:rPr lang="en-US" altLang="en-US">
                  <a:solidFill>
                    <a:srgbClr val="0000FF"/>
                  </a:solidFill>
                  <a:effectLst>
                    <a:outerShdw blurRad="38100" dist="38100" dir="2700000" algn="tl">
                      <a:srgbClr val="C0C0C0"/>
                    </a:outerShdw>
                  </a:effectLst>
                </a:rPr>
                <a:t>brightness</a:t>
              </a:r>
            </a:p>
            <a:p>
              <a:r>
                <a:rPr lang="en-US" altLang="en-US" b="1">
                  <a:solidFill>
                    <a:srgbClr val="660066"/>
                  </a:solidFill>
                  <a:effectLst>
                    <a:outerShdw blurRad="38100" dist="38100" dir="2700000" algn="tl">
                      <a:srgbClr val="C0C0C0"/>
                    </a:outerShdw>
                  </a:effectLst>
                </a:rPr>
                <a:t>apparent</a:t>
              </a:r>
              <a:r>
                <a:rPr lang="en-US" altLang="en-US">
                  <a:solidFill>
                    <a:srgbClr val="660066"/>
                  </a:solidFill>
                  <a:effectLst>
                    <a:outerShdw blurRad="38100" dist="38100" dir="2700000" algn="tl">
                      <a:srgbClr val="C0C0C0"/>
                    </a:outerShdw>
                  </a:effectLst>
                </a:rPr>
                <a:t> </a:t>
              </a:r>
              <a:r>
                <a:rPr lang="en-US" altLang="en-US">
                  <a:solidFill>
                    <a:srgbClr val="0000FF"/>
                  </a:solidFill>
                  <a:effectLst>
                    <a:outerShdw blurRad="38100" dist="38100" dir="2700000" algn="tl">
                      <a:srgbClr val="C0C0C0"/>
                    </a:outerShdw>
                  </a:effectLst>
                </a:rPr>
                <a:t>brightness</a:t>
              </a:r>
              <a:endParaRPr lang="en-US" altLang="en-US"/>
            </a:p>
          </p:txBody>
        </p:sp>
        <p:grpSp>
          <p:nvGrpSpPr>
            <p:cNvPr id="23561" name="Group 17">
              <a:extLst>
                <a:ext uri="{FF2B5EF4-FFF2-40B4-BE49-F238E27FC236}">
                  <a16:creationId xmlns:a16="http://schemas.microsoft.com/office/drawing/2014/main" id="{1194CC1A-592B-4734-89DE-B7A396A60F60}"/>
                </a:ext>
              </a:extLst>
            </p:cNvPr>
            <p:cNvGrpSpPr>
              <a:grpSpLocks/>
            </p:cNvGrpSpPr>
            <p:nvPr/>
          </p:nvGrpSpPr>
          <p:grpSpPr bwMode="auto">
            <a:xfrm>
              <a:off x="3429000" y="1828800"/>
              <a:ext cx="3200400" cy="1067594"/>
              <a:chOff x="3429000" y="1828800"/>
              <a:chExt cx="3200400" cy="1067594"/>
            </a:xfrm>
          </p:grpSpPr>
          <p:grpSp>
            <p:nvGrpSpPr>
              <p:cNvPr id="23562" name="Group 10">
                <a:extLst>
                  <a:ext uri="{FF2B5EF4-FFF2-40B4-BE49-F238E27FC236}">
                    <a16:creationId xmlns:a16="http://schemas.microsoft.com/office/drawing/2014/main" id="{C7B55C73-6791-4167-8F8B-620EC2413994}"/>
                  </a:ext>
                </a:extLst>
              </p:cNvPr>
              <p:cNvGrpSpPr>
                <a:grpSpLocks/>
              </p:cNvGrpSpPr>
              <p:nvPr/>
            </p:nvGrpSpPr>
            <p:grpSpPr bwMode="auto">
              <a:xfrm>
                <a:off x="3429000" y="1828800"/>
                <a:ext cx="3200400" cy="1067594"/>
                <a:chOff x="3200400" y="1295400"/>
                <a:chExt cx="3200400" cy="1067594"/>
              </a:xfrm>
            </p:grpSpPr>
            <p:cxnSp>
              <p:nvCxnSpPr>
                <p:cNvPr id="23564" name="Straight Connector 5">
                  <a:extLst>
                    <a:ext uri="{FF2B5EF4-FFF2-40B4-BE49-F238E27FC236}">
                      <a16:creationId xmlns:a16="http://schemas.microsoft.com/office/drawing/2014/main" id="{75B947CA-5869-4F76-9F7F-685A8179AD3E}"/>
                    </a:ext>
                  </a:extLst>
                </p:cNvPr>
                <p:cNvCxnSpPr>
                  <a:cxnSpLocks noChangeShapeType="1"/>
                </p:cNvCxnSpPr>
                <p:nvPr/>
              </p:nvCxnSpPr>
              <p:spPr bwMode="auto">
                <a:xfrm rot="16200000" flipH="1">
                  <a:off x="3124200" y="2133600"/>
                  <a:ext cx="304800" cy="152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3565" name="Straight Connector 7">
                  <a:extLst>
                    <a:ext uri="{FF2B5EF4-FFF2-40B4-BE49-F238E27FC236}">
                      <a16:creationId xmlns:a16="http://schemas.microsoft.com/office/drawing/2014/main" id="{DF83B9A1-89C8-4DBC-884B-DCFC76627FCB}"/>
                    </a:ext>
                  </a:extLst>
                </p:cNvPr>
                <p:cNvCxnSpPr>
                  <a:cxnSpLocks noChangeShapeType="1"/>
                </p:cNvCxnSpPr>
                <p:nvPr/>
              </p:nvCxnSpPr>
              <p:spPr bwMode="auto">
                <a:xfrm rot="5400000" flipH="1" flipV="1">
                  <a:off x="2819400" y="1828800"/>
                  <a:ext cx="10668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3566" name="Straight Connector 9">
                  <a:extLst>
                    <a:ext uri="{FF2B5EF4-FFF2-40B4-BE49-F238E27FC236}">
                      <a16:creationId xmlns:a16="http://schemas.microsoft.com/office/drawing/2014/main" id="{CF2AECED-CF90-4270-8D07-96E89CA0A834}"/>
                    </a:ext>
                  </a:extLst>
                </p:cNvPr>
                <p:cNvCxnSpPr>
                  <a:cxnSpLocks noChangeShapeType="1"/>
                </p:cNvCxnSpPr>
                <p:nvPr/>
              </p:nvCxnSpPr>
              <p:spPr bwMode="auto">
                <a:xfrm>
                  <a:off x="3352800" y="1295400"/>
                  <a:ext cx="30480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grpSp>
          <p:cxnSp>
            <p:nvCxnSpPr>
              <p:cNvPr id="23563" name="Straight Connector 16">
                <a:extLst>
                  <a:ext uri="{FF2B5EF4-FFF2-40B4-BE49-F238E27FC236}">
                    <a16:creationId xmlns:a16="http://schemas.microsoft.com/office/drawing/2014/main" id="{8EE3879F-210B-430E-B61D-3E1C16D3DB9C}"/>
                  </a:ext>
                </a:extLst>
              </p:cNvPr>
              <p:cNvCxnSpPr>
                <a:cxnSpLocks noChangeShapeType="1"/>
              </p:cNvCxnSpPr>
              <p:nvPr/>
            </p:nvCxnSpPr>
            <p:spPr bwMode="auto">
              <a:xfrm>
                <a:off x="3733800" y="2362200"/>
                <a:ext cx="2667000" cy="1588"/>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grpSp>
      </p:grpSp>
      <p:cxnSp>
        <p:nvCxnSpPr>
          <p:cNvPr id="23" name="Straight Arrow Connector 22">
            <a:extLst>
              <a:ext uri="{FF2B5EF4-FFF2-40B4-BE49-F238E27FC236}">
                <a16:creationId xmlns:a16="http://schemas.microsoft.com/office/drawing/2014/main" id="{A9392409-A6E7-4081-B84A-A935C64F27A1}"/>
              </a:ext>
            </a:extLst>
          </p:cNvPr>
          <p:cNvCxnSpPr>
            <a:cxnSpLocks noChangeShapeType="1"/>
          </p:cNvCxnSpPr>
          <p:nvPr/>
        </p:nvCxnSpPr>
        <p:spPr bwMode="auto">
          <a:xfrm rot="5400000">
            <a:off x="4724400" y="1828800"/>
            <a:ext cx="1066800" cy="914400"/>
          </a:xfrm>
          <a:prstGeom prst="straightConnector1">
            <a:avLst/>
          </a:prstGeom>
          <a:noFill/>
          <a:ln w="25400">
            <a:solidFill>
              <a:srgbClr val="FF0000"/>
            </a:solidFill>
            <a:round/>
            <a:headEnd/>
            <a:tailEnd type="arrow" w="med" len="med"/>
          </a:ln>
          <a:effectLst>
            <a:outerShdw blurRad="50800" dist="38100" dir="2700000" rotWithShape="0">
              <a:srgbClr val="808080">
                <a:alpha val="42999"/>
              </a:srgbClr>
            </a:outerShdw>
          </a:effectLst>
        </p:spPr>
      </p:cxnSp>
      <p:sp>
        <p:nvSpPr>
          <p:cNvPr id="24" name="TextBox 23">
            <a:extLst>
              <a:ext uri="{FF2B5EF4-FFF2-40B4-BE49-F238E27FC236}">
                <a16:creationId xmlns:a16="http://schemas.microsoft.com/office/drawing/2014/main" id="{A618B44D-0637-40D5-BFEF-6F393F2EF10C}"/>
              </a:ext>
            </a:extLst>
          </p:cNvPr>
          <p:cNvSpPr txBox="1"/>
          <p:nvPr/>
        </p:nvSpPr>
        <p:spPr>
          <a:xfrm>
            <a:off x="5791200" y="1600200"/>
            <a:ext cx="2743200" cy="461963"/>
          </a:xfrm>
          <a:prstGeom prst="rect">
            <a:avLst/>
          </a:prstGeom>
          <a:noFill/>
        </p:spPr>
        <p:txBody>
          <a:bodyPr>
            <a:spAutoFit/>
          </a:bodyPr>
          <a:lstStyle/>
          <a:p>
            <a:pPr>
              <a:defRPr/>
            </a:pPr>
            <a:r>
              <a:rPr lang="en-US">
                <a:solidFill>
                  <a:srgbClr val="FF0000"/>
                </a:solidFill>
                <a:effectLst>
                  <a:outerShdw blurRad="38100" dist="38100" dir="2700000" algn="tl">
                    <a:srgbClr val="DDDDDD"/>
                  </a:outerShdw>
                </a:effectLst>
                <a:latin typeface="Arial" charset="0"/>
                <a:ea typeface="ＭＳ Ｐゴシック" charset="-128"/>
              </a:rPr>
              <a:t>from the HR diag</a:t>
            </a:r>
          </a:p>
        </p:txBody>
      </p:sp>
      <p:cxnSp>
        <p:nvCxnSpPr>
          <p:cNvPr id="26" name="Straight Arrow Connector 25">
            <a:extLst>
              <a:ext uri="{FF2B5EF4-FFF2-40B4-BE49-F238E27FC236}">
                <a16:creationId xmlns:a16="http://schemas.microsoft.com/office/drawing/2014/main" id="{B63163D1-6C97-4CAE-90E3-CE820825B253}"/>
              </a:ext>
            </a:extLst>
          </p:cNvPr>
          <p:cNvCxnSpPr>
            <a:cxnSpLocks noChangeShapeType="1"/>
          </p:cNvCxnSpPr>
          <p:nvPr/>
        </p:nvCxnSpPr>
        <p:spPr bwMode="auto">
          <a:xfrm rot="16200000" flipV="1">
            <a:off x="4229100" y="3848100"/>
            <a:ext cx="990600" cy="457200"/>
          </a:xfrm>
          <a:prstGeom prst="straightConnector1">
            <a:avLst/>
          </a:prstGeom>
          <a:noFill/>
          <a:ln w="28575">
            <a:solidFill>
              <a:srgbClr val="800000"/>
            </a:solidFill>
            <a:round/>
            <a:headEnd/>
            <a:tailEnd type="arrow" w="med" len="med"/>
          </a:ln>
          <a:effectLst>
            <a:outerShdw blurRad="50800" dist="38100" dir="2700000" rotWithShape="0">
              <a:srgbClr val="808080">
                <a:alpha val="42999"/>
              </a:srgbClr>
            </a:outerShdw>
          </a:effectLst>
        </p:spPr>
      </p:cxnSp>
      <p:sp>
        <p:nvSpPr>
          <p:cNvPr id="27" name="TextBox 26">
            <a:extLst>
              <a:ext uri="{FF2B5EF4-FFF2-40B4-BE49-F238E27FC236}">
                <a16:creationId xmlns:a16="http://schemas.microsoft.com/office/drawing/2014/main" id="{E537EAA7-5CC7-4956-9189-E14023A675A6}"/>
              </a:ext>
            </a:extLst>
          </p:cNvPr>
          <p:cNvSpPr txBox="1">
            <a:spLocks noChangeArrowheads="1"/>
          </p:cNvSpPr>
          <p:nvPr/>
        </p:nvSpPr>
        <p:spPr bwMode="auto">
          <a:xfrm>
            <a:off x="5105400" y="4572000"/>
            <a:ext cx="3124200" cy="830263"/>
          </a:xfrm>
          <a:prstGeom prst="rect">
            <a:avLst/>
          </a:prstGeom>
          <a:noFill/>
          <a:ln w="28575">
            <a:noFill/>
            <a:miter lim="800000"/>
            <a:headEnd/>
            <a:tailEnd/>
          </a:ln>
          <a:effectLst>
            <a:outerShdw blurRad="50800" dist="38100" dir="2700000" algn="tl"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spAutoFit/>
          </a:bodyPr>
          <a:lstStyle/>
          <a:p>
            <a:pPr>
              <a:defRPr/>
            </a:pPr>
            <a:r>
              <a:rPr lang="en-US" b="1" dirty="0">
                <a:solidFill>
                  <a:srgbClr val="800040"/>
                </a:solidFill>
                <a:effectLst>
                  <a:outerShdw blurRad="38100" dist="38100" dir="2700000" algn="tl">
                    <a:srgbClr val="DDDDDD"/>
                  </a:outerShdw>
                </a:effectLst>
                <a:latin typeface="Arial" charset="0"/>
                <a:ea typeface="ＭＳ Ｐゴシック" charset="-128"/>
              </a:rPr>
              <a:t>from what you measured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4">
            <a:extLst>
              <a:ext uri="{FF2B5EF4-FFF2-40B4-BE49-F238E27FC236}">
                <a16:creationId xmlns:a16="http://schemas.microsoft.com/office/drawing/2014/main" id="{D85A7F54-31B1-4EED-B051-AD6FD46CA092}"/>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152400" y="306388"/>
            <a:ext cx="8915400" cy="601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8" name="Rectangle 3">
            <a:extLst>
              <a:ext uri="{FF2B5EF4-FFF2-40B4-BE49-F238E27FC236}">
                <a16:creationId xmlns:a16="http://schemas.microsoft.com/office/drawing/2014/main" id="{012B1614-AA03-4C9C-8342-B83E8F5A6D98}"/>
              </a:ext>
            </a:extLst>
          </p:cNvPr>
          <p:cNvSpPr>
            <a:spLocks noChangeArrowheads="1"/>
          </p:cNvSpPr>
          <p:nvPr/>
        </p:nvSpPr>
        <p:spPr bwMode="auto">
          <a:xfrm>
            <a:off x="1447800" y="6319838"/>
            <a:ext cx="6629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Two Open Clusters near each other on the sky</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E70B0F-9F66-4BC3-8C4B-30CA650E00A8}"/>
              </a:ext>
            </a:extLst>
          </p:cNvPr>
          <p:cNvSpPr txBox="1"/>
          <p:nvPr/>
        </p:nvSpPr>
        <p:spPr>
          <a:xfrm>
            <a:off x="685800" y="381000"/>
            <a:ext cx="6324600" cy="3046413"/>
          </a:xfrm>
          <a:prstGeom prst="rect">
            <a:avLst/>
          </a:prstGeom>
          <a:noFill/>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0000FF"/>
                </a:solidFill>
                <a:effectLst>
                  <a:outerShdw blurRad="38100" dist="38100" dir="2700000" algn="tl">
                    <a:srgbClr val="C0C0C0"/>
                  </a:outerShdw>
                </a:effectLst>
              </a:rPr>
              <a:t>so your calculation would look like this:</a:t>
            </a: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endParaRPr lang="en-US" altLang="en-US">
              <a:solidFill>
                <a:srgbClr val="0000FF"/>
              </a:solidFill>
              <a:effectLst>
                <a:outerShdw blurRad="38100" dist="38100" dir="2700000" algn="tl">
                  <a:srgbClr val="C0C0C0"/>
                </a:outerShdw>
              </a:effectLst>
            </a:endParaRPr>
          </a:p>
          <a:p>
            <a:r>
              <a:rPr lang="en-US" altLang="en-US">
                <a:solidFill>
                  <a:srgbClr val="0000FF"/>
                </a:solidFill>
                <a:effectLst>
                  <a:outerShdw blurRad="38100" dist="38100" dir="2700000" algn="tl">
                    <a:srgbClr val="C0C0C0"/>
                  </a:outerShdw>
                </a:effectLst>
              </a:rPr>
              <a:t>distance = 10 pc  x  </a:t>
            </a:r>
            <a:endParaRPr lang="en-US" altLang="en-US"/>
          </a:p>
        </p:txBody>
      </p:sp>
      <p:grpSp>
        <p:nvGrpSpPr>
          <p:cNvPr id="24579" name="Group 18">
            <a:extLst>
              <a:ext uri="{FF2B5EF4-FFF2-40B4-BE49-F238E27FC236}">
                <a16:creationId xmlns:a16="http://schemas.microsoft.com/office/drawing/2014/main" id="{08580383-88D5-412F-8C77-575BB44AB553}"/>
              </a:ext>
            </a:extLst>
          </p:cNvPr>
          <p:cNvGrpSpPr>
            <a:grpSpLocks/>
          </p:cNvGrpSpPr>
          <p:nvPr/>
        </p:nvGrpSpPr>
        <p:grpSpPr bwMode="auto">
          <a:xfrm>
            <a:off x="3429000" y="2667000"/>
            <a:ext cx="3810000" cy="1068388"/>
            <a:chOff x="3429000" y="1828800"/>
            <a:chExt cx="3810000" cy="1067594"/>
          </a:xfrm>
        </p:grpSpPr>
        <p:sp>
          <p:nvSpPr>
            <p:cNvPr id="4" name="TextBox 3">
              <a:extLst>
                <a:ext uri="{FF2B5EF4-FFF2-40B4-BE49-F238E27FC236}">
                  <a16:creationId xmlns:a16="http://schemas.microsoft.com/office/drawing/2014/main" id="{57D98198-AF69-4364-BDA4-3CE8260B58A5}"/>
                </a:ext>
              </a:extLst>
            </p:cNvPr>
            <p:cNvSpPr txBox="1"/>
            <p:nvPr/>
          </p:nvSpPr>
          <p:spPr>
            <a:xfrm>
              <a:off x="3657600" y="1904943"/>
              <a:ext cx="3581400" cy="831232"/>
            </a:xfrm>
            <a:prstGeom prst="rect">
              <a:avLst/>
            </a:prstGeom>
            <a:noFill/>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FF0000"/>
                  </a:solidFill>
                  <a:effectLst>
                    <a:outerShdw blurRad="38100" dist="38100" dir="2700000" algn="tl">
                      <a:srgbClr val="C0C0C0"/>
                    </a:outerShdw>
                  </a:effectLst>
                </a:rPr>
                <a:t>absolute </a:t>
              </a:r>
              <a:r>
                <a:rPr lang="en-US" altLang="en-US">
                  <a:solidFill>
                    <a:srgbClr val="0000FF"/>
                  </a:solidFill>
                  <a:effectLst>
                    <a:outerShdw blurRad="38100" dist="38100" dir="2700000" algn="tl">
                      <a:srgbClr val="C0C0C0"/>
                    </a:outerShdw>
                  </a:effectLst>
                </a:rPr>
                <a:t>brightness</a:t>
              </a:r>
            </a:p>
            <a:p>
              <a:r>
                <a:rPr lang="en-US" altLang="en-US" b="1">
                  <a:solidFill>
                    <a:srgbClr val="660066"/>
                  </a:solidFill>
                  <a:effectLst>
                    <a:outerShdw blurRad="38100" dist="38100" dir="2700000" algn="tl">
                      <a:srgbClr val="C0C0C0"/>
                    </a:outerShdw>
                  </a:effectLst>
                </a:rPr>
                <a:t>apparent</a:t>
              </a:r>
              <a:r>
                <a:rPr lang="en-US" altLang="en-US">
                  <a:solidFill>
                    <a:srgbClr val="660066"/>
                  </a:solidFill>
                  <a:effectLst>
                    <a:outerShdw blurRad="38100" dist="38100" dir="2700000" algn="tl">
                      <a:srgbClr val="C0C0C0"/>
                    </a:outerShdw>
                  </a:effectLst>
                </a:rPr>
                <a:t> </a:t>
              </a:r>
              <a:r>
                <a:rPr lang="en-US" altLang="en-US">
                  <a:solidFill>
                    <a:srgbClr val="0000FF"/>
                  </a:solidFill>
                  <a:effectLst>
                    <a:outerShdw blurRad="38100" dist="38100" dir="2700000" algn="tl">
                      <a:srgbClr val="C0C0C0"/>
                    </a:outerShdw>
                  </a:effectLst>
                </a:rPr>
                <a:t>brightness</a:t>
              </a:r>
              <a:endParaRPr lang="en-US" altLang="en-US"/>
            </a:p>
          </p:txBody>
        </p:sp>
        <p:grpSp>
          <p:nvGrpSpPr>
            <p:cNvPr id="24587" name="Group 17">
              <a:extLst>
                <a:ext uri="{FF2B5EF4-FFF2-40B4-BE49-F238E27FC236}">
                  <a16:creationId xmlns:a16="http://schemas.microsoft.com/office/drawing/2014/main" id="{0F93E890-A7E0-48B9-9F57-C59723072896}"/>
                </a:ext>
              </a:extLst>
            </p:cNvPr>
            <p:cNvGrpSpPr>
              <a:grpSpLocks/>
            </p:cNvGrpSpPr>
            <p:nvPr/>
          </p:nvGrpSpPr>
          <p:grpSpPr bwMode="auto">
            <a:xfrm>
              <a:off x="3429000" y="1828800"/>
              <a:ext cx="3200400" cy="1067594"/>
              <a:chOff x="3429000" y="1828800"/>
              <a:chExt cx="3200400" cy="1067594"/>
            </a:xfrm>
          </p:grpSpPr>
          <p:grpSp>
            <p:nvGrpSpPr>
              <p:cNvPr id="24588" name="Group 10">
                <a:extLst>
                  <a:ext uri="{FF2B5EF4-FFF2-40B4-BE49-F238E27FC236}">
                    <a16:creationId xmlns:a16="http://schemas.microsoft.com/office/drawing/2014/main" id="{5BA0073F-8C5E-4607-A95A-BCF2089FE5BC}"/>
                  </a:ext>
                </a:extLst>
              </p:cNvPr>
              <p:cNvGrpSpPr>
                <a:grpSpLocks/>
              </p:cNvGrpSpPr>
              <p:nvPr/>
            </p:nvGrpSpPr>
            <p:grpSpPr bwMode="auto">
              <a:xfrm>
                <a:off x="3429000" y="1828800"/>
                <a:ext cx="3200400" cy="1067594"/>
                <a:chOff x="3200400" y="1295400"/>
                <a:chExt cx="3200400" cy="1067594"/>
              </a:xfrm>
            </p:grpSpPr>
            <p:cxnSp>
              <p:nvCxnSpPr>
                <p:cNvPr id="24590" name="Straight Connector 5">
                  <a:extLst>
                    <a:ext uri="{FF2B5EF4-FFF2-40B4-BE49-F238E27FC236}">
                      <a16:creationId xmlns:a16="http://schemas.microsoft.com/office/drawing/2014/main" id="{5FC9D1FF-6CFE-424F-B564-E412E0C8EC76}"/>
                    </a:ext>
                  </a:extLst>
                </p:cNvPr>
                <p:cNvCxnSpPr>
                  <a:cxnSpLocks noChangeShapeType="1"/>
                </p:cNvCxnSpPr>
                <p:nvPr/>
              </p:nvCxnSpPr>
              <p:spPr bwMode="auto">
                <a:xfrm rot="16200000" flipH="1">
                  <a:off x="3124200" y="2133600"/>
                  <a:ext cx="304800" cy="152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4591" name="Straight Connector 7">
                  <a:extLst>
                    <a:ext uri="{FF2B5EF4-FFF2-40B4-BE49-F238E27FC236}">
                      <a16:creationId xmlns:a16="http://schemas.microsoft.com/office/drawing/2014/main" id="{FBF98EFE-EBA1-4337-8288-95516D0FCBB9}"/>
                    </a:ext>
                  </a:extLst>
                </p:cNvPr>
                <p:cNvCxnSpPr>
                  <a:cxnSpLocks noChangeShapeType="1"/>
                </p:cNvCxnSpPr>
                <p:nvPr/>
              </p:nvCxnSpPr>
              <p:spPr bwMode="auto">
                <a:xfrm rot="5400000" flipH="1" flipV="1">
                  <a:off x="2819400" y="1828800"/>
                  <a:ext cx="10668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4592" name="Straight Connector 9">
                  <a:extLst>
                    <a:ext uri="{FF2B5EF4-FFF2-40B4-BE49-F238E27FC236}">
                      <a16:creationId xmlns:a16="http://schemas.microsoft.com/office/drawing/2014/main" id="{26B4940E-2719-468E-9EDE-1BFB75349369}"/>
                    </a:ext>
                  </a:extLst>
                </p:cNvPr>
                <p:cNvCxnSpPr>
                  <a:cxnSpLocks noChangeShapeType="1"/>
                </p:cNvCxnSpPr>
                <p:nvPr/>
              </p:nvCxnSpPr>
              <p:spPr bwMode="auto">
                <a:xfrm>
                  <a:off x="3352800" y="1295400"/>
                  <a:ext cx="30480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grpSp>
          <p:cxnSp>
            <p:nvCxnSpPr>
              <p:cNvPr id="24589" name="Straight Connector 16">
                <a:extLst>
                  <a:ext uri="{FF2B5EF4-FFF2-40B4-BE49-F238E27FC236}">
                    <a16:creationId xmlns:a16="http://schemas.microsoft.com/office/drawing/2014/main" id="{A42D327B-C589-4FC2-9A2C-B7EC5B9ECEE7}"/>
                  </a:ext>
                </a:extLst>
              </p:cNvPr>
              <p:cNvCxnSpPr>
                <a:cxnSpLocks noChangeShapeType="1"/>
              </p:cNvCxnSpPr>
              <p:nvPr/>
            </p:nvCxnSpPr>
            <p:spPr bwMode="auto">
              <a:xfrm>
                <a:off x="3733800" y="2362200"/>
                <a:ext cx="2667000" cy="1588"/>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cxnSp>
        </p:grpSp>
      </p:grpSp>
      <p:sp>
        <p:nvSpPr>
          <p:cNvPr id="27" name="TextBox 26">
            <a:extLst>
              <a:ext uri="{FF2B5EF4-FFF2-40B4-BE49-F238E27FC236}">
                <a16:creationId xmlns:a16="http://schemas.microsoft.com/office/drawing/2014/main" id="{664F6C92-3D95-431B-BDBB-1EA3913BB0B3}"/>
              </a:ext>
            </a:extLst>
          </p:cNvPr>
          <p:cNvSpPr txBox="1"/>
          <p:nvPr/>
        </p:nvSpPr>
        <p:spPr>
          <a:xfrm>
            <a:off x="762000" y="4503738"/>
            <a:ext cx="8153400" cy="1938337"/>
          </a:xfrm>
          <a:prstGeom prst="rect">
            <a:avLst/>
          </a:prstGeom>
          <a:noFill/>
        </p:spPr>
        <p:txBody>
          <a:bodyPr>
            <a:spAutoFit/>
          </a:bodyPr>
          <a:lstStyle/>
          <a:p>
            <a:pPr>
              <a:defRPr/>
            </a:pPr>
            <a:r>
              <a:rPr lang="en-US">
                <a:solidFill>
                  <a:srgbClr val="0000FF"/>
                </a:solidFill>
                <a:effectLst>
                  <a:outerShdw blurRad="38100" dist="38100" dir="2700000" algn="tl">
                    <a:srgbClr val="DDDDDD"/>
                  </a:outerShdw>
                </a:effectLst>
                <a:latin typeface="Arial" charset="0"/>
                <a:ea typeface="ＭＳ Ｐゴシック" charset="-128"/>
              </a:rPr>
              <a:t>if you calculate that the ratio of absolute to apparent brightness is 400, then the star is 200 parsecs away!</a:t>
            </a:r>
          </a:p>
          <a:p>
            <a:pPr>
              <a:defRPr/>
            </a:pPr>
            <a:endParaRPr lang="en-US">
              <a:solidFill>
                <a:srgbClr val="0000FF"/>
              </a:solidFill>
              <a:effectLst>
                <a:outerShdw blurRad="38100" dist="38100" dir="2700000" algn="tl">
                  <a:srgbClr val="DDDDDD"/>
                </a:outerShdw>
              </a:effectLst>
              <a:latin typeface="Arial" charset="0"/>
              <a:ea typeface="ＭＳ Ｐゴシック" charset="-128"/>
            </a:endParaRPr>
          </a:p>
          <a:p>
            <a:pPr>
              <a:defRPr/>
            </a:pPr>
            <a:endParaRPr lang="en-US">
              <a:solidFill>
                <a:srgbClr val="0000FF"/>
              </a:solidFill>
              <a:effectLst>
                <a:outerShdw blurRad="38100" dist="38100" dir="2700000" algn="tl">
                  <a:srgbClr val="DDDDDD"/>
                </a:outerShdw>
              </a:effectLst>
              <a:latin typeface="Arial" charset="0"/>
              <a:ea typeface="ＭＳ Ｐゴシック" charset="-128"/>
            </a:endParaRPr>
          </a:p>
          <a:p>
            <a:pPr>
              <a:defRPr/>
            </a:pPr>
            <a:r>
              <a:rPr lang="en-US">
                <a:solidFill>
                  <a:srgbClr val="0000FF"/>
                </a:solidFill>
                <a:effectLst>
                  <a:outerShdw blurRad="38100" dist="38100" dir="2700000" algn="tl">
                    <a:srgbClr val="DDDDDD"/>
                  </a:outerShdw>
                </a:effectLst>
                <a:latin typeface="Arial" charset="0"/>
                <a:ea typeface="ＭＳ Ｐゴシック" charset="-128"/>
              </a:rPr>
              <a:t>                10 pc  x     400    =  10 pc x 20  =  </a:t>
            </a:r>
            <a:r>
              <a:rPr lang="en-US">
                <a:solidFill>
                  <a:srgbClr val="FF0000"/>
                </a:solidFill>
                <a:effectLst>
                  <a:outerShdw blurRad="38100" dist="38100" dir="2700000" algn="tl">
                    <a:srgbClr val="DDDDDD"/>
                  </a:outerShdw>
                </a:effectLst>
                <a:latin typeface="Arial" charset="0"/>
                <a:ea typeface="ＭＳ Ｐゴシック" charset="-128"/>
              </a:rPr>
              <a:t>200 pc</a:t>
            </a:r>
          </a:p>
        </p:txBody>
      </p:sp>
      <p:grpSp>
        <p:nvGrpSpPr>
          <p:cNvPr id="24581" name="Group 10">
            <a:extLst>
              <a:ext uri="{FF2B5EF4-FFF2-40B4-BE49-F238E27FC236}">
                <a16:creationId xmlns:a16="http://schemas.microsoft.com/office/drawing/2014/main" id="{C221133B-3FCE-4BDC-894A-D4DB1CC7C16B}"/>
              </a:ext>
            </a:extLst>
          </p:cNvPr>
          <p:cNvGrpSpPr>
            <a:grpSpLocks/>
          </p:cNvGrpSpPr>
          <p:nvPr/>
        </p:nvGrpSpPr>
        <p:grpSpPr bwMode="auto">
          <a:xfrm>
            <a:off x="2767515" y="5476673"/>
            <a:ext cx="914400" cy="611188"/>
            <a:chOff x="3200400" y="1295400"/>
            <a:chExt cx="1920240" cy="1067594"/>
          </a:xfrm>
        </p:grpSpPr>
        <p:cxnSp>
          <p:nvCxnSpPr>
            <p:cNvPr id="24583" name="Straight Connector 5">
              <a:extLst>
                <a:ext uri="{FF2B5EF4-FFF2-40B4-BE49-F238E27FC236}">
                  <a16:creationId xmlns:a16="http://schemas.microsoft.com/office/drawing/2014/main" id="{5EDEDFD1-B0D6-4293-9E9C-8AE6B0EBCE22}"/>
                </a:ext>
              </a:extLst>
            </p:cNvPr>
            <p:cNvCxnSpPr>
              <a:cxnSpLocks noChangeShapeType="1"/>
            </p:cNvCxnSpPr>
            <p:nvPr/>
          </p:nvCxnSpPr>
          <p:spPr bwMode="auto">
            <a:xfrm rot="16200000" flipH="1">
              <a:off x="3124200" y="2133600"/>
              <a:ext cx="304800" cy="152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4584" name="Straight Connector 7">
              <a:extLst>
                <a:ext uri="{FF2B5EF4-FFF2-40B4-BE49-F238E27FC236}">
                  <a16:creationId xmlns:a16="http://schemas.microsoft.com/office/drawing/2014/main" id="{8E9A994E-A550-40E6-A1B1-8BA3A68D5A33}"/>
                </a:ext>
              </a:extLst>
            </p:cNvPr>
            <p:cNvCxnSpPr>
              <a:cxnSpLocks noChangeShapeType="1"/>
            </p:cNvCxnSpPr>
            <p:nvPr/>
          </p:nvCxnSpPr>
          <p:spPr bwMode="auto">
            <a:xfrm rot="5400000" flipH="1" flipV="1">
              <a:off x="2819400" y="1828800"/>
              <a:ext cx="10668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4585" name="Straight Connector 9">
              <a:extLst>
                <a:ext uri="{FF2B5EF4-FFF2-40B4-BE49-F238E27FC236}">
                  <a16:creationId xmlns:a16="http://schemas.microsoft.com/office/drawing/2014/main" id="{EC728E73-5822-4F1E-87BC-F21248C4B6C4}"/>
                </a:ext>
              </a:extLst>
            </p:cNvPr>
            <p:cNvCxnSpPr>
              <a:cxnSpLocks noChangeShapeType="1"/>
            </p:cNvCxnSpPr>
            <p:nvPr/>
          </p:nvCxnSpPr>
          <p:spPr bwMode="auto">
            <a:xfrm>
              <a:off x="3352799" y="1295400"/>
              <a:ext cx="1767841"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BAFC875-DA89-4DF1-81B7-E3CA98DD857F}"/>
              </a:ext>
            </a:extLst>
          </p:cNvPr>
          <p:cNvSpPr txBox="1">
            <a:spLocks noChangeArrowheads="1"/>
          </p:cNvSpPr>
          <p:nvPr/>
        </p:nvSpPr>
        <p:spPr bwMode="auto">
          <a:xfrm>
            <a:off x="1371600" y="1219200"/>
            <a:ext cx="7162800" cy="3139321"/>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dirty="0">
                <a:solidFill>
                  <a:srgbClr val="0000FF"/>
                </a:solidFill>
                <a:latin typeface="Arial" charset="0"/>
                <a:ea typeface="ＭＳ Ｐゴシック" charset="-128"/>
              </a:rPr>
              <a:t>Method of Cepheid Variables expanded our reach</a:t>
            </a:r>
          </a:p>
          <a:p>
            <a:pPr>
              <a:defRPr/>
            </a:pPr>
            <a:endParaRPr lang="en-US" dirty="0">
              <a:solidFill>
                <a:srgbClr val="0000FF"/>
              </a:solidFill>
              <a:latin typeface="Arial" charset="0"/>
              <a:ea typeface="ＭＳ Ｐゴシック" charset="-128"/>
            </a:endParaRPr>
          </a:p>
          <a:p>
            <a:pPr>
              <a:defRPr/>
            </a:pPr>
            <a:endParaRPr lang="en-US" dirty="0">
              <a:solidFill>
                <a:srgbClr val="0000FF"/>
              </a:solidFill>
              <a:latin typeface="Arial" charset="0"/>
              <a:ea typeface="ＭＳ Ｐゴシック" charset="-128"/>
            </a:endParaRPr>
          </a:p>
          <a:p>
            <a:pPr>
              <a:defRPr/>
            </a:pPr>
            <a:r>
              <a:rPr lang="en-US" sz="1800" u="sng" dirty="0">
                <a:solidFill>
                  <a:srgbClr val="FF0000"/>
                </a:solidFill>
                <a:latin typeface="Arial" charset="0"/>
                <a:ea typeface="ＭＳ Ｐゴシック" charset="-128"/>
              </a:rPr>
              <a:t>method</a:t>
            </a:r>
            <a:r>
              <a:rPr lang="en-US" sz="1800" dirty="0">
                <a:solidFill>
                  <a:srgbClr val="FF0000"/>
                </a:solidFill>
                <a:latin typeface="Arial" charset="0"/>
                <a:ea typeface="ＭＳ Ｐゴシック" charset="-128"/>
              </a:rPr>
              <a:t>			</a:t>
            </a:r>
            <a:r>
              <a:rPr lang="en-US" sz="1800" u="sng" dirty="0">
                <a:solidFill>
                  <a:srgbClr val="FF0000"/>
                </a:solidFill>
                <a:latin typeface="Arial" charset="0"/>
                <a:ea typeface="ＭＳ Ｐゴシック" charset="-128"/>
              </a:rPr>
              <a:t>observations</a:t>
            </a:r>
            <a:r>
              <a:rPr lang="en-US" sz="1800" dirty="0">
                <a:solidFill>
                  <a:srgbClr val="FF0000"/>
                </a:solidFill>
                <a:latin typeface="Arial" charset="0"/>
                <a:ea typeface="ＭＳ Ｐゴシック" charset="-128"/>
              </a:rPr>
              <a:t>		</a:t>
            </a:r>
            <a:r>
              <a:rPr lang="en-US" sz="1800" u="sng" dirty="0">
                <a:solidFill>
                  <a:srgbClr val="FF0000"/>
                </a:solidFill>
                <a:latin typeface="Arial" charset="0"/>
                <a:ea typeface="ＭＳ Ｐゴシック" charset="-128"/>
              </a:rPr>
              <a:t>range</a:t>
            </a:r>
          </a:p>
          <a:p>
            <a:pPr>
              <a:defRPr/>
            </a:pPr>
            <a:endParaRPr lang="en-US" dirty="0">
              <a:solidFill>
                <a:srgbClr val="0000FF"/>
              </a:solidFill>
              <a:latin typeface="Arial" charset="0"/>
              <a:ea typeface="ＭＳ Ｐゴシック" charset="-128"/>
            </a:endParaRPr>
          </a:p>
          <a:p>
            <a:pPr>
              <a:defRPr/>
            </a:pPr>
            <a:r>
              <a:rPr lang="en-US" dirty="0">
                <a:solidFill>
                  <a:srgbClr val="7F7F7F"/>
                </a:solidFill>
                <a:latin typeface="Arial" charset="0"/>
                <a:ea typeface="ＭＳ Ｐゴシック" charset="-128"/>
              </a:rPr>
              <a:t>Parallax			2 pictures		200 l-</a:t>
            </a:r>
            <a:r>
              <a:rPr lang="en-US" dirty="0" err="1">
                <a:solidFill>
                  <a:srgbClr val="7F7F7F"/>
                </a:solidFill>
                <a:latin typeface="Arial" charset="0"/>
                <a:ea typeface="ＭＳ Ｐゴシック" charset="-128"/>
              </a:rPr>
              <a:t>yrs</a:t>
            </a:r>
            <a:endParaRPr lang="en-US" dirty="0">
              <a:solidFill>
                <a:srgbClr val="7F7F7F"/>
              </a:solidFill>
              <a:latin typeface="Arial" charset="0"/>
              <a:ea typeface="ＭＳ Ｐゴシック" charset="-128"/>
            </a:endParaRPr>
          </a:p>
          <a:p>
            <a:pPr>
              <a:defRPr/>
            </a:pPr>
            <a:r>
              <a:rPr lang="en-US" dirty="0">
                <a:solidFill>
                  <a:srgbClr val="0000FF"/>
                </a:solidFill>
                <a:latin typeface="Arial" charset="0"/>
                <a:ea typeface="ＭＳ Ｐゴシック" charset="-128"/>
              </a:rPr>
              <a:t>               		</a:t>
            </a:r>
          </a:p>
          <a:p>
            <a:pPr>
              <a:defRPr/>
            </a:pPr>
            <a:r>
              <a:rPr lang="en-US" dirty="0">
                <a:solidFill>
                  <a:srgbClr val="0000FF"/>
                </a:solidFill>
                <a:latin typeface="Arial" charset="0"/>
                <a:ea typeface="ＭＳ Ｐゴシック" charset="-128"/>
              </a:rPr>
              <a:t>				</a:t>
            </a:r>
            <a:r>
              <a:rPr lang="en-US" dirty="0">
                <a:solidFill>
                  <a:srgbClr val="7F7F7F"/>
                </a:solidFill>
                <a:latin typeface="Arial" charset="0"/>
                <a:ea typeface="ＭＳ Ｐゴシック" charset="-128"/>
              </a:rPr>
              <a:t>spectrum	      30,000 l-</a:t>
            </a:r>
            <a:r>
              <a:rPr lang="en-US" dirty="0" err="1">
                <a:solidFill>
                  <a:srgbClr val="7F7F7F"/>
                </a:solidFill>
                <a:latin typeface="Arial" charset="0"/>
                <a:ea typeface="ＭＳ Ｐゴシック" charset="-128"/>
              </a:rPr>
              <a:t>yrs</a:t>
            </a:r>
            <a:endParaRPr lang="en-US" dirty="0">
              <a:solidFill>
                <a:srgbClr val="7F7F7F"/>
              </a:solidFill>
              <a:latin typeface="Arial" charset="0"/>
              <a:ea typeface="ＭＳ Ｐゴシック" charset="-128"/>
            </a:endParaRPr>
          </a:p>
          <a:p>
            <a:pPr>
              <a:defRPr/>
            </a:pPr>
            <a:endParaRPr lang="en-US" dirty="0">
              <a:solidFill>
                <a:srgbClr val="0000FF"/>
              </a:solidFill>
              <a:latin typeface="Arial" charset="0"/>
              <a:ea typeface="ＭＳ Ｐゴシック" charset="-128"/>
            </a:endParaRPr>
          </a:p>
          <a:p>
            <a:pPr>
              <a:defRPr/>
            </a:pPr>
            <a:endParaRPr lang="en-US" dirty="0">
              <a:solidFill>
                <a:srgbClr val="0000FF"/>
              </a:solidFill>
              <a:latin typeface="Arial" charset="0"/>
              <a:ea typeface="ＭＳ Ｐゴシック" charset="-128"/>
            </a:endParaRPr>
          </a:p>
          <a:p>
            <a:pPr>
              <a:defRPr/>
            </a:pPr>
            <a:r>
              <a:rPr lang="en-US" dirty="0">
                <a:solidFill>
                  <a:srgbClr val="0000FF"/>
                </a:solidFill>
                <a:latin typeface="Arial" charset="0"/>
                <a:ea typeface="ＭＳ Ｐゴシック" charset="-128"/>
              </a:rPr>
              <a:t>							     100,000,000 l-</a:t>
            </a:r>
            <a:r>
              <a:rPr lang="en-US" dirty="0" err="1">
                <a:solidFill>
                  <a:srgbClr val="0000FF"/>
                </a:solidFill>
                <a:latin typeface="Arial" charset="0"/>
                <a:ea typeface="ＭＳ Ｐゴシック" charset="-128"/>
              </a:rPr>
              <a:t>yrs</a:t>
            </a:r>
            <a:endParaRPr lang="en-US" dirty="0">
              <a:solidFill>
                <a:srgbClr val="0000FF"/>
              </a:solidFill>
              <a:latin typeface="Arial" charset="0"/>
              <a:ea typeface="ＭＳ Ｐゴシック" charset="-128"/>
            </a:endParaRPr>
          </a:p>
        </p:txBody>
      </p:sp>
      <p:sp>
        <p:nvSpPr>
          <p:cNvPr id="6" name="TextBox 5">
            <a:extLst>
              <a:ext uri="{FF2B5EF4-FFF2-40B4-BE49-F238E27FC236}">
                <a16:creationId xmlns:a16="http://schemas.microsoft.com/office/drawing/2014/main" id="{1AF75968-29D0-4C65-9AD0-2D12121EB8DB}"/>
              </a:ext>
            </a:extLst>
          </p:cNvPr>
          <p:cNvSpPr txBox="1">
            <a:spLocks noChangeArrowheads="1"/>
          </p:cNvSpPr>
          <p:nvPr/>
        </p:nvSpPr>
        <p:spPr bwMode="auto">
          <a:xfrm>
            <a:off x="1341608" y="3952568"/>
            <a:ext cx="4495800" cy="369332"/>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800" dirty="0">
                <a:solidFill>
                  <a:srgbClr val="0000FF"/>
                </a:solidFill>
              </a:rPr>
              <a:t>Cepheid light curve</a:t>
            </a:r>
            <a:endParaRPr lang="en-US" altLang="en-US" sz="1800" dirty="0"/>
          </a:p>
        </p:txBody>
      </p:sp>
      <p:sp>
        <p:nvSpPr>
          <p:cNvPr id="2" name="Rectangle 1">
            <a:extLst>
              <a:ext uri="{FF2B5EF4-FFF2-40B4-BE49-F238E27FC236}">
                <a16:creationId xmlns:a16="http://schemas.microsoft.com/office/drawing/2014/main" id="{FC693FB9-7DB1-4058-924D-17B2F982D7E3}"/>
              </a:ext>
            </a:extLst>
          </p:cNvPr>
          <p:cNvSpPr/>
          <p:nvPr/>
        </p:nvSpPr>
        <p:spPr>
          <a:xfrm>
            <a:off x="1303508" y="3105835"/>
            <a:ext cx="4572000" cy="646331"/>
          </a:xfrm>
          <a:prstGeom prst="rect">
            <a:avLst/>
          </a:prstGeom>
        </p:spPr>
        <p:txBody>
          <a:bodyPr>
            <a:spAutoFit/>
          </a:bodyPr>
          <a:lstStyle/>
          <a:p>
            <a:r>
              <a:rPr lang="en-US" dirty="0">
                <a:solidFill>
                  <a:srgbClr val="7F7F7F"/>
                </a:solidFill>
              </a:rPr>
              <a:t>Spectroscopy</a:t>
            </a:r>
            <a:br>
              <a:rPr lang="en-US" dirty="0">
                <a:solidFill>
                  <a:srgbClr val="7F7F7F"/>
                </a:solidFill>
              </a:rPr>
            </a:br>
            <a:r>
              <a:rPr lang="en-US" dirty="0">
                <a:solidFill>
                  <a:srgbClr val="7F7F7F"/>
                </a:solidFill>
              </a:rPr>
              <a:t>with HR diag. </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0622114-D991-42F1-B5CB-38A5CF0E8AFD}"/>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4DF635C5-9A8B-4D49-8F43-2C70538E2E42}"/>
              </a:ext>
            </a:extLst>
          </p:cNvPr>
          <p:cNvSpPr txBox="1">
            <a:spLocks noChangeArrowheads="1"/>
          </p:cNvSpPr>
          <p:nvPr/>
        </p:nvSpPr>
        <p:spPr bwMode="auto">
          <a:xfrm>
            <a:off x="990600" y="1828800"/>
            <a:ext cx="5791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a:solidFill>
                  <a:srgbClr val="0000FF"/>
                </a:solidFill>
              </a:rPr>
              <a:t>—  a type of pulsating Red Giant star</a:t>
            </a:r>
          </a:p>
          <a:p>
            <a:endParaRPr lang="en-US" altLang="en-US">
              <a:solidFill>
                <a:srgbClr val="0000FF"/>
              </a:solidFill>
            </a:endParaRPr>
          </a:p>
          <a:p>
            <a:r>
              <a:rPr lang="en-US" altLang="en-US">
                <a:solidFill>
                  <a:srgbClr val="0000FF"/>
                </a:solidFill>
              </a:rPr>
              <a:t>—  their rate of pulsating is directly 	related to their </a:t>
            </a:r>
            <a:r>
              <a:rPr lang="en-US" altLang="en-US">
                <a:solidFill>
                  <a:srgbClr val="FF0000"/>
                </a:solidFill>
              </a:rPr>
              <a:t>absolute </a:t>
            </a:r>
            <a:r>
              <a:rPr lang="en-US" altLang="en-US">
                <a:solidFill>
                  <a:srgbClr val="0000FF"/>
                </a:solidFill>
              </a:rPr>
              <a:t>brightness</a:t>
            </a:r>
          </a:p>
        </p:txBody>
      </p:sp>
      <p:sp>
        <p:nvSpPr>
          <p:cNvPr id="15" name="TextBox 14">
            <a:extLst>
              <a:ext uri="{FF2B5EF4-FFF2-40B4-BE49-F238E27FC236}">
                <a16:creationId xmlns:a16="http://schemas.microsoft.com/office/drawing/2014/main" id="{9542D65B-D9D0-4390-BCC0-22EB5DFD426D}"/>
              </a:ext>
            </a:extLst>
          </p:cNvPr>
          <p:cNvSpPr txBox="1">
            <a:spLocks noChangeArrowheads="1"/>
          </p:cNvSpPr>
          <p:nvPr/>
        </p:nvSpPr>
        <p:spPr bwMode="auto">
          <a:xfrm>
            <a:off x="3657600" y="4724400"/>
            <a:ext cx="4419600" cy="8302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measure their pulsation rate, know their </a:t>
            </a:r>
            <a:r>
              <a:rPr lang="en-US">
                <a:solidFill>
                  <a:srgbClr val="FF0000"/>
                </a:solidFill>
                <a:latin typeface="Arial" charset="0"/>
                <a:ea typeface="ＭＳ Ｐゴシック" charset="-128"/>
              </a:rPr>
              <a:t>absolute </a:t>
            </a:r>
            <a:r>
              <a:rPr lang="en-US">
                <a:solidFill>
                  <a:srgbClr val="0000FF"/>
                </a:solidFill>
                <a:latin typeface="Arial" charset="0"/>
                <a:ea typeface="ＭＳ Ｐゴシック" charset="-128"/>
              </a:rPr>
              <a:t>brightness!</a:t>
            </a:r>
          </a:p>
        </p:txBody>
      </p:sp>
      <p:cxnSp>
        <p:nvCxnSpPr>
          <p:cNvPr id="26629" name="Straight Arrow Connector 16">
            <a:extLst>
              <a:ext uri="{FF2B5EF4-FFF2-40B4-BE49-F238E27FC236}">
                <a16:creationId xmlns:a16="http://schemas.microsoft.com/office/drawing/2014/main" id="{27390FBA-9870-4861-973D-E9ED64CC6C91}"/>
              </a:ext>
            </a:extLst>
          </p:cNvPr>
          <p:cNvCxnSpPr>
            <a:cxnSpLocks noChangeShapeType="1"/>
          </p:cNvCxnSpPr>
          <p:nvPr/>
        </p:nvCxnSpPr>
        <p:spPr bwMode="auto">
          <a:xfrm rot="16200000" flipV="1">
            <a:off x="3695700" y="3771900"/>
            <a:ext cx="1371600" cy="533400"/>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sp>
        <p:nvSpPr>
          <p:cNvPr id="25606" name="Oval 13">
            <a:extLst>
              <a:ext uri="{FF2B5EF4-FFF2-40B4-BE49-F238E27FC236}">
                <a16:creationId xmlns:a16="http://schemas.microsoft.com/office/drawing/2014/main" id="{978F4074-FD38-4EEF-8BFD-54D4FF088FF2}"/>
              </a:ext>
            </a:extLst>
          </p:cNvPr>
          <p:cNvSpPr>
            <a:spLocks noChangeArrowheads="1"/>
          </p:cNvSpPr>
          <p:nvPr/>
        </p:nvSpPr>
        <p:spPr bwMode="auto">
          <a:xfrm>
            <a:off x="6248400" y="76200"/>
            <a:ext cx="2819400" cy="2819400"/>
          </a:xfrm>
          <a:prstGeom prst="ellipse">
            <a:avLst/>
          </a:prstGeom>
          <a:solidFill>
            <a:srgbClr val="FF0000">
              <a:alpha val="63136"/>
            </a:srgbClr>
          </a:solidFill>
          <a:ln>
            <a:noFill/>
          </a:ln>
          <a:effectLst>
            <a:outerShdw blurRad="50800" dist="38100" dir="2700000" algn="tl" rotWithShape="0">
              <a:srgbClr val="808080">
                <a:alpha val="39999"/>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Arial" charset="0"/>
              <a:ea typeface="ＭＳ Ｐゴシック" charset="0"/>
            </a:endParaRPr>
          </a:p>
        </p:txBody>
      </p:sp>
      <p:sp>
        <p:nvSpPr>
          <p:cNvPr id="25607" name="Oval 13">
            <a:extLst>
              <a:ext uri="{FF2B5EF4-FFF2-40B4-BE49-F238E27FC236}">
                <a16:creationId xmlns:a16="http://schemas.microsoft.com/office/drawing/2014/main" id="{81F8C24A-C0F4-400E-A8DB-BDDC0888E95A}"/>
              </a:ext>
            </a:extLst>
          </p:cNvPr>
          <p:cNvSpPr>
            <a:spLocks noChangeArrowheads="1"/>
          </p:cNvSpPr>
          <p:nvPr/>
        </p:nvSpPr>
        <p:spPr bwMode="auto">
          <a:xfrm>
            <a:off x="7162800" y="3429000"/>
            <a:ext cx="990600" cy="990600"/>
          </a:xfrm>
          <a:prstGeom prst="ellipse">
            <a:avLst/>
          </a:prstGeom>
          <a:solidFill>
            <a:srgbClr val="FF0000">
              <a:alpha val="63136"/>
            </a:srgbClr>
          </a:solidFill>
          <a:ln>
            <a:noFill/>
          </a:ln>
          <a:effectLst>
            <a:outerShdw blurRad="50800" dist="38100" dir="2700000" algn="tl" rotWithShape="0">
              <a:srgbClr val="808080">
                <a:alpha val="39999"/>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Arial" charset="0"/>
              <a:ea typeface="ＭＳ Ｐゴシック"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F33824B9-6060-4838-8CD9-CCF27E5CC00E}"/>
              </a:ext>
            </a:extLst>
          </p:cNvPr>
          <p:cNvSpPr txBox="1">
            <a:spLocks noChangeArrowheads="1"/>
          </p:cNvSpPr>
          <p:nvPr/>
        </p:nvSpPr>
        <p:spPr bwMode="auto">
          <a:xfrm>
            <a:off x="2819400" y="6019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dirty="0">
                <a:solidFill>
                  <a:srgbClr val="0000FF"/>
                </a:solidFill>
                <a:latin typeface="Arial" charset="0"/>
                <a:ea typeface="ＭＳ Ｐゴシック" charset="-128"/>
              </a:rPr>
              <a:t>Cepheid Variables</a:t>
            </a:r>
          </a:p>
        </p:txBody>
      </p:sp>
      <p:pic>
        <p:nvPicPr>
          <p:cNvPr id="27651" name="Picture 1" descr="M3movie_stanek_big.gif">
            <a:extLst>
              <a:ext uri="{FF2B5EF4-FFF2-40B4-BE49-F238E27FC236}">
                <a16:creationId xmlns:a16="http://schemas.microsoft.com/office/drawing/2014/main" id="{8A941D2E-49D0-417A-B29A-CAD6CAD4ED5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8801100" cy="674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595E0A05-32D7-4C29-BCDC-96527CA3423F}"/>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C4D50A16-A0C6-4DA6-9FAB-FFA27F406F76}"/>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28676" name="Straight Connector 6">
            <a:extLst>
              <a:ext uri="{FF2B5EF4-FFF2-40B4-BE49-F238E27FC236}">
                <a16:creationId xmlns:a16="http://schemas.microsoft.com/office/drawing/2014/main" id="{ACE27196-FCD6-4556-AEB9-7D81C31B7C53}"/>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77" name="Straight Connector 8">
            <a:extLst>
              <a:ext uri="{FF2B5EF4-FFF2-40B4-BE49-F238E27FC236}">
                <a16:creationId xmlns:a16="http://schemas.microsoft.com/office/drawing/2014/main" id="{3F71A61D-4A1C-4368-BCA0-D8C101107C14}"/>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B0BCF1C2-7124-4F69-900D-B2233D1E8E2E}"/>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8679" name="TextBox 11">
            <a:extLst>
              <a:ext uri="{FF2B5EF4-FFF2-40B4-BE49-F238E27FC236}">
                <a16:creationId xmlns:a16="http://schemas.microsoft.com/office/drawing/2014/main" id="{FC5A5678-9AF6-472B-AB97-3C7C932F4E5A}"/>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3FDB650B-239D-42A0-A5CA-E1DBD9A38394}"/>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28681" name="Straight Connector 17">
            <a:extLst>
              <a:ext uri="{FF2B5EF4-FFF2-40B4-BE49-F238E27FC236}">
                <a16:creationId xmlns:a16="http://schemas.microsoft.com/office/drawing/2014/main" id="{CC61588C-E185-4BFB-813D-D386AD4D9442}"/>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82" name="Straight Connector 14">
            <a:extLst>
              <a:ext uri="{FF2B5EF4-FFF2-40B4-BE49-F238E27FC236}">
                <a16:creationId xmlns:a16="http://schemas.microsoft.com/office/drawing/2014/main" id="{D4456B7E-0EA6-4F8E-A278-2499C2007709}"/>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83" name="Straight Connector 16">
            <a:extLst>
              <a:ext uri="{FF2B5EF4-FFF2-40B4-BE49-F238E27FC236}">
                <a16:creationId xmlns:a16="http://schemas.microsoft.com/office/drawing/2014/main" id="{D933A520-40B6-4CD1-8160-2D319DDFC913}"/>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84" name="Straight Connector 18">
            <a:extLst>
              <a:ext uri="{FF2B5EF4-FFF2-40B4-BE49-F238E27FC236}">
                <a16:creationId xmlns:a16="http://schemas.microsoft.com/office/drawing/2014/main" id="{CB927A6A-A8AA-477B-99A6-695EEC77FA2C}"/>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85" name="Straight Connector 19">
            <a:extLst>
              <a:ext uri="{FF2B5EF4-FFF2-40B4-BE49-F238E27FC236}">
                <a16:creationId xmlns:a16="http://schemas.microsoft.com/office/drawing/2014/main" id="{30979EB5-B229-435C-ADF3-98DFE7BEF2C1}"/>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86" name="Straight Connector 20">
            <a:extLst>
              <a:ext uri="{FF2B5EF4-FFF2-40B4-BE49-F238E27FC236}">
                <a16:creationId xmlns:a16="http://schemas.microsoft.com/office/drawing/2014/main" id="{B38FBFE8-76FB-4104-B02E-C35D3D7E8F2A}"/>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87" name="Straight Connector 21">
            <a:extLst>
              <a:ext uri="{FF2B5EF4-FFF2-40B4-BE49-F238E27FC236}">
                <a16:creationId xmlns:a16="http://schemas.microsoft.com/office/drawing/2014/main" id="{854F5DBE-D90F-4832-878F-AF6D8E61616B}"/>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88" name="Straight Connector 22">
            <a:extLst>
              <a:ext uri="{FF2B5EF4-FFF2-40B4-BE49-F238E27FC236}">
                <a16:creationId xmlns:a16="http://schemas.microsoft.com/office/drawing/2014/main" id="{F3E1B896-EFB5-4209-AD5D-212303557D55}"/>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89" name="Straight Connector 23">
            <a:extLst>
              <a:ext uri="{FF2B5EF4-FFF2-40B4-BE49-F238E27FC236}">
                <a16:creationId xmlns:a16="http://schemas.microsoft.com/office/drawing/2014/main" id="{C3FBC5D5-5966-410C-9694-C37CE4241ACC}"/>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0" name="Straight Connector 24">
            <a:extLst>
              <a:ext uri="{FF2B5EF4-FFF2-40B4-BE49-F238E27FC236}">
                <a16:creationId xmlns:a16="http://schemas.microsoft.com/office/drawing/2014/main" id="{21BBEE74-1AD6-4D5E-A3B3-DF0C4B02CF9A}"/>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1" name="Straight Connector 25">
            <a:extLst>
              <a:ext uri="{FF2B5EF4-FFF2-40B4-BE49-F238E27FC236}">
                <a16:creationId xmlns:a16="http://schemas.microsoft.com/office/drawing/2014/main" id="{63DB9E0B-81A2-4CE0-B7E1-B3CDB0771571}"/>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2" name="Straight Connector 26">
            <a:extLst>
              <a:ext uri="{FF2B5EF4-FFF2-40B4-BE49-F238E27FC236}">
                <a16:creationId xmlns:a16="http://schemas.microsoft.com/office/drawing/2014/main" id="{C8FA49CA-E91A-47E5-B450-56DD3BBD7F0F}"/>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3" name="Straight Connector 27">
            <a:extLst>
              <a:ext uri="{FF2B5EF4-FFF2-40B4-BE49-F238E27FC236}">
                <a16:creationId xmlns:a16="http://schemas.microsoft.com/office/drawing/2014/main" id="{2DD60344-2103-48FE-ACA3-79E97A320058}"/>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4" name="Straight Connector 28">
            <a:extLst>
              <a:ext uri="{FF2B5EF4-FFF2-40B4-BE49-F238E27FC236}">
                <a16:creationId xmlns:a16="http://schemas.microsoft.com/office/drawing/2014/main" id="{E080BC8D-DCDA-4AE3-9CCB-0269C9525060}"/>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5" name="Straight Connector 29">
            <a:extLst>
              <a:ext uri="{FF2B5EF4-FFF2-40B4-BE49-F238E27FC236}">
                <a16:creationId xmlns:a16="http://schemas.microsoft.com/office/drawing/2014/main" id="{BB766F6A-F4FE-4105-A80F-C59545B03E44}"/>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6" name="Straight Connector 30">
            <a:extLst>
              <a:ext uri="{FF2B5EF4-FFF2-40B4-BE49-F238E27FC236}">
                <a16:creationId xmlns:a16="http://schemas.microsoft.com/office/drawing/2014/main" id="{1CA6A44C-8C11-4639-A4AB-88DE408B4676}"/>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7" name="Straight Connector 31">
            <a:extLst>
              <a:ext uri="{FF2B5EF4-FFF2-40B4-BE49-F238E27FC236}">
                <a16:creationId xmlns:a16="http://schemas.microsoft.com/office/drawing/2014/main" id="{37F07DC6-49FF-4B9E-907D-E59E605A8CCA}"/>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8" name="Straight Connector 32">
            <a:extLst>
              <a:ext uri="{FF2B5EF4-FFF2-40B4-BE49-F238E27FC236}">
                <a16:creationId xmlns:a16="http://schemas.microsoft.com/office/drawing/2014/main" id="{89FEA6DE-DF28-4AFC-8B21-E90400AB9B03}"/>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699" name="Straight Connector 33">
            <a:extLst>
              <a:ext uri="{FF2B5EF4-FFF2-40B4-BE49-F238E27FC236}">
                <a16:creationId xmlns:a16="http://schemas.microsoft.com/office/drawing/2014/main" id="{E9984F01-B757-406F-B99D-71A945882C8A}"/>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8700" name="Straight Connector 34">
            <a:extLst>
              <a:ext uri="{FF2B5EF4-FFF2-40B4-BE49-F238E27FC236}">
                <a16:creationId xmlns:a16="http://schemas.microsoft.com/office/drawing/2014/main" id="{F22322B1-8B22-4853-A854-B63B36374628}"/>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AC9AF64-F4A5-4700-B4B7-25D587C1A72C}"/>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AE0BA57F-2654-4031-9F51-6E9D3F26C383}"/>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29700" name="Straight Connector 6">
            <a:extLst>
              <a:ext uri="{FF2B5EF4-FFF2-40B4-BE49-F238E27FC236}">
                <a16:creationId xmlns:a16="http://schemas.microsoft.com/office/drawing/2014/main" id="{83B833B3-5B70-4C1F-9390-19C17A322035}"/>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01" name="Straight Connector 8">
            <a:extLst>
              <a:ext uri="{FF2B5EF4-FFF2-40B4-BE49-F238E27FC236}">
                <a16:creationId xmlns:a16="http://schemas.microsoft.com/office/drawing/2014/main" id="{DD2799F1-DCE8-42BA-9531-D65061B8471B}"/>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3468C67A-5C34-4670-9EBA-6F95BCE4E66E}"/>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9703" name="TextBox 11">
            <a:extLst>
              <a:ext uri="{FF2B5EF4-FFF2-40B4-BE49-F238E27FC236}">
                <a16:creationId xmlns:a16="http://schemas.microsoft.com/office/drawing/2014/main" id="{C5A83149-C2E4-4940-B42E-B69BACBCD68A}"/>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2A6CD810-DBB7-41AE-ACB4-A0F8AEBF94AF}"/>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29705" name="Straight Connector 17">
            <a:extLst>
              <a:ext uri="{FF2B5EF4-FFF2-40B4-BE49-F238E27FC236}">
                <a16:creationId xmlns:a16="http://schemas.microsoft.com/office/drawing/2014/main" id="{E3956D68-FA42-405D-9323-C6CCB0652A20}"/>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06" name="Straight Connector 14">
            <a:extLst>
              <a:ext uri="{FF2B5EF4-FFF2-40B4-BE49-F238E27FC236}">
                <a16:creationId xmlns:a16="http://schemas.microsoft.com/office/drawing/2014/main" id="{C6119AA6-6FD1-4596-992A-ECB24C6B5306}"/>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0BAA40AD-D293-4320-8E6F-D334DA9019EC}"/>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29708" name="Straight Connector 16">
            <a:extLst>
              <a:ext uri="{FF2B5EF4-FFF2-40B4-BE49-F238E27FC236}">
                <a16:creationId xmlns:a16="http://schemas.microsoft.com/office/drawing/2014/main" id="{5DB0E8A9-6DE0-4A3B-802D-A45988421F36}"/>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09" name="Straight Connector 18">
            <a:extLst>
              <a:ext uri="{FF2B5EF4-FFF2-40B4-BE49-F238E27FC236}">
                <a16:creationId xmlns:a16="http://schemas.microsoft.com/office/drawing/2014/main" id="{6334FA2D-B923-4B5E-A161-C3A5BE381490}"/>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0" name="Straight Connector 19">
            <a:extLst>
              <a:ext uri="{FF2B5EF4-FFF2-40B4-BE49-F238E27FC236}">
                <a16:creationId xmlns:a16="http://schemas.microsoft.com/office/drawing/2014/main" id="{940C7ADE-C1D1-40A2-BAF3-C85485DAF05E}"/>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1" name="Straight Connector 20">
            <a:extLst>
              <a:ext uri="{FF2B5EF4-FFF2-40B4-BE49-F238E27FC236}">
                <a16:creationId xmlns:a16="http://schemas.microsoft.com/office/drawing/2014/main" id="{0E4D3693-C48D-4EB4-93AB-D24A24400C87}"/>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2" name="Straight Connector 21">
            <a:extLst>
              <a:ext uri="{FF2B5EF4-FFF2-40B4-BE49-F238E27FC236}">
                <a16:creationId xmlns:a16="http://schemas.microsoft.com/office/drawing/2014/main" id="{9AEA62B3-F594-435E-9FD2-21F76BB4015E}"/>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3" name="Straight Connector 22">
            <a:extLst>
              <a:ext uri="{FF2B5EF4-FFF2-40B4-BE49-F238E27FC236}">
                <a16:creationId xmlns:a16="http://schemas.microsoft.com/office/drawing/2014/main" id="{116AF1D6-53F1-4F3D-A4DF-33B462141362}"/>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4" name="Straight Connector 23">
            <a:extLst>
              <a:ext uri="{FF2B5EF4-FFF2-40B4-BE49-F238E27FC236}">
                <a16:creationId xmlns:a16="http://schemas.microsoft.com/office/drawing/2014/main" id="{0B62D462-CB3B-43C7-B202-5CF37E5B5219}"/>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5" name="Straight Connector 24">
            <a:extLst>
              <a:ext uri="{FF2B5EF4-FFF2-40B4-BE49-F238E27FC236}">
                <a16:creationId xmlns:a16="http://schemas.microsoft.com/office/drawing/2014/main" id="{79B13F8E-33E9-4DEC-8E95-EFAB58F00E1E}"/>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6" name="Straight Connector 25">
            <a:extLst>
              <a:ext uri="{FF2B5EF4-FFF2-40B4-BE49-F238E27FC236}">
                <a16:creationId xmlns:a16="http://schemas.microsoft.com/office/drawing/2014/main" id="{0E2D0699-7165-454A-B7C4-EBBA43EB7A78}"/>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7" name="Straight Connector 26">
            <a:extLst>
              <a:ext uri="{FF2B5EF4-FFF2-40B4-BE49-F238E27FC236}">
                <a16:creationId xmlns:a16="http://schemas.microsoft.com/office/drawing/2014/main" id="{61E03C58-123B-4183-8F14-D846C794C820}"/>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8" name="Straight Connector 27">
            <a:extLst>
              <a:ext uri="{FF2B5EF4-FFF2-40B4-BE49-F238E27FC236}">
                <a16:creationId xmlns:a16="http://schemas.microsoft.com/office/drawing/2014/main" id="{1DE9C715-4112-45BA-9CFA-0358614970D7}"/>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19" name="Straight Connector 28">
            <a:extLst>
              <a:ext uri="{FF2B5EF4-FFF2-40B4-BE49-F238E27FC236}">
                <a16:creationId xmlns:a16="http://schemas.microsoft.com/office/drawing/2014/main" id="{5FCCEF6B-6F70-4C5F-9D69-CA7259983D68}"/>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20" name="Straight Connector 29">
            <a:extLst>
              <a:ext uri="{FF2B5EF4-FFF2-40B4-BE49-F238E27FC236}">
                <a16:creationId xmlns:a16="http://schemas.microsoft.com/office/drawing/2014/main" id="{1A2C77BF-02B2-43E1-B9AE-4D16C2AB67C0}"/>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21" name="Straight Connector 30">
            <a:extLst>
              <a:ext uri="{FF2B5EF4-FFF2-40B4-BE49-F238E27FC236}">
                <a16:creationId xmlns:a16="http://schemas.microsoft.com/office/drawing/2014/main" id="{131DE012-282C-4FA6-AC57-62C499766B27}"/>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22" name="Straight Connector 31">
            <a:extLst>
              <a:ext uri="{FF2B5EF4-FFF2-40B4-BE49-F238E27FC236}">
                <a16:creationId xmlns:a16="http://schemas.microsoft.com/office/drawing/2014/main" id="{41AB086F-59E2-4C37-8767-607078170CC8}"/>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23" name="Straight Connector 32">
            <a:extLst>
              <a:ext uri="{FF2B5EF4-FFF2-40B4-BE49-F238E27FC236}">
                <a16:creationId xmlns:a16="http://schemas.microsoft.com/office/drawing/2014/main" id="{5763E452-9F19-44A4-BAEF-557959566F21}"/>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24" name="Straight Connector 33">
            <a:extLst>
              <a:ext uri="{FF2B5EF4-FFF2-40B4-BE49-F238E27FC236}">
                <a16:creationId xmlns:a16="http://schemas.microsoft.com/office/drawing/2014/main" id="{76462F68-9C88-4706-B2D1-5F982A581356}"/>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29725" name="Straight Connector 34">
            <a:extLst>
              <a:ext uri="{FF2B5EF4-FFF2-40B4-BE49-F238E27FC236}">
                <a16:creationId xmlns:a16="http://schemas.microsoft.com/office/drawing/2014/main" id="{FD9163F7-5192-4965-B52F-3641F557E364}"/>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5D8C860-34E6-4AC3-8F35-AF9A3173A2AC}"/>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6E940FB7-ECBF-4B48-B7BF-94798E7CBB12}"/>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0724" name="Straight Connector 6">
            <a:extLst>
              <a:ext uri="{FF2B5EF4-FFF2-40B4-BE49-F238E27FC236}">
                <a16:creationId xmlns:a16="http://schemas.microsoft.com/office/drawing/2014/main" id="{5A0E8119-E0AC-4283-9F2C-43ED4A136818}"/>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25" name="Straight Connector 8">
            <a:extLst>
              <a:ext uri="{FF2B5EF4-FFF2-40B4-BE49-F238E27FC236}">
                <a16:creationId xmlns:a16="http://schemas.microsoft.com/office/drawing/2014/main" id="{8EB365EF-158F-4E91-86BB-DDA91B37EDFE}"/>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77B70B0F-7BF1-4F78-BEBF-931CF26EB91A}"/>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0727" name="TextBox 11">
            <a:extLst>
              <a:ext uri="{FF2B5EF4-FFF2-40B4-BE49-F238E27FC236}">
                <a16:creationId xmlns:a16="http://schemas.microsoft.com/office/drawing/2014/main" id="{2247D793-0C39-48CE-AABB-E14F18F548A8}"/>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B0B3C770-06E0-4F78-A87C-9A1FEB6A0861}"/>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0729" name="Straight Connector 17">
            <a:extLst>
              <a:ext uri="{FF2B5EF4-FFF2-40B4-BE49-F238E27FC236}">
                <a16:creationId xmlns:a16="http://schemas.microsoft.com/office/drawing/2014/main" id="{6560B0A4-9F13-4A0D-8A19-AE7B90013C71}"/>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30" name="Straight Connector 14">
            <a:extLst>
              <a:ext uri="{FF2B5EF4-FFF2-40B4-BE49-F238E27FC236}">
                <a16:creationId xmlns:a16="http://schemas.microsoft.com/office/drawing/2014/main" id="{A43E898A-D48E-4AE9-90B3-321B41D6AB87}"/>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E54E904E-A8D2-4246-B4F5-0598FDC1FA93}"/>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68D09F25-7E33-435F-B860-26DE3D29573B}"/>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0733" name="Straight Connector 18">
            <a:extLst>
              <a:ext uri="{FF2B5EF4-FFF2-40B4-BE49-F238E27FC236}">
                <a16:creationId xmlns:a16="http://schemas.microsoft.com/office/drawing/2014/main" id="{10DA95D4-C1F7-4549-919B-9E362C4614E5}"/>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34" name="Straight Connector 19">
            <a:extLst>
              <a:ext uri="{FF2B5EF4-FFF2-40B4-BE49-F238E27FC236}">
                <a16:creationId xmlns:a16="http://schemas.microsoft.com/office/drawing/2014/main" id="{37CCFD7A-742A-40FD-8DE8-C55E9914B847}"/>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35" name="Straight Connector 20">
            <a:extLst>
              <a:ext uri="{FF2B5EF4-FFF2-40B4-BE49-F238E27FC236}">
                <a16:creationId xmlns:a16="http://schemas.microsoft.com/office/drawing/2014/main" id="{8557C6B4-D457-4A52-8161-BE02CAC5F37E}"/>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36" name="Straight Connector 21">
            <a:extLst>
              <a:ext uri="{FF2B5EF4-FFF2-40B4-BE49-F238E27FC236}">
                <a16:creationId xmlns:a16="http://schemas.microsoft.com/office/drawing/2014/main" id="{056E5390-0D3C-40D2-AD2F-543CE1F03FFB}"/>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37" name="Straight Connector 22">
            <a:extLst>
              <a:ext uri="{FF2B5EF4-FFF2-40B4-BE49-F238E27FC236}">
                <a16:creationId xmlns:a16="http://schemas.microsoft.com/office/drawing/2014/main" id="{C2B49CF4-7C66-480B-8D3E-A616111C0805}"/>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38" name="Straight Connector 23">
            <a:extLst>
              <a:ext uri="{FF2B5EF4-FFF2-40B4-BE49-F238E27FC236}">
                <a16:creationId xmlns:a16="http://schemas.microsoft.com/office/drawing/2014/main" id="{6E1EA82E-84FB-4839-89DE-16D757F152F2}"/>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39" name="Straight Connector 24">
            <a:extLst>
              <a:ext uri="{FF2B5EF4-FFF2-40B4-BE49-F238E27FC236}">
                <a16:creationId xmlns:a16="http://schemas.microsoft.com/office/drawing/2014/main" id="{3CEA36EE-31D3-440C-B3B5-1363CE498DA2}"/>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0" name="Straight Connector 25">
            <a:extLst>
              <a:ext uri="{FF2B5EF4-FFF2-40B4-BE49-F238E27FC236}">
                <a16:creationId xmlns:a16="http://schemas.microsoft.com/office/drawing/2014/main" id="{356C42DA-7233-4683-B0FA-04104E3EE5E0}"/>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1" name="Straight Connector 26">
            <a:extLst>
              <a:ext uri="{FF2B5EF4-FFF2-40B4-BE49-F238E27FC236}">
                <a16:creationId xmlns:a16="http://schemas.microsoft.com/office/drawing/2014/main" id="{4BBD4D0D-41FC-47F9-8A0C-9669100B2E5B}"/>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2" name="Straight Connector 27">
            <a:extLst>
              <a:ext uri="{FF2B5EF4-FFF2-40B4-BE49-F238E27FC236}">
                <a16:creationId xmlns:a16="http://schemas.microsoft.com/office/drawing/2014/main" id="{C78BAB38-2BCC-4E97-AC87-D00EFB09AF6B}"/>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3" name="Straight Connector 28">
            <a:extLst>
              <a:ext uri="{FF2B5EF4-FFF2-40B4-BE49-F238E27FC236}">
                <a16:creationId xmlns:a16="http://schemas.microsoft.com/office/drawing/2014/main" id="{A025C5C3-5BCD-4C8A-A5CF-FB73629D8CBB}"/>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4" name="Straight Connector 29">
            <a:extLst>
              <a:ext uri="{FF2B5EF4-FFF2-40B4-BE49-F238E27FC236}">
                <a16:creationId xmlns:a16="http://schemas.microsoft.com/office/drawing/2014/main" id="{176F9329-545C-479A-B1F6-93DA219616C9}"/>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5" name="Straight Connector 30">
            <a:extLst>
              <a:ext uri="{FF2B5EF4-FFF2-40B4-BE49-F238E27FC236}">
                <a16:creationId xmlns:a16="http://schemas.microsoft.com/office/drawing/2014/main" id="{DEE3DA7F-AE5D-4FD6-9C35-CDD9C06ECB74}"/>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6" name="Straight Connector 31">
            <a:extLst>
              <a:ext uri="{FF2B5EF4-FFF2-40B4-BE49-F238E27FC236}">
                <a16:creationId xmlns:a16="http://schemas.microsoft.com/office/drawing/2014/main" id="{D47FA83D-74F1-439C-A4E6-46F85F9DD367}"/>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7" name="Straight Connector 32">
            <a:extLst>
              <a:ext uri="{FF2B5EF4-FFF2-40B4-BE49-F238E27FC236}">
                <a16:creationId xmlns:a16="http://schemas.microsoft.com/office/drawing/2014/main" id="{5B5DC1A9-3360-4378-8338-FB36A4CC5ADA}"/>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8" name="Straight Connector 33">
            <a:extLst>
              <a:ext uri="{FF2B5EF4-FFF2-40B4-BE49-F238E27FC236}">
                <a16:creationId xmlns:a16="http://schemas.microsoft.com/office/drawing/2014/main" id="{ED394135-0799-4A7A-8C86-7190318DF260}"/>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49" name="Straight Connector 34">
            <a:extLst>
              <a:ext uri="{FF2B5EF4-FFF2-40B4-BE49-F238E27FC236}">
                <a16:creationId xmlns:a16="http://schemas.microsoft.com/office/drawing/2014/main" id="{81414BC4-E68C-431F-896B-2407578B23F4}"/>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0750" name="Straight Connector 35">
            <a:extLst>
              <a:ext uri="{FF2B5EF4-FFF2-40B4-BE49-F238E27FC236}">
                <a16:creationId xmlns:a16="http://schemas.microsoft.com/office/drawing/2014/main" id="{F272DADE-DFF6-4FC9-8D0B-FCAD0ECB251D}"/>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65EACB0-E024-4FD7-8901-0758BF680241}"/>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F2A6C0D9-D7AA-459A-A93F-FC19BA818388}"/>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1748" name="Straight Connector 6">
            <a:extLst>
              <a:ext uri="{FF2B5EF4-FFF2-40B4-BE49-F238E27FC236}">
                <a16:creationId xmlns:a16="http://schemas.microsoft.com/office/drawing/2014/main" id="{D2F91331-2D9D-40A3-B8F3-CFEE0965733A}"/>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49" name="Straight Connector 8">
            <a:extLst>
              <a:ext uri="{FF2B5EF4-FFF2-40B4-BE49-F238E27FC236}">
                <a16:creationId xmlns:a16="http://schemas.microsoft.com/office/drawing/2014/main" id="{3C9D2BE7-6DDD-4D4A-9820-D532022BE454}"/>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A89B5675-E8C8-4E67-9C16-7940B5B8E70C}"/>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1751" name="TextBox 11">
            <a:extLst>
              <a:ext uri="{FF2B5EF4-FFF2-40B4-BE49-F238E27FC236}">
                <a16:creationId xmlns:a16="http://schemas.microsoft.com/office/drawing/2014/main" id="{D2D8893F-660F-4C17-B9FD-C8296E73DF5D}"/>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1A0DD856-F771-4E5B-8F7C-3DE285A77621}"/>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1753" name="Straight Connector 17">
            <a:extLst>
              <a:ext uri="{FF2B5EF4-FFF2-40B4-BE49-F238E27FC236}">
                <a16:creationId xmlns:a16="http://schemas.microsoft.com/office/drawing/2014/main" id="{8FDF2630-DA8E-4A08-935E-5A7EFD9D008F}"/>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54" name="Straight Connector 14">
            <a:extLst>
              <a:ext uri="{FF2B5EF4-FFF2-40B4-BE49-F238E27FC236}">
                <a16:creationId xmlns:a16="http://schemas.microsoft.com/office/drawing/2014/main" id="{5184A361-A718-4DB4-AE0F-669DEC95B6EA}"/>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99DD20AD-5D2C-454D-98DE-FB74CAC5656C}"/>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3EC12838-F387-457F-A826-B3830E284303}"/>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9EF7F5DC-12D3-40E8-A68D-EBCCE7EC1F23}"/>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1758" name="Straight Connector 19">
            <a:extLst>
              <a:ext uri="{FF2B5EF4-FFF2-40B4-BE49-F238E27FC236}">
                <a16:creationId xmlns:a16="http://schemas.microsoft.com/office/drawing/2014/main" id="{4EC8CFE6-D1CE-4274-92F4-C7A792C4197F}"/>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59" name="Straight Connector 20">
            <a:extLst>
              <a:ext uri="{FF2B5EF4-FFF2-40B4-BE49-F238E27FC236}">
                <a16:creationId xmlns:a16="http://schemas.microsoft.com/office/drawing/2014/main" id="{EB42C194-4ACA-4CE7-8D8F-EF09FA69CDBA}"/>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0" name="Straight Connector 21">
            <a:extLst>
              <a:ext uri="{FF2B5EF4-FFF2-40B4-BE49-F238E27FC236}">
                <a16:creationId xmlns:a16="http://schemas.microsoft.com/office/drawing/2014/main" id="{D5CF396F-98E3-4CB3-B235-94800BA4010B}"/>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1" name="Straight Connector 22">
            <a:extLst>
              <a:ext uri="{FF2B5EF4-FFF2-40B4-BE49-F238E27FC236}">
                <a16:creationId xmlns:a16="http://schemas.microsoft.com/office/drawing/2014/main" id="{B54B090B-C416-4DE6-955E-D6560B9A836E}"/>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2" name="Straight Connector 23">
            <a:extLst>
              <a:ext uri="{FF2B5EF4-FFF2-40B4-BE49-F238E27FC236}">
                <a16:creationId xmlns:a16="http://schemas.microsoft.com/office/drawing/2014/main" id="{14C61E8E-508E-48BA-9A1F-AA7D6D04D588}"/>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3" name="Straight Connector 24">
            <a:extLst>
              <a:ext uri="{FF2B5EF4-FFF2-40B4-BE49-F238E27FC236}">
                <a16:creationId xmlns:a16="http://schemas.microsoft.com/office/drawing/2014/main" id="{A3B229FC-B0E0-43DF-8F0E-7BC51800896D}"/>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4" name="Straight Connector 25">
            <a:extLst>
              <a:ext uri="{FF2B5EF4-FFF2-40B4-BE49-F238E27FC236}">
                <a16:creationId xmlns:a16="http://schemas.microsoft.com/office/drawing/2014/main" id="{DEB96ACB-0346-4FE8-A2B5-77F9B9B814A8}"/>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5" name="Straight Connector 26">
            <a:extLst>
              <a:ext uri="{FF2B5EF4-FFF2-40B4-BE49-F238E27FC236}">
                <a16:creationId xmlns:a16="http://schemas.microsoft.com/office/drawing/2014/main" id="{940BF53B-BFA1-44E8-B7DF-A6FBA6E937FB}"/>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6" name="Straight Connector 27">
            <a:extLst>
              <a:ext uri="{FF2B5EF4-FFF2-40B4-BE49-F238E27FC236}">
                <a16:creationId xmlns:a16="http://schemas.microsoft.com/office/drawing/2014/main" id="{FEBA8F17-D09B-405D-8990-9C9978D7D06B}"/>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7" name="Straight Connector 28">
            <a:extLst>
              <a:ext uri="{FF2B5EF4-FFF2-40B4-BE49-F238E27FC236}">
                <a16:creationId xmlns:a16="http://schemas.microsoft.com/office/drawing/2014/main" id="{91E4A298-43CE-4BDE-84BB-75A7C6CF66F9}"/>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8" name="Straight Connector 29">
            <a:extLst>
              <a:ext uri="{FF2B5EF4-FFF2-40B4-BE49-F238E27FC236}">
                <a16:creationId xmlns:a16="http://schemas.microsoft.com/office/drawing/2014/main" id="{1FDFC066-9C82-4CFC-9D32-3C522672073A}"/>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69" name="Straight Connector 30">
            <a:extLst>
              <a:ext uri="{FF2B5EF4-FFF2-40B4-BE49-F238E27FC236}">
                <a16:creationId xmlns:a16="http://schemas.microsoft.com/office/drawing/2014/main" id="{65794C26-FBC1-4147-911B-3C116B17B76D}"/>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70" name="Straight Connector 31">
            <a:extLst>
              <a:ext uri="{FF2B5EF4-FFF2-40B4-BE49-F238E27FC236}">
                <a16:creationId xmlns:a16="http://schemas.microsoft.com/office/drawing/2014/main" id="{87359CEE-FE1E-47C3-9D50-6D36E90762F6}"/>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71" name="Straight Connector 32">
            <a:extLst>
              <a:ext uri="{FF2B5EF4-FFF2-40B4-BE49-F238E27FC236}">
                <a16:creationId xmlns:a16="http://schemas.microsoft.com/office/drawing/2014/main" id="{0B2CF8B7-3D23-497D-A9CD-2FE6C870CB7B}"/>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72" name="Straight Connector 33">
            <a:extLst>
              <a:ext uri="{FF2B5EF4-FFF2-40B4-BE49-F238E27FC236}">
                <a16:creationId xmlns:a16="http://schemas.microsoft.com/office/drawing/2014/main" id="{872FF283-28D9-456D-83E8-E683E39A586E}"/>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73" name="Straight Connector 34">
            <a:extLst>
              <a:ext uri="{FF2B5EF4-FFF2-40B4-BE49-F238E27FC236}">
                <a16:creationId xmlns:a16="http://schemas.microsoft.com/office/drawing/2014/main" id="{CF7AED41-7A95-4E7D-8686-0B680ACFCB04}"/>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74" name="Straight Connector 35">
            <a:extLst>
              <a:ext uri="{FF2B5EF4-FFF2-40B4-BE49-F238E27FC236}">
                <a16:creationId xmlns:a16="http://schemas.microsoft.com/office/drawing/2014/main" id="{DFB2E94F-2A63-4748-B28D-6D26D990E990}"/>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775" name="Straight Connector 36">
            <a:extLst>
              <a:ext uri="{FF2B5EF4-FFF2-40B4-BE49-F238E27FC236}">
                <a16:creationId xmlns:a16="http://schemas.microsoft.com/office/drawing/2014/main" id="{14B46C7E-DAFE-4359-B302-E4412875AB0E}"/>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3FCD293-A445-4E3E-AFE8-BED5A5283501}"/>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CFF4CEF6-4F05-405D-855B-CF3B94DE404F}"/>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2772" name="Straight Connector 6">
            <a:extLst>
              <a:ext uri="{FF2B5EF4-FFF2-40B4-BE49-F238E27FC236}">
                <a16:creationId xmlns:a16="http://schemas.microsoft.com/office/drawing/2014/main" id="{359E33FE-F92C-49A3-BB1A-9ABF4A2A6660}"/>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73" name="Straight Connector 8">
            <a:extLst>
              <a:ext uri="{FF2B5EF4-FFF2-40B4-BE49-F238E27FC236}">
                <a16:creationId xmlns:a16="http://schemas.microsoft.com/office/drawing/2014/main" id="{D83E5D3C-49A6-41E1-9453-702B4E04A81E}"/>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BA046FEF-EA1C-45AB-8AA4-F35C2B533271}"/>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2775" name="TextBox 11">
            <a:extLst>
              <a:ext uri="{FF2B5EF4-FFF2-40B4-BE49-F238E27FC236}">
                <a16:creationId xmlns:a16="http://schemas.microsoft.com/office/drawing/2014/main" id="{154C4E41-7174-493D-B3E2-0C342F5F2954}"/>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BBC5140B-3755-4614-8789-B7C85F1D19F4}"/>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2777" name="Straight Connector 17">
            <a:extLst>
              <a:ext uri="{FF2B5EF4-FFF2-40B4-BE49-F238E27FC236}">
                <a16:creationId xmlns:a16="http://schemas.microsoft.com/office/drawing/2014/main" id="{D1C3E7B8-8351-426A-98CE-D8B7CFF83023}"/>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78" name="Straight Connector 14">
            <a:extLst>
              <a:ext uri="{FF2B5EF4-FFF2-40B4-BE49-F238E27FC236}">
                <a16:creationId xmlns:a16="http://schemas.microsoft.com/office/drawing/2014/main" id="{D813099E-6BC5-4AB6-9849-F49980037D84}"/>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FED7B781-38A4-4ED3-B305-2E92382D00A9}"/>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6818F573-60F3-430B-B3A9-1A658331821F}"/>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969E8144-7994-4EF4-84BD-9C677CB215B0}"/>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D9467D46-F1A8-477D-A878-D1A0DCCB3A3A}"/>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2783" name="Straight Connector 20">
            <a:extLst>
              <a:ext uri="{FF2B5EF4-FFF2-40B4-BE49-F238E27FC236}">
                <a16:creationId xmlns:a16="http://schemas.microsoft.com/office/drawing/2014/main" id="{1E4A1565-0CA9-40A5-9ABE-367DF80C6C2F}"/>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84" name="Straight Connector 21">
            <a:extLst>
              <a:ext uri="{FF2B5EF4-FFF2-40B4-BE49-F238E27FC236}">
                <a16:creationId xmlns:a16="http://schemas.microsoft.com/office/drawing/2014/main" id="{1439691B-9CBF-4E67-8100-97EB2AEE0B84}"/>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85" name="Straight Connector 22">
            <a:extLst>
              <a:ext uri="{FF2B5EF4-FFF2-40B4-BE49-F238E27FC236}">
                <a16:creationId xmlns:a16="http://schemas.microsoft.com/office/drawing/2014/main" id="{E5EFD7A4-38A5-41CB-A6CA-CEB76A2F6DA7}"/>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86" name="Straight Connector 23">
            <a:extLst>
              <a:ext uri="{FF2B5EF4-FFF2-40B4-BE49-F238E27FC236}">
                <a16:creationId xmlns:a16="http://schemas.microsoft.com/office/drawing/2014/main" id="{ED51F460-A881-4C83-ACEF-EB7E45DDB98F}"/>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87" name="Straight Connector 24">
            <a:extLst>
              <a:ext uri="{FF2B5EF4-FFF2-40B4-BE49-F238E27FC236}">
                <a16:creationId xmlns:a16="http://schemas.microsoft.com/office/drawing/2014/main" id="{D4F12FA8-FEB4-4ED4-AB2B-902837934038}"/>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88" name="Straight Connector 25">
            <a:extLst>
              <a:ext uri="{FF2B5EF4-FFF2-40B4-BE49-F238E27FC236}">
                <a16:creationId xmlns:a16="http://schemas.microsoft.com/office/drawing/2014/main" id="{EA0772B5-18DE-462B-A240-D48D674B158C}"/>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89" name="Straight Connector 26">
            <a:extLst>
              <a:ext uri="{FF2B5EF4-FFF2-40B4-BE49-F238E27FC236}">
                <a16:creationId xmlns:a16="http://schemas.microsoft.com/office/drawing/2014/main" id="{C547A512-D7FA-4DC3-9B33-27238E24E499}"/>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0" name="Straight Connector 27">
            <a:extLst>
              <a:ext uri="{FF2B5EF4-FFF2-40B4-BE49-F238E27FC236}">
                <a16:creationId xmlns:a16="http://schemas.microsoft.com/office/drawing/2014/main" id="{50816C54-A464-4216-BEA3-6850EC4F17AB}"/>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1" name="Straight Connector 28">
            <a:extLst>
              <a:ext uri="{FF2B5EF4-FFF2-40B4-BE49-F238E27FC236}">
                <a16:creationId xmlns:a16="http://schemas.microsoft.com/office/drawing/2014/main" id="{8725C613-F432-4EE1-A969-CD8586A39F3F}"/>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2" name="Straight Connector 29">
            <a:extLst>
              <a:ext uri="{FF2B5EF4-FFF2-40B4-BE49-F238E27FC236}">
                <a16:creationId xmlns:a16="http://schemas.microsoft.com/office/drawing/2014/main" id="{26C4E4AE-9C25-4956-8973-0D267B2907EB}"/>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3" name="Straight Connector 30">
            <a:extLst>
              <a:ext uri="{FF2B5EF4-FFF2-40B4-BE49-F238E27FC236}">
                <a16:creationId xmlns:a16="http://schemas.microsoft.com/office/drawing/2014/main" id="{29919A2F-0D9F-4CC4-A08B-5F14BB204478}"/>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4" name="Straight Connector 31">
            <a:extLst>
              <a:ext uri="{FF2B5EF4-FFF2-40B4-BE49-F238E27FC236}">
                <a16:creationId xmlns:a16="http://schemas.microsoft.com/office/drawing/2014/main" id="{8411F012-DD4B-47BE-B36F-914085B75747}"/>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5" name="Straight Connector 32">
            <a:extLst>
              <a:ext uri="{FF2B5EF4-FFF2-40B4-BE49-F238E27FC236}">
                <a16:creationId xmlns:a16="http://schemas.microsoft.com/office/drawing/2014/main" id="{4A9BCA16-C80B-4C8C-9A13-B621C2D42C35}"/>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6" name="Straight Connector 33">
            <a:extLst>
              <a:ext uri="{FF2B5EF4-FFF2-40B4-BE49-F238E27FC236}">
                <a16:creationId xmlns:a16="http://schemas.microsoft.com/office/drawing/2014/main" id="{87B8AF7B-D195-4EC0-8982-FB73F65E0136}"/>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7" name="Straight Connector 34">
            <a:extLst>
              <a:ext uri="{FF2B5EF4-FFF2-40B4-BE49-F238E27FC236}">
                <a16:creationId xmlns:a16="http://schemas.microsoft.com/office/drawing/2014/main" id="{D20EDFE1-068B-4A8F-9FFF-ABE8FD7E61B2}"/>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8" name="Straight Connector 35">
            <a:extLst>
              <a:ext uri="{FF2B5EF4-FFF2-40B4-BE49-F238E27FC236}">
                <a16:creationId xmlns:a16="http://schemas.microsoft.com/office/drawing/2014/main" id="{0D67A1FA-B055-48A3-B3D5-B5E0EE773A49}"/>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799" name="Straight Connector 36">
            <a:extLst>
              <a:ext uri="{FF2B5EF4-FFF2-40B4-BE49-F238E27FC236}">
                <a16:creationId xmlns:a16="http://schemas.microsoft.com/office/drawing/2014/main" id="{6C87CC9D-F5BD-408A-8272-ADA0457015C4}"/>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2800" name="Straight Connector 37">
            <a:extLst>
              <a:ext uri="{FF2B5EF4-FFF2-40B4-BE49-F238E27FC236}">
                <a16:creationId xmlns:a16="http://schemas.microsoft.com/office/drawing/2014/main" id="{6E7E98F5-099C-48A4-9A4C-4F35658AEF3F}"/>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BE1AE26-E137-4D5B-B646-D54F6F0C3320}"/>
              </a:ext>
            </a:extLst>
          </p:cNvPr>
          <p:cNvSpPr txBox="1">
            <a:spLocks noChangeArrowheads="1"/>
          </p:cNvSpPr>
          <p:nvPr/>
        </p:nvSpPr>
        <p:spPr bwMode="auto">
          <a:xfrm>
            <a:off x="2743200" y="304800"/>
            <a:ext cx="3276600" cy="461963"/>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Cepheid Variables</a:t>
            </a:r>
          </a:p>
        </p:txBody>
      </p:sp>
      <p:sp>
        <p:nvSpPr>
          <p:cNvPr id="14" name="TextBox 13">
            <a:extLst>
              <a:ext uri="{FF2B5EF4-FFF2-40B4-BE49-F238E27FC236}">
                <a16:creationId xmlns:a16="http://schemas.microsoft.com/office/drawing/2014/main" id="{A024F019-9BB6-407D-8F93-8F099225843D}"/>
              </a:ext>
            </a:extLst>
          </p:cNvPr>
          <p:cNvSpPr txBox="1">
            <a:spLocks noChangeArrowheads="1"/>
          </p:cNvSpPr>
          <p:nvPr/>
        </p:nvSpPr>
        <p:spPr bwMode="auto">
          <a:xfrm>
            <a:off x="990600" y="1828800"/>
            <a:ext cx="6934200" cy="1570038"/>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solidFill>
                  <a:srgbClr val="0000FF"/>
                </a:solidFill>
                <a:latin typeface="Arial" charset="0"/>
                <a:ea typeface="ＭＳ Ｐゴシック" charset="-128"/>
              </a:rPr>
              <a:t>How do you measure their pulsation rate?</a:t>
            </a:r>
          </a:p>
          <a:p>
            <a:pPr>
              <a:defRPr/>
            </a:pPr>
            <a:endParaRPr lang="en-US">
              <a:solidFill>
                <a:srgbClr val="0000FF"/>
              </a:solidFill>
              <a:latin typeface="Arial" charset="0"/>
              <a:ea typeface="ＭＳ Ｐゴシック" charset="-128"/>
            </a:endParaRPr>
          </a:p>
          <a:p>
            <a:pPr>
              <a:defRPr/>
            </a:pPr>
            <a:r>
              <a:rPr lang="en-US">
                <a:solidFill>
                  <a:srgbClr val="0000FF"/>
                </a:solidFill>
                <a:latin typeface="Arial" charset="0"/>
                <a:ea typeface="ＭＳ Ｐゴシック" charset="-128"/>
              </a:rPr>
              <a:t>You measure how bright they are over time.  This is called a </a:t>
            </a:r>
            <a:r>
              <a:rPr lang="en-US">
                <a:solidFill>
                  <a:srgbClr val="FF0000"/>
                </a:solidFill>
                <a:latin typeface="Arial" charset="0"/>
                <a:ea typeface="ＭＳ Ｐゴシック" charset="-128"/>
              </a:rPr>
              <a:t>LIGHT CURVE</a:t>
            </a:r>
          </a:p>
        </p:txBody>
      </p:sp>
      <p:cxnSp>
        <p:nvCxnSpPr>
          <p:cNvPr id="33796" name="Straight Connector 6">
            <a:extLst>
              <a:ext uri="{FF2B5EF4-FFF2-40B4-BE49-F238E27FC236}">
                <a16:creationId xmlns:a16="http://schemas.microsoft.com/office/drawing/2014/main" id="{DFE26A5E-3B79-4DD5-AAA5-52FBAA98C0F2}"/>
              </a:ext>
            </a:extLst>
          </p:cNvPr>
          <p:cNvCxnSpPr>
            <a:cxnSpLocks noChangeShapeType="1"/>
          </p:cNvCxnSpPr>
          <p:nvPr/>
        </p:nvCxnSpPr>
        <p:spPr bwMode="auto">
          <a:xfrm rot="5400000">
            <a:off x="647701" y="4914900"/>
            <a:ext cx="20574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797" name="Straight Connector 8">
            <a:extLst>
              <a:ext uri="{FF2B5EF4-FFF2-40B4-BE49-F238E27FC236}">
                <a16:creationId xmlns:a16="http://schemas.microsoft.com/office/drawing/2014/main" id="{F09FC44E-E2AB-4174-9DAC-01253D35F977}"/>
              </a:ext>
            </a:extLst>
          </p:cNvPr>
          <p:cNvCxnSpPr>
            <a:cxnSpLocks noChangeShapeType="1"/>
          </p:cNvCxnSpPr>
          <p:nvPr/>
        </p:nvCxnSpPr>
        <p:spPr bwMode="auto">
          <a:xfrm>
            <a:off x="1676400" y="5943600"/>
            <a:ext cx="4876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1" name="Oval 10">
            <a:extLst>
              <a:ext uri="{FF2B5EF4-FFF2-40B4-BE49-F238E27FC236}">
                <a16:creationId xmlns:a16="http://schemas.microsoft.com/office/drawing/2014/main" id="{0D6D2D05-434D-472D-B8AF-81947C4A801A}"/>
              </a:ext>
            </a:extLst>
          </p:cNvPr>
          <p:cNvSpPr>
            <a:spLocks noChangeArrowheads="1"/>
          </p:cNvSpPr>
          <p:nvPr/>
        </p:nvSpPr>
        <p:spPr bwMode="auto">
          <a:xfrm>
            <a:off x="1905000" y="5745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33799" name="TextBox 11">
            <a:extLst>
              <a:ext uri="{FF2B5EF4-FFF2-40B4-BE49-F238E27FC236}">
                <a16:creationId xmlns:a16="http://schemas.microsoft.com/office/drawing/2014/main" id="{60F5FDDC-9696-4DE6-8F1A-FEF14C731D91}"/>
              </a:ext>
            </a:extLst>
          </p:cNvPr>
          <p:cNvSpPr txBox="1">
            <a:spLocks noChangeArrowheads="1"/>
          </p:cNvSpPr>
          <p:nvPr/>
        </p:nvSpPr>
        <p:spPr bwMode="auto">
          <a:xfrm>
            <a:off x="6629400" y="5715000"/>
            <a:ext cx="1200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37931725" indent="-37474525">
              <a:defRPr sz="2400">
                <a:solidFill>
                  <a:schemeClr val="tx1"/>
                </a:solidFill>
                <a:latin typeface="Arial" panose="020B0604020202020204" pitchFamily="34" charset="0"/>
                <a:ea typeface="MS PGothic" panose="020B0600070205080204" pitchFamily="34" charset="-128"/>
              </a:defRPr>
            </a:lvl2pPr>
            <a:lvl3pPr>
              <a:defRPr sz="2400">
                <a:solidFill>
                  <a:schemeClr val="tx1"/>
                </a:solidFill>
                <a:latin typeface="Arial" panose="020B0604020202020204" pitchFamily="34" charset="0"/>
                <a:ea typeface="MS PGothic" panose="020B0600070205080204" pitchFamily="34" charset="-128"/>
              </a:defRPr>
            </a:lvl3pPr>
            <a:lvl4pPr>
              <a:defRPr sz="2400">
                <a:solidFill>
                  <a:schemeClr val="tx1"/>
                </a:solidFill>
                <a:latin typeface="Arial" panose="020B0604020202020204" pitchFamily="34" charset="0"/>
                <a:ea typeface="MS PGothic" panose="020B0600070205080204" pitchFamily="34" charset="-128"/>
              </a:defRPr>
            </a:lvl4pPr>
            <a:lvl5pPr>
              <a:defRPr sz="2400">
                <a:solidFill>
                  <a:schemeClr val="tx1"/>
                </a:solidFill>
                <a:latin typeface="Arial" panose="020B0604020202020204" pitchFamily="34" charset="0"/>
                <a:ea typeface="MS PGothic"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a:t>time (days)</a:t>
            </a:r>
          </a:p>
        </p:txBody>
      </p:sp>
      <p:sp>
        <p:nvSpPr>
          <p:cNvPr id="13" name="TextBox 12">
            <a:extLst>
              <a:ext uri="{FF2B5EF4-FFF2-40B4-BE49-F238E27FC236}">
                <a16:creationId xmlns:a16="http://schemas.microsoft.com/office/drawing/2014/main" id="{2A7B4016-B83B-4AE6-8D49-400A0EEAAE20}"/>
              </a:ext>
            </a:extLst>
          </p:cNvPr>
          <p:cNvSpPr txBox="1"/>
          <p:nvPr/>
        </p:nvSpPr>
        <p:spPr>
          <a:xfrm rot="16200000">
            <a:off x="312737" y="4792663"/>
            <a:ext cx="1998663" cy="338138"/>
          </a:xfrm>
          <a:prstGeom prst="rect">
            <a:avLst/>
          </a:prstGeom>
          <a:noFill/>
        </p:spPr>
        <p:txBody>
          <a:bodyPr wrap="none">
            <a:spAutoFit/>
          </a:bodyPr>
          <a:lstStyle/>
          <a:p>
            <a:pPr>
              <a:defRPr/>
            </a:pPr>
            <a:r>
              <a:rPr lang="en-US" sz="1600">
                <a:solidFill>
                  <a:srgbClr val="0000FF"/>
                </a:solidFill>
                <a:effectLst>
                  <a:outerShdw blurRad="50800" dist="38100" dir="2700000">
                    <a:srgbClr val="000000">
                      <a:alpha val="43000"/>
                    </a:srgbClr>
                  </a:outerShdw>
                </a:effectLst>
                <a:latin typeface="Arial" charset="0"/>
                <a:ea typeface="ＭＳ Ｐゴシック" charset="-128"/>
              </a:rPr>
              <a:t>apparent </a:t>
            </a:r>
            <a:r>
              <a:rPr lang="en-US" sz="1600">
                <a:latin typeface="Arial" charset="0"/>
                <a:ea typeface="ＭＳ Ｐゴシック" charset="-128"/>
              </a:rPr>
              <a:t>brightness</a:t>
            </a:r>
          </a:p>
        </p:txBody>
      </p:sp>
      <p:cxnSp>
        <p:nvCxnSpPr>
          <p:cNvPr id="33801" name="Straight Connector 17">
            <a:extLst>
              <a:ext uri="{FF2B5EF4-FFF2-40B4-BE49-F238E27FC236}">
                <a16:creationId xmlns:a16="http://schemas.microsoft.com/office/drawing/2014/main" id="{D3D48FFD-EF63-40DA-A66D-D1274B42699D}"/>
              </a:ext>
            </a:extLst>
          </p:cNvPr>
          <p:cNvCxnSpPr>
            <a:cxnSpLocks noChangeShapeType="1"/>
          </p:cNvCxnSpPr>
          <p:nvPr/>
        </p:nvCxnSpPr>
        <p:spPr bwMode="auto">
          <a:xfrm rot="5400000">
            <a:off x="1829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02" name="Straight Connector 14">
            <a:extLst>
              <a:ext uri="{FF2B5EF4-FFF2-40B4-BE49-F238E27FC236}">
                <a16:creationId xmlns:a16="http://schemas.microsoft.com/office/drawing/2014/main" id="{828D084B-8FB4-4527-816C-659E889079E2}"/>
              </a:ext>
            </a:extLst>
          </p:cNvPr>
          <p:cNvCxnSpPr>
            <a:cxnSpLocks noChangeShapeType="1"/>
          </p:cNvCxnSpPr>
          <p:nvPr/>
        </p:nvCxnSpPr>
        <p:spPr bwMode="auto">
          <a:xfrm rot="5400000">
            <a:off x="2056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6" name="Oval 15">
            <a:extLst>
              <a:ext uri="{FF2B5EF4-FFF2-40B4-BE49-F238E27FC236}">
                <a16:creationId xmlns:a16="http://schemas.microsoft.com/office/drawing/2014/main" id="{F7032DD3-A24B-4FAD-B25B-CDD6FE549DE4}"/>
              </a:ext>
            </a:extLst>
          </p:cNvPr>
          <p:cNvSpPr>
            <a:spLocks noChangeArrowheads="1"/>
          </p:cNvSpPr>
          <p:nvPr/>
        </p:nvSpPr>
        <p:spPr bwMode="auto">
          <a:xfrm>
            <a:off x="2057400" y="51355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7" name="Oval 16">
            <a:extLst>
              <a:ext uri="{FF2B5EF4-FFF2-40B4-BE49-F238E27FC236}">
                <a16:creationId xmlns:a16="http://schemas.microsoft.com/office/drawing/2014/main" id="{F81653BF-C591-49DC-A81D-C1CD7522A9C0}"/>
              </a:ext>
            </a:extLst>
          </p:cNvPr>
          <p:cNvSpPr>
            <a:spLocks noChangeArrowheads="1"/>
          </p:cNvSpPr>
          <p:nvPr/>
        </p:nvSpPr>
        <p:spPr bwMode="auto">
          <a:xfrm>
            <a:off x="2209800" y="44958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19" name="Oval 18">
            <a:extLst>
              <a:ext uri="{FF2B5EF4-FFF2-40B4-BE49-F238E27FC236}">
                <a16:creationId xmlns:a16="http://schemas.microsoft.com/office/drawing/2014/main" id="{EF130748-7941-4F74-B640-555BBDAA8552}"/>
              </a:ext>
            </a:extLst>
          </p:cNvPr>
          <p:cNvSpPr>
            <a:spLocks noChangeArrowheads="1"/>
          </p:cNvSpPr>
          <p:nvPr/>
        </p:nvSpPr>
        <p:spPr bwMode="auto">
          <a:xfrm>
            <a:off x="2362200" y="40687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0" name="Oval 19">
            <a:extLst>
              <a:ext uri="{FF2B5EF4-FFF2-40B4-BE49-F238E27FC236}">
                <a16:creationId xmlns:a16="http://schemas.microsoft.com/office/drawing/2014/main" id="{4B3C9D5D-A91C-464B-94C2-550C74751F82}"/>
              </a:ext>
            </a:extLst>
          </p:cNvPr>
          <p:cNvSpPr>
            <a:spLocks noChangeArrowheads="1"/>
          </p:cNvSpPr>
          <p:nvPr/>
        </p:nvSpPr>
        <p:spPr bwMode="auto">
          <a:xfrm>
            <a:off x="2514600" y="4038600"/>
            <a:ext cx="46038" cy="46038"/>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sp>
        <p:nvSpPr>
          <p:cNvPr id="21" name="Oval 20">
            <a:extLst>
              <a:ext uri="{FF2B5EF4-FFF2-40B4-BE49-F238E27FC236}">
                <a16:creationId xmlns:a16="http://schemas.microsoft.com/office/drawing/2014/main" id="{46DFFF35-C732-47C0-A6E7-023F7F7355B4}"/>
              </a:ext>
            </a:extLst>
          </p:cNvPr>
          <p:cNvSpPr>
            <a:spLocks noChangeArrowheads="1"/>
          </p:cNvSpPr>
          <p:nvPr/>
        </p:nvSpPr>
        <p:spPr bwMode="auto">
          <a:xfrm>
            <a:off x="2667000" y="4221163"/>
            <a:ext cx="46038" cy="46037"/>
          </a:xfrm>
          <a:prstGeom prst="ellipse">
            <a:avLst/>
          </a:prstGeom>
          <a:solidFill>
            <a:srgbClr val="0000FF"/>
          </a:solidFill>
          <a:ln w="9525">
            <a:solidFill>
              <a:srgbClr val="0000FF"/>
            </a:solidFill>
            <a:round/>
            <a:headEnd/>
            <a:tailEnd/>
          </a:ln>
          <a:effectLst>
            <a:outerShdw blurRad="50800" dist="38100" dir="2700000" rotWithShape="0">
              <a:srgbClr val="808080">
                <a:alpha val="42999"/>
              </a:srgbClr>
            </a:outerShdw>
          </a:effectLst>
        </p:spPr>
        <p:txBody>
          <a:bodyPr/>
          <a:lstStyle/>
          <a:p>
            <a:pPr>
              <a:defRPr/>
            </a:pPr>
            <a:endParaRPr lang="en-US">
              <a:latin typeface="Arial" charset="0"/>
              <a:ea typeface="ＭＳ Ｐゴシック" charset="-128"/>
            </a:endParaRPr>
          </a:p>
        </p:txBody>
      </p:sp>
      <p:cxnSp>
        <p:nvCxnSpPr>
          <p:cNvPr id="33808" name="Straight Connector 21">
            <a:extLst>
              <a:ext uri="{FF2B5EF4-FFF2-40B4-BE49-F238E27FC236}">
                <a16:creationId xmlns:a16="http://schemas.microsoft.com/office/drawing/2014/main" id="{8DA5FE2C-01B9-4BD4-B087-A995111975FA}"/>
              </a:ext>
            </a:extLst>
          </p:cNvPr>
          <p:cNvCxnSpPr>
            <a:cxnSpLocks noChangeShapeType="1"/>
          </p:cNvCxnSpPr>
          <p:nvPr/>
        </p:nvCxnSpPr>
        <p:spPr bwMode="auto">
          <a:xfrm rot="5400000">
            <a:off x="2286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09" name="Straight Connector 22">
            <a:extLst>
              <a:ext uri="{FF2B5EF4-FFF2-40B4-BE49-F238E27FC236}">
                <a16:creationId xmlns:a16="http://schemas.microsoft.com/office/drawing/2014/main" id="{EEFF0AF2-403F-44C1-A7B8-1F85D4562A51}"/>
              </a:ext>
            </a:extLst>
          </p:cNvPr>
          <p:cNvCxnSpPr>
            <a:cxnSpLocks noChangeShapeType="1"/>
          </p:cNvCxnSpPr>
          <p:nvPr/>
        </p:nvCxnSpPr>
        <p:spPr bwMode="auto">
          <a:xfrm rot="5400000">
            <a:off x="2513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0" name="Straight Connector 23">
            <a:extLst>
              <a:ext uri="{FF2B5EF4-FFF2-40B4-BE49-F238E27FC236}">
                <a16:creationId xmlns:a16="http://schemas.microsoft.com/office/drawing/2014/main" id="{608195E4-0244-4500-BC2A-6832A8771FD2}"/>
              </a:ext>
            </a:extLst>
          </p:cNvPr>
          <p:cNvCxnSpPr>
            <a:cxnSpLocks noChangeShapeType="1"/>
          </p:cNvCxnSpPr>
          <p:nvPr/>
        </p:nvCxnSpPr>
        <p:spPr bwMode="auto">
          <a:xfrm rot="5400000">
            <a:off x="2743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1" name="Straight Connector 24">
            <a:extLst>
              <a:ext uri="{FF2B5EF4-FFF2-40B4-BE49-F238E27FC236}">
                <a16:creationId xmlns:a16="http://schemas.microsoft.com/office/drawing/2014/main" id="{E1076799-A370-4ABA-B61D-36D6655D6D1A}"/>
              </a:ext>
            </a:extLst>
          </p:cNvPr>
          <p:cNvCxnSpPr>
            <a:cxnSpLocks noChangeShapeType="1"/>
          </p:cNvCxnSpPr>
          <p:nvPr/>
        </p:nvCxnSpPr>
        <p:spPr bwMode="auto">
          <a:xfrm rot="5400000">
            <a:off x="2971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2" name="Straight Connector 25">
            <a:extLst>
              <a:ext uri="{FF2B5EF4-FFF2-40B4-BE49-F238E27FC236}">
                <a16:creationId xmlns:a16="http://schemas.microsoft.com/office/drawing/2014/main" id="{F3EA2939-1D22-43E6-A92C-A462E9CCBFCC}"/>
              </a:ext>
            </a:extLst>
          </p:cNvPr>
          <p:cNvCxnSpPr>
            <a:cxnSpLocks noChangeShapeType="1"/>
          </p:cNvCxnSpPr>
          <p:nvPr/>
        </p:nvCxnSpPr>
        <p:spPr bwMode="auto">
          <a:xfrm rot="5400000">
            <a:off x="3201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3" name="Straight Connector 26">
            <a:extLst>
              <a:ext uri="{FF2B5EF4-FFF2-40B4-BE49-F238E27FC236}">
                <a16:creationId xmlns:a16="http://schemas.microsoft.com/office/drawing/2014/main" id="{68905D29-8BC6-4996-958A-CA1BBC44F185}"/>
              </a:ext>
            </a:extLst>
          </p:cNvPr>
          <p:cNvCxnSpPr>
            <a:cxnSpLocks noChangeShapeType="1"/>
          </p:cNvCxnSpPr>
          <p:nvPr/>
        </p:nvCxnSpPr>
        <p:spPr bwMode="auto">
          <a:xfrm rot="5400000">
            <a:off x="3428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4" name="Straight Connector 27">
            <a:extLst>
              <a:ext uri="{FF2B5EF4-FFF2-40B4-BE49-F238E27FC236}">
                <a16:creationId xmlns:a16="http://schemas.microsoft.com/office/drawing/2014/main" id="{00050E6A-DA87-4412-B9BE-574FA33A368D}"/>
              </a:ext>
            </a:extLst>
          </p:cNvPr>
          <p:cNvCxnSpPr>
            <a:cxnSpLocks noChangeShapeType="1"/>
          </p:cNvCxnSpPr>
          <p:nvPr/>
        </p:nvCxnSpPr>
        <p:spPr bwMode="auto">
          <a:xfrm rot="5400000">
            <a:off x="3658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5" name="Straight Connector 28">
            <a:extLst>
              <a:ext uri="{FF2B5EF4-FFF2-40B4-BE49-F238E27FC236}">
                <a16:creationId xmlns:a16="http://schemas.microsoft.com/office/drawing/2014/main" id="{38AB82E0-B97D-4E6C-9E7D-63F68E22D263}"/>
              </a:ext>
            </a:extLst>
          </p:cNvPr>
          <p:cNvCxnSpPr>
            <a:cxnSpLocks noChangeShapeType="1"/>
          </p:cNvCxnSpPr>
          <p:nvPr/>
        </p:nvCxnSpPr>
        <p:spPr bwMode="auto">
          <a:xfrm rot="5400000">
            <a:off x="3885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6" name="Straight Connector 29">
            <a:extLst>
              <a:ext uri="{FF2B5EF4-FFF2-40B4-BE49-F238E27FC236}">
                <a16:creationId xmlns:a16="http://schemas.microsoft.com/office/drawing/2014/main" id="{AA182BE3-1C7D-4F3C-8D79-EC28D43DF5BB}"/>
              </a:ext>
            </a:extLst>
          </p:cNvPr>
          <p:cNvCxnSpPr>
            <a:cxnSpLocks noChangeShapeType="1"/>
          </p:cNvCxnSpPr>
          <p:nvPr/>
        </p:nvCxnSpPr>
        <p:spPr bwMode="auto">
          <a:xfrm rot="5400000">
            <a:off x="41155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7" name="Straight Connector 30">
            <a:extLst>
              <a:ext uri="{FF2B5EF4-FFF2-40B4-BE49-F238E27FC236}">
                <a16:creationId xmlns:a16="http://schemas.microsoft.com/office/drawing/2014/main" id="{DC896A49-9B33-4A55-A739-AD05BF33359D}"/>
              </a:ext>
            </a:extLst>
          </p:cNvPr>
          <p:cNvCxnSpPr>
            <a:cxnSpLocks noChangeShapeType="1"/>
          </p:cNvCxnSpPr>
          <p:nvPr/>
        </p:nvCxnSpPr>
        <p:spPr bwMode="auto">
          <a:xfrm rot="5400000">
            <a:off x="43426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8" name="Straight Connector 31">
            <a:extLst>
              <a:ext uri="{FF2B5EF4-FFF2-40B4-BE49-F238E27FC236}">
                <a16:creationId xmlns:a16="http://schemas.microsoft.com/office/drawing/2014/main" id="{6F471175-5224-4870-BC8E-31DE2DDA15A3}"/>
              </a:ext>
            </a:extLst>
          </p:cNvPr>
          <p:cNvCxnSpPr>
            <a:cxnSpLocks noChangeShapeType="1"/>
          </p:cNvCxnSpPr>
          <p:nvPr/>
        </p:nvCxnSpPr>
        <p:spPr bwMode="auto">
          <a:xfrm rot="5400000">
            <a:off x="45727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19" name="Straight Connector 32">
            <a:extLst>
              <a:ext uri="{FF2B5EF4-FFF2-40B4-BE49-F238E27FC236}">
                <a16:creationId xmlns:a16="http://schemas.microsoft.com/office/drawing/2014/main" id="{2872D9C7-2F87-435E-A0F9-4CF3FC3406D2}"/>
              </a:ext>
            </a:extLst>
          </p:cNvPr>
          <p:cNvCxnSpPr>
            <a:cxnSpLocks noChangeShapeType="1"/>
          </p:cNvCxnSpPr>
          <p:nvPr/>
        </p:nvCxnSpPr>
        <p:spPr bwMode="auto">
          <a:xfrm rot="5400000">
            <a:off x="47998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20" name="Straight Connector 33">
            <a:extLst>
              <a:ext uri="{FF2B5EF4-FFF2-40B4-BE49-F238E27FC236}">
                <a16:creationId xmlns:a16="http://schemas.microsoft.com/office/drawing/2014/main" id="{E2F80273-AF96-4262-9C6E-889F97778075}"/>
              </a:ext>
            </a:extLst>
          </p:cNvPr>
          <p:cNvCxnSpPr>
            <a:cxnSpLocks noChangeShapeType="1"/>
          </p:cNvCxnSpPr>
          <p:nvPr/>
        </p:nvCxnSpPr>
        <p:spPr bwMode="auto">
          <a:xfrm rot="5400000">
            <a:off x="50299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21" name="Straight Connector 34">
            <a:extLst>
              <a:ext uri="{FF2B5EF4-FFF2-40B4-BE49-F238E27FC236}">
                <a16:creationId xmlns:a16="http://schemas.microsoft.com/office/drawing/2014/main" id="{E793963D-DCCA-4722-B245-59659730EB8B}"/>
              </a:ext>
            </a:extLst>
          </p:cNvPr>
          <p:cNvCxnSpPr>
            <a:cxnSpLocks noChangeShapeType="1"/>
          </p:cNvCxnSpPr>
          <p:nvPr/>
        </p:nvCxnSpPr>
        <p:spPr bwMode="auto">
          <a:xfrm rot="5400000">
            <a:off x="52570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22" name="Straight Connector 35">
            <a:extLst>
              <a:ext uri="{FF2B5EF4-FFF2-40B4-BE49-F238E27FC236}">
                <a16:creationId xmlns:a16="http://schemas.microsoft.com/office/drawing/2014/main" id="{E1915E35-9282-4912-B290-D79728B5531C}"/>
              </a:ext>
            </a:extLst>
          </p:cNvPr>
          <p:cNvCxnSpPr>
            <a:cxnSpLocks noChangeShapeType="1"/>
          </p:cNvCxnSpPr>
          <p:nvPr/>
        </p:nvCxnSpPr>
        <p:spPr bwMode="auto">
          <a:xfrm rot="5400000">
            <a:off x="54871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23" name="Straight Connector 36">
            <a:extLst>
              <a:ext uri="{FF2B5EF4-FFF2-40B4-BE49-F238E27FC236}">
                <a16:creationId xmlns:a16="http://schemas.microsoft.com/office/drawing/2014/main" id="{FB5DF8ED-B679-4575-97B2-3147D983666F}"/>
              </a:ext>
            </a:extLst>
          </p:cNvPr>
          <p:cNvCxnSpPr>
            <a:cxnSpLocks noChangeShapeType="1"/>
          </p:cNvCxnSpPr>
          <p:nvPr/>
        </p:nvCxnSpPr>
        <p:spPr bwMode="auto">
          <a:xfrm rot="5400000">
            <a:off x="57142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24" name="Straight Connector 37">
            <a:extLst>
              <a:ext uri="{FF2B5EF4-FFF2-40B4-BE49-F238E27FC236}">
                <a16:creationId xmlns:a16="http://schemas.microsoft.com/office/drawing/2014/main" id="{47537624-8A9F-4C91-A1D5-003B387A0669}"/>
              </a:ext>
            </a:extLst>
          </p:cNvPr>
          <p:cNvCxnSpPr>
            <a:cxnSpLocks noChangeShapeType="1"/>
          </p:cNvCxnSpPr>
          <p:nvPr/>
        </p:nvCxnSpPr>
        <p:spPr bwMode="auto">
          <a:xfrm rot="5400000">
            <a:off x="5944394" y="6019006"/>
            <a:ext cx="1524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3825" name="Straight Connector 38">
            <a:extLst>
              <a:ext uri="{FF2B5EF4-FFF2-40B4-BE49-F238E27FC236}">
                <a16:creationId xmlns:a16="http://schemas.microsoft.com/office/drawing/2014/main" id="{59870770-B50D-48FC-987D-0690B969D069}"/>
              </a:ext>
            </a:extLst>
          </p:cNvPr>
          <p:cNvCxnSpPr>
            <a:cxnSpLocks noChangeShapeType="1"/>
          </p:cNvCxnSpPr>
          <p:nvPr/>
        </p:nvCxnSpPr>
        <p:spPr bwMode="auto">
          <a:xfrm rot="5400000">
            <a:off x="6171407" y="6019006"/>
            <a:ext cx="152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468</TotalTime>
  <Words>3757</Words>
  <Application>Microsoft Office PowerPoint</Application>
  <PresentationFormat>On-screen Show (4:3)</PresentationFormat>
  <Paragraphs>664</Paragraphs>
  <Slides>117</Slides>
  <Notes>17</Notes>
  <HiddenSlides>0</HiddenSlides>
  <MMClips>0</MMClips>
  <ScaleCrop>false</ScaleCrop>
  <HeadingPairs>
    <vt:vector size="8" baseType="variant">
      <vt:variant>
        <vt:lpstr>Fonts Used</vt:lpstr>
      </vt:variant>
      <vt:variant>
        <vt:i4>8</vt:i4>
      </vt:variant>
      <vt:variant>
        <vt:lpstr>Theme</vt:lpstr>
      </vt:variant>
      <vt:variant>
        <vt:i4>1</vt:i4>
      </vt:variant>
      <vt:variant>
        <vt:lpstr>Links</vt:lpstr>
      </vt:variant>
      <vt:variant>
        <vt:i4>14</vt:i4>
      </vt:variant>
      <vt:variant>
        <vt:lpstr>Slide Titles</vt:lpstr>
      </vt:variant>
      <vt:variant>
        <vt:i4>117</vt:i4>
      </vt:variant>
    </vt:vector>
  </HeadingPairs>
  <TitlesOfParts>
    <vt:vector size="140" baseType="lpstr">
      <vt:lpstr>MS PGothic</vt:lpstr>
      <vt:lpstr>MS PGothic</vt:lpstr>
      <vt:lpstr>Arial</vt:lpstr>
      <vt:lpstr>Calibri</vt:lpstr>
      <vt:lpstr>Symbol</vt:lpstr>
      <vt:lpstr>Times</vt:lpstr>
      <vt:lpstr>Times New Roman</vt:lpstr>
      <vt:lpstr>Wingdings</vt:lpstr>
      <vt:lpstr>Office Theme</vt:lpstr>
      <vt:lpstr>???</vt:lpstr>
      <vt:lpstr>???</vt:lpstr>
      <vt:lpstr>???</vt:lpstr>
      <vt:lpstr>???</vt:lpstr>
      <vt:lpstr>???</vt:lpstr>
      <vt:lpstr>???</vt:lpstr>
      <vt:lpstr>???</vt:lpstr>
      <vt:lpstr>???</vt:lpstr>
      <vt:lpstr>???</vt:lpstr>
      <vt:lpstr>???</vt:lpstr>
      <vt:lpstr>???</vt:lpstr>
      <vt:lpstr>???</vt:lpstr>
      <vt:lpstr>???</vt:lpstr>
      <vt:lpst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Valdosta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dc:creator>
  <cp:lastModifiedBy>S M</cp:lastModifiedBy>
  <cp:revision>76</cp:revision>
  <cp:lastPrinted>2018-09-24T18:53:45Z</cp:lastPrinted>
  <dcterms:created xsi:type="dcterms:W3CDTF">2013-06-04T12:49:25Z</dcterms:created>
  <dcterms:modified xsi:type="dcterms:W3CDTF">2020-07-21T04:49:44Z</dcterms:modified>
</cp:coreProperties>
</file>