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25"/>
  </p:notesMasterIdLst>
  <p:handoutMasterIdLst>
    <p:handoutMasterId r:id="rId26"/>
  </p:handoutMasterIdLst>
  <p:sldIdLst>
    <p:sldId id="256" r:id="rId2"/>
    <p:sldId id="278" r:id="rId3"/>
    <p:sldId id="283" r:id="rId4"/>
    <p:sldId id="284" r:id="rId5"/>
    <p:sldId id="286" r:id="rId6"/>
    <p:sldId id="287" r:id="rId7"/>
    <p:sldId id="490" r:id="rId8"/>
    <p:sldId id="491" r:id="rId9"/>
    <p:sldId id="492" r:id="rId10"/>
    <p:sldId id="288" r:id="rId11"/>
    <p:sldId id="293" r:id="rId12"/>
    <p:sldId id="296" r:id="rId13"/>
    <p:sldId id="298" r:id="rId14"/>
    <p:sldId id="299" r:id="rId15"/>
    <p:sldId id="310" r:id="rId16"/>
    <p:sldId id="312" r:id="rId17"/>
    <p:sldId id="317" r:id="rId18"/>
    <p:sldId id="318" r:id="rId19"/>
    <p:sldId id="319" r:id="rId20"/>
    <p:sldId id="331" r:id="rId21"/>
    <p:sldId id="329" r:id="rId22"/>
    <p:sldId id="330" r:id="rId23"/>
    <p:sldId id="332" r:id="rId24"/>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226" autoAdjust="0"/>
  </p:normalViewPr>
  <p:slideViewPr>
    <p:cSldViewPr>
      <p:cViewPr varScale="1">
        <p:scale>
          <a:sx n="74" d="100"/>
          <a:sy n="74" d="100"/>
        </p:scale>
        <p:origin x="1642"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3DC7D51-DB49-4745-B391-6F8E4EDD0901}" type="datetimeFigureOut">
              <a:rPr lang="en-US" smtClean="0"/>
              <a:t>5/21/2020</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2C2D2B2D-A404-4508-9D8A-FED37DD5FEAB}" type="slidenum">
              <a:rPr lang="en-US" smtClean="0"/>
              <a:t>‹#›</a:t>
            </a:fld>
            <a:endParaRPr lang="en-US"/>
          </a:p>
        </p:txBody>
      </p:sp>
    </p:spTree>
    <p:extLst>
      <p:ext uri="{BB962C8B-B14F-4D97-AF65-F5344CB8AC3E}">
        <p14:creationId xmlns:p14="http://schemas.microsoft.com/office/powerpoint/2010/main" val="14244090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95567D4E-81E5-40AC-9AC6-A5E046676EEB}" type="datetimeFigureOut">
              <a:rPr lang="en-US" smtClean="0"/>
              <a:t>5/21/2020</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F94393D7-9F90-4CE6-8E72-AAACCA9C6CB6}" type="slidenum">
              <a:rPr lang="en-US" smtClean="0"/>
              <a:t>‹#›</a:t>
            </a:fld>
            <a:endParaRPr lang="en-US"/>
          </a:p>
        </p:txBody>
      </p:sp>
    </p:spTree>
    <p:extLst>
      <p:ext uri="{BB962C8B-B14F-4D97-AF65-F5344CB8AC3E}">
        <p14:creationId xmlns:p14="http://schemas.microsoft.com/office/powerpoint/2010/main" val="3671848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1</a:t>
            </a:fld>
            <a:endParaRPr lang="en-US"/>
          </a:p>
        </p:txBody>
      </p:sp>
    </p:spTree>
    <p:extLst>
      <p:ext uri="{BB962C8B-B14F-4D97-AF65-F5344CB8AC3E}">
        <p14:creationId xmlns:p14="http://schemas.microsoft.com/office/powerpoint/2010/main" val="2369952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13</a:t>
            </a:fld>
            <a:endParaRPr lang="en-US"/>
          </a:p>
        </p:txBody>
      </p:sp>
    </p:spTree>
    <p:extLst>
      <p:ext uri="{BB962C8B-B14F-4D97-AF65-F5344CB8AC3E}">
        <p14:creationId xmlns:p14="http://schemas.microsoft.com/office/powerpoint/2010/main" val="1243304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14</a:t>
            </a:fld>
            <a:endParaRPr lang="en-US"/>
          </a:p>
        </p:txBody>
      </p:sp>
    </p:spTree>
    <p:extLst>
      <p:ext uri="{BB962C8B-B14F-4D97-AF65-F5344CB8AC3E}">
        <p14:creationId xmlns:p14="http://schemas.microsoft.com/office/powerpoint/2010/main" val="3529368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15</a:t>
            </a:fld>
            <a:endParaRPr lang="en-US"/>
          </a:p>
        </p:txBody>
      </p:sp>
    </p:spTree>
    <p:extLst>
      <p:ext uri="{BB962C8B-B14F-4D97-AF65-F5344CB8AC3E}">
        <p14:creationId xmlns:p14="http://schemas.microsoft.com/office/powerpoint/2010/main" val="2631238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four high-mass nuclides, this test of whether capture of a thermal neutron can cause </a:t>
            </a:r>
            <a:r>
              <a:rPr lang="en-US" sz="1200" dirty="0" err="1"/>
              <a:t>fissioning</a:t>
            </a:r>
            <a:r>
              <a:rPr lang="en-US" sz="1200" dirty="0"/>
              <a:t>. For each nuclide, the table shows both the barrier height </a:t>
            </a:r>
            <a:r>
              <a:rPr lang="en-US" sz="1200" i="1" dirty="0"/>
              <a:t>E</a:t>
            </a:r>
            <a:r>
              <a:rPr lang="en-US" sz="1200" i="1" baseline="-25000" dirty="0"/>
              <a:t>b</a:t>
            </a:r>
            <a:r>
              <a:rPr lang="en-US" sz="1200" i="1" dirty="0"/>
              <a:t> </a:t>
            </a:r>
            <a:r>
              <a:rPr lang="en-US" sz="1200" dirty="0"/>
              <a:t>of the nucleus that is formed by the neutron capture and the excitation energy </a:t>
            </a:r>
            <a:r>
              <a:rPr lang="en-US" sz="1200" i="1" dirty="0" err="1"/>
              <a:t>E</a:t>
            </a:r>
            <a:r>
              <a:rPr lang="en-US" sz="1200" i="1" baseline="-25000" dirty="0" err="1"/>
              <a:t>n</a:t>
            </a:r>
            <a:r>
              <a:rPr lang="en-US" sz="1200" i="1" dirty="0"/>
              <a:t> </a:t>
            </a:r>
            <a:r>
              <a:rPr lang="en-US" sz="1200" dirty="0"/>
              <a:t>due to the capture.</a:t>
            </a:r>
          </a:p>
          <a:p>
            <a:endParaRPr lang="en-US" dirty="0"/>
          </a:p>
        </p:txBody>
      </p:sp>
      <p:sp>
        <p:nvSpPr>
          <p:cNvPr id="4" name="Slide Number Placeholder 3"/>
          <p:cNvSpPr>
            <a:spLocks noGrp="1"/>
          </p:cNvSpPr>
          <p:nvPr>
            <p:ph type="sldNum" sz="quarter" idx="10"/>
          </p:nvPr>
        </p:nvSpPr>
        <p:spPr/>
        <p:txBody>
          <a:bodyPr/>
          <a:lstStyle/>
          <a:p>
            <a:fld id="{F94393D7-9F90-4CE6-8E72-AAACCA9C6CB6}" type="slidenum">
              <a:rPr lang="en-US" smtClean="0"/>
              <a:t>16</a:t>
            </a:fld>
            <a:endParaRPr lang="en-US"/>
          </a:p>
        </p:txBody>
      </p:sp>
    </p:spTree>
    <p:extLst>
      <p:ext uri="{BB962C8B-B14F-4D97-AF65-F5344CB8AC3E}">
        <p14:creationId xmlns:p14="http://schemas.microsoft.com/office/powerpoint/2010/main" val="3459086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This image has transfixed the world since World War II.  When Robert Oppenheimer, the head of the scientific team that developed the atomic bomb, witnessed the first atomic explosion, he quoted from a sacred Hindu text: “Now I am become Death, the destroyer of worlds.”</a:t>
            </a:r>
          </a:p>
          <a:p>
            <a:endParaRPr lang="en-US" dirty="0"/>
          </a:p>
        </p:txBody>
      </p:sp>
      <p:sp>
        <p:nvSpPr>
          <p:cNvPr id="4" name="Slide Number Placeholder 3"/>
          <p:cNvSpPr>
            <a:spLocks noGrp="1"/>
          </p:cNvSpPr>
          <p:nvPr>
            <p:ph type="sldNum" sz="quarter" idx="10"/>
          </p:nvPr>
        </p:nvSpPr>
        <p:spPr/>
        <p:txBody>
          <a:bodyPr/>
          <a:lstStyle/>
          <a:p>
            <a:fld id="{F94393D7-9F90-4CE6-8E72-AAACCA9C6CB6}" type="slidenum">
              <a:rPr lang="en-US" smtClean="0"/>
              <a:t>17</a:t>
            </a:fld>
            <a:endParaRPr lang="en-US"/>
          </a:p>
        </p:txBody>
      </p:sp>
    </p:spTree>
    <p:extLst>
      <p:ext uri="{BB962C8B-B14F-4D97-AF65-F5344CB8AC3E}">
        <p14:creationId xmlns:p14="http://schemas.microsoft.com/office/powerpoint/2010/main" val="306906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18</a:t>
            </a:fld>
            <a:endParaRPr lang="en-US"/>
          </a:p>
        </p:txBody>
      </p:sp>
    </p:spTree>
    <p:extLst>
      <p:ext uri="{BB962C8B-B14F-4D97-AF65-F5344CB8AC3E}">
        <p14:creationId xmlns:p14="http://schemas.microsoft.com/office/powerpoint/2010/main" val="3240881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r>
              <a:rPr lang="en-US" sz="1200" dirty="0"/>
              <a:t>Some two billion years ago, in a uranium deposit recently mined in Gabon, West Africa, a natural fission reactor apparently went into operation and ran for perhaps several hundred thousand years before shutting down.</a:t>
            </a:r>
          </a:p>
          <a:p>
            <a:pPr algn="just" eaLnBrk="1" hangingPunct="1"/>
            <a:endParaRPr lang="en-US" sz="1200" dirty="0"/>
          </a:p>
          <a:p>
            <a:pPr algn="just" eaLnBrk="1" hangingPunct="1"/>
            <a:r>
              <a:rPr lang="en-US" sz="1200" dirty="0"/>
              <a:t>Both </a:t>
            </a:r>
            <a:r>
              <a:rPr lang="en-US" sz="1200" baseline="30000" dirty="0"/>
              <a:t>235</a:t>
            </a:r>
            <a:r>
              <a:rPr lang="en-US" sz="1200" dirty="0"/>
              <a:t>U and </a:t>
            </a:r>
            <a:r>
              <a:rPr lang="en-US" sz="1200" baseline="30000" dirty="0"/>
              <a:t>238</a:t>
            </a:r>
            <a:r>
              <a:rPr lang="en-US" sz="1200" dirty="0"/>
              <a:t>U are radioactive, with half-lives of 7.04 x10</a:t>
            </a:r>
            <a:r>
              <a:rPr lang="en-US" sz="1200" baseline="30000" dirty="0"/>
              <a:t>8</a:t>
            </a:r>
            <a:r>
              <a:rPr lang="en-US" sz="1200" dirty="0"/>
              <a:t> y and 44.7 x10</a:t>
            </a:r>
            <a:r>
              <a:rPr lang="en-US" sz="1200" baseline="30000" dirty="0"/>
              <a:t>8</a:t>
            </a:r>
            <a:r>
              <a:rPr lang="en-US" sz="1200" dirty="0"/>
              <a:t> y, respectively. Thus, the half-life of the readily fissionable </a:t>
            </a:r>
            <a:r>
              <a:rPr lang="en-US" sz="1200" baseline="30000" dirty="0"/>
              <a:t>235</a:t>
            </a:r>
            <a:r>
              <a:rPr lang="en-US" sz="1200" dirty="0"/>
              <a:t>U is about 6.4 times shorter than that of </a:t>
            </a:r>
            <a:r>
              <a:rPr lang="en-US" sz="1200" baseline="30000" dirty="0"/>
              <a:t>238</a:t>
            </a:r>
            <a:r>
              <a:rPr lang="en-US" sz="1200" dirty="0"/>
              <a:t>U. Because </a:t>
            </a:r>
            <a:r>
              <a:rPr lang="en-US" sz="1200" baseline="30000" dirty="0"/>
              <a:t>235</a:t>
            </a:r>
            <a:r>
              <a:rPr lang="en-US" sz="1200" dirty="0"/>
              <a:t>U decays faster, there was more of it, relative to </a:t>
            </a:r>
            <a:r>
              <a:rPr lang="en-US" sz="1200" baseline="30000" dirty="0"/>
              <a:t>238</a:t>
            </a:r>
            <a:r>
              <a:rPr lang="en-US" sz="1200" dirty="0"/>
              <a:t>U, in the past. </a:t>
            </a:r>
          </a:p>
          <a:p>
            <a:pPr algn="just" eaLnBrk="1" hangingPunct="1"/>
            <a:endParaRPr lang="en-US" sz="1200" dirty="0"/>
          </a:p>
          <a:p>
            <a:pPr algn="just" eaLnBrk="1" hangingPunct="1"/>
            <a:r>
              <a:rPr lang="en-US" sz="1200" dirty="0"/>
              <a:t>Two billion years ago, in fact, this abundance of </a:t>
            </a:r>
            <a:r>
              <a:rPr lang="en-US" sz="1200" baseline="30000" dirty="0"/>
              <a:t>235</a:t>
            </a:r>
            <a:r>
              <a:rPr lang="en-US" sz="1200" dirty="0"/>
              <a:t>U was not 0.72%, as it is now, but 3.8%. This abundance happens to be just about the abundance to which natural uranium is artificially enriched to serve as fuel in modern power reactors.</a:t>
            </a:r>
          </a:p>
          <a:p>
            <a:pPr algn="just" eaLnBrk="1" hangingPunct="1"/>
            <a:endParaRPr lang="en-US" sz="1200" dirty="0"/>
          </a:p>
          <a:p>
            <a:pPr algn="just" eaLnBrk="1" hangingPunct="1"/>
            <a:r>
              <a:rPr lang="en-US" sz="1200" dirty="0"/>
              <a:t>Of the 30 or so elements whose stable isotopes are produced in a reactor, some must still remain. Study of their isotopic abundances could provide the evidence we need. Of the several elements investigated, the case of neodymium is spectacularly convincing. The next figure explains this fact.</a:t>
            </a:r>
          </a:p>
          <a:p>
            <a:endParaRPr lang="en-US" dirty="0"/>
          </a:p>
        </p:txBody>
      </p:sp>
      <p:sp>
        <p:nvSpPr>
          <p:cNvPr id="4" name="Slide Number Placeholder 3"/>
          <p:cNvSpPr>
            <a:spLocks noGrp="1"/>
          </p:cNvSpPr>
          <p:nvPr>
            <p:ph type="sldNum" sz="quarter" idx="10"/>
          </p:nvPr>
        </p:nvSpPr>
        <p:spPr/>
        <p:txBody>
          <a:bodyPr/>
          <a:lstStyle/>
          <a:p>
            <a:fld id="{F94393D7-9F90-4CE6-8E72-AAACCA9C6CB6}" type="slidenum">
              <a:rPr lang="en-US" smtClean="0"/>
              <a:t>19</a:t>
            </a:fld>
            <a:endParaRPr lang="en-US"/>
          </a:p>
        </p:txBody>
      </p:sp>
    </p:spTree>
    <p:extLst>
      <p:ext uri="{BB962C8B-B14F-4D97-AF65-F5344CB8AC3E}">
        <p14:creationId xmlns:p14="http://schemas.microsoft.com/office/powerpoint/2010/main" val="1850356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21</a:t>
            </a:fld>
            <a:endParaRPr lang="en-US"/>
          </a:p>
        </p:txBody>
      </p:sp>
    </p:spTree>
    <p:extLst>
      <p:ext uri="{BB962C8B-B14F-4D97-AF65-F5344CB8AC3E}">
        <p14:creationId xmlns:p14="http://schemas.microsoft.com/office/powerpoint/2010/main" val="26804064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22</a:t>
            </a:fld>
            <a:endParaRPr lang="en-US"/>
          </a:p>
        </p:txBody>
      </p:sp>
    </p:spTree>
    <p:extLst>
      <p:ext uri="{BB962C8B-B14F-4D97-AF65-F5344CB8AC3E}">
        <p14:creationId xmlns:p14="http://schemas.microsoft.com/office/powerpoint/2010/main" val="1323976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Top left JET in Japan</a:t>
            </a:r>
          </a:p>
          <a:p>
            <a:r>
              <a:rPr lang="en-US" dirty="0"/>
              <a:t>Top right ITER in Europe</a:t>
            </a:r>
          </a:p>
          <a:p>
            <a:r>
              <a:rPr lang="en-US" dirty="0"/>
              <a:t>Bottom Fusion reactor in Germany</a:t>
            </a:r>
          </a:p>
        </p:txBody>
      </p:sp>
      <p:sp>
        <p:nvSpPr>
          <p:cNvPr id="4" name="Slide Number Placeholder 3"/>
          <p:cNvSpPr>
            <a:spLocks noGrp="1"/>
          </p:cNvSpPr>
          <p:nvPr>
            <p:ph type="sldNum" sz="quarter" idx="5"/>
          </p:nvPr>
        </p:nvSpPr>
        <p:spPr/>
        <p:txBody>
          <a:bodyPr/>
          <a:lstStyle/>
          <a:p>
            <a:fld id="{F94393D7-9F90-4CE6-8E72-AAACCA9C6CB6}" type="slidenum">
              <a:rPr lang="en-US" smtClean="0"/>
              <a:t>23</a:t>
            </a:fld>
            <a:endParaRPr lang="en-US"/>
          </a:p>
        </p:txBody>
      </p:sp>
    </p:spTree>
    <p:extLst>
      <p:ext uri="{BB962C8B-B14F-4D97-AF65-F5344CB8AC3E}">
        <p14:creationId xmlns:p14="http://schemas.microsoft.com/office/powerpoint/2010/main" val="1356158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r>
              <a:rPr lang="en-US" sz="1200" dirty="0"/>
              <a:t>We see that most of the particles are scattered through rather small angles, but a very small fraction of them are scattered through very large angles, approaching 180°. </a:t>
            </a:r>
          </a:p>
          <a:p>
            <a:pPr algn="just" eaLnBrk="1" hangingPunct="1"/>
            <a:endParaRPr lang="en-US" sz="1200" dirty="0"/>
          </a:p>
          <a:p>
            <a:pPr algn="just" eaLnBrk="1" hangingPunct="1"/>
            <a:r>
              <a:rPr lang="en-US" sz="1200" dirty="0"/>
              <a:t>In Rutherford’s words: “It was quite the most incredible event that ever happened to me in my life. It was almost as incredible as if you had fired a 15-inch shell at a piece of tissue paper and it [the shell] came back and hit you.”</a:t>
            </a:r>
          </a:p>
          <a:p>
            <a:pPr algn="just" eaLnBrk="1" hangingPunct="1"/>
            <a:endParaRPr lang="en-US" sz="1200" dirty="0"/>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dirty="0"/>
              <a:t>Rutherford saw that, to deflect the alpha particle backward, there must be a large force; this force could be provided if the positive charge, instead of being spread throughout the atom, were concentrated tightly at its center. Then the incoming alpha particle could get very close to the positive charge without penetrating it; such a close encounter would result in a large deflecting force.</a:t>
            </a:r>
          </a:p>
          <a:p>
            <a:endParaRPr lang="en-US" dirty="0"/>
          </a:p>
        </p:txBody>
      </p:sp>
      <p:sp>
        <p:nvSpPr>
          <p:cNvPr id="4" name="Slide Number Placeholder 3"/>
          <p:cNvSpPr>
            <a:spLocks noGrp="1"/>
          </p:cNvSpPr>
          <p:nvPr>
            <p:ph type="sldNum" sz="quarter" idx="10"/>
          </p:nvPr>
        </p:nvSpPr>
        <p:spPr/>
        <p:txBody>
          <a:bodyPr/>
          <a:lstStyle/>
          <a:p>
            <a:fld id="{F94393D7-9F90-4CE6-8E72-AAACCA9C6CB6}" type="slidenum">
              <a:rPr lang="en-US" smtClean="0"/>
              <a:t>2</a:t>
            </a:fld>
            <a:endParaRPr lang="en-US"/>
          </a:p>
        </p:txBody>
      </p:sp>
    </p:spTree>
    <p:extLst>
      <p:ext uri="{BB962C8B-B14F-4D97-AF65-F5344CB8AC3E}">
        <p14:creationId xmlns:p14="http://schemas.microsoft.com/office/powerpoint/2010/main" val="1770730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3</a:t>
            </a:fld>
            <a:endParaRPr lang="en-US"/>
          </a:p>
        </p:txBody>
      </p:sp>
    </p:spTree>
    <p:extLst>
      <p:ext uri="{BB962C8B-B14F-4D97-AF65-F5344CB8AC3E}">
        <p14:creationId xmlns:p14="http://schemas.microsoft.com/office/powerpoint/2010/main" val="2957341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Nuclides with the same atomic number </a:t>
            </a:r>
            <a:r>
              <a:rPr lang="en-US" sz="1200" i="1" dirty="0"/>
              <a:t>Z </a:t>
            </a:r>
            <a:r>
              <a:rPr lang="en-US" sz="1200" dirty="0"/>
              <a:t>but different neutron numbers </a:t>
            </a:r>
            <a:r>
              <a:rPr lang="en-US" sz="1200" i="1" dirty="0"/>
              <a:t>N </a:t>
            </a:r>
            <a:r>
              <a:rPr lang="en-US" sz="1200" dirty="0"/>
              <a:t>are called </a:t>
            </a:r>
            <a:r>
              <a:rPr lang="en-US" sz="1200" b="1" dirty="0"/>
              <a:t>isotopes </a:t>
            </a:r>
            <a:r>
              <a:rPr lang="en-US" sz="1200" dirty="0"/>
              <a:t>of one another. The element gold has 32 isotopes, ranging from </a:t>
            </a:r>
            <a:r>
              <a:rPr lang="en-US" sz="1200" baseline="30000" dirty="0"/>
              <a:t>173</a:t>
            </a:r>
            <a:r>
              <a:rPr lang="en-US" sz="1200" dirty="0"/>
              <a:t>Au to </a:t>
            </a:r>
            <a:r>
              <a:rPr lang="en-US" sz="1200" baseline="30000" dirty="0"/>
              <a:t>204</a:t>
            </a:r>
            <a:r>
              <a:rPr lang="en-US" sz="1200" dirty="0"/>
              <a:t>Au. Only one of them (</a:t>
            </a:r>
            <a:r>
              <a:rPr lang="en-US" sz="1200" baseline="30000" dirty="0"/>
              <a:t>197</a:t>
            </a:r>
            <a:r>
              <a:rPr lang="en-US" sz="1200" dirty="0"/>
              <a:t>Au) is stable; the remaining 31 are radioactive. Such </a:t>
            </a:r>
            <a:r>
              <a:rPr lang="en-US" sz="1200" b="1" dirty="0"/>
              <a:t>radionuclides </a:t>
            </a:r>
            <a:r>
              <a:rPr lang="en-US" sz="1200" dirty="0"/>
              <a:t>undergo decay (or disintegration) by emitting a particle and thereby transforming to a different nuclide.</a:t>
            </a:r>
          </a:p>
          <a:p>
            <a:endParaRPr lang="en-US" dirty="0"/>
          </a:p>
        </p:txBody>
      </p:sp>
      <p:sp>
        <p:nvSpPr>
          <p:cNvPr id="4" name="Slide Number Placeholder 3"/>
          <p:cNvSpPr>
            <a:spLocks noGrp="1"/>
          </p:cNvSpPr>
          <p:nvPr>
            <p:ph type="sldNum" sz="quarter" idx="10"/>
          </p:nvPr>
        </p:nvSpPr>
        <p:spPr/>
        <p:txBody>
          <a:bodyPr/>
          <a:lstStyle/>
          <a:p>
            <a:fld id="{F94393D7-9F90-4CE6-8E72-AAACCA9C6CB6}" type="slidenum">
              <a:rPr lang="en-US" smtClean="0"/>
              <a:t>4</a:t>
            </a:fld>
            <a:endParaRPr lang="en-US"/>
          </a:p>
        </p:txBody>
      </p:sp>
    </p:spTree>
    <p:extLst>
      <p:ext uri="{BB962C8B-B14F-4D97-AF65-F5344CB8AC3E}">
        <p14:creationId xmlns:p14="http://schemas.microsoft.com/office/powerpoint/2010/main" val="831574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The above equation does not apply to </a:t>
            </a:r>
            <a:r>
              <a:rPr lang="en-US" sz="1200" i="1" dirty="0"/>
              <a:t>halo nuclides, </a:t>
            </a:r>
            <a:r>
              <a:rPr lang="en-US" sz="1200" dirty="0"/>
              <a:t>which are neutron-rich.  Nuclides, first produced in laboratories in the 1980s. These nuclides are larger than predicted by this equation, because some of the neutrons form a </a:t>
            </a:r>
            <a:r>
              <a:rPr lang="en-US" sz="1200" i="1" dirty="0"/>
              <a:t>halo </a:t>
            </a:r>
            <a:r>
              <a:rPr lang="en-US" sz="1200" dirty="0"/>
              <a:t>around a spherical core of the protons and the rest of the neutrons. Lithium isotopes are examples of this.</a:t>
            </a:r>
          </a:p>
          <a:p>
            <a:endParaRPr lang="en-US" dirty="0"/>
          </a:p>
        </p:txBody>
      </p:sp>
      <p:sp>
        <p:nvSpPr>
          <p:cNvPr id="4" name="Slide Number Placeholder 3"/>
          <p:cNvSpPr>
            <a:spLocks noGrp="1"/>
          </p:cNvSpPr>
          <p:nvPr>
            <p:ph type="sldNum" sz="quarter" idx="10"/>
          </p:nvPr>
        </p:nvSpPr>
        <p:spPr/>
        <p:txBody>
          <a:bodyPr/>
          <a:lstStyle/>
          <a:p>
            <a:fld id="{F94393D7-9F90-4CE6-8E72-AAACCA9C6CB6}" type="slidenum">
              <a:rPr lang="en-US" smtClean="0"/>
              <a:t>5</a:t>
            </a:fld>
            <a:endParaRPr lang="en-US"/>
          </a:p>
        </p:txBody>
      </p:sp>
    </p:spTree>
    <p:extLst>
      <p:ext uri="{BB962C8B-B14F-4D97-AF65-F5344CB8AC3E}">
        <p14:creationId xmlns:p14="http://schemas.microsoft.com/office/powerpoint/2010/main" val="2326595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6</a:t>
            </a:fld>
            <a:endParaRPr lang="en-US"/>
          </a:p>
        </p:txBody>
      </p:sp>
    </p:spTree>
    <p:extLst>
      <p:ext uri="{BB962C8B-B14F-4D97-AF65-F5344CB8AC3E}">
        <p14:creationId xmlns:p14="http://schemas.microsoft.com/office/powerpoint/2010/main" val="2937578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10</a:t>
            </a:fld>
            <a:endParaRPr lang="en-US"/>
          </a:p>
        </p:txBody>
      </p:sp>
    </p:spTree>
    <p:extLst>
      <p:ext uri="{BB962C8B-B14F-4D97-AF65-F5344CB8AC3E}">
        <p14:creationId xmlns:p14="http://schemas.microsoft.com/office/powerpoint/2010/main" val="1838190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4393D7-9F90-4CE6-8E72-AAACCA9C6CB6}" type="slidenum">
              <a:rPr lang="en-US" smtClean="0"/>
              <a:t>11</a:t>
            </a:fld>
            <a:endParaRPr lang="en-US"/>
          </a:p>
        </p:txBody>
      </p:sp>
    </p:spTree>
    <p:extLst>
      <p:ext uri="{BB962C8B-B14F-4D97-AF65-F5344CB8AC3E}">
        <p14:creationId xmlns:p14="http://schemas.microsoft.com/office/powerpoint/2010/main" val="3319311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 potential energy function for the emission of an alpha particle by </a:t>
            </a:r>
            <a:r>
              <a:rPr lang="en-US" sz="1200" baseline="30000" dirty="0"/>
              <a:t>238</a:t>
            </a:r>
            <a:r>
              <a:rPr lang="en-US" sz="1200" dirty="0"/>
              <a:t>U. The horizontal black line marked </a:t>
            </a:r>
            <a:r>
              <a:rPr lang="en-US" sz="1200" i="1" dirty="0"/>
              <a:t>Q =4.25 MeV </a:t>
            </a:r>
            <a:r>
              <a:rPr lang="en-US" sz="1200" dirty="0"/>
              <a:t>shows the disintegration energy for the process. The thick gray portion of this line represents separations </a:t>
            </a:r>
            <a:r>
              <a:rPr lang="en-US" sz="1200" i="1" dirty="0"/>
              <a:t>r </a:t>
            </a:r>
            <a:r>
              <a:rPr lang="en-US" sz="1200" dirty="0"/>
              <a:t>that are classically forbidden to the alpha particle. The alpha particle is represented by a dot, both inside this potential energy barrier (at the left) and outside it (at the right), after the particle has tunneled through. The horizontal black line marked </a:t>
            </a:r>
            <a:r>
              <a:rPr lang="en-US" sz="1200" i="1" dirty="0"/>
              <a:t>Q =6.81 MeV </a:t>
            </a:r>
            <a:r>
              <a:rPr lang="en-US" sz="1200" dirty="0"/>
              <a:t>shows the disintegration energy for the alpha decay of </a:t>
            </a:r>
            <a:r>
              <a:rPr lang="en-US" sz="1200" baseline="30000" dirty="0"/>
              <a:t>228</a:t>
            </a:r>
            <a:r>
              <a:rPr lang="en-US" sz="1200" dirty="0"/>
              <a:t>U. (Both isotopes have the same potential energy function because they have the same nuclear charge.)</a:t>
            </a:r>
          </a:p>
          <a:p>
            <a:endParaRPr lang="en-US" dirty="0"/>
          </a:p>
        </p:txBody>
      </p:sp>
      <p:sp>
        <p:nvSpPr>
          <p:cNvPr id="4" name="Slide Number Placeholder 3"/>
          <p:cNvSpPr>
            <a:spLocks noGrp="1"/>
          </p:cNvSpPr>
          <p:nvPr>
            <p:ph type="sldNum" sz="quarter" idx="10"/>
          </p:nvPr>
        </p:nvSpPr>
        <p:spPr/>
        <p:txBody>
          <a:bodyPr/>
          <a:lstStyle/>
          <a:p>
            <a:fld id="{F94393D7-9F90-4CE6-8E72-AAACCA9C6CB6}" type="slidenum">
              <a:rPr lang="en-US" smtClean="0"/>
              <a:t>12</a:t>
            </a:fld>
            <a:endParaRPr lang="en-US"/>
          </a:p>
        </p:txBody>
      </p:sp>
    </p:spTree>
    <p:extLst>
      <p:ext uri="{BB962C8B-B14F-4D97-AF65-F5344CB8AC3E}">
        <p14:creationId xmlns:p14="http://schemas.microsoft.com/office/powerpoint/2010/main" val="215668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26899-479A-4582-8019-F84983A9BF8E}"/>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9177F007-8E08-4240-81D5-C5CCA72050E2}"/>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BA9064C-A4C4-469B-AC06-797BBD76610D}"/>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8FF3A18B-5484-4159-978E-FE24995DEE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EEC522-4FC5-488B-ABE1-6E38AF1F4401}"/>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344376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DF41A-DBE1-4A13-A3E4-4E0FC7F5FE3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16D8714-D3D9-42B3-AD8D-397BEB987E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C0A889-872E-4EFE-8AE4-A192EB9FB607}"/>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3552106A-A7A9-4E7F-82FF-009944345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BFA0AB-6477-4C56-B82F-60C692AA4421}"/>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3031314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9A855C-BCC6-4749-8154-F001EB14367A}"/>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DE84CE-4A75-4154-8050-AA23687C1ED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A5D0C7-CE10-4986-A2E9-22E85F8908BF}"/>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83832E73-F1AE-4F94-8DBD-286732D856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4F5BC0-38DB-4E78-8CD1-BD9937C081DF}"/>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696492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rtlCol="0">
            <a:normAutofit/>
          </a:bodyPr>
          <a:lstStyle/>
          <a:p>
            <a:pPr lvl="0"/>
            <a:endParaRPr lang="en-US" noProof="0"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5"/>
          </p:nvPr>
        </p:nvSpPr>
        <p:spPr/>
        <p:txBody>
          <a:bodyPr/>
          <a:lstStyle>
            <a:lvl1pPr>
              <a:defRPr/>
            </a:lvl1pPr>
          </a:lstStyle>
          <a:p>
            <a:pPr>
              <a:defRPr/>
            </a:pPr>
            <a:fld id="{A1DBDB5D-5956-4717-B2E0-D781475071B8}" type="datetime4">
              <a:rPr lang="en-US"/>
              <a:pPr>
                <a:defRPr/>
              </a:pPr>
              <a:t>May 21, 2020</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10" name="Slide Number Placeholder 5"/>
          <p:cNvSpPr>
            <a:spLocks noGrp="1"/>
          </p:cNvSpPr>
          <p:nvPr>
            <p:ph type="sldNum" sz="quarter" idx="17"/>
          </p:nvPr>
        </p:nvSpPr>
        <p:spPr/>
        <p:txBody>
          <a:bodyPr/>
          <a:lstStyle>
            <a:lvl1pPr>
              <a:defRPr/>
            </a:lvl1pPr>
          </a:lstStyle>
          <a:p>
            <a:pPr>
              <a:defRPr/>
            </a:pPr>
            <a:fld id="{2C3785B0-FE98-4A5B-9A50-1292CD97EBC4}" type="slidenum">
              <a:rPr lang="en-US"/>
              <a:pPr>
                <a:defRPr/>
              </a:pPr>
              <a:t>‹#›</a:t>
            </a:fld>
            <a:endParaRPr lang="en-US"/>
          </a:p>
        </p:txBody>
      </p:sp>
    </p:spTree>
    <p:extLst>
      <p:ext uri="{BB962C8B-B14F-4D97-AF65-F5344CB8AC3E}">
        <p14:creationId xmlns:p14="http://schemas.microsoft.com/office/powerpoint/2010/main" val="2426401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rtlCol="0">
            <a:normAutofit/>
          </a:bodyPr>
          <a:lstStyle/>
          <a:p>
            <a:pPr lvl="0"/>
            <a:endParaRPr lang="en-US" noProof="0"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5"/>
          </p:nvPr>
        </p:nvSpPr>
        <p:spPr/>
        <p:txBody>
          <a:bodyPr/>
          <a:lstStyle>
            <a:lvl1pPr>
              <a:defRPr/>
            </a:lvl1pPr>
          </a:lstStyle>
          <a:p>
            <a:pPr>
              <a:defRPr/>
            </a:pPr>
            <a:fld id="{A1DBDB5D-5956-4717-B2E0-D781475071B8}" type="datetime4">
              <a:rPr lang="en-US"/>
              <a:pPr>
                <a:defRPr/>
              </a:pPr>
              <a:t>May 21, 2020</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10" name="Slide Number Placeholder 5"/>
          <p:cNvSpPr>
            <a:spLocks noGrp="1"/>
          </p:cNvSpPr>
          <p:nvPr>
            <p:ph type="sldNum" sz="quarter" idx="17"/>
          </p:nvPr>
        </p:nvSpPr>
        <p:spPr/>
        <p:txBody>
          <a:bodyPr/>
          <a:lstStyle>
            <a:lvl1pPr>
              <a:defRPr/>
            </a:lvl1pPr>
          </a:lstStyle>
          <a:p>
            <a:pPr>
              <a:defRPr/>
            </a:pPr>
            <a:fld id="{2C3785B0-FE98-4A5B-9A50-1292CD97EBC4}" type="slidenum">
              <a:rPr lang="en-US"/>
              <a:pPr>
                <a:defRPr/>
              </a:pPr>
              <a:t>‹#›</a:t>
            </a:fld>
            <a:endParaRPr lang="en-US"/>
          </a:p>
        </p:txBody>
      </p:sp>
    </p:spTree>
    <p:extLst>
      <p:ext uri="{BB962C8B-B14F-4D97-AF65-F5344CB8AC3E}">
        <p14:creationId xmlns:p14="http://schemas.microsoft.com/office/powerpoint/2010/main" val="185041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EA47B-1308-4A18-AA37-C1FFC7FAF1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8E65EB-B23F-4B0C-AB7E-251FA96B438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D2CC42-AA6C-4792-B103-87A806246708}"/>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B42A471D-F188-4466-8F4E-778ABF726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BF55CE-1017-40CC-8E77-9E3862522DA9}"/>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713251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54F0D-6F49-4AD8-860D-7FE3AB491818}"/>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CC1BA180-2351-4220-B2E1-6C2434079150}"/>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95D464-74A4-48CC-9227-8FACF72F3F4A}"/>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2EC19FD3-47A7-4984-AD76-AC39A9A7EE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C56370-378B-4530-B4AE-5F1ECEB80BA0}"/>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3231413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25378-7876-4C8C-B7AF-72F66BC77E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265C9C-B902-4112-AAB6-E4D45E58CC41}"/>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B1A042-7BC4-4EA7-A4D2-E39AA89F0EC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B29E494-8307-4CB1-8888-CD5808CD3345}"/>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6" name="Footer Placeholder 5">
            <a:extLst>
              <a:ext uri="{FF2B5EF4-FFF2-40B4-BE49-F238E27FC236}">
                <a16:creationId xmlns:a16="http://schemas.microsoft.com/office/drawing/2014/main" id="{236935B4-FD18-4E4C-B3AA-B95C2201BC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3512BC-E5F7-4E3B-A9BF-66149DD87DE9}"/>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3413085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9B0C1-24CF-42DA-BC40-14B2CA801579}"/>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3F1225-DFB7-4A4E-BB32-DBDB6BFD069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4FA6D7B6-E733-4708-92F8-FA7DC9F22A1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F46B7D9-7E50-4930-A1BC-8B808B1714E5}"/>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764A6893-55BC-40AC-82A6-C0A4086749AF}"/>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86BAC9-0D6D-4DAE-961A-105023286B4C}"/>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8" name="Footer Placeholder 7">
            <a:extLst>
              <a:ext uri="{FF2B5EF4-FFF2-40B4-BE49-F238E27FC236}">
                <a16:creationId xmlns:a16="http://schemas.microsoft.com/office/drawing/2014/main" id="{6B51CBA5-297F-45DC-A225-28F3280FA49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DAE094A-9D9A-44BE-A9AC-08F40CF5C26A}"/>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021403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52C0B-5D6F-4033-B9CB-4240123429A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252D99-9CCD-4771-9645-48631BFCB4B4}"/>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4" name="Footer Placeholder 3">
            <a:extLst>
              <a:ext uri="{FF2B5EF4-FFF2-40B4-BE49-F238E27FC236}">
                <a16:creationId xmlns:a16="http://schemas.microsoft.com/office/drawing/2014/main" id="{63377237-5F59-497B-A020-EC14A34826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6763AB-C07E-409B-890B-823020D0F850}"/>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4129401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10BDD4-7E39-4FBC-8001-F8C833000B7A}"/>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3" name="Footer Placeholder 2">
            <a:extLst>
              <a:ext uri="{FF2B5EF4-FFF2-40B4-BE49-F238E27FC236}">
                <a16:creationId xmlns:a16="http://schemas.microsoft.com/office/drawing/2014/main" id="{232D3EF1-03C7-4264-B6A7-3A9A4D43E3C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849F44D-A157-4822-96C3-01959DBEDC53}"/>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438377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4B076-9854-4E49-B327-830F7B142B8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BB8A3C11-898B-4814-96CC-3306736D561A}"/>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C89B2D-71C6-422B-83F0-636C30B83B7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5C70C67-5AB5-4E47-A525-F2E95EEB2218}"/>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6" name="Footer Placeholder 5">
            <a:extLst>
              <a:ext uri="{FF2B5EF4-FFF2-40B4-BE49-F238E27FC236}">
                <a16:creationId xmlns:a16="http://schemas.microsoft.com/office/drawing/2014/main" id="{3E7A1098-C172-4311-933B-96308E2146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B02BB3-073B-4482-9774-509F5DB42812}"/>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30784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27CCB-200B-4D26-AD7E-52E93F45F13E}"/>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B2B6CAC1-6A85-469A-9A24-CB7CBB06E0A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BF9D515E-148B-4E32-8BB8-93D0BE26CF3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35FBA8F-9F93-45A0-B53C-49DFB66094BB}"/>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6" name="Footer Placeholder 5">
            <a:extLst>
              <a:ext uri="{FF2B5EF4-FFF2-40B4-BE49-F238E27FC236}">
                <a16:creationId xmlns:a16="http://schemas.microsoft.com/office/drawing/2014/main" id="{7BDDB8CC-ED61-49DE-ADBE-72592F99EF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921F50-35F3-415F-A566-7657C60CFDE5}"/>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3040612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E193CE-0949-45E6-AF6A-3E6ABB634C11}"/>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1B1674-DB30-43B2-9962-D19A71C2811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C1ADAA-67A6-4025-9FED-60E264B3F0A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1649CB5E-E83E-45D7-AEED-C6F0CF358AF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A70275D-7F81-4099-8814-3B3BB897B07A}"/>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1FA5-3818-4F32-A8EF-7D4B29C9DEA3}" type="slidenum">
              <a:rPr lang="en-US" smtClean="0"/>
              <a:t>‹#›</a:t>
            </a:fld>
            <a:endParaRPr lang="en-US"/>
          </a:p>
        </p:txBody>
      </p:sp>
    </p:spTree>
    <p:extLst>
      <p:ext uri="{BB962C8B-B14F-4D97-AF65-F5344CB8AC3E}">
        <p14:creationId xmlns:p14="http://schemas.microsoft.com/office/powerpoint/2010/main" val="238667533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74" r:id="rId12"/>
    <p:sldLayoutId id="2147483678"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B577FF9-3543-4875-815D-3D87BD8A20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ctrTitle"/>
          </p:nvPr>
        </p:nvSpPr>
        <p:spPr>
          <a:xfrm>
            <a:off x="602989" y="959536"/>
            <a:ext cx="3915889" cy="3072015"/>
          </a:xfrm>
        </p:spPr>
        <p:txBody>
          <a:bodyPr anchor="b">
            <a:normAutofit/>
          </a:bodyPr>
          <a:lstStyle/>
          <a:p>
            <a:r>
              <a:rPr lang="en-US" b="1">
                <a:latin typeface="Arial" pitchFamily="34" charset="0"/>
                <a:cs typeface="Arial" pitchFamily="34" charset="0"/>
              </a:rPr>
              <a:t>Nuclear Energy</a:t>
            </a:r>
          </a:p>
        </p:txBody>
      </p:sp>
      <p:sp>
        <p:nvSpPr>
          <p:cNvPr id="20" name="Freeform: Shape 19">
            <a:extLst>
              <a:ext uri="{FF2B5EF4-FFF2-40B4-BE49-F238E27FC236}">
                <a16:creationId xmlns:a16="http://schemas.microsoft.com/office/drawing/2014/main" id="{F5569EEC-E12F-4856-B407-02B2813A4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53044" y="0"/>
            <a:ext cx="130305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F860788-3A6A-45A3-B3F1-06F159665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25502" y="1"/>
            <a:ext cx="866356"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Graphic 5" descr="Atom">
            <a:extLst>
              <a:ext uri="{FF2B5EF4-FFF2-40B4-BE49-F238E27FC236}">
                <a16:creationId xmlns:a16="http://schemas.microsoft.com/office/drawing/2014/main" id="{58965D08-D1E3-4DC2-9317-571E1F1D068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88432" y="1385212"/>
            <a:ext cx="3704628" cy="3704628"/>
          </a:xfrm>
          <a:custGeom>
            <a:avLst/>
            <a:gdLst/>
            <a:ahLst/>
            <a:cxnLst/>
            <a:rect l="l" t="t" r="r" b="b"/>
            <a:pathLst>
              <a:path w="4579832" h="5347063">
                <a:moveTo>
                  <a:pt x="106985" y="0"/>
                </a:moveTo>
                <a:lnTo>
                  <a:pt x="4472847" y="0"/>
                </a:lnTo>
                <a:cubicBezTo>
                  <a:pt x="4531933" y="0"/>
                  <a:pt x="4579832" y="47899"/>
                  <a:pt x="4579832" y="106985"/>
                </a:cubicBezTo>
                <a:lnTo>
                  <a:pt x="4579832" y="5240078"/>
                </a:lnTo>
                <a:cubicBezTo>
                  <a:pt x="4579832" y="5299164"/>
                  <a:pt x="4531933" y="5347063"/>
                  <a:pt x="4472847" y="5347063"/>
                </a:cubicBezTo>
                <a:lnTo>
                  <a:pt x="106985" y="5347063"/>
                </a:lnTo>
                <a:cubicBezTo>
                  <a:pt x="47899" y="5347063"/>
                  <a:pt x="0" y="5299164"/>
                  <a:pt x="0" y="5240078"/>
                </a:cubicBezTo>
                <a:lnTo>
                  <a:pt x="0" y="106985"/>
                </a:lnTo>
                <a:cubicBezTo>
                  <a:pt x="0" y="47899"/>
                  <a:pt x="47899" y="0"/>
                  <a:pt x="106985" y="0"/>
                </a:cubicBezTo>
                <a:close/>
              </a:path>
            </a:pathLst>
          </a:custGeom>
        </p:spPr>
      </p:pic>
      <p:sp>
        <p:nvSpPr>
          <p:cNvPr id="24" name="Freeform: Shape 23">
            <a:extLst>
              <a:ext uri="{FF2B5EF4-FFF2-40B4-BE49-F238E27FC236}">
                <a16:creationId xmlns:a16="http://schemas.microsoft.com/office/drawing/2014/main" id="{DF1E3393-B852-4883-B778-ED3525112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24194" y="2916245"/>
            <a:ext cx="119806"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39853D09-4205-4CC7-83EB-288E886AC9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61330" y="5717906"/>
            <a:ext cx="1328706"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040B79-3E73-4A31-840D-D6B9C9FDFC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5633" y="6258756"/>
            <a:ext cx="1174455"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Freeform: Shape 29">
            <a:extLst>
              <a:ext uri="{FF2B5EF4-FFF2-40B4-BE49-F238E27FC236}">
                <a16:creationId xmlns:a16="http://schemas.microsoft.com/office/drawing/2014/main" id="{156C6AE5-3F8B-42AC-9EA4-1B686A11E9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2865" y="5835650"/>
            <a:ext cx="1161135"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4113" y="1781175"/>
            <a:ext cx="5449887"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447800"/>
            <a:ext cx="40386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Box 5"/>
          <p:cNvSpPr txBox="1">
            <a:spLocks noChangeArrowheads="1"/>
          </p:cNvSpPr>
          <p:nvPr/>
        </p:nvSpPr>
        <p:spPr bwMode="auto">
          <a:xfrm>
            <a:off x="76550" y="2286000"/>
            <a:ext cx="3617563"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2000" dirty="0">
                <a:latin typeface="+mn-lt"/>
              </a:rPr>
              <a:t>If the nucleus splits into two nuclei, the process is called </a:t>
            </a:r>
            <a:r>
              <a:rPr lang="en-US" sz="2000" b="1" i="1" dirty="0">
                <a:solidFill>
                  <a:srgbClr val="FF0000"/>
                </a:solidFill>
                <a:latin typeface="+mn-lt"/>
              </a:rPr>
              <a:t>fission</a:t>
            </a:r>
            <a:r>
              <a:rPr lang="en-US" sz="2000" dirty="0">
                <a:latin typeface="+mn-lt"/>
              </a:rPr>
              <a:t>, and occurs naturally with large high mass number nuclei</a:t>
            </a:r>
            <a:r>
              <a:rPr lang="en-US" sz="2000" i="1" dirty="0">
                <a:latin typeface="+mn-lt"/>
              </a:rPr>
              <a:t>. </a:t>
            </a:r>
          </a:p>
          <a:p>
            <a:pPr algn="just" eaLnBrk="1" hangingPunct="1"/>
            <a:endParaRPr lang="en-US" sz="2000" i="1" dirty="0">
              <a:latin typeface="+mn-lt"/>
            </a:endParaRPr>
          </a:p>
          <a:p>
            <a:pPr algn="just" eaLnBrk="1" hangingPunct="1"/>
            <a:r>
              <a:rPr lang="en-US" sz="2000" dirty="0">
                <a:latin typeface="+mn-lt"/>
              </a:rPr>
              <a:t>If a pair of nuclei were to combine to form a single nucleus, the process is called </a:t>
            </a:r>
            <a:r>
              <a:rPr lang="en-US" sz="2000" b="1" i="1" dirty="0">
                <a:solidFill>
                  <a:srgbClr val="FF0000"/>
                </a:solidFill>
                <a:latin typeface="+mn-lt"/>
              </a:rPr>
              <a:t>fusion</a:t>
            </a:r>
            <a:r>
              <a:rPr lang="en-US" sz="2000" dirty="0">
                <a:latin typeface="+mn-lt"/>
              </a:rPr>
              <a:t>, and occurs naturally in stars.</a:t>
            </a:r>
            <a:endParaRPr lang="en-US" sz="2000" i="1" dirty="0">
              <a:latin typeface="+mn-lt"/>
            </a:endParaRPr>
          </a:p>
          <a:p>
            <a:pPr algn="just" eaLnBrk="1" hangingPunct="1"/>
            <a:endParaRPr lang="en-US" sz="2000" dirty="0">
              <a:latin typeface="+mn-lt"/>
            </a:endParaRPr>
          </a:p>
        </p:txBody>
      </p:sp>
      <p:sp>
        <p:nvSpPr>
          <p:cNvPr id="7" name="Title 1"/>
          <p:cNvSpPr txBox="1">
            <a:spLocks/>
          </p:cNvSpPr>
          <p:nvPr/>
        </p:nvSpPr>
        <p:spPr>
          <a:xfrm>
            <a:off x="0" y="5334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Nuclear Binding Energy</a:t>
            </a:r>
            <a:endParaRPr lang="en-US" sz="3900" b="1" i="1" dirty="0">
              <a:solidFill>
                <a:srgbClr val="0070C0"/>
              </a:solidFill>
              <a:latin typeface="+mn-lt"/>
            </a:endParaRPr>
          </a:p>
        </p:txBody>
      </p:sp>
    </p:spTree>
    <p:extLst>
      <p:ext uri="{BB962C8B-B14F-4D97-AF65-F5344CB8AC3E}">
        <p14:creationId xmlns:p14="http://schemas.microsoft.com/office/powerpoint/2010/main" val="2298180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3"/>
          <p:cNvGrpSpPr>
            <a:grpSpLocks/>
          </p:cNvGrpSpPr>
          <p:nvPr/>
        </p:nvGrpSpPr>
        <p:grpSpPr bwMode="auto">
          <a:xfrm>
            <a:off x="228599" y="1899628"/>
            <a:ext cx="8686801" cy="3893300"/>
            <a:chOff x="228599" y="1621665"/>
            <a:chExt cx="8686801" cy="3893220"/>
          </a:xfrm>
        </p:grpSpPr>
        <p:sp>
          <p:nvSpPr>
            <p:cNvPr id="18437" name="TextBox 3"/>
            <p:cNvSpPr txBox="1">
              <a:spLocks noChangeArrowheads="1"/>
            </p:cNvSpPr>
            <p:nvPr/>
          </p:nvSpPr>
          <p:spPr bwMode="auto">
            <a:xfrm>
              <a:off x="266052" y="1621665"/>
              <a:ext cx="8649348" cy="347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sz="2000" dirty="0">
                <a:latin typeface="+mn-lt"/>
              </a:endParaRPr>
            </a:p>
            <a:p>
              <a:pPr eaLnBrk="1" hangingPunct="1"/>
              <a:endParaRPr lang="en-US" sz="2000" dirty="0">
                <a:latin typeface="+mn-lt"/>
              </a:endParaRPr>
            </a:p>
            <a:p>
              <a:pPr eaLnBrk="1" hangingPunct="1"/>
              <a:r>
                <a:rPr lang="en-US" sz="2000" dirty="0">
                  <a:latin typeface="+mn-lt"/>
                </a:rPr>
                <a:t>The decay rate is defined as,</a:t>
              </a:r>
            </a:p>
            <a:p>
              <a:pPr eaLnBrk="1" hangingPunct="1"/>
              <a:endParaRPr lang="en-US" sz="2000" dirty="0">
                <a:latin typeface="+mn-lt"/>
              </a:endParaRPr>
            </a:p>
            <a:p>
              <a:pPr eaLnBrk="1" hangingPunct="1"/>
              <a:endParaRPr lang="en-US" sz="2000" dirty="0">
                <a:latin typeface="+mn-lt"/>
              </a:endParaRPr>
            </a:p>
            <a:p>
              <a:pPr eaLnBrk="1" hangingPunct="1"/>
              <a:r>
                <a:rPr lang="en-US" sz="2000" dirty="0">
                  <a:latin typeface="+mn-lt"/>
                </a:rPr>
                <a:t>The half life-time (</a:t>
              </a:r>
              <a:r>
                <a:rPr lang="en-US" sz="2000" i="1" dirty="0">
                  <a:latin typeface="+mn-lt"/>
                </a:rPr>
                <a:t>T</a:t>
              </a:r>
              <a:r>
                <a:rPr lang="en-US" sz="2000" i="1" baseline="-25000" dirty="0">
                  <a:latin typeface="+mn-lt"/>
                </a:rPr>
                <a:t>1/2</a:t>
              </a:r>
              <a:r>
                <a:rPr lang="en-US" sz="2000" dirty="0">
                  <a:latin typeface="+mn-lt"/>
                </a:rPr>
                <a:t>) is the time at which both </a:t>
              </a:r>
              <a:r>
                <a:rPr lang="en-US" sz="2000" i="1" dirty="0">
                  <a:latin typeface="+mn-lt"/>
                </a:rPr>
                <a:t>N </a:t>
              </a:r>
              <a:r>
                <a:rPr lang="en-US" sz="2000" dirty="0">
                  <a:latin typeface="+mn-lt"/>
                </a:rPr>
                <a:t>and</a:t>
              </a:r>
              <a:r>
                <a:rPr lang="en-US" sz="2000" i="1" dirty="0">
                  <a:latin typeface="+mn-lt"/>
                </a:rPr>
                <a:t> R </a:t>
              </a:r>
              <a:r>
                <a:rPr lang="en-US" sz="2000" dirty="0">
                  <a:latin typeface="+mn-lt"/>
                </a:rPr>
                <a:t>have been reduced to one-half their initial values and </a:t>
              </a:r>
              <a:r>
                <a:rPr lang="el-GR" sz="2000" dirty="0">
                  <a:latin typeface="Calibri" panose="020F0502020204030204" pitchFamily="34" charset="0"/>
                  <a:cs typeface="Calibri" panose="020F0502020204030204" pitchFamily="34" charset="0"/>
                </a:rPr>
                <a:t>λ</a:t>
              </a:r>
              <a:r>
                <a:rPr lang="en-US" sz="2000">
                  <a:latin typeface="Calibri" panose="020F0502020204030204" pitchFamily="34" charset="0"/>
                  <a:cs typeface="Calibri" panose="020F0502020204030204" pitchFamily="34" charset="0"/>
                </a:rPr>
                <a:t> </a:t>
              </a:r>
              <a:r>
                <a:rPr lang="en-US" sz="2000">
                  <a:latin typeface="+mn-lt"/>
                </a:rPr>
                <a:t>is </a:t>
              </a:r>
              <a:r>
                <a:rPr lang="en-US" sz="2000" dirty="0">
                  <a:latin typeface="+mn-lt"/>
                </a:rPr>
                <a:t>the </a:t>
              </a:r>
              <a:r>
                <a:rPr lang="en-US" sz="2000">
                  <a:latin typeface="+mn-lt"/>
                </a:rPr>
                <a:t>decay energy.</a:t>
              </a:r>
              <a:endParaRPr lang="en-US" sz="2000" dirty="0">
                <a:latin typeface="+mn-lt"/>
              </a:endParaRPr>
            </a:p>
            <a:p>
              <a:pPr eaLnBrk="1" hangingPunct="1"/>
              <a:endParaRPr lang="en-US" sz="2000" dirty="0">
                <a:latin typeface="+mn-lt"/>
              </a:endParaRPr>
            </a:p>
            <a:p>
              <a:pPr eaLnBrk="1" hangingPunct="1"/>
              <a:endParaRPr lang="en-US" sz="2000" dirty="0">
                <a:latin typeface="+mn-lt"/>
              </a:endParaRPr>
            </a:p>
            <a:p>
              <a:pPr eaLnBrk="1" hangingPunct="1"/>
              <a:endParaRPr lang="en-US" sz="2000" dirty="0">
                <a:latin typeface="+mn-lt"/>
              </a:endParaRPr>
            </a:p>
            <a:p>
              <a:pPr eaLnBrk="1" hangingPunct="1"/>
              <a:endParaRPr lang="en-US" sz="2000" dirty="0">
                <a:latin typeface="+mn-lt"/>
              </a:endParaRPr>
            </a:p>
          </p:txBody>
        </p:sp>
        <p:pic>
          <p:nvPicPr>
            <p:cNvPr id="16387" name="Picture 3"/>
            <p:cNvPicPr>
              <a:picLocks noChangeAspect="1" noChangeArrowheads="1"/>
            </p:cNvPicPr>
            <p:nvPr/>
          </p:nvPicPr>
          <p:blipFill>
            <a:blip r:embed="rId3" cstate="print">
              <a:duotone>
                <a:prstClr val="black"/>
                <a:srgbClr val="00B050">
                  <a:tint val="45000"/>
                  <a:satMod val="400000"/>
                </a:srgbClr>
              </a:duotone>
            </a:blip>
            <a:srcRect/>
            <a:stretch>
              <a:fillRect/>
            </a:stretch>
          </p:blipFill>
          <p:spPr bwMode="auto">
            <a:xfrm>
              <a:off x="2971800" y="2714587"/>
              <a:ext cx="3200400" cy="428625"/>
            </a:xfrm>
            <a:prstGeom prst="rect">
              <a:avLst/>
            </a:prstGeom>
            <a:noFill/>
            <a:ln w="9525">
              <a:noFill/>
              <a:miter lim="800000"/>
              <a:headEnd/>
              <a:tailEnd/>
            </a:ln>
          </p:spPr>
        </p:pic>
        <p:pic>
          <p:nvPicPr>
            <p:cNvPr id="16390" name="Picture 6"/>
            <p:cNvPicPr>
              <a:picLocks noChangeAspect="1" noChangeArrowheads="1"/>
            </p:cNvPicPr>
            <p:nvPr/>
          </p:nvPicPr>
          <p:blipFill>
            <a:blip r:embed="rId4" cstate="print">
              <a:duotone>
                <a:prstClr val="black"/>
                <a:srgbClr val="00B050">
                  <a:tint val="45000"/>
                  <a:satMod val="400000"/>
                </a:srgbClr>
              </a:duotone>
            </a:blip>
            <a:srcRect/>
            <a:stretch>
              <a:fillRect/>
            </a:stretch>
          </p:blipFill>
          <p:spPr bwMode="auto">
            <a:xfrm>
              <a:off x="3429000" y="4027275"/>
              <a:ext cx="2143125" cy="647700"/>
            </a:xfrm>
            <a:prstGeom prst="rect">
              <a:avLst/>
            </a:prstGeom>
            <a:noFill/>
            <a:ln w="9525">
              <a:noFill/>
              <a:miter lim="800000"/>
              <a:headEnd/>
              <a:tailEnd/>
            </a:ln>
          </p:spPr>
        </p:pic>
        <p:sp>
          <p:nvSpPr>
            <p:cNvPr id="18442" name="TextBox 8"/>
            <p:cNvSpPr txBox="1">
              <a:spLocks noChangeArrowheads="1"/>
            </p:cNvSpPr>
            <p:nvPr/>
          </p:nvSpPr>
          <p:spPr bwMode="auto">
            <a:xfrm>
              <a:off x="228599" y="4806999"/>
              <a:ext cx="8686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000" dirty="0">
                  <a:latin typeface="+mn-lt"/>
                </a:rPr>
                <a:t>Here </a:t>
              </a:r>
              <a:r>
                <a:rPr lang="el-GR" sz="2000" dirty="0">
                  <a:latin typeface="Calibri" panose="020F0502020204030204" pitchFamily="34" charset="0"/>
                  <a:cs typeface="Calibri" panose="020F0502020204030204" pitchFamily="34" charset="0"/>
                </a:rPr>
                <a:t>τ</a:t>
              </a:r>
              <a:r>
                <a:rPr lang="en-US" sz="2000" dirty="0">
                  <a:latin typeface="+mn-lt"/>
                </a:rPr>
                <a:t> is the </a:t>
              </a:r>
              <a:r>
                <a:rPr lang="en-US" sz="2000" b="1" i="1" dirty="0">
                  <a:latin typeface="+mn-lt"/>
                </a:rPr>
                <a:t>mean life-time</a:t>
              </a:r>
              <a:r>
                <a:rPr lang="en-US" sz="2000" b="1" dirty="0">
                  <a:latin typeface="+mn-lt"/>
                </a:rPr>
                <a:t>, </a:t>
              </a:r>
              <a:r>
                <a:rPr lang="en-US" sz="2000" dirty="0">
                  <a:latin typeface="+mn-lt"/>
                </a:rPr>
                <a:t>which is the time at which both</a:t>
              </a:r>
              <a:r>
                <a:rPr lang="en-US" sz="2000" b="1" dirty="0">
                  <a:latin typeface="+mn-lt"/>
                </a:rPr>
                <a:t> </a:t>
              </a:r>
              <a:r>
                <a:rPr lang="en-US" sz="2000" i="1" dirty="0">
                  <a:latin typeface="+mn-lt"/>
                </a:rPr>
                <a:t>N </a:t>
              </a:r>
              <a:r>
                <a:rPr lang="en-US" sz="2000" dirty="0">
                  <a:latin typeface="+mn-lt"/>
                </a:rPr>
                <a:t>and</a:t>
              </a:r>
              <a:r>
                <a:rPr lang="en-US" sz="2000" i="1" dirty="0">
                  <a:latin typeface="+mn-lt"/>
                </a:rPr>
                <a:t> R </a:t>
              </a:r>
              <a:r>
                <a:rPr lang="en-US" sz="2000" dirty="0">
                  <a:latin typeface="+mn-lt"/>
                </a:rPr>
                <a:t>have been reduced to </a:t>
              </a:r>
              <a:r>
                <a:rPr lang="en-US" sz="2000" i="1" dirty="0">
                  <a:latin typeface="+mn-lt"/>
                </a:rPr>
                <a:t>e</a:t>
              </a:r>
              <a:r>
                <a:rPr lang="en-US" sz="2000" i="1" baseline="30000" dirty="0">
                  <a:latin typeface="+mn-lt"/>
                </a:rPr>
                <a:t>-1</a:t>
              </a:r>
              <a:r>
                <a:rPr lang="en-US" sz="2000" i="1" dirty="0">
                  <a:latin typeface="+mn-lt"/>
                </a:rPr>
                <a:t> </a:t>
              </a:r>
              <a:r>
                <a:rPr lang="en-US" sz="2000" dirty="0">
                  <a:latin typeface="+mn-lt"/>
                </a:rPr>
                <a:t>of their initial values</a:t>
              </a:r>
              <a:r>
                <a:rPr lang="en-US" sz="2000" i="1" dirty="0">
                  <a:latin typeface="+mn-lt"/>
                </a:rPr>
                <a:t>.</a:t>
              </a:r>
              <a:endParaRPr lang="en-US" sz="2000" dirty="0">
                <a:latin typeface="+mn-lt"/>
              </a:endParaRPr>
            </a:p>
          </p:txBody>
        </p:sp>
      </p:grpSp>
      <p:sp>
        <p:nvSpPr>
          <p:cNvPr id="13" name="Title 1"/>
          <p:cNvSpPr txBox="1">
            <a:spLocks/>
          </p:cNvSpPr>
          <p:nvPr/>
        </p:nvSpPr>
        <p:spPr>
          <a:xfrm>
            <a:off x="18726" y="281558"/>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Radioactive Decay</a:t>
            </a: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175" y="1066800"/>
            <a:ext cx="827722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1555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Box 2"/>
          <p:cNvSpPr txBox="1">
            <a:spLocks noChangeArrowheads="1"/>
          </p:cNvSpPr>
          <p:nvPr/>
        </p:nvSpPr>
        <p:spPr bwMode="auto">
          <a:xfrm>
            <a:off x="15498" y="1197888"/>
            <a:ext cx="523197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1900" dirty="0">
                <a:latin typeface="+mn-lt"/>
              </a:rPr>
              <a:t>When a nucleus undergoes </a:t>
            </a:r>
            <a:r>
              <a:rPr lang="en-US" sz="1900" b="1" dirty="0">
                <a:latin typeface="+mn-lt"/>
              </a:rPr>
              <a:t>alpha decay, </a:t>
            </a:r>
            <a:r>
              <a:rPr lang="en-US" sz="1900" dirty="0">
                <a:latin typeface="+mn-lt"/>
              </a:rPr>
              <a:t>it transforms to a different nuclide by emitting an alpha particle (a helium nucleus, </a:t>
            </a:r>
            <a:r>
              <a:rPr lang="en-US" sz="1900" baseline="30000" dirty="0">
                <a:latin typeface="+mn-lt"/>
              </a:rPr>
              <a:t>4</a:t>
            </a:r>
            <a:r>
              <a:rPr lang="en-US" sz="1900" dirty="0">
                <a:latin typeface="+mn-lt"/>
              </a:rPr>
              <a:t>He). For example, when uranium </a:t>
            </a:r>
            <a:r>
              <a:rPr lang="en-US" sz="1900" baseline="30000" dirty="0">
                <a:latin typeface="+mn-lt"/>
              </a:rPr>
              <a:t>238</a:t>
            </a:r>
            <a:r>
              <a:rPr lang="en-US" sz="1900" dirty="0">
                <a:latin typeface="+mn-lt"/>
              </a:rPr>
              <a:t>U undergoes alpha decay, it transforms to thorium </a:t>
            </a:r>
            <a:r>
              <a:rPr lang="en-US" sz="1900" baseline="30000" dirty="0">
                <a:latin typeface="+mn-lt"/>
              </a:rPr>
              <a:t>234</a:t>
            </a:r>
            <a:r>
              <a:rPr lang="en-US" sz="1900" dirty="0">
                <a:latin typeface="+mn-lt"/>
              </a:rPr>
              <a:t>Th:			</a:t>
            </a:r>
          </a:p>
          <a:p>
            <a:pPr algn="just" eaLnBrk="1" hangingPunct="1"/>
            <a:endParaRPr lang="en-US" sz="1900" dirty="0">
              <a:latin typeface="+mn-lt"/>
            </a:endParaRPr>
          </a:p>
          <a:p>
            <a:pPr algn="just" eaLnBrk="1" hangingPunct="1"/>
            <a:endParaRPr lang="en-US" sz="1900" dirty="0">
              <a:latin typeface="+mn-lt"/>
            </a:endParaRPr>
          </a:p>
          <a:p>
            <a:pPr algn="just" eaLnBrk="1" hangingPunct="1"/>
            <a:r>
              <a:rPr lang="en-US" sz="1900" dirty="0">
                <a:latin typeface="+mn-lt"/>
              </a:rPr>
              <a:t>The </a:t>
            </a:r>
            <a:r>
              <a:rPr lang="en-US" sz="1900" b="1" i="1" dirty="0">
                <a:latin typeface="+mn-lt"/>
              </a:rPr>
              <a:t>disintegration energy, </a:t>
            </a:r>
            <a:r>
              <a:rPr lang="en-US" sz="1900" i="1" dirty="0">
                <a:latin typeface="+mn-lt"/>
              </a:rPr>
              <a:t>Q, </a:t>
            </a:r>
            <a:r>
              <a:rPr lang="en-US" sz="1900" dirty="0">
                <a:latin typeface="+mn-lt"/>
              </a:rPr>
              <a:t>for the decay above is 4.25.</a:t>
            </a:r>
          </a:p>
          <a:p>
            <a:pPr algn="just" eaLnBrk="1" hangingPunct="1"/>
            <a:endParaRPr lang="en-US" sz="1900" dirty="0">
              <a:latin typeface="+mn-lt"/>
            </a:endParaRPr>
          </a:p>
          <a:p>
            <a:pPr algn="just" eaLnBrk="1" hangingPunct="1"/>
            <a:r>
              <a:rPr lang="en-US" sz="1900" dirty="0">
                <a:latin typeface="+mn-lt"/>
              </a:rPr>
              <a:t>The potential energy shown in the figure below is a combination of the potential energy associated with the (attractive) strong nuclear force that acts in the nuclear interior and a Coulomb potential associated with the (repulsive) electric force that acts between the two particles (</a:t>
            </a:r>
            <a:r>
              <a:rPr lang="en-US" sz="1900" baseline="30000" dirty="0">
                <a:latin typeface="+mn-lt"/>
              </a:rPr>
              <a:t>234</a:t>
            </a:r>
            <a:r>
              <a:rPr lang="en-US" sz="1900" dirty="0">
                <a:latin typeface="+mn-lt"/>
              </a:rPr>
              <a:t>Th and </a:t>
            </a:r>
            <a:r>
              <a:rPr lang="en-US" sz="1900" baseline="30000" dirty="0">
                <a:latin typeface="+mn-lt"/>
              </a:rPr>
              <a:t>4</a:t>
            </a:r>
            <a:r>
              <a:rPr lang="en-US" sz="1900" dirty="0">
                <a:latin typeface="+mn-lt"/>
              </a:rPr>
              <a:t>He) before and after the decay has occurred.</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257" y="2895600"/>
            <a:ext cx="20478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5963" y="1828800"/>
            <a:ext cx="3962400" cy="3464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3048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Alpha Decay</a:t>
            </a:r>
          </a:p>
        </p:txBody>
      </p:sp>
    </p:spTree>
    <p:extLst>
      <p:ext uri="{BB962C8B-B14F-4D97-AF65-F5344CB8AC3E}">
        <p14:creationId xmlns:p14="http://schemas.microsoft.com/office/powerpoint/2010/main" val="847436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Box 2"/>
          <p:cNvSpPr txBox="1">
            <a:spLocks noChangeArrowheads="1"/>
          </p:cNvSpPr>
          <p:nvPr/>
        </p:nvSpPr>
        <p:spPr bwMode="auto">
          <a:xfrm>
            <a:off x="-10360" y="1219200"/>
            <a:ext cx="9154359" cy="330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1900" dirty="0">
                <a:latin typeface="+mn-lt"/>
              </a:rPr>
              <a:t>A nucleus that decays spontaneously by emitting an electron or a positron (a positively charged particle with the mass of an electron) is said to undergo </a:t>
            </a:r>
            <a:r>
              <a:rPr lang="en-US" sz="1900" b="1" dirty="0">
                <a:latin typeface="+mn-lt"/>
              </a:rPr>
              <a:t>beta decay. </a:t>
            </a:r>
            <a:r>
              <a:rPr lang="en-US" sz="1900" dirty="0">
                <a:latin typeface="+mn-lt"/>
              </a:rPr>
              <a:t>Like alpha decay, this is a spontaneous process, with a definite disintegration energy and half-life.</a:t>
            </a:r>
          </a:p>
          <a:p>
            <a:pPr algn="just" eaLnBrk="1" hangingPunct="1"/>
            <a:endParaRPr lang="en-US" sz="1900" dirty="0">
              <a:latin typeface="+mn-lt"/>
            </a:endParaRPr>
          </a:p>
          <a:p>
            <a:pPr algn="just" eaLnBrk="1" hangingPunct="1"/>
            <a:r>
              <a:rPr lang="en-US" sz="1900" dirty="0">
                <a:latin typeface="+mn-lt"/>
              </a:rPr>
              <a:t>Examples: 					  (b</a:t>
            </a:r>
            <a:r>
              <a:rPr lang="en-US" sz="1900" baseline="30000" dirty="0">
                <a:latin typeface="+mn-lt"/>
              </a:rPr>
              <a:t>-</a:t>
            </a:r>
            <a:r>
              <a:rPr lang="en-US" sz="1900" dirty="0">
                <a:latin typeface="+mn-lt"/>
              </a:rPr>
              <a:t> decay)</a:t>
            </a:r>
          </a:p>
          <a:p>
            <a:pPr algn="just" eaLnBrk="1" hangingPunct="1"/>
            <a:r>
              <a:rPr lang="en-US" sz="1900" dirty="0">
                <a:latin typeface="+mn-lt"/>
              </a:rPr>
              <a:t>							</a:t>
            </a:r>
          </a:p>
          <a:p>
            <a:pPr algn="just" eaLnBrk="1" hangingPunct="1"/>
            <a:r>
              <a:rPr lang="en-US" sz="1900" dirty="0">
                <a:latin typeface="+mn-lt"/>
              </a:rPr>
              <a:t>						   (b</a:t>
            </a:r>
            <a:r>
              <a:rPr lang="en-US" sz="1900" baseline="30000" dirty="0">
                <a:latin typeface="+mn-lt"/>
              </a:rPr>
              <a:t>+</a:t>
            </a:r>
            <a:r>
              <a:rPr lang="en-US" sz="1900" dirty="0">
                <a:latin typeface="+mn-lt"/>
              </a:rPr>
              <a:t> decay)</a:t>
            </a:r>
          </a:p>
          <a:p>
            <a:pPr algn="just" eaLnBrk="1" hangingPunct="1"/>
            <a:endParaRPr lang="en-US" sz="1900" dirty="0">
              <a:latin typeface="+mn-lt"/>
            </a:endParaRPr>
          </a:p>
          <a:p>
            <a:pPr algn="just" eaLnBrk="1" hangingPunct="1"/>
            <a:r>
              <a:rPr lang="en-US" sz="1900" dirty="0">
                <a:latin typeface="+mn-lt"/>
              </a:rPr>
              <a:t>Here, n is a neutrino, a neutral particle which has a very small mass, that is emitted from the nucleus along with the electron or positron during the decay process.</a:t>
            </a:r>
          </a:p>
          <a:p>
            <a:pPr algn="just" eaLnBrk="1" hangingPunct="1"/>
            <a:endParaRPr lang="en-US" sz="1900" dirty="0">
              <a:latin typeface="+mn-lt"/>
            </a:endParaRPr>
          </a:p>
        </p:txBody>
      </p:sp>
      <p:pic>
        <p:nvPicPr>
          <p:cNvPr id="2355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3568" y="2417762"/>
            <a:ext cx="3652838"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901950"/>
            <a:ext cx="391477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4"/>
          <p:cNvPicPr>
            <a:picLocks noChangeAspect="1" noChangeArrowheads="1"/>
          </p:cNvPicPr>
          <p:nvPr/>
        </p:nvPicPr>
        <p:blipFill>
          <a:blip r:embed="rId5">
            <a:extLst>
              <a:ext uri="{28A0092B-C50C-407E-A947-70E740481C1C}">
                <a14:useLocalDpi xmlns:a14="http://schemas.microsoft.com/office/drawing/2010/main" val="0"/>
              </a:ext>
            </a:extLst>
          </a:blip>
          <a:srcRect b="54555"/>
          <a:stretch>
            <a:fillRect/>
          </a:stretch>
        </p:blipFill>
        <p:spPr bwMode="auto">
          <a:xfrm>
            <a:off x="4800600" y="4078665"/>
            <a:ext cx="4156900" cy="2398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a:xfrm>
            <a:off x="0" y="3810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Beta Decay</a:t>
            </a:r>
          </a:p>
        </p:txBody>
      </p:sp>
      <p:sp>
        <p:nvSpPr>
          <p:cNvPr id="2" name="Rectangle 1"/>
          <p:cNvSpPr/>
          <p:nvPr/>
        </p:nvSpPr>
        <p:spPr>
          <a:xfrm>
            <a:off x="76200" y="4422902"/>
            <a:ext cx="4572000" cy="1554272"/>
          </a:xfrm>
          <a:prstGeom prst="rect">
            <a:avLst/>
          </a:prstGeom>
        </p:spPr>
        <p:txBody>
          <a:bodyPr>
            <a:spAutoFit/>
          </a:bodyPr>
          <a:lstStyle/>
          <a:p>
            <a:pPr algn="just"/>
            <a:r>
              <a:rPr lang="en-US" sz="1900" dirty="0">
                <a:cs typeface="Times New Roman" panose="02020603050405020304" pitchFamily="18" charset="0"/>
              </a:rPr>
              <a:t>In a beta decay the energy of the emitted electrons or positrons may range from zero up to a certain maximum </a:t>
            </a:r>
            <a:r>
              <a:rPr lang="en-US" sz="1900" i="1" dirty="0" err="1">
                <a:cs typeface="Times New Roman" panose="02020603050405020304" pitchFamily="18" charset="0"/>
              </a:rPr>
              <a:t>K</a:t>
            </a:r>
            <a:r>
              <a:rPr lang="en-US" sz="1900" i="1" baseline="-25000" dirty="0" err="1">
                <a:cs typeface="Times New Roman" panose="02020603050405020304" pitchFamily="18" charset="0"/>
              </a:rPr>
              <a:t>max</a:t>
            </a:r>
            <a:r>
              <a:rPr lang="en-US" sz="1900" i="1" dirty="0">
                <a:cs typeface="Times New Roman" panose="02020603050405020304" pitchFamily="18" charset="0"/>
              </a:rPr>
              <a:t>, </a:t>
            </a:r>
            <a:r>
              <a:rPr lang="en-US" sz="1900" dirty="0">
                <a:cs typeface="Times New Roman" panose="02020603050405020304" pitchFamily="18" charset="0"/>
              </a:rPr>
              <a:t>since, unlike the alpha decay, the </a:t>
            </a:r>
            <a:r>
              <a:rPr lang="en-US" sz="1900" i="1" dirty="0">
                <a:cs typeface="Times New Roman" panose="02020603050405020304" pitchFamily="18" charset="0"/>
              </a:rPr>
              <a:t>Q</a:t>
            </a:r>
            <a:r>
              <a:rPr lang="en-US" sz="1900" dirty="0">
                <a:cs typeface="Times New Roman" panose="02020603050405020304" pitchFamily="18" charset="0"/>
              </a:rPr>
              <a:t> energy is shared by two components. </a:t>
            </a:r>
          </a:p>
        </p:txBody>
      </p:sp>
    </p:spTree>
    <p:extLst>
      <p:ext uri="{BB962C8B-B14F-4D97-AF65-F5344CB8AC3E}">
        <p14:creationId xmlns:p14="http://schemas.microsoft.com/office/powerpoint/2010/main" val="2000945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72B886CF-D3D5-4CDE-A0D0-35994223D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D931492F-9AC5-405E-B5BD-B2AD8808C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116927" cy="6858000"/>
          </a:xfrm>
          <a:prstGeom prst="rect">
            <a:avLst/>
          </a:prstGeom>
          <a:ln>
            <a:noFill/>
          </a:ln>
          <a:effectLst/>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6" name="Title 1"/>
          <p:cNvSpPr txBox="1">
            <a:spLocks/>
          </p:cNvSpPr>
          <p:nvPr/>
        </p:nvSpPr>
        <p:spPr>
          <a:xfrm>
            <a:off x="809064" y="1054121"/>
            <a:ext cx="3800652" cy="1193856"/>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lnSpc>
                <a:spcPct val="90000"/>
              </a:lnSpc>
              <a:spcAft>
                <a:spcPts val="600"/>
              </a:spcAft>
            </a:pPr>
            <a:r>
              <a:rPr lang="en-US" sz="3500" b="1" i="1" kern="1200" dirty="0">
                <a:solidFill>
                  <a:srgbClr val="FFFFFF"/>
                </a:solidFill>
                <a:latin typeface="+mj-lt"/>
                <a:ea typeface="+mj-ea"/>
                <a:cs typeface="+mj-cs"/>
              </a:rPr>
              <a:t>Beta Decay and the Neutrino</a:t>
            </a:r>
          </a:p>
        </p:txBody>
      </p:sp>
      <p:sp>
        <p:nvSpPr>
          <p:cNvPr id="77" name="Rectangle 76">
            <a:extLst>
              <a:ext uri="{FF2B5EF4-FFF2-40B4-BE49-F238E27FC236}">
                <a16:creationId xmlns:a16="http://schemas.microsoft.com/office/drawing/2014/main" id="{9A12124B-BF90-4E5D-91F9-370641FD1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541782"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79" name="TextBox 2"/>
          <p:cNvSpPr txBox="1">
            <a:spLocks noChangeArrowheads="1"/>
          </p:cNvSpPr>
          <p:nvPr/>
        </p:nvSpPr>
        <p:spPr bwMode="auto">
          <a:xfrm>
            <a:off x="809244" y="2408844"/>
            <a:ext cx="3800470" cy="33912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285750" indent="-228600" eaLnBrk="1" hangingPunct="1">
              <a:lnSpc>
                <a:spcPct val="90000"/>
              </a:lnSpc>
              <a:spcAft>
                <a:spcPts val="600"/>
              </a:spcAft>
              <a:buClr>
                <a:srgbClr val="0070C0"/>
              </a:buClr>
              <a:buFont typeface="Arial" panose="020B0604020202020204" pitchFamily="34" charset="0"/>
              <a:buChar char="•"/>
            </a:pPr>
            <a:r>
              <a:rPr lang="en-US" sz="2000" dirty="0">
                <a:solidFill>
                  <a:srgbClr val="FFFFFF"/>
                </a:solidFill>
                <a:latin typeface="+mn-lt"/>
              </a:rPr>
              <a:t>Wolfgang Pauli first suggested the existence of neutrinos in 1930.</a:t>
            </a:r>
          </a:p>
          <a:p>
            <a:pPr marL="285750" indent="-228600" eaLnBrk="1" hangingPunct="1">
              <a:lnSpc>
                <a:spcPct val="90000"/>
              </a:lnSpc>
              <a:spcAft>
                <a:spcPts val="600"/>
              </a:spcAft>
              <a:buClr>
                <a:srgbClr val="0070C0"/>
              </a:buClr>
              <a:buFont typeface="Arial" panose="020B0604020202020204" pitchFamily="34" charset="0"/>
              <a:buChar char="•"/>
            </a:pPr>
            <a:endParaRPr lang="en-US" sz="2000" dirty="0">
              <a:solidFill>
                <a:srgbClr val="FFFFFF"/>
              </a:solidFill>
              <a:latin typeface="+mn-lt"/>
            </a:endParaRPr>
          </a:p>
          <a:p>
            <a:pPr marL="285750" indent="-228600" eaLnBrk="1" hangingPunct="1">
              <a:lnSpc>
                <a:spcPct val="90000"/>
              </a:lnSpc>
              <a:spcAft>
                <a:spcPts val="600"/>
              </a:spcAft>
              <a:buClr>
                <a:srgbClr val="0070C0"/>
              </a:buClr>
              <a:buFont typeface="Arial" panose="020B0604020202020204" pitchFamily="34" charset="0"/>
              <a:buChar char="•"/>
            </a:pPr>
            <a:r>
              <a:rPr lang="en-US" sz="2000" dirty="0">
                <a:solidFill>
                  <a:srgbClr val="FFFFFF"/>
                </a:solidFill>
                <a:latin typeface="+mn-lt"/>
              </a:rPr>
              <a:t>Billions of them pass through our bodies every second, leaving no trace.</a:t>
            </a:r>
          </a:p>
          <a:p>
            <a:pPr marL="285750" indent="-228600" eaLnBrk="1" hangingPunct="1">
              <a:lnSpc>
                <a:spcPct val="90000"/>
              </a:lnSpc>
              <a:spcAft>
                <a:spcPts val="600"/>
              </a:spcAft>
              <a:buClr>
                <a:srgbClr val="0070C0"/>
              </a:buClr>
              <a:buFont typeface="Arial" panose="020B0604020202020204" pitchFamily="34" charset="0"/>
              <a:buChar char="•"/>
            </a:pPr>
            <a:endParaRPr lang="en-US" sz="2000" dirty="0">
              <a:solidFill>
                <a:srgbClr val="FFFFFF"/>
              </a:solidFill>
              <a:latin typeface="+mn-lt"/>
            </a:endParaRPr>
          </a:p>
          <a:p>
            <a:pPr marL="285750" indent="-228600" eaLnBrk="1" hangingPunct="1">
              <a:lnSpc>
                <a:spcPct val="90000"/>
              </a:lnSpc>
              <a:spcAft>
                <a:spcPts val="600"/>
              </a:spcAft>
              <a:buClr>
                <a:srgbClr val="0070C0"/>
              </a:buClr>
              <a:buFont typeface="Arial" panose="020B0604020202020204" pitchFamily="34" charset="0"/>
              <a:buChar char="•"/>
            </a:pPr>
            <a:r>
              <a:rPr lang="en-US" sz="2000" dirty="0">
                <a:solidFill>
                  <a:srgbClr val="FFFFFF"/>
                </a:solidFill>
                <a:latin typeface="+mn-lt"/>
              </a:rPr>
              <a:t>Despite their elusive character, neutrinos have been detected in the laboratory.</a:t>
            </a:r>
          </a:p>
        </p:txBody>
      </p:sp>
      <p:pic>
        <p:nvPicPr>
          <p:cNvPr id="2458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72"/>
          <a:stretch/>
        </p:blipFill>
        <p:spPr bwMode="auto">
          <a:xfrm>
            <a:off x="5486400" y="552365"/>
            <a:ext cx="3541144" cy="3391223"/>
          </a:xfrm>
          <a:prstGeom prst="rect">
            <a:avLst/>
          </a:prstGeom>
          <a:noFill/>
          <a:effectLst>
            <a:outerShdw blurRad="406400" dist="317500" dir="5400000" sx="89000" sy="89000" rotWithShape="0">
              <a:prstClr val="black">
                <a:alpha val="15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a:extLst>
              <a:ext uri="{FF2B5EF4-FFF2-40B4-BE49-F238E27FC236}">
                <a16:creationId xmlns:a16="http://schemas.microsoft.com/office/drawing/2014/main" id="{41F5A18D-16B4-4245-95D4-B2147638E9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6119" y="4572000"/>
            <a:ext cx="3781425" cy="180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588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3" name="Freeform: Shape 72">
            <a:extLst>
              <a:ext uri="{FF2B5EF4-FFF2-40B4-BE49-F238E27FC236}">
                <a16:creationId xmlns:a16="http://schemas.microsoft.com/office/drawing/2014/main" id="{E862BE82-D00D-42C1-BF16-93AA37870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4206915"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Freeform: Shape 74">
            <a:extLst>
              <a:ext uri="{FF2B5EF4-FFF2-40B4-BE49-F238E27FC236}">
                <a16:creationId xmlns:a16="http://schemas.microsoft.com/office/drawing/2014/main" id="{F6D92C2D-1D3D-4974-918C-06579FB354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49" y="-2"/>
            <a:ext cx="4081393"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lumMod val="95000"/>
              <a:lumOff val="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1"/>
          <p:cNvSpPr txBox="1">
            <a:spLocks/>
          </p:cNvSpPr>
          <p:nvPr/>
        </p:nvSpPr>
        <p:spPr>
          <a:xfrm>
            <a:off x="562681" y="632990"/>
            <a:ext cx="3046982" cy="1043409"/>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nSpc>
                <a:spcPct val="90000"/>
              </a:lnSpc>
              <a:spcAft>
                <a:spcPts val="600"/>
              </a:spcAft>
            </a:pPr>
            <a:r>
              <a:rPr lang="en-US" sz="3800" b="1" i="1" kern="1200" dirty="0">
                <a:solidFill>
                  <a:schemeClr val="tx1"/>
                </a:solidFill>
                <a:latin typeface="+mj-lt"/>
                <a:ea typeface="+mj-ea"/>
                <a:cs typeface="+mj-cs"/>
              </a:rPr>
              <a:t>Nuclear Fission</a:t>
            </a:r>
          </a:p>
        </p:txBody>
      </p:sp>
      <p:sp>
        <p:nvSpPr>
          <p:cNvPr id="4100" name="TextBox 3"/>
          <p:cNvSpPr txBox="1">
            <a:spLocks noChangeArrowheads="1"/>
          </p:cNvSpPr>
          <p:nvPr/>
        </p:nvSpPr>
        <p:spPr bwMode="auto">
          <a:xfrm>
            <a:off x="562681" y="1798807"/>
            <a:ext cx="3048307" cy="275408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Aft>
                <a:spcPts val="600"/>
              </a:spcAft>
            </a:pPr>
            <a:r>
              <a:rPr lang="en-US" sz="2000" dirty="0">
                <a:latin typeface="+mn-lt"/>
              </a:rPr>
              <a:t>The most probable mass numbers, occurring in about 7% of the fission events, are centered around </a:t>
            </a:r>
            <a:r>
              <a:rPr lang="en-US" sz="2000" i="1" dirty="0">
                <a:latin typeface="+mn-lt"/>
              </a:rPr>
              <a:t>A ~</a:t>
            </a:r>
            <a:r>
              <a:rPr lang="en-US" sz="2000" dirty="0">
                <a:latin typeface="+mn-lt"/>
              </a:rPr>
              <a:t>95 and </a:t>
            </a:r>
            <a:r>
              <a:rPr lang="en-US" sz="2000" i="1" dirty="0">
                <a:latin typeface="+mn-lt"/>
              </a:rPr>
              <a:t>A~</a:t>
            </a:r>
            <a:r>
              <a:rPr lang="en-US" sz="2000" dirty="0">
                <a:latin typeface="+mn-lt"/>
              </a:rPr>
              <a:t>140.</a:t>
            </a:r>
          </a:p>
        </p:txBody>
      </p:sp>
      <p:pic>
        <p:nvPicPr>
          <p:cNvPr id="409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720" r="15987" b="14926"/>
          <a:stretch/>
        </p:blipFill>
        <p:spPr bwMode="auto">
          <a:xfrm>
            <a:off x="4492585" y="1180762"/>
            <a:ext cx="4577582" cy="38484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2598032"/>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678421"/>
            <a:ext cx="4114800" cy="71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TextBox 3"/>
          <p:cNvSpPr txBox="1">
            <a:spLocks noChangeArrowheads="1"/>
          </p:cNvSpPr>
          <p:nvPr/>
        </p:nvSpPr>
        <p:spPr bwMode="auto">
          <a:xfrm>
            <a:off x="204227" y="838200"/>
            <a:ext cx="44439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000" dirty="0">
                <a:latin typeface="+mn-lt"/>
              </a:rPr>
              <a:t>The energy released by the fission, </a:t>
            </a:r>
            <a:r>
              <a:rPr lang="en-US" sz="2000" i="1" dirty="0">
                <a:latin typeface="+mn-lt"/>
              </a:rPr>
              <a:t>Q,</a:t>
            </a:r>
            <a:r>
              <a:rPr lang="en-US" sz="2000" dirty="0">
                <a:latin typeface="+mn-lt"/>
              </a:rPr>
              <a:t> is: </a:t>
            </a:r>
          </a:p>
        </p:txBody>
      </p:sp>
      <p:pic>
        <p:nvPicPr>
          <p:cNvPr id="614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495425"/>
            <a:ext cx="58769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Box 5"/>
          <p:cNvSpPr txBox="1">
            <a:spLocks noChangeArrowheads="1"/>
          </p:cNvSpPr>
          <p:nvPr/>
        </p:nvSpPr>
        <p:spPr bwMode="auto">
          <a:xfrm>
            <a:off x="152400" y="2238435"/>
            <a:ext cx="8839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2000" dirty="0">
                <a:latin typeface="+mn-lt"/>
              </a:rPr>
              <a:t>For a high-mass nuclide (</a:t>
            </a:r>
            <a:r>
              <a:rPr lang="en-US" sz="2000" i="1" dirty="0">
                <a:latin typeface="+mn-lt"/>
              </a:rPr>
              <a:t>A ~240), </a:t>
            </a:r>
            <a:r>
              <a:rPr lang="en-US" sz="2000" dirty="0">
                <a:latin typeface="+mn-lt"/>
              </a:rPr>
              <a:t>the binding energy per nucleon is about 7.6 MeV/nucleon.  For middle-mass nuclides (</a:t>
            </a:r>
            <a:r>
              <a:rPr lang="en-US" sz="2000" i="1" dirty="0">
                <a:latin typeface="+mn-lt"/>
              </a:rPr>
              <a:t>A~120),</a:t>
            </a:r>
            <a:r>
              <a:rPr lang="en-US" sz="2000" dirty="0">
                <a:latin typeface="+mn-lt"/>
              </a:rPr>
              <a:t> it is about 8.5 MeV/nucleon.  Thus, the energy released by fission of a high-mass nuclide to two middle-mass nuclides is</a:t>
            </a:r>
          </a:p>
        </p:txBody>
      </p:sp>
      <p:pic>
        <p:nvPicPr>
          <p:cNvPr id="615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3289450"/>
            <a:ext cx="4637809" cy="140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a:xfrm>
            <a:off x="0" y="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Nuclear Fission</a:t>
            </a:r>
          </a:p>
        </p:txBody>
      </p:sp>
      <p:pic>
        <p:nvPicPr>
          <p:cNvPr id="9" name="Picture 3">
            <a:extLst>
              <a:ext uri="{FF2B5EF4-FFF2-40B4-BE49-F238E27FC236}">
                <a16:creationId xmlns:a16="http://schemas.microsoft.com/office/drawing/2014/main" id="{CB97A0F0-F861-41AE-9B9A-B73C66E6AC0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5775" b="15837"/>
          <a:stretch/>
        </p:blipFill>
        <p:spPr bwMode="auto">
          <a:xfrm>
            <a:off x="571500" y="4648200"/>
            <a:ext cx="8153400" cy="218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9781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b="10692"/>
          <a:stretch>
            <a:fillRect/>
          </a:stretch>
        </p:blipFill>
        <p:spPr bwMode="auto">
          <a:xfrm>
            <a:off x="838200" y="706550"/>
            <a:ext cx="7486973" cy="581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7918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5"/>
          <p:cNvGrpSpPr>
            <a:grpSpLocks/>
          </p:cNvGrpSpPr>
          <p:nvPr/>
        </p:nvGrpSpPr>
        <p:grpSpPr bwMode="auto">
          <a:xfrm>
            <a:off x="49213" y="1532026"/>
            <a:ext cx="8942387" cy="4853355"/>
            <a:chOff x="-26395" y="541426"/>
            <a:chExt cx="8941800" cy="4853355"/>
          </a:xfrm>
        </p:grpSpPr>
        <p:pic>
          <p:nvPicPr>
            <p:cNvPr id="122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95" y="541426"/>
              <a:ext cx="5513026" cy="479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486630" y="685800"/>
              <a:ext cx="3428775" cy="4708981"/>
            </a:xfrm>
            <a:prstGeom prst="rect">
              <a:avLst/>
            </a:prstGeom>
            <a:noFill/>
            <a:ln>
              <a:solidFill>
                <a:schemeClr val="tx1"/>
              </a:solidFill>
            </a:ln>
          </p:spPr>
          <p:txBody>
            <a:bodyPr wrap="square">
              <a:spAutoFit/>
            </a:bodyPr>
            <a:lstStyle/>
            <a:p>
              <a:pPr>
                <a:defRPr/>
              </a:pPr>
              <a:r>
                <a:rPr lang="en-US" sz="2000" dirty="0">
                  <a:cs typeface="Times New Roman" pitchFamily="18" charset="0"/>
                </a:rPr>
                <a:t>Three main difficulties stand in the way of a working reactor:</a:t>
              </a:r>
            </a:p>
            <a:p>
              <a:pPr>
                <a:defRPr/>
              </a:pPr>
              <a:endParaRPr lang="en-US" sz="2000" dirty="0">
                <a:cs typeface="Times New Roman" pitchFamily="18" charset="0"/>
              </a:endParaRPr>
            </a:p>
            <a:p>
              <a:pPr marL="342900" indent="-342900">
                <a:buFontTx/>
                <a:buAutoNum type="arabicPeriod"/>
                <a:defRPr/>
              </a:pPr>
              <a:r>
                <a:rPr lang="en-US" sz="2000" dirty="0">
                  <a:cs typeface="Times New Roman" pitchFamily="18" charset="0"/>
                </a:rPr>
                <a:t>The Neutron Leakage Problem: Some neutrons produced by fission leak out from the reactor.</a:t>
              </a:r>
            </a:p>
            <a:p>
              <a:pPr marL="342900" indent="-342900">
                <a:buFontTx/>
                <a:buAutoNum type="arabicPeriod"/>
                <a:defRPr/>
              </a:pPr>
              <a:r>
                <a:rPr lang="en-US" sz="2000" dirty="0">
                  <a:cs typeface="Times New Roman" pitchFamily="18" charset="0"/>
                </a:rPr>
                <a:t>The Neutron Energy Problem: Fast neutrons are not as effective in producing fission as slower thermal neutrons.</a:t>
              </a:r>
            </a:p>
            <a:p>
              <a:pPr marL="342900" indent="-342900">
                <a:buFontTx/>
                <a:buAutoNum type="arabicPeriod"/>
                <a:defRPr/>
              </a:pPr>
              <a:r>
                <a:rPr lang="en-US" sz="2000" dirty="0">
                  <a:cs typeface="Times New Roman" pitchFamily="18" charset="0"/>
                </a:rPr>
                <a:t>The Neutron Capture Problem: Non-fission capture of neutrons</a:t>
              </a:r>
              <a:endParaRPr lang="en-US" sz="2000" i="1" dirty="0">
                <a:cs typeface="Times New Roman" pitchFamily="18" charset="0"/>
              </a:endParaRPr>
            </a:p>
          </p:txBody>
        </p:sp>
      </p:grpSp>
      <p:sp>
        <p:nvSpPr>
          <p:cNvPr id="7" name="Title 1"/>
          <p:cNvSpPr txBox="1">
            <a:spLocks/>
          </p:cNvSpPr>
          <p:nvPr/>
        </p:nvSpPr>
        <p:spPr>
          <a:xfrm>
            <a:off x="0" y="2286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latin typeface="+mn-lt"/>
              </a:rPr>
              <a:t>Nuclear Reactors</a:t>
            </a:r>
          </a:p>
        </p:txBody>
      </p:sp>
    </p:spTree>
    <p:extLst>
      <p:ext uri="{BB962C8B-B14F-4D97-AF65-F5344CB8AC3E}">
        <p14:creationId xmlns:p14="http://schemas.microsoft.com/office/powerpoint/2010/main" val="2482486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95400"/>
            <a:ext cx="7479102" cy="505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2286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latin typeface="+mn-lt"/>
              </a:rPr>
              <a:t>Nuclear Reactors</a:t>
            </a:r>
          </a:p>
        </p:txBody>
      </p:sp>
    </p:spTree>
    <p:extLst>
      <p:ext uri="{BB962C8B-B14F-4D97-AF65-F5344CB8AC3E}">
        <p14:creationId xmlns:p14="http://schemas.microsoft.com/office/powerpoint/2010/main" val="3747922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8" name="Rectangle 137">
            <a:extLst>
              <a:ext uri="{FF2B5EF4-FFF2-40B4-BE49-F238E27FC236}">
                <a16:creationId xmlns:a16="http://schemas.microsoft.com/office/drawing/2014/main" id="{B7412B8E-484B-4452-8644-AD263F593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0" name="Group 13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62849"/>
            <a:ext cx="548639" cy="673460"/>
            <a:chOff x="3940602" y="308034"/>
            <a:chExt cx="2116791" cy="3428999"/>
          </a:xfrm>
          <a:solidFill>
            <a:schemeClr val="accent4"/>
          </a:solidFill>
        </p:grpSpPr>
        <p:sp>
          <p:nvSpPr>
            <p:cNvPr id="141" name="Rectangle 14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5" name="Rectangle 14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656150"/>
            <a:ext cx="4193090"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782723" y="873940"/>
            <a:ext cx="3696218" cy="1035781"/>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nSpc>
                <a:spcPct val="90000"/>
              </a:lnSpc>
              <a:spcAft>
                <a:spcPts val="600"/>
              </a:spcAft>
            </a:pPr>
            <a:r>
              <a:rPr lang="en-US" sz="3100" b="1" i="1">
                <a:solidFill>
                  <a:schemeClr val="tx1"/>
                </a:solidFill>
              </a:rPr>
              <a:t>Discovery of the Nucleus</a:t>
            </a:r>
          </a:p>
        </p:txBody>
      </p:sp>
      <p:sp>
        <p:nvSpPr>
          <p:cNvPr id="3077" name="TextBox 6"/>
          <p:cNvSpPr txBox="1">
            <a:spLocks noChangeArrowheads="1"/>
          </p:cNvSpPr>
          <p:nvPr/>
        </p:nvSpPr>
        <p:spPr bwMode="auto">
          <a:xfrm>
            <a:off x="783771" y="2524721"/>
            <a:ext cx="3743722" cy="367712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Aft>
                <a:spcPts val="600"/>
              </a:spcAft>
            </a:pPr>
            <a:r>
              <a:rPr lang="en-US" sz="2200" dirty="0">
                <a:latin typeface="+mn-lt"/>
              </a:rPr>
              <a:t>In 1911 Ernest Rutherford proposed that the positive charge of the atom is densely concentrated at the center of the atom, forming its </a:t>
            </a:r>
            <a:r>
              <a:rPr lang="en-US" sz="2200" b="1" dirty="0">
                <a:latin typeface="+mn-lt"/>
              </a:rPr>
              <a:t>nucleus, </a:t>
            </a:r>
            <a:r>
              <a:rPr lang="en-US" sz="2200" dirty="0">
                <a:latin typeface="+mn-lt"/>
              </a:rPr>
              <a:t>and that, furthermore, the nucleus is responsible for most of the mass of the atom.</a:t>
            </a:r>
          </a:p>
        </p:txBody>
      </p:sp>
      <p:sp>
        <p:nvSpPr>
          <p:cNvPr id="147" name="Rectangle 146">
            <a:extLst>
              <a:ext uri="{FF2B5EF4-FFF2-40B4-BE49-F238E27FC236}">
                <a16:creationId xmlns:a16="http://schemas.microsoft.com/office/drawing/2014/main" id="{0FD95D09-2666-454C-AE57-F5C7D86606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5814" y="650054"/>
            <a:ext cx="3539536" cy="55964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a:extLst>
              <a:ext uri="{FF2B5EF4-FFF2-40B4-BE49-F238E27FC236}">
                <a16:creationId xmlns:a16="http://schemas.microsoft.com/office/drawing/2014/main" id="{45A86E9B-AB6A-497E-9CD6-8204D41391D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4069"/>
          <a:stretch/>
        </p:blipFill>
        <p:spPr bwMode="auto">
          <a:xfrm>
            <a:off x="5153210" y="229245"/>
            <a:ext cx="1628590" cy="27633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781801" y="757202"/>
            <a:ext cx="1514584" cy="21035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161279" y="2992610"/>
            <a:ext cx="3193869" cy="293045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9" name="Straight Connector 148">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6492240"/>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720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89EDCAC9-E89D-40A8-BC8F-2A515947A9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057400"/>
            <a:ext cx="2971800" cy="39128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40F6912-BF2B-4F3D-BC99-1FC096D611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3300" y="1143000"/>
            <a:ext cx="5486400" cy="30861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0AB775FC-CFCA-4FB5-8CA4-1CEC2AD7A6FE}"/>
              </a:ext>
            </a:extLst>
          </p:cNvPr>
          <p:cNvSpPr txBox="1">
            <a:spLocks/>
          </p:cNvSpPr>
          <p:nvPr/>
        </p:nvSpPr>
        <p:spPr>
          <a:xfrm>
            <a:off x="0" y="2286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latin typeface="+mn-lt"/>
              </a:rPr>
              <a:t>Nuclear Reactors</a:t>
            </a:r>
          </a:p>
        </p:txBody>
      </p:sp>
      <p:pic>
        <p:nvPicPr>
          <p:cNvPr id="1030" name="Picture 6">
            <a:extLst>
              <a:ext uri="{FF2B5EF4-FFF2-40B4-BE49-F238E27FC236}">
                <a16:creationId xmlns:a16="http://schemas.microsoft.com/office/drawing/2014/main" id="{B8997582-9B30-43CE-A9FC-AB65A8198F3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122"/>
          <a:stretch/>
        </p:blipFill>
        <p:spPr bwMode="auto">
          <a:xfrm>
            <a:off x="4419600" y="4343400"/>
            <a:ext cx="3505200" cy="2445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754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6"/>
          <p:cNvGrpSpPr>
            <a:grpSpLocks/>
          </p:cNvGrpSpPr>
          <p:nvPr/>
        </p:nvGrpSpPr>
        <p:grpSpPr bwMode="auto">
          <a:xfrm>
            <a:off x="152400" y="1250681"/>
            <a:ext cx="8839200" cy="4997719"/>
            <a:chOff x="152400" y="2414713"/>
            <a:chExt cx="8839200" cy="4997977"/>
          </a:xfrm>
        </p:grpSpPr>
        <p:sp>
          <p:nvSpPr>
            <p:cNvPr id="3" name="TextBox 2"/>
            <p:cNvSpPr txBox="1"/>
            <p:nvPr/>
          </p:nvSpPr>
          <p:spPr>
            <a:xfrm>
              <a:off x="152400" y="2414713"/>
              <a:ext cx="8839200" cy="4401432"/>
            </a:xfrm>
            <a:prstGeom prst="rect">
              <a:avLst/>
            </a:prstGeom>
            <a:noFill/>
          </p:spPr>
          <p:txBody>
            <a:bodyPr>
              <a:spAutoFit/>
            </a:bodyPr>
            <a:lstStyle/>
            <a:p>
              <a:pPr algn="just">
                <a:defRPr/>
              </a:pPr>
              <a:r>
                <a:rPr lang="en-US" sz="2000" dirty="0">
                  <a:cs typeface="Times New Roman" pitchFamily="18" charset="0"/>
                </a:rPr>
                <a:t>For controlled terrestrial use one could consider two deuteron–deuteron (d-d), and one deuteron-tritium reactions: </a:t>
              </a:r>
            </a:p>
            <a:p>
              <a:pPr algn="just">
                <a:defRPr/>
              </a:pPr>
              <a:endParaRPr lang="en-US" sz="2000" dirty="0">
                <a:cs typeface="Times New Roman" pitchFamily="18" charset="0"/>
              </a:endParaRPr>
            </a:p>
            <a:p>
              <a:pPr algn="just">
                <a:defRPr/>
              </a:pPr>
              <a:endParaRPr lang="en-US" sz="2000" dirty="0">
                <a:cs typeface="Times New Roman" pitchFamily="18" charset="0"/>
              </a:endParaRPr>
            </a:p>
            <a:p>
              <a:pPr algn="just">
                <a:defRPr/>
              </a:pPr>
              <a:endParaRPr lang="en-US" sz="2000" dirty="0">
                <a:cs typeface="Times New Roman" pitchFamily="18" charset="0"/>
              </a:endParaRPr>
            </a:p>
            <a:p>
              <a:pPr algn="just">
                <a:defRPr/>
              </a:pPr>
              <a:endParaRPr lang="en-US" sz="2000" dirty="0">
                <a:cs typeface="Times New Roman" pitchFamily="18" charset="0"/>
              </a:endParaRPr>
            </a:p>
            <a:p>
              <a:pPr algn="just">
                <a:defRPr/>
              </a:pPr>
              <a:endParaRPr lang="en-US" sz="2000" dirty="0">
                <a:cs typeface="Times New Roman" pitchFamily="18" charset="0"/>
              </a:endParaRPr>
            </a:p>
            <a:p>
              <a:pPr algn="just">
                <a:defRPr/>
              </a:pPr>
              <a:r>
                <a:rPr lang="en-US" sz="2000" dirty="0">
                  <a:cs typeface="Times New Roman" pitchFamily="18" charset="0"/>
                </a:rPr>
                <a:t>Three requirements for a successful thermonuclear reactor can be considered:</a:t>
              </a:r>
            </a:p>
            <a:p>
              <a:pPr marL="914400" indent="-457200" algn="just">
                <a:buFontTx/>
                <a:buAutoNum type="arabicPeriod"/>
                <a:defRPr/>
              </a:pPr>
              <a:r>
                <a:rPr lang="en-US" sz="2000" dirty="0">
                  <a:cs typeface="Times New Roman" pitchFamily="18" charset="0"/>
                </a:rPr>
                <a:t>High Particle Density</a:t>
              </a:r>
            </a:p>
            <a:p>
              <a:pPr marL="914400" indent="-457200" algn="just">
                <a:buFontTx/>
                <a:buAutoNum type="arabicPeriod"/>
                <a:defRPr/>
              </a:pPr>
              <a:r>
                <a:rPr lang="en-US" sz="2000" dirty="0">
                  <a:cs typeface="Times New Roman" pitchFamily="18" charset="0"/>
                </a:rPr>
                <a:t>High Plasma Temperature</a:t>
              </a:r>
            </a:p>
            <a:p>
              <a:pPr marL="914400" indent="-457200" algn="just">
                <a:buFontTx/>
                <a:buAutoNum type="arabicPeriod"/>
                <a:defRPr/>
              </a:pPr>
              <a:r>
                <a:rPr lang="en-US" sz="2000" dirty="0">
                  <a:cs typeface="Times New Roman" pitchFamily="18" charset="0"/>
                </a:rPr>
                <a:t>Long Confinement Time </a:t>
              </a:r>
            </a:p>
            <a:p>
              <a:pPr marL="342900" indent="-342900" algn="just">
                <a:defRPr/>
              </a:pPr>
              <a:endParaRPr lang="en-US" sz="2000" b="1" i="1" dirty="0">
                <a:cs typeface="Times New Roman" pitchFamily="18" charset="0"/>
              </a:endParaRPr>
            </a:p>
            <a:p>
              <a:pPr algn="just">
                <a:defRPr/>
              </a:pPr>
              <a:r>
                <a:rPr lang="en-US" sz="2000" dirty="0">
                  <a:cs typeface="Times New Roman" pitchFamily="18" charset="0"/>
                </a:rPr>
                <a:t>For the successful operation of a thermonuclear reactor using the d-t reaction, it is necessary to have </a:t>
              </a:r>
              <a:r>
                <a:rPr lang="en-US" sz="2000" dirty="0">
                  <a:solidFill>
                    <a:srgbClr val="0070C0"/>
                  </a:solidFill>
                  <a:cs typeface="Times New Roman" pitchFamily="18" charset="0"/>
                </a:rPr>
                <a:t>Lawson’s Criterion: </a:t>
              </a:r>
            </a:p>
          </p:txBody>
        </p:sp>
        <p:pic>
          <p:nvPicPr>
            <p:cNvPr id="19458" name="Picture 2"/>
            <p:cNvPicPr>
              <a:picLocks noChangeAspect="1" noChangeArrowheads="1"/>
            </p:cNvPicPr>
            <p:nvPr/>
          </p:nvPicPr>
          <p:blipFill>
            <a:blip r:embed="rId3" cstate="print"/>
            <a:srcRect/>
            <a:stretch>
              <a:fillRect/>
            </a:stretch>
          </p:blipFill>
          <p:spPr bwMode="auto">
            <a:xfrm>
              <a:off x="2140527" y="3308458"/>
              <a:ext cx="4581525" cy="790575"/>
            </a:xfrm>
            <a:prstGeom prst="rect">
              <a:avLst/>
            </a:prstGeom>
            <a:noFill/>
            <a:ln w="9525">
              <a:noFill/>
              <a:miter lim="800000"/>
              <a:headEnd/>
              <a:tailEnd/>
            </a:ln>
          </p:spPr>
        </p:pic>
        <p:pic>
          <p:nvPicPr>
            <p:cNvPr id="19459" name="Picture 3"/>
            <p:cNvPicPr>
              <a:picLocks noChangeAspect="1" noChangeArrowheads="1"/>
            </p:cNvPicPr>
            <p:nvPr/>
          </p:nvPicPr>
          <p:blipFill>
            <a:blip r:embed="rId4" cstate="print"/>
            <a:srcRect/>
            <a:stretch>
              <a:fillRect/>
            </a:stretch>
          </p:blipFill>
          <p:spPr bwMode="auto">
            <a:xfrm>
              <a:off x="2171700" y="4130208"/>
              <a:ext cx="4610100" cy="428625"/>
            </a:xfrm>
            <a:prstGeom prst="rect">
              <a:avLst/>
            </a:prstGeom>
            <a:noFill/>
            <a:ln w="9525">
              <a:noFill/>
              <a:miter lim="800000"/>
              <a:headEnd/>
              <a:tailEnd/>
            </a:ln>
          </p:spPr>
        </p:pic>
        <p:pic>
          <p:nvPicPr>
            <p:cNvPr id="19460" name="Picture 4"/>
            <p:cNvPicPr>
              <a:picLocks noChangeAspect="1" noChangeArrowheads="1"/>
            </p:cNvPicPr>
            <p:nvPr/>
          </p:nvPicPr>
          <p:blipFill>
            <a:blip r:embed="rId5" cstate="print"/>
            <a:srcRect/>
            <a:stretch>
              <a:fillRect/>
            </a:stretch>
          </p:blipFill>
          <p:spPr bwMode="auto">
            <a:xfrm>
              <a:off x="3352800" y="6825133"/>
              <a:ext cx="2393220" cy="587557"/>
            </a:xfrm>
            <a:prstGeom prst="rect">
              <a:avLst/>
            </a:prstGeom>
            <a:noFill/>
            <a:ln w="9525">
              <a:noFill/>
              <a:miter lim="800000"/>
              <a:headEnd/>
              <a:tailEnd/>
            </a:ln>
          </p:spPr>
        </p:pic>
      </p:grpSp>
      <p:sp>
        <p:nvSpPr>
          <p:cNvPr id="8" name="Title 1"/>
          <p:cNvSpPr txBox="1">
            <a:spLocks/>
          </p:cNvSpPr>
          <p:nvPr/>
        </p:nvSpPr>
        <p:spPr>
          <a:xfrm>
            <a:off x="0" y="3048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latin typeface="+mn-lt"/>
              </a:rPr>
              <a:t>Nuclear Fusion</a:t>
            </a:r>
          </a:p>
        </p:txBody>
      </p:sp>
    </p:spTree>
    <p:extLst>
      <p:ext uri="{BB962C8B-B14F-4D97-AF65-F5344CB8AC3E}">
        <p14:creationId xmlns:p14="http://schemas.microsoft.com/office/powerpoint/2010/main" val="1362416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Box 2"/>
          <p:cNvSpPr txBox="1">
            <a:spLocks noChangeArrowheads="1"/>
          </p:cNvSpPr>
          <p:nvPr/>
        </p:nvSpPr>
        <p:spPr bwMode="auto">
          <a:xfrm>
            <a:off x="0" y="914400"/>
            <a:ext cx="9144000"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indent="-342900" algn="just" eaLnBrk="1" hangingPunct="1">
              <a:buFont typeface="+mj-lt"/>
              <a:buAutoNum type="arabicPeriod"/>
            </a:pPr>
            <a:r>
              <a:rPr lang="en-US" sz="1900" b="1" dirty="0">
                <a:latin typeface="+mn-lt"/>
              </a:rPr>
              <a:t>Magnetic Confinement</a:t>
            </a:r>
          </a:p>
          <a:p>
            <a:pPr marL="1085850" lvl="1" indent="-342900" algn="just" eaLnBrk="1" hangingPunct="1">
              <a:buFont typeface="+mj-lt"/>
              <a:buAutoNum type="alphaLcPeriod"/>
            </a:pPr>
            <a:r>
              <a:rPr lang="en-US" sz="1900" dirty="0">
                <a:latin typeface="+mn-lt"/>
              </a:rPr>
              <a:t>A suitably shaped magnetic field is used to confine the hot plasma in an evacuated doughnut-shaped chamber called a </a:t>
            </a:r>
            <a:r>
              <a:rPr lang="en-US" sz="1900" b="1" i="1" dirty="0">
                <a:latin typeface="+mn-lt"/>
              </a:rPr>
              <a:t>tokomak</a:t>
            </a:r>
            <a:r>
              <a:rPr lang="en-US" sz="1900" dirty="0">
                <a:latin typeface="+mn-lt"/>
              </a:rPr>
              <a:t>. The magnetic forces acting on the charged particles that make up the hot plasma keep the plasma from touching the walls of the chamber.</a:t>
            </a:r>
          </a:p>
          <a:p>
            <a:pPr marL="1085850" lvl="1" indent="-342900" algn="just" eaLnBrk="1" hangingPunct="1">
              <a:buFont typeface="+mj-lt"/>
              <a:buAutoNum type="alphaLcPeriod"/>
            </a:pPr>
            <a:r>
              <a:rPr lang="en-US" sz="1900" dirty="0">
                <a:latin typeface="+mn-lt"/>
              </a:rPr>
              <a:t>The plasma is heated by inducing a current in it and by bombarding it with an externally accelerated beam of particles. The first goal of this approach is to achieve </a:t>
            </a:r>
            <a:r>
              <a:rPr lang="en-US" sz="1900" b="1" i="1" dirty="0">
                <a:latin typeface="+mn-lt"/>
              </a:rPr>
              <a:t>breakeven</a:t>
            </a:r>
            <a:r>
              <a:rPr lang="en-US" sz="1900" dirty="0">
                <a:latin typeface="+mn-lt"/>
              </a:rPr>
              <a:t>, which occurs when the Lawson criterion is met or exceeded.</a:t>
            </a:r>
          </a:p>
          <a:p>
            <a:pPr marL="1085850" lvl="1" indent="-342900" algn="just" eaLnBrk="1" hangingPunct="1">
              <a:buFont typeface="+mj-lt"/>
              <a:buAutoNum type="alphaLcPeriod"/>
            </a:pPr>
            <a:r>
              <a:rPr lang="en-US" sz="1900" dirty="0">
                <a:latin typeface="+mn-lt"/>
              </a:rPr>
              <a:t>The ultimate goal is </a:t>
            </a:r>
            <a:r>
              <a:rPr lang="en-US" sz="1900" b="1" i="1" dirty="0">
                <a:latin typeface="+mn-lt"/>
              </a:rPr>
              <a:t>ignition</a:t>
            </a:r>
            <a:r>
              <a:rPr lang="en-US" sz="1900" b="1" dirty="0">
                <a:latin typeface="+mn-lt"/>
              </a:rPr>
              <a:t>, </a:t>
            </a:r>
            <a:r>
              <a:rPr lang="en-US" sz="1900" dirty="0">
                <a:latin typeface="+mn-lt"/>
              </a:rPr>
              <a:t>which corresponds to a self-sustaining thermonuclear reaction and a net generation of energy.</a:t>
            </a:r>
          </a:p>
          <a:p>
            <a:pPr marL="342900" indent="-342900" algn="just" eaLnBrk="1" hangingPunct="1">
              <a:buFont typeface="+mj-lt"/>
              <a:buAutoNum type="arabicPeriod"/>
            </a:pPr>
            <a:endParaRPr lang="en-US" sz="1900" dirty="0">
              <a:latin typeface="+mn-lt"/>
            </a:endParaRPr>
          </a:p>
          <a:p>
            <a:pPr marL="342900" indent="-342900" algn="just" eaLnBrk="1" hangingPunct="1">
              <a:buFont typeface="+mj-lt"/>
              <a:buAutoNum type="arabicPeriod"/>
            </a:pPr>
            <a:r>
              <a:rPr lang="en-US" sz="1900" b="1" dirty="0">
                <a:latin typeface="+mn-lt"/>
              </a:rPr>
              <a:t>Inertial Confinement</a:t>
            </a:r>
          </a:p>
          <a:p>
            <a:pPr marL="1085850" lvl="1" indent="-342900" algn="just" eaLnBrk="1" hangingPunct="1">
              <a:buFont typeface="+mj-lt"/>
              <a:buAutoNum type="alphaLcPeriod"/>
            </a:pPr>
            <a:r>
              <a:rPr lang="en-US" sz="1900" dirty="0">
                <a:latin typeface="+mn-lt"/>
              </a:rPr>
              <a:t>A second approach, involves </a:t>
            </a:r>
            <a:r>
              <a:rPr lang="en-US" sz="1900" b="1" i="1" dirty="0">
                <a:latin typeface="+mn-lt"/>
              </a:rPr>
              <a:t>“zapping” </a:t>
            </a:r>
            <a:r>
              <a:rPr lang="en-US" sz="1900" dirty="0">
                <a:latin typeface="+mn-lt"/>
              </a:rPr>
              <a:t>a solid fuel pellet from all sides with intense laser beams, evaporating some material from the surface of the pellet. This boiled-off material causes an inward-moving shock wave that compresses the core of the pellet, increasing both its particle density and its temperature. The fuel is </a:t>
            </a:r>
            <a:r>
              <a:rPr lang="en-US" sz="1900" b="1" i="1" dirty="0">
                <a:latin typeface="+mn-lt"/>
              </a:rPr>
              <a:t>confined</a:t>
            </a:r>
            <a:r>
              <a:rPr lang="en-US" sz="1900" i="1" dirty="0">
                <a:latin typeface="+mn-lt"/>
              </a:rPr>
              <a:t> </a:t>
            </a:r>
            <a:r>
              <a:rPr lang="en-US" sz="1900" dirty="0">
                <a:latin typeface="+mn-lt"/>
              </a:rPr>
              <a:t>to the pellet and the particles do not escape from the heated pellet during the very short zapping interval because of their inertia .</a:t>
            </a:r>
          </a:p>
          <a:p>
            <a:pPr marL="1085850" lvl="1" indent="-342900" algn="just" eaLnBrk="1" hangingPunct="1">
              <a:buFont typeface="+mj-lt"/>
              <a:buAutoNum type="alphaLcPeriod"/>
            </a:pPr>
            <a:r>
              <a:rPr lang="en-US" sz="1900" dirty="0">
                <a:latin typeface="+mn-lt"/>
              </a:rPr>
              <a:t>Laser fusion, using the inertial confinement approach, is being investigated in many laboratories in the United States and elsewhere. </a:t>
            </a:r>
          </a:p>
        </p:txBody>
      </p:sp>
      <p:sp>
        <p:nvSpPr>
          <p:cNvPr id="4" name="Title 1"/>
          <p:cNvSpPr txBox="1">
            <a:spLocks/>
          </p:cNvSpPr>
          <p:nvPr/>
        </p:nvSpPr>
        <p:spPr>
          <a:xfrm>
            <a:off x="0" y="158889"/>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latin typeface="+mn-lt"/>
              </a:rPr>
              <a:t>Nuclear Fusion</a:t>
            </a:r>
          </a:p>
        </p:txBody>
      </p:sp>
    </p:spTree>
    <p:extLst>
      <p:ext uri="{BB962C8B-B14F-4D97-AF65-F5344CB8AC3E}">
        <p14:creationId xmlns:p14="http://schemas.microsoft.com/office/powerpoint/2010/main" val="4229901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AB775FC-CFCA-4FB5-8CA4-1CEC2AD7A6FE}"/>
              </a:ext>
            </a:extLst>
          </p:cNvPr>
          <p:cNvSpPr txBox="1">
            <a:spLocks/>
          </p:cNvSpPr>
          <p:nvPr/>
        </p:nvSpPr>
        <p:spPr>
          <a:xfrm>
            <a:off x="0" y="2286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latin typeface="+mn-lt"/>
              </a:rPr>
              <a:t>Tokomaks</a:t>
            </a:r>
          </a:p>
        </p:txBody>
      </p:sp>
      <p:pic>
        <p:nvPicPr>
          <p:cNvPr id="2050" name="Picture 2">
            <a:extLst>
              <a:ext uri="{FF2B5EF4-FFF2-40B4-BE49-F238E27FC236}">
                <a16:creationId xmlns:a16="http://schemas.microsoft.com/office/drawing/2014/main" id="{970B5811-630F-47A5-9333-45AEB5E7DC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71600"/>
            <a:ext cx="3204007" cy="2590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342C628-3329-47BC-A4D9-9D32E6EE3E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5752" y="1278082"/>
            <a:ext cx="4762500" cy="268431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2BA88727-48BF-4FD6-A58E-8DAB8495D5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4114800"/>
            <a:ext cx="4495800" cy="2530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841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483798" y="525982"/>
            <a:ext cx="3212237" cy="1200361"/>
          </a:xfrm>
          <a:prstGeom prst="rect">
            <a:avLst/>
          </a:prstGeom>
        </p:spPr>
        <p:txBody>
          <a:bodyPr vert="horz" lIns="91440" tIns="45720" rIns="91440" bIns="45720" rtlCol="0" anchor="b">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lnSpc>
                <a:spcPct val="90000"/>
              </a:lnSpc>
              <a:spcAft>
                <a:spcPts val="600"/>
              </a:spcAft>
            </a:pPr>
            <a:r>
              <a:rPr lang="en-US" sz="3100" b="1" i="1" kern="1200" dirty="0">
                <a:solidFill>
                  <a:schemeClr val="tx1"/>
                </a:solidFill>
                <a:latin typeface="+mj-lt"/>
                <a:ea typeface="+mj-ea"/>
                <a:cs typeface="+mj-cs"/>
              </a:rPr>
              <a:t>Some Nuclear Properties</a:t>
            </a:r>
          </a:p>
        </p:txBody>
      </p:sp>
      <p:sp>
        <p:nvSpPr>
          <p:cNvPr id="75" name="Rectangle 74">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2399" y="1944913"/>
            <a:ext cx="30175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96" name="TextBox 3"/>
          <p:cNvSpPr txBox="1">
            <a:spLocks noChangeArrowheads="1"/>
          </p:cNvSpPr>
          <p:nvPr/>
        </p:nvSpPr>
        <p:spPr bwMode="auto">
          <a:xfrm>
            <a:off x="172768" y="2089643"/>
            <a:ext cx="3942032" cy="370155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Aft>
                <a:spcPts val="600"/>
              </a:spcAft>
            </a:pPr>
            <a:r>
              <a:rPr lang="en-US" sz="1900" dirty="0">
                <a:latin typeface="+mn-lt"/>
              </a:rPr>
              <a:t>Nuclei are made up of protons and neutrons. The number of protons in a nucleus is called the </a:t>
            </a:r>
            <a:r>
              <a:rPr lang="en-US" sz="1900" b="1" dirty="0">
                <a:latin typeface="+mn-lt"/>
              </a:rPr>
              <a:t>atomic number of the nucleus</a:t>
            </a:r>
            <a:r>
              <a:rPr lang="en-US" sz="1900" dirty="0">
                <a:latin typeface="+mn-lt"/>
              </a:rPr>
              <a:t>, and is represented by the symbol </a:t>
            </a:r>
            <a:r>
              <a:rPr lang="en-US" sz="1900" b="1" i="1" dirty="0">
                <a:latin typeface="+mn-lt"/>
              </a:rPr>
              <a:t>Z</a:t>
            </a:r>
            <a:r>
              <a:rPr lang="en-US" sz="1900" i="1" dirty="0">
                <a:latin typeface="+mn-lt"/>
              </a:rPr>
              <a:t>; </a:t>
            </a:r>
            <a:r>
              <a:rPr lang="en-US" sz="1900" dirty="0">
                <a:latin typeface="+mn-lt"/>
              </a:rPr>
              <a:t>the number of neutrons is the </a:t>
            </a:r>
            <a:r>
              <a:rPr lang="en-US" sz="1900" b="1" dirty="0">
                <a:latin typeface="+mn-lt"/>
              </a:rPr>
              <a:t>neutron number</a:t>
            </a:r>
            <a:r>
              <a:rPr lang="en-US" sz="1900" dirty="0">
                <a:latin typeface="+mn-lt"/>
              </a:rPr>
              <a:t>, and </a:t>
            </a:r>
            <a:r>
              <a:rPr lang="en-US" sz="1900" b="1" dirty="0">
                <a:latin typeface="+mn-lt"/>
              </a:rPr>
              <a:t> </a:t>
            </a:r>
            <a:r>
              <a:rPr lang="en-US" sz="1900" dirty="0">
                <a:latin typeface="+mn-lt"/>
              </a:rPr>
              <a:t>is represented by the symbol </a:t>
            </a:r>
            <a:r>
              <a:rPr lang="en-US" sz="1900" b="1" i="1" dirty="0">
                <a:latin typeface="+mn-lt"/>
              </a:rPr>
              <a:t>N</a:t>
            </a:r>
            <a:r>
              <a:rPr lang="en-US" sz="1900" i="1" dirty="0">
                <a:latin typeface="+mn-lt"/>
              </a:rPr>
              <a:t>.</a:t>
            </a:r>
          </a:p>
          <a:p>
            <a:pPr indent="-228600" eaLnBrk="1" hangingPunct="1">
              <a:lnSpc>
                <a:spcPct val="90000"/>
              </a:lnSpc>
              <a:spcAft>
                <a:spcPts val="600"/>
              </a:spcAft>
              <a:buFont typeface="Arial" panose="020B0604020202020204" pitchFamily="34" charset="0"/>
              <a:buChar char="•"/>
            </a:pPr>
            <a:endParaRPr lang="en-US" sz="1900" i="1" dirty="0">
              <a:latin typeface="+mn-lt"/>
            </a:endParaRPr>
          </a:p>
          <a:p>
            <a:pPr eaLnBrk="1" hangingPunct="1">
              <a:lnSpc>
                <a:spcPct val="90000"/>
              </a:lnSpc>
              <a:spcAft>
                <a:spcPts val="600"/>
              </a:spcAft>
            </a:pPr>
            <a:r>
              <a:rPr lang="en-US" sz="1900" dirty="0">
                <a:latin typeface="+mn-lt"/>
              </a:rPr>
              <a:t>The total number of neutrons and protons in a nucleus is called its </a:t>
            </a:r>
            <a:r>
              <a:rPr lang="en-US" sz="1900" b="1" dirty="0">
                <a:latin typeface="+mn-lt"/>
              </a:rPr>
              <a:t>mass number </a:t>
            </a:r>
            <a:r>
              <a:rPr lang="en-US" sz="1900" b="1" i="1" dirty="0">
                <a:latin typeface="+mn-lt"/>
              </a:rPr>
              <a:t>A. </a:t>
            </a:r>
            <a:r>
              <a:rPr lang="en-US" sz="1900" dirty="0">
                <a:latin typeface="+mn-lt"/>
              </a:rPr>
              <a:t>Neutrons and protons, when considered collectively, are called </a:t>
            </a:r>
            <a:r>
              <a:rPr lang="en-US" sz="1900" b="1" dirty="0">
                <a:latin typeface="+mn-lt"/>
              </a:rPr>
              <a:t>nucleons.</a:t>
            </a:r>
            <a:endParaRPr lang="en-US" sz="1900" dirty="0">
              <a:latin typeface="+mn-lt"/>
            </a:endParaRPr>
          </a:p>
        </p:txBody>
      </p:sp>
      <p:sp>
        <p:nvSpPr>
          <p:cNvPr id="77" name="Rectangle 76">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61965" y="6072626"/>
            <a:ext cx="740664" cy="1155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36109" y="1694387"/>
            <a:ext cx="740664" cy="88751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2594" y="354959"/>
            <a:ext cx="4638730"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734"/>
          <a:stretch/>
        </p:blipFill>
        <p:spPr bwMode="auto">
          <a:xfrm>
            <a:off x="4450612" y="1972484"/>
            <a:ext cx="4221014" cy="271637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0859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828800"/>
            <a:ext cx="5707292" cy="394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5334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2800" b="1" i="1" dirty="0">
                <a:solidFill>
                  <a:srgbClr val="0070C0"/>
                </a:solidFill>
                <a:latin typeface="+mn-lt"/>
              </a:rPr>
              <a:t>Some Nuclear Properties</a:t>
            </a:r>
          </a:p>
        </p:txBody>
      </p:sp>
    </p:spTree>
    <p:extLst>
      <p:ext uri="{BB962C8B-B14F-4D97-AF65-F5344CB8AC3E}">
        <p14:creationId xmlns:p14="http://schemas.microsoft.com/office/powerpoint/2010/main" val="72300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840699" y="687480"/>
            <a:ext cx="5605629" cy="994172"/>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nSpc>
                <a:spcPct val="90000"/>
              </a:lnSpc>
              <a:spcAft>
                <a:spcPts val="600"/>
              </a:spcAft>
            </a:pPr>
            <a:r>
              <a:rPr lang="en-US" sz="3850" b="1" i="1" kern="1200">
                <a:solidFill>
                  <a:schemeClr val="tx1"/>
                </a:solidFill>
                <a:latin typeface="+mj-lt"/>
                <a:ea typeface="+mj-ea"/>
                <a:cs typeface="+mj-cs"/>
              </a:rPr>
              <a:t>Some Nuclear Properties</a:t>
            </a:r>
          </a:p>
        </p:txBody>
      </p:sp>
      <p:sp>
        <p:nvSpPr>
          <p:cNvPr id="11267" name="TextBox 2"/>
          <p:cNvSpPr txBox="1">
            <a:spLocks noChangeArrowheads="1"/>
          </p:cNvSpPr>
          <p:nvPr/>
        </p:nvSpPr>
        <p:spPr bwMode="auto">
          <a:xfrm>
            <a:off x="533401" y="2227943"/>
            <a:ext cx="5352142" cy="37882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indent="-228600" eaLnBrk="1" hangingPunct="1">
              <a:lnSpc>
                <a:spcPct val="90000"/>
              </a:lnSpc>
              <a:spcAft>
                <a:spcPts val="600"/>
              </a:spcAft>
              <a:buClr>
                <a:srgbClr val="0070C0"/>
              </a:buClr>
              <a:buFont typeface="Arial" panose="020B0604020202020204" pitchFamily="34" charset="0"/>
              <a:buChar char="•"/>
            </a:pPr>
            <a:r>
              <a:rPr lang="en-US" dirty="0">
                <a:latin typeface="+mn-lt"/>
              </a:rPr>
              <a:t>The nucleus, like the atom, is not a solid object with a well-defined surface.</a:t>
            </a:r>
          </a:p>
          <a:p>
            <a:pPr marL="342900" indent="-228600" eaLnBrk="1" hangingPunct="1">
              <a:lnSpc>
                <a:spcPct val="90000"/>
              </a:lnSpc>
              <a:spcAft>
                <a:spcPts val="600"/>
              </a:spcAft>
              <a:buClr>
                <a:srgbClr val="0070C0"/>
              </a:buClr>
              <a:buFont typeface="Arial" panose="020B0604020202020204" pitchFamily="34" charset="0"/>
              <a:buChar char="•"/>
            </a:pPr>
            <a:r>
              <a:rPr lang="en-US" dirty="0">
                <a:latin typeface="+mn-lt"/>
              </a:rPr>
              <a:t>Although most nuclides are spherical, some are notably ellipsoidal. </a:t>
            </a:r>
          </a:p>
          <a:p>
            <a:pPr marL="342900" indent="-228600" eaLnBrk="1" hangingPunct="1">
              <a:lnSpc>
                <a:spcPct val="90000"/>
              </a:lnSpc>
              <a:spcAft>
                <a:spcPts val="600"/>
              </a:spcAft>
              <a:buClr>
                <a:srgbClr val="0070C0"/>
              </a:buClr>
              <a:buFont typeface="Arial" panose="020B0604020202020204" pitchFamily="34" charset="0"/>
              <a:buChar char="•"/>
            </a:pPr>
            <a:r>
              <a:rPr lang="en-US" dirty="0">
                <a:latin typeface="+mn-lt"/>
              </a:rPr>
              <a:t>Electron-scattering experiments (as well as experiments of other kinds) allow us to assign to each nuclide an effective radius given by the equation to the right, where </a:t>
            </a:r>
            <a:r>
              <a:rPr lang="en-US" i="1" dirty="0">
                <a:latin typeface="+mn-lt"/>
              </a:rPr>
              <a:t>A </a:t>
            </a:r>
            <a:r>
              <a:rPr lang="en-US" dirty="0">
                <a:latin typeface="+mn-lt"/>
              </a:rPr>
              <a:t>is the mass number and </a:t>
            </a:r>
            <a:r>
              <a:rPr lang="en-US" i="1" dirty="0">
                <a:latin typeface="+mn-lt"/>
              </a:rPr>
              <a:t>r</a:t>
            </a:r>
            <a:r>
              <a:rPr lang="en-US" i="1" baseline="-25000" dirty="0">
                <a:latin typeface="+mn-lt"/>
              </a:rPr>
              <a:t>0</a:t>
            </a:r>
            <a:r>
              <a:rPr lang="en-US" i="1" dirty="0">
                <a:latin typeface="+mn-lt"/>
              </a:rPr>
              <a:t> =1.2 fm.</a:t>
            </a:r>
          </a:p>
          <a:p>
            <a:pPr eaLnBrk="1" hangingPunct="1">
              <a:lnSpc>
                <a:spcPct val="90000"/>
              </a:lnSpc>
              <a:spcAft>
                <a:spcPts val="600"/>
              </a:spcAft>
            </a:pPr>
            <a:endParaRPr lang="en-US" dirty="0">
              <a:latin typeface="+mn-lt"/>
            </a:endParaRPr>
          </a:p>
        </p:txBody>
      </p:sp>
      <p:sp>
        <p:nvSpPr>
          <p:cNvPr id="73" name="Rectangle 72">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Oval 74">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218" name="Picture 2"/>
          <p:cNvPicPr>
            <a:picLocks noChangeAspect="1" noChangeArrowheads="1"/>
          </p:cNvPicPr>
          <p:nvPr/>
        </p:nvPicPr>
        <p:blipFill>
          <a:blip r:embed="rId3" cstate="print"/>
          <a:stretch>
            <a:fillRect/>
          </a:stretch>
        </p:blipFill>
        <p:spPr bwMode="auto">
          <a:xfrm>
            <a:off x="6465356" y="3135730"/>
            <a:ext cx="1462672" cy="602276"/>
          </a:xfrm>
          <a:prstGeom prst="rect">
            <a:avLst/>
          </a:prstGeom>
          <a:noFill/>
        </p:spPr>
      </p:pic>
    </p:spTree>
    <p:extLst>
      <p:ext uri="{BB962C8B-B14F-4D97-AF65-F5344CB8AC3E}">
        <p14:creationId xmlns:p14="http://schemas.microsoft.com/office/powerpoint/2010/main" val="3046712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840699" y="687480"/>
            <a:ext cx="5605629" cy="994172"/>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nSpc>
                <a:spcPct val="90000"/>
              </a:lnSpc>
              <a:spcAft>
                <a:spcPts val="600"/>
              </a:spcAft>
            </a:pPr>
            <a:r>
              <a:rPr lang="en-US" sz="3850" b="1" i="1" kern="1200" dirty="0">
                <a:solidFill>
                  <a:schemeClr val="tx1"/>
                </a:solidFill>
                <a:latin typeface="+mj-lt"/>
                <a:ea typeface="+mj-ea"/>
                <a:cs typeface="+mj-cs"/>
              </a:rPr>
              <a:t>Some Nuclear Properties</a:t>
            </a:r>
          </a:p>
        </p:txBody>
      </p:sp>
      <p:sp>
        <p:nvSpPr>
          <p:cNvPr id="12291" name="TextBox 2"/>
          <p:cNvSpPr txBox="1">
            <a:spLocks noChangeArrowheads="1"/>
          </p:cNvSpPr>
          <p:nvPr/>
        </p:nvSpPr>
        <p:spPr bwMode="auto">
          <a:xfrm>
            <a:off x="279915" y="2227943"/>
            <a:ext cx="5864166" cy="37882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indent="-228600" eaLnBrk="1" hangingPunct="1">
              <a:lnSpc>
                <a:spcPct val="90000"/>
              </a:lnSpc>
              <a:spcAft>
                <a:spcPts val="600"/>
              </a:spcAft>
              <a:buClr>
                <a:srgbClr val="0070C0"/>
              </a:buClr>
              <a:buFont typeface="Arial" panose="020B0604020202020204" pitchFamily="34" charset="0"/>
              <a:buChar char="•"/>
            </a:pPr>
            <a:r>
              <a:rPr lang="en-US" sz="1900" dirty="0">
                <a:latin typeface="+mn-lt"/>
              </a:rPr>
              <a:t>Atomic masses are often reported in </a:t>
            </a:r>
            <a:r>
              <a:rPr lang="en-US" sz="1900" i="1" dirty="0">
                <a:latin typeface="+mn-lt"/>
              </a:rPr>
              <a:t>atomic mass units, </a:t>
            </a:r>
            <a:r>
              <a:rPr lang="en-US" sz="1900" dirty="0">
                <a:latin typeface="+mn-lt"/>
              </a:rPr>
              <a:t>a system in which the atomic mass of neutral </a:t>
            </a:r>
            <a:r>
              <a:rPr lang="en-US" sz="1900" i="1" baseline="30000" dirty="0">
                <a:latin typeface="+mn-lt"/>
              </a:rPr>
              <a:t>12</a:t>
            </a:r>
            <a:r>
              <a:rPr lang="en-US" sz="1900" i="1" dirty="0">
                <a:latin typeface="+mn-lt"/>
              </a:rPr>
              <a:t>C </a:t>
            </a:r>
            <a:r>
              <a:rPr lang="en-US" sz="1900" dirty="0">
                <a:latin typeface="+mn-lt"/>
              </a:rPr>
              <a:t>is defined to be exactly 12 u, where 1 u =1.660 538 86 × 10</a:t>
            </a:r>
            <a:r>
              <a:rPr lang="en-US" sz="1900" baseline="30000" dirty="0">
                <a:latin typeface="+mn-lt"/>
              </a:rPr>
              <a:t>-27</a:t>
            </a:r>
            <a:r>
              <a:rPr lang="en-US" sz="1900" dirty="0">
                <a:latin typeface="+mn-lt"/>
              </a:rPr>
              <a:t> kg.</a:t>
            </a:r>
          </a:p>
          <a:p>
            <a:pPr marL="342900" indent="-228600" eaLnBrk="1" hangingPunct="1">
              <a:lnSpc>
                <a:spcPct val="90000"/>
              </a:lnSpc>
              <a:spcAft>
                <a:spcPts val="600"/>
              </a:spcAft>
              <a:buClr>
                <a:srgbClr val="0070C0"/>
              </a:buClr>
              <a:buFont typeface="Arial" panose="020B0604020202020204" pitchFamily="34" charset="0"/>
              <a:buChar char="•"/>
            </a:pPr>
            <a:r>
              <a:rPr lang="en-US" sz="1900" dirty="0">
                <a:latin typeface="+mn-lt"/>
              </a:rPr>
              <a:t>The mass number </a:t>
            </a:r>
            <a:r>
              <a:rPr lang="en-US" sz="1900" i="1" dirty="0">
                <a:latin typeface="+mn-lt"/>
              </a:rPr>
              <a:t>A </a:t>
            </a:r>
            <a:r>
              <a:rPr lang="en-US" sz="1900" dirty="0">
                <a:latin typeface="+mn-lt"/>
              </a:rPr>
              <a:t>of a nuclide gives such an approximate mass in atomic mass units. For example, the approximate mass of both the nucleus and the neutral atom for </a:t>
            </a:r>
            <a:r>
              <a:rPr lang="en-US" sz="1900" i="1" baseline="30000" dirty="0">
                <a:latin typeface="+mn-lt"/>
              </a:rPr>
              <a:t>197</a:t>
            </a:r>
            <a:r>
              <a:rPr lang="en-US" sz="1900" i="1" dirty="0">
                <a:latin typeface="+mn-lt"/>
              </a:rPr>
              <a:t>Au</a:t>
            </a:r>
            <a:r>
              <a:rPr lang="en-US" sz="1900" dirty="0">
                <a:latin typeface="+mn-lt"/>
              </a:rPr>
              <a:t> is 197 u, which is close to the actual atomic mass of 196.966 552 u.</a:t>
            </a:r>
          </a:p>
          <a:p>
            <a:pPr marL="342900" indent="-228600" eaLnBrk="1" hangingPunct="1">
              <a:lnSpc>
                <a:spcPct val="90000"/>
              </a:lnSpc>
              <a:spcAft>
                <a:spcPts val="600"/>
              </a:spcAft>
              <a:buClr>
                <a:srgbClr val="0070C0"/>
              </a:buClr>
              <a:buFont typeface="Arial" panose="020B0604020202020204" pitchFamily="34" charset="0"/>
              <a:buChar char="•"/>
            </a:pPr>
            <a:r>
              <a:rPr lang="en-US" sz="1900" dirty="0">
                <a:latin typeface="+mn-lt"/>
              </a:rPr>
              <a:t>If the total mass of the participants in a nuclear reaction changes by an amount </a:t>
            </a:r>
            <a:r>
              <a:rPr lang="el-GR" sz="1900" dirty="0">
                <a:latin typeface="Calibri" panose="020F0502020204030204" pitchFamily="34" charset="0"/>
                <a:cs typeface="Calibri" panose="020F0502020204030204" pitchFamily="34" charset="0"/>
              </a:rPr>
              <a:t>Δ</a:t>
            </a:r>
            <a:r>
              <a:rPr lang="en-US" sz="1900" i="1" dirty="0">
                <a:latin typeface="+mn-lt"/>
              </a:rPr>
              <a:t>m, </a:t>
            </a:r>
            <a:r>
              <a:rPr lang="en-US" sz="1900" dirty="0">
                <a:latin typeface="+mn-lt"/>
              </a:rPr>
              <a:t>there is an energy release or absorption given by </a:t>
            </a:r>
            <a:r>
              <a:rPr lang="en-US" sz="1900" i="1" dirty="0">
                <a:latin typeface="+mn-lt"/>
              </a:rPr>
              <a:t>Q=mc</a:t>
            </a:r>
            <a:r>
              <a:rPr lang="en-US" sz="1900" i="1" baseline="30000" dirty="0">
                <a:latin typeface="+mn-lt"/>
              </a:rPr>
              <a:t>2</a:t>
            </a:r>
            <a:r>
              <a:rPr lang="en-US" sz="1900" i="1" dirty="0">
                <a:latin typeface="+mn-lt"/>
              </a:rPr>
              <a:t>.</a:t>
            </a:r>
          </a:p>
          <a:p>
            <a:pPr marL="342900" indent="-228600" eaLnBrk="1" hangingPunct="1">
              <a:lnSpc>
                <a:spcPct val="90000"/>
              </a:lnSpc>
              <a:spcAft>
                <a:spcPts val="600"/>
              </a:spcAft>
              <a:buClr>
                <a:srgbClr val="0070C0"/>
              </a:buClr>
              <a:buFont typeface="Arial" panose="020B0604020202020204" pitchFamily="34" charset="0"/>
              <a:buChar char="•"/>
            </a:pPr>
            <a:r>
              <a:rPr lang="en-US" sz="1900" dirty="0">
                <a:latin typeface="+mn-lt"/>
              </a:rPr>
              <a:t>The atom’s </a:t>
            </a:r>
            <a:r>
              <a:rPr lang="en-US" sz="1900" i="1" dirty="0">
                <a:latin typeface="+mn-lt"/>
              </a:rPr>
              <a:t>mass excess, </a:t>
            </a:r>
            <a:r>
              <a:rPr lang="el-GR" sz="1900" dirty="0">
                <a:latin typeface="Calibri" panose="020F0502020204030204" pitchFamily="34" charset="0"/>
                <a:cs typeface="Calibri" panose="020F0502020204030204" pitchFamily="34" charset="0"/>
              </a:rPr>
              <a:t>Δ</a:t>
            </a:r>
            <a:r>
              <a:rPr lang="en-US" sz="1900" i="1" dirty="0">
                <a:latin typeface="+mn-lt"/>
              </a:rPr>
              <a:t>, </a:t>
            </a:r>
            <a:r>
              <a:rPr lang="en-US" sz="1900" dirty="0">
                <a:latin typeface="+mn-lt"/>
              </a:rPr>
              <a:t>is defined by the equation on the right.</a:t>
            </a:r>
          </a:p>
          <a:p>
            <a:pPr marL="341313" indent="-228600" eaLnBrk="1" hangingPunct="1">
              <a:lnSpc>
                <a:spcPct val="90000"/>
              </a:lnSpc>
              <a:spcAft>
                <a:spcPts val="600"/>
              </a:spcAft>
              <a:buClr>
                <a:srgbClr val="0070C0"/>
              </a:buClr>
              <a:buFont typeface="Arial" panose="020B0604020202020204" pitchFamily="34" charset="0"/>
              <a:buChar char="•"/>
            </a:pPr>
            <a:r>
              <a:rPr lang="en-US" sz="1900" dirty="0">
                <a:latin typeface="+mn-lt"/>
              </a:rPr>
              <a:t>Here, </a:t>
            </a:r>
            <a:r>
              <a:rPr lang="en-US" sz="1900" i="1" dirty="0">
                <a:latin typeface="+mn-lt"/>
              </a:rPr>
              <a:t>M</a:t>
            </a:r>
            <a:r>
              <a:rPr lang="en-US" sz="1900" dirty="0">
                <a:latin typeface="+mn-lt"/>
              </a:rPr>
              <a:t> is the actual mass of the atom in atomic units, and </a:t>
            </a:r>
            <a:r>
              <a:rPr lang="en-US" sz="1900" i="1" dirty="0">
                <a:latin typeface="+mn-lt"/>
              </a:rPr>
              <a:t>A</a:t>
            </a:r>
            <a:r>
              <a:rPr lang="en-US" sz="1900" dirty="0">
                <a:latin typeface="+mn-lt"/>
              </a:rPr>
              <a:t> is the mass number for that atom’s nucleus.</a:t>
            </a:r>
          </a:p>
        </p:txBody>
      </p:sp>
      <p:sp>
        <p:nvSpPr>
          <p:cNvPr id="73" name="Rectangle 72">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Oval 74">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242" name="Picture 2"/>
          <p:cNvPicPr>
            <a:picLocks noChangeAspect="1" noChangeArrowheads="1"/>
          </p:cNvPicPr>
          <p:nvPr/>
        </p:nvPicPr>
        <p:blipFill>
          <a:blip r:embed="rId3" cstate="print"/>
          <a:stretch>
            <a:fillRect/>
          </a:stretch>
        </p:blipFill>
        <p:spPr bwMode="auto">
          <a:xfrm>
            <a:off x="6465356" y="3142230"/>
            <a:ext cx="1462672" cy="589277"/>
          </a:xfrm>
          <a:prstGeom prst="rect">
            <a:avLst/>
          </a:prstGeom>
          <a:noFill/>
        </p:spPr>
      </p:pic>
    </p:spTree>
    <p:extLst>
      <p:ext uri="{BB962C8B-B14F-4D97-AF65-F5344CB8AC3E}">
        <p14:creationId xmlns:p14="http://schemas.microsoft.com/office/powerpoint/2010/main" val="1380694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6508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76200" y="685800"/>
            <a:ext cx="8820150" cy="6137293"/>
          </a:xfrm>
        </p:spPr>
        <p:txBody>
          <a:bodyPr>
            <a:normAutofit fontScale="92500" lnSpcReduction="20000"/>
          </a:bodyPr>
          <a:lstStyle/>
          <a:p>
            <a:pPr marL="0" indent="0">
              <a:buNone/>
            </a:pPr>
            <a:r>
              <a:rPr lang="en-US" altLang="en-US" sz="2600" dirty="0">
                <a:ea typeface="Times" panose="02020603050405020304" pitchFamily="18" charset="0"/>
                <a:cs typeface="Times New Roman" panose="02020603050405020304" pitchFamily="18" charset="0"/>
              </a:rPr>
              <a:t>Using the table below determine the effective radius and mass excess for hydrogen (H), krypton (Kr), and silver (Au).</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Remember that</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endParaRP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hydrogen:</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r = (1.2 x 10</a:t>
            </a:r>
            <a:r>
              <a:rPr lang="en-US" altLang="en-US" sz="2400" baseline="30000" dirty="0">
                <a:solidFill>
                  <a:schemeClr val="bg1"/>
                </a:solidFill>
                <a:ea typeface="Times" panose="02020603050405020304" pitchFamily="18" charset="0"/>
                <a:cs typeface="Times New Roman" panose="02020603050405020304" pitchFamily="18" charset="0"/>
              </a:rPr>
              <a:t>-15</a:t>
            </a:r>
            <a:r>
              <a:rPr lang="en-US" altLang="en-US" sz="2400" dirty="0">
                <a:solidFill>
                  <a:schemeClr val="bg1"/>
                </a:solidFill>
                <a:ea typeface="Times" panose="02020603050405020304" pitchFamily="18" charset="0"/>
                <a:cs typeface="Times New Roman" panose="02020603050405020304" pitchFamily="18" charset="0"/>
              </a:rPr>
              <a:t>)*(1)</a:t>
            </a:r>
            <a:r>
              <a:rPr lang="en-US" altLang="en-US" sz="2400" baseline="30000" dirty="0">
                <a:solidFill>
                  <a:schemeClr val="bg1"/>
                </a:solidFill>
                <a:ea typeface="Times" panose="02020603050405020304" pitchFamily="18" charset="0"/>
                <a:cs typeface="Times New Roman" panose="02020603050405020304" pitchFamily="18" charset="0"/>
              </a:rPr>
              <a:t>1/3</a:t>
            </a:r>
            <a:r>
              <a:rPr lang="en-US" altLang="en-US" sz="2400" dirty="0">
                <a:solidFill>
                  <a:schemeClr val="bg1"/>
                </a:solidFill>
                <a:ea typeface="Times" panose="02020603050405020304" pitchFamily="18" charset="0"/>
                <a:cs typeface="Times New Roman" panose="02020603050405020304" pitchFamily="18" charset="0"/>
              </a:rPr>
              <a:t> = 1.2 x 10</a:t>
            </a:r>
            <a:r>
              <a:rPr lang="en-US" altLang="en-US" sz="2400" baseline="30000" dirty="0">
                <a:solidFill>
                  <a:schemeClr val="bg1"/>
                </a:solidFill>
                <a:ea typeface="Times" panose="02020603050405020304" pitchFamily="18" charset="0"/>
                <a:cs typeface="Times New Roman" panose="02020603050405020304" pitchFamily="18" charset="0"/>
              </a:rPr>
              <a:t>-15</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bg1"/>
                </a:solidFill>
                <a:effectLst/>
                <a:latin typeface="Calibri" panose="020F0502020204030204" pitchFamily="34" charset="0"/>
                <a:ea typeface="Times" panose="02020603050405020304" pitchFamily="18" charset="0"/>
                <a:cs typeface="Times New Roman" panose="02020603050405020304" pitchFamily="18" charset="0"/>
              </a:rPr>
              <a:t>Δ = 1.007825-1 = 0.007825</a:t>
            </a:r>
          </a:p>
          <a:p>
            <a:pPr marL="0" indent="0">
              <a:buNone/>
            </a:pPr>
            <a:endPar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krypton:</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r = (1.2 x 10</a:t>
            </a:r>
            <a:r>
              <a:rPr lang="en-US" altLang="en-US" sz="2400" baseline="30000" dirty="0">
                <a:solidFill>
                  <a:schemeClr val="bg1"/>
                </a:solidFill>
                <a:ea typeface="Times" panose="02020603050405020304" pitchFamily="18" charset="0"/>
                <a:cs typeface="Times New Roman" panose="02020603050405020304" pitchFamily="18" charset="0"/>
              </a:rPr>
              <a:t>-15</a:t>
            </a:r>
            <a:r>
              <a:rPr lang="en-US" altLang="en-US" sz="2400" dirty="0">
                <a:solidFill>
                  <a:schemeClr val="bg1"/>
                </a:solidFill>
                <a:ea typeface="Times" panose="02020603050405020304" pitchFamily="18" charset="0"/>
                <a:cs typeface="Times New Roman" panose="02020603050405020304" pitchFamily="18" charset="0"/>
              </a:rPr>
              <a:t>)*(84)</a:t>
            </a:r>
            <a:r>
              <a:rPr lang="en-US" altLang="en-US" sz="2400" baseline="30000" dirty="0">
                <a:solidFill>
                  <a:schemeClr val="bg1"/>
                </a:solidFill>
                <a:ea typeface="Times" panose="02020603050405020304" pitchFamily="18" charset="0"/>
                <a:cs typeface="Times New Roman" panose="02020603050405020304" pitchFamily="18" charset="0"/>
              </a:rPr>
              <a:t>1/3</a:t>
            </a:r>
            <a:r>
              <a:rPr lang="en-US" altLang="en-US" sz="2400" dirty="0">
                <a:solidFill>
                  <a:schemeClr val="bg1"/>
                </a:solidFill>
                <a:ea typeface="Times" panose="02020603050405020304" pitchFamily="18" charset="0"/>
                <a:cs typeface="Times New Roman" panose="02020603050405020304" pitchFamily="18" charset="0"/>
              </a:rPr>
              <a:t> = 5.26 x 10</a:t>
            </a:r>
            <a:r>
              <a:rPr lang="en-US" altLang="en-US" sz="2400" baseline="30000" dirty="0">
                <a:solidFill>
                  <a:schemeClr val="bg1"/>
                </a:solidFill>
                <a:ea typeface="Times" panose="02020603050405020304" pitchFamily="18" charset="0"/>
                <a:cs typeface="Times New Roman" panose="02020603050405020304" pitchFamily="18" charset="0"/>
              </a:rPr>
              <a:t>-15</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bg1"/>
                </a:solidFill>
                <a:effectLst/>
                <a:latin typeface="Calibri" panose="020F0502020204030204" pitchFamily="34" charset="0"/>
                <a:ea typeface="Times" panose="02020603050405020304" pitchFamily="18" charset="0"/>
                <a:cs typeface="Times New Roman" panose="02020603050405020304" pitchFamily="18" charset="0"/>
              </a:rPr>
              <a:t>Δ = 83.911507-84 = -0.088493</a:t>
            </a:r>
            <a:endPar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endParaRP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silver:</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r = (1.2 x 10</a:t>
            </a:r>
            <a:r>
              <a:rPr lang="en-US" altLang="en-US" sz="2400" baseline="30000" dirty="0">
                <a:solidFill>
                  <a:schemeClr val="bg1"/>
                </a:solidFill>
                <a:ea typeface="Times" panose="02020603050405020304" pitchFamily="18" charset="0"/>
                <a:cs typeface="Times New Roman" panose="02020603050405020304" pitchFamily="18" charset="0"/>
              </a:rPr>
              <a:t>-15</a:t>
            </a:r>
            <a:r>
              <a:rPr lang="en-US" altLang="en-US" sz="2400" dirty="0">
                <a:solidFill>
                  <a:schemeClr val="bg1"/>
                </a:solidFill>
                <a:ea typeface="Times" panose="02020603050405020304" pitchFamily="18" charset="0"/>
                <a:cs typeface="Times New Roman" panose="02020603050405020304" pitchFamily="18" charset="0"/>
              </a:rPr>
              <a:t>)*(197)</a:t>
            </a:r>
            <a:r>
              <a:rPr lang="en-US" altLang="en-US" sz="2400" baseline="30000" dirty="0">
                <a:solidFill>
                  <a:schemeClr val="bg1"/>
                </a:solidFill>
                <a:ea typeface="Times" panose="02020603050405020304" pitchFamily="18" charset="0"/>
                <a:cs typeface="Times New Roman" panose="02020603050405020304" pitchFamily="18" charset="0"/>
              </a:rPr>
              <a:t>1/3</a:t>
            </a:r>
            <a:r>
              <a:rPr lang="en-US" altLang="en-US" sz="2400" dirty="0">
                <a:solidFill>
                  <a:schemeClr val="bg1"/>
                </a:solidFill>
                <a:ea typeface="Times" panose="02020603050405020304" pitchFamily="18" charset="0"/>
                <a:cs typeface="Times New Roman" panose="02020603050405020304" pitchFamily="18" charset="0"/>
              </a:rPr>
              <a:t> = 6.98 x 10</a:t>
            </a:r>
            <a:r>
              <a:rPr lang="en-US" altLang="en-US" sz="2400" baseline="30000" dirty="0">
                <a:solidFill>
                  <a:schemeClr val="bg1"/>
                </a:solidFill>
                <a:ea typeface="Times" panose="02020603050405020304" pitchFamily="18" charset="0"/>
                <a:cs typeface="Times New Roman" panose="02020603050405020304" pitchFamily="18" charset="0"/>
              </a:rPr>
              <a:t>-15</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bg1"/>
                </a:solidFill>
                <a:effectLst/>
                <a:latin typeface="Calibri" panose="020F0502020204030204" pitchFamily="34" charset="0"/>
                <a:ea typeface="Times" panose="02020603050405020304" pitchFamily="18" charset="0"/>
                <a:cs typeface="Times New Roman" panose="02020603050405020304" pitchFamily="18" charset="0"/>
              </a:rPr>
              <a:t>Δ = 196.966552-197 = -0.033448</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pic>
        <p:nvPicPr>
          <p:cNvPr id="6" name="Picture 2">
            <a:extLst>
              <a:ext uri="{FF2B5EF4-FFF2-40B4-BE49-F238E27FC236}">
                <a16:creationId xmlns:a16="http://schemas.microsoft.com/office/drawing/2014/main" id="{B6C5708D-3E56-4FB9-9BBB-49C564997C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453" r="31324" b="19595"/>
          <a:stretch/>
        </p:blipFill>
        <p:spPr bwMode="auto">
          <a:xfrm>
            <a:off x="4267201" y="1600200"/>
            <a:ext cx="4629150" cy="31139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2713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6508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76200" y="685800"/>
            <a:ext cx="8820150" cy="6137293"/>
          </a:xfrm>
        </p:spPr>
        <p:txBody>
          <a:bodyPr>
            <a:normAutofit fontScale="92500" lnSpcReduction="20000"/>
          </a:bodyPr>
          <a:lstStyle/>
          <a:p>
            <a:pPr marL="0" indent="0">
              <a:buNone/>
            </a:pPr>
            <a:r>
              <a:rPr lang="en-US" altLang="en-US" sz="2600" dirty="0">
                <a:ea typeface="Times" panose="02020603050405020304" pitchFamily="18" charset="0"/>
                <a:cs typeface="Times New Roman" panose="02020603050405020304" pitchFamily="18" charset="0"/>
              </a:rPr>
              <a:t>Using the table below determine the effective radius and mass excess for hydrogen (H), krypton (Kr), and silver (Au).</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Remember that</a:t>
            </a:r>
            <a:endParaRPr lang="en-US" altLang="en-US" sz="24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For hydrogen:</a:t>
            </a:r>
          </a:p>
          <a:p>
            <a:pPr marL="0" indent="0">
              <a:buNone/>
            </a:pPr>
            <a:r>
              <a:rPr lang="en-US" altLang="en-US" sz="2400" dirty="0">
                <a:ea typeface="Times" panose="02020603050405020304" pitchFamily="18" charset="0"/>
                <a:cs typeface="Times New Roman" panose="02020603050405020304" pitchFamily="18" charset="0"/>
              </a:rPr>
              <a:t>r = (1.2 x 10</a:t>
            </a:r>
            <a:r>
              <a:rPr lang="en-US" altLang="en-US" sz="2400" baseline="30000" dirty="0">
                <a:ea typeface="Times" panose="02020603050405020304" pitchFamily="18" charset="0"/>
                <a:cs typeface="Times New Roman" panose="02020603050405020304" pitchFamily="18" charset="0"/>
              </a:rPr>
              <a:t>-15</a:t>
            </a:r>
            <a:r>
              <a:rPr lang="en-US" altLang="en-US" sz="2400" dirty="0">
                <a:ea typeface="Times" panose="02020603050405020304" pitchFamily="18" charset="0"/>
                <a:cs typeface="Times New Roman" panose="02020603050405020304" pitchFamily="18" charset="0"/>
              </a:rPr>
              <a:t>)*(1)</a:t>
            </a:r>
            <a:r>
              <a:rPr lang="en-US" altLang="en-US" sz="2400" baseline="30000" dirty="0">
                <a:ea typeface="Times" panose="02020603050405020304" pitchFamily="18" charset="0"/>
                <a:cs typeface="Times New Roman" panose="02020603050405020304" pitchFamily="18" charset="0"/>
              </a:rPr>
              <a:t>1/3</a:t>
            </a:r>
            <a:r>
              <a:rPr lang="en-US" altLang="en-US" sz="2400" dirty="0">
                <a:ea typeface="Times" panose="02020603050405020304" pitchFamily="18" charset="0"/>
                <a:cs typeface="Times New Roman" panose="02020603050405020304" pitchFamily="18" charset="0"/>
              </a:rPr>
              <a:t> = 1.2 x 10</a:t>
            </a:r>
            <a:r>
              <a:rPr lang="en-US" altLang="en-US" sz="2400" baseline="30000" dirty="0">
                <a:ea typeface="Times" panose="02020603050405020304" pitchFamily="18" charset="0"/>
                <a:cs typeface="Times New Roman" panose="02020603050405020304" pitchFamily="18" charset="0"/>
              </a:rPr>
              <a:t>-15</a:t>
            </a: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Times New Roman" panose="02020603050405020304" pitchFamily="18" charset="0"/>
              </a:rPr>
              <a:t>Δ = 1.007825-1 = 0.007825</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krypton:</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r = (1.2 x 10</a:t>
            </a:r>
            <a:r>
              <a:rPr lang="en-US" altLang="en-US" sz="2400" baseline="30000" dirty="0">
                <a:solidFill>
                  <a:schemeClr val="bg1"/>
                </a:solidFill>
                <a:ea typeface="Times" panose="02020603050405020304" pitchFamily="18" charset="0"/>
                <a:cs typeface="Times New Roman" panose="02020603050405020304" pitchFamily="18" charset="0"/>
              </a:rPr>
              <a:t>-15</a:t>
            </a:r>
            <a:r>
              <a:rPr lang="en-US" altLang="en-US" sz="2400" dirty="0">
                <a:solidFill>
                  <a:schemeClr val="bg1"/>
                </a:solidFill>
                <a:ea typeface="Times" panose="02020603050405020304" pitchFamily="18" charset="0"/>
                <a:cs typeface="Times New Roman" panose="02020603050405020304" pitchFamily="18" charset="0"/>
              </a:rPr>
              <a:t>)*(84)</a:t>
            </a:r>
            <a:r>
              <a:rPr lang="en-US" altLang="en-US" sz="2400" baseline="30000" dirty="0">
                <a:solidFill>
                  <a:schemeClr val="bg1"/>
                </a:solidFill>
                <a:ea typeface="Times" panose="02020603050405020304" pitchFamily="18" charset="0"/>
                <a:cs typeface="Times New Roman" panose="02020603050405020304" pitchFamily="18" charset="0"/>
              </a:rPr>
              <a:t>1/3</a:t>
            </a:r>
            <a:r>
              <a:rPr lang="en-US" altLang="en-US" sz="2400" dirty="0">
                <a:solidFill>
                  <a:schemeClr val="bg1"/>
                </a:solidFill>
                <a:ea typeface="Times" panose="02020603050405020304" pitchFamily="18" charset="0"/>
                <a:cs typeface="Times New Roman" panose="02020603050405020304" pitchFamily="18" charset="0"/>
              </a:rPr>
              <a:t> = 5.26 x 10</a:t>
            </a:r>
            <a:r>
              <a:rPr lang="en-US" altLang="en-US" sz="2400" baseline="30000" dirty="0">
                <a:solidFill>
                  <a:schemeClr val="bg1"/>
                </a:solidFill>
                <a:ea typeface="Times" panose="02020603050405020304" pitchFamily="18" charset="0"/>
                <a:cs typeface="Times New Roman" panose="02020603050405020304" pitchFamily="18" charset="0"/>
              </a:rPr>
              <a:t>-15</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bg1"/>
                </a:solidFill>
                <a:effectLst/>
                <a:latin typeface="Calibri" panose="020F0502020204030204" pitchFamily="34" charset="0"/>
                <a:ea typeface="Times" panose="02020603050405020304" pitchFamily="18" charset="0"/>
                <a:cs typeface="Times New Roman" panose="02020603050405020304" pitchFamily="18" charset="0"/>
              </a:rPr>
              <a:t>Δ = 83.911507-84 = -0.088493</a:t>
            </a:r>
            <a:endPar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endParaRP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silver:</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r = (1.2 x 10</a:t>
            </a:r>
            <a:r>
              <a:rPr lang="en-US" altLang="en-US" sz="2400" baseline="30000" dirty="0">
                <a:solidFill>
                  <a:schemeClr val="bg1"/>
                </a:solidFill>
                <a:ea typeface="Times" panose="02020603050405020304" pitchFamily="18" charset="0"/>
                <a:cs typeface="Times New Roman" panose="02020603050405020304" pitchFamily="18" charset="0"/>
              </a:rPr>
              <a:t>-15</a:t>
            </a:r>
            <a:r>
              <a:rPr lang="en-US" altLang="en-US" sz="2400" dirty="0">
                <a:solidFill>
                  <a:schemeClr val="bg1"/>
                </a:solidFill>
                <a:ea typeface="Times" panose="02020603050405020304" pitchFamily="18" charset="0"/>
                <a:cs typeface="Times New Roman" panose="02020603050405020304" pitchFamily="18" charset="0"/>
              </a:rPr>
              <a:t>)*(197)</a:t>
            </a:r>
            <a:r>
              <a:rPr lang="en-US" altLang="en-US" sz="2400" baseline="30000" dirty="0">
                <a:solidFill>
                  <a:schemeClr val="bg1"/>
                </a:solidFill>
                <a:ea typeface="Times" panose="02020603050405020304" pitchFamily="18" charset="0"/>
                <a:cs typeface="Times New Roman" panose="02020603050405020304" pitchFamily="18" charset="0"/>
              </a:rPr>
              <a:t>1/3</a:t>
            </a:r>
            <a:r>
              <a:rPr lang="en-US" altLang="en-US" sz="2400" dirty="0">
                <a:solidFill>
                  <a:schemeClr val="bg1"/>
                </a:solidFill>
                <a:ea typeface="Times" panose="02020603050405020304" pitchFamily="18" charset="0"/>
                <a:cs typeface="Times New Roman" panose="02020603050405020304" pitchFamily="18" charset="0"/>
              </a:rPr>
              <a:t> = 6.98 x 10</a:t>
            </a:r>
            <a:r>
              <a:rPr lang="en-US" altLang="en-US" sz="2400" baseline="30000" dirty="0">
                <a:solidFill>
                  <a:schemeClr val="bg1"/>
                </a:solidFill>
                <a:ea typeface="Times" panose="02020603050405020304" pitchFamily="18" charset="0"/>
                <a:cs typeface="Times New Roman" panose="02020603050405020304" pitchFamily="18" charset="0"/>
              </a:rPr>
              <a:t>-15</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bg1"/>
                </a:solidFill>
                <a:effectLst/>
                <a:latin typeface="Calibri" panose="020F0502020204030204" pitchFamily="34" charset="0"/>
                <a:ea typeface="Times" panose="02020603050405020304" pitchFamily="18" charset="0"/>
                <a:cs typeface="Times New Roman" panose="02020603050405020304" pitchFamily="18" charset="0"/>
              </a:rPr>
              <a:t>Δ = 196.966552-197 = -0.033448</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pic>
        <p:nvPicPr>
          <p:cNvPr id="6" name="Picture 2">
            <a:extLst>
              <a:ext uri="{FF2B5EF4-FFF2-40B4-BE49-F238E27FC236}">
                <a16:creationId xmlns:a16="http://schemas.microsoft.com/office/drawing/2014/main" id="{B6C5708D-3E56-4FB9-9BBB-49C564997C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453" r="31324" b="19595"/>
          <a:stretch/>
        </p:blipFill>
        <p:spPr bwMode="auto">
          <a:xfrm>
            <a:off x="4267201" y="1600200"/>
            <a:ext cx="4629150" cy="31139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689922D0-AB19-43E2-B285-7ACB8591A0C3}"/>
              </a:ext>
            </a:extLst>
          </p:cNvPr>
          <p:cNvPicPr>
            <a:picLocks noChangeAspect="1" noChangeArrowheads="1"/>
          </p:cNvPicPr>
          <p:nvPr/>
        </p:nvPicPr>
        <p:blipFill>
          <a:blip r:embed="rId3" cstate="print"/>
          <a:stretch>
            <a:fillRect/>
          </a:stretch>
        </p:blipFill>
        <p:spPr bwMode="auto">
          <a:xfrm>
            <a:off x="216477" y="1907607"/>
            <a:ext cx="1462672" cy="602276"/>
          </a:xfrm>
          <a:prstGeom prst="rect">
            <a:avLst/>
          </a:prstGeom>
          <a:noFill/>
        </p:spPr>
      </p:pic>
      <p:pic>
        <p:nvPicPr>
          <p:cNvPr id="8" name="Picture 2">
            <a:extLst>
              <a:ext uri="{FF2B5EF4-FFF2-40B4-BE49-F238E27FC236}">
                <a16:creationId xmlns:a16="http://schemas.microsoft.com/office/drawing/2014/main" id="{20EC0A24-FE5B-4A58-81E2-81BF1CC5AC82}"/>
              </a:ext>
            </a:extLst>
          </p:cNvPr>
          <p:cNvPicPr>
            <a:picLocks noChangeAspect="1" noChangeArrowheads="1"/>
          </p:cNvPicPr>
          <p:nvPr/>
        </p:nvPicPr>
        <p:blipFill>
          <a:blip r:embed="rId4" cstate="print"/>
          <a:stretch>
            <a:fillRect/>
          </a:stretch>
        </p:blipFill>
        <p:spPr bwMode="auto">
          <a:xfrm>
            <a:off x="1981200" y="1920606"/>
            <a:ext cx="1462672" cy="589277"/>
          </a:xfrm>
          <a:prstGeom prst="rect">
            <a:avLst/>
          </a:prstGeom>
          <a:noFill/>
        </p:spPr>
      </p:pic>
    </p:spTree>
    <p:extLst>
      <p:ext uri="{BB962C8B-B14F-4D97-AF65-F5344CB8AC3E}">
        <p14:creationId xmlns:p14="http://schemas.microsoft.com/office/powerpoint/2010/main" val="3096206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6508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76200" y="685800"/>
            <a:ext cx="8820150" cy="6137293"/>
          </a:xfrm>
        </p:spPr>
        <p:txBody>
          <a:bodyPr>
            <a:normAutofit fontScale="92500" lnSpcReduction="20000"/>
          </a:bodyPr>
          <a:lstStyle/>
          <a:p>
            <a:pPr marL="0" indent="0">
              <a:buNone/>
            </a:pPr>
            <a:r>
              <a:rPr lang="en-US" altLang="en-US" sz="2600" dirty="0">
                <a:ea typeface="Times" panose="02020603050405020304" pitchFamily="18" charset="0"/>
                <a:cs typeface="Times New Roman" panose="02020603050405020304" pitchFamily="18" charset="0"/>
              </a:rPr>
              <a:t>Using the table below determine the effective radius and mass excess for hydrogen (H), krypton (Kr), and gold (Au).</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Remember that</a:t>
            </a:r>
            <a:endParaRPr lang="en-US" altLang="en-US" sz="24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For hydrogen:</a:t>
            </a:r>
          </a:p>
          <a:p>
            <a:pPr marL="0" indent="0">
              <a:buNone/>
            </a:pPr>
            <a:r>
              <a:rPr lang="en-US" altLang="en-US" sz="2400" dirty="0">
                <a:ea typeface="Times" panose="02020603050405020304" pitchFamily="18" charset="0"/>
                <a:cs typeface="Times New Roman" panose="02020603050405020304" pitchFamily="18" charset="0"/>
              </a:rPr>
              <a:t>r = (1.2 x 10</a:t>
            </a:r>
            <a:r>
              <a:rPr lang="en-US" altLang="en-US" sz="2400" baseline="30000" dirty="0">
                <a:ea typeface="Times" panose="02020603050405020304" pitchFamily="18" charset="0"/>
                <a:cs typeface="Times New Roman" panose="02020603050405020304" pitchFamily="18" charset="0"/>
              </a:rPr>
              <a:t>-15</a:t>
            </a:r>
            <a:r>
              <a:rPr lang="en-US" altLang="en-US" sz="2400" dirty="0">
                <a:ea typeface="Times" panose="02020603050405020304" pitchFamily="18" charset="0"/>
                <a:cs typeface="Times New Roman" panose="02020603050405020304" pitchFamily="18" charset="0"/>
              </a:rPr>
              <a:t>)*(1)</a:t>
            </a:r>
            <a:r>
              <a:rPr lang="en-US" altLang="en-US" sz="2400" baseline="30000" dirty="0">
                <a:ea typeface="Times" panose="02020603050405020304" pitchFamily="18" charset="0"/>
                <a:cs typeface="Times New Roman" panose="02020603050405020304" pitchFamily="18" charset="0"/>
              </a:rPr>
              <a:t>1/3</a:t>
            </a:r>
            <a:r>
              <a:rPr lang="en-US" altLang="en-US" sz="2400" dirty="0">
                <a:ea typeface="Times" panose="02020603050405020304" pitchFamily="18" charset="0"/>
                <a:cs typeface="Times New Roman" panose="02020603050405020304" pitchFamily="18" charset="0"/>
              </a:rPr>
              <a:t> = 1.2 x 10</a:t>
            </a:r>
            <a:r>
              <a:rPr lang="en-US" altLang="en-US" sz="2400" baseline="30000" dirty="0">
                <a:ea typeface="Times" panose="02020603050405020304" pitchFamily="18" charset="0"/>
                <a:cs typeface="Times New Roman" panose="02020603050405020304" pitchFamily="18" charset="0"/>
              </a:rPr>
              <a:t>-15</a:t>
            </a: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Times New Roman" panose="02020603050405020304" pitchFamily="18" charset="0"/>
              </a:rPr>
              <a:t>Δ = 1.007825-1 = 0.007825</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For krypton:</a:t>
            </a:r>
          </a:p>
          <a:p>
            <a:pPr marL="0" indent="0">
              <a:buNone/>
            </a:pPr>
            <a:r>
              <a:rPr lang="en-US" altLang="en-US" sz="2400" dirty="0">
                <a:ea typeface="Times" panose="02020603050405020304" pitchFamily="18" charset="0"/>
                <a:cs typeface="Times New Roman" panose="02020603050405020304" pitchFamily="18" charset="0"/>
              </a:rPr>
              <a:t>r = (1.2 x 10</a:t>
            </a:r>
            <a:r>
              <a:rPr lang="en-US" altLang="en-US" sz="2400" baseline="30000" dirty="0">
                <a:ea typeface="Times" panose="02020603050405020304" pitchFamily="18" charset="0"/>
                <a:cs typeface="Times New Roman" panose="02020603050405020304" pitchFamily="18" charset="0"/>
              </a:rPr>
              <a:t>-15</a:t>
            </a:r>
            <a:r>
              <a:rPr lang="en-US" altLang="en-US" sz="2400" dirty="0">
                <a:ea typeface="Times" panose="02020603050405020304" pitchFamily="18" charset="0"/>
                <a:cs typeface="Times New Roman" panose="02020603050405020304" pitchFamily="18" charset="0"/>
              </a:rPr>
              <a:t>)*(84)</a:t>
            </a:r>
            <a:r>
              <a:rPr lang="en-US" altLang="en-US" sz="2400" baseline="30000" dirty="0">
                <a:ea typeface="Times" panose="02020603050405020304" pitchFamily="18" charset="0"/>
                <a:cs typeface="Times New Roman" panose="02020603050405020304" pitchFamily="18" charset="0"/>
              </a:rPr>
              <a:t>1/3</a:t>
            </a:r>
            <a:r>
              <a:rPr lang="en-US" altLang="en-US" sz="2400" dirty="0">
                <a:ea typeface="Times" panose="02020603050405020304" pitchFamily="18" charset="0"/>
                <a:cs typeface="Times New Roman" panose="02020603050405020304" pitchFamily="18" charset="0"/>
              </a:rPr>
              <a:t> = 5.26 x 10</a:t>
            </a:r>
            <a:r>
              <a:rPr lang="en-US" altLang="en-US" sz="2400" baseline="30000" dirty="0">
                <a:ea typeface="Times" panose="02020603050405020304" pitchFamily="18" charset="0"/>
                <a:cs typeface="Times New Roman" panose="02020603050405020304" pitchFamily="18" charset="0"/>
              </a:rPr>
              <a:t>-15</a:t>
            </a: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Times New Roman" panose="02020603050405020304" pitchFamily="18" charset="0"/>
              </a:rPr>
              <a:t>Δ = 83.911507-84 = -0.088493</a:t>
            </a: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For gold:</a:t>
            </a:r>
          </a:p>
          <a:p>
            <a:pPr marL="0" indent="0">
              <a:buNone/>
            </a:pPr>
            <a:r>
              <a:rPr lang="en-US" altLang="en-US" sz="2400" dirty="0">
                <a:ea typeface="Times" panose="02020603050405020304" pitchFamily="18" charset="0"/>
                <a:cs typeface="Times New Roman" panose="02020603050405020304" pitchFamily="18" charset="0"/>
              </a:rPr>
              <a:t>r = (1.2 x 10</a:t>
            </a:r>
            <a:r>
              <a:rPr lang="en-US" altLang="en-US" sz="2400" baseline="30000" dirty="0">
                <a:ea typeface="Times" panose="02020603050405020304" pitchFamily="18" charset="0"/>
                <a:cs typeface="Times New Roman" panose="02020603050405020304" pitchFamily="18" charset="0"/>
              </a:rPr>
              <a:t>-15</a:t>
            </a:r>
            <a:r>
              <a:rPr lang="en-US" altLang="en-US" sz="2400" dirty="0">
                <a:ea typeface="Times" panose="02020603050405020304" pitchFamily="18" charset="0"/>
                <a:cs typeface="Times New Roman" panose="02020603050405020304" pitchFamily="18" charset="0"/>
              </a:rPr>
              <a:t>)*(197)</a:t>
            </a:r>
            <a:r>
              <a:rPr lang="en-US" altLang="en-US" sz="2400" baseline="30000" dirty="0">
                <a:ea typeface="Times" panose="02020603050405020304" pitchFamily="18" charset="0"/>
                <a:cs typeface="Times New Roman" panose="02020603050405020304" pitchFamily="18" charset="0"/>
              </a:rPr>
              <a:t>1/3</a:t>
            </a:r>
            <a:r>
              <a:rPr lang="en-US" altLang="en-US" sz="2400" dirty="0">
                <a:ea typeface="Times" panose="02020603050405020304" pitchFamily="18" charset="0"/>
                <a:cs typeface="Times New Roman" panose="02020603050405020304" pitchFamily="18" charset="0"/>
              </a:rPr>
              <a:t> = 6.98 x 10</a:t>
            </a:r>
            <a:r>
              <a:rPr lang="en-US" altLang="en-US" sz="2400" baseline="30000" dirty="0">
                <a:ea typeface="Times" panose="02020603050405020304" pitchFamily="18" charset="0"/>
                <a:cs typeface="Times New Roman" panose="02020603050405020304" pitchFamily="18" charset="0"/>
              </a:rPr>
              <a:t>-15</a:t>
            </a: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Times New Roman" panose="02020603050405020304" pitchFamily="18" charset="0"/>
              </a:rPr>
              <a:t>Δ = 196.966552-197 = -0.033448</a:t>
            </a: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pic>
        <p:nvPicPr>
          <p:cNvPr id="6" name="Picture 2">
            <a:extLst>
              <a:ext uri="{FF2B5EF4-FFF2-40B4-BE49-F238E27FC236}">
                <a16:creationId xmlns:a16="http://schemas.microsoft.com/office/drawing/2014/main" id="{B6C5708D-3E56-4FB9-9BBB-49C564997C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453" r="31324" b="19595"/>
          <a:stretch/>
        </p:blipFill>
        <p:spPr bwMode="auto">
          <a:xfrm>
            <a:off x="4267201" y="1686656"/>
            <a:ext cx="4629150" cy="31139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689922D0-AB19-43E2-B285-7ACB8591A0C3}"/>
              </a:ext>
            </a:extLst>
          </p:cNvPr>
          <p:cNvPicPr>
            <a:picLocks noChangeAspect="1" noChangeArrowheads="1"/>
          </p:cNvPicPr>
          <p:nvPr/>
        </p:nvPicPr>
        <p:blipFill>
          <a:blip r:embed="rId3" cstate="print"/>
          <a:stretch>
            <a:fillRect/>
          </a:stretch>
        </p:blipFill>
        <p:spPr bwMode="auto">
          <a:xfrm>
            <a:off x="216477" y="1907607"/>
            <a:ext cx="1462672" cy="602276"/>
          </a:xfrm>
          <a:prstGeom prst="rect">
            <a:avLst/>
          </a:prstGeom>
          <a:noFill/>
        </p:spPr>
      </p:pic>
      <p:pic>
        <p:nvPicPr>
          <p:cNvPr id="8" name="Picture 2">
            <a:extLst>
              <a:ext uri="{FF2B5EF4-FFF2-40B4-BE49-F238E27FC236}">
                <a16:creationId xmlns:a16="http://schemas.microsoft.com/office/drawing/2014/main" id="{20EC0A24-FE5B-4A58-81E2-81BF1CC5AC82}"/>
              </a:ext>
            </a:extLst>
          </p:cNvPr>
          <p:cNvPicPr>
            <a:picLocks noChangeAspect="1" noChangeArrowheads="1"/>
          </p:cNvPicPr>
          <p:nvPr/>
        </p:nvPicPr>
        <p:blipFill>
          <a:blip r:embed="rId4" cstate="print"/>
          <a:stretch>
            <a:fillRect/>
          </a:stretch>
        </p:blipFill>
        <p:spPr bwMode="auto">
          <a:xfrm>
            <a:off x="1981200" y="1920606"/>
            <a:ext cx="1462672" cy="589277"/>
          </a:xfrm>
          <a:prstGeom prst="rect">
            <a:avLst/>
          </a:prstGeom>
          <a:noFill/>
        </p:spPr>
      </p:pic>
    </p:spTree>
    <p:extLst>
      <p:ext uri="{BB962C8B-B14F-4D97-AF65-F5344CB8AC3E}">
        <p14:creationId xmlns:p14="http://schemas.microsoft.com/office/powerpoint/2010/main" val="11681338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2265</Words>
  <Application>Microsoft Office PowerPoint</Application>
  <PresentationFormat>On-screen Show (4:3)</PresentationFormat>
  <Paragraphs>180</Paragraphs>
  <Slides>23</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Nuclear Energy</vt:lpstr>
      <vt:lpstr>PowerPoint Presentation</vt:lpstr>
      <vt:lpstr>PowerPoint Presentation</vt:lpstr>
      <vt:lpstr>PowerPoint Presentation</vt:lpstr>
      <vt:lpstr>PowerPoint Presentation</vt:lpstr>
      <vt:lpstr>PowerPoint Presentation</vt:lpstr>
      <vt:lpstr>Example Problem</vt:lpstr>
      <vt:lpstr>Example Problem</vt:lpstr>
      <vt:lpstr>Example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Energy</dc:title>
  <dc:creator>jan drake</dc:creator>
  <cp:lastModifiedBy>jan drake</cp:lastModifiedBy>
  <cp:revision>7</cp:revision>
  <dcterms:created xsi:type="dcterms:W3CDTF">2020-05-22T00:59:17Z</dcterms:created>
  <dcterms:modified xsi:type="dcterms:W3CDTF">2020-05-22T01:42:52Z</dcterms:modified>
</cp:coreProperties>
</file>