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3" d="100"/>
          <a:sy n="123" d="100"/>
        </p:scale>
        <p:origin x="-120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7D4D778-652D-47C8-B1F4-8BDE738A8B00}"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2018708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D4D778-652D-47C8-B1F4-8BDE738A8B00}"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3528166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D4D778-652D-47C8-B1F4-8BDE738A8B00}"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364270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D4D778-652D-47C8-B1F4-8BDE738A8B00}"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534864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D4D778-652D-47C8-B1F4-8BDE738A8B00}"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189926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7D4D778-652D-47C8-B1F4-8BDE738A8B00}" type="datetimeFigureOut">
              <a:rPr lang="en-US" smtClean="0"/>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3852120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7D4D778-652D-47C8-B1F4-8BDE738A8B00}" type="datetimeFigureOut">
              <a:rPr lang="en-US" smtClean="0"/>
              <a:t>1/29/2015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2023252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7D4D778-652D-47C8-B1F4-8BDE738A8B00}" type="datetimeFigureOut">
              <a:rPr lang="en-US" smtClean="0"/>
              <a:t>1/29/2015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2361354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D4D778-652D-47C8-B1F4-8BDE738A8B00}" type="datetimeFigureOut">
              <a:rPr lang="en-US" smtClean="0"/>
              <a:t>1/29/2015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1921361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D4D778-652D-47C8-B1F4-8BDE738A8B00}" type="datetimeFigureOut">
              <a:rPr lang="en-US" smtClean="0"/>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38426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D4D778-652D-47C8-B1F4-8BDE738A8B00}" type="datetimeFigureOut">
              <a:rPr lang="en-US" smtClean="0"/>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2641177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D4D778-652D-47C8-B1F4-8BDE738A8B00}" type="datetimeFigureOut">
              <a:rPr lang="en-US" smtClean="0"/>
              <a:t>1/29/2015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DD3A34-1F8F-4548-93A1-4C2C687FB781}" type="slidenum">
              <a:rPr lang="en-US" smtClean="0"/>
              <a:t>‹#›</a:t>
            </a:fld>
            <a:endParaRPr lang="en-US"/>
          </a:p>
        </p:txBody>
      </p:sp>
    </p:spTree>
    <p:extLst>
      <p:ext uri="{BB962C8B-B14F-4D97-AF65-F5344CB8AC3E}">
        <p14:creationId xmlns:p14="http://schemas.microsoft.com/office/powerpoint/2010/main" val="34801902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Types of Deductions and Inductions with Examples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565207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Prediction</a:t>
            </a:r>
            <a:endParaRPr lang="en-US" dirty="0"/>
          </a:p>
        </p:txBody>
      </p:sp>
      <p:sp>
        <p:nvSpPr>
          <p:cNvPr id="3" name="Content Placeholder 2"/>
          <p:cNvSpPr>
            <a:spLocks noGrp="1"/>
          </p:cNvSpPr>
          <p:nvPr>
            <p:ph idx="1"/>
          </p:nvPr>
        </p:nvSpPr>
        <p:spPr/>
        <p:txBody>
          <a:bodyPr>
            <a:normAutofit lnSpcReduction="10000"/>
          </a:bodyPr>
          <a:lstStyle/>
          <a:p>
            <a:r>
              <a:rPr lang="en-US" dirty="0" smtClean="0"/>
              <a:t>In the past when we have had unusually warm winters we have had problems with fire ants in the summer. Since we are having an unusually warm winter this year, next summer we will have problems with fire ants.</a:t>
            </a:r>
          </a:p>
          <a:p>
            <a:r>
              <a:rPr lang="en-US" dirty="0" smtClean="0"/>
              <a:t>The summer in Death Valley always includes at least ten days above 100 degrees. This summer in Death Valley there will be at least ten days above 100 degrees.</a:t>
            </a:r>
            <a:endParaRPr lang="en-US" dirty="0"/>
          </a:p>
        </p:txBody>
      </p:sp>
    </p:spTree>
    <p:extLst>
      <p:ext uri="{BB962C8B-B14F-4D97-AF65-F5344CB8AC3E}">
        <p14:creationId xmlns:p14="http://schemas.microsoft.com/office/powerpoint/2010/main" val="16152649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Argument from Analogy</a:t>
            </a:r>
            <a:endParaRPr lang="en-US" dirty="0"/>
          </a:p>
        </p:txBody>
      </p:sp>
      <p:sp>
        <p:nvSpPr>
          <p:cNvPr id="3" name="Content Placeholder 2"/>
          <p:cNvSpPr>
            <a:spLocks noGrp="1"/>
          </p:cNvSpPr>
          <p:nvPr>
            <p:ph idx="1"/>
          </p:nvPr>
        </p:nvSpPr>
        <p:spPr/>
        <p:txBody>
          <a:bodyPr/>
          <a:lstStyle/>
          <a:p>
            <a:pPr marL="0" indent="0">
              <a:buNone/>
            </a:pPr>
            <a:r>
              <a:rPr lang="en-US" dirty="0" smtClean="0"/>
              <a:t>Katie and Elizabeth are both from California, </a:t>
            </a:r>
          </a:p>
          <a:p>
            <a:pPr marL="0" indent="0">
              <a:buNone/>
            </a:pPr>
            <a:r>
              <a:rPr lang="en-US" dirty="0" smtClean="0"/>
              <a:t>taking Sociology and wearing flip-flops. I know Katie is a vegetarian, so Elizabeth is probably a vegetarian too. </a:t>
            </a:r>
          </a:p>
          <a:p>
            <a:pPr marL="0" indent="0">
              <a:buNone/>
            </a:pPr>
            <a:endParaRPr lang="en-US" dirty="0"/>
          </a:p>
          <a:p>
            <a:pPr marL="0" indent="0">
              <a:buNone/>
            </a:pPr>
            <a:r>
              <a:rPr lang="en-US" dirty="0" smtClean="0"/>
              <a:t>Coleridge is a poet from England, and Blake is a poet from England. Their poems are surely very similar.</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36201874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Generalization</a:t>
            </a:r>
            <a:endParaRPr lang="en-US" dirty="0"/>
          </a:p>
        </p:txBody>
      </p:sp>
      <p:sp>
        <p:nvSpPr>
          <p:cNvPr id="3" name="Content Placeholder 2"/>
          <p:cNvSpPr>
            <a:spLocks noGrp="1"/>
          </p:cNvSpPr>
          <p:nvPr>
            <p:ph idx="1"/>
          </p:nvPr>
        </p:nvSpPr>
        <p:spPr/>
        <p:txBody>
          <a:bodyPr/>
          <a:lstStyle/>
          <a:p>
            <a:r>
              <a:rPr lang="en-US" dirty="0" smtClean="0"/>
              <a:t>Every class I have taken in the English department has been a piece of cake, so all English classes are probably easy. </a:t>
            </a:r>
          </a:p>
          <a:p>
            <a:r>
              <a:rPr lang="en-US" dirty="0" smtClean="0"/>
              <a:t>All the people I know who are members of the Democratic party are in favor of campaign finance reform. All members of the Democratic party are likely to be in favor of campaign finance reform.</a:t>
            </a:r>
          </a:p>
          <a:p>
            <a:endParaRPr lang="en-US" dirty="0"/>
          </a:p>
        </p:txBody>
      </p:sp>
    </p:spTree>
    <p:extLst>
      <p:ext uri="{BB962C8B-B14F-4D97-AF65-F5344CB8AC3E}">
        <p14:creationId xmlns:p14="http://schemas.microsoft.com/office/powerpoint/2010/main" val="7933752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Argument from Authority</a:t>
            </a:r>
            <a:endParaRPr lang="en-US" dirty="0"/>
          </a:p>
        </p:txBody>
      </p:sp>
      <p:sp>
        <p:nvSpPr>
          <p:cNvPr id="3" name="Content Placeholder 2"/>
          <p:cNvSpPr>
            <a:spLocks noGrp="1"/>
          </p:cNvSpPr>
          <p:nvPr>
            <p:ph idx="1"/>
          </p:nvPr>
        </p:nvSpPr>
        <p:spPr/>
        <p:txBody>
          <a:bodyPr/>
          <a:lstStyle/>
          <a:p>
            <a:r>
              <a:rPr lang="en-US" dirty="0" smtClean="0"/>
              <a:t>Bush says that the war in Iraq was justified, so it is justified.</a:t>
            </a:r>
          </a:p>
          <a:p>
            <a:r>
              <a:rPr lang="en-US" dirty="0" smtClean="0"/>
              <a:t>The Pope says that the best flavor of ice cream is vanilla, so I believe that vanilla is the best flavor of ice cream.</a:t>
            </a:r>
            <a:endParaRPr lang="en-US" dirty="0"/>
          </a:p>
        </p:txBody>
      </p:sp>
    </p:spTree>
    <p:extLst>
      <p:ext uri="{BB962C8B-B14F-4D97-AF65-F5344CB8AC3E}">
        <p14:creationId xmlns:p14="http://schemas.microsoft.com/office/powerpoint/2010/main" val="18290518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Argument based on Signs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(Literally, a sign or a plaque that says something.)</a:t>
            </a:r>
          </a:p>
          <a:p>
            <a:pPr marL="0" indent="0">
              <a:buNone/>
            </a:pPr>
            <a:r>
              <a:rPr lang="en-US" dirty="0"/>
              <a:t/>
            </a:r>
            <a:br>
              <a:rPr lang="en-US" dirty="0"/>
            </a:br>
            <a:r>
              <a:rPr lang="en-US" dirty="0" smtClean="0"/>
              <a:t>This sign says this is room 104. This must be room 104.</a:t>
            </a:r>
          </a:p>
          <a:p>
            <a:pPr marL="0" indent="0">
              <a:buNone/>
            </a:pPr>
            <a:endParaRPr lang="en-US" dirty="0"/>
          </a:p>
          <a:p>
            <a:pPr marL="0" indent="0">
              <a:buNone/>
            </a:pPr>
            <a:r>
              <a:rPr lang="en-US" dirty="0" smtClean="0"/>
              <a:t>This historical marker says a famous civil war battle happened here. It must have happened here.</a:t>
            </a:r>
          </a:p>
          <a:p>
            <a:pPr marL="0" indent="0">
              <a:buNone/>
            </a:pPr>
            <a:endParaRPr lang="en-US" dirty="0"/>
          </a:p>
          <a:p>
            <a:pPr marL="0" indent="0">
              <a:buNone/>
            </a:pPr>
            <a:r>
              <a:rPr lang="en-US" dirty="0" smtClean="0"/>
              <a:t>This sign says George Washington slept here. George Washington must have slept here!</a:t>
            </a:r>
            <a:endParaRPr lang="en-US" dirty="0"/>
          </a:p>
        </p:txBody>
      </p:sp>
    </p:spTree>
    <p:extLst>
      <p:ext uri="{BB962C8B-B14F-4D97-AF65-F5344CB8AC3E}">
        <p14:creationId xmlns:p14="http://schemas.microsoft.com/office/powerpoint/2010/main" val="11684021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Causal Inference</a:t>
            </a:r>
            <a:endParaRPr lang="en-US" dirty="0"/>
          </a:p>
        </p:txBody>
      </p:sp>
      <p:sp>
        <p:nvSpPr>
          <p:cNvPr id="3" name="Content Placeholder 2"/>
          <p:cNvSpPr>
            <a:spLocks noGrp="1"/>
          </p:cNvSpPr>
          <p:nvPr>
            <p:ph idx="1"/>
          </p:nvPr>
        </p:nvSpPr>
        <p:spPr/>
        <p:txBody>
          <a:bodyPr/>
          <a:lstStyle/>
          <a:p>
            <a:r>
              <a:rPr lang="en-US" dirty="0" smtClean="0"/>
              <a:t>It is raining, so the shoes I left in the yard are probably wet.</a:t>
            </a:r>
          </a:p>
          <a:p>
            <a:r>
              <a:rPr lang="en-US" dirty="0" smtClean="0"/>
              <a:t>There is honey in the beehive, so the bees likely made the honey.</a:t>
            </a:r>
          </a:p>
          <a:p>
            <a:r>
              <a:rPr lang="en-US" dirty="0" smtClean="0"/>
              <a:t>There is police </a:t>
            </a:r>
            <a:r>
              <a:rPr lang="en-US" dirty="0" smtClean="0"/>
              <a:t>“crime scene” tape </a:t>
            </a:r>
            <a:r>
              <a:rPr lang="en-US" dirty="0" smtClean="0"/>
              <a:t>across the entrance to that building. Perhaps there was a police investigation happening here today.</a:t>
            </a:r>
            <a:endParaRPr lang="en-US" dirty="0"/>
          </a:p>
        </p:txBody>
      </p:sp>
    </p:spTree>
    <p:extLst>
      <p:ext uri="{BB962C8B-B14F-4D97-AF65-F5344CB8AC3E}">
        <p14:creationId xmlns:p14="http://schemas.microsoft.com/office/powerpoint/2010/main" val="17420468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Deductive and Inductive</a:t>
            </a:r>
            <a:endParaRPr lang="en-US" dirty="0"/>
          </a:p>
        </p:txBody>
      </p:sp>
      <p:sp>
        <p:nvSpPr>
          <p:cNvPr id="4" name="Content Placeholder 3"/>
          <p:cNvSpPr>
            <a:spLocks noGrp="1"/>
          </p:cNvSpPr>
          <p:nvPr>
            <p:ph sz="half" idx="1"/>
          </p:nvPr>
        </p:nvSpPr>
        <p:spPr/>
        <p:txBody>
          <a:bodyPr/>
          <a:lstStyle/>
          <a:p>
            <a:r>
              <a:rPr lang="en-US" dirty="0" smtClean="0"/>
              <a:t>Argument based on Mathematics</a:t>
            </a:r>
          </a:p>
          <a:p>
            <a:r>
              <a:rPr lang="en-US" dirty="0" smtClean="0"/>
              <a:t>Argument from Definition</a:t>
            </a:r>
          </a:p>
          <a:p>
            <a:r>
              <a:rPr lang="en-US" dirty="0" smtClean="0"/>
              <a:t>Categorical Syllogism</a:t>
            </a:r>
          </a:p>
          <a:p>
            <a:r>
              <a:rPr lang="en-US" dirty="0" smtClean="0"/>
              <a:t>Hypothetical Syllogism</a:t>
            </a:r>
          </a:p>
          <a:p>
            <a:r>
              <a:rPr lang="en-US" dirty="0" smtClean="0"/>
              <a:t>Disjunctive Syllogism</a:t>
            </a:r>
            <a:endParaRPr lang="en-US" dirty="0"/>
          </a:p>
        </p:txBody>
      </p:sp>
      <p:sp>
        <p:nvSpPr>
          <p:cNvPr id="5" name="Content Placeholder 4"/>
          <p:cNvSpPr>
            <a:spLocks noGrp="1"/>
          </p:cNvSpPr>
          <p:nvPr>
            <p:ph sz="half" idx="2"/>
          </p:nvPr>
        </p:nvSpPr>
        <p:spPr/>
        <p:txBody>
          <a:bodyPr/>
          <a:lstStyle/>
          <a:p>
            <a:r>
              <a:rPr lang="en-US" dirty="0" smtClean="0"/>
              <a:t>Prediction </a:t>
            </a:r>
          </a:p>
          <a:p>
            <a:r>
              <a:rPr lang="en-US" dirty="0" smtClean="0"/>
              <a:t>Argument from Analogy </a:t>
            </a:r>
          </a:p>
          <a:p>
            <a:r>
              <a:rPr lang="en-US" dirty="0" smtClean="0"/>
              <a:t>Generalization </a:t>
            </a:r>
          </a:p>
          <a:p>
            <a:r>
              <a:rPr lang="en-US" dirty="0" smtClean="0"/>
              <a:t>Argument from Authority </a:t>
            </a:r>
          </a:p>
          <a:p>
            <a:r>
              <a:rPr lang="en-US" dirty="0" smtClean="0"/>
              <a:t>Argument based on signs </a:t>
            </a:r>
          </a:p>
          <a:p>
            <a:r>
              <a:rPr lang="en-US" dirty="0" smtClean="0"/>
              <a:t>Causal Inference</a:t>
            </a:r>
            <a:endParaRPr lang="en-US" dirty="0"/>
          </a:p>
        </p:txBody>
      </p:sp>
    </p:spTree>
    <p:extLst>
      <p:ext uri="{BB962C8B-B14F-4D97-AF65-F5344CB8AC3E}">
        <p14:creationId xmlns:p14="http://schemas.microsoft.com/office/powerpoint/2010/main" val="20685892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Evaluating Deductions</a:t>
            </a:r>
            <a:endParaRPr lang="en-US" b="1"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Question 1: If you hypothetically accept the premises, do you then have to accept the conclusion?</a:t>
            </a:r>
          </a:p>
          <a:p>
            <a:pPr marL="0" indent="0">
              <a:buNone/>
            </a:pPr>
            <a:r>
              <a:rPr lang="en-US" dirty="0" smtClean="0"/>
              <a:t>(Pretend you are living in the imaginary world the premises create, just for a minute.)</a:t>
            </a:r>
          </a:p>
          <a:p>
            <a:pPr marL="0" indent="0">
              <a:buNone/>
            </a:pPr>
            <a:r>
              <a:rPr lang="en-US" dirty="0" smtClean="0"/>
              <a:t>If yes, the argument is </a:t>
            </a:r>
            <a:r>
              <a:rPr lang="en-US" b="1" dirty="0" smtClean="0"/>
              <a:t>VALID</a:t>
            </a:r>
            <a:r>
              <a:rPr lang="en-US" dirty="0" smtClean="0"/>
              <a:t>.</a:t>
            </a:r>
          </a:p>
          <a:p>
            <a:pPr marL="0" indent="0">
              <a:buNone/>
            </a:pPr>
            <a:r>
              <a:rPr lang="en-US" dirty="0" smtClean="0"/>
              <a:t>If no, the argument is </a:t>
            </a:r>
            <a:r>
              <a:rPr lang="en-US" b="1" dirty="0" smtClean="0"/>
              <a:t>INVALID</a:t>
            </a:r>
            <a:r>
              <a:rPr lang="en-US" dirty="0" smtClean="0"/>
              <a:t>.</a:t>
            </a:r>
          </a:p>
          <a:p>
            <a:pPr marL="0" indent="0">
              <a:buNone/>
            </a:pPr>
            <a:endParaRPr lang="en-US" dirty="0" smtClean="0"/>
          </a:p>
          <a:p>
            <a:pPr marL="0" indent="0">
              <a:buNone/>
            </a:pPr>
            <a:r>
              <a:rPr lang="en-US" dirty="0" smtClean="0"/>
              <a:t>This is separate from </a:t>
            </a:r>
          </a:p>
          <a:p>
            <a:pPr marL="0" indent="0">
              <a:buNone/>
            </a:pPr>
            <a:endParaRPr lang="en-US" dirty="0"/>
          </a:p>
          <a:p>
            <a:pPr marL="0" indent="0">
              <a:buNone/>
            </a:pPr>
            <a:r>
              <a:rPr lang="en-US" dirty="0" smtClean="0"/>
              <a:t>Question 2: Are the premises each really true?</a:t>
            </a:r>
          </a:p>
          <a:p>
            <a:pPr marL="0" indent="0">
              <a:buNone/>
            </a:pPr>
            <a:r>
              <a:rPr lang="en-US" dirty="0" smtClean="0"/>
              <a:t>If all premises are true as statements on their own, </a:t>
            </a:r>
            <a:r>
              <a:rPr lang="en-US" b="1" dirty="0" smtClean="0"/>
              <a:t>SOUND</a:t>
            </a:r>
            <a:r>
              <a:rPr lang="en-US" dirty="0" smtClean="0"/>
              <a:t>.</a:t>
            </a:r>
          </a:p>
          <a:p>
            <a:pPr marL="0" indent="0">
              <a:buNone/>
            </a:pPr>
            <a:r>
              <a:rPr lang="en-US" dirty="0" smtClean="0"/>
              <a:t>If there is even one false premise, </a:t>
            </a:r>
            <a:r>
              <a:rPr lang="en-US" b="1" dirty="0" smtClean="0"/>
              <a:t>UNSOUND</a:t>
            </a:r>
            <a:r>
              <a:rPr lang="en-US" dirty="0" smtClean="0"/>
              <a:t>.</a:t>
            </a:r>
            <a:endParaRPr lang="en-US" dirty="0"/>
          </a:p>
        </p:txBody>
      </p:sp>
    </p:spTree>
    <p:extLst>
      <p:ext uri="{BB962C8B-B14F-4D97-AF65-F5344CB8AC3E}">
        <p14:creationId xmlns:p14="http://schemas.microsoft.com/office/powerpoint/2010/main" val="21582475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r>
              <a:rPr lang="en-US" dirty="0" smtClean="0"/>
              <a:t>Example:</a:t>
            </a:r>
            <a:endParaRPr lang="en-US" dirty="0"/>
          </a:p>
        </p:txBody>
      </p:sp>
      <p:sp>
        <p:nvSpPr>
          <p:cNvPr id="3" name="Content Placeholder 2"/>
          <p:cNvSpPr>
            <a:spLocks noGrp="1"/>
          </p:cNvSpPr>
          <p:nvPr>
            <p:ph idx="1"/>
          </p:nvPr>
        </p:nvSpPr>
        <p:spPr>
          <a:xfrm>
            <a:off x="457200" y="838200"/>
            <a:ext cx="8229600" cy="5287963"/>
          </a:xfrm>
        </p:spPr>
        <p:txBody>
          <a:bodyPr/>
          <a:lstStyle/>
          <a:p>
            <a:pPr marL="0" indent="0">
              <a:buNone/>
            </a:pPr>
            <a:r>
              <a:rPr lang="en-US" b="1" i="1" dirty="0" smtClean="0"/>
              <a:t>All spiders </a:t>
            </a:r>
            <a:r>
              <a:rPr lang="en-US" b="1" i="1" dirty="0" smtClean="0"/>
              <a:t>are reptiles, and All reptiles are democrats, so </a:t>
            </a:r>
            <a:r>
              <a:rPr lang="en-US" b="1" i="1" dirty="0" smtClean="0"/>
              <a:t>All spiders </a:t>
            </a:r>
            <a:r>
              <a:rPr lang="en-US" b="1" i="1" dirty="0" smtClean="0"/>
              <a:t>are democrats.</a:t>
            </a:r>
          </a:p>
          <a:p>
            <a:r>
              <a:rPr lang="en-US" b="1" dirty="0" smtClean="0"/>
              <a:t>Categorical Syllogism, Deductive</a:t>
            </a:r>
          </a:p>
          <a:p>
            <a:r>
              <a:rPr lang="en-US" dirty="0" smtClean="0"/>
              <a:t>If we accept the premises (Spiders are reptiles, and reptiles are democrats in this world) then we do have to accept the conclusion: </a:t>
            </a:r>
            <a:r>
              <a:rPr lang="en-US" b="1" dirty="0" smtClean="0"/>
              <a:t>VALID</a:t>
            </a:r>
            <a:r>
              <a:rPr lang="en-US" dirty="0" smtClean="0"/>
              <a:t>.</a:t>
            </a:r>
          </a:p>
          <a:p>
            <a:r>
              <a:rPr lang="en-US" dirty="0" smtClean="0"/>
              <a:t>But, the premises are not all true (spiders are not reptiles, and reptiles don’t appear to have a political party affiliation) so </a:t>
            </a:r>
            <a:r>
              <a:rPr lang="en-US" b="1" dirty="0" smtClean="0"/>
              <a:t>UNSOUND</a:t>
            </a:r>
            <a:r>
              <a:rPr lang="en-US" dirty="0" smtClean="0"/>
              <a:t>.</a:t>
            </a:r>
            <a:endParaRPr lang="en-US" dirty="0"/>
          </a:p>
        </p:txBody>
      </p:sp>
    </p:spTree>
    <p:extLst>
      <p:ext uri="{BB962C8B-B14F-4D97-AF65-F5344CB8AC3E}">
        <p14:creationId xmlns:p14="http://schemas.microsoft.com/office/powerpoint/2010/main" val="27767889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Officially: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Once you see that an a deductive argument is unsound, it has to also be considered invalid.</a:t>
            </a:r>
          </a:p>
          <a:p>
            <a:r>
              <a:rPr lang="en-US" dirty="0" smtClean="0"/>
              <a:t>However for the sake of our </a:t>
            </a:r>
            <a:r>
              <a:rPr lang="en-US" dirty="0" smtClean="0"/>
              <a:t>quiz </a:t>
            </a:r>
            <a:r>
              <a:rPr lang="en-US" dirty="0" smtClean="0"/>
              <a:t>on Unit </a:t>
            </a:r>
            <a:r>
              <a:rPr lang="en-US" dirty="0" smtClean="0"/>
              <a:t>2, </a:t>
            </a:r>
            <a:r>
              <a:rPr lang="en-US" dirty="0" smtClean="0"/>
              <a:t>please do note the argument had a valid structure in which the premises would have made the conclusion true if the premises had been true</a:t>
            </a:r>
            <a:r>
              <a:rPr lang="en-US" dirty="0" smtClean="0"/>
              <a:t>.</a:t>
            </a:r>
          </a:p>
          <a:p>
            <a:r>
              <a:rPr lang="en-US" dirty="0" smtClean="0"/>
              <a:t>In online quizzes, I will be sure to try and limit the choices so it is clear which is the best answer.</a:t>
            </a:r>
            <a:endParaRPr lang="en-US" dirty="0" smtClean="0"/>
          </a:p>
          <a:p>
            <a:r>
              <a:rPr lang="en-US" dirty="0" smtClean="0"/>
              <a:t>In written exams, you </a:t>
            </a:r>
            <a:r>
              <a:rPr lang="en-US" dirty="0" smtClean="0"/>
              <a:t>can write VALID and then strike through it as in </a:t>
            </a:r>
            <a:r>
              <a:rPr lang="en-US" strike="sngStrike" dirty="0" smtClean="0"/>
              <a:t>VALID.</a:t>
            </a:r>
            <a:endParaRPr lang="en-US" strike="sngStrike" dirty="0"/>
          </a:p>
        </p:txBody>
      </p:sp>
    </p:spTree>
    <p:extLst>
      <p:ext uri="{BB962C8B-B14F-4D97-AF65-F5344CB8AC3E}">
        <p14:creationId xmlns:p14="http://schemas.microsoft.com/office/powerpoint/2010/main" val="2089117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Deductive Arguments</a:t>
            </a:r>
            <a:endParaRPr lang="en-US" dirty="0"/>
          </a:p>
        </p:txBody>
      </p:sp>
      <p:sp>
        <p:nvSpPr>
          <p:cNvPr id="3" name="Content Placeholder 2"/>
          <p:cNvSpPr>
            <a:spLocks noGrp="1"/>
          </p:cNvSpPr>
          <p:nvPr>
            <p:ph idx="1"/>
          </p:nvPr>
        </p:nvSpPr>
        <p:spPr/>
        <p:txBody>
          <a:bodyPr/>
          <a:lstStyle/>
          <a:p>
            <a:r>
              <a:rPr lang="en-US" dirty="0" smtClean="0"/>
              <a:t>Arguments based on Definitions</a:t>
            </a:r>
          </a:p>
          <a:p>
            <a:r>
              <a:rPr lang="en-US" dirty="0" smtClean="0"/>
              <a:t>Arguments based on Math</a:t>
            </a:r>
          </a:p>
          <a:p>
            <a:r>
              <a:rPr lang="en-US" dirty="0" smtClean="0"/>
              <a:t>Syllogisms</a:t>
            </a:r>
          </a:p>
          <a:p>
            <a:pPr lvl="1"/>
            <a:r>
              <a:rPr lang="en-US" dirty="0" smtClean="0"/>
              <a:t>Categorical Syllogism</a:t>
            </a:r>
          </a:p>
          <a:p>
            <a:pPr lvl="1"/>
            <a:r>
              <a:rPr lang="en-US" dirty="0" smtClean="0"/>
              <a:t>Hypothetical Syllogism</a:t>
            </a:r>
          </a:p>
          <a:p>
            <a:pPr lvl="1"/>
            <a:r>
              <a:rPr lang="en-US" dirty="0" smtClean="0"/>
              <a:t>Disjunctive Syllogism</a:t>
            </a:r>
            <a:endParaRPr lang="en-US" dirty="0"/>
          </a:p>
        </p:txBody>
      </p:sp>
    </p:spTree>
    <p:extLst>
      <p:ext uri="{BB962C8B-B14F-4D97-AF65-F5344CB8AC3E}">
        <p14:creationId xmlns:p14="http://schemas.microsoft.com/office/powerpoint/2010/main" val="3142187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examples for you to do:</a:t>
            </a:r>
            <a:endParaRPr lang="en-US" dirty="0"/>
          </a:p>
        </p:txBody>
      </p:sp>
      <p:sp>
        <p:nvSpPr>
          <p:cNvPr id="3" name="Content Placeholder 2"/>
          <p:cNvSpPr>
            <a:spLocks noGrp="1"/>
          </p:cNvSpPr>
          <p:nvPr>
            <p:ph idx="1"/>
          </p:nvPr>
        </p:nvSpPr>
        <p:spPr/>
        <p:txBody>
          <a:bodyPr/>
          <a:lstStyle/>
          <a:p>
            <a:r>
              <a:rPr lang="en-US" i="1" dirty="0" smtClean="0"/>
              <a:t>Jones is a citizen because she can vote, and only citizens can vote.</a:t>
            </a:r>
          </a:p>
          <a:p>
            <a:r>
              <a:rPr lang="en-US" i="1" dirty="0" smtClean="0"/>
              <a:t>If Ronald Reagan </a:t>
            </a:r>
            <a:r>
              <a:rPr lang="en-US" i="1" dirty="0" smtClean="0"/>
              <a:t>is dead, </a:t>
            </a:r>
            <a:r>
              <a:rPr lang="en-US" i="1" dirty="0" smtClean="0"/>
              <a:t>then he’s </a:t>
            </a:r>
            <a:r>
              <a:rPr lang="en-US" i="1" dirty="0" smtClean="0"/>
              <a:t>been assassinated. He really is dead now. So </a:t>
            </a:r>
            <a:r>
              <a:rPr lang="en-US" i="1" dirty="0" smtClean="0"/>
              <a:t>he must have been </a:t>
            </a:r>
            <a:r>
              <a:rPr lang="en-US" i="1" dirty="0" smtClean="0"/>
              <a:t>assassinated.</a:t>
            </a:r>
            <a:endParaRPr lang="en-US" i="1" dirty="0" smtClean="0"/>
          </a:p>
          <a:p>
            <a:r>
              <a:rPr lang="en-US" i="1" dirty="0" smtClean="0"/>
              <a:t>All tooth fillings are made of metal amalgam, and Mary has tooth fillings. Therefore Mary has metal amalgam tooth fillings.</a:t>
            </a:r>
          </a:p>
          <a:p>
            <a:endParaRPr lang="en-US" dirty="0"/>
          </a:p>
        </p:txBody>
      </p:sp>
    </p:spTree>
    <p:extLst>
      <p:ext uri="{BB962C8B-B14F-4D97-AF65-F5344CB8AC3E}">
        <p14:creationId xmlns:p14="http://schemas.microsoft.com/office/powerpoint/2010/main" val="40998208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Evaluating Inductions</a:t>
            </a:r>
            <a:endParaRPr lang="en-US" b="1"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Question 1: If you hypothetically accept the premises, do you then find the conclusion has a strong likelihood of being true?</a:t>
            </a:r>
          </a:p>
          <a:p>
            <a:pPr marL="0" indent="0">
              <a:buNone/>
            </a:pPr>
            <a:r>
              <a:rPr lang="en-US" dirty="0" smtClean="0"/>
              <a:t>(Pretend you are living in the imaginary world the premises create, just for a minute.)</a:t>
            </a:r>
          </a:p>
          <a:p>
            <a:pPr marL="0" indent="0">
              <a:buNone/>
            </a:pPr>
            <a:r>
              <a:rPr lang="en-US" dirty="0" smtClean="0"/>
              <a:t>If yes, the argument is </a:t>
            </a:r>
            <a:r>
              <a:rPr lang="en-US" b="1" dirty="0" smtClean="0"/>
              <a:t>STRONG</a:t>
            </a:r>
            <a:r>
              <a:rPr lang="en-US" dirty="0" smtClean="0"/>
              <a:t>.</a:t>
            </a:r>
          </a:p>
          <a:p>
            <a:pPr marL="0" indent="0">
              <a:buNone/>
            </a:pPr>
            <a:r>
              <a:rPr lang="en-US" dirty="0" smtClean="0"/>
              <a:t>If no, or low likelihood, the argument is </a:t>
            </a:r>
            <a:r>
              <a:rPr lang="en-US" b="1" dirty="0" smtClean="0"/>
              <a:t>WEAK</a:t>
            </a:r>
            <a:r>
              <a:rPr lang="en-US" dirty="0" smtClean="0"/>
              <a:t>.</a:t>
            </a:r>
          </a:p>
          <a:p>
            <a:pPr marL="0" indent="0">
              <a:buNone/>
            </a:pPr>
            <a:endParaRPr lang="en-US" dirty="0" smtClean="0"/>
          </a:p>
          <a:p>
            <a:pPr marL="0" indent="0">
              <a:buNone/>
            </a:pPr>
            <a:r>
              <a:rPr lang="en-US" dirty="0" smtClean="0"/>
              <a:t>This is separate from </a:t>
            </a:r>
          </a:p>
          <a:p>
            <a:pPr marL="0" indent="0">
              <a:buNone/>
            </a:pPr>
            <a:endParaRPr lang="en-US" dirty="0"/>
          </a:p>
          <a:p>
            <a:pPr marL="0" indent="0">
              <a:buNone/>
            </a:pPr>
            <a:r>
              <a:rPr lang="en-US" dirty="0" smtClean="0"/>
              <a:t>Question 2: Are the premises each really true?</a:t>
            </a:r>
          </a:p>
          <a:p>
            <a:pPr marL="0" indent="0">
              <a:buNone/>
            </a:pPr>
            <a:r>
              <a:rPr lang="en-US" dirty="0" smtClean="0"/>
              <a:t>If all premises are true as statements on their own, </a:t>
            </a:r>
            <a:r>
              <a:rPr lang="en-US" b="1" dirty="0" smtClean="0"/>
              <a:t>COGENT</a:t>
            </a:r>
            <a:r>
              <a:rPr lang="en-US" dirty="0" smtClean="0"/>
              <a:t>.</a:t>
            </a:r>
          </a:p>
          <a:p>
            <a:pPr marL="0" indent="0">
              <a:buNone/>
            </a:pPr>
            <a:r>
              <a:rPr lang="en-US" dirty="0" smtClean="0"/>
              <a:t>If there is even one false premise, </a:t>
            </a:r>
            <a:r>
              <a:rPr lang="en-US" b="1" dirty="0" smtClean="0"/>
              <a:t>UNCOGENT</a:t>
            </a:r>
            <a:r>
              <a:rPr lang="en-US" dirty="0" smtClean="0"/>
              <a:t>.</a:t>
            </a:r>
            <a:endParaRPr lang="en-US" dirty="0"/>
          </a:p>
        </p:txBody>
      </p:sp>
    </p:spTree>
    <p:extLst>
      <p:ext uri="{BB962C8B-B14F-4D97-AF65-F5344CB8AC3E}">
        <p14:creationId xmlns:p14="http://schemas.microsoft.com/office/powerpoint/2010/main" val="31237833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pPr marL="0" indent="0">
              <a:buNone/>
            </a:pPr>
            <a:r>
              <a:rPr lang="en-US" i="1" dirty="0" smtClean="0"/>
              <a:t>The next President is probably going to be male, since all Presidents so far have been male.</a:t>
            </a:r>
          </a:p>
          <a:p>
            <a:r>
              <a:rPr lang="en-US" b="1" dirty="0" smtClean="0"/>
              <a:t>Inductive, Prediction</a:t>
            </a:r>
          </a:p>
          <a:p>
            <a:r>
              <a:rPr lang="en-US" dirty="0" smtClean="0"/>
              <a:t>If we accept the premise, that all Presidents so far have been male, then it does seem to be quite </a:t>
            </a:r>
            <a:r>
              <a:rPr lang="en-US" b="1" dirty="0" smtClean="0"/>
              <a:t>strong</a:t>
            </a:r>
            <a:r>
              <a:rPr lang="en-US" dirty="0" smtClean="0"/>
              <a:t> that the next one will be male.</a:t>
            </a:r>
          </a:p>
          <a:p>
            <a:r>
              <a:rPr lang="en-US" dirty="0" smtClean="0"/>
              <a:t>The premise is actually true, all Presidents so far have been male, so it is </a:t>
            </a:r>
            <a:r>
              <a:rPr lang="en-US" b="1" dirty="0" smtClean="0"/>
              <a:t>cogent</a:t>
            </a:r>
            <a:r>
              <a:rPr lang="en-US" dirty="0" smtClean="0"/>
              <a:t> as well.</a:t>
            </a:r>
            <a:endParaRPr lang="en-US" dirty="0"/>
          </a:p>
        </p:txBody>
      </p:sp>
    </p:spTree>
    <p:extLst>
      <p:ext uri="{BB962C8B-B14F-4D97-AF65-F5344CB8AC3E}">
        <p14:creationId xmlns:p14="http://schemas.microsoft.com/office/powerpoint/2010/main" val="26967971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Example:</a:t>
            </a:r>
            <a:endParaRPr lang="en-US" dirty="0"/>
          </a:p>
        </p:txBody>
      </p:sp>
      <p:sp>
        <p:nvSpPr>
          <p:cNvPr id="3" name="Content Placeholder 2"/>
          <p:cNvSpPr>
            <a:spLocks noGrp="1"/>
          </p:cNvSpPr>
          <p:nvPr>
            <p:ph idx="1"/>
          </p:nvPr>
        </p:nvSpPr>
        <p:spPr/>
        <p:txBody>
          <a:bodyPr/>
          <a:lstStyle/>
          <a:p>
            <a:pPr marL="0" indent="0">
              <a:buNone/>
            </a:pPr>
            <a:r>
              <a:rPr lang="en-US" i="1" dirty="0" smtClean="0"/>
              <a:t>Turner is an orthodontist, so he’s probably homeless.</a:t>
            </a:r>
          </a:p>
          <a:p>
            <a:pPr marL="0" indent="0">
              <a:buNone/>
            </a:pPr>
            <a:r>
              <a:rPr lang="en-US" b="1" dirty="0" smtClean="0"/>
              <a:t>Inductive: Generalization</a:t>
            </a:r>
          </a:p>
          <a:p>
            <a:pPr marL="0" indent="0">
              <a:buNone/>
            </a:pPr>
            <a:r>
              <a:rPr lang="en-US" b="1" dirty="0" smtClean="0"/>
              <a:t>Weak</a:t>
            </a:r>
            <a:r>
              <a:rPr lang="en-US" dirty="0" smtClean="0"/>
              <a:t> (being an orthodontist does not give strong evidence for being homeless also)</a:t>
            </a:r>
          </a:p>
          <a:p>
            <a:pPr marL="0" indent="0">
              <a:buNone/>
            </a:pPr>
            <a:r>
              <a:rPr lang="en-US" b="1" dirty="0" smtClean="0"/>
              <a:t>Cogent</a:t>
            </a:r>
            <a:r>
              <a:rPr lang="en-US" dirty="0" smtClean="0"/>
              <a:t> (we can say it is cogent, we can assume the premise is true that there actually is some orthodontist named Turner)</a:t>
            </a:r>
            <a:endParaRPr lang="en-US" dirty="0"/>
          </a:p>
        </p:txBody>
      </p:sp>
    </p:spTree>
    <p:extLst>
      <p:ext uri="{BB962C8B-B14F-4D97-AF65-F5344CB8AC3E}">
        <p14:creationId xmlns:p14="http://schemas.microsoft.com/office/powerpoint/2010/main" val="9078719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Remember:</a:t>
            </a:r>
            <a:endParaRPr lang="en-US" dirty="0"/>
          </a:p>
        </p:txBody>
      </p:sp>
      <p:sp>
        <p:nvSpPr>
          <p:cNvPr id="3" name="Content Placeholder 2"/>
          <p:cNvSpPr>
            <a:spLocks noGrp="1"/>
          </p:cNvSpPr>
          <p:nvPr>
            <p:ph idx="1"/>
          </p:nvPr>
        </p:nvSpPr>
        <p:spPr/>
        <p:txBody>
          <a:bodyPr/>
          <a:lstStyle/>
          <a:p>
            <a:r>
              <a:rPr lang="en-US" dirty="0" smtClean="0"/>
              <a:t>The two questions are separate:</a:t>
            </a:r>
          </a:p>
          <a:p>
            <a:r>
              <a:rPr lang="en-US" dirty="0" smtClean="0"/>
              <a:t>1. Do the premises give sufficient reason for the conclusion, if you pretend the premises are accurate for the sake of argument? </a:t>
            </a:r>
          </a:p>
          <a:p>
            <a:r>
              <a:rPr lang="en-US" dirty="0" smtClean="0"/>
              <a:t>2. Are the premises actually true on their own?</a:t>
            </a:r>
            <a:endParaRPr lang="en-US" dirty="0"/>
          </a:p>
        </p:txBody>
      </p:sp>
    </p:spTree>
    <p:extLst>
      <p:ext uri="{BB962C8B-B14F-4D97-AF65-F5344CB8AC3E}">
        <p14:creationId xmlns:p14="http://schemas.microsoft.com/office/powerpoint/2010/main" val="24382791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381000"/>
          </a:xfrm>
        </p:spPr>
        <p:txBody>
          <a:bodyPr>
            <a:normAutofit fontScale="90000"/>
          </a:bodyPr>
          <a:lstStyle/>
          <a:p>
            <a:r>
              <a:rPr lang="en-US" dirty="0" smtClean="0"/>
              <a:t>Types</a:t>
            </a:r>
            <a:endParaRPr lang="en-US" dirty="0"/>
          </a:p>
        </p:txBody>
      </p:sp>
      <p:sp>
        <p:nvSpPr>
          <p:cNvPr id="5" name="Text Placeholder 4"/>
          <p:cNvSpPr>
            <a:spLocks noGrp="1"/>
          </p:cNvSpPr>
          <p:nvPr>
            <p:ph type="body" idx="1"/>
          </p:nvPr>
        </p:nvSpPr>
        <p:spPr>
          <a:xfrm>
            <a:off x="457200" y="685800"/>
            <a:ext cx="4040188" cy="639762"/>
          </a:xfrm>
        </p:spPr>
        <p:txBody>
          <a:bodyPr/>
          <a:lstStyle/>
          <a:p>
            <a:r>
              <a:rPr lang="en-US" dirty="0" smtClean="0"/>
              <a:t>Deduction</a:t>
            </a:r>
            <a:endParaRPr lang="en-US" dirty="0"/>
          </a:p>
        </p:txBody>
      </p:sp>
      <p:sp>
        <p:nvSpPr>
          <p:cNvPr id="6" name="Content Placeholder 5"/>
          <p:cNvSpPr>
            <a:spLocks noGrp="1"/>
          </p:cNvSpPr>
          <p:nvPr>
            <p:ph sz="half" idx="2"/>
          </p:nvPr>
        </p:nvSpPr>
        <p:spPr>
          <a:xfrm>
            <a:off x="457200" y="1371600"/>
            <a:ext cx="4040188" cy="5257800"/>
          </a:xfrm>
        </p:spPr>
        <p:txBody>
          <a:bodyPr>
            <a:normAutofit lnSpcReduction="10000"/>
          </a:bodyPr>
          <a:lstStyle/>
          <a:p>
            <a:r>
              <a:rPr lang="en-US" dirty="0" smtClean="0"/>
              <a:t>Arguments based on Math</a:t>
            </a:r>
          </a:p>
          <a:p>
            <a:pPr lvl="1"/>
            <a:r>
              <a:rPr lang="en-US" dirty="0" smtClean="0"/>
              <a:t>Literally facts from math</a:t>
            </a:r>
          </a:p>
          <a:p>
            <a:r>
              <a:rPr lang="en-US" dirty="0" smtClean="0"/>
              <a:t>Arguments based on Definitions</a:t>
            </a:r>
          </a:p>
          <a:p>
            <a:pPr lvl="1"/>
            <a:r>
              <a:rPr lang="en-US" dirty="0" smtClean="0"/>
              <a:t>Terms defined in the argument</a:t>
            </a:r>
          </a:p>
          <a:p>
            <a:r>
              <a:rPr lang="en-US" dirty="0" smtClean="0"/>
              <a:t>Categorical Syllogism</a:t>
            </a:r>
          </a:p>
          <a:p>
            <a:pPr lvl="1"/>
            <a:r>
              <a:rPr lang="en-US" dirty="0" smtClean="0"/>
              <a:t>3 categories, 3 statements</a:t>
            </a:r>
          </a:p>
          <a:p>
            <a:r>
              <a:rPr lang="en-US" dirty="0" smtClean="0"/>
              <a:t>Hypothetical Syllogism</a:t>
            </a:r>
          </a:p>
          <a:p>
            <a:pPr lvl="1"/>
            <a:r>
              <a:rPr lang="en-US" dirty="0" smtClean="0"/>
              <a:t>If—then conditions being met, usually 3 conditional if—then statements</a:t>
            </a:r>
          </a:p>
          <a:p>
            <a:r>
              <a:rPr lang="en-US" dirty="0" smtClean="0"/>
              <a:t>Disjunctive Syllogism</a:t>
            </a:r>
          </a:p>
          <a:p>
            <a:pPr lvl="1"/>
            <a:r>
              <a:rPr lang="en-US" dirty="0" smtClean="0"/>
              <a:t>Either- or choice being made, usually 3 statements as well</a:t>
            </a:r>
          </a:p>
        </p:txBody>
      </p:sp>
      <p:sp>
        <p:nvSpPr>
          <p:cNvPr id="7" name="Text Placeholder 6"/>
          <p:cNvSpPr>
            <a:spLocks noGrp="1"/>
          </p:cNvSpPr>
          <p:nvPr>
            <p:ph type="body" sz="quarter" idx="3"/>
          </p:nvPr>
        </p:nvSpPr>
        <p:spPr>
          <a:xfrm>
            <a:off x="4724400" y="685800"/>
            <a:ext cx="4041775" cy="639762"/>
          </a:xfrm>
        </p:spPr>
        <p:txBody>
          <a:bodyPr/>
          <a:lstStyle/>
          <a:p>
            <a:r>
              <a:rPr lang="en-US" dirty="0" smtClean="0"/>
              <a:t>Induction</a:t>
            </a:r>
            <a:endParaRPr lang="en-US" dirty="0"/>
          </a:p>
        </p:txBody>
      </p:sp>
      <p:sp>
        <p:nvSpPr>
          <p:cNvPr id="8" name="Content Placeholder 7"/>
          <p:cNvSpPr>
            <a:spLocks noGrp="1"/>
          </p:cNvSpPr>
          <p:nvPr>
            <p:ph sz="quarter" idx="4"/>
          </p:nvPr>
        </p:nvSpPr>
        <p:spPr>
          <a:xfrm>
            <a:off x="4648200" y="1371600"/>
            <a:ext cx="4343400" cy="5486400"/>
          </a:xfrm>
        </p:spPr>
        <p:txBody>
          <a:bodyPr>
            <a:normAutofit fontScale="85000" lnSpcReduction="20000"/>
          </a:bodyPr>
          <a:lstStyle/>
          <a:p>
            <a:r>
              <a:rPr lang="en-US" dirty="0" smtClean="0"/>
              <a:t>Prediction</a:t>
            </a:r>
          </a:p>
          <a:p>
            <a:pPr lvl="1"/>
            <a:r>
              <a:rPr lang="en-US" dirty="0" smtClean="0"/>
              <a:t>Claims about future events</a:t>
            </a:r>
          </a:p>
          <a:p>
            <a:r>
              <a:rPr lang="en-US" dirty="0" smtClean="0"/>
              <a:t>Arguments from Analogy</a:t>
            </a:r>
          </a:p>
          <a:p>
            <a:pPr lvl="1"/>
            <a:r>
              <a:rPr lang="en-US" dirty="0" smtClean="0"/>
              <a:t>Two things are compared and said to be alike in a new way too</a:t>
            </a:r>
          </a:p>
          <a:p>
            <a:r>
              <a:rPr lang="en-US" dirty="0" smtClean="0"/>
              <a:t>Generalization</a:t>
            </a:r>
          </a:p>
          <a:p>
            <a:pPr lvl="1"/>
            <a:r>
              <a:rPr lang="en-US" dirty="0" smtClean="0"/>
              <a:t>Moving from group-individual claims or individual-group</a:t>
            </a:r>
          </a:p>
          <a:p>
            <a:r>
              <a:rPr lang="en-US" dirty="0" smtClean="0"/>
              <a:t>Arguments from Authority</a:t>
            </a:r>
          </a:p>
          <a:p>
            <a:pPr lvl="1"/>
            <a:r>
              <a:rPr lang="en-US" dirty="0" smtClean="0"/>
              <a:t>Usually one individual is named who is well known, a claim about agreeing with them is made</a:t>
            </a:r>
          </a:p>
          <a:p>
            <a:r>
              <a:rPr lang="en-US" dirty="0" smtClean="0"/>
              <a:t>Arguments based on Signs</a:t>
            </a:r>
          </a:p>
          <a:p>
            <a:pPr lvl="1"/>
            <a:r>
              <a:rPr lang="en-US" dirty="0" smtClean="0"/>
              <a:t>Literally a sign or a plaque is claimed to tell the truth</a:t>
            </a:r>
          </a:p>
          <a:p>
            <a:r>
              <a:rPr lang="en-US" dirty="0" smtClean="0"/>
              <a:t>Causal Inference (inferring what caused an effect)</a:t>
            </a:r>
          </a:p>
          <a:p>
            <a:pPr lvl="1"/>
            <a:r>
              <a:rPr lang="en-US" dirty="0" smtClean="0"/>
              <a:t>Seeing some effect or evidence, and then inferring who did it or what did it as in Sherlock Holmes mysteries</a:t>
            </a:r>
          </a:p>
          <a:p>
            <a:endParaRPr lang="en-US" dirty="0"/>
          </a:p>
        </p:txBody>
      </p:sp>
    </p:spTree>
    <p:extLst>
      <p:ext uri="{BB962C8B-B14F-4D97-AF65-F5344CB8AC3E}">
        <p14:creationId xmlns:p14="http://schemas.microsoft.com/office/powerpoint/2010/main" val="23216788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t>What do you think?</a:t>
            </a:r>
            <a:endParaRPr lang="en-US" dirty="0"/>
          </a:p>
        </p:txBody>
      </p:sp>
      <p:sp>
        <p:nvSpPr>
          <p:cNvPr id="3" name="Content Placeholder 2"/>
          <p:cNvSpPr>
            <a:spLocks noGrp="1"/>
          </p:cNvSpPr>
          <p:nvPr>
            <p:ph idx="1"/>
          </p:nvPr>
        </p:nvSpPr>
        <p:spPr>
          <a:xfrm>
            <a:off x="457200" y="1066800"/>
            <a:ext cx="8229600" cy="5486400"/>
          </a:xfrm>
        </p:spPr>
        <p:txBody>
          <a:bodyPr>
            <a:normAutofit fontScale="77500" lnSpcReduction="20000"/>
          </a:bodyPr>
          <a:lstStyle/>
          <a:p>
            <a:pPr marL="0" indent="0">
              <a:buNone/>
            </a:pPr>
            <a:r>
              <a:rPr lang="en-US" i="1" dirty="0" smtClean="0">
                <a:cs typeface="Times New Roman" charset="0"/>
              </a:rPr>
              <a:t>1. Joe must own at least ten DVD’s, because he’s been buying </a:t>
            </a:r>
            <a:r>
              <a:rPr lang="en-US" i="1" dirty="0" smtClean="0">
                <a:cs typeface="Times New Roman" charset="0"/>
              </a:rPr>
              <a:t>	one a week </a:t>
            </a:r>
            <a:r>
              <a:rPr lang="en-US" i="1" dirty="0" smtClean="0">
                <a:cs typeface="Times New Roman" charset="0"/>
              </a:rPr>
              <a:t>since he got that DVD player in June.</a:t>
            </a:r>
          </a:p>
          <a:p>
            <a:pPr marL="0" indent="0">
              <a:buNone/>
            </a:pPr>
            <a:r>
              <a:rPr lang="en-US" i="1" dirty="0" smtClean="0">
                <a:cs typeface="Times New Roman" charset="0"/>
              </a:rPr>
              <a:t>2. All cats are mammals, and no mammals are fish, so no cats </a:t>
            </a:r>
            <a:r>
              <a:rPr lang="en-US" i="1" dirty="0" smtClean="0">
                <a:cs typeface="Times New Roman" charset="0"/>
              </a:rPr>
              <a:t>	are </a:t>
            </a:r>
            <a:r>
              <a:rPr lang="en-US" i="1" dirty="0" smtClean="0">
                <a:cs typeface="Times New Roman" charset="0"/>
              </a:rPr>
              <a:t>fish.</a:t>
            </a:r>
          </a:p>
          <a:p>
            <a:pPr marL="0" indent="0">
              <a:buNone/>
            </a:pPr>
            <a:r>
              <a:rPr lang="en-US" i="1" dirty="0" smtClean="0">
                <a:cs typeface="Times New Roman" charset="0"/>
              </a:rPr>
              <a:t>3. Either we’ll get Chinese or Thai. But Thai Café is closed </a:t>
            </a:r>
            <a:r>
              <a:rPr lang="en-US" i="1" dirty="0" smtClean="0">
                <a:cs typeface="Times New Roman" charset="0"/>
              </a:rPr>
              <a:t>	today</a:t>
            </a:r>
            <a:r>
              <a:rPr lang="en-US" i="1" dirty="0" smtClean="0">
                <a:cs typeface="Times New Roman" charset="0"/>
              </a:rPr>
              <a:t>, so </a:t>
            </a:r>
            <a:r>
              <a:rPr lang="en-US" i="1" dirty="0" smtClean="0">
                <a:cs typeface="Times New Roman" charset="0"/>
              </a:rPr>
              <a:t>we’ll </a:t>
            </a:r>
            <a:r>
              <a:rPr lang="en-US" i="1" dirty="0" smtClean="0">
                <a:cs typeface="Times New Roman" charset="0"/>
              </a:rPr>
              <a:t>have to get Chinese.</a:t>
            </a:r>
          </a:p>
          <a:p>
            <a:pPr marL="0" indent="0">
              <a:buNone/>
            </a:pPr>
            <a:r>
              <a:rPr lang="en-US" i="1" dirty="0" smtClean="0">
                <a:cs typeface="Times New Roman" charset="0"/>
              </a:rPr>
              <a:t>4. The Bobcats will probably come in last place this year </a:t>
            </a:r>
            <a:r>
              <a:rPr lang="en-US" i="1" dirty="0" smtClean="0">
                <a:cs typeface="Times New Roman" charset="0"/>
              </a:rPr>
              <a:t>	because </a:t>
            </a:r>
            <a:r>
              <a:rPr lang="en-US" i="1" dirty="0" smtClean="0">
                <a:cs typeface="Times New Roman" charset="0"/>
              </a:rPr>
              <a:t>they </a:t>
            </a:r>
            <a:r>
              <a:rPr lang="en-US" i="1" dirty="0" smtClean="0">
                <a:cs typeface="Times New Roman" charset="0"/>
              </a:rPr>
              <a:t>	are </a:t>
            </a:r>
            <a:r>
              <a:rPr lang="en-US" i="1" dirty="0" smtClean="0">
                <a:cs typeface="Times New Roman" charset="0"/>
              </a:rPr>
              <a:t>a terrible team.</a:t>
            </a:r>
          </a:p>
          <a:p>
            <a:pPr marL="0" indent="0">
              <a:buNone/>
            </a:pPr>
            <a:r>
              <a:rPr lang="en-US" i="1" dirty="0" smtClean="0">
                <a:cs typeface="Times New Roman" charset="0"/>
              </a:rPr>
              <a:t>5. Smith must have been smoking in the company front yard </a:t>
            </a:r>
            <a:r>
              <a:rPr lang="en-US" i="1" dirty="0" smtClean="0">
                <a:cs typeface="Times New Roman" charset="0"/>
              </a:rPr>
              <a:t>	again</a:t>
            </a:r>
            <a:r>
              <a:rPr lang="en-US" i="1" dirty="0" smtClean="0">
                <a:cs typeface="Times New Roman" charset="0"/>
              </a:rPr>
              <a:t>, he’s </a:t>
            </a:r>
            <a:r>
              <a:rPr lang="en-US" i="1" dirty="0" smtClean="0">
                <a:cs typeface="Times New Roman" charset="0"/>
              </a:rPr>
              <a:t>the </a:t>
            </a:r>
            <a:r>
              <a:rPr lang="en-US" i="1" dirty="0" smtClean="0">
                <a:cs typeface="Times New Roman" charset="0"/>
              </a:rPr>
              <a:t>only person here who smokes Camels </a:t>
            </a:r>
            <a:r>
              <a:rPr lang="en-US" i="1" dirty="0" smtClean="0">
                <a:cs typeface="Times New Roman" charset="0"/>
              </a:rPr>
              <a:t>	and </a:t>
            </a:r>
            <a:r>
              <a:rPr lang="en-US" i="1" dirty="0" smtClean="0">
                <a:cs typeface="Times New Roman" charset="0"/>
              </a:rPr>
              <a:t>these are all </a:t>
            </a:r>
            <a:r>
              <a:rPr lang="en-US" i="1" dirty="0" smtClean="0">
                <a:cs typeface="Times New Roman" charset="0"/>
              </a:rPr>
              <a:t>Camel </a:t>
            </a:r>
            <a:r>
              <a:rPr lang="en-US" i="1" dirty="0" smtClean="0">
                <a:cs typeface="Times New Roman" charset="0"/>
              </a:rPr>
              <a:t>cigarette butts in the yard.</a:t>
            </a:r>
            <a:endParaRPr lang="en-US" i="1" dirty="0" smtClean="0"/>
          </a:p>
          <a:p>
            <a:pPr marL="0" indent="0">
              <a:buNone/>
            </a:pPr>
            <a:r>
              <a:rPr lang="en-US" i="1" dirty="0" smtClean="0">
                <a:cs typeface="Times New Roman" charset="0"/>
              </a:rPr>
              <a:t>6. The world is like a huge machine made up of smaller </a:t>
            </a:r>
            <a:r>
              <a:rPr lang="en-US" i="1" dirty="0" smtClean="0">
                <a:cs typeface="Times New Roman" charset="0"/>
              </a:rPr>
              <a:t>	machines</a:t>
            </a:r>
            <a:r>
              <a:rPr lang="en-US" i="1" dirty="0" smtClean="0">
                <a:cs typeface="Times New Roman" charset="0"/>
              </a:rPr>
              <a:t>, and </a:t>
            </a:r>
            <a:r>
              <a:rPr lang="en-US" i="1" dirty="0" smtClean="0">
                <a:cs typeface="Times New Roman" charset="0"/>
              </a:rPr>
              <a:t>since </a:t>
            </a:r>
            <a:r>
              <a:rPr lang="en-US" i="1" dirty="0" smtClean="0">
                <a:cs typeface="Times New Roman" charset="0"/>
              </a:rPr>
              <a:t>machines have intelligent </a:t>
            </a:r>
            <a:r>
              <a:rPr lang="en-US" i="1" dirty="0" smtClean="0">
                <a:cs typeface="Times New Roman" charset="0"/>
              </a:rPr>
              <a:t>	creators</a:t>
            </a:r>
            <a:r>
              <a:rPr lang="en-US" i="1" dirty="0" smtClean="0">
                <a:cs typeface="Times New Roman" charset="0"/>
              </a:rPr>
              <a:t>, the world must have </a:t>
            </a:r>
            <a:r>
              <a:rPr lang="en-US" i="1" dirty="0" smtClean="0">
                <a:cs typeface="Times New Roman" charset="0"/>
              </a:rPr>
              <a:t>one </a:t>
            </a:r>
            <a:r>
              <a:rPr lang="en-US" i="1" dirty="0" smtClean="0">
                <a:cs typeface="Times New Roman" charset="0"/>
              </a:rPr>
              <a:t>too. </a:t>
            </a:r>
          </a:p>
          <a:p>
            <a:pPr marL="0" indent="0">
              <a:buNone/>
            </a:pPr>
            <a:r>
              <a:rPr lang="en-US" i="1" dirty="0" smtClean="0">
                <a:cs typeface="Times New Roman" charset="0"/>
              </a:rPr>
              <a:t>7. Philosophers always write both fiction and non-fiction. After </a:t>
            </a:r>
            <a:r>
              <a:rPr lang="en-US" i="1" dirty="0" smtClean="0">
                <a:cs typeface="Times New Roman" charset="0"/>
              </a:rPr>
              <a:t>all</a:t>
            </a:r>
            <a:r>
              <a:rPr lang="en-US" i="1" dirty="0" smtClean="0">
                <a:cs typeface="Times New Roman" charset="0"/>
              </a:rPr>
              <a:t>, </a:t>
            </a:r>
            <a:r>
              <a:rPr lang="en-US" i="1" dirty="0" smtClean="0">
                <a:cs typeface="Times New Roman" charset="0"/>
              </a:rPr>
              <a:t>Sartre </a:t>
            </a:r>
            <a:r>
              <a:rPr lang="en-US" i="1" dirty="0" smtClean="0">
                <a:cs typeface="Times New Roman" charset="0"/>
              </a:rPr>
              <a:t>and Rousseau both wrote fiction and non-fiction.</a:t>
            </a:r>
          </a:p>
          <a:p>
            <a:endParaRPr lang="en-US" dirty="0"/>
          </a:p>
        </p:txBody>
      </p:sp>
    </p:spTree>
    <p:extLst>
      <p:ext uri="{BB962C8B-B14F-4D97-AF65-F5344CB8AC3E}">
        <p14:creationId xmlns:p14="http://schemas.microsoft.com/office/powerpoint/2010/main" val="15263440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Arguments based on Definitions</a:t>
            </a:r>
            <a:endParaRPr lang="en-US" dirty="0"/>
          </a:p>
        </p:txBody>
      </p:sp>
      <p:sp>
        <p:nvSpPr>
          <p:cNvPr id="3" name="Content Placeholder 2"/>
          <p:cNvSpPr>
            <a:spLocks noGrp="1"/>
          </p:cNvSpPr>
          <p:nvPr>
            <p:ph idx="1"/>
          </p:nvPr>
        </p:nvSpPr>
        <p:spPr/>
        <p:txBody>
          <a:bodyPr/>
          <a:lstStyle/>
          <a:p>
            <a:r>
              <a:rPr lang="en-US" dirty="0" smtClean="0"/>
              <a:t>A bachelor is an unmarried man. Bob is a man, and Bob is unmarried, so Bob is a bachelor.</a:t>
            </a:r>
          </a:p>
          <a:p>
            <a:r>
              <a:rPr lang="en-US" dirty="0" smtClean="0"/>
              <a:t>By definition, any </a:t>
            </a:r>
            <a:r>
              <a:rPr lang="en-US" dirty="0" smtClean="0"/>
              <a:t>toothpaste is </a:t>
            </a:r>
            <a:r>
              <a:rPr lang="en-US" dirty="0" smtClean="0"/>
              <a:t>also a </a:t>
            </a:r>
            <a:r>
              <a:rPr lang="en-US" dirty="0" smtClean="0"/>
              <a:t>dentifrice. Crest is </a:t>
            </a:r>
            <a:r>
              <a:rPr lang="en-US" smtClean="0"/>
              <a:t>an example of a </a:t>
            </a:r>
            <a:r>
              <a:rPr lang="en-US" dirty="0" smtClean="0"/>
              <a:t>toothpaste, therefore Crest is </a:t>
            </a:r>
            <a:r>
              <a:rPr lang="en-US" dirty="0" smtClean="0"/>
              <a:t>also a </a:t>
            </a:r>
            <a:r>
              <a:rPr lang="en-US" dirty="0" smtClean="0"/>
              <a:t>dentifrice.</a:t>
            </a:r>
          </a:p>
          <a:p>
            <a:pPr marL="0" indent="0">
              <a:buNone/>
            </a:pP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4419600"/>
            <a:ext cx="2619375"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335" y="4419599"/>
            <a:ext cx="2628900"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45480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Arguments based on Math</a:t>
            </a:r>
            <a:endParaRPr lang="en-US" dirty="0"/>
          </a:p>
        </p:txBody>
      </p:sp>
      <p:sp>
        <p:nvSpPr>
          <p:cNvPr id="3" name="Content Placeholder 2"/>
          <p:cNvSpPr>
            <a:spLocks noGrp="1"/>
          </p:cNvSpPr>
          <p:nvPr>
            <p:ph idx="1"/>
          </p:nvPr>
        </p:nvSpPr>
        <p:spPr/>
        <p:txBody>
          <a:bodyPr/>
          <a:lstStyle/>
          <a:p>
            <a:r>
              <a:rPr lang="en-US" dirty="0" smtClean="0"/>
              <a:t>Mark has twice as many cats as Susan. Susan has 3 cats; therefore, Mark has 6 cats.</a:t>
            </a:r>
          </a:p>
          <a:p>
            <a:r>
              <a:rPr lang="en-US" dirty="0" smtClean="0"/>
              <a:t>The area of a circle is </a:t>
            </a:r>
            <a:r>
              <a:rPr lang="el-GR" dirty="0" smtClean="0"/>
              <a:t>π × </a:t>
            </a:r>
            <a:r>
              <a:rPr lang="en-US" dirty="0" smtClean="0"/>
              <a:t>r</a:t>
            </a:r>
            <a:r>
              <a:rPr lang="en-US" baseline="30000" dirty="0" smtClean="0"/>
              <a:t>2</a:t>
            </a:r>
            <a:r>
              <a:rPr lang="en-US" dirty="0" smtClean="0"/>
              <a:t>. This circle has a r (radius) of 3. Therefore the area of the circle is </a:t>
            </a:r>
            <a:r>
              <a:rPr lang="el-GR" dirty="0" smtClean="0"/>
              <a:t>π × </a:t>
            </a:r>
            <a:r>
              <a:rPr lang="en-US" dirty="0" smtClean="0"/>
              <a:t>3</a:t>
            </a:r>
            <a:r>
              <a:rPr lang="en-US" baseline="30000" dirty="0" smtClean="0"/>
              <a:t>2</a:t>
            </a:r>
            <a:r>
              <a:rPr lang="en-US" dirty="0" smtClean="0"/>
              <a:t>. </a:t>
            </a:r>
          </a:p>
          <a:p>
            <a:pPr lvl="1"/>
            <a:r>
              <a:rPr lang="en-US" dirty="0" smtClean="0"/>
              <a:t>Remember that these arguments should come from </a:t>
            </a:r>
            <a:r>
              <a:rPr lang="en-US" u="sng" dirty="0" smtClean="0"/>
              <a:t>facts</a:t>
            </a:r>
            <a:r>
              <a:rPr lang="en-US" dirty="0" smtClean="0"/>
              <a:t> in math knowledge, not percentages or odds or likelihood of some event.</a:t>
            </a:r>
            <a:endParaRPr lang="en-US" dirty="0"/>
          </a:p>
        </p:txBody>
      </p:sp>
    </p:spTree>
    <p:extLst>
      <p:ext uri="{BB962C8B-B14F-4D97-AF65-F5344CB8AC3E}">
        <p14:creationId xmlns:p14="http://schemas.microsoft.com/office/powerpoint/2010/main" val="42598086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Categorical Syllogism</a:t>
            </a:r>
            <a:endParaRPr lang="en-US" dirty="0"/>
          </a:p>
        </p:txBody>
      </p:sp>
      <p:sp>
        <p:nvSpPr>
          <p:cNvPr id="3" name="Content Placeholder 2"/>
          <p:cNvSpPr>
            <a:spLocks noGrp="1"/>
          </p:cNvSpPr>
          <p:nvPr>
            <p:ph idx="1"/>
          </p:nvPr>
        </p:nvSpPr>
        <p:spPr/>
        <p:txBody>
          <a:bodyPr/>
          <a:lstStyle/>
          <a:p>
            <a:r>
              <a:rPr lang="en-US" dirty="0" smtClean="0"/>
              <a:t>All students are </a:t>
            </a:r>
            <a:r>
              <a:rPr lang="en-US" dirty="0" smtClean="0"/>
              <a:t>rich people</a:t>
            </a:r>
            <a:r>
              <a:rPr lang="en-US" dirty="0" smtClean="0"/>
              <a:t>, and some students do volunteer work. Therefore, some rich people do volunteer work.</a:t>
            </a:r>
          </a:p>
          <a:p>
            <a:r>
              <a:rPr lang="en-US" dirty="0" smtClean="0"/>
              <a:t>Some philosophers were from Athens, and all people from Athens enjoy olives. Therefore, some philosophers enjoy olives.</a:t>
            </a:r>
            <a:endParaRPr lang="en-US" dirty="0"/>
          </a:p>
        </p:txBody>
      </p:sp>
    </p:spTree>
    <p:extLst>
      <p:ext uri="{BB962C8B-B14F-4D97-AF65-F5344CB8AC3E}">
        <p14:creationId xmlns:p14="http://schemas.microsoft.com/office/powerpoint/2010/main" val="13761107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Hypothetical Syllogism (</a:t>
            </a:r>
            <a:r>
              <a:rPr lang="en-US" dirty="0" err="1" smtClean="0"/>
              <a:t>if..then</a:t>
            </a:r>
            <a:r>
              <a:rPr lang="en-US" dirty="0" smtClean="0"/>
              <a:t>..)</a:t>
            </a:r>
            <a:endParaRPr lang="en-US" dirty="0"/>
          </a:p>
        </p:txBody>
      </p:sp>
      <p:sp>
        <p:nvSpPr>
          <p:cNvPr id="3" name="Content Placeholder 2"/>
          <p:cNvSpPr>
            <a:spLocks noGrp="1"/>
          </p:cNvSpPr>
          <p:nvPr>
            <p:ph idx="1"/>
          </p:nvPr>
        </p:nvSpPr>
        <p:spPr/>
        <p:txBody>
          <a:bodyPr>
            <a:normAutofit/>
          </a:bodyPr>
          <a:lstStyle/>
          <a:p>
            <a:r>
              <a:rPr lang="en-US" dirty="0" smtClean="0"/>
              <a:t>If I do not wake up, then I cannot go to work. If I cannot go to work, then I will not get paid. Therefore, if I do not wake up, then I will not get paid.</a:t>
            </a:r>
          </a:p>
          <a:p>
            <a:r>
              <a:rPr lang="en-US" dirty="0" smtClean="0"/>
              <a:t>If it rains, we will not have a picnic. If we don't have a picnic, we won't need a picnic basket. Therefore, if it rains, we won't need a picnic basket.</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5296949"/>
            <a:ext cx="2362200" cy="157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3376" y="5296949"/>
            <a:ext cx="2362200" cy="157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1244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Disjunctive Syllogism (either…or)</a:t>
            </a:r>
            <a:endParaRPr lang="en-US" dirty="0"/>
          </a:p>
        </p:txBody>
      </p:sp>
      <p:sp>
        <p:nvSpPr>
          <p:cNvPr id="3" name="Content Placeholder 2"/>
          <p:cNvSpPr>
            <a:spLocks noGrp="1"/>
          </p:cNvSpPr>
          <p:nvPr>
            <p:ph idx="1"/>
          </p:nvPr>
        </p:nvSpPr>
        <p:spPr/>
        <p:txBody>
          <a:bodyPr>
            <a:normAutofit lnSpcReduction="10000"/>
          </a:bodyPr>
          <a:lstStyle/>
          <a:p>
            <a:r>
              <a:rPr lang="en-US" dirty="0" smtClean="0"/>
              <a:t>Either Logic is the most important course you will take in college or I am the queen of England. I am not the queen of England; therefore, Logic is the most important course you will take in college.</a:t>
            </a:r>
          </a:p>
          <a:p>
            <a:r>
              <a:rPr lang="en-US" dirty="0" smtClean="0"/>
              <a:t>The cake has either chocolate or vanilla frosting. The cake does not have vanilla frosting. Therefore, the cake has chocolate frosting.</a:t>
            </a:r>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660" y="5485950"/>
            <a:ext cx="2009775" cy="13374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5494092"/>
            <a:ext cx="1504950" cy="1334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51225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Inductive Arguments</a:t>
            </a:r>
            <a:endParaRPr lang="en-US" dirty="0"/>
          </a:p>
        </p:txBody>
      </p:sp>
      <p:sp>
        <p:nvSpPr>
          <p:cNvPr id="3" name="Content Placeholder 2"/>
          <p:cNvSpPr>
            <a:spLocks noGrp="1"/>
          </p:cNvSpPr>
          <p:nvPr>
            <p:ph idx="1"/>
          </p:nvPr>
        </p:nvSpPr>
        <p:spPr/>
        <p:txBody>
          <a:bodyPr/>
          <a:lstStyle/>
          <a:p>
            <a:r>
              <a:rPr lang="en-US" dirty="0" smtClean="0"/>
              <a:t>Words like “necessary” or “it must be the case that” usually indicate a deductive argument.</a:t>
            </a:r>
          </a:p>
          <a:p>
            <a:r>
              <a:rPr lang="en-US" dirty="0" smtClean="0"/>
              <a:t>Words like “probably” or “likely” most often indicate that the argument is inductive. </a:t>
            </a:r>
          </a:p>
          <a:p>
            <a:endParaRPr lang="en-US" dirty="0"/>
          </a:p>
        </p:txBody>
      </p:sp>
    </p:spTree>
    <p:extLst>
      <p:ext uri="{BB962C8B-B14F-4D97-AF65-F5344CB8AC3E}">
        <p14:creationId xmlns:p14="http://schemas.microsoft.com/office/powerpoint/2010/main" val="23179900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Inductive Arguments</a:t>
            </a:r>
            <a:endParaRPr lang="en-US" dirty="0"/>
          </a:p>
        </p:txBody>
      </p:sp>
      <p:sp>
        <p:nvSpPr>
          <p:cNvPr id="3" name="Content Placeholder 2"/>
          <p:cNvSpPr>
            <a:spLocks noGrp="1"/>
          </p:cNvSpPr>
          <p:nvPr>
            <p:ph idx="1"/>
          </p:nvPr>
        </p:nvSpPr>
        <p:spPr/>
        <p:txBody>
          <a:bodyPr/>
          <a:lstStyle/>
          <a:p>
            <a:r>
              <a:rPr lang="en-US" dirty="0" smtClean="0"/>
              <a:t>Prediction</a:t>
            </a:r>
          </a:p>
          <a:p>
            <a:r>
              <a:rPr lang="en-US" dirty="0" smtClean="0"/>
              <a:t>Arguments from Analogy</a:t>
            </a:r>
          </a:p>
          <a:p>
            <a:r>
              <a:rPr lang="en-US" dirty="0" smtClean="0"/>
              <a:t>Generalization</a:t>
            </a:r>
          </a:p>
          <a:p>
            <a:r>
              <a:rPr lang="en-US" dirty="0" smtClean="0"/>
              <a:t>Arguments from Authority</a:t>
            </a:r>
          </a:p>
          <a:p>
            <a:r>
              <a:rPr lang="en-US" dirty="0" smtClean="0"/>
              <a:t>Arguments based on Signs</a:t>
            </a:r>
          </a:p>
          <a:p>
            <a:r>
              <a:rPr lang="en-US" dirty="0" smtClean="0"/>
              <a:t>Causal Inference (inferring what caused an effect)</a:t>
            </a:r>
            <a:endParaRPr lang="en-US" dirty="0"/>
          </a:p>
        </p:txBody>
      </p:sp>
    </p:spTree>
    <p:extLst>
      <p:ext uri="{BB962C8B-B14F-4D97-AF65-F5344CB8AC3E}">
        <p14:creationId xmlns:p14="http://schemas.microsoft.com/office/powerpoint/2010/main" val="38311276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1550</Words>
  <Application>Microsoft Office PowerPoint</Application>
  <PresentationFormat>On-screen Show (4:3)</PresentationFormat>
  <Paragraphs>154</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Types of Deductions and Inductions with Examples</vt:lpstr>
      <vt:lpstr>Types of Deductive Arguments</vt:lpstr>
      <vt:lpstr>Arguments based on Definitions</vt:lpstr>
      <vt:lpstr>Arguments based on Math</vt:lpstr>
      <vt:lpstr>Categorical Syllogism</vt:lpstr>
      <vt:lpstr>Hypothetical Syllogism (if..then..)</vt:lpstr>
      <vt:lpstr>Disjunctive Syllogism (either…or)</vt:lpstr>
      <vt:lpstr>Inductive Arguments</vt:lpstr>
      <vt:lpstr>Types of Inductive Arguments</vt:lpstr>
      <vt:lpstr>Prediction</vt:lpstr>
      <vt:lpstr>Argument from Analogy</vt:lpstr>
      <vt:lpstr>Generalization</vt:lpstr>
      <vt:lpstr>Argument from Authority</vt:lpstr>
      <vt:lpstr>Argument based on Signs</vt:lpstr>
      <vt:lpstr>Causal Inference</vt:lpstr>
      <vt:lpstr>Deductive and Inductive</vt:lpstr>
      <vt:lpstr>Evaluating Deductions</vt:lpstr>
      <vt:lpstr>Example:</vt:lpstr>
      <vt:lpstr>Officially:</vt:lpstr>
      <vt:lpstr>More examples for you to do:</vt:lpstr>
      <vt:lpstr>Evaluating Inductions</vt:lpstr>
      <vt:lpstr>Example:</vt:lpstr>
      <vt:lpstr>Another Example:</vt:lpstr>
      <vt:lpstr>Remember:</vt:lpstr>
      <vt:lpstr>Types</vt:lpstr>
      <vt:lpstr>What do you think?</vt:lpstr>
    </vt:vector>
  </TitlesOfParts>
  <Company>Valdosta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Deductions and Inductions with Examples</dc:title>
  <dc:creator>Christine A James</dc:creator>
  <cp:lastModifiedBy>Christine A James</cp:lastModifiedBy>
  <cp:revision>3</cp:revision>
  <dcterms:created xsi:type="dcterms:W3CDTF">2015-01-29T14:11:23Z</dcterms:created>
  <dcterms:modified xsi:type="dcterms:W3CDTF">2015-01-29T23:31:54Z</dcterms:modified>
</cp:coreProperties>
</file>