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6"/>
  </p:notesMasterIdLst>
  <p:sldIdLst>
    <p:sldId id="416" r:id="rId2"/>
    <p:sldId id="417" r:id="rId3"/>
    <p:sldId id="418" r:id="rId4"/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36" r:id="rId22"/>
    <p:sldId id="437" r:id="rId23"/>
    <p:sldId id="438" r:id="rId24"/>
    <p:sldId id="439" r:id="rId25"/>
    <p:sldId id="440" r:id="rId26"/>
    <p:sldId id="441" r:id="rId27"/>
    <p:sldId id="256" r:id="rId28"/>
    <p:sldId id="383" r:id="rId29"/>
    <p:sldId id="384" r:id="rId30"/>
    <p:sldId id="385" r:id="rId31"/>
    <p:sldId id="386" r:id="rId32"/>
    <p:sldId id="387" r:id="rId33"/>
    <p:sldId id="388" r:id="rId34"/>
    <p:sldId id="389" r:id="rId35"/>
    <p:sldId id="390" r:id="rId36"/>
    <p:sldId id="391" r:id="rId37"/>
    <p:sldId id="392" r:id="rId38"/>
    <p:sldId id="393" r:id="rId39"/>
    <p:sldId id="395" r:id="rId40"/>
    <p:sldId id="396" r:id="rId41"/>
    <p:sldId id="397" r:id="rId42"/>
    <p:sldId id="398" r:id="rId43"/>
    <p:sldId id="399" r:id="rId44"/>
    <p:sldId id="400" r:id="rId45"/>
    <p:sldId id="401" r:id="rId46"/>
    <p:sldId id="402" r:id="rId47"/>
    <p:sldId id="403" r:id="rId48"/>
    <p:sldId id="404" r:id="rId49"/>
    <p:sldId id="264" r:id="rId50"/>
    <p:sldId id="405" r:id="rId51"/>
    <p:sldId id="406" r:id="rId52"/>
    <p:sldId id="407" r:id="rId53"/>
    <p:sldId id="340" r:id="rId54"/>
    <p:sldId id="408" r:id="rId55"/>
    <p:sldId id="409" r:id="rId56"/>
    <p:sldId id="410" r:id="rId57"/>
    <p:sldId id="411" r:id="rId58"/>
    <p:sldId id="344" r:id="rId59"/>
    <p:sldId id="412" r:id="rId60"/>
    <p:sldId id="413" r:id="rId61"/>
    <p:sldId id="414" r:id="rId62"/>
    <p:sldId id="415" r:id="rId63"/>
    <p:sldId id="442" r:id="rId64"/>
    <p:sldId id="443" r:id="rId65"/>
    <p:sldId id="444" r:id="rId66"/>
    <p:sldId id="445" r:id="rId67"/>
    <p:sldId id="446" r:id="rId68"/>
    <p:sldId id="447" r:id="rId69"/>
    <p:sldId id="448" r:id="rId70"/>
    <p:sldId id="449" r:id="rId71"/>
    <p:sldId id="450" r:id="rId72"/>
    <p:sldId id="451" r:id="rId73"/>
    <p:sldId id="452" r:id="rId74"/>
    <p:sldId id="453" r:id="rId75"/>
    <p:sldId id="454" r:id="rId76"/>
    <p:sldId id="455" r:id="rId77"/>
    <p:sldId id="456" r:id="rId78"/>
    <p:sldId id="457" r:id="rId79"/>
    <p:sldId id="458" r:id="rId80"/>
    <p:sldId id="459" r:id="rId81"/>
    <p:sldId id="460" r:id="rId82"/>
    <p:sldId id="461" r:id="rId83"/>
    <p:sldId id="462" r:id="rId84"/>
    <p:sldId id="463" r:id="rId85"/>
    <p:sldId id="464" r:id="rId86"/>
    <p:sldId id="465" r:id="rId87"/>
    <p:sldId id="466" r:id="rId88"/>
    <p:sldId id="467" r:id="rId89"/>
    <p:sldId id="473" r:id="rId90"/>
    <p:sldId id="468" r:id="rId91"/>
    <p:sldId id="469" r:id="rId92"/>
    <p:sldId id="470" r:id="rId93"/>
    <p:sldId id="471" r:id="rId94"/>
    <p:sldId id="472" r:id="rId9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CC"/>
    <a:srgbClr val="D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37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557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E575E-949D-9E47-8A4E-75363BE3B335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69EC7-9367-F441-96AB-E06EAE8B38CC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85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D089C-3031-4945-ADAF-3FDA7010060D}" type="datetimeFigureOut">
              <a:rPr lang="en-US"/>
              <a:pPr/>
              <a:t>7/20/2020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E4B7-E05D-8B41-9865-D847D9152AF3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3RdkXs8Bib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jUpX7J7ySo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youtube.com/watch?v=x1QTc5YeO6w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rcRect t="23376" b="44437"/>
          <a:stretch>
            <a:fillRect/>
          </a:stretch>
        </p:blipFill>
        <p:spPr>
          <a:xfrm>
            <a:off x="0" y="2379159"/>
            <a:ext cx="9144000" cy="2057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25600" y="2514600"/>
            <a:ext cx="5816600" cy="1405467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97649" y="4436559"/>
            <a:ext cx="473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Physics of Tides:</a:t>
            </a:r>
            <a:r>
              <a:rPr lang="en-US" b="1" dirty="0"/>
              <a:t> </a:t>
            </a:r>
            <a:r>
              <a:rPr lang="en-US" b="1" dirty="0">
                <a:hlinkClick r:id="rId3"/>
              </a:rPr>
              <a:t>https://youtu.be/3RdkXs8BibE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b="19167"/>
          <a:stretch>
            <a:fillRect/>
          </a:stretch>
        </p:blipFill>
        <p:spPr>
          <a:xfrm>
            <a:off x="0" y="233039"/>
            <a:ext cx="9144000" cy="5166813"/>
          </a:xfrm>
          <a:prstGeom prst="rect">
            <a:avLst/>
          </a:prstGeom>
        </p:spPr>
      </p:pic>
      <p:grpSp>
        <p:nvGrpSpPr>
          <p:cNvPr id="5" name="Group 53"/>
          <p:cNvGrpSpPr/>
          <p:nvPr/>
        </p:nvGrpSpPr>
        <p:grpSpPr>
          <a:xfrm>
            <a:off x="568380" y="3241323"/>
            <a:ext cx="697049" cy="753927"/>
            <a:chOff x="568380" y="3241323"/>
            <a:chExt cx="697049" cy="753927"/>
          </a:xfrm>
        </p:grpSpPr>
        <p:sp>
          <p:nvSpPr>
            <p:cNvPr id="20" name="Oval 19"/>
            <p:cNvSpPr/>
            <p:nvPr/>
          </p:nvSpPr>
          <p:spPr>
            <a:xfrm flipH="1">
              <a:off x="864387" y="3241323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3"/>
            <p:cNvSpPr/>
            <p:nvPr/>
          </p:nvSpPr>
          <p:spPr>
            <a:xfrm flipH="1">
              <a:off x="568380" y="348002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 flipH="1">
              <a:off x="663870" y="3587084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10800000" flipH="1">
              <a:off x="826192" y="3632803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 flipH="1">
              <a:off x="1112650" y="3480029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 flipH="1" flipV="1">
              <a:off x="1112651" y="3634391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V="1">
              <a:off x="816649" y="3470482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826994" y="3748172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 flipH="1">
              <a:off x="864771" y="3852027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450630" y="3429937"/>
            <a:ext cx="426469" cy="335529"/>
            <a:chOff x="2450630" y="3565409"/>
            <a:chExt cx="426469" cy="335529"/>
          </a:xfrm>
        </p:grpSpPr>
        <p:sp>
          <p:nvSpPr>
            <p:cNvPr id="53" name="Freeform 52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1853263" y="6117129"/>
            <a:ext cx="610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At sunset, this person would experience a high tide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391400" y="3432292"/>
            <a:ext cx="1591733" cy="515221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0266" y="3586103"/>
            <a:ext cx="4995334" cy="1587030"/>
          </a:xfrm>
          <a:prstGeom prst="rect">
            <a:avLst/>
          </a:prstGeom>
          <a:solidFill>
            <a:srgbClr val="00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896674" y="-7680"/>
            <a:ext cx="7960526" cy="795833"/>
            <a:chOff x="896674" y="-7680"/>
            <a:chExt cx="7960526" cy="795833"/>
          </a:xfrm>
        </p:grpSpPr>
        <p:grpSp>
          <p:nvGrpSpPr>
            <p:cNvPr id="59" name="Group 43"/>
            <p:cNvGrpSpPr/>
            <p:nvPr/>
          </p:nvGrpSpPr>
          <p:grpSpPr>
            <a:xfrm>
              <a:off x="896674" y="-7680"/>
              <a:ext cx="2626316" cy="770444"/>
              <a:chOff x="896674" y="787"/>
              <a:chExt cx="2626316" cy="770444"/>
            </a:xfrm>
          </p:grpSpPr>
          <p:grpSp>
            <p:nvGrpSpPr>
              <p:cNvPr id="100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2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2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2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44"/>
            <p:cNvGrpSpPr/>
            <p:nvPr/>
          </p:nvGrpSpPr>
          <p:grpSpPr>
            <a:xfrm>
              <a:off x="3724646" y="781"/>
              <a:ext cx="2626316" cy="770444"/>
              <a:chOff x="896674" y="787"/>
              <a:chExt cx="2626316" cy="770444"/>
            </a:xfrm>
          </p:grpSpPr>
          <p:grpSp>
            <p:nvGrpSpPr>
              <p:cNvPr id="79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28"/>
            <p:cNvGrpSpPr/>
            <p:nvPr/>
          </p:nvGrpSpPr>
          <p:grpSpPr>
            <a:xfrm>
              <a:off x="6535684" y="17715"/>
              <a:ext cx="763588" cy="761983"/>
              <a:chOff x="896674" y="793"/>
              <a:chExt cx="763588" cy="761983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29"/>
            <p:cNvGrpSpPr/>
            <p:nvPr/>
          </p:nvGrpSpPr>
          <p:grpSpPr>
            <a:xfrm>
              <a:off x="7467048" y="17709"/>
              <a:ext cx="763588" cy="761983"/>
              <a:chOff x="896674" y="793"/>
              <a:chExt cx="763588" cy="761983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 rot="5400000">
              <a:off x="8026672" y="397910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179072" y="406371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8331472" y="406365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8483872" y="414826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1628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b="19167"/>
          <a:stretch>
            <a:fillRect/>
          </a:stretch>
        </p:blipFill>
        <p:spPr>
          <a:xfrm>
            <a:off x="0" y="233039"/>
            <a:ext cx="9144000" cy="5166813"/>
          </a:xfrm>
          <a:prstGeom prst="rect">
            <a:avLst/>
          </a:prstGeom>
        </p:spPr>
      </p:pic>
      <p:grpSp>
        <p:nvGrpSpPr>
          <p:cNvPr id="7" name="Group 54"/>
          <p:cNvGrpSpPr/>
          <p:nvPr/>
        </p:nvGrpSpPr>
        <p:grpSpPr>
          <a:xfrm>
            <a:off x="2353987" y="4998565"/>
            <a:ext cx="753927" cy="697049"/>
            <a:chOff x="2353987" y="4998565"/>
            <a:chExt cx="753927" cy="697049"/>
          </a:xfrm>
        </p:grpSpPr>
        <p:sp>
          <p:nvSpPr>
            <p:cNvPr id="31" name="Oval 30"/>
            <p:cNvSpPr/>
            <p:nvPr/>
          </p:nvSpPr>
          <p:spPr>
            <a:xfrm rot="5400000">
              <a:off x="2979011" y="5270704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"/>
            <p:cNvSpPr/>
            <p:nvPr/>
          </p:nvSpPr>
          <p:spPr>
            <a:xfrm rot="5400000">
              <a:off x="2606627" y="5433033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2716435" y="5554406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16200000">
              <a:off x="2572411" y="5293779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>
              <a:off x="2716432" y="4998568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V="1">
              <a:off x="2581964" y="5018461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 flipH="1" flipV="1">
              <a:off x="2716434" y="528502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2449089" y="528502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 rot="5400000">
              <a:off x="2368307" y="527032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450630" y="3429937"/>
            <a:ext cx="426469" cy="335529"/>
            <a:chOff x="2450630" y="3565409"/>
            <a:chExt cx="426469" cy="335529"/>
          </a:xfrm>
        </p:grpSpPr>
        <p:sp>
          <p:nvSpPr>
            <p:cNvPr id="53" name="Freeform 52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1853263" y="6117129"/>
            <a:ext cx="6546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At midnight, this person would experience a low tide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391400" y="3432292"/>
            <a:ext cx="1591733" cy="515221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0266" y="3586102"/>
            <a:ext cx="4995334" cy="2281297"/>
          </a:xfrm>
          <a:prstGeom prst="rect">
            <a:avLst/>
          </a:prstGeom>
          <a:solidFill>
            <a:srgbClr val="00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896674" y="-7680"/>
            <a:ext cx="7960526" cy="795833"/>
            <a:chOff x="896674" y="-7680"/>
            <a:chExt cx="7960526" cy="795833"/>
          </a:xfrm>
        </p:grpSpPr>
        <p:grpSp>
          <p:nvGrpSpPr>
            <p:cNvPr id="59" name="Group 43"/>
            <p:cNvGrpSpPr/>
            <p:nvPr/>
          </p:nvGrpSpPr>
          <p:grpSpPr>
            <a:xfrm>
              <a:off x="896674" y="-7680"/>
              <a:ext cx="2626316" cy="770444"/>
              <a:chOff x="896674" y="787"/>
              <a:chExt cx="2626316" cy="770444"/>
            </a:xfrm>
          </p:grpSpPr>
          <p:grpSp>
            <p:nvGrpSpPr>
              <p:cNvPr id="100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2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2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2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44"/>
            <p:cNvGrpSpPr/>
            <p:nvPr/>
          </p:nvGrpSpPr>
          <p:grpSpPr>
            <a:xfrm>
              <a:off x="3724646" y="781"/>
              <a:ext cx="2626316" cy="770444"/>
              <a:chOff x="896674" y="787"/>
              <a:chExt cx="2626316" cy="770444"/>
            </a:xfrm>
          </p:grpSpPr>
          <p:grpSp>
            <p:nvGrpSpPr>
              <p:cNvPr id="79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28"/>
            <p:cNvGrpSpPr/>
            <p:nvPr/>
          </p:nvGrpSpPr>
          <p:grpSpPr>
            <a:xfrm>
              <a:off x="6535684" y="17715"/>
              <a:ext cx="763588" cy="761983"/>
              <a:chOff x="896674" y="793"/>
              <a:chExt cx="763588" cy="761983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29"/>
            <p:cNvGrpSpPr/>
            <p:nvPr/>
          </p:nvGrpSpPr>
          <p:grpSpPr>
            <a:xfrm>
              <a:off x="7467048" y="17709"/>
              <a:ext cx="763588" cy="761983"/>
              <a:chOff x="896674" y="793"/>
              <a:chExt cx="763588" cy="761983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 rot="5400000">
              <a:off x="8026672" y="397910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179072" y="406371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8331472" y="406365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8483872" y="414826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8342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0" y="1219200"/>
            <a:ext cx="9144000" cy="41806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53263" y="6117129"/>
            <a:ext cx="610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At sunrise, this person would experience a high tide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450630" y="3429937"/>
            <a:ext cx="426469" cy="335529"/>
            <a:chOff x="2450630" y="3565409"/>
            <a:chExt cx="426469" cy="335529"/>
          </a:xfrm>
        </p:grpSpPr>
        <p:sp>
          <p:nvSpPr>
            <p:cNvPr id="4" name="Freeform 3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51"/>
          <p:cNvGrpSpPr/>
          <p:nvPr/>
        </p:nvGrpSpPr>
        <p:grpSpPr>
          <a:xfrm>
            <a:off x="4139944" y="3193586"/>
            <a:ext cx="697049" cy="753927"/>
            <a:chOff x="4139944" y="3193586"/>
            <a:chExt cx="697049" cy="753927"/>
          </a:xfrm>
        </p:grpSpPr>
        <p:sp>
          <p:nvSpPr>
            <p:cNvPr id="8" name="Oval 7"/>
            <p:cNvSpPr/>
            <p:nvPr/>
          </p:nvSpPr>
          <p:spPr>
            <a:xfrm>
              <a:off x="4426402" y="3193586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3"/>
            <p:cNvSpPr/>
            <p:nvPr/>
          </p:nvSpPr>
          <p:spPr>
            <a:xfrm>
              <a:off x="4579180" y="3432292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695784" y="3539347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10800000">
              <a:off x="4292722" y="3585066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139944" y="3432292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 flipV="1">
              <a:off x="4139944" y="358665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4302275" y="3422745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4312620" y="3700435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4426018" y="3804290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7391400" y="3432292"/>
            <a:ext cx="1591733" cy="515221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40266" y="3586103"/>
            <a:ext cx="4995334" cy="1587030"/>
          </a:xfrm>
          <a:prstGeom prst="rect">
            <a:avLst/>
          </a:prstGeom>
          <a:solidFill>
            <a:srgbClr val="00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896674" y="-7680"/>
            <a:ext cx="7960526" cy="795833"/>
            <a:chOff x="896674" y="-7680"/>
            <a:chExt cx="7960526" cy="795833"/>
          </a:xfrm>
        </p:grpSpPr>
        <p:grpSp>
          <p:nvGrpSpPr>
            <p:cNvPr id="44" name="Group 43"/>
            <p:cNvGrpSpPr/>
            <p:nvPr/>
          </p:nvGrpSpPr>
          <p:grpSpPr>
            <a:xfrm>
              <a:off x="896674" y="-7680"/>
              <a:ext cx="2626316" cy="770444"/>
              <a:chOff x="896674" y="787"/>
              <a:chExt cx="2626316" cy="770444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/>
            <p:cNvGrpSpPr/>
            <p:nvPr/>
          </p:nvGrpSpPr>
          <p:grpSpPr>
            <a:xfrm>
              <a:off x="3724646" y="781"/>
              <a:ext cx="2626316" cy="770444"/>
              <a:chOff x="896674" y="787"/>
              <a:chExt cx="2626316" cy="770444"/>
            </a:xfrm>
          </p:grpSpPr>
          <p:grpSp>
            <p:nvGrpSpPr>
              <p:cNvPr id="46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61" name="Straight Connector 60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8" name="Group 28"/>
            <p:cNvGrpSpPr/>
            <p:nvPr/>
          </p:nvGrpSpPr>
          <p:grpSpPr>
            <a:xfrm>
              <a:off x="6535684" y="17715"/>
              <a:ext cx="763588" cy="761983"/>
              <a:chOff x="896674" y="793"/>
              <a:chExt cx="763588" cy="761983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29"/>
            <p:cNvGrpSpPr/>
            <p:nvPr/>
          </p:nvGrpSpPr>
          <p:grpSpPr>
            <a:xfrm>
              <a:off x="7467048" y="17709"/>
              <a:ext cx="763588" cy="761983"/>
              <a:chOff x="896674" y="793"/>
              <a:chExt cx="763588" cy="761983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/>
            <p:cNvCxnSpPr/>
            <p:nvPr/>
          </p:nvCxnSpPr>
          <p:spPr>
            <a:xfrm rot="5400000">
              <a:off x="8026672" y="397910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8179072" y="406371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8331472" y="406365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8483872" y="414826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7843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5998" y="6117129"/>
            <a:ext cx="118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"/>
                <a:cs typeface="Arial"/>
              </a:rPr>
              <a:t>high tide</a:t>
            </a:r>
          </a:p>
        </p:txBody>
      </p:sp>
    </p:spTree>
    <p:extLst>
      <p:ext uri="{BB962C8B-B14F-4D97-AF65-F5344CB8AC3E}">
        <p14:creationId xmlns:p14="http://schemas.microsoft.com/office/powerpoint/2010/main" val="2807920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5998" y="6117129"/>
            <a:ext cx="118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"/>
                <a:cs typeface="Arial"/>
              </a:rPr>
              <a:t>low tide</a:t>
            </a:r>
          </a:p>
        </p:txBody>
      </p:sp>
    </p:spTree>
    <p:extLst>
      <p:ext uri="{BB962C8B-B14F-4D97-AF65-F5344CB8AC3E}">
        <p14:creationId xmlns:p14="http://schemas.microsoft.com/office/powerpoint/2010/main" val="620797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1" y="4737142"/>
            <a:ext cx="1998132" cy="139675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75424" t="37276" b="39690"/>
          <a:stretch>
            <a:fillRect/>
          </a:stretch>
        </p:blipFill>
        <p:spPr>
          <a:xfrm>
            <a:off x="5647267" y="5249333"/>
            <a:ext cx="491066" cy="32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B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ut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the Sun plays a role, too, in tides on Earth, although only about half as much as the Moon</a:t>
            </a:r>
          </a:p>
        </p:txBody>
      </p:sp>
    </p:spTree>
    <p:extLst>
      <p:ext uri="{BB962C8B-B14F-4D97-AF65-F5344CB8AC3E}">
        <p14:creationId xmlns:p14="http://schemas.microsoft.com/office/powerpoint/2010/main" val="4100259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1" y="4737142"/>
            <a:ext cx="1998132" cy="139675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75424" t="37276" b="39690"/>
          <a:stretch>
            <a:fillRect/>
          </a:stretch>
        </p:blipFill>
        <p:spPr>
          <a:xfrm>
            <a:off x="5647267" y="5249333"/>
            <a:ext cx="491066" cy="32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f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Sun and Moon pull in different directions it affects the height and depth of the tides — the bulge must face toward the Moon at all times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75172" y="5094838"/>
            <a:ext cx="715391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732861" y="5444060"/>
            <a:ext cx="1041406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95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16851" y="4339193"/>
            <a:ext cx="1998132" cy="139675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83726" t="37276" r="3350" b="39690"/>
          <a:stretch>
            <a:fillRect/>
          </a:stretch>
        </p:blipFill>
        <p:spPr>
          <a:xfrm>
            <a:off x="4601635" y="4097771"/>
            <a:ext cx="258233" cy="32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W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hen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Moon and Sun are in a straight line through Earth — either at New Moon or…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75172" y="5094838"/>
            <a:ext cx="715391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4220189" y="4931388"/>
            <a:ext cx="1024556" cy="7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35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777328" y="5096984"/>
            <a:ext cx="1998132" cy="139675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83726" t="37276" r="3350" b="39690"/>
          <a:stretch>
            <a:fillRect/>
          </a:stretch>
        </p:blipFill>
        <p:spPr>
          <a:xfrm>
            <a:off x="4629946" y="6366935"/>
            <a:ext cx="258233" cy="32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FF00"/>
                </a:solidFill>
                <a:latin typeface="Arial"/>
                <a:cs typeface="Arial"/>
              </a:rPr>
              <a:t>… at Full Moon the highs will be extreme and the lows will be extreme — </a:t>
            </a:r>
          </a:p>
          <a:p>
            <a:pPr algn="ctr"/>
            <a:endParaRPr lang="en-US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en-US">
                <a:solidFill>
                  <a:srgbClr val="FFFF00"/>
                </a:solidFill>
                <a:latin typeface="Arial"/>
                <a:cs typeface="Arial"/>
              </a:rPr>
              <a:t>Spring Tides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75172" y="4959366"/>
            <a:ext cx="715391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4216788" y="5850061"/>
            <a:ext cx="1032946" cy="801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43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185" y="4677862"/>
            <a:ext cx="1998132" cy="139675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83726" t="37276" r="3350" b="39690"/>
          <a:stretch>
            <a:fillRect/>
          </a:stretch>
        </p:blipFill>
        <p:spPr>
          <a:xfrm>
            <a:off x="5806016" y="5199331"/>
            <a:ext cx="258233" cy="321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W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hen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Moon and Sun are at 90 degrees relative to Earth — either at 3</a:t>
            </a:r>
            <a:r>
              <a:rPr lang="en-US" baseline="30000" dirty="0">
                <a:solidFill>
                  <a:srgbClr val="FFFF00"/>
                </a:solidFill>
                <a:latin typeface="Arial"/>
                <a:cs typeface="Arial"/>
              </a:rPr>
              <a:t>rd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 Quarter or…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75172" y="5027102"/>
            <a:ext cx="715391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732861" y="5376324"/>
            <a:ext cx="1073155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2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60889" y="6231662"/>
            <a:ext cx="2991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Arial"/>
                <a:cs typeface="Arial"/>
              </a:rPr>
              <a:t>scale greatly exagerated!</a:t>
            </a:r>
          </a:p>
        </p:txBody>
      </p:sp>
    </p:spTree>
    <p:extLst>
      <p:ext uri="{BB962C8B-B14F-4D97-AF65-F5344CB8AC3E}">
        <p14:creationId xmlns:p14="http://schemas.microsoft.com/office/powerpoint/2010/main" val="26788067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185" y="4677862"/>
            <a:ext cx="1998132" cy="1396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1063" y="558800"/>
            <a:ext cx="2422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t 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1</a:t>
            </a:r>
            <a:r>
              <a:rPr lang="en-US" baseline="30000" dirty="0">
                <a:solidFill>
                  <a:srgbClr val="FFFF00"/>
                </a:solidFill>
                <a:latin typeface="Arial"/>
                <a:cs typeface="Arial"/>
              </a:rPr>
              <a:t>st</a:t>
            </a:r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 Quarter the highs are weak and the lows are weak</a:t>
            </a:r>
          </a:p>
          <a:p>
            <a:pPr algn="ctr"/>
            <a:endParaRPr lang="en-US" dirty="0">
              <a:solidFill>
                <a:srgbClr val="FFFF00"/>
              </a:solidFill>
              <a:latin typeface="Arial"/>
              <a:cs typeface="Arial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Arial"/>
                <a:cs typeface="Arial"/>
              </a:rPr>
              <a:t>Neap Tides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75172" y="5027102"/>
            <a:ext cx="715391" cy="158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702049" y="5376324"/>
            <a:ext cx="1030813" cy="9268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860810" y="446902"/>
            <a:ext cx="1540934" cy="143933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317500">
              <a:srgbClr val="FFFF00">
                <a:alpha val="76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508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87571" y="5217045"/>
            <a:ext cx="350746" cy="32173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72932" y="4301069"/>
            <a:ext cx="2345267" cy="2226733"/>
          </a:xfrm>
          <a:prstGeom prst="ellipse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8.png"/>
          <p:cNvPicPr>
            <a:picLocks noChangeAspect="1"/>
          </p:cNvPicPr>
          <p:nvPr/>
        </p:nvPicPr>
        <p:blipFill>
          <a:blip r:embed="rId2"/>
          <a:srcRect l="83726" t="37276" r="3350" b="39690"/>
          <a:stretch>
            <a:fillRect/>
          </a:stretch>
        </p:blipFill>
        <p:spPr>
          <a:xfrm>
            <a:off x="3443815" y="5217045"/>
            <a:ext cx="258233" cy="32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40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grpSp>
        <p:nvGrpSpPr>
          <p:cNvPr id="3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4" name="Freeform 3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Oval 89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" name="Picture 90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02930" y="5932463"/>
            <a:ext cx="6782737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Earth spins 29 times for each time the Moon goes around once, yet Earth's bulge faces toward the Moon at all times</a:t>
            </a:r>
          </a:p>
        </p:txBody>
      </p:sp>
    </p:spTree>
    <p:extLst>
      <p:ext uri="{BB962C8B-B14F-4D97-AF65-F5344CB8AC3E}">
        <p14:creationId xmlns:p14="http://schemas.microsoft.com/office/powerpoint/2010/main" val="3551161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grpSp>
        <p:nvGrpSpPr>
          <p:cNvPr id="9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11" name="Freeform 10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02930" y="6234859"/>
            <a:ext cx="7033713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This causes FRICTION and the Earth is slowing its rotation</a:t>
            </a:r>
          </a:p>
        </p:txBody>
      </p:sp>
    </p:spTree>
    <p:extLst>
      <p:ext uri="{BB962C8B-B14F-4D97-AF65-F5344CB8AC3E}">
        <p14:creationId xmlns:p14="http://schemas.microsoft.com/office/powerpoint/2010/main" val="1355701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grpSp>
        <p:nvGrpSpPr>
          <p:cNvPr id="3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11" name="Freeform 10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02930" y="6225788"/>
            <a:ext cx="7033713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Our 24 </a:t>
            </a:r>
            <a:r>
              <a:rPr lang="en-US" sz="2000" dirty="0" err="1">
                <a:solidFill>
                  <a:srgbClr val="FFFF00"/>
                </a:solidFill>
                <a:latin typeface="Arial"/>
                <a:cs typeface="Arial"/>
              </a:rPr>
              <a:t>hr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 day is </a:t>
            </a:r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getting longer by 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0.0017 sec per century</a:t>
            </a:r>
          </a:p>
        </p:txBody>
      </p:sp>
    </p:spTree>
    <p:extLst>
      <p:ext uri="{BB962C8B-B14F-4D97-AF65-F5344CB8AC3E}">
        <p14:creationId xmlns:p14="http://schemas.microsoft.com/office/powerpoint/2010/main" val="3650975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grpSp>
        <p:nvGrpSpPr>
          <p:cNvPr id="3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11" name="Freeform 10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4714" y="6416279"/>
            <a:ext cx="8635999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Fossil evidence shows that about 400 million </a:t>
            </a:r>
            <a:r>
              <a:rPr lang="en-US" sz="2000" dirty="0" err="1">
                <a:solidFill>
                  <a:srgbClr val="FFFF00"/>
                </a:solidFill>
                <a:latin typeface="Arial"/>
                <a:cs typeface="Arial"/>
              </a:rPr>
              <a:t>yrs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 ago, one day was 22 </a:t>
            </a:r>
            <a:r>
              <a:rPr lang="en-US" sz="2000" dirty="0" err="1">
                <a:solidFill>
                  <a:srgbClr val="FFFF00"/>
                </a:solidFill>
                <a:latin typeface="Arial"/>
                <a:cs typeface="Arial"/>
              </a:rPr>
              <a:t>hrs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50656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095979"/>
            <a:ext cx="9144000" cy="7078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The Moon's spin slowed fast a long time ago — the result is that now the Moon's 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rotation rate   =   orbital period</a:t>
            </a:r>
          </a:p>
        </p:txBody>
      </p:sp>
      <p:grpSp>
        <p:nvGrpSpPr>
          <p:cNvPr id="11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14" name="Freeform 13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1253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t="15428" b="19167"/>
          <a:stretch>
            <a:fillRect/>
          </a:stretch>
        </p:blipFill>
        <p:spPr>
          <a:xfrm>
            <a:off x="2531079" y="2167456"/>
            <a:ext cx="5588455" cy="2555051"/>
          </a:xfrm>
          <a:prstGeom prst="rect">
            <a:avLst/>
          </a:prstGeom>
        </p:spPr>
      </p:pic>
      <p:grpSp>
        <p:nvGrpSpPr>
          <p:cNvPr id="3" name="Group 20"/>
          <p:cNvGrpSpPr/>
          <p:nvPr/>
        </p:nvGrpSpPr>
        <p:grpSpPr>
          <a:xfrm>
            <a:off x="3759200" y="3324814"/>
            <a:ext cx="880533" cy="692769"/>
            <a:chOff x="2450630" y="3565409"/>
            <a:chExt cx="426469" cy="335529"/>
          </a:xfrm>
        </p:grpSpPr>
        <p:sp>
          <p:nvSpPr>
            <p:cNvPr id="4" name="Freeform 3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/>
          <p:cNvSpPr/>
          <p:nvPr/>
        </p:nvSpPr>
        <p:spPr>
          <a:xfrm>
            <a:off x="1084738" y="367890"/>
            <a:ext cx="6136324" cy="6136324"/>
          </a:xfrm>
          <a:prstGeom prst="ellipse">
            <a:avLst/>
          </a:prstGeom>
          <a:noFill/>
          <a:ln w="1905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66000" y="2939143"/>
            <a:ext cx="719667" cy="1078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8.png"/>
          <p:cNvPicPr>
            <a:picLocks noChangeAspect="1"/>
          </p:cNvPicPr>
          <p:nvPr/>
        </p:nvPicPr>
        <p:blipFill>
          <a:blip r:embed="rId2"/>
          <a:srcRect l="82274" t="39052" r="3333" b="41009"/>
          <a:stretch>
            <a:fillRect/>
          </a:stretch>
        </p:blipFill>
        <p:spPr>
          <a:xfrm>
            <a:off x="6798132" y="3098794"/>
            <a:ext cx="804334" cy="77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133" y="6005443"/>
            <a:ext cx="7358472" cy="70788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This is why the SAME side of the Moon always faces EARTH — we call this phenomenon 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TIDAL LOCK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0252" y="158775"/>
            <a:ext cx="3351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Video:</a:t>
            </a:r>
          </a:p>
          <a:p>
            <a:r>
              <a:rPr lang="en-US" sz="2000" dirty="0" smtClean="0">
                <a:solidFill>
                  <a:schemeClr val="bg1"/>
                </a:solidFill>
                <a:hlinkClick r:id="rId3"/>
              </a:rPr>
              <a:t>https</a:t>
            </a:r>
            <a:r>
              <a:rPr lang="en-US" sz="2000" dirty="0">
                <a:solidFill>
                  <a:schemeClr val="bg1"/>
                </a:solidFill>
                <a:hlinkClick r:id="rId3"/>
              </a:rPr>
              <a:t>://youtu.be/6jUpX7J7ySo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1877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82898" y="1400524"/>
            <a:ext cx="1983194" cy="40015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153651" y="3599674"/>
            <a:ext cx="1699655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06064" y="3627582"/>
            <a:ext cx="1232482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288686" y="3608854"/>
            <a:ext cx="649240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tideexp1.jpg"/>
          <p:cNvPicPr>
            <a:picLocks noChangeAspect="1"/>
          </p:cNvPicPr>
          <p:nvPr/>
        </p:nvPicPr>
        <p:blipFill>
          <a:blip r:embed="rId3"/>
          <a:srcRect l="55769" t="8017" r="11721" b="77679"/>
          <a:stretch>
            <a:fillRect/>
          </a:stretch>
        </p:blipFill>
        <p:spPr>
          <a:xfrm>
            <a:off x="5098965" y="553796"/>
            <a:ext cx="2969621" cy="9796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88111" y="721992"/>
            <a:ext cx="102540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FF00"/>
                </a:solidFill>
                <a:latin typeface="Times"/>
                <a:cs typeface="Times"/>
              </a:rPr>
              <a:t>earth</a:t>
            </a:r>
          </a:p>
        </p:txBody>
      </p:sp>
      <p:pic>
        <p:nvPicPr>
          <p:cNvPr id="14" name="Picture 13" descr="tideexp1.jpg"/>
          <p:cNvPicPr>
            <a:picLocks noChangeAspect="1"/>
          </p:cNvPicPr>
          <p:nvPr/>
        </p:nvPicPr>
        <p:blipFill>
          <a:blip r:embed="rId3"/>
          <a:srcRect l="69815" t="8017" r="24984" b="83310"/>
          <a:stretch>
            <a:fillRect/>
          </a:stretch>
        </p:blipFill>
        <p:spPr>
          <a:xfrm>
            <a:off x="7497704" y="553796"/>
            <a:ext cx="475070" cy="59397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604002" y="1128952"/>
            <a:ext cx="714963" cy="54226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093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 rotWithShape="1">
          <a:blip r:embed="rId2"/>
          <a:srcRect t="21613"/>
          <a:stretch/>
        </p:blipFill>
        <p:spPr>
          <a:xfrm>
            <a:off x="0" y="1614515"/>
            <a:ext cx="9144000" cy="5010445"/>
          </a:xfrm>
          <a:prstGeom prst="rect">
            <a:avLst/>
          </a:prstGeom>
        </p:spPr>
      </p:pic>
      <p:pic>
        <p:nvPicPr>
          <p:cNvPr id="3" name="Picture 2" descr="4.png"/>
          <p:cNvPicPr>
            <a:picLocks noChangeAspect="1"/>
          </p:cNvPicPr>
          <p:nvPr/>
        </p:nvPicPr>
        <p:blipFill rotWithShape="1">
          <a:blip r:embed="rId2"/>
          <a:srcRect l="77382" t="787" b="90652"/>
          <a:stretch/>
        </p:blipFill>
        <p:spPr>
          <a:xfrm>
            <a:off x="7075818" y="774203"/>
            <a:ext cx="2068182" cy="7568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6711" y="774203"/>
            <a:ext cx="7679483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For example, MONEY has the POTENTIAL to buy things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05086" y="974277"/>
            <a:ext cx="4653546" cy="495838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36444" y="974277"/>
            <a:ext cx="2365894" cy="495838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4053368" y="5167150"/>
            <a:ext cx="313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97744" y="443643"/>
            <a:ext cx="1948379" cy="356655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153651" y="3599674"/>
            <a:ext cx="1699655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288686" y="3608854"/>
            <a:ext cx="649240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06064" y="3627582"/>
            <a:ext cx="1232482" cy="1588"/>
          </a:xfrm>
          <a:prstGeom prst="straightConnector1">
            <a:avLst/>
          </a:prstGeom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tideexp1.jpg"/>
          <p:cNvPicPr>
            <a:picLocks noChangeAspect="1"/>
          </p:cNvPicPr>
          <p:nvPr/>
        </p:nvPicPr>
        <p:blipFill>
          <a:blip r:embed="rId3"/>
          <a:srcRect l="55769" t="8017" r="11721" b="75392"/>
          <a:stretch>
            <a:fillRect/>
          </a:stretch>
        </p:blipFill>
        <p:spPr>
          <a:xfrm>
            <a:off x="5098965" y="553796"/>
            <a:ext cx="2969621" cy="113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88111" y="721992"/>
            <a:ext cx="102540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FFFF00"/>
                </a:solidFill>
                <a:latin typeface="Times"/>
                <a:cs typeface="Times"/>
              </a:rPr>
              <a:t>earth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389813" y="4391420"/>
            <a:ext cx="1527677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553523" y="4684392"/>
            <a:ext cx="2108259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9131" y="4929928"/>
            <a:ext cx="2539111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45039" y="5156053"/>
            <a:ext cx="4114665" cy="158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608447" y="5739316"/>
            <a:ext cx="5612039" cy="158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287892" y="6369604"/>
            <a:ext cx="6932594" cy="158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6780270" y="4872153"/>
            <a:ext cx="2882022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86963" y="4600225"/>
            <a:ext cx="114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>
                <a:solidFill>
                  <a:srgbClr val="FFFF00"/>
                </a:solidFill>
                <a:latin typeface="Times"/>
                <a:cs typeface="Times"/>
              </a:rPr>
              <a:t>r</a:t>
            </a:r>
            <a:r>
              <a:rPr lang="en-US" sz="2800" i="1" baseline="-25000">
                <a:solidFill>
                  <a:srgbClr val="FFFF00"/>
                </a:solidFill>
                <a:latin typeface="Times"/>
                <a:cs typeface="Times"/>
              </a:rPr>
              <a:t>near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35886" y="5161242"/>
            <a:ext cx="114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>
                <a:solidFill>
                  <a:srgbClr val="FFFF00"/>
                </a:solidFill>
                <a:latin typeface="Times"/>
                <a:cs typeface="Times"/>
              </a:rPr>
              <a:t>r</a:t>
            </a:r>
            <a:r>
              <a:rPr lang="en-US" sz="2800" i="1" baseline="-25000">
                <a:solidFill>
                  <a:srgbClr val="FFFF00"/>
                </a:solidFill>
                <a:latin typeface="Times"/>
                <a:cs typeface="Times"/>
              </a:rPr>
              <a:t>middle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26489" y="5808756"/>
            <a:ext cx="114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>
                <a:solidFill>
                  <a:srgbClr val="FFFF00"/>
                </a:solidFill>
                <a:latin typeface="Times"/>
                <a:cs typeface="Times"/>
              </a:rPr>
              <a:t>r</a:t>
            </a:r>
            <a:r>
              <a:rPr lang="en-US" sz="2800" i="1" baseline="-25000">
                <a:solidFill>
                  <a:srgbClr val="FFFF00"/>
                </a:solidFill>
                <a:latin typeface="Times"/>
                <a:cs typeface="Times"/>
              </a:rPr>
              <a:t>far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154446" y="5156053"/>
            <a:ext cx="4066040" cy="1588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608447" y="5740904"/>
            <a:ext cx="5612039" cy="1588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289481" y="6369604"/>
            <a:ext cx="6931005" cy="1588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ideexp1.jpg"/>
          <p:cNvPicPr>
            <a:picLocks noChangeAspect="1"/>
          </p:cNvPicPr>
          <p:nvPr/>
        </p:nvPicPr>
        <p:blipFill>
          <a:blip r:embed="rId3"/>
          <a:srcRect l="69815" t="8017" r="24984" b="83310"/>
          <a:stretch>
            <a:fillRect/>
          </a:stretch>
        </p:blipFill>
        <p:spPr>
          <a:xfrm>
            <a:off x="7497704" y="553796"/>
            <a:ext cx="475070" cy="593970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6604002" y="1128952"/>
            <a:ext cx="714963" cy="54226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72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380031" y="719324"/>
            <a:ext cx="1074589" cy="603877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05801" y="2983863"/>
            <a:ext cx="1447587" cy="621638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7.png"/>
          <p:cNvPicPr>
            <a:picLocks noChangeAspect="1"/>
          </p:cNvPicPr>
          <p:nvPr/>
        </p:nvPicPr>
        <p:blipFill rotWithShape="1">
          <a:blip r:embed="rId2"/>
          <a:srcRect l="17459" t="44948" r="69790" b="48211"/>
          <a:stretch/>
        </p:blipFill>
        <p:spPr>
          <a:xfrm>
            <a:off x="5808853" y="1572004"/>
            <a:ext cx="1165935" cy="437247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321" y="482600"/>
            <a:ext cx="7742946" cy="569386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This bulging on both sides of the Earth can be shown mathematically by </a:t>
            </a:r>
            <a:r>
              <a:rPr lang="en-US" sz="2000" dirty="0">
                <a:latin typeface="Arial"/>
                <a:cs typeface="Arial"/>
              </a:rPr>
              <a:t>VECTORS</a:t>
            </a: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Consider the arrows which represent the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force of the Moon on different parts of Earth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.  These are called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vectors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.  Their length indicates gravitational strength.  Their direction is toward the center of the Moon.</a:t>
            </a:r>
          </a:p>
        </p:txBody>
      </p:sp>
      <p:pic>
        <p:nvPicPr>
          <p:cNvPr id="5" name="Picture 4" descr="tidalbulge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5568"/>
          <a:stretch>
            <a:fillRect/>
          </a:stretch>
        </p:blipFill>
        <p:spPr>
          <a:xfrm>
            <a:off x="1357494" y="1735668"/>
            <a:ext cx="6366933" cy="259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642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4599" y="2184614"/>
            <a:ext cx="2255750" cy="426266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3583" y="6101741"/>
            <a:ext cx="532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$ 40 x 10</a:t>
            </a:r>
            <a:r>
              <a:rPr lang="en-US" sz="2800" baseline="30000" dirty="0"/>
              <a:t>12           </a:t>
            </a:r>
            <a:r>
              <a:rPr lang="en-US" sz="2800" dirty="0"/>
              <a:t>40 trillion dollars!!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49403" y="6402395"/>
            <a:ext cx="434911" cy="869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866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34598" y="515072"/>
            <a:ext cx="2735319" cy="426266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pic>
        <p:nvPicPr>
          <p:cNvPr id="4" name="Picture 3" descr="15.png"/>
          <p:cNvPicPr>
            <a:picLocks noChangeAspect="1"/>
          </p:cNvPicPr>
          <p:nvPr/>
        </p:nvPicPr>
        <p:blipFill rotWithShape="1">
          <a:blip r:embed="rId2"/>
          <a:srcRect l="82060" t="19577"/>
          <a:stretch/>
        </p:blipFill>
        <p:spPr>
          <a:xfrm>
            <a:off x="6403820" y="1636797"/>
            <a:ext cx="1640438" cy="5140564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87218" y="284177"/>
            <a:ext cx="791272" cy="426266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86757" y="285827"/>
            <a:ext cx="2901818" cy="426266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dalbulge.gif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5935"/>
          <a:stretch/>
        </p:blipFill>
        <p:spPr>
          <a:xfrm>
            <a:off x="1357494" y="1727201"/>
            <a:ext cx="6366933" cy="258172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081867" y="2887122"/>
            <a:ext cx="800100" cy="158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2.png"/>
          <p:cNvPicPr>
            <a:picLocks noChangeAspect="1"/>
          </p:cNvPicPr>
          <p:nvPr/>
        </p:nvPicPr>
        <p:blipFill>
          <a:blip r:embed="rId3"/>
          <a:srcRect l="74802" t="23376" b="44437"/>
          <a:stretch>
            <a:fillRect/>
          </a:stretch>
        </p:blipFill>
        <p:spPr>
          <a:xfrm>
            <a:off x="6213928" y="4436559"/>
            <a:ext cx="2304143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8601" y="322946"/>
            <a:ext cx="5306969" cy="62478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If you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subtract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center vector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in the diagram from all the other vectors,</a:t>
            </a: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1082751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  <p:pic>
        <p:nvPicPr>
          <p:cNvPr id="4" name="Picture 3" descr="20.png"/>
          <p:cNvPicPr>
            <a:picLocks noChangeAspect="1"/>
          </p:cNvPicPr>
          <p:nvPr/>
        </p:nvPicPr>
        <p:blipFill rotWithShape="1">
          <a:blip r:embed="rId2"/>
          <a:srcRect l="66417" t="6891" r="26493" b="86996"/>
          <a:stretch/>
        </p:blipFill>
        <p:spPr>
          <a:xfrm>
            <a:off x="6056776" y="1465290"/>
            <a:ext cx="648306" cy="390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5159" y="1395698"/>
            <a:ext cx="1093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hand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039"/>
            <a:ext cx="9144000" cy="6391922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smic_solar_system_1280.jpg"/>
          <p:cNvPicPr>
            <a:picLocks noChangeAspect="1"/>
          </p:cNvPicPr>
          <p:nvPr/>
        </p:nvPicPr>
        <p:blipFill>
          <a:blip r:embed="rId2"/>
          <a:srcRect t="6173" b="3827"/>
          <a:stretch>
            <a:fillRect/>
          </a:stretch>
        </p:blipFill>
        <p:spPr>
          <a:xfrm>
            <a:off x="285750" y="423333"/>
            <a:ext cx="8572500" cy="61722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20205326">
            <a:off x="5213245" y="4290506"/>
            <a:ext cx="2610492" cy="660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79701" y="12412"/>
            <a:ext cx="3822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Solar Nebula Theory</a:t>
            </a:r>
          </a:p>
        </p:txBody>
      </p:sp>
    </p:spTree>
    <p:extLst>
      <p:ext uri="{BB962C8B-B14F-4D97-AF65-F5344CB8AC3E}">
        <p14:creationId xmlns:p14="http://schemas.microsoft.com/office/powerpoint/2010/main" val="416103007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19843748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22497757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342416184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4.  Rocky planets are close in; gas giants far 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7941727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4.  Rocky planets are close in; gas giants far out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5.  Debris throughout the ecliptic plane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19872170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4.  Rocky planets are close in; gas giants far out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5.  Debris throughout the ecliptic plane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6.  Craters everywhere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427681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dalbulge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494" y="1727201"/>
            <a:ext cx="6366933" cy="4775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081867" y="2887122"/>
            <a:ext cx="800100" cy="158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2.png"/>
          <p:cNvPicPr>
            <a:picLocks noChangeAspect="1"/>
          </p:cNvPicPr>
          <p:nvPr/>
        </p:nvPicPr>
        <p:blipFill>
          <a:blip r:embed="rId3"/>
          <a:srcRect l="74802" t="23376" b="44437"/>
          <a:stretch>
            <a:fillRect/>
          </a:stretch>
        </p:blipFill>
        <p:spPr>
          <a:xfrm>
            <a:off x="6213928" y="4436559"/>
            <a:ext cx="2304143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8601" y="322946"/>
            <a:ext cx="5306969" cy="62478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If you </a:t>
            </a:r>
            <a:r>
              <a:rPr lang="en-US" sz="2000" dirty="0">
                <a:solidFill>
                  <a:srgbClr val="3366FF"/>
                </a:solidFill>
                <a:latin typeface="Arial"/>
                <a:cs typeface="Arial"/>
              </a:rPr>
              <a:t>subtract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center vector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in the top diagram from all the other vectors,</a:t>
            </a: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			this puts you in Earth's rest frame.</a:t>
            </a:r>
          </a:p>
        </p:txBody>
      </p:sp>
    </p:spTree>
    <p:extLst>
      <p:ext uri="{BB962C8B-B14F-4D97-AF65-F5344CB8AC3E}">
        <p14:creationId xmlns:p14="http://schemas.microsoft.com/office/powerpoint/2010/main" val="32431023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4.  Rocky planets are close in; gas giants far out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5.  Debris throughout the ecliptic plane</a:t>
            </a:r>
          </a:p>
          <a:p>
            <a:pPr marL="482600" indent="-482600"/>
            <a:endParaRPr lang="en-US" sz="2400">
              <a:solidFill>
                <a:srgbClr val="8EB4E3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8EB4E3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6.  Craters everywhere</a:t>
            </a:r>
          </a:p>
          <a:p>
            <a:pPr marL="482600" indent="-482600"/>
            <a:endParaRPr lang="en-US" sz="240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7.  Oort Cloud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166868943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752600" y="6438900"/>
            <a:ext cx="5676900" cy="1588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86200" y="64389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50,000 AU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701" y="12412"/>
            <a:ext cx="3822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Solar Nebula Theory</a:t>
            </a:r>
          </a:p>
        </p:txBody>
      </p:sp>
    </p:spTree>
    <p:extLst>
      <p:ext uri="{BB962C8B-B14F-4D97-AF65-F5344CB8AC3E}">
        <p14:creationId xmlns:p14="http://schemas.microsoft.com/office/powerpoint/2010/main" val="112563438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 starts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to collapse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5146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2500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06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3100" y="2247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7100" y="2705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0" y="23706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2616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2300" y="28194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6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593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600" y="2679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110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6450" y="4309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65500" y="8931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855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1000" y="2832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7845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600" y="1837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4500" y="3801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5100" y="3416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394200" y="5842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921500" y="3416300"/>
            <a:ext cx="508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2600" y="3568700"/>
            <a:ext cx="5207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404449" y="598557"/>
            <a:ext cx="5883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" idx="3"/>
          </p:cNvCxnSpPr>
          <p:nvPr/>
        </p:nvCxnSpPr>
        <p:spPr>
          <a:xfrm rot="5400000" flipH="1" flipV="1">
            <a:off x="2555897" y="4926157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" idx="7"/>
          </p:cNvCxnSpPr>
          <p:nvPr/>
        </p:nvCxnSpPr>
        <p:spPr>
          <a:xfrm rot="16200000" flipH="1" flipV="1">
            <a:off x="6196989" y="1224451"/>
            <a:ext cx="465259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" idx="1"/>
          </p:cNvCxnSpPr>
          <p:nvPr/>
        </p:nvCxnSpPr>
        <p:spPr>
          <a:xfrm rot="16200000" flipH="1">
            <a:off x="2519852" y="1224452"/>
            <a:ext cx="465258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" idx="5"/>
          </p:cNvCxnSpPr>
          <p:nvPr/>
        </p:nvCxnSpPr>
        <p:spPr>
          <a:xfrm rot="5400000" flipH="1">
            <a:off x="6233035" y="4926158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357028" y="1913477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508750" y="4407025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654300" y="2417244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111750" y="996096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832600" y="2832100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661828" y="1042663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743200" y="4593292"/>
            <a:ext cx="88900" cy="931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 rot="17887725">
            <a:off x="3685677" y="3640568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rot="17887725">
            <a:off x="6819577" y="2276526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 rot="17887725">
            <a:off x="3777888" y="4367299"/>
            <a:ext cx="83326" cy="750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 rot="17887725">
            <a:off x="3701192" y="1956670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 rot="17887725">
            <a:off x="5768207" y="1402160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 rot="17887725">
            <a:off x="3154764" y="3062806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17887725">
            <a:off x="5449464" y="5175434"/>
            <a:ext cx="75606" cy="7920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471475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404059" y="214122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430848" y="161565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21150" y="-17603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817713" y="49190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947351" y="154088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93323" y="332805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286250" y="373218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599742" y="477109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358980" y="34840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689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8.51852E-6 L -0.22222 0.05833 " pathEditMode="relative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L 0.10417 0.31898 " pathEditMode="relative" ptsTypes="AA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46 L 0.20486 -0.18472 " pathEditMode="relative" ptsTypes="AA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93 L 0.23472 0.13241 " pathEditMode="relative" ptsTypes="AA">
                                      <p:cBhvr>
                                        <p:cTn id="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9259E-6 L -0.07014 -0.25185 " pathEditMode="relative" ptsTypes="AA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6.2963E-6 L -0.18456 -0.15996 " pathEditMode="relative" ptsTypes="AA">
                                      <p:cBhvr>
                                        <p:cTn id="1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0.1599 0.04028 " pathEditMode="relative" ptsTypes="AA">
                                      <p:cBhvr>
                                        <p:cTn id="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5.55556E-6 L -0.05591 0.29028 " pathEditMode="relative" ptsTypes="AA">
                                      <p:cBhvr>
                                        <p:cTn id="2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.09757 -0.126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-63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13107 0.262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131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10087 0.1754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88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-0.2224 0.125 " pathEditMode="relative" ptsTypes="AA">
                                      <p:cBhvr>
                                        <p:cTn id="2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47 L 0.10295 -0.04722 " pathEditMode="relative" ptsTypes="AA">
                                      <p:cBhvr>
                                        <p:cTn id="3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L 0.13577 0.18195 " pathEditMode="relative" ptsTypes="AA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Ball’s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temperature in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center rises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5146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2500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06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7100" y="2705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0" y="23706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2616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23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6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593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600" y="2679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110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6450" y="4309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65500" y="8931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855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1000" y="2832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7845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600" y="1837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4500" y="3801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5100" y="3416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394200" y="5842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921500" y="3416300"/>
            <a:ext cx="508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2600" y="3568700"/>
            <a:ext cx="5207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404449" y="598557"/>
            <a:ext cx="5883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2555897" y="4926157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 flipV="1">
            <a:off x="6196989" y="1224451"/>
            <a:ext cx="465259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2519852" y="1224452"/>
            <a:ext cx="465258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>
            <a:off x="6233035" y="4926158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 rot="17051225">
            <a:off x="4508500" y="2332504"/>
            <a:ext cx="787400" cy="2527488"/>
            <a:chOff x="4279900" y="2332504"/>
            <a:chExt cx="787400" cy="2527488"/>
          </a:xfrm>
        </p:grpSpPr>
        <p:sp>
          <p:nvSpPr>
            <p:cNvPr id="33" name="TextBox 32"/>
            <p:cNvSpPr txBox="1"/>
            <p:nvPr/>
          </p:nvSpPr>
          <p:spPr>
            <a:xfrm>
              <a:off x="4279900" y="24765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75200" y="2489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32300" y="2616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84700" y="27686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371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49800" y="2667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1700" y="23325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84700" y="25781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450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323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720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 rot="13507123">
            <a:off x="4888876" y="235281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3" name="TextBox 52"/>
          <p:cNvSpPr txBox="1"/>
          <p:nvPr/>
        </p:nvSpPr>
        <p:spPr>
          <a:xfrm rot="13507123">
            <a:off x="4548372" y="1992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4" name="TextBox 53"/>
          <p:cNvSpPr txBox="1"/>
          <p:nvPr/>
        </p:nvSpPr>
        <p:spPr>
          <a:xfrm rot="13507123">
            <a:off x="4880324" y="21462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 rot="13507123">
            <a:off x="4880771" y="193072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 rot="13507123">
            <a:off x="4547553" y="238803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 rot="13507123">
            <a:off x="4692279" y="18854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 rot="13507123">
            <a:off x="4482150" y="214846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 rot="13507123">
            <a:off x="4745788" y="20651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rot="13507123">
            <a:off x="4988348" y="20207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 rot="13507123">
            <a:off x="4733299" y="2292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 rot="13507123">
            <a:off x="4634721" y="219368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88640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Ball’s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temperature in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center rises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5146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2500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06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7100" y="2705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0" y="23706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2616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23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6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593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600" y="2679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110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6450" y="4309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65500" y="8931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855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1000" y="2832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7845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600" y="1837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4500" y="3801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5100" y="3416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394200" y="5842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921500" y="3416300"/>
            <a:ext cx="508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2600" y="3568700"/>
            <a:ext cx="5207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404449" y="598557"/>
            <a:ext cx="5883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2555897" y="4926157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 flipV="1">
            <a:off x="6196989" y="1224451"/>
            <a:ext cx="465259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2519852" y="1224452"/>
            <a:ext cx="465258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>
            <a:off x="6233035" y="4926158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8"/>
          <p:cNvGrpSpPr/>
          <p:nvPr/>
        </p:nvGrpSpPr>
        <p:grpSpPr>
          <a:xfrm rot="17051225">
            <a:off x="4508500" y="2332504"/>
            <a:ext cx="787400" cy="2527488"/>
            <a:chOff x="4279900" y="2332504"/>
            <a:chExt cx="787400" cy="2527488"/>
          </a:xfrm>
        </p:grpSpPr>
        <p:sp>
          <p:nvSpPr>
            <p:cNvPr id="33" name="TextBox 32"/>
            <p:cNvSpPr txBox="1"/>
            <p:nvPr/>
          </p:nvSpPr>
          <p:spPr>
            <a:xfrm>
              <a:off x="4279900" y="24765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75200" y="2489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32300" y="2616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84700" y="27686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371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49800" y="2667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1700" y="23325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84700" y="25781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450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323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720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 rot="13507123">
            <a:off x="4888876" y="235281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3" name="TextBox 52"/>
          <p:cNvSpPr txBox="1"/>
          <p:nvPr/>
        </p:nvSpPr>
        <p:spPr>
          <a:xfrm rot="13507123">
            <a:off x="4548372" y="1992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4" name="TextBox 53"/>
          <p:cNvSpPr txBox="1"/>
          <p:nvPr/>
        </p:nvSpPr>
        <p:spPr>
          <a:xfrm rot="13507123">
            <a:off x="4880324" y="21462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 rot="13507123">
            <a:off x="4880771" y="193072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 rot="13507123">
            <a:off x="4547553" y="238803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 rot="13507123">
            <a:off x="4692279" y="18854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 rot="13507123">
            <a:off x="4482150" y="214846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 rot="13507123">
            <a:off x="4745788" y="20651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rot="13507123">
            <a:off x="4988348" y="20207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 rot="13507123">
            <a:off x="4733299" y="2292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 rot="13507123">
            <a:off x="4634721" y="219368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 rot="7734651">
            <a:off x="4562919" y="205364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 rot="7734651">
            <a:off x="4241934" y="243107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 rot="7734651">
            <a:off x="4358491" y="208448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9" name="TextBox 68"/>
          <p:cNvSpPr txBox="1"/>
          <p:nvPr/>
        </p:nvSpPr>
        <p:spPr>
          <a:xfrm rot="7734651">
            <a:off x="4144181" y="21073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0" name="TextBox 69"/>
          <p:cNvSpPr txBox="1"/>
          <p:nvPr/>
        </p:nvSpPr>
        <p:spPr>
          <a:xfrm rot="7734651">
            <a:off x="4634836" y="238916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 rot="7734651">
            <a:off x="4119537" y="22996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2" name="TextBox 71"/>
          <p:cNvSpPr txBox="1"/>
          <p:nvPr/>
        </p:nvSpPr>
        <p:spPr>
          <a:xfrm rot="7734651">
            <a:off x="4403748" y="248008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3" name="TextBox 72"/>
          <p:cNvSpPr txBox="1"/>
          <p:nvPr/>
        </p:nvSpPr>
        <p:spPr>
          <a:xfrm rot="7734651">
            <a:off x="4292414" y="222700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4" name="TextBox 73"/>
          <p:cNvSpPr txBox="1"/>
          <p:nvPr/>
        </p:nvSpPr>
        <p:spPr>
          <a:xfrm rot="7734651">
            <a:off x="4222046" y="1990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5" name="TextBox 74"/>
          <p:cNvSpPr txBox="1"/>
          <p:nvPr/>
        </p:nvSpPr>
        <p:spPr>
          <a:xfrm rot="7734651">
            <a:off x="4519949" y="221481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 rot="7734651">
            <a:off x="4432202" y="232352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267200" y="2362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762500" y="2374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419600" y="2501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5720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483100" y="20955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37100" y="2552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699000" y="2218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72000" y="24638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432300" y="26670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4196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5593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0781" y="6013728"/>
            <a:ext cx="8155719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When temperature  at center reaches about 15 x 10</a:t>
            </a:r>
            <a:r>
              <a:rPr lang="en-US" sz="2400" baseline="30000">
                <a:solidFill>
                  <a:srgbClr val="FF0000"/>
                </a:solidFill>
                <a:latin typeface="Arial"/>
                <a:cs typeface="Arial"/>
              </a:rPr>
              <a:t>6</a:t>
            </a:r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 K,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FUSION of H to He happens and A STAR IS BORN</a:t>
            </a:r>
          </a:p>
        </p:txBody>
      </p:sp>
    </p:spTree>
    <p:extLst>
      <p:ext uri="{BB962C8B-B14F-4D97-AF65-F5344CB8AC3E}">
        <p14:creationId xmlns:p14="http://schemas.microsoft.com/office/powerpoint/2010/main" val="103221808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Ball’s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temperature in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center rises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5146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2500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06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7100" y="2705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0" y="23706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2616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23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6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593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600" y="2679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110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6450" y="4309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65500" y="8931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855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1000" y="2832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7845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600" y="1837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4500" y="3801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5100" y="3416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394200" y="5842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921500" y="3416300"/>
            <a:ext cx="508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2600" y="3568700"/>
            <a:ext cx="5207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404449" y="598557"/>
            <a:ext cx="5883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2555897" y="4926157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 flipV="1">
            <a:off x="6196989" y="1224451"/>
            <a:ext cx="465259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2519852" y="1224452"/>
            <a:ext cx="465258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>
            <a:off x="6233035" y="4926158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8"/>
          <p:cNvGrpSpPr/>
          <p:nvPr/>
        </p:nvGrpSpPr>
        <p:grpSpPr>
          <a:xfrm rot="17051225">
            <a:off x="4508500" y="2332504"/>
            <a:ext cx="787400" cy="2527488"/>
            <a:chOff x="4279900" y="2332504"/>
            <a:chExt cx="787400" cy="2527488"/>
          </a:xfrm>
        </p:grpSpPr>
        <p:sp>
          <p:nvSpPr>
            <p:cNvPr id="33" name="TextBox 32"/>
            <p:cNvSpPr txBox="1"/>
            <p:nvPr/>
          </p:nvSpPr>
          <p:spPr>
            <a:xfrm>
              <a:off x="4279900" y="24765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75200" y="2489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32300" y="2616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84700" y="27686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371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49800" y="2667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1700" y="23325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84700" y="25781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450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323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720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 rot="13507123">
            <a:off x="4888876" y="235281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3" name="TextBox 52"/>
          <p:cNvSpPr txBox="1"/>
          <p:nvPr/>
        </p:nvSpPr>
        <p:spPr>
          <a:xfrm rot="13507123">
            <a:off x="4548372" y="1992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4" name="TextBox 53"/>
          <p:cNvSpPr txBox="1"/>
          <p:nvPr/>
        </p:nvSpPr>
        <p:spPr>
          <a:xfrm rot="13507123">
            <a:off x="4880324" y="21462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 rot="13507123">
            <a:off x="4880771" y="193072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 rot="13507123">
            <a:off x="4547553" y="238803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 rot="13507123">
            <a:off x="4692279" y="18854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 rot="13507123">
            <a:off x="4482150" y="214846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 rot="13507123">
            <a:off x="4745788" y="20651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rot="13507123">
            <a:off x="4988348" y="20207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 rot="13507123">
            <a:off x="4733299" y="2292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 rot="13507123">
            <a:off x="4634721" y="219368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 rot="7734651">
            <a:off x="4562919" y="205364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 rot="7734651">
            <a:off x="4241934" y="243107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 rot="7734651">
            <a:off x="4358491" y="208448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9" name="TextBox 68"/>
          <p:cNvSpPr txBox="1"/>
          <p:nvPr/>
        </p:nvSpPr>
        <p:spPr>
          <a:xfrm rot="7734651">
            <a:off x="4144181" y="21073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0" name="TextBox 69"/>
          <p:cNvSpPr txBox="1"/>
          <p:nvPr/>
        </p:nvSpPr>
        <p:spPr>
          <a:xfrm rot="7734651">
            <a:off x="4634836" y="238916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 rot="7734651">
            <a:off x="4119537" y="22996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2" name="TextBox 71"/>
          <p:cNvSpPr txBox="1"/>
          <p:nvPr/>
        </p:nvSpPr>
        <p:spPr>
          <a:xfrm rot="7734651">
            <a:off x="4403748" y="248008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3" name="TextBox 72"/>
          <p:cNvSpPr txBox="1"/>
          <p:nvPr/>
        </p:nvSpPr>
        <p:spPr>
          <a:xfrm rot="7734651">
            <a:off x="4292414" y="222700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4" name="TextBox 73"/>
          <p:cNvSpPr txBox="1"/>
          <p:nvPr/>
        </p:nvSpPr>
        <p:spPr>
          <a:xfrm rot="7734651">
            <a:off x="4222046" y="1990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5" name="TextBox 74"/>
          <p:cNvSpPr txBox="1"/>
          <p:nvPr/>
        </p:nvSpPr>
        <p:spPr>
          <a:xfrm rot="7734651">
            <a:off x="4519949" y="221481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 rot="7734651">
            <a:off x="4432202" y="232352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267200" y="2362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762500" y="2374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419600" y="2501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5720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483100" y="20955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37100" y="2552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699000" y="2218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72000" y="24638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432300" y="26670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4196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5593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0781" y="6013728"/>
            <a:ext cx="8155719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When temperature  at center reaches about 15 x 10</a:t>
            </a:r>
            <a:r>
              <a:rPr lang="en-US" sz="2400" baseline="30000">
                <a:solidFill>
                  <a:srgbClr val="FF0000"/>
                </a:solidFill>
                <a:latin typeface="Arial"/>
                <a:cs typeface="Arial"/>
              </a:rPr>
              <a:t>6</a:t>
            </a:r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 K,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FUSION of H to He happens and A STAR IS BORN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533900" y="3236438"/>
            <a:ext cx="279400" cy="265499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818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/>
          <p:cNvSpPr txBox="1"/>
          <p:nvPr/>
        </p:nvSpPr>
        <p:spPr>
          <a:xfrm>
            <a:off x="670781" y="6013728"/>
            <a:ext cx="8155719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When temperature  at center reaches about 15 x 10</a:t>
            </a:r>
            <a:r>
              <a:rPr lang="en-US" sz="2400" baseline="30000">
                <a:solidFill>
                  <a:srgbClr val="FF0000"/>
                </a:solidFill>
                <a:latin typeface="Arial"/>
                <a:cs typeface="Arial"/>
              </a:rPr>
              <a:t>6</a:t>
            </a:r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 K,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FUSION of H to He happens and A STAR IS BORN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009900" y="2895600"/>
            <a:ext cx="32319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4 P                </a:t>
            </a:r>
            <a:r>
              <a:rPr lang="en-US" sz="3200">
                <a:solidFill>
                  <a:srgbClr val="3366FF"/>
                </a:solidFill>
              </a:rPr>
              <a:t>He </a:t>
            </a:r>
            <a:r>
              <a:rPr lang="en-US" sz="3200"/>
              <a:t>+ E  </a:t>
            </a: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3771900" y="3213100"/>
            <a:ext cx="1193800" cy="1588"/>
          </a:xfrm>
          <a:prstGeom prst="straightConnector1">
            <a:avLst/>
          </a:prstGeom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9305477" y="5271076"/>
            <a:ext cx="240872" cy="2408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330624" y="-295615"/>
            <a:ext cx="240872" cy="2408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-361308" y="4684285"/>
            <a:ext cx="240872" cy="2408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40872" y="500166"/>
            <a:ext cx="240872" cy="2408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" name="Rectangle 3"/>
          <p:cNvSpPr/>
          <p:nvPr/>
        </p:nvSpPr>
        <p:spPr>
          <a:xfrm>
            <a:off x="3771900" y="2895600"/>
            <a:ext cx="2469975" cy="584776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955800" y="786597"/>
            <a:ext cx="5435600" cy="5165182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460472" y="-577935"/>
            <a:ext cx="8739982" cy="7530368"/>
          </a:xfrm>
          <a:custGeom>
            <a:avLst/>
            <a:gdLst>
              <a:gd name="connsiteX0" fmla="*/ 926547 w 3475014"/>
              <a:gd name="connsiteY0" fmla="*/ 873016 h 2994072"/>
              <a:gd name="connsiteX1" fmla="*/ 697947 w 3475014"/>
              <a:gd name="connsiteY1" fmla="*/ 695216 h 2994072"/>
              <a:gd name="connsiteX2" fmla="*/ 672547 w 3475014"/>
              <a:gd name="connsiteY2" fmla="*/ 661350 h 2994072"/>
              <a:gd name="connsiteX3" fmla="*/ 587880 w 3475014"/>
              <a:gd name="connsiteY3" fmla="*/ 610550 h 2994072"/>
              <a:gd name="connsiteX4" fmla="*/ 554014 w 3475014"/>
              <a:gd name="connsiteY4" fmla="*/ 585150 h 2994072"/>
              <a:gd name="connsiteX5" fmla="*/ 520147 w 3475014"/>
              <a:gd name="connsiteY5" fmla="*/ 568216 h 2994072"/>
              <a:gd name="connsiteX6" fmla="*/ 494747 w 3475014"/>
              <a:gd name="connsiteY6" fmla="*/ 551283 h 2994072"/>
              <a:gd name="connsiteX7" fmla="*/ 435480 w 3475014"/>
              <a:gd name="connsiteY7" fmla="*/ 534350 h 2994072"/>
              <a:gd name="connsiteX8" fmla="*/ 384680 w 3475014"/>
              <a:gd name="connsiteY8" fmla="*/ 508950 h 2994072"/>
              <a:gd name="connsiteX9" fmla="*/ 367747 w 3475014"/>
              <a:gd name="connsiteY9" fmla="*/ 534350 h 2994072"/>
              <a:gd name="connsiteX10" fmla="*/ 401614 w 3475014"/>
              <a:gd name="connsiteY10" fmla="*/ 712150 h 2994072"/>
              <a:gd name="connsiteX11" fmla="*/ 511680 w 3475014"/>
              <a:gd name="connsiteY11" fmla="*/ 906883 h 2994072"/>
              <a:gd name="connsiteX12" fmla="*/ 537080 w 3475014"/>
              <a:gd name="connsiteY12" fmla="*/ 932283 h 2994072"/>
              <a:gd name="connsiteX13" fmla="*/ 587880 w 3475014"/>
              <a:gd name="connsiteY13" fmla="*/ 974616 h 2994072"/>
              <a:gd name="connsiteX14" fmla="*/ 681014 w 3475014"/>
              <a:gd name="connsiteY14" fmla="*/ 1067750 h 2994072"/>
              <a:gd name="connsiteX15" fmla="*/ 723347 w 3475014"/>
              <a:gd name="connsiteY15" fmla="*/ 1101616 h 2994072"/>
              <a:gd name="connsiteX16" fmla="*/ 308480 w 3475014"/>
              <a:gd name="connsiteY16" fmla="*/ 1143950 h 2994072"/>
              <a:gd name="connsiteX17" fmla="*/ 139147 w 3475014"/>
              <a:gd name="connsiteY17" fmla="*/ 1203216 h 2994072"/>
              <a:gd name="connsiteX18" fmla="*/ 29080 w 3475014"/>
              <a:gd name="connsiteY18" fmla="*/ 1228616 h 2994072"/>
              <a:gd name="connsiteX19" fmla="*/ 3680 w 3475014"/>
              <a:gd name="connsiteY19" fmla="*/ 1245550 h 2994072"/>
              <a:gd name="connsiteX20" fmla="*/ 12147 w 3475014"/>
              <a:gd name="connsiteY20" fmla="*/ 1279416 h 2994072"/>
              <a:gd name="connsiteX21" fmla="*/ 88347 w 3475014"/>
              <a:gd name="connsiteY21" fmla="*/ 1321750 h 2994072"/>
              <a:gd name="connsiteX22" fmla="*/ 477814 w 3475014"/>
              <a:gd name="connsiteY22" fmla="*/ 1372550 h 2994072"/>
              <a:gd name="connsiteX23" fmla="*/ 503214 w 3475014"/>
              <a:gd name="connsiteY23" fmla="*/ 1381016 h 2994072"/>
              <a:gd name="connsiteX24" fmla="*/ 503214 w 3475014"/>
              <a:gd name="connsiteY24" fmla="*/ 1575750 h 2994072"/>
              <a:gd name="connsiteX25" fmla="*/ 350814 w 3475014"/>
              <a:gd name="connsiteY25" fmla="*/ 1795883 h 2994072"/>
              <a:gd name="connsiteX26" fmla="*/ 257680 w 3475014"/>
              <a:gd name="connsiteY26" fmla="*/ 1973683 h 2994072"/>
              <a:gd name="connsiteX27" fmla="*/ 249214 w 3475014"/>
              <a:gd name="connsiteY27" fmla="*/ 2007550 h 2994072"/>
              <a:gd name="connsiteX28" fmla="*/ 232280 w 3475014"/>
              <a:gd name="connsiteY28" fmla="*/ 2083750 h 2994072"/>
              <a:gd name="connsiteX29" fmla="*/ 215347 w 3475014"/>
              <a:gd name="connsiteY29" fmla="*/ 2117616 h 2994072"/>
              <a:gd name="connsiteX30" fmla="*/ 206880 w 3475014"/>
              <a:gd name="connsiteY30" fmla="*/ 2092216 h 2994072"/>
              <a:gd name="connsiteX31" fmla="*/ 215347 w 3475014"/>
              <a:gd name="connsiteY31" fmla="*/ 2049883 h 2994072"/>
              <a:gd name="connsiteX32" fmla="*/ 249214 w 3475014"/>
              <a:gd name="connsiteY32" fmla="*/ 2024483 h 2994072"/>
              <a:gd name="connsiteX33" fmla="*/ 443947 w 3475014"/>
              <a:gd name="connsiteY33" fmla="*/ 1999083 h 2994072"/>
              <a:gd name="connsiteX34" fmla="*/ 469347 w 3475014"/>
              <a:gd name="connsiteY34" fmla="*/ 1982150 h 2994072"/>
              <a:gd name="connsiteX35" fmla="*/ 570947 w 3475014"/>
              <a:gd name="connsiteY35" fmla="*/ 1982150 h 2994072"/>
              <a:gd name="connsiteX36" fmla="*/ 587880 w 3475014"/>
              <a:gd name="connsiteY36" fmla="*/ 2016016 h 2994072"/>
              <a:gd name="connsiteX37" fmla="*/ 596347 w 3475014"/>
              <a:gd name="connsiteY37" fmla="*/ 2058350 h 2994072"/>
              <a:gd name="connsiteX38" fmla="*/ 562480 w 3475014"/>
              <a:gd name="connsiteY38" fmla="*/ 2278483 h 2994072"/>
              <a:gd name="connsiteX39" fmla="*/ 528614 w 3475014"/>
              <a:gd name="connsiteY39" fmla="*/ 2354683 h 2994072"/>
              <a:gd name="connsiteX40" fmla="*/ 503214 w 3475014"/>
              <a:gd name="connsiteY40" fmla="*/ 2422416 h 2994072"/>
              <a:gd name="connsiteX41" fmla="*/ 477814 w 3475014"/>
              <a:gd name="connsiteY41" fmla="*/ 2481683 h 2994072"/>
              <a:gd name="connsiteX42" fmla="*/ 460880 w 3475014"/>
              <a:gd name="connsiteY42" fmla="*/ 2557883 h 2994072"/>
              <a:gd name="connsiteX43" fmla="*/ 443947 w 3475014"/>
              <a:gd name="connsiteY43" fmla="*/ 2642550 h 2994072"/>
              <a:gd name="connsiteX44" fmla="*/ 435480 w 3475014"/>
              <a:gd name="connsiteY44" fmla="*/ 2710283 h 2994072"/>
              <a:gd name="connsiteX45" fmla="*/ 520147 w 3475014"/>
              <a:gd name="connsiteY45" fmla="*/ 2676416 h 2994072"/>
              <a:gd name="connsiteX46" fmla="*/ 706414 w 3475014"/>
              <a:gd name="connsiteY46" fmla="*/ 2566350 h 2994072"/>
              <a:gd name="connsiteX47" fmla="*/ 765680 w 3475014"/>
              <a:gd name="connsiteY47" fmla="*/ 2532483 h 2994072"/>
              <a:gd name="connsiteX48" fmla="*/ 816480 w 3475014"/>
              <a:gd name="connsiteY48" fmla="*/ 2524016 h 2994072"/>
              <a:gd name="connsiteX49" fmla="*/ 884214 w 3475014"/>
              <a:gd name="connsiteY49" fmla="*/ 2532483 h 2994072"/>
              <a:gd name="connsiteX50" fmla="*/ 951947 w 3475014"/>
              <a:gd name="connsiteY50" fmla="*/ 2600216 h 2994072"/>
              <a:gd name="connsiteX51" fmla="*/ 1002747 w 3475014"/>
              <a:gd name="connsiteY51" fmla="*/ 2651016 h 2994072"/>
              <a:gd name="connsiteX52" fmla="*/ 1070480 w 3475014"/>
              <a:gd name="connsiteY52" fmla="*/ 2735683 h 2994072"/>
              <a:gd name="connsiteX53" fmla="*/ 1163614 w 3475014"/>
              <a:gd name="connsiteY53" fmla="*/ 2828816 h 2994072"/>
              <a:gd name="connsiteX54" fmla="*/ 1222880 w 3475014"/>
              <a:gd name="connsiteY54" fmla="*/ 2888083 h 2994072"/>
              <a:gd name="connsiteX55" fmla="*/ 1282147 w 3475014"/>
              <a:gd name="connsiteY55" fmla="*/ 2938883 h 2994072"/>
              <a:gd name="connsiteX56" fmla="*/ 1426080 w 3475014"/>
              <a:gd name="connsiteY56" fmla="*/ 2786483 h 2994072"/>
              <a:gd name="connsiteX57" fmla="*/ 1468414 w 3475014"/>
              <a:gd name="connsiteY57" fmla="*/ 2727216 h 2994072"/>
              <a:gd name="connsiteX58" fmla="*/ 1527680 w 3475014"/>
              <a:gd name="connsiteY58" fmla="*/ 2667950 h 2994072"/>
              <a:gd name="connsiteX59" fmla="*/ 1603880 w 3475014"/>
              <a:gd name="connsiteY59" fmla="*/ 2566350 h 2994072"/>
              <a:gd name="connsiteX60" fmla="*/ 1612347 w 3475014"/>
              <a:gd name="connsiteY60" fmla="*/ 2591750 h 2994072"/>
              <a:gd name="connsiteX61" fmla="*/ 1730880 w 3475014"/>
              <a:gd name="connsiteY61" fmla="*/ 2676416 h 2994072"/>
              <a:gd name="connsiteX62" fmla="*/ 1883280 w 3475014"/>
              <a:gd name="connsiteY62" fmla="*/ 2786483 h 2994072"/>
              <a:gd name="connsiteX63" fmla="*/ 1942547 w 3475014"/>
              <a:gd name="connsiteY63" fmla="*/ 2828816 h 2994072"/>
              <a:gd name="connsiteX64" fmla="*/ 2001814 w 3475014"/>
              <a:gd name="connsiteY64" fmla="*/ 2845750 h 2994072"/>
              <a:gd name="connsiteX65" fmla="*/ 2086480 w 3475014"/>
              <a:gd name="connsiteY65" fmla="*/ 2710283 h 2994072"/>
              <a:gd name="connsiteX66" fmla="*/ 2111880 w 3475014"/>
              <a:gd name="connsiteY66" fmla="*/ 2718750 h 2994072"/>
              <a:gd name="connsiteX67" fmla="*/ 2255814 w 3475014"/>
              <a:gd name="connsiteY67" fmla="*/ 2727216 h 2994072"/>
              <a:gd name="connsiteX68" fmla="*/ 2315080 w 3475014"/>
              <a:gd name="connsiteY68" fmla="*/ 2735683 h 2994072"/>
              <a:gd name="connsiteX69" fmla="*/ 2653747 w 3475014"/>
              <a:gd name="connsiteY69" fmla="*/ 2718750 h 2994072"/>
              <a:gd name="connsiteX70" fmla="*/ 2594480 w 3475014"/>
              <a:gd name="connsiteY70" fmla="*/ 2651016 h 2994072"/>
              <a:gd name="connsiteX71" fmla="*/ 2501347 w 3475014"/>
              <a:gd name="connsiteY71" fmla="*/ 2557883 h 2994072"/>
              <a:gd name="connsiteX72" fmla="*/ 2323547 w 3475014"/>
              <a:gd name="connsiteY72" fmla="*/ 2405483 h 2994072"/>
              <a:gd name="connsiteX73" fmla="*/ 2238880 w 3475014"/>
              <a:gd name="connsiteY73" fmla="*/ 2346216 h 2994072"/>
              <a:gd name="connsiteX74" fmla="*/ 2230414 w 3475014"/>
              <a:gd name="connsiteY74" fmla="*/ 2320816 h 2994072"/>
              <a:gd name="connsiteX75" fmla="*/ 2289680 w 3475014"/>
              <a:gd name="connsiteY75" fmla="*/ 2329283 h 2994072"/>
              <a:gd name="connsiteX76" fmla="*/ 2442080 w 3475014"/>
              <a:gd name="connsiteY76" fmla="*/ 2346216 h 2994072"/>
              <a:gd name="connsiteX77" fmla="*/ 2552147 w 3475014"/>
              <a:gd name="connsiteY77" fmla="*/ 2363150 h 2994072"/>
              <a:gd name="connsiteX78" fmla="*/ 2636814 w 3475014"/>
              <a:gd name="connsiteY78" fmla="*/ 2371616 h 2994072"/>
              <a:gd name="connsiteX79" fmla="*/ 3043214 w 3475014"/>
              <a:gd name="connsiteY79" fmla="*/ 2329283 h 2994072"/>
              <a:gd name="connsiteX80" fmla="*/ 3119414 w 3475014"/>
              <a:gd name="connsiteY80" fmla="*/ 2320816 h 2994072"/>
              <a:gd name="connsiteX81" fmla="*/ 3280280 w 3475014"/>
              <a:gd name="connsiteY81" fmla="*/ 2295416 h 2994072"/>
              <a:gd name="connsiteX82" fmla="*/ 3348014 w 3475014"/>
              <a:gd name="connsiteY82" fmla="*/ 2270016 h 2994072"/>
              <a:gd name="connsiteX83" fmla="*/ 3390347 w 3475014"/>
              <a:gd name="connsiteY83" fmla="*/ 2253083 h 2994072"/>
              <a:gd name="connsiteX84" fmla="*/ 3475014 w 3475014"/>
              <a:gd name="connsiteY84" fmla="*/ 2236150 h 2994072"/>
              <a:gd name="connsiteX85" fmla="*/ 3466547 w 3475014"/>
              <a:gd name="connsiteY85" fmla="*/ 2210750 h 2994072"/>
              <a:gd name="connsiteX86" fmla="*/ 3424214 w 3475014"/>
              <a:gd name="connsiteY86" fmla="*/ 2185350 h 2994072"/>
              <a:gd name="connsiteX87" fmla="*/ 3212547 w 3475014"/>
              <a:gd name="connsiteY87" fmla="*/ 2083750 h 2994072"/>
              <a:gd name="connsiteX88" fmla="*/ 3043214 w 3475014"/>
              <a:gd name="connsiteY88" fmla="*/ 1965216 h 2994072"/>
              <a:gd name="connsiteX89" fmla="*/ 2992414 w 3475014"/>
              <a:gd name="connsiteY89" fmla="*/ 1914416 h 2994072"/>
              <a:gd name="connsiteX90" fmla="*/ 2814614 w 3475014"/>
              <a:gd name="connsiteY90" fmla="*/ 1838216 h 2994072"/>
              <a:gd name="connsiteX91" fmla="*/ 2577547 w 3475014"/>
              <a:gd name="connsiteY91" fmla="*/ 1787416 h 2994072"/>
              <a:gd name="connsiteX92" fmla="*/ 2492880 w 3475014"/>
              <a:gd name="connsiteY92" fmla="*/ 1770483 h 2994072"/>
              <a:gd name="connsiteX93" fmla="*/ 2450547 w 3475014"/>
              <a:gd name="connsiteY93" fmla="*/ 1753550 h 2994072"/>
              <a:gd name="connsiteX94" fmla="*/ 2425147 w 3475014"/>
              <a:gd name="connsiteY94" fmla="*/ 1745083 h 2994072"/>
              <a:gd name="connsiteX95" fmla="*/ 2459014 w 3475014"/>
              <a:gd name="connsiteY95" fmla="*/ 1736616 h 2994072"/>
              <a:gd name="connsiteX96" fmla="*/ 2831547 w 3475014"/>
              <a:gd name="connsiteY96" fmla="*/ 1719683 h 2994072"/>
              <a:gd name="connsiteX97" fmla="*/ 2983947 w 3475014"/>
              <a:gd name="connsiteY97" fmla="*/ 1694283 h 2994072"/>
              <a:gd name="connsiteX98" fmla="*/ 3229480 w 3475014"/>
              <a:gd name="connsiteY98" fmla="*/ 1668883 h 2994072"/>
              <a:gd name="connsiteX99" fmla="*/ 3297214 w 3475014"/>
              <a:gd name="connsiteY99" fmla="*/ 1660416 h 2994072"/>
              <a:gd name="connsiteX100" fmla="*/ 3331080 w 3475014"/>
              <a:gd name="connsiteY100" fmla="*/ 1660416 h 2994072"/>
              <a:gd name="connsiteX101" fmla="*/ 3322614 w 3475014"/>
              <a:gd name="connsiteY101" fmla="*/ 1601150 h 2994072"/>
              <a:gd name="connsiteX102" fmla="*/ 3271814 w 3475014"/>
              <a:gd name="connsiteY102" fmla="*/ 1508016 h 2994072"/>
              <a:gd name="connsiteX103" fmla="*/ 3254880 w 3475014"/>
              <a:gd name="connsiteY103" fmla="*/ 1491083 h 2994072"/>
              <a:gd name="connsiteX104" fmla="*/ 3102480 w 3475014"/>
              <a:gd name="connsiteY104" fmla="*/ 1440283 h 2994072"/>
              <a:gd name="connsiteX105" fmla="*/ 3017814 w 3475014"/>
              <a:gd name="connsiteY105" fmla="*/ 1423350 h 2994072"/>
              <a:gd name="connsiteX106" fmla="*/ 2907747 w 3475014"/>
              <a:gd name="connsiteY106" fmla="*/ 1389483 h 2994072"/>
              <a:gd name="connsiteX107" fmla="*/ 2772280 w 3475014"/>
              <a:gd name="connsiteY107" fmla="*/ 1296350 h 2994072"/>
              <a:gd name="connsiteX108" fmla="*/ 2721480 w 3475014"/>
              <a:gd name="connsiteY108" fmla="*/ 1262483 h 2994072"/>
              <a:gd name="connsiteX109" fmla="*/ 2475947 w 3475014"/>
              <a:gd name="connsiteY109" fmla="*/ 1203216 h 2994072"/>
              <a:gd name="connsiteX110" fmla="*/ 2416680 w 3475014"/>
              <a:gd name="connsiteY110" fmla="*/ 1160883 h 2994072"/>
              <a:gd name="connsiteX111" fmla="*/ 2391280 w 3475014"/>
              <a:gd name="connsiteY111" fmla="*/ 1135483 h 2994072"/>
              <a:gd name="connsiteX112" fmla="*/ 2442080 w 3475014"/>
              <a:gd name="connsiteY112" fmla="*/ 1093150 h 2994072"/>
              <a:gd name="connsiteX113" fmla="*/ 2873880 w 3475014"/>
              <a:gd name="connsiteY113" fmla="*/ 949216 h 2994072"/>
              <a:gd name="connsiteX114" fmla="*/ 3085547 w 3475014"/>
              <a:gd name="connsiteY114" fmla="*/ 881483 h 2994072"/>
              <a:gd name="connsiteX115" fmla="*/ 3161747 w 3475014"/>
              <a:gd name="connsiteY115" fmla="*/ 847616 h 2994072"/>
              <a:gd name="connsiteX116" fmla="*/ 3204080 w 3475014"/>
              <a:gd name="connsiteY116" fmla="*/ 839150 h 2994072"/>
              <a:gd name="connsiteX117" fmla="*/ 3229480 w 3475014"/>
              <a:gd name="connsiteY117" fmla="*/ 830683 h 2994072"/>
              <a:gd name="connsiteX118" fmla="*/ 2602947 w 3475014"/>
              <a:gd name="connsiteY118" fmla="*/ 873016 h 2994072"/>
              <a:gd name="connsiteX119" fmla="*/ 2475947 w 3475014"/>
              <a:gd name="connsiteY119" fmla="*/ 915350 h 2994072"/>
              <a:gd name="connsiteX120" fmla="*/ 2416680 w 3475014"/>
              <a:gd name="connsiteY120" fmla="*/ 923816 h 2994072"/>
              <a:gd name="connsiteX121" fmla="*/ 2205014 w 3475014"/>
              <a:gd name="connsiteY121" fmla="*/ 906883 h 2994072"/>
              <a:gd name="connsiteX122" fmla="*/ 2221947 w 3475014"/>
              <a:gd name="connsiteY122" fmla="*/ 805283 h 2994072"/>
              <a:gd name="connsiteX123" fmla="*/ 2205014 w 3475014"/>
              <a:gd name="connsiteY123" fmla="*/ 678283 h 2994072"/>
              <a:gd name="connsiteX124" fmla="*/ 2188080 w 3475014"/>
              <a:gd name="connsiteY124" fmla="*/ 26350 h 2994072"/>
              <a:gd name="connsiteX125" fmla="*/ 2137280 w 3475014"/>
              <a:gd name="connsiteY125" fmla="*/ 94083 h 2994072"/>
              <a:gd name="connsiteX126" fmla="*/ 2052614 w 3475014"/>
              <a:gd name="connsiteY126" fmla="*/ 297283 h 2994072"/>
              <a:gd name="connsiteX127" fmla="*/ 2001814 w 3475014"/>
              <a:gd name="connsiteY127" fmla="*/ 441216 h 2994072"/>
              <a:gd name="connsiteX128" fmla="*/ 1976414 w 3475014"/>
              <a:gd name="connsiteY128" fmla="*/ 492016 h 2994072"/>
              <a:gd name="connsiteX129" fmla="*/ 1942547 w 3475014"/>
              <a:gd name="connsiteY129" fmla="*/ 576683 h 2994072"/>
              <a:gd name="connsiteX130" fmla="*/ 1917147 w 3475014"/>
              <a:gd name="connsiteY130" fmla="*/ 610550 h 2994072"/>
              <a:gd name="connsiteX131" fmla="*/ 1908680 w 3475014"/>
              <a:gd name="connsiteY131" fmla="*/ 644416 h 2994072"/>
              <a:gd name="connsiteX132" fmla="*/ 1891747 w 3475014"/>
              <a:gd name="connsiteY132" fmla="*/ 678283 h 2994072"/>
              <a:gd name="connsiteX133" fmla="*/ 1883280 w 3475014"/>
              <a:gd name="connsiteY133" fmla="*/ 754483 h 2994072"/>
              <a:gd name="connsiteX134" fmla="*/ 1747814 w 3475014"/>
              <a:gd name="connsiteY134" fmla="*/ 678283 h 2994072"/>
              <a:gd name="connsiteX135" fmla="*/ 1680080 w 3475014"/>
              <a:gd name="connsiteY135" fmla="*/ 627483 h 2994072"/>
              <a:gd name="connsiteX136" fmla="*/ 1637747 w 3475014"/>
              <a:gd name="connsiteY136" fmla="*/ 568216 h 2994072"/>
              <a:gd name="connsiteX137" fmla="*/ 1595414 w 3475014"/>
              <a:gd name="connsiteY137" fmla="*/ 500483 h 2994072"/>
              <a:gd name="connsiteX138" fmla="*/ 1570014 w 3475014"/>
              <a:gd name="connsiteY138" fmla="*/ 466616 h 2994072"/>
              <a:gd name="connsiteX139" fmla="*/ 1553080 w 3475014"/>
              <a:gd name="connsiteY139" fmla="*/ 441216 h 2994072"/>
              <a:gd name="connsiteX140" fmla="*/ 1502280 w 3475014"/>
              <a:gd name="connsiteY140" fmla="*/ 415816 h 2994072"/>
              <a:gd name="connsiteX141" fmla="*/ 1476880 w 3475014"/>
              <a:gd name="connsiteY141" fmla="*/ 373483 h 2994072"/>
              <a:gd name="connsiteX142" fmla="*/ 1468414 w 3475014"/>
              <a:gd name="connsiteY142" fmla="*/ 339616 h 2994072"/>
              <a:gd name="connsiteX143" fmla="*/ 1443014 w 3475014"/>
              <a:gd name="connsiteY143" fmla="*/ 754483 h 2994072"/>
              <a:gd name="connsiteX144" fmla="*/ 1434547 w 3475014"/>
              <a:gd name="connsiteY144" fmla="*/ 779883 h 2994072"/>
              <a:gd name="connsiteX145" fmla="*/ 1392214 w 3475014"/>
              <a:gd name="connsiteY145" fmla="*/ 762950 h 2994072"/>
              <a:gd name="connsiteX146" fmla="*/ 1290614 w 3475014"/>
              <a:gd name="connsiteY146" fmla="*/ 652883 h 2994072"/>
              <a:gd name="connsiteX147" fmla="*/ 1231347 w 3475014"/>
              <a:gd name="connsiteY147" fmla="*/ 559750 h 2994072"/>
              <a:gd name="connsiteX148" fmla="*/ 1180547 w 3475014"/>
              <a:gd name="connsiteY148" fmla="*/ 500483 h 2994072"/>
              <a:gd name="connsiteX149" fmla="*/ 1036614 w 3475014"/>
              <a:gd name="connsiteY149" fmla="*/ 398883 h 2994072"/>
              <a:gd name="connsiteX150" fmla="*/ 985814 w 3475014"/>
              <a:gd name="connsiteY150" fmla="*/ 373483 h 2994072"/>
              <a:gd name="connsiteX151" fmla="*/ 960414 w 3475014"/>
              <a:gd name="connsiteY151" fmla="*/ 339616 h 2994072"/>
              <a:gd name="connsiteX152" fmla="*/ 926547 w 3475014"/>
              <a:gd name="connsiteY152" fmla="*/ 288816 h 2994072"/>
              <a:gd name="connsiteX153" fmla="*/ 841880 w 3475014"/>
              <a:gd name="connsiteY153" fmla="*/ 204150 h 2994072"/>
              <a:gd name="connsiteX154" fmla="*/ 816480 w 3475014"/>
              <a:gd name="connsiteY154" fmla="*/ 178750 h 2994072"/>
              <a:gd name="connsiteX155" fmla="*/ 757214 w 3475014"/>
              <a:gd name="connsiteY155" fmla="*/ 119483 h 2994072"/>
              <a:gd name="connsiteX156" fmla="*/ 765680 w 3475014"/>
              <a:gd name="connsiteY156" fmla="*/ 238016 h 2994072"/>
              <a:gd name="connsiteX157" fmla="*/ 791080 w 3475014"/>
              <a:gd name="connsiteY157" fmla="*/ 381950 h 2994072"/>
              <a:gd name="connsiteX158" fmla="*/ 799547 w 3475014"/>
              <a:gd name="connsiteY158" fmla="*/ 458150 h 2994072"/>
              <a:gd name="connsiteX159" fmla="*/ 816480 w 3475014"/>
              <a:gd name="connsiteY159" fmla="*/ 602083 h 2994072"/>
              <a:gd name="connsiteX160" fmla="*/ 841880 w 3475014"/>
              <a:gd name="connsiteY160" fmla="*/ 695216 h 2994072"/>
              <a:gd name="connsiteX161" fmla="*/ 850347 w 3475014"/>
              <a:gd name="connsiteY161" fmla="*/ 737550 h 2994072"/>
              <a:gd name="connsiteX162" fmla="*/ 875747 w 3475014"/>
              <a:gd name="connsiteY162" fmla="*/ 856083 h 2994072"/>
              <a:gd name="connsiteX163" fmla="*/ 841880 w 3475014"/>
              <a:gd name="connsiteY163" fmla="*/ 864550 h 2994072"/>
              <a:gd name="connsiteX164" fmla="*/ 867280 w 3475014"/>
              <a:gd name="connsiteY164" fmla="*/ 856083 h 2994072"/>
              <a:gd name="connsiteX165" fmla="*/ 867280 w 3475014"/>
              <a:gd name="connsiteY165" fmla="*/ 847616 h 299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3475014" h="2994072">
                <a:moveTo>
                  <a:pt x="926547" y="873016"/>
                </a:moveTo>
                <a:cubicBezTo>
                  <a:pt x="805111" y="897304"/>
                  <a:pt x="851688" y="900199"/>
                  <a:pt x="697947" y="695216"/>
                </a:cubicBezTo>
                <a:cubicBezTo>
                  <a:pt x="689480" y="683927"/>
                  <a:pt x="683094" y="670725"/>
                  <a:pt x="672547" y="661350"/>
                </a:cubicBezTo>
                <a:cubicBezTo>
                  <a:pt x="623091" y="617389"/>
                  <a:pt x="632604" y="638502"/>
                  <a:pt x="587880" y="610550"/>
                </a:cubicBezTo>
                <a:cubicBezTo>
                  <a:pt x="575914" y="603071"/>
                  <a:pt x="565980" y="592629"/>
                  <a:pt x="554014" y="585150"/>
                </a:cubicBezTo>
                <a:cubicBezTo>
                  <a:pt x="543311" y="578460"/>
                  <a:pt x="531106" y="574478"/>
                  <a:pt x="520147" y="568216"/>
                </a:cubicBezTo>
                <a:cubicBezTo>
                  <a:pt x="511312" y="563167"/>
                  <a:pt x="503848" y="555834"/>
                  <a:pt x="494747" y="551283"/>
                </a:cubicBezTo>
                <a:cubicBezTo>
                  <a:pt x="482597" y="545208"/>
                  <a:pt x="446337" y="537064"/>
                  <a:pt x="435480" y="534350"/>
                </a:cubicBezTo>
                <a:cubicBezTo>
                  <a:pt x="418547" y="525883"/>
                  <a:pt x="403612" y="508950"/>
                  <a:pt x="384680" y="508950"/>
                </a:cubicBezTo>
                <a:cubicBezTo>
                  <a:pt x="374504" y="508950"/>
                  <a:pt x="366902" y="524210"/>
                  <a:pt x="367747" y="534350"/>
                </a:cubicBezTo>
                <a:cubicBezTo>
                  <a:pt x="372758" y="594474"/>
                  <a:pt x="381683" y="655205"/>
                  <a:pt x="401614" y="712150"/>
                </a:cubicBezTo>
                <a:cubicBezTo>
                  <a:pt x="415047" y="750529"/>
                  <a:pt x="468042" y="855972"/>
                  <a:pt x="511680" y="906883"/>
                </a:cubicBezTo>
                <a:cubicBezTo>
                  <a:pt x="519472" y="915974"/>
                  <a:pt x="528131" y="924328"/>
                  <a:pt x="537080" y="932283"/>
                </a:cubicBezTo>
                <a:cubicBezTo>
                  <a:pt x="553555" y="946927"/>
                  <a:pt x="571570" y="959789"/>
                  <a:pt x="587880" y="974616"/>
                </a:cubicBezTo>
                <a:cubicBezTo>
                  <a:pt x="597365" y="983239"/>
                  <a:pt x="675841" y="1063611"/>
                  <a:pt x="681014" y="1067750"/>
                </a:cubicBezTo>
                <a:lnTo>
                  <a:pt x="723347" y="1101616"/>
                </a:lnTo>
                <a:cubicBezTo>
                  <a:pt x="528594" y="1166536"/>
                  <a:pt x="884904" y="1052455"/>
                  <a:pt x="308480" y="1143950"/>
                </a:cubicBezTo>
                <a:cubicBezTo>
                  <a:pt x="249418" y="1153325"/>
                  <a:pt x="196648" y="1186787"/>
                  <a:pt x="139147" y="1203216"/>
                </a:cubicBezTo>
                <a:cubicBezTo>
                  <a:pt x="63374" y="1224866"/>
                  <a:pt x="100147" y="1216772"/>
                  <a:pt x="29080" y="1228616"/>
                </a:cubicBezTo>
                <a:cubicBezTo>
                  <a:pt x="20613" y="1234261"/>
                  <a:pt x="6898" y="1235896"/>
                  <a:pt x="3680" y="1245550"/>
                </a:cubicBezTo>
                <a:cubicBezTo>
                  <a:pt x="0" y="1256589"/>
                  <a:pt x="6943" y="1269008"/>
                  <a:pt x="12147" y="1279416"/>
                </a:cubicBezTo>
                <a:cubicBezTo>
                  <a:pt x="23287" y="1301697"/>
                  <a:pt x="78261" y="1319733"/>
                  <a:pt x="88347" y="1321750"/>
                </a:cubicBezTo>
                <a:cubicBezTo>
                  <a:pt x="279726" y="1360026"/>
                  <a:pt x="322426" y="1360597"/>
                  <a:pt x="477814" y="1372550"/>
                </a:cubicBezTo>
                <a:cubicBezTo>
                  <a:pt x="486281" y="1375372"/>
                  <a:pt x="495788" y="1376066"/>
                  <a:pt x="503214" y="1381016"/>
                </a:cubicBezTo>
                <a:cubicBezTo>
                  <a:pt x="568459" y="1424512"/>
                  <a:pt x="532840" y="1500698"/>
                  <a:pt x="503214" y="1575750"/>
                </a:cubicBezTo>
                <a:cubicBezTo>
                  <a:pt x="465103" y="1672297"/>
                  <a:pt x="401662" y="1715979"/>
                  <a:pt x="350814" y="1795883"/>
                </a:cubicBezTo>
                <a:cubicBezTo>
                  <a:pt x="316726" y="1849450"/>
                  <a:pt x="280078" y="1912087"/>
                  <a:pt x="257680" y="1973683"/>
                </a:cubicBezTo>
                <a:cubicBezTo>
                  <a:pt x="253703" y="1984619"/>
                  <a:pt x="251831" y="1996212"/>
                  <a:pt x="249214" y="2007550"/>
                </a:cubicBezTo>
                <a:cubicBezTo>
                  <a:pt x="243363" y="2032903"/>
                  <a:pt x="239932" y="2058881"/>
                  <a:pt x="232280" y="2083750"/>
                </a:cubicBezTo>
                <a:cubicBezTo>
                  <a:pt x="228568" y="2095813"/>
                  <a:pt x="220991" y="2106327"/>
                  <a:pt x="215347" y="2117616"/>
                </a:cubicBezTo>
                <a:cubicBezTo>
                  <a:pt x="212525" y="2109149"/>
                  <a:pt x="206880" y="2101141"/>
                  <a:pt x="206880" y="2092216"/>
                </a:cubicBezTo>
                <a:cubicBezTo>
                  <a:pt x="206880" y="2077826"/>
                  <a:pt x="207720" y="2062086"/>
                  <a:pt x="215347" y="2049883"/>
                </a:cubicBezTo>
                <a:cubicBezTo>
                  <a:pt x="222826" y="2037917"/>
                  <a:pt x="235439" y="2027544"/>
                  <a:pt x="249214" y="2024483"/>
                </a:cubicBezTo>
                <a:cubicBezTo>
                  <a:pt x="313116" y="2010283"/>
                  <a:pt x="379036" y="2007550"/>
                  <a:pt x="443947" y="1999083"/>
                </a:cubicBezTo>
                <a:cubicBezTo>
                  <a:pt x="452414" y="1993439"/>
                  <a:pt x="459994" y="1986158"/>
                  <a:pt x="469347" y="1982150"/>
                </a:cubicBezTo>
                <a:cubicBezTo>
                  <a:pt x="507244" y="1965909"/>
                  <a:pt x="526951" y="1976650"/>
                  <a:pt x="570947" y="1982150"/>
                </a:cubicBezTo>
                <a:cubicBezTo>
                  <a:pt x="576591" y="1993439"/>
                  <a:pt x="583889" y="2004043"/>
                  <a:pt x="587880" y="2016016"/>
                </a:cubicBezTo>
                <a:cubicBezTo>
                  <a:pt x="592431" y="2029668"/>
                  <a:pt x="596347" y="2043959"/>
                  <a:pt x="596347" y="2058350"/>
                </a:cubicBezTo>
                <a:cubicBezTo>
                  <a:pt x="596347" y="2158752"/>
                  <a:pt x="594169" y="2192468"/>
                  <a:pt x="562480" y="2278483"/>
                </a:cubicBezTo>
                <a:cubicBezTo>
                  <a:pt x="552871" y="2304565"/>
                  <a:pt x="539197" y="2328981"/>
                  <a:pt x="528614" y="2354683"/>
                </a:cubicBezTo>
                <a:cubicBezTo>
                  <a:pt x="519433" y="2376980"/>
                  <a:pt x="512169" y="2400028"/>
                  <a:pt x="503214" y="2422416"/>
                </a:cubicBezTo>
                <a:cubicBezTo>
                  <a:pt x="495232" y="2442372"/>
                  <a:pt x="484225" y="2461168"/>
                  <a:pt x="477814" y="2481683"/>
                </a:cubicBezTo>
                <a:cubicBezTo>
                  <a:pt x="470053" y="2506518"/>
                  <a:pt x="466240" y="2532421"/>
                  <a:pt x="460880" y="2557883"/>
                </a:cubicBezTo>
                <a:cubicBezTo>
                  <a:pt x="454951" y="2586047"/>
                  <a:pt x="447517" y="2613991"/>
                  <a:pt x="443947" y="2642550"/>
                </a:cubicBezTo>
                <a:cubicBezTo>
                  <a:pt x="441125" y="2665128"/>
                  <a:pt x="414688" y="2701042"/>
                  <a:pt x="435480" y="2710283"/>
                </a:cubicBezTo>
                <a:cubicBezTo>
                  <a:pt x="463257" y="2722628"/>
                  <a:pt x="492703" y="2689484"/>
                  <a:pt x="520147" y="2676416"/>
                </a:cubicBezTo>
                <a:cubicBezTo>
                  <a:pt x="603297" y="2636821"/>
                  <a:pt x="627450" y="2614606"/>
                  <a:pt x="706414" y="2566350"/>
                </a:cubicBezTo>
                <a:cubicBezTo>
                  <a:pt x="725829" y="2554485"/>
                  <a:pt x="743236" y="2536224"/>
                  <a:pt x="765680" y="2532483"/>
                </a:cubicBezTo>
                <a:lnTo>
                  <a:pt x="816480" y="2524016"/>
                </a:lnTo>
                <a:cubicBezTo>
                  <a:pt x="839058" y="2526838"/>
                  <a:pt x="862977" y="2524315"/>
                  <a:pt x="884214" y="2532483"/>
                </a:cubicBezTo>
                <a:cubicBezTo>
                  <a:pt x="921256" y="2546730"/>
                  <a:pt x="928440" y="2574097"/>
                  <a:pt x="951947" y="2600216"/>
                </a:cubicBezTo>
                <a:cubicBezTo>
                  <a:pt x="967967" y="2618016"/>
                  <a:pt x="986727" y="2633216"/>
                  <a:pt x="1002747" y="2651016"/>
                </a:cubicBezTo>
                <a:cubicBezTo>
                  <a:pt x="1124909" y="2786753"/>
                  <a:pt x="888625" y="2542463"/>
                  <a:pt x="1070480" y="2735683"/>
                </a:cubicBezTo>
                <a:cubicBezTo>
                  <a:pt x="1100570" y="2767653"/>
                  <a:pt x="1132569" y="2797771"/>
                  <a:pt x="1163614" y="2828816"/>
                </a:cubicBezTo>
                <a:cubicBezTo>
                  <a:pt x="1183370" y="2848572"/>
                  <a:pt x="1201667" y="2869901"/>
                  <a:pt x="1222880" y="2888083"/>
                </a:cubicBezTo>
                <a:lnTo>
                  <a:pt x="1282147" y="2938883"/>
                </a:lnTo>
                <a:cubicBezTo>
                  <a:pt x="1356051" y="2840344"/>
                  <a:pt x="1238261" y="2994072"/>
                  <a:pt x="1426080" y="2786483"/>
                </a:cubicBezTo>
                <a:cubicBezTo>
                  <a:pt x="1442368" y="2768480"/>
                  <a:pt x="1452614" y="2745649"/>
                  <a:pt x="1468414" y="2727216"/>
                </a:cubicBezTo>
                <a:cubicBezTo>
                  <a:pt x="1486596" y="2706004"/>
                  <a:pt x="1510062" y="2689633"/>
                  <a:pt x="1527680" y="2667950"/>
                </a:cubicBezTo>
                <a:cubicBezTo>
                  <a:pt x="1652136" y="2514773"/>
                  <a:pt x="1530609" y="2639621"/>
                  <a:pt x="1603880" y="2566350"/>
                </a:cubicBezTo>
                <a:cubicBezTo>
                  <a:pt x="1606702" y="2574817"/>
                  <a:pt x="1606470" y="2585034"/>
                  <a:pt x="1612347" y="2591750"/>
                </a:cubicBezTo>
                <a:cubicBezTo>
                  <a:pt x="1645339" y="2629455"/>
                  <a:pt x="1690671" y="2648579"/>
                  <a:pt x="1730880" y="2676416"/>
                </a:cubicBezTo>
                <a:cubicBezTo>
                  <a:pt x="1782401" y="2712085"/>
                  <a:pt x="1832602" y="2749626"/>
                  <a:pt x="1883280" y="2786483"/>
                </a:cubicBezTo>
                <a:cubicBezTo>
                  <a:pt x="1891719" y="2792620"/>
                  <a:pt x="1929612" y="2822349"/>
                  <a:pt x="1942547" y="2828816"/>
                </a:cubicBezTo>
                <a:cubicBezTo>
                  <a:pt x="1954695" y="2834890"/>
                  <a:pt x="1990961" y="2843037"/>
                  <a:pt x="2001814" y="2845750"/>
                </a:cubicBezTo>
                <a:cubicBezTo>
                  <a:pt x="2140752" y="2814874"/>
                  <a:pt x="2039518" y="2862913"/>
                  <a:pt x="2086480" y="2710283"/>
                </a:cubicBezTo>
                <a:cubicBezTo>
                  <a:pt x="2089105" y="2701753"/>
                  <a:pt x="2103000" y="2717862"/>
                  <a:pt x="2111880" y="2718750"/>
                </a:cubicBezTo>
                <a:cubicBezTo>
                  <a:pt x="2159702" y="2723532"/>
                  <a:pt x="2207836" y="2724394"/>
                  <a:pt x="2255814" y="2727216"/>
                </a:cubicBezTo>
                <a:cubicBezTo>
                  <a:pt x="2275569" y="2730038"/>
                  <a:pt x="2295124" y="2735683"/>
                  <a:pt x="2315080" y="2735683"/>
                </a:cubicBezTo>
                <a:cubicBezTo>
                  <a:pt x="2397862" y="2735683"/>
                  <a:pt x="2561155" y="2724537"/>
                  <a:pt x="2653747" y="2718750"/>
                </a:cubicBezTo>
                <a:cubicBezTo>
                  <a:pt x="2694412" y="2678083"/>
                  <a:pt x="2669113" y="2714454"/>
                  <a:pt x="2594480" y="2651016"/>
                </a:cubicBezTo>
                <a:cubicBezTo>
                  <a:pt x="2561028" y="2622582"/>
                  <a:pt x="2533879" y="2587365"/>
                  <a:pt x="2501347" y="2557883"/>
                </a:cubicBezTo>
                <a:cubicBezTo>
                  <a:pt x="2443506" y="2505465"/>
                  <a:pt x="2388496" y="2448783"/>
                  <a:pt x="2323547" y="2405483"/>
                </a:cubicBezTo>
                <a:cubicBezTo>
                  <a:pt x="2261006" y="2363788"/>
                  <a:pt x="2289028" y="2383827"/>
                  <a:pt x="2238880" y="2346216"/>
                </a:cubicBezTo>
                <a:cubicBezTo>
                  <a:pt x="2236058" y="2337749"/>
                  <a:pt x="2226423" y="2328798"/>
                  <a:pt x="2230414" y="2320816"/>
                </a:cubicBezTo>
                <a:cubicBezTo>
                  <a:pt x="2243206" y="2295233"/>
                  <a:pt x="2282595" y="2326921"/>
                  <a:pt x="2289680" y="2329283"/>
                </a:cubicBezTo>
                <a:cubicBezTo>
                  <a:pt x="2327322" y="2341830"/>
                  <a:pt x="2421925" y="2344666"/>
                  <a:pt x="2442080" y="2346216"/>
                </a:cubicBezTo>
                <a:cubicBezTo>
                  <a:pt x="2478823" y="2352340"/>
                  <a:pt x="2515110" y="2358793"/>
                  <a:pt x="2552147" y="2363150"/>
                </a:cubicBezTo>
                <a:cubicBezTo>
                  <a:pt x="2580316" y="2366464"/>
                  <a:pt x="2608592" y="2368794"/>
                  <a:pt x="2636814" y="2371616"/>
                </a:cubicBezTo>
                <a:cubicBezTo>
                  <a:pt x="3183739" y="2340364"/>
                  <a:pt x="2755680" y="2381562"/>
                  <a:pt x="3043214" y="2329283"/>
                </a:cubicBezTo>
                <a:cubicBezTo>
                  <a:pt x="3068358" y="2324711"/>
                  <a:pt x="3094115" y="2324430"/>
                  <a:pt x="3119414" y="2320816"/>
                </a:cubicBezTo>
                <a:cubicBezTo>
                  <a:pt x="3173155" y="2313139"/>
                  <a:pt x="3280280" y="2295416"/>
                  <a:pt x="3280280" y="2295416"/>
                </a:cubicBezTo>
                <a:cubicBezTo>
                  <a:pt x="3349562" y="2260776"/>
                  <a:pt x="3278847" y="2293072"/>
                  <a:pt x="3348014" y="2270016"/>
                </a:cubicBezTo>
                <a:cubicBezTo>
                  <a:pt x="3362432" y="2265210"/>
                  <a:pt x="3375929" y="2257889"/>
                  <a:pt x="3390347" y="2253083"/>
                </a:cubicBezTo>
                <a:cubicBezTo>
                  <a:pt x="3415612" y="2244661"/>
                  <a:pt x="3449996" y="2240319"/>
                  <a:pt x="3475014" y="2236150"/>
                </a:cubicBezTo>
                <a:cubicBezTo>
                  <a:pt x="3472192" y="2227683"/>
                  <a:pt x="3472858" y="2217061"/>
                  <a:pt x="3466547" y="2210750"/>
                </a:cubicBezTo>
                <a:cubicBezTo>
                  <a:pt x="3454911" y="2199114"/>
                  <a:pt x="3438933" y="2192709"/>
                  <a:pt x="3424214" y="2185350"/>
                </a:cubicBezTo>
                <a:cubicBezTo>
                  <a:pt x="3354214" y="2150350"/>
                  <a:pt x="3276662" y="2128631"/>
                  <a:pt x="3212547" y="2083750"/>
                </a:cubicBezTo>
                <a:cubicBezTo>
                  <a:pt x="3156103" y="2044239"/>
                  <a:pt x="3091933" y="2013935"/>
                  <a:pt x="3043214" y="1965216"/>
                </a:cubicBezTo>
                <a:cubicBezTo>
                  <a:pt x="3026281" y="1948283"/>
                  <a:pt x="3011978" y="1928226"/>
                  <a:pt x="2992414" y="1914416"/>
                </a:cubicBezTo>
                <a:cubicBezTo>
                  <a:pt x="2933273" y="1872670"/>
                  <a:pt x="2883275" y="1854478"/>
                  <a:pt x="2814614" y="1838216"/>
                </a:cubicBezTo>
                <a:cubicBezTo>
                  <a:pt x="2735973" y="1819591"/>
                  <a:pt x="2656630" y="1804065"/>
                  <a:pt x="2577547" y="1787416"/>
                </a:cubicBezTo>
                <a:cubicBezTo>
                  <a:pt x="2549383" y="1781487"/>
                  <a:pt x="2492880" y="1770483"/>
                  <a:pt x="2492880" y="1770483"/>
                </a:cubicBezTo>
                <a:cubicBezTo>
                  <a:pt x="2478769" y="1764839"/>
                  <a:pt x="2464777" y="1758886"/>
                  <a:pt x="2450547" y="1753550"/>
                </a:cubicBezTo>
                <a:cubicBezTo>
                  <a:pt x="2442191" y="1750416"/>
                  <a:pt x="2421156" y="1753065"/>
                  <a:pt x="2425147" y="1745083"/>
                </a:cubicBezTo>
                <a:cubicBezTo>
                  <a:pt x="2430351" y="1734675"/>
                  <a:pt x="2447400" y="1737342"/>
                  <a:pt x="2459014" y="1736616"/>
                </a:cubicBezTo>
                <a:cubicBezTo>
                  <a:pt x="2583078" y="1728862"/>
                  <a:pt x="2707369" y="1725327"/>
                  <a:pt x="2831547" y="1719683"/>
                </a:cubicBezTo>
                <a:cubicBezTo>
                  <a:pt x="2882347" y="1711216"/>
                  <a:pt x="2932861" y="1700805"/>
                  <a:pt x="2983947" y="1694283"/>
                </a:cubicBezTo>
                <a:cubicBezTo>
                  <a:pt x="3065566" y="1683864"/>
                  <a:pt x="3147834" y="1679089"/>
                  <a:pt x="3229480" y="1668883"/>
                </a:cubicBezTo>
                <a:lnTo>
                  <a:pt x="3297214" y="1660416"/>
                </a:lnTo>
                <a:cubicBezTo>
                  <a:pt x="3461757" y="1701553"/>
                  <a:pt x="3339900" y="1676292"/>
                  <a:pt x="3331080" y="1660416"/>
                </a:cubicBezTo>
                <a:cubicBezTo>
                  <a:pt x="3321389" y="1642971"/>
                  <a:pt x="3327454" y="1620510"/>
                  <a:pt x="3322614" y="1601150"/>
                </a:cubicBezTo>
                <a:cubicBezTo>
                  <a:pt x="3315633" y="1573228"/>
                  <a:pt x="3290662" y="1526862"/>
                  <a:pt x="3271814" y="1508016"/>
                </a:cubicBezTo>
                <a:cubicBezTo>
                  <a:pt x="3266169" y="1502372"/>
                  <a:pt x="3261858" y="1494960"/>
                  <a:pt x="3254880" y="1491083"/>
                </a:cubicBezTo>
                <a:cubicBezTo>
                  <a:pt x="3209869" y="1466077"/>
                  <a:pt x="3150727" y="1451770"/>
                  <a:pt x="3102480" y="1440283"/>
                </a:cubicBezTo>
                <a:cubicBezTo>
                  <a:pt x="3074482" y="1433617"/>
                  <a:pt x="3045663" y="1430615"/>
                  <a:pt x="3017814" y="1423350"/>
                </a:cubicBezTo>
                <a:cubicBezTo>
                  <a:pt x="2980671" y="1413660"/>
                  <a:pt x="2944436" y="1400772"/>
                  <a:pt x="2907747" y="1389483"/>
                </a:cubicBezTo>
                <a:cubicBezTo>
                  <a:pt x="2840084" y="1347194"/>
                  <a:pt x="2835870" y="1347223"/>
                  <a:pt x="2772280" y="1296350"/>
                </a:cubicBezTo>
                <a:cubicBezTo>
                  <a:pt x="2747790" y="1276758"/>
                  <a:pt x="2760325" y="1273077"/>
                  <a:pt x="2721480" y="1262483"/>
                </a:cubicBezTo>
                <a:cubicBezTo>
                  <a:pt x="2640252" y="1240330"/>
                  <a:pt x="2557791" y="1222972"/>
                  <a:pt x="2475947" y="1203216"/>
                </a:cubicBezTo>
                <a:cubicBezTo>
                  <a:pt x="2455844" y="1189815"/>
                  <a:pt x="2435059" y="1176636"/>
                  <a:pt x="2416680" y="1160883"/>
                </a:cubicBezTo>
                <a:cubicBezTo>
                  <a:pt x="2407589" y="1153091"/>
                  <a:pt x="2399747" y="1143950"/>
                  <a:pt x="2391280" y="1135483"/>
                </a:cubicBezTo>
                <a:cubicBezTo>
                  <a:pt x="2408213" y="1121372"/>
                  <a:pt x="2422033" y="1102314"/>
                  <a:pt x="2442080" y="1093150"/>
                </a:cubicBezTo>
                <a:cubicBezTo>
                  <a:pt x="2656526" y="995117"/>
                  <a:pt x="2670260" y="1009869"/>
                  <a:pt x="2873880" y="949216"/>
                </a:cubicBezTo>
                <a:cubicBezTo>
                  <a:pt x="2944877" y="928068"/>
                  <a:pt x="3017852" y="911570"/>
                  <a:pt x="3085547" y="881483"/>
                </a:cubicBezTo>
                <a:cubicBezTo>
                  <a:pt x="3110947" y="870194"/>
                  <a:pt x="3135571" y="856965"/>
                  <a:pt x="3161747" y="847616"/>
                </a:cubicBezTo>
                <a:cubicBezTo>
                  <a:pt x="3175299" y="842776"/>
                  <a:pt x="3190119" y="842640"/>
                  <a:pt x="3204080" y="839150"/>
                </a:cubicBezTo>
                <a:cubicBezTo>
                  <a:pt x="3212738" y="836985"/>
                  <a:pt x="3221013" y="833505"/>
                  <a:pt x="3229480" y="830683"/>
                </a:cubicBezTo>
                <a:cubicBezTo>
                  <a:pt x="2956508" y="815517"/>
                  <a:pt x="3008540" y="810177"/>
                  <a:pt x="2602947" y="873016"/>
                </a:cubicBezTo>
                <a:cubicBezTo>
                  <a:pt x="2558850" y="879848"/>
                  <a:pt x="2520122" y="909040"/>
                  <a:pt x="2475947" y="915350"/>
                </a:cubicBezTo>
                <a:lnTo>
                  <a:pt x="2416680" y="923816"/>
                </a:lnTo>
                <a:cubicBezTo>
                  <a:pt x="2346125" y="918172"/>
                  <a:pt x="2265475" y="943685"/>
                  <a:pt x="2205014" y="906883"/>
                </a:cubicBezTo>
                <a:cubicBezTo>
                  <a:pt x="2175686" y="889031"/>
                  <a:pt x="2221947" y="805283"/>
                  <a:pt x="2221947" y="805283"/>
                </a:cubicBezTo>
                <a:cubicBezTo>
                  <a:pt x="2216303" y="762950"/>
                  <a:pt x="2206453" y="720967"/>
                  <a:pt x="2205014" y="678283"/>
                </a:cubicBezTo>
                <a:cubicBezTo>
                  <a:pt x="2182151" y="0"/>
                  <a:pt x="2263208" y="251724"/>
                  <a:pt x="2188080" y="26350"/>
                </a:cubicBezTo>
                <a:cubicBezTo>
                  <a:pt x="2171147" y="48928"/>
                  <a:pt x="2148135" y="68032"/>
                  <a:pt x="2137280" y="94083"/>
                </a:cubicBezTo>
                <a:cubicBezTo>
                  <a:pt x="2109058" y="161816"/>
                  <a:pt x="2077036" y="228089"/>
                  <a:pt x="2052614" y="297283"/>
                </a:cubicBezTo>
                <a:cubicBezTo>
                  <a:pt x="2035681" y="345261"/>
                  <a:pt x="2024567" y="395709"/>
                  <a:pt x="2001814" y="441216"/>
                </a:cubicBezTo>
                <a:cubicBezTo>
                  <a:pt x="1993347" y="458149"/>
                  <a:pt x="1983696" y="474540"/>
                  <a:pt x="1976414" y="492016"/>
                </a:cubicBezTo>
                <a:cubicBezTo>
                  <a:pt x="1957416" y="537611"/>
                  <a:pt x="1966099" y="538998"/>
                  <a:pt x="1942547" y="576683"/>
                </a:cubicBezTo>
                <a:cubicBezTo>
                  <a:pt x="1935068" y="588649"/>
                  <a:pt x="1925614" y="599261"/>
                  <a:pt x="1917147" y="610550"/>
                </a:cubicBezTo>
                <a:cubicBezTo>
                  <a:pt x="1914325" y="621839"/>
                  <a:pt x="1912766" y="633521"/>
                  <a:pt x="1908680" y="644416"/>
                </a:cubicBezTo>
                <a:cubicBezTo>
                  <a:pt x="1904248" y="656234"/>
                  <a:pt x="1894585" y="665985"/>
                  <a:pt x="1891747" y="678283"/>
                </a:cubicBezTo>
                <a:cubicBezTo>
                  <a:pt x="1886000" y="703185"/>
                  <a:pt x="1886102" y="729083"/>
                  <a:pt x="1883280" y="754483"/>
                </a:cubicBezTo>
                <a:cubicBezTo>
                  <a:pt x="1838488" y="732087"/>
                  <a:pt x="1785317" y="706410"/>
                  <a:pt x="1747814" y="678283"/>
                </a:cubicBezTo>
                <a:cubicBezTo>
                  <a:pt x="1725236" y="661350"/>
                  <a:pt x="1700036" y="647439"/>
                  <a:pt x="1680080" y="627483"/>
                </a:cubicBezTo>
                <a:cubicBezTo>
                  <a:pt x="1662913" y="610316"/>
                  <a:pt x="1651214" y="588416"/>
                  <a:pt x="1637747" y="568216"/>
                </a:cubicBezTo>
                <a:cubicBezTo>
                  <a:pt x="1622978" y="546063"/>
                  <a:pt x="1610183" y="522636"/>
                  <a:pt x="1595414" y="500483"/>
                </a:cubicBezTo>
                <a:cubicBezTo>
                  <a:pt x="1587587" y="488742"/>
                  <a:pt x="1578216" y="478099"/>
                  <a:pt x="1570014" y="466616"/>
                </a:cubicBezTo>
                <a:cubicBezTo>
                  <a:pt x="1564099" y="458336"/>
                  <a:pt x="1560275" y="448411"/>
                  <a:pt x="1553080" y="441216"/>
                </a:cubicBezTo>
                <a:cubicBezTo>
                  <a:pt x="1536667" y="424804"/>
                  <a:pt x="1522938" y="422702"/>
                  <a:pt x="1502280" y="415816"/>
                </a:cubicBezTo>
                <a:cubicBezTo>
                  <a:pt x="1493813" y="401705"/>
                  <a:pt x="1483563" y="388521"/>
                  <a:pt x="1476880" y="373483"/>
                </a:cubicBezTo>
                <a:cubicBezTo>
                  <a:pt x="1472154" y="362850"/>
                  <a:pt x="1469284" y="328012"/>
                  <a:pt x="1468414" y="339616"/>
                </a:cubicBezTo>
                <a:cubicBezTo>
                  <a:pt x="1464902" y="386437"/>
                  <a:pt x="1474227" y="629628"/>
                  <a:pt x="1443014" y="754483"/>
                </a:cubicBezTo>
                <a:cubicBezTo>
                  <a:pt x="1440849" y="763141"/>
                  <a:pt x="1437369" y="771416"/>
                  <a:pt x="1434547" y="779883"/>
                </a:cubicBezTo>
                <a:cubicBezTo>
                  <a:pt x="1420436" y="774239"/>
                  <a:pt x="1404372" y="772069"/>
                  <a:pt x="1392214" y="762950"/>
                </a:cubicBezTo>
                <a:cubicBezTo>
                  <a:pt x="1370236" y="746467"/>
                  <a:pt x="1309117" y="679095"/>
                  <a:pt x="1290614" y="652883"/>
                </a:cubicBezTo>
                <a:cubicBezTo>
                  <a:pt x="1269394" y="622821"/>
                  <a:pt x="1252891" y="589581"/>
                  <a:pt x="1231347" y="559750"/>
                </a:cubicBezTo>
                <a:cubicBezTo>
                  <a:pt x="1216113" y="538656"/>
                  <a:pt x="1199569" y="518237"/>
                  <a:pt x="1180547" y="500483"/>
                </a:cubicBezTo>
                <a:cubicBezTo>
                  <a:pt x="1142115" y="464613"/>
                  <a:pt x="1082996" y="425387"/>
                  <a:pt x="1036614" y="398883"/>
                </a:cubicBezTo>
                <a:cubicBezTo>
                  <a:pt x="1020176" y="389490"/>
                  <a:pt x="1002747" y="381950"/>
                  <a:pt x="985814" y="373483"/>
                </a:cubicBezTo>
                <a:cubicBezTo>
                  <a:pt x="977347" y="362194"/>
                  <a:pt x="968506" y="351176"/>
                  <a:pt x="960414" y="339616"/>
                </a:cubicBezTo>
                <a:cubicBezTo>
                  <a:pt x="948743" y="322943"/>
                  <a:pt x="939949" y="304132"/>
                  <a:pt x="926547" y="288816"/>
                </a:cubicBezTo>
                <a:cubicBezTo>
                  <a:pt x="900264" y="258779"/>
                  <a:pt x="870102" y="232372"/>
                  <a:pt x="841880" y="204150"/>
                </a:cubicBezTo>
                <a:cubicBezTo>
                  <a:pt x="833413" y="195683"/>
                  <a:pt x="826059" y="185934"/>
                  <a:pt x="816480" y="178750"/>
                </a:cubicBezTo>
                <a:cubicBezTo>
                  <a:pt x="771325" y="144883"/>
                  <a:pt x="791081" y="164639"/>
                  <a:pt x="757214" y="119483"/>
                </a:cubicBezTo>
                <a:cubicBezTo>
                  <a:pt x="738136" y="176714"/>
                  <a:pt x="749387" y="129394"/>
                  <a:pt x="765680" y="238016"/>
                </a:cubicBezTo>
                <a:cubicBezTo>
                  <a:pt x="786374" y="375974"/>
                  <a:pt x="759155" y="254247"/>
                  <a:pt x="791080" y="381950"/>
                </a:cubicBezTo>
                <a:cubicBezTo>
                  <a:pt x="793902" y="407350"/>
                  <a:pt x="797004" y="432721"/>
                  <a:pt x="799547" y="458150"/>
                </a:cubicBezTo>
                <a:cubicBezTo>
                  <a:pt x="806635" y="529025"/>
                  <a:pt x="804505" y="542208"/>
                  <a:pt x="816480" y="602083"/>
                </a:cubicBezTo>
                <a:cubicBezTo>
                  <a:pt x="822178" y="630573"/>
                  <a:pt x="835438" y="669449"/>
                  <a:pt x="841880" y="695216"/>
                </a:cubicBezTo>
                <a:cubicBezTo>
                  <a:pt x="845370" y="709177"/>
                  <a:pt x="847111" y="723528"/>
                  <a:pt x="850347" y="737550"/>
                </a:cubicBezTo>
                <a:cubicBezTo>
                  <a:pt x="875663" y="847253"/>
                  <a:pt x="860341" y="763653"/>
                  <a:pt x="875747" y="856083"/>
                </a:cubicBezTo>
                <a:cubicBezTo>
                  <a:pt x="864458" y="858905"/>
                  <a:pt x="853516" y="864550"/>
                  <a:pt x="841880" y="864550"/>
                </a:cubicBezTo>
                <a:cubicBezTo>
                  <a:pt x="832955" y="864550"/>
                  <a:pt x="859854" y="861034"/>
                  <a:pt x="867280" y="856083"/>
                </a:cubicBezTo>
                <a:cubicBezTo>
                  <a:pt x="869628" y="854517"/>
                  <a:pt x="867280" y="850438"/>
                  <a:pt x="867280" y="847616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2 -2.15659E-6 L 0.38329 0.37712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16" y="1885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733 0.4934 " pathEditMode="relative" ptsTypes="AA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1695E-6 2.59903E-6 L -0.661 -0.31782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50" y="-1589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9666 -0.23025 " pathEditMode="relative" ptsTypes="AA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4" grpId="0" animBg="1"/>
      <p:bldP spid="13" grpId="0" animBg="1"/>
      <p:bldP spid="13" grpId="1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200" y="304800"/>
            <a:ext cx="2209800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Gas Ball’s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temperature in</a:t>
            </a:r>
          </a:p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center rises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25146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62500" y="2527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96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06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37100" y="2705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0" y="23706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2616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32300" y="2959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196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5930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16600" y="2679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6110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6450" y="4309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65500" y="8931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8550" y="119790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21000" y="28321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78450" y="24468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600" y="1837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24500" y="380159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5100" y="3416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394200" y="5842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921500" y="3416300"/>
            <a:ext cx="508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752600" y="3568700"/>
            <a:ext cx="5207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404449" y="598557"/>
            <a:ext cx="58830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2555897" y="4926157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H="1" flipV="1">
            <a:off x="6196989" y="1224451"/>
            <a:ext cx="465259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2519852" y="1224452"/>
            <a:ext cx="465258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>
            <a:off x="6233035" y="4926158"/>
            <a:ext cx="393167" cy="337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8"/>
          <p:cNvGrpSpPr/>
          <p:nvPr/>
        </p:nvGrpSpPr>
        <p:grpSpPr>
          <a:xfrm rot="17051225">
            <a:off x="4508500" y="2332504"/>
            <a:ext cx="787400" cy="2527488"/>
            <a:chOff x="4279900" y="2332504"/>
            <a:chExt cx="787400" cy="2527488"/>
          </a:xfrm>
        </p:grpSpPr>
        <p:sp>
          <p:nvSpPr>
            <p:cNvPr id="33" name="TextBox 32"/>
            <p:cNvSpPr txBox="1"/>
            <p:nvPr/>
          </p:nvSpPr>
          <p:spPr>
            <a:xfrm>
              <a:off x="4279900" y="24765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75200" y="2489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32300" y="2616199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84700" y="27686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371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49800" y="2667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711700" y="23325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84700" y="25781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45000" y="2921000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323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72000" y="2408704"/>
              <a:ext cx="2921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solidFill>
                    <a:srgbClr val="FF0000"/>
                  </a:solidFill>
                </a:rPr>
                <a:t>.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 rot="13507123">
            <a:off x="4888876" y="235281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3" name="TextBox 52"/>
          <p:cNvSpPr txBox="1"/>
          <p:nvPr/>
        </p:nvSpPr>
        <p:spPr>
          <a:xfrm rot="13507123">
            <a:off x="4548372" y="1992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4" name="TextBox 53"/>
          <p:cNvSpPr txBox="1"/>
          <p:nvPr/>
        </p:nvSpPr>
        <p:spPr>
          <a:xfrm rot="13507123">
            <a:off x="4880324" y="21462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 rot="13507123">
            <a:off x="4880771" y="193072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 rot="13507123">
            <a:off x="4547553" y="238803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 rot="13507123">
            <a:off x="4692279" y="18854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 rot="13507123">
            <a:off x="4482150" y="214846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 rot="13507123">
            <a:off x="4745788" y="20651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rot="13507123">
            <a:off x="4988348" y="2020752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1" name="TextBox 60"/>
          <p:cNvSpPr txBox="1"/>
          <p:nvPr/>
        </p:nvSpPr>
        <p:spPr>
          <a:xfrm rot="13507123">
            <a:off x="4733299" y="2292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 rot="13507123">
            <a:off x="4634721" y="219368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 rot="7734651">
            <a:off x="4562919" y="205364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 rot="7734651">
            <a:off x="4241934" y="2431077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 rot="7734651">
            <a:off x="4358491" y="2084488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9" name="TextBox 68"/>
          <p:cNvSpPr txBox="1"/>
          <p:nvPr/>
        </p:nvSpPr>
        <p:spPr>
          <a:xfrm rot="7734651">
            <a:off x="4144181" y="2107351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0" name="TextBox 69"/>
          <p:cNvSpPr txBox="1"/>
          <p:nvPr/>
        </p:nvSpPr>
        <p:spPr>
          <a:xfrm rot="7734651">
            <a:off x="4634836" y="238916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 rot="7734651">
            <a:off x="4119537" y="2299635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2" name="TextBox 71"/>
          <p:cNvSpPr txBox="1"/>
          <p:nvPr/>
        </p:nvSpPr>
        <p:spPr>
          <a:xfrm rot="7734651">
            <a:off x="4403748" y="248008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3" name="TextBox 72"/>
          <p:cNvSpPr txBox="1"/>
          <p:nvPr/>
        </p:nvSpPr>
        <p:spPr>
          <a:xfrm rot="7734651">
            <a:off x="4292414" y="2227006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4" name="TextBox 73"/>
          <p:cNvSpPr txBox="1"/>
          <p:nvPr/>
        </p:nvSpPr>
        <p:spPr>
          <a:xfrm rot="7734651">
            <a:off x="4222046" y="199067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5" name="TextBox 74"/>
          <p:cNvSpPr txBox="1"/>
          <p:nvPr/>
        </p:nvSpPr>
        <p:spPr>
          <a:xfrm rot="7734651">
            <a:off x="4519949" y="2214819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 rot="7734651">
            <a:off x="4432202" y="2323523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267200" y="23622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762500" y="2374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419600" y="25019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572000" y="26543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483100" y="20955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37100" y="25527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699000" y="22182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572000" y="24638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432300" y="2667000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4196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559300" y="2294404"/>
            <a:ext cx="29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0781" y="6013728"/>
            <a:ext cx="8155719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The energy of FUSION pushes back on gravity and the collapse is stopped.</a:t>
            </a:r>
          </a:p>
        </p:txBody>
      </p:sp>
      <p:cxnSp>
        <p:nvCxnSpPr>
          <p:cNvPr id="95" name="Straight Arrow Connector 94"/>
          <p:cNvCxnSpPr/>
          <p:nvPr/>
        </p:nvCxnSpPr>
        <p:spPr>
          <a:xfrm rot="5400000">
            <a:off x="2860919" y="4500974"/>
            <a:ext cx="457200" cy="33703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10800000">
            <a:off x="2329962" y="3570288"/>
            <a:ext cx="5080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6400800" y="3420311"/>
            <a:ext cx="5207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 flipH="1" flipV="1">
            <a:off x="5895998" y="1702227"/>
            <a:ext cx="393167" cy="33703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 flipH="1">
            <a:off x="2892934" y="1668685"/>
            <a:ext cx="393167" cy="33703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 flipH="1" flipV="1">
            <a:off x="4392612" y="1197114"/>
            <a:ext cx="609600" cy="158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6200000" flipH="1">
            <a:off x="4417149" y="5243443"/>
            <a:ext cx="58830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16200000" flipH="1">
            <a:off x="5859953" y="4505003"/>
            <a:ext cx="465258" cy="337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9138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0200" y="304800"/>
            <a:ext cx="2209800" cy="156966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When mass moves inward, it starts to rotate.</a:t>
            </a:r>
          </a:p>
        </p:txBody>
      </p:sp>
      <p:sp>
        <p:nvSpPr>
          <p:cNvPr id="91" name="Freeform 90"/>
          <p:cNvSpPr/>
          <p:nvPr/>
        </p:nvSpPr>
        <p:spPr>
          <a:xfrm>
            <a:off x="1460500" y="5067300"/>
            <a:ext cx="1399117" cy="1250950"/>
          </a:xfrm>
          <a:custGeom>
            <a:avLst/>
            <a:gdLst>
              <a:gd name="connsiteX0" fmla="*/ 0 w 1399117"/>
              <a:gd name="connsiteY0" fmla="*/ 0 h 1250950"/>
              <a:gd name="connsiteX1" fmla="*/ 419100 w 1399117"/>
              <a:gd name="connsiteY1" fmla="*/ 660400 h 1250950"/>
              <a:gd name="connsiteX2" fmla="*/ 1244600 w 1399117"/>
              <a:gd name="connsiteY2" fmla="*/ 1155700 h 1250950"/>
              <a:gd name="connsiteX3" fmla="*/ 1346200 w 1399117"/>
              <a:gd name="connsiteY3" fmla="*/ 1231900 h 125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9117" h="1250950">
                <a:moveTo>
                  <a:pt x="0" y="0"/>
                </a:moveTo>
                <a:cubicBezTo>
                  <a:pt x="105833" y="233891"/>
                  <a:pt x="211667" y="467783"/>
                  <a:pt x="419100" y="660400"/>
                </a:cubicBezTo>
                <a:cubicBezTo>
                  <a:pt x="626533" y="853017"/>
                  <a:pt x="1090083" y="1060450"/>
                  <a:pt x="1244600" y="1155700"/>
                </a:cubicBezTo>
                <a:cubicBezTo>
                  <a:pt x="1399117" y="1250950"/>
                  <a:pt x="1346200" y="1231900"/>
                  <a:pt x="1346200" y="12319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Arrow Connector 93"/>
          <p:cNvCxnSpPr>
            <a:stCxn id="91" idx="3"/>
          </p:cNvCxnSpPr>
          <p:nvPr/>
        </p:nvCxnSpPr>
        <p:spPr>
          <a:xfrm>
            <a:off x="2806700" y="6299200"/>
            <a:ext cx="406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27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-1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32" t="13194" r="13194" b="4167"/>
          <a:stretch>
            <a:fillRect/>
          </a:stretch>
        </p:blipFill>
        <p:spPr>
          <a:xfrm>
            <a:off x="2794000" y="2810934"/>
            <a:ext cx="3666066" cy="302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6600" y="1135797"/>
            <a:ext cx="708660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When a spinning object moves mass centrally, the object spins faster</a:t>
            </a:r>
          </a:p>
        </p:txBody>
      </p:sp>
    </p:spTree>
    <p:extLst>
      <p:ext uri="{BB962C8B-B14F-4D97-AF65-F5344CB8AC3E}">
        <p14:creationId xmlns:p14="http://schemas.microsoft.com/office/powerpoint/2010/main" val="3712981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b="19167"/>
          <a:stretch>
            <a:fillRect/>
          </a:stretch>
        </p:blipFill>
        <p:spPr>
          <a:xfrm>
            <a:off x="0" y="233039"/>
            <a:ext cx="9144000" cy="51668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81352" y="5908496"/>
            <a:ext cx="6964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Earth spins but the bulge always points toward the Moon,</a:t>
            </a:r>
          </a:p>
          <a:p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so we experience </a:t>
            </a:r>
            <a:r>
              <a:rPr lang="en-US" sz="2000">
                <a:solidFill>
                  <a:schemeClr val="bg1"/>
                </a:solidFill>
                <a:latin typeface="Arial"/>
                <a:cs typeface="Arial"/>
              </a:rPr>
              <a:t>2 low tides </a:t>
            </a:r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and </a:t>
            </a:r>
            <a:r>
              <a:rPr lang="en-US" sz="2000">
                <a:solidFill>
                  <a:srgbClr val="FFFFFF"/>
                </a:solidFill>
                <a:latin typeface="Arial"/>
                <a:cs typeface="Arial"/>
              </a:rPr>
              <a:t>2 high tides </a:t>
            </a:r>
            <a:r>
              <a:rPr lang="en-US" sz="2000">
                <a:solidFill>
                  <a:srgbClr val="FFFF00"/>
                </a:solidFill>
                <a:latin typeface="Arial"/>
                <a:cs typeface="Arial"/>
              </a:rPr>
              <a:t>in 24 hrs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450630" y="3429937"/>
            <a:ext cx="426469" cy="335529"/>
            <a:chOff x="2450630" y="3565409"/>
            <a:chExt cx="426469" cy="335529"/>
          </a:xfrm>
        </p:grpSpPr>
        <p:sp>
          <p:nvSpPr>
            <p:cNvPr id="20" name="Freeform 19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03559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0200" y="304800"/>
            <a:ext cx="2209800" cy="156966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And like making a pizza, spin-up flattens.</a:t>
            </a:r>
          </a:p>
        </p:txBody>
      </p:sp>
      <p:sp>
        <p:nvSpPr>
          <p:cNvPr id="96" name="Oval 95"/>
          <p:cNvSpPr/>
          <p:nvPr/>
        </p:nvSpPr>
        <p:spPr>
          <a:xfrm>
            <a:off x="1752600" y="3352800"/>
            <a:ext cx="5676900" cy="6604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181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2700"/>
            <a:ext cx="2209800" cy="304698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We are left with the remnants that did not move to the center and a flat disk with the sun in the middle.</a:t>
            </a:r>
          </a:p>
        </p:txBody>
      </p:sp>
      <p:sp>
        <p:nvSpPr>
          <p:cNvPr id="96" name="Oval 95"/>
          <p:cNvSpPr/>
          <p:nvPr/>
        </p:nvSpPr>
        <p:spPr>
          <a:xfrm>
            <a:off x="1752600" y="3352800"/>
            <a:ext cx="5676900" cy="6604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949700" y="2984500"/>
            <a:ext cx="12827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11600" y="1943100"/>
            <a:ext cx="1466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new born sun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6832600" y="5041901"/>
            <a:ext cx="914400" cy="444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29500" y="5486402"/>
            <a:ext cx="120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Oort Cloud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851400" y="2404764"/>
            <a:ext cx="2895602" cy="12274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81900" y="1758434"/>
            <a:ext cx="1248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planets will</a:t>
            </a:r>
          </a:p>
          <a:p>
            <a:r>
              <a:rPr lang="en-US"/>
              <a:t>form here</a:t>
            </a:r>
          </a:p>
        </p:txBody>
      </p:sp>
    </p:spTree>
    <p:extLst>
      <p:ext uri="{BB962C8B-B14F-4D97-AF65-F5344CB8AC3E}">
        <p14:creationId xmlns:p14="http://schemas.microsoft.com/office/powerpoint/2010/main" val="232665268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2700"/>
            <a:ext cx="220980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Arial"/>
                <a:cs typeface="Arial"/>
              </a:rPr>
              <a:t>Look at the very inner disk</a:t>
            </a:r>
          </a:p>
        </p:txBody>
      </p:sp>
      <p:sp>
        <p:nvSpPr>
          <p:cNvPr id="96" name="Oval 95"/>
          <p:cNvSpPr/>
          <p:nvPr/>
        </p:nvSpPr>
        <p:spPr>
          <a:xfrm>
            <a:off x="1752600" y="3352800"/>
            <a:ext cx="5676900" cy="6604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52600" y="304800"/>
            <a:ext cx="5676900" cy="5842000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949700" y="2984500"/>
            <a:ext cx="12827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11600" y="1943100"/>
            <a:ext cx="1466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new born sun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6832600" y="5041901"/>
            <a:ext cx="914400" cy="444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29500" y="5486402"/>
            <a:ext cx="120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Oort Cloud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81900" y="1758434"/>
            <a:ext cx="1248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planets will</a:t>
            </a:r>
          </a:p>
          <a:p>
            <a:r>
              <a:rPr lang="en-US"/>
              <a:t>form here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49230" y="3481981"/>
            <a:ext cx="279400" cy="265499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851400" y="2404764"/>
            <a:ext cx="2895602" cy="12274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62328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disk.jpg"/>
          <p:cNvPicPr>
            <a:picLocks noChangeAspect="1"/>
          </p:cNvPicPr>
          <p:nvPr/>
        </p:nvPicPr>
        <p:blipFill>
          <a:blip r:embed="rId2">
            <a:lum bright="1000" contrast="4000"/>
          </a:blip>
          <a:stretch>
            <a:fillRect/>
          </a:stretch>
        </p:blipFill>
        <p:spPr>
          <a:xfrm>
            <a:off x="0" y="53578"/>
            <a:ext cx="9144000" cy="675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6757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00762main_image_1258_1024-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7" y="44267"/>
            <a:ext cx="9073687" cy="68052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8537" y="52735"/>
            <a:ext cx="5537201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Planets build up by </a:t>
            </a:r>
            <a:r>
              <a:rPr lang="en-US" sz="2400" u="sng" dirty="0">
                <a:solidFill>
                  <a:srgbClr val="FFFF00"/>
                </a:solidFill>
                <a:latin typeface="Arial"/>
                <a:cs typeface="Arial"/>
              </a:rPr>
              <a:t>accretion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:</a:t>
            </a:r>
          </a:p>
          <a:p>
            <a:endParaRPr lang="en-US" sz="2400" dirty="0">
              <a:solidFill>
                <a:srgbClr val="FFFF00"/>
              </a:solidFill>
              <a:latin typeface="Arial"/>
              <a:cs typeface="Arial"/>
            </a:endParaRPr>
          </a:p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colliding dust and gas stick together.</a:t>
            </a:r>
          </a:p>
        </p:txBody>
      </p:sp>
    </p:spTree>
    <p:extLst>
      <p:ext uri="{BB962C8B-B14F-4D97-AF65-F5344CB8AC3E}">
        <p14:creationId xmlns:p14="http://schemas.microsoft.com/office/powerpoint/2010/main" val="365914353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50" y="6020475"/>
            <a:ext cx="868045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Computer models show that there were from 150 to 200 planets formed early on</a:t>
            </a:r>
          </a:p>
        </p:txBody>
      </p:sp>
      <p:pic>
        <p:nvPicPr>
          <p:cNvPr id="4" name="Picture 3" descr="NGC2547ID8_Spitzer_4005.jpg"/>
          <p:cNvPicPr>
            <a:picLocks noChangeAspect="1"/>
          </p:cNvPicPr>
          <p:nvPr/>
        </p:nvPicPr>
        <p:blipFill>
          <a:blip r:embed="rId2">
            <a:lum contrast="3000"/>
          </a:blip>
          <a:stretch>
            <a:fillRect/>
          </a:stretch>
        </p:blipFill>
        <p:spPr>
          <a:xfrm>
            <a:off x="0" y="857036"/>
            <a:ext cx="9144000" cy="514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8215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ace_The_fall_of_an_asteroid_01697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50" y="6020475"/>
            <a:ext cx="8680450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Once planets built up there were</a:t>
            </a:r>
          </a:p>
          <a:p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one billion years of the Era of Bombardment</a:t>
            </a:r>
          </a:p>
        </p:txBody>
      </p:sp>
    </p:spTree>
    <p:extLst>
      <p:ext uri="{BB962C8B-B14F-4D97-AF65-F5344CB8AC3E}">
        <p14:creationId xmlns:p14="http://schemas.microsoft.com/office/powerpoint/2010/main" val="311057728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" y="-12700"/>
            <a:ext cx="8297333" cy="461665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lang="en-US" sz="2400" u="sng" dirty="0">
                <a:solidFill>
                  <a:srgbClr val="FF0000"/>
                </a:solidFill>
                <a:latin typeface="Arial"/>
                <a:cs typeface="Arial"/>
              </a:rPr>
              <a:t>rocky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planets built up slowly in the inner region</a:t>
            </a:r>
          </a:p>
        </p:txBody>
      </p:sp>
      <p:sp>
        <p:nvSpPr>
          <p:cNvPr id="96" name="Oval 95"/>
          <p:cNvSpPr/>
          <p:nvPr/>
        </p:nvSpPr>
        <p:spPr>
          <a:xfrm>
            <a:off x="1752600" y="3352800"/>
            <a:ext cx="5676900" cy="6604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949700" y="2899830"/>
            <a:ext cx="12827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68818" y="1943100"/>
            <a:ext cx="51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sun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683000" y="2349500"/>
            <a:ext cx="189653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3292211" y="2741877"/>
            <a:ext cx="78157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5171879" y="2750338"/>
            <a:ext cx="78157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15508" y="3075794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2000 K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5400000" flipH="1" flipV="1">
            <a:off x="5200477" y="4458515"/>
            <a:ext cx="719618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74331" y="4818324"/>
            <a:ext cx="2123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too hot for ice, slow build up — rocky</a:t>
            </a:r>
          </a:p>
        </p:txBody>
      </p:sp>
    </p:spTree>
    <p:extLst>
      <p:ext uri="{BB962C8B-B14F-4D97-AF65-F5344CB8AC3E}">
        <p14:creationId xmlns:p14="http://schemas.microsoft.com/office/powerpoint/2010/main" val="75800496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" y="-12700"/>
            <a:ext cx="8297333" cy="830997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lang="en-US" sz="2400" u="sng" dirty="0">
                <a:solidFill>
                  <a:srgbClr val="FF0000"/>
                </a:solidFill>
                <a:latin typeface="Arial"/>
                <a:cs typeface="Arial"/>
              </a:rPr>
              <a:t>rocky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planets built up slowly in the inner region</a:t>
            </a:r>
          </a:p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and large </a:t>
            </a:r>
            <a:r>
              <a:rPr lang="en-US" sz="2400" u="sng" dirty="0">
                <a:solidFill>
                  <a:srgbClr val="FF0000"/>
                </a:solidFill>
                <a:latin typeface="Arial"/>
                <a:cs typeface="Arial"/>
              </a:rPr>
              <a:t>gas giants 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in the outer region</a:t>
            </a:r>
          </a:p>
        </p:txBody>
      </p:sp>
      <p:sp>
        <p:nvSpPr>
          <p:cNvPr id="96" name="Oval 95"/>
          <p:cNvSpPr/>
          <p:nvPr/>
        </p:nvSpPr>
        <p:spPr>
          <a:xfrm>
            <a:off x="1752600" y="3352800"/>
            <a:ext cx="5676900" cy="660400"/>
          </a:xfrm>
          <a:prstGeom prst="ellipse">
            <a:avLst/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949700" y="2899830"/>
            <a:ext cx="12827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68818" y="1943100"/>
            <a:ext cx="51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sun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683000" y="2349500"/>
            <a:ext cx="189653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3292211" y="2741877"/>
            <a:ext cx="78157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5171879" y="2750338"/>
            <a:ext cx="781579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15508" y="3075794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2000 K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302873" y="1960012"/>
            <a:ext cx="456359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608464" y="2657597"/>
            <a:ext cx="139040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05168" y="3141922"/>
            <a:ext cx="139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50 K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6172058" y="2657597"/>
            <a:ext cx="139040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1669860" y="4733309"/>
            <a:ext cx="12707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918508" y="5369500"/>
            <a:ext cx="1535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sticky ices, rapid build up — gas giants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5400000" flipH="1" flipV="1">
            <a:off x="5200477" y="4458515"/>
            <a:ext cx="719618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74331" y="4818324"/>
            <a:ext cx="2123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too hot for ice, slow build up — rocky</a:t>
            </a:r>
          </a:p>
        </p:txBody>
      </p:sp>
    </p:spTree>
    <p:extLst>
      <p:ext uri="{BB962C8B-B14F-4D97-AF65-F5344CB8AC3E}">
        <p14:creationId xmlns:p14="http://schemas.microsoft.com/office/powerpoint/2010/main" val="260582026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870" y="354520"/>
            <a:ext cx="81706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IDEO:  The 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Formation of the Solar System</a:t>
            </a:r>
          </a:p>
          <a:p>
            <a:pPr algn="ctr"/>
            <a:endParaRPr lang="en-US" sz="3200" dirty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Arial"/>
                <a:cs typeface="Arial"/>
                <a:hlinkClick r:id="rId2"/>
              </a:rPr>
              <a:t>https://www.youtube.com/watch?v=x1QTc5YeO6w</a:t>
            </a:r>
            <a:endParaRPr lang="en-US" sz="2400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328" y="2090585"/>
            <a:ext cx="7403690" cy="416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9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png"/>
          <p:cNvPicPr>
            <a:picLocks noChangeAspect="1"/>
          </p:cNvPicPr>
          <p:nvPr/>
        </p:nvPicPr>
        <p:blipFill>
          <a:blip r:embed="rId2"/>
          <a:srcRect b="19167"/>
          <a:stretch>
            <a:fillRect/>
          </a:stretch>
        </p:blipFill>
        <p:spPr>
          <a:xfrm>
            <a:off x="0" y="233039"/>
            <a:ext cx="9144000" cy="5166813"/>
          </a:xfrm>
          <a:prstGeom prst="rect">
            <a:avLst/>
          </a:prstGeom>
        </p:spPr>
      </p:pic>
      <p:grpSp>
        <p:nvGrpSpPr>
          <p:cNvPr id="9" name="Group 52"/>
          <p:cNvGrpSpPr/>
          <p:nvPr/>
        </p:nvGrpSpPr>
        <p:grpSpPr>
          <a:xfrm>
            <a:off x="2353988" y="1405657"/>
            <a:ext cx="753927" cy="697050"/>
            <a:chOff x="2353988" y="1405657"/>
            <a:chExt cx="753927" cy="697050"/>
          </a:xfrm>
        </p:grpSpPr>
        <p:sp>
          <p:nvSpPr>
            <p:cNvPr id="42" name="Oval 41"/>
            <p:cNvSpPr/>
            <p:nvPr/>
          </p:nvSpPr>
          <p:spPr>
            <a:xfrm rot="16200000" flipV="1">
              <a:off x="2979012" y="1687345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3"/>
            <p:cNvSpPr/>
            <p:nvPr/>
          </p:nvSpPr>
          <p:spPr>
            <a:xfrm rot="16200000" flipV="1">
              <a:off x="2606628" y="1400889"/>
              <a:ext cx="257813" cy="267350"/>
            </a:xfrm>
            <a:prstGeom prst="ellipse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16200000" flipV="1">
              <a:off x="2716436" y="1501148"/>
              <a:ext cx="45719" cy="4571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rot="5400000" flipV="1">
              <a:off x="2572412" y="1805905"/>
              <a:ext cx="286459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V="1">
              <a:off x="2716433" y="1949930"/>
              <a:ext cx="152779" cy="1527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2581965" y="1969824"/>
              <a:ext cx="152778" cy="1129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>
              <a:off x="2716435" y="1778054"/>
              <a:ext cx="286449" cy="3819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2449090" y="1778054"/>
              <a:ext cx="265759" cy="381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 rot="16200000" flipV="1">
              <a:off x="2368308" y="1687729"/>
              <a:ext cx="114584" cy="14322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450630" y="3429937"/>
            <a:ext cx="426469" cy="335529"/>
            <a:chOff x="2450630" y="3565409"/>
            <a:chExt cx="426469" cy="335529"/>
          </a:xfrm>
        </p:grpSpPr>
        <p:sp>
          <p:nvSpPr>
            <p:cNvPr id="53" name="Freeform 52"/>
            <p:cNvSpPr/>
            <p:nvPr/>
          </p:nvSpPr>
          <p:spPr>
            <a:xfrm>
              <a:off x="2450630" y="3603037"/>
              <a:ext cx="426469" cy="297901"/>
            </a:xfrm>
            <a:custGeom>
              <a:avLst/>
              <a:gdLst>
                <a:gd name="connsiteX0" fmla="*/ 51740 w 426469"/>
                <a:gd name="connsiteY0" fmla="*/ 9407 h 297901"/>
                <a:gd name="connsiteX1" fmla="*/ 23518 w 426469"/>
                <a:gd name="connsiteY1" fmla="*/ 197556 h 297901"/>
                <a:gd name="connsiteX2" fmla="*/ 192851 w 426469"/>
                <a:gd name="connsiteY2" fmla="*/ 291630 h 297901"/>
                <a:gd name="connsiteX3" fmla="*/ 390407 w 426469"/>
                <a:gd name="connsiteY3" fmla="*/ 235185 h 297901"/>
                <a:gd name="connsiteX4" fmla="*/ 409222 w 426469"/>
                <a:gd name="connsiteY4" fmla="*/ 103482 h 297901"/>
                <a:gd name="connsiteX5" fmla="*/ 315148 w 426469"/>
                <a:gd name="connsiteY5" fmla="*/ 0 h 29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6469" h="297901">
                  <a:moveTo>
                    <a:pt x="51740" y="9407"/>
                  </a:moveTo>
                  <a:cubicBezTo>
                    <a:pt x="25870" y="79963"/>
                    <a:pt x="0" y="150519"/>
                    <a:pt x="23518" y="197556"/>
                  </a:cubicBezTo>
                  <a:cubicBezTo>
                    <a:pt x="47036" y="244593"/>
                    <a:pt x="131703" y="285359"/>
                    <a:pt x="192851" y="291630"/>
                  </a:cubicBezTo>
                  <a:cubicBezTo>
                    <a:pt x="253999" y="297901"/>
                    <a:pt x="354345" y="266543"/>
                    <a:pt x="390407" y="235185"/>
                  </a:cubicBezTo>
                  <a:cubicBezTo>
                    <a:pt x="426469" y="203827"/>
                    <a:pt x="421765" y="142679"/>
                    <a:pt x="409222" y="103482"/>
                  </a:cubicBezTo>
                  <a:cubicBezTo>
                    <a:pt x="396679" y="64285"/>
                    <a:pt x="315148" y="0"/>
                    <a:pt x="315148" y="0"/>
                  </a:cubicBez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2662297" y="3565409"/>
              <a:ext cx="188148" cy="10348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1853263" y="6117129"/>
            <a:ext cx="610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Arial"/>
                <a:cs typeface="Arial"/>
              </a:rPr>
              <a:t>this person would experience a low tide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391400" y="3432292"/>
            <a:ext cx="1591733" cy="515221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40266" y="3586103"/>
            <a:ext cx="4995334" cy="1587030"/>
          </a:xfrm>
          <a:prstGeom prst="rect">
            <a:avLst/>
          </a:prstGeom>
          <a:solidFill>
            <a:srgbClr val="00000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896674" y="-7680"/>
            <a:ext cx="7960526" cy="795833"/>
            <a:chOff x="896674" y="-7680"/>
            <a:chExt cx="7960526" cy="795833"/>
          </a:xfrm>
        </p:grpSpPr>
        <p:grpSp>
          <p:nvGrpSpPr>
            <p:cNvPr id="59" name="Group 43"/>
            <p:cNvGrpSpPr/>
            <p:nvPr/>
          </p:nvGrpSpPr>
          <p:grpSpPr>
            <a:xfrm>
              <a:off x="896674" y="-7680"/>
              <a:ext cx="2626316" cy="770444"/>
              <a:chOff x="896674" y="787"/>
              <a:chExt cx="2626316" cy="770444"/>
            </a:xfrm>
          </p:grpSpPr>
          <p:grpSp>
            <p:nvGrpSpPr>
              <p:cNvPr id="100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115" name="Straight Connector 114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2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2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2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44"/>
            <p:cNvGrpSpPr/>
            <p:nvPr/>
          </p:nvGrpSpPr>
          <p:grpSpPr>
            <a:xfrm>
              <a:off x="3724646" y="781"/>
              <a:ext cx="2626316" cy="770444"/>
              <a:chOff x="896674" y="787"/>
              <a:chExt cx="2626316" cy="770444"/>
            </a:xfrm>
          </p:grpSpPr>
          <p:grpSp>
            <p:nvGrpSpPr>
              <p:cNvPr id="79" name="Group 28"/>
              <p:cNvGrpSpPr/>
              <p:nvPr/>
            </p:nvGrpSpPr>
            <p:grpSpPr>
              <a:xfrm>
                <a:off x="896674" y="793"/>
                <a:ext cx="763588" cy="761983"/>
                <a:chOff x="896674" y="793"/>
                <a:chExt cx="763588" cy="761983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29"/>
              <p:cNvGrpSpPr/>
              <p:nvPr/>
            </p:nvGrpSpPr>
            <p:grpSpPr>
              <a:xfrm>
                <a:off x="1828038" y="787"/>
                <a:ext cx="763588" cy="761983"/>
                <a:chOff x="896674" y="793"/>
                <a:chExt cx="763588" cy="761983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36"/>
              <p:cNvGrpSpPr/>
              <p:nvPr/>
            </p:nvGrpSpPr>
            <p:grpSpPr>
              <a:xfrm>
                <a:off x="2759402" y="9248"/>
                <a:ext cx="763588" cy="761983"/>
                <a:chOff x="896674" y="793"/>
                <a:chExt cx="763588" cy="761983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rot="5400000">
                  <a:off x="524934" y="37253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5400000">
                  <a:off x="677334" y="380994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5400000">
                  <a:off x="829734" y="380988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 rot="5400000">
                  <a:off x="982134" y="389449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 rot="5400000">
                  <a:off x="1134534" y="389443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rot="5400000">
                  <a:off x="1286934" y="389437"/>
                  <a:ext cx="745067" cy="1588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28"/>
            <p:cNvGrpSpPr/>
            <p:nvPr/>
          </p:nvGrpSpPr>
          <p:grpSpPr>
            <a:xfrm>
              <a:off x="6535684" y="17715"/>
              <a:ext cx="763588" cy="761983"/>
              <a:chOff x="896674" y="793"/>
              <a:chExt cx="763588" cy="761983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29"/>
            <p:cNvGrpSpPr/>
            <p:nvPr/>
          </p:nvGrpSpPr>
          <p:grpSpPr>
            <a:xfrm>
              <a:off x="7467048" y="17709"/>
              <a:ext cx="763588" cy="761983"/>
              <a:chOff x="896674" y="793"/>
              <a:chExt cx="763588" cy="761983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5400000">
                <a:off x="524934" y="37253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677334" y="380994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829734" y="380988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982134" y="389449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1134534" y="389443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1286934" y="389437"/>
                <a:ext cx="745067" cy="1588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 rot="5400000">
              <a:off x="8026672" y="397910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179072" y="406371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8331472" y="406365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8483872" y="414826"/>
              <a:ext cx="745067" cy="15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662467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2197100"/>
            <a:ext cx="850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Compare:                 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avg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with       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esc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77800"/>
            <a:ext cx="767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Why isn't the Earth made of mostly H gas?</a:t>
            </a:r>
          </a:p>
        </p:txBody>
      </p:sp>
    </p:spTree>
    <p:extLst>
      <p:ext uri="{BB962C8B-B14F-4D97-AF65-F5344CB8AC3E}">
        <p14:creationId xmlns:p14="http://schemas.microsoft.com/office/powerpoint/2010/main" val="173848393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2197100"/>
            <a:ext cx="850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Compare:                 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avg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with       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esc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77800"/>
            <a:ext cx="767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Why isn't the Earth made of mostly H gas?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3400" y="4305300"/>
            <a:ext cx="581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avg</a:t>
            </a:r>
            <a:r>
              <a:rPr lang="en-US" sz="36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H on Earth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</a:t>
            </a:r>
            <a:r>
              <a:rPr lang="en-US" sz="4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&gt;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   </a:t>
            </a:r>
            <a:r>
              <a:rPr lang="en-US" sz="36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</a:t>
            </a:r>
            <a:r>
              <a:rPr lang="en-US" sz="3600" baseline="-250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esc</a:t>
            </a:r>
            <a:r>
              <a:rPr lang="en-US" sz="3600" baseline="-25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Earth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 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1663700" y="4165600"/>
            <a:ext cx="6057900" cy="11049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9582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smic_solar_system_1280.jpg"/>
          <p:cNvPicPr>
            <a:picLocks noChangeAspect="1"/>
          </p:cNvPicPr>
          <p:nvPr/>
        </p:nvPicPr>
        <p:blipFill>
          <a:blip r:embed="rId2"/>
          <a:srcRect t="6173" b="3827"/>
          <a:stretch>
            <a:fillRect/>
          </a:stretch>
        </p:blipFill>
        <p:spPr>
          <a:xfrm>
            <a:off x="285750" y="423333"/>
            <a:ext cx="8572500" cy="61722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20205326">
            <a:off x="5213245" y="4290506"/>
            <a:ext cx="2610492" cy="660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2727457" y="3620409"/>
            <a:ext cx="1472011" cy="14511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99468" y="5071533"/>
            <a:ext cx="4950883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The rocky planets with 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high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T, </a:t>
            </a:r>
          </a:p>
          <a:p>
            <a:r>
              <a:rPr lang="en-US" sz="2400" dirty="0" err="1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Arial"/>
                <a:cs typeface="Arial"/>
              </a:rPr>
              <a:t>avg</a:t>
            </a:r>
            <a:r>
              <a:rPr lang="en-US" sz="2400" baseline="-25000" dirty="0">
                <a:solidFill>
                  <a:srgbClr val="FFFF00"/>
                </a:solidFill>
                <a:latin typeface="Arial"/>
                <a:cs typeface="Arial"/>
              </a:rPr>
              <a:t> of gas 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&gt; </a:t>
            </a:r>
            <a:r>
              <a:rPr lang="en-US" sz="2400" dirty="0" err="1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Arial"/>
                <a:cs typeface="Arial"/>
              </a:rPr>
              <a:t>esc</a:t>
            </a:r>
            <a:r>
              <a:rPr lang="en-US" sz="2400" baseline="-25000" dirty="0">
                <a:solidFill>
                  <a:srgbClr val="FFFF00"/>
                </a:solidFill>
                <a:latin typeface="Arial"/>
                <a:cs typeface="Arial"/>
              </a:rPr>
              <a:t>  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so we can’t hold </a:t>
            </a:r>
          </a:p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onto H or He as the Sun can.</a:t>
            </a:r>
            <a:endParaRPr lang="en-US" sz="2400" baseline="-25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542276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smic_solar_system_1280.jpg"/>
          <p:cNvPicPr>
            <a:picLocks noChangeAspect="1"/>
          </p:cNvPicPr>
          <p:nvPr/>
        </p:nvPicPr>
        <p:blipFill>
          <a:blip r:embed="rId2"/>
          <a:srcRect t="6173" b="3827"/>
          <a:stretch>
            <a:fillRect/>
          </a:stretch>
        </p:blipFill>
        <p:spPr>
          <a:xfrm>
            <a:off x="285750" y="423333"/>
            <a:ext cx="8572500" cy="61722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 rot="20205326">
            <a:off x="5213245" y="4290506"/>
            <a:ext cx="2610492" cy="660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340100" y="3505200"/>
            <a:ext cx="1049870" cy="15663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99468" y="5071533"/>
            <a:ext cx="4950883" cy="1200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The Gas Giants with 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low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 T, </a:t>
            </a:r>
          </a:p>
          <a:p>
            <a:r>
              <a:rPr lang="en-US" sz="2400" dirty="0" err="1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Arial"/>
                <a:cs typeface="Arial"/>
              </a:rPr>
              <a:t>avg</a:t>
            </a:r>
            <a:r>
              <a:rPr lang="en-US" sz="2400" baseline="-25000" dirty="0">
                <a:solidFill>
                  <a:srgbClr val="FFFF00"/>
                </a:solidFill>
                <a:latin typeface="Arial"/>
                <a:cs typeface="Arial"/>
              </a:rPr>
              <a:t> of gas 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&lt; </a:t>
            </a:r>
            <a:r>
              <a:rPr lang="en-US" sz="2400" dirty="0" err="1">
                <a:solidFill>
                  <a:srgbClr val="FFFF00"/>
                </a:solidFill>
                <a:latin typeface="Arial"/>
                <a:cs typeface="Arial"/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  <a:latin typeface="Arial"/>
                <a:cs typeface="Arial"/>
              </a:rPr>
              <a:t>esc</a:t>
            </a:r>
            <a:r>
              <a:rPr lang="en-US" sz="2400" baseline="-2500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so they can hold </a:t>
            </a:r>
          </a:p>
          <a:p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onto H and He as the sun can</a:t>
            </a:r>
            <a:endParaRPr lang="en-US" sz="2400" baseline="-25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873500" y="3213100"/>
            <a:ext cx="516470" cy="1833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389970" y="2438400"/>
            <a:ext cx="944030" cy="26077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389970" y="1917700"/>
            <a:ext cx="2353730" cy="31538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1999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965200"/>
            <a:ext cx="8509000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1.  Sun and gas giants 74% H, 25% He 1% everything else.  Not rocky planets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2.  All planets orbit in same plane:  the ecliptic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3.  All planets orbit sun in same direction and Sun rotates in that direction, too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4.  Rocky planets are close in; gas giants far out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5.  Debris throughout the ecliptic plane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6.  Craters everywhere</a:t>
            </a:r>
          </a:p>
          <a:p>
            <a:pPr marL="482600" indent="-482600"/>
            <a:endParaRPr lang="en-US" sz="24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marL="482600" indent="-482600"/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7.  Oort Cloud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1100" y="177800"/>
            <a:ext cx="6832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Observations of Today’s Solar System</a:t>
            </a:r>
          </a:p>
        </p:txBody>
      </p:sp>
    </p:spTree>
    <p:extLst>
      <p:ext uri="{BB962C8B-B14F-4D97-AF65-F5344CB8AC3E}">
        <p14:creationId xmlns:p14="http://schemas.microsoft.com/office/powerpoint/2010/main" val="1175616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1578</Words>
  <Application>Microsoft Office PowerPoint</Application>
  <PresentationFormat>On-screen Show (4:3)</PresentationFormat>
  <Paragraphs>504</Paragraphs>
  <Slides>94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8" baseType="lpstr">
      <vt:lpstr>Arial</vt:lpstr>
      <vt:lpstr>Calibri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Valdosta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S M</cp:lastModifiedBy>
  <cp:revision>56</cp:revision>
  <dcterms:created xsi:type="dcterms:W3CDTF">2015-09-15T11:05:58Z</dcterms:created>
  <dcterms:modified xsi:type="dcterms:W3CDTF">2020-07-20T04:49:51Z</dcterms:modified>
</cp:coreProperties>
</file>