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notesSlides/notesSlide39.xml" ContentType="application/vnd.openxmlformats-officedocument.presentationml.notesSl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notesSlides/notesSlide40.xml" ContentType="application/vnd.openxmlformats-officedocument.presentationml.notesSlide+xml"/>
  <Override PartName="/ppt/theme/themeOverride9.xml" ContentType="application/vnd.openxmlformats-officedocument.themeOverride+xml"/>
  <Override PartName="/ppt/notesSlides/notesSlide41.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notesSlides/notesSlide42.xml" ContentType="application/vnd.openxmlformats-officedocument.presentationml.notesSlide+xml"/>
  <Override PartName="/ppt/theme/themeOverride14.xml" ContentType="application/vnd.openxmlformats-officedocument.themeOverr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heme/themeOverride15.xml" ContentType="application/vnd.openxmlformats-officedocument.themeOverr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heme/themeOverride1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8"/>
  </p:notesMasterIdLst>
  <p:handoutMasterIdLst>
    <p:handoutMasterId r:id="rId139"/>
  </p:handoutMasterIdLst>
  <p:sldIdLst>
    <p:sldId id="397" r:id="rId2"/>
    <p:sldId id="395" r:id="rId3"/>
    <p:sldId id="277" r:id="rId4"/>
    <p:sldId id="399" r:id="rId5"/>
    <p:sldId id="400" r:id="rId6"/>
    <p:sldId id="401" r:id="rId7"/>
    <p:sldId id="398" r:id="rId8"/>
    <p:sldId id="402" r:id="rId9"/>
    <p:sldId id="404" r:id="rId10"/>
    <p:sldId id="276" r:id="rId11"/>
    <p:sldId id="406" r:id="rId12"/>
    <p:sldId id="405" r:id="rId13"/>
    <p:sldId id="519" r:id="rId14"/>
    <p:sldId id="403" r:id="rId15"/>
    <p:sldId id="396" r:id="rId16"/>
    <p:sldId id="407" r:id="rId17"/>
    <p:sldId id="408" r:id="rId18"/>
    <p:sldId id="409" r:id="rId19"/>
    <p:sldId id="510" r:id="rId20"/>
    <p:sldId id="410" r:id="rId21"/>
    <p:sldId id="322" r:id="rId22"/>
    <p:sldId id="373" r:id="rId23"/>
    <p:sldId id="370" r:id="rId24"/>
    <p:sldId id="353" r:id="rId25"/>
    <p:sldId id="320" r:id="rId26"/>
    <p:sldId id="376" r:id="rId27"/>
    <p:sldId id="321" r:id="rId28"/>
    <p:sldId id="394" r:id="rId29"/>
    <p:sldId id="288" r:id="rId30"/>
    <p:sldId id="411" r:id="rId31"/>
    <p:sldId id="494" r:id="rId32"/>
    <p:sldId id="501" r:id="rId33"/>
    <p:sldId id="502" r:id="rId34"/>
    <p:sldId id="503" r:id="rId35"/>
    <p:sldId id="504" r:id="rId36"/>
    <p:sldId id="507" r:id="rId37"/>
    <p:sldId id="495" r:id="rId38"/>
    <p:sldId id="412" r:id="rId39"/>
    <p:sldId id="413" r:id="rId40"/>
    <p:sldId id="414" r:id="rId41"/>
    <p:sldId id="415" r:id="rId42"/>
    <p:sldId id="505" r:id="rId43"/>
    <p:sldId id="508" r:id="rId44"/>
    <p:sldId id="511" r:id="rId45"/>
    <p:sldId id="512" r:id="rId46"/>
    <p:sldId id="514" r:id="rId47"/>
    <p:sldId id="515" r:id="rId48"/>
    <p:sldId id="416" r:id="rId49"/>
    <p:sldId id="417" r:id="rId50"/>
    <p:sldId id="418" r:id="rId51"/>
    <p:sldId id="419" r:id="rId52"/>
    <p:sldId id="528" r:id="rId53"/>
    <p:sldId id="529" r:id="rId54"/>
    <p:sldId id="530" r:id="rId55"/>
    <p:sldId id="531" r:id="rId56"/>
    <p:sldId id="532" r:id="rId57"/>
    <p:sldId id="533" r:id="rId58"/>
    <p:sldId id="509" r:id="rId59"/>
    <p:sldId id="420" r:id="rId60"/>
    <p:sldId id="421" r:id="rId61"/>
    <p:sldId id="424" r:id="rId62"/>
    <p:sldId id="423" r:id="rId63"/>
    <p:sldId id="425" r:id="rId64"/>
    <p:sldId id="426" r:id="rId65"/>
    <p:sldId id="422" r:id="rId66"/>
    <p:sldId id="427" r:id="rId67"/>
    <p:sldId id="428" r:id="rId68"/>
    <p:sldId id="429" r:id="rId69"/>
    <p:sldId id="430" r:id="rId70"/>
    <p:sldId id="431" r:id="rId71"/>
    <p:sldId id="496" r:id="rId72"/>
    <p:sldId id="499" r:id="rId73"/>
    <p:sldId id="497" r:id="rId74"/>
    <p:sldId id="498" r:id="rId75"/>
    <p:sldId id="432" r:id="rId76"/>
    <p:sldId id="433" r:id="rId77"/>
    <p:sldId id="491" r:id="rId78"/>
    <p:sldId id="435" r:id="rId79"/>
    <p:sldId id="449" r:id="rId80"/>
    <p:sldId id="450" r:id="rId81"/>
    <p:sldId id="436" r:id="rId82"/>
    <p:sldId id="451" r:id="rId83"/>
    <p:sldId id="452" r:id="rId84"/>
    <p:sldId id="438" r:id="rId85"/>
    <p:sldId id="437" r:id="rId86"/>
    <p:sldId id="447" r:id="rId87"/>
    <p:sldId id="448" r:id="rId88"/>
    <p:sldId id="439" r:id="rId89"/>
    <p:sldId id="440" r:id="rId90"/>
    <p:sldId id="441" r:id="rId91"/>
    <p:sldId id="442" r:id="rId92"/>
    <p:sldId id="444" r:id="rId93"/>
    <p:sldId id="445" r:id="rId94"/>
    <p:sldId id="453" r:id="rId95"/>
    <p:sldId id="477" r:id="rId96"/>
    <p:sldId id="472" r:id="rId97"/>
    <p:sldId id="473" r:id="rId98"/>
    <p:sldId id="471" r:id="rId99"/>
    <p:sldId id="478" r:id="rId100"/>
    <p:sldId id="454" r:id="rId101"/>
    <p:sldId id="479" r:id="rId102"/>
    <p:sldId id="516" r:id="rId103"/>
    <p:sldId id="455" r:id="rId104"/>
    <p:sldId id="488" r:id="rId105"/>
    <p:sldId id="517" r:id="rId106"/>
    <p:sldId id="456" r:id="rId107"/>
    <p:sldId id="489" r:id="rId108"/>
    <p:sldId id="490" r:id="rId109"/>
    <p:sldId id="457" r:id="rId110"/>
    <p:sldId id="458" r:id="rId111"/>
    <p:sldId id="459" r:id="rId112"/>
    <p:sldId id="460" r:id="rId113"/>
    <p:sldId id="480" r:id="rId114"/>
    <p:sldId id="481" r:id="rId115"/>
    <p:sldId id="482" r:id="rId116"/>
    <p:sldId id="483" r:id="rId117"/>
    <p:sldId id="484" r:id="rId118"/>
    <p:sldId id="487" r:id="rId119"/>
    <p:sldId id="485" r:id="rId120"/>
    <p:sldId id="500" r:id="rId121"/>
    <p:sldId id="486" r:id="rId122"/>
    <p:sldId id="493" r:id="rId123"/>
    <p:sldId id="492" r:id="rId124"/>
    <p:sldId id="461" r:id="rId125"/>
    <p:sldId id="462" r:id="rId126"/>
    <p:sldId id="518" r:id="rId127"/>
    <p:sldId id="463" r:id="rId128"/>
    <p:sldId id="464" r:id="rId129"/>
    <p:sldId id="465" r:id="rId130"/>
    <p:sldId id="466" r:id="rId131"/>
    <p:sldId id="474" r:id="rId132"/>
    <p:sldId id="468" r:id="rId133"/>
    <p:sldId id="475" r:id="rId134"/>
    <p:sldId id="476" r:id="rId135"/>
    <p:sldId id="469" r:id="rId136"/>
    <p:sldId id="470" r:id="rId137"/>
  </p:sldIdLst>
  <p:sldSz cx="9144000" cy="6858000" type="screen4x3"/>
  <p:notesSz cx="9296400" cy="70104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08" userDrawn="1">
          <p15:clr>
            <a:srgbClr val="A4A3A4"/>
          </p15:clr>
        </p15:guide>
        <p15:guide id="2" pos="292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EEE9"/>
    <a:srgbClr val="89EE97"/>
    <a:srgbClr val="FF8585"/>
    <a:srgbClr val="1DBCE3"/>
    <a:srgbClr val="FFFD06"/>
    <a:srgbClr val="FF0C02"/>
    <a:srgbClr val="03FF0A"/>
    <a:srgbClr val="1104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288"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5862"/>
    </p:cViewPr>
  </p:sorterViewPr>
  <p:notesViewPr>
    <p:cSldViewPr>
      <p:cViewPr varScale="1">
        <p:scale>
          <a:sx n="79" d="100"/>
          <a:sy n="79" d="100"/>
        </p:scale>
        <p:origin x="-1744" y="-104"/>
      </p:cViewPr>
      <p:guideLst>
        <p:guide orient="horz" pos="2208"/>
        <p:guide pos="292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195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65014" y="0"/>
            <a:ext cx="4029282" cy="351957"/>
          </a:xfrm>
          <a:prstGeom prst="rect">
            <a:avLst/>
          </a:prstGeom>
        </p:spPr>
        <p:txBody>
          <a:bodyPr vert="horz" lIns="91440" tIns="45720" rIns="91440" bIns="45720" rtlCol="0"/>
          <a:lstStyle>
            <a:lvl1pPr algn="r">
              <a:defRPr sz="1200"/>
            </a:lvl1pPr>
          </a:lstStyle>
          <a:p>
            <a:fld id="{89F96084-7FA2-44BD-9904-99B9C8E762AD}" type="datetimeFigureOut">
              <a:rPr lang="en-US" smtClean="0"/>
              <a:t>7/21/2020</a:t>
            </a:fld>
            <a:endParaRPr lang="en-US"/>
          </a:p>
        </p:txBody>
      </p:sp>
      <p:sp>
        <p:nvSpPr>
          <p:cNvPr id="4" name="Footer Placeholder 3"/>
          <p:cNvSpPr>
            <a:spLocks noGrp="1"/>
          </p:cNvSpPr>
          <p:nvPr>
            <p:ph type="ftr" sz="quarter" idx="2"/>
          </p:nvPr>
        </p:nvSpPr>
        <p:spPr>
          <a:xfrm>
            <a:off x="1" y="6658444"/>
            <a:ext cx="4029282" cy="35195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65014" y="6658444"/>
            <a:ext cx="4029282" cy="351957"/>
          </a:xfrm>
          <a:prstGeom prst="rect">
            <a:avLst/>
          </a:prstGeom>
        </p:spPr>
        <p:txBody>
          <a:bodyPr vert="horz" lIns="91440" tIns="45720" rIns="91440" bIns="45720" rtlCol="0" anchor="b"/>
          <a:lstStyle>
            <a:lvl1pPr algn="r">
              <a:defRPr sz="1200"/>
            </a:lvl1pPr>
          </a:lstStyle>
          <a:p>
            <a:fld id="{B933C802-7B7C-473E-A3DF-08899A449A2A}" type="slidenum">
              <a:rPr lang="en-US" smtClean="0"/>
              <a:t>‹#›</a:t>
            </a:fld>
            <a:endParaRPr lang="en-US"/>
          </a:p>
        </p:txBody>
      </p:sp>
    </p:spTree>
    <p:extLst>
      <p:ext uri="{BB962C8B-B14F-4D97-AF65-F5344CB8AC3E}">
        <p14:creationId xmlns:p14="http://schemas.microsoft.com/office/powerpoint/2010/main" val="2188336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7698" name="Rectangle 1026">
            <a:extLst>
              <a:ext uri="{FF2B5EF4-FFF2-40B4-BE49-F238E27FC236}">
                <a16:creationId xmlns:a16="http://schemas.microsoft.com/office/drawing/2014/main" id="{AA760779-14A0-46B9-B8DD-92206D538CBF}"/>
              </a:ext>
            </a:extLst>
          </p:cNvPr>
          <p:cNvSpPr>
            <a:spLocks noGrp="1" noChangeArrowheads="1"/>
          </p:cNvSpPr>
          <p:nvPr>
            <p:ph type="hdr" sz="quarter"/>
          </p:nvPr>
        </p:nvSpPr>
        <p:spPr bwMode="auto">
          <a:xfrm>
            <a:off x="0" y="0"/>
            <a:ext cx="4028440" cy="3505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Times" charset="0"/>
                <a:ea typeface="+mn-ea"/>
                <a:cs typeface="+mn-cs"/>
              </a:defRPr>
            </a:lvl1pPr>
          </a:lstStyle>
          <a:p>
            <a:pPr>
              <a:defRPr/>
            </a:pPr>
            <a:endParaRPr lang="en-US"/>
          </a:p>
        </p:txBody>
      </p:sp>
      <p:sp>
        <p:nvSpPr>
          <p:cNvPr id="157699" name="Rectangle 1027">
            <a:extLst>
              <a:ext uri="{FF2B5EF4-FFF2-40B4-BE49-F238E27FC236}">
                <a16:creationId xmlns:a16="http://schemas.microsoft.com/office/drawing/2014/main" id="{FB7AC988-B4BD-4717-961F-B1781B193250}"/>
              </a:ext>
            </a:extLst>
          </p:cNvPr>
          <p:cNvSpPr>
            <a:spLocks noGrp="1" noChangeArrowheads="1"/>
          </p:cNvSpPr>
          <p:nvPr>
            <p:ph type="dt" idx="1"/>
          </p:nvPr>
        </p:nvSpPr>
        <p:spPr bwMode="auto">
          <a:xfrm>
            <a:off x="5267960" y="0"/>
            <a:ext cx="4028440" cy="3505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Times" charset="0"/>
                <a:ea typeface="+mn-ea"/>
                <a:cs typeface="+mn-cs"/>
              </a:defRPr>
            </a:lvl1pPr>
          </a:lstStyle>
          <a:p>
            <a:pPr>
              <a:defRPr/>
            </a:pPr>
            <a:endParaRPr lang="en-US"/>
          </a:p>
        </p:txBody>
      </p:sp>
      <p:sp>
        <p:nvSpPr>
          <p:cNvPr id="13316" name="Rectangle 1028">
            <a:extLst>
              <a:ext uri="{FF2B5EF4-FFF2-40B4-BE49-F238E27FC236}">
                <a16:creationId xmlns:a16="http://schemas.microsoft.com/office/drawing/2014/main" id="{90562DAD-86EF-4F2C-B5F5-5B966A5B57F5}"/>
              </a:ext>
            </a:extLst>
          </p:cNvPr>
          <p:cNvSpPr>
            <a:spLocks noGrp="1" noRot="1" noChangeAspect="1" noChangeArrowheads="1" noTextEdit="1"/>
          </p:cNvSpPr>
          <p:nvPr>
            <p:ph type="sldImg" idx="2"/>
          </p:nvPr>
        </p:nvSpPr>
        <p:spPr bwMode="auto">
          <a:xfrm>
            <a:off x="2895600" y="525463"/>
            <a:ext cx="3505200" cy="2628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701" name="Rectangle 1029">
            <a:extLst>
              <a:ext uri="{FF2B5EF4-FFF2-40B4-BE49-F238E27FC236}">
                <a16:creationId xmlns:a16="http://schemas.microsoft.com/office/drawing/2014/main" id="{C535DA30-919B-4728-98E8-F1B485EE4ADC}"/>
              </a:ext>
            </a:extLst>
          </p:cNvPr>
          <p:cNvSpPr>
            <a:spLocks noGrp="1" noChangeArrowheads="1"/>
          </p:cNvSpPr>
          <p:nvPr>
            <p:ph type="body" sz="quarter" idx="3"/>
          </p:nvPr>
        </p:nvSpPr>
        <p:spPr bwMode="auto">
          <a:xfrm>
            <a:off x="1239520" y="3329940"/>
            <a:ext cx="6817360" cy="31546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7702" name="Rectangle 1030">
            <a:extLst>
              <a:ext uri="{FF2B5EF4-FFF2-40B4-BE49-F238E27FC236}">
                <a16:creationId xmlns:a16="http://schemas.microsoft.com/office/drawing/2014/main" id="{C9CACEBA-71D3-4375-ABA9-F37A341AF86F}"/>
              </a:ext>
            </a:extLst>
          </p:cNvPr>
          <p:cNvSpPr>
            <a:spLocks noGrp="1" noChangeArrowheads="1"/>
          </p:cNvSpPr>
          <p:nvPr>
            <p:ph type="ftr" sz="quarter" idx="4"/>
          </p:nvPr>
        </p:nvSpPr>
        <p:spPr bwMode="auto">
          <a:xfrm>
            <a:off x="0" y="6659880"/>
            <a:ext cx="4028440" cy="3505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Times" charset="0"/>
                <a:ea typeface="+mn-ea"/>
                <a:cs typeface="+mn-cs"/>
              </a:defRPr>
            </a:lvl1pPr>
          </a:lstStyle>
          <a:p>
            <a:pPr>
              <a:defRPr/>
            </a:pPr>
            <a:endParaRPr lang="en-US"/>
          </a:p>
        </p:txBody>
      </p:sp>
      <p:sp>
        <p:nvSpPr>
          <p:cNvPr id="157703" name="Rectangle 1031">
            <a:extLst>
              <a:ext uri="{FF2B5EF4-FFF2-40B4-BE49-F238E27FC236}">
                <a16:creationId xmlns:a16="http://schemas.microsoft.com/office/drawing/2014/main" id="{EFE9BE95-557F-4840-BA69-C62793EC648C}"/>
              </a:ext>
            </a:extLst>
          </p:cNvPr>
          <p:cNvSpPr>
            <a:spLocks noGrp="1" noChangeArrowheads="1"/>
          </p:cNvSpPr>
          <p:nvPr>
            <p:ph type="sldNum" sz="quarter" idx="5"/>
          </p:nvPr>
        </p:nvSpPr>
        <p:spPr bwMode="auto">
          <a:xfrm>
            <a:off x="5267960" y="6659880"/>
            <a:ext cx="4028440" cy="3505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fld id="{1427D46C-155F-4B9A-86A7-89AF133DAC4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MS PGothic" panose="020B0600070205080204"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a:extLst>
              <a:ext uri="{FF2B5EF4-FFF2-40B4-BE49-F238E27FC236}">
                <a16:creationId xmlns:a16="http://schemas.microsoft.com/office/drawing/2014/main" id="{26520136-BC9B-4F73-8BDE-5456BB7F33C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BCC31718-7873-4C20-8AB9-F27F663338D9}" type="slidenum">
              <a:rPr lang="en-US" altLang="en-US" sz="1200"/>
              <a:pPr/>
              <a:t>1</a:t>
            </a:fld>
            <a:endParaRPr lang="en-US" altLang="en-US" sz="1200"/>
          </a:p>
        </p:txBody>
      </p:sp>
      <p:sp>
        <p:nvSpPr>
          <p:cNvPr id="15362" name="Rectangle 2">
            <a:extLst>
              <a:ext uri="{FF2B5EF4-FFF2-40B4-BE49-F238E27FC236}">
                <a16:creationId xmlns:a16="http://schemas.microsoft.com/office/drawing/2014/main" id="{6855FBA7-D785-4286-8FE0-4BB0422772E2}"/>
              </a:ext>
            </a:extLst>
          </p:cNvPr>
          <p:cNvSpPr>
            <a:spLocks noGrp="1" noRot="1" noChangeAspect="1" noChangeArrowheads="1" noTextEdit="1"/>
          </p:cNvSpPr>
          <p:nvPr>
            <p:ph type="sldImg"/>
          </p:nvPr>
        </p:nvSpPr>
        <p:spPr>
          <a:ln/>
        </p:spPr>
      </p:sp>
      <p:sp>
        <p:nvSpPr>
          <p:cNvPr id="15363" name="Rectangle 3">
            <a:extLst>
              <a:ext uri="{FF2B5EF4-FFF2-40B4-BE49-F238E27FC236}">
                <a16:creationId xmlns:a16="http://schemas.microsoft.com/office/drawing/2014/main" id="{B057438A-6666-4E08-A2B4-FEF9FF98C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Albireo: A Bright and Beautiful Double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&amp; Copyright: </a:t>
            </a:r>
            <a:r>
              <a:rPr lang="en-US" altLang="en-US" u="sng">
                <a:solidFill>
                  <a:srgbClr val="0000FF"/>
                </a:solidFill>
                <a:latin typeface="Times New Roman" panose="02020603050405020304" pitchFamily="18" charset="0"/>
              </a:rPr>
              <a:t>Richard Yandrick</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Cosmicimage.com</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Sometimes, even a small telescope can help unlock a hidden beauty of the heavens. Such is the case of the bright double star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Seen at even slight magnification,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unfolds from a bright single point into a beautiful </a:t>
            </a:r>
            <a:r>
              <a:rPr lang="en-US" altLang="en-US" u="sng">
                <a:solidFill>
                  <a:srgbClr val="0000FF"/>
                </a:solidFill>
                <a:latin typeface="Times New Roman" panose="02020603050405020304" pitchFamily="18" charset="0"/>
              </a:rPr>
              <a:t>double star</a:t>
            </a:r>
            <a:r>
              <a:rPr lang="en-US" altLang="en-US">
                <a:solidFill>
                  <a:srgbClr val="000000"/>
                </a:solidFill>
                <a:latin typeface="Times New Roman" panose="02020603050405020304" pitchFamily="18" charset="0"/>
              </a:rPr>
              <a:t> of strikingly different colors. At 380 light years distant, the two bright stars of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are comparatively far from each other and take about 75,000 years to complete a single </a:t>
            </a:r>
            <a:r>
              <a:rPr lang="en-US" altLang="en-US" u="sng">
                <a:solidFill>
                  <a:srgbClr val="0000FF"/>
                </a:solidFill>
                <a:latin typeface="Times New Roman" panose="02020603050405020304" pitchFamily="18" charset="0"/>
              </a:rPr>
              <a:t>orbit</a:t>
            </a:r>
            <a:r>
              <a:rPr lang="en-US" altLang="en-US">
                <a:solidFill>
                  <a:srgbClr val="000000"/>
                </a:solidFill>
                <a:latin typeface="Times New Roman" panose="02020603050405020304" pitchFamily="18" charset="0"/>
              </a:rPr>
              <a:t>. The brighter yellow star is itself a </a:t>
            </a:r>
            <a:r>
              <a:rPr lang="en-US" altLang="en-US" u="sng">
                <a:solidFill>
                  <a:srgbClr val="0000FF"/>
                </a:solidFill>
                <a:latin typeface="Times New Roman" panose="02020603050405020304" pitchFamily="18" charset="0"/>
              </a:rPr>
              <a:t>binary star</a:t>
            </a:r>
            <a:r>
              <a:rPr lang="en-US" altLang="en-US">
                <a:solidFill>
                  <a:srgbClr val="000000"/>
                </a:solidFill>
                <a:latin typeface="Times New Roman" panose="02020603050405020304" pitchFamily="18" charset="0"/>
              </a:rPr>
              <a:t> system, but too close together to be resolved even with a telescope.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pictured above, is the fifth brightest star system toward the constellation of the Swan (Cygnus) and easily visible to the unaided eye. </a:t>
            </a:r>
            <a:endParaRPr lang="en-US" altLang="en-US">
              <a:latin typeface="Times"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a:extLst>
              <a:ext uri="{FF2B5EF4-FFF2-40B4-BE49-F238E27FC236}">
                <a16:creationId xmlns:a16="http://schemas.microsoft.com/office/drawing/2014/main" id="{6F4EE340-2837-42A3-BA31-EF188FB96BBA}"/>
              </a:ext>
            </a:extLst>
          </p:cNvPr>
          <p:cNvSpPr>
            <a:spLocks noGrp="1" noRot="1" noChangeAspect="1"/>
          </p:cNvSpPr>
          <p:nvPr>
            <p:ph type="sldImg"/>
          </p:nvPr>
        </p:nvSpPr>
        <p:spPr>
          <a:ln/>
        </p:spPr>
      </p:sp>
      <p:sp>
        <p:nvSpPr>
          <p:cNvPr id="44034" name="Notes Placeholder 2">
            <a:extLst>
              <a:ext uri="{FF2B5EF4-FFF2-40B4-BE49-F238E27FC236}">
                <a16:creationId xmlns:a16="http://schemas.microsoft.com/office/drawing/2014/main" id="{C692DD33-3DC9-4A8A-B33D-0A102488202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44035" name="Slide Number Placeholder 3">
            <a:extLst>
              <a:ext uri="{FF2B5EF4-FFF2-40B4-BE49-F238E27FC236}">
                <a16:creationId xmlns:a16="http://schemas.microsoft.com/office/drawing/2014/main" id="{959ADC59-D4F0-446E-9B99-4723C335350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3AD998D-4F68-4593-ABE7-3247476A47C3}" type="slidenum">
              <a:rPr lang="en-US" altLang="en-US" sz="1200"/>
              <a:pPr/>
              <a:t>20</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031">
            <a:extLst>
              <a:ext uri="{FF2B5EF4-FFF2-40B4-BE49-F238E27FC236}">
                <a16:creationId xmlns:a16="http://schemas.microsoft.com/office/drawing/2014/main" id="{1B57E817-F4BC-4AD0-AFD8-A6AB0ABA921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4E6F682D-1673-4ACF-9688-482891A82820}" type="slidenum">
              <a:rPr lang="en-US" altLang="en-US" sz="1200"/>
              <a:pPr/>
              <a:t>21</a:t>
            </a:fld>
            <a:endParaRPr lang="en-US" altLang="en-US" sz="1200"/>
          </a:p>
        </p:txBody>
      </p:sp>
      <p:sp>
        <p:nvSpPr>
          <p:cNvPr id="46082" name="Rectangle 2">
            <a:extLst>
              <a:ext uri="{FF2B5EF4-FFF2-40B4-BE49-F238E27FC236}">
                <a16:creationId xmlns:a16="http://schemas.microsoft.com/office/drawing/2014/main" id="{BCA35601-7F80-4CF3-BB31-8554AD35D84A}"/>
              </a:ext>
            </a:extLst>
          </p:cNvPr>
          <p:cNvSpPr>
            <a:spLocks noGrp="1" noRot="1" noChangeAspect="1" noChangeArrowheads="1" noTextEdit="1"/>
          </p:cNvSpPr>
          <p:nvPr>
            <p:ph type="sldImg"/>
          </p:nvPr>
        </p:nvSpPr>
        <p:spPr>
          <a:ln/>
        </p:spPr>
      </p:sp>
      <p:sp>
        <p:nvSpPr>
          <p:cNvPr id="46083" name="Rectangle 3">
            <a:extLst>
              <a:ext uri="{FF2B5EF4-FFF2-40B4-BE49-F238E27FC236}">
                <a16:creationId xmlns:a16="http://schemas.microsoft.com/office/drawing/2014/main" id="{F72B8E21-F324-41BB-B29D-16D5933D96F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031">
            <a:extLst>
              <a:ext uri="{FF2B5EF4-FFF2-40B4-BE49-F238E27FC236}">
                <a16:creationId xmlns:a16="http://schemas.microsoft.com/office/drawing/2014/main" id="{8A91E8C2-D698-4B3A-9B96-3D5533015F1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1528796-611A-4DF1-96B2-130F15900E8E}" type="slidenum">
              <a:rPr lang="en-US" altLang="en-US" sz="1200"/>
              <a:pPr/>
              <a:t>22</a:t>
            </a:fld>
            <a:endParaRPr lang="en-US" altLang="en-US" sz="1200"/>
          </a:p>
        </p:txBody>
      </p:sp>
      <p:sp>
        <p:nvSpPr>
          <p:cNvPr id="48130" name="Rectangle 2">
            <a:extLst>
              <a:ext uri="{FF2B5EF4-FFF2-40B4-BE49-F238E27FC236}">
                <a16:creationId xmlns:a16="http://schemas.microsoft.com/office/drawing/2014/main" id="{51C7524F-3C48-4212-916D-16F27586BDB7}"/>
              </a:ext>
            </a:extLst>
          </p:cNvPr>
          <p:cNvSpPr>
            <a:spLocks noGrp="1" noRot="1" noChangeAspect="1" noChangeArrowheads="1" noTextEdit="1"/>
          </p:cNvSpPr>
          <p:nvPr>
            <p:ph type="sldImg"/>
          </p:nvPr>
        </p:nvSpPr>
        <p:spPr>
          <a:ln/>
        </p:spPr>
      </p:sp>
      <p:sp>
        <p:nvSpPr>
          <p:cNvPr id="48131" name="Rectangle 3">
            <a:extLst>
              <a:ext uri="{FF2B5EF4-FFF2-40B4-BE49-F238E27FC236}">
                <a16:creationId xmlns:a16="http://schemas.microsoft.com/office/drawing/2014/main" id="{59F9D010-4753-4F47-A2CB-F14B30CB29E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Three thousand light years away, a dying star throws off shells of glowing gas. This Hubble Space Telescope image reveals "The Cat's Eye Nebula" to be one of the most complex "planetary nebulae" known. In fact, the features seen in this image are so complex that astronomers suspect the visible central star may actually be a double star system. The term planetary nebula, used to describe this general class of objects, is misleading. Although these objects may appear round and planet-like in small telescopes, high resolution images reveal them to be stars surrounded by cocoons of gas blown off in the late stages of evolution. </a:t>
            </a:r>
          </a:p>
          <a:p>
            <a:pPr eaLnBrk="1" hangingPunct="1"/>
            <a:endParaRPr lang="en-US" altLang="en-US">
              <a:latin typeface="Times"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031">
            <a:extLst>
              <a:ext uri="{FF2B5EF4-FFF2-40B4-BE49-F238E27FC236}">
                <a16:creationId xmlns:a16="http://schemas.microsoft.com/office/drawing/2014/main" id="{2C9A10E2-11BA-44A4-956F-CB456686E49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5C4CDC4-8C7B-4B48-82A4-A1448CC9E3C5}" type="slidenum">
              <a:rPr lang="en-US" altLang="en-US" sz="1200"/>
              <a:pPr/>
              <a:t>23</a:t>
            </a:fld>
            <a:endParaRPr lang="en-US" altLang="en-US" sz="1200"/>
          </a:p>
        </p:txBody>
      </p:sp>
      <p:sp>
        <p:nvSpPr>
          <p:cNvPr id="50178" name="Rectangle 2">
            <a:extLst>
              <a:ext uri="{FF2B5EF4-FFF2-40B4-BE49-F238E27FC236}">
                <a16:creationId xmlns:a16="http://schemas.microsoft.com/office/drawing/2014/main" id="{4C0F1DF7-F987-474A-8A1A-7952EC3291DF}"/>
              </a:ext>
            </a:extLst>
          </p:cNvPr>
          <p:cNvSpPr>
            <a:spLocks noGrp="1" noRot="1" noChangeAspect="1" noChangeArrowheads="1" noTextEdit="1"/>
          </p:cNvSpPr>
          <p:nvPr>
            <p:ph type="sldImg"/>
          </p:nvPr>
        </p:nvSpPr>
        <p:spPr>
          <a:ln/>
        </p:spPr>
      </p:sp>
      <p:sp>
        <p:nvSpPr>
          <p:cNvPr id="50179" name="Rectangle 3">
            <a:extLst>
              <a:ext uri="{FF2B5EF4-FFF2-40B4-BE49-F238E27FC236}">
                <a16:creationId xmlns:a16="http://schemas.microsoft.com/office/drawing/2014/main" id="{1CCEA261-D3D2-47BF-8271-C28ECA3DB7E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031">
            <a:extLst>
              <a:ext uri="{FF2B5EF4-FFF2-40B4-BE49-F238E27FC236}">
                <a16:creationId xmlns:a16="http://schemas.microsoft.com/office/drawing/2014/main" id="{5EE1A35C-BC62-4CF3-ACE1-1031DE6AD86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8596F84-CA37-4B72-8B97-7435EC036AF0}" type="slidenum">
              <a:rPr lang="en-US" altLang="en-US" sz="1200"/>
              <a:pPr/>
              <a:t>24</a:t>
            </a:fld>
            <a:endParaRPr lang="en-US" altLang="en-US" sz="1200"/>
          </a:p>
        </p:txBody>
      </p:sp>
      <p:sp>
        <p:nvSpPr>
          <p:cNvPr id="52226" name="Rectangle 2">
            <a:extLst>
              <a:ext uri="{FF2B5EF4-FFF2-40B4-BE49-F238E27FC236}">
                <a16:creationId xmlns:a16="http://schemas.microsoft.com/office/drawing/2014/main" id="{E9016C3B-E35A-40FB-B856-22E73734961B}"/>
              </a:ext>
            </a:extLst>
          </p:cNvPr>
          <p:cNvSpPr>
            <a:spLocks noGrp="1" noRot="1" noChangeAspect="1" noChangeArrowheads="1" noTextEdit="1"/>
          </p:cNvSpPr>
          <p:nvPr>
            <p:ph type="sldImg"/>
          </p:nvPr>
        </p:nvSpPr>
        <p:spPr>
          <a:ln/>
        </p:spPr>
      </p:sp>
      <p:sp>
        <p:nvSpPr>
          <p:cNvPr id="52227" name="Rectangle 3">
            <a:extLst>
              <a:ext uri="{FF2B5EF4-FFF2-40B4-BE49-F238E27FC236}">
                <a16:creationId xmlns:a16="http://schemas.microsoft.com/office/drawing/2014/main" id="{79EB9485-583F-4158-BB33-B81B7DA8CF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IC 418: The Spirograph Nebula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t>
            </a:r>
            <a:r>
              <a:rPr lang="en-US" altLang="en-US" u="sng">
                <a:solidFill>
                  <a:srgbClr val="0000FF"/>
                </a:solidFill>
                <a:latin typeface="Times New Roman" panose="02020603050405020304" pitchFamily="18" charset="0"/>
              </a:rPr>
              <a:t>R. Sahai</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JPL</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et al.</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Hubble Heritage Team</a:t>
            </a:r>
            <a:r>
              <a:rPr lang="en-US" altLang="en-US">
                <a:solidFill>
                  <a:srgbClr val="000000"/>
                </a:solidFill>
                <a:latin typeface="Times New Roman" panose="02020603050405020304" pitchFamily="18" charset="0"/>
              </a:rPr>
              <a:t> (</a:t>
            </a:r>
            <a:r>
              <a:rPr lang="en-US" altLang="en-US" u="sng">
                <a:solidFill>
                  <a:srgbClr val="7F0F9F"/>
                </a:solidFill>
                <a:latin typeface="Times New Roman" panose="02020603050405020304" pitchFamily="18" charset="0"/>
              </a:rPr>
              <a:t>STScI</a:t>
            </a:r>
            <a:r>
              <a:rPr lang="en-US" altLang="en-US">
                <a:solidFill>
                  <a:srgbClr val="000000"/>
                </a:solidFill>
                <a:latin typeface="Times New Roman" panose="02020603050405020304" pitchFamily="18" charset="0"/>
              </a:rPr>
              <a:t>/</a:t>
            </a:r>
            <a:r>
              <a:rPr lang="en-US" altLang="en-US" u="sng">
                <a:solidFill>
                  <a:srgbClr val="0000FF"/>
                </a:solidFill>
                <a:latin typeface="Times New Roman" panose="02020603050405020304" pitchFamily="18" charset="0"/>
              </a:rPr>
              <a:t>AURA</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NASA</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What is creating the strange texture of IC 418? Dubbed the </a:t>
            </a:r>
            <a:r>
              <a:rPr lang="en-US" altLang="en-US" u="sng">
                <a:solidFill>
                  <a:srgbClr val="0000FF"/>
                </a:solidFill>
                <a:latin typeface="Times New Roman" panose="02020603050405020304" pitchFamily="18" charset="0"/>
              </a:rPr>
              <a:t>Spirograph Nebula</a:t>
            </a:r>
            <a:r>
              <a:rPr lang="en-US" altLang="en-US">
                <a:solidFill>
                  <a:srgbClr val="000000"/>
                </a:solidFill>
                <a:latin typeface="Times New Roman" panose="02020603050405020304" pitchFamily="18" charset="0"/>
              </a:rPr>
              <a:t> for its resemblance to drawings from a </a:t>
            </a:r>
            <a:r>
              <a:rPr lang="en-US" altLang="en-US" u="sng">
                <a:solidFill>
                  <a:srgbClr val="0000FF"/>
                </a:solidFill>
                <a:latin typeface="Times New Roman" panose="02020603050405020304" pitchFamily="18" charset="0"/>
              </a:rPr>
              <a:t>cyclical drawing tool</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planetary nebula</a:t>
            </a:r>
            <a:r>
              <a:rPr lang="en-US" altLang="en-US">
                <a:solidFill>
                  <a:srgbClr val="000000"/>
                </a:solidFill>
                <a:latin typeface="Times New Roman" panose="02020603050405020304" pitchFamily="18" charset="0"/>
              </a:rPr>
              <a:t> IC 418 shows </a:t>
            </a:r>
            <a:r>
              <a:rPr lang="en-US" altLang="en-US" u="sng">
                <a:solidFill>
                  <a:srgbClr val="0000FF"/>
                </a:solidFill>
                <a:latin typeface="Times New Roman" panose="02020603050405020304" pitchFamily="18" charset="0"/>
              </a:rPr>
              <a:t>patterns</a:t>
            </a:r>
            <a:r>
              <a:rPr lang="en-US" altLang="en-US">
                <a:solidFill>
                  <a:srgbClr val="000000"/>
                </a:solidFill>
                <a:latin typeface="Times New Roman" panose="02020603050405020304" pitchFamily="18" charset="0"/>
              </a:rPr>
              <a:t> that are not well understood. Perhaps they are related to chaotic </a:t>
            </a:r>
            <a:r>
              <a:rPr lang="en-US" altLang="en-US" u="sng">
                <a:solidFill>
                  <a:srgbClr val="0000FF"/>
                </a:solidFill>
                <a:latin typeface="Times New Roman" panose="02020603050405020304" pitchFamily="18" charset="0"/>
              </a:rPr>
              <a:t>winds</a:t>
            </a:r>
            <a:r>
              <a:rPr lang="en-US" altLang="en-US">
                <a:solidFill>
                  <a:srgbClr val="000000"/>
                </a:solidFill>
                <a:latin typeface="Times New Roman" panose="02020603050405020304" pitchFamily="18" charset="0"/>
              </a:rPr>
              <a:t> from the variable central star, which </a:t>
            </a:r>
            <a:r>
              <a:rPr lang="en-US" altLang="en-US" u="sng">
                <a:solidFill>
                  <a:srgbClr val="0000FF"/>
                </a:solidFill>
                <a:latin typeface="Times New Roman" panose="02020603050405020304" pitchFamily="18" charset="0"/>
              </a:rPr>
              <a:t>changes brightness unpredictably</a:t>
            </a:r>
            <a:r>
              <a:rPr lang="en-US" altLang="en-US">
                <a:solidFill>
                  <a:srgbClr val="000000"/>
                </a:solidFill>
                <a:latin typeface="Times New Roman" panose="02020603050405020304" pitchFamily="18" charset="0"/>
              </a:rPr>
              <a:t> in just a few hours. By contrast, evidence indicates that only a few million years ago, </a:t>
            </a:r>
            <a:r>
              <a:rPr lang="en-US" altLang="en-US" u="sng">
                <a:solidFill>
                  <a:srgbClr val="0000FF"/>
                </a:solidFill>
                <a:latin typeface="Times New Roman" panose="02020603050405020304" pitchFamily="18" charset="0"/>
              </a:rPr>
              <a:t>IC 418</a:t>
            </a:r>
            <a:r>
              <a:rPr lang="en-US" altLang="en-US">
                <a:solidFill>
                  <a:srgbClr val="000000"/>
                </a:solidFill>
                <a:latin typeface="Times New Roman" panose="02020603050405020304" pitchFamily="18" charset="0"/>
              </a:rPr>
              <a:t> was probably a well-understood star similar to our </a:t>
            </a:r>
            <a:r>
              <a:rPr lang="en-US" altLang="en-US" u="sng">
                <a:solidFill>
                  <a:srgbClr val="0000FF"/>
                </a:solidFill>
                <a:latin typeface="Times New Roman" panose="02020603050405020304" pitchFamily="18" charset="0"/>
              </a:rPr>
              <a:t>Sun</a:t>
            </a:r>
            <a:r>
              <a:rPr lang="en-US" altLang="en-US">
                <a:solidFill>
                  <a:srgbClr val="000000"/>
                </a:solidFill>
                <a:latin typeface="Times New Roman" panose="02020603050405020304" pitchFamily="18" charset="0"/>
              </a:rPr>
              <a:t>. Only a few thousand years ago, IC 418 was probably a common </a:t>
            </a:r>
            <a:r>
              <a:rPr lang="en-US" altLang="en-US" u="sng">
                <a:solidFill>
                  <a:srgbClr val="0000FF"/>
                </a:solidFill>
                <a:latin typeface="Times New Roman" panose="02020603050405020304" pitchFamily="18" charset="0"/>
              </a:rPr>
              <a:t>red giant</a:t>
            </a:r>
            <a:r>
              <a:rPr lang="en-US" altLang="en-US">
                <a:solidFill>
                  <a:srgbClr val="000000"/>
                </a:solidFill>
                <a:latin typeface="Times New Roman" panose="02020603050405020304" pitchFamily="18" charset="0"/>
              </a:rPr>
              <a:t> star. Since running out of </a:t>
            </a:r>
            <a:r>
              <a:rPr lang="en-US" altLang="en-US" u="sng">
                <a:solidFill>
                  <a:srgbClr val="0000FF"/>
                </a:solidFill>
                <a:latin typeface="Times New Roman" panose="02020603050405020304" pitchFamily="18" charset="0"/>
              </a:rPr>
              <a:t>nuclear fuel</a:t>
            </a:r>
            <a:r>
              <a:rPr lang="en-US" altLang="en-US">
                <a:solidFill>
                  <a:srgbClr val="000000"/>
                </a:solidFill>
                <a:latin typeface="Times New Roman" panose="02020603050405020304" pitchFamily="18" charset="0"/>
              </a:rPr>
              <a:t>, though, the outer envelope has begun expanding outward leaving a hot remnant core destined to become a </a:t>
            </a:r>
            <a:r>
              <a:rPr lang="en-US" altLang="en-US" u="sng">
                <a:solidFill>
                  <a:srgbClr val="0000FF"/>
                </a:solidFill>
                <a:latin typeface="Times New Roman" panose="02020603050405020304" pitchFamily="18" charset="0"/>
              </a:rPr>
              <a:t>white-dwarf star</a:t>
            </a:r>
            <a:r>
              <a:rPr lang="en-US" altLang="en-US">
                <a:solidFill>
                  <a:srgbClr val="000000"/>
                </a:solidFill>
                <a:latin typeface="Times New Roman" panose="02020603050405020304" pitchFamily="18" charset="0"/>
              </a:rPr>
              <a:t>, visible in the </a:t>
            </a:r>
            <a:r>
              <a:rPr lang="en-US" altLang="en-US" u="sng">
                <a:solidFill>
                  <a:srgbClr val="0000FF"/>
                </a:solidFill>
                <a:latin typeface="Times New Roman" panose="02020603050405020304" pitchFamily="18" charset="0"/>
              </a:rPr>
              <a:t>image</a:t>
            </a:r>
            <a:r>
              <a:rPr lang="en-US" altLang="en-US">
                <a:solidFill>
                  <a:srgbClr val="000000"/>
                </a:solidFill>
                <a:latin typeface="Times New Roman" panose="02020603050405020304" pitchFamily="18" charset="0"/>
              </a:rPr>
              <a:t> center. The light from the central core excites surrounding </a:t>
            </a:r>
            <a:r>
              <a:rPr lang="en-US" altLang="en-US" u="sng">
                <a:solidFill>
                  <a:srgbClr val="0000FF"/>
                </a:solidFill>
                <a:latin typeface="Times New Roman" panose="02020603050405020304" pitchFamily="18" charset="0"/>
              </a:rPr>
              <a:t>atoms</a:t>
            </a:r>
            <a:r>
              <a:rPr lang="en-US" altLang="en-US">
                <a:solidFill>
                  <a:srgbClr val="000000"/>
                </a:solidFill>
                <a:latin typeface="Times New Roman" panose="02020603050405020304" pitchFamily="18" charset="0"/>
              </a:rPr>
              <a:t> in the </a:t>
            </a:r>
            <a:r>
              <a:rPr lang="en-US" altLang="en-US" u="sng">
                <a:solidFill>
                  <a:srgbClr val="0000FF"/>
                </a:solidFill>
                <a:latin typeface="Times New Roman" panose="02020603050405020304" pitchFamily="18" charset="0"/>
              </a:rPr>
              <a:t>nebula</a:t>
            </a:r>
            <a:r>
              <a:rPr lang="en-US" altLang="en-US">
                <a:solidFill>
                  <a:srgbClr val="000000"/>
                </a:solidFill>
                <a:latin typeface="Times New Roman" panose="02020603050405020304" pitchFamily="18" charset="0"/>
              </a:rPr>
              <a:t> causing them to glow. IC 418 lies about 2000 </a:t>
            </a:r>
            <a:r>
              <a:rPr lang="en-US" altLang="en-US" u="sng">
                <a:solidFill>
                  <a:srgbClr val="0000FF"/>
                </a:solidFill>
                <a:latin typeface="Times New Roman" panose="02020603050405020304" pitchFamily="18" charset="0"/>
              </a:rPr>
              <a:t>light-years</a:t>
            </a:r>
            <a:r>
              <a:rPr lang="en-US" altLang="en-US">
                <a:solidFill>
                  <a:srgbClr val="000000"/>
                </a:solidFill>
                <a:latin typeface="Times New Roman" panose="02020603050405020304" pitchFamily="18" charset="0"/>
              </a:rPr>
              <a:t> away and spans 0.3 light-years across. </a:t>
            </a:r>
            <a:r>
              <a:rPr lang="en-US" altLang="en-US" u="sng">
                <a:solidFill>
                  <a:srgbClr val="0000FF"/>
                </a:solidFill>
                <a:latin typeface="Times New Roman" panose="02020603050405020304" pitchFamily="18" charset="0"/>
              </a:rPr>
              <a:t>This recently released false-color image</a:t>
            </a:r>
            <a:r>
              <a:rPr lang="en-US" altLang="en-US">
                <a:solidFill>
                  <a:srgbClr val="000000"/>
                </a:solidFill>
                <a:latin typeface="Times New Roman" panose="02020603050405020304" pitchFamily="18" charset="0"/>
              </a:rPr>
              <a:t> taken from the </a:t>
            </a:r>
            <a:r>
              <a:rPr lang="en-US" altLang="en-US" u="sng">
                <a:solidFill>
                  <a:srgbClr val="0000FF"/>
                </a:solidFill>
                <a:latin typeface="Times New Roman" panose="02020603050405020304" pitchFamily="18" charset="0"/>
              </a:rPr>
              <a:t>Hubble Space Telescope</a:t>
            </a:r>
            <a:r>
              <a:rPr lang="en-US" altLang="en-US">
                <a:solidFill>
                  <a:srgbClr val="000000"/>
                </a:solidFill>
                <a:latin typeface="Times New Roman" panose="02020603050405020304" pitchFamily="18" charset="0"/>
              </a:rPr>
              <a:t> reveals the unusual details. </a:t>
            </a:r>
          </a:p>
          <a:p>
            <a:pPr eaLnBrk="1" hangingPunct="1"/>
            <a:endParaRPr lang="en-US" altLang="en-US">
              <a:latin typeface="Times" panose="02020603050405020304"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31">
            <a:extLst>
              <a:ext uri="{FF2B5EF4-FFF2-40B4-BE49-F238E27FC236}">
                <a16:creationId xmlns:a16="http://schemas.microsoft.com/office/drawing/2014/main" id="{635D06A1-E329-4D78-B2CA-21481FF3FC2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89DFDDF-15D3-4404-8301-2822EB82818B}" type="slidenum">
              <a:rPr lang="en-US" altLang="en-US" sz="1200"/>
              <a:pPr/>
              <a:t>25</a:t>
            </a:fld>
            <a:endParaRPr lang="en-US" altLang="en-US" sz="1200"/>
          </a:p>
        </p:txBody>
      </p:sp>
      <p:sp>
        <p:nvSpPr>
          <p:cNvPr id="54274" name="Rectangle 2">
            <a:extLst>
              <a:ext uri="{FF2B5EF4-FFF2-40B4-BE49-F238E27FC236}">
                <a16:creationId xmlns:a16="http://schemas.microsoft.com/office/drawing/2014/main" id="{3DFA9B6D-DACF-4AB2-BB9C-907EF80B981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1271919C-5184-4B3D-9198-5C3028B3A04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031">
            <a:extLst>
              <a:ext uri="{FF2B5EF4-FFF2-40B4-BE49-F238E27FC236}">
                <a16:creationId xmlns:a16="http://schemas.microsoft.com/office/drawing/2014/main" id="{1FB78D04-5CD4-4224-9C5C-55061854DC1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7054D66-D45D-4B6A-96AB-5BC83CDC33BD}" type="slidenum">
              <a:rPr lang="en-US" altLang="en-US" sz="1200"/>
              <a:pPr/>
              <a:t>26</a:t>
            </a:fld>
            <a:endParaRPr lang="en-US" altLang="en-US" sz="1200"/>
          </a:p>
        </p:txBody>
      </p:sp>
      <p:sp>
        <p:nvSpPr>
          <p:cNvPr id="56322" name="Rectangle 1026">
            <a:extLst>
              <a:ext uri="{FF2B5EF4-FFF2-40B4-BE49-F238E27FC236}">
                <a16:creationId xmlns:a16="http://schemas.microsoft.com/office/drawing/2014/main" id="{7C6EE522-EE08-4EF8-AF6B-7BF8A455B7D9}"/>
              </a:ext>
            </a:extLst>
          </p:cNvPr>
          <p:cNvSpPr>
            <a:spLocks noGrp="1" noRot="1" noChangeAspect="1" noChangeArrowheads="1" noTextEdit="1"/>
          </p:cNvSpPr>
          <p:nvPr>
            <p:ph type="sldImg"/>
          </p:nvPr>
        </p:nvSpPr>
        <p:spPr>
          <a:ln/>
        </p:spPr>
      </p:sp>
      <p:sp>
        <p:nvSpPr>
          <p:cNvPr id="56323" name="Rectangle 1027">
            <a:extLst>
              <a:ext uri="{FF2B5EF4-FFF2-40B4-BE49-F238E27FC236}">
                <a16:creationId xmlns:a16="http://schemas.microsoft.com/office/drawing/2014/main" id="{0FF709B7-A277-4380-8B0F-B193200680C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How did a star create the </a:t>
            </a:r>
            <a:r>
              <a:rPr lang="en-US" altLang="en-US" u="sng">
                <a:solidFill>
                  <a:srgbClr val="0000FF"/>
                </a:solidFill>
                <a:latin typeface="Times New Roman" panose="02020603050405020304" pitchFamily="18" charset="0"/>
              </a:rPr>
              <a:t>Helix nebula</a:t>
            </a:r>
            <a:r>
              <a:rPr lang="en-US" altLang="en-US">
                <a:solidFill>
                  <a:srgbClr val="000000"/>
                </a:solidFill>
                <a:latin typeface="Times New Roman" panose="02020603050405020304" pitchFamily="18" charset="0"/>
              </a:rPr>
              <a:t>? The shapes of </a:t>
            </a:r>
            <a:r>
              <a:rPr lang="en-US" altLang="en-US" u="sng">
                <a:solidFill>
                  <a:srgbClr val="0000FF"/>
                </a:solidFill>
                <a:latin typeface="Times New Roman" panose="02020603050405020304" pitchFamily="18" charset="0"/>
              </a:rPr>
              <a:t>planetary nebula</a:t>
            </a:r>
            <a:r>
              <a:rPr lang="en-US" altLang="en-US">
                <a:solidFill>
                  <a:srgbClr val="000000"/>
                </a:solidFill>
                <a:latin typeface="Times New Roman" panose="02020603050405020304" pitchFamily="18" charset="0"/>
              </a:rPr>
              <a:t> like the </a:t>
            </a:r>
            <a:r>
              <a:rPr lang="en-US" altLang="en-US" u="sng">
                <a:solidFill>
                  <a:srgbClr val="0000FF"/>
                </a:solidFill>
                <a:latin typeface="Times New Roman" panose="02020603050405020304" pitchFamily="18" charset="0"/>
              </a:rPr>
              <a:t>Helix</a:t>
            </a:r>
            <a:r>
              <a:rPr lang="en-US" altLang="en-US">
                <a:solidFill>
                  <a:srgbClr val="000000"/>
                </a:solidFill>
                <a:latin typeface="Times New Roman" panose="02020603050405020304" pitchFamily="18" charset="0"/>
              </a:rPr>
              <a:t> are important because they likely hold clues to how stars like the </a:t>
            </a:r>
            <a:r>
              <a:rPr lang="en-US" altLang="en-US" u="sng">
                <a:solidFill>
                  <a:srgbClr val="0000FF"/>
                </a:solidFill>
                <a:latin typeface="Times New Roman" panose="02020603050405020304" pitchFamily="18" charset="0"/>
              </a:rPr>
              <a:t>Sun</a:t>
            </a:r>
            <a:r>
              <a:rPr lang="en-US" altLang="en-US">
                <a:solidFill>
                  <a:srgbClr val="000000"/>
                </a:solidFill>
                <a:latin typeface="Times New Roman" panose="02020603050405020304" pitchFamily="18" charset="0"/>
              </a:rPr>
              <a:t> end their lives. Recent observations by the orbiting </a:t>
            </a:r>
            <a:r>
              <a:rPr lang="en-US" altLang="en-US" u="sng">
                <a:solidFill>
                  <a:srgbClr val="0000FF"/>
                </a:solidFill>
                <a:latin typeface="Times New Roman" panose="02020603050405020304" pitchFamily="18" charset="0"/>
              </a:rPr>
              <a:t>Hubble Space Telescope</a:t>
            </a:r>
            <a:r>
              <a:rPr lang="en-US" altLang="en-US">
                <a:solidFill>
                  <a:srgbClr val="000000"/>
                </a:solidFill>
                <a:latin typeface="Times New Roman" panose="02020603050405020304" pitchFamily="18" charset="0"/>
              </a:rPr>
              <a:t> and the </a:t>
            </a:r>
            <a:r>
              <a:rPr lang="en-US" altLang="en-US" u="sng">
                <a:solidFill>
                  <a:srgbClr val="0000FF"/>
                </a:solidFill>
                <a:latin typeface="Times New Roman" panose="02020603050405020304" pitchFamily="18" charset="0"/>
              </a:rPr>
              <a:t>4-meter Blanco Telescope</a:t>
            </a:r>
            <a:r>
              <a:rPr lang="en-US" altLang="en-US">
                <a:solidFill>
                  <a:srgbClr val="000000"/>
                </a:solidFill>
                <a:latin typeface="Times New Roman" panose="02020603050405020304" pitchFamily="18" charset="0"/>
              </a:rPr>
              <a:t> in </a:t>
            </a:r>
            <a:r>
              <a:rPr lang="en-US" altLang="en-US" u="sng">
                <a:solidFill>
                  <a:srgbClr val="0000FF"/>
                </a:solidFill>
                <a:latin typeface="Times New Roman" panose="02020603050405020304" pitchFamily="18" charset="0"/>
              </a:rPr>
              <a:t>Chile</a:t>
            </a:r>
            <a:r>
              <a:rPr lang="en-US" altLang="en-US">
                <a:solidFill>
                  <a:srgbClr val="000000"/>
                </a:solidFill>
                <a:latin typeface="Times New Roman" panose="02020603050405020304" pitchFamily="18" charset="0"/>
              </a:rPr>
              <a:t>, however, have shown the Helix is not really a </a:t>
            </a:r>
            <a:r>
              <a:rPr lang="en-US" altLang="en-US" u="sng">
                <a:solidFill>
                  <a:srgbClr val="0000FF"/>
                </a:solidFill>
                <a:latin typeface="Times New Roman" panose="02020603050405020304" pitchFamily="18" charset="0"/>
              </a:rPr>
              <a:t>simple helix</a:t>
            </a:r>
            <a:r>
              <a:rPr lang="en-US" altLang="en-US">
                <a:solidFill>
                  <a:srgbClr val="000000"/>
                </a:solidFill>
                <a:latin typeface="Times New Roman" panose="02020603050405020304" pitchFamily="18" charset="0"/>
              </a:rPr>
              <a:t>. Rather, it incorporates two </a:t>
            </a:r>
            <a:r>
              <a:rPr lang="en-US" altLang="en-US" u="sng">
                <a:solidFill>
                  <a:srgbClr val="0000FF"/>
                </a:solidFill>
                <a:latin typeface="Times New Roman" panose="02020603050405020304" pitchFamily="18" charset="0"/>
              </a:rPr>
              <a:t>nearly perpendicular disks</a:t>
            </a:r>
            <a:r>
              <a:rPr lang="en-US" altLang="en-US">
                <a:solidFill>
                  <a:srgbClr val="000000"/>
                </a:solidFill>
                <a:latin typeface="Times New Roman" panose="02020603050405020304" pitchFamily="18" charset="0"/>
              </a:rPr>
              <a:t> as well as arcs, shocks, and even </a:t>
            </a:r>
            <a:r>
              <a:rPr lang="en-US" altLang="en-US" u="sng">
                <a:solidFill>
                  <a:srgbClr val="0000FF"/>
                </a:solidFill>
                <a:latin typeface="Times New Roman" panose="02020603050405020304" pitchFamily="18" charset="0"/>
              </a:rPr>
              <a:t>features not well understood</a:t>
            </a:r>
            <a:r>
              <a:rPr lang="en-US" altLang="en-US">
                <a:solidFill>
                  <a:srgbClr val="000000"/>
                </a:solidFill>
                <a:latin typeface="Times New Roman" panose="02020603050405020304" pitchFamily="18" charset="0"/>
              </a:rPr>
              <a:t>. Even so, many strikingly geometric symmetries remain. </a:t>
            </a:r>
          </a:p>
          <a:p>
            <a:pPr eaLnBrk="1" hangingPunct="1"/>
            <a:endParaRPr lang="en-US" altLang="en-US">
              <a:solidFill>
                <a:srgbClr val="000000"/>
              </a:solidFill>
              <a:latin typeface="Times New Roman"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031">
            <a:extLst>
              <a:ext uri="{FF2B5EF4-FFF2-40B4-BE49-F238E27FC236}">
                <a16:creationId xmlns:a16="http://schemas.microsoft.com/office/drawing/2014/main" id="{73FA424F-8314-4764-958E-86204A8FF4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B92A94F5-16F3-4555-B9E6-9B353503B8DD}" type="slidenum">
              <a:rPr lang="en-US" altLang="en-US" sz="1200"/>
              <a:pPr/>
              <a:t>27</a:t>
            </a:fld>
            <a:endParaRPr lang="en-US" altLang="en-US" sz="1200"/>
          </a:p>
        </p:txBody>
      </p:sp>
      <p:sp>
        <p:nvSpPr>
          <p:cNvPr id="58370" name="Rectangle 2">
            <a:extLst>
              <a:ext uri="{FF2B5EF4-FFF2-40B4-BE49-F238E27FC236}">
                <a16:creationId xmlns:a16="http://schemas.microsoft.com/office/drawing/2014/main" id="{C731427C-81B4-4BAA-8F97-C98383CE354C}"/>
              </a:ext>
            </a:extLst>
          </p:cNvPr>
          <p:cNvSpPr>
            <a:spLocks noGrp="1" noRot="1" noChangeAspect="1" noChangeArrowheads="1" noTextEdit="1"/>
          </p:cNvSpPr>
          <p:nvPr>
            <p:ph type="sldImg"/>
          </p:nvPr>
        </p:nvSpPr>
        <p:spPr>
          <a:ln/>
        </p:spPr>
      </p:sp>
      <p:sp>
        <p:nvSpPr>
          <p:cNvPr id="58371" name="Rectangle 3">
            <a:extLst>
              <a:ext uri="{FF2B5EF4-FFF2-40B4-BE49-F238E27FC236}">
                <a16:creationId xmlns:a16="http://schemas.microsoft.com/office/drawing/2014/main" id="{B3FF6978-D40A-4AD5-8142-D413C1BB857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031">
            <a:extLst>
              <a:ext uri="{FF2B5EF4-FFF2-40B4-BE49-F238E27FC236}">
                <a16:creationId xmlns:a16="http://schemas.microsoft.com/office/drawing/2014/main" id="{B0419D55-C605-4E96-86AF-F53924939D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333BED89-842C-4FE7-81EC-E5730A09C449}" type="slidenum">
              <a:rPr lang="en-US" altLang="en-US" sz="1200"/>
              <a:pPr/>
              <a:t>29</a:t>
            </a:fld>
            <a:endParaRPr lang="en-US" altLang="en-US" sz="1200"/>
          </a:p>
        </p:txBody>
      </p:sp>
      <p:sp>
        <p:nvSpPr>
          <p:cNvPr id="61442" name="Rectangle 2">
            <a:extLst>
              <a:ext uri="{FF2B5EF4-FFF2-40B4-BE49-F238E27FC236}">
                <a16:creationId xmlns:a16="http://schemas.microsoft.com/office/drawing/2014/main" id="{177F864C-D290-45BF-A7DE-305A0092BAC1}"/>
              </a:ext>
            </a:extLst>
          </p:cNvPr>
          <p:cNvSpPr>
            <a:spLocks noGrp="1" noRot="1" noChangeAspect="1" noChangeArrowheads="1" noTextEdit="1"/>
          </p:cNvSpPr>
          <p:nvPr>
            <p:ph type="sldImg"/>
          </p:nvPr>
        </p:nvSpPr>
        <p:spPr>
          <a:ln/>
        </p:spPr>
      </p:sp>
      <p:sp>
        <p:nvSpPr>
          <p:cNvPr id="61443" name="Rectangle 3">
            <a:extLst>
              <a:ext uri="{FF2B5EF4-FFF2-40B4-BE49-F238E27FC236}">
                <a16:creationId xmlns:a16="http://schemas.microsoft.com/office/drawing/2014/main" id="{031CC474-C500-453D-A21C-B549B5C148D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a:extLst>
              <a:ext uri="{FF2B5EF4-FFF2-40B4-BE49-F238E27FC236}">
                <a16:creationId xmlns:a16="http://schemas.microsoft.com/office/drawing/2014/main" id="{CCA4A6B8-557E-4FCE-B16A-2A7FF3FC57FC}"/>
              </a:ext>
            </a:extLst>
          </p:cNvPr>
          <p:cNvSpPr>
            <a:spLocks noGrp="1" noRot="1" noChangeAspect="1"/>
          </p:cNvSpPr>
          <p:nvPr>
            <p:ph type="sldImg"/>
          </p:nvPr>
        </p:nvSpPr>
        <p:spPr>
          <a:ln/>
        </p:spPr>
      </p:sp>
      <p:sp>
        <p:nvSpPr>
          <p:cNvPr id="64514" name="Notes Placeholder 2">
            <a:extLst>
              <a:ext uri="{FF2B5EF4-FFF2-40B4-BE49-F238E27FC236}">
                <a16:creationId xmlns:a16="http://schemas.microsoft.com/office/drawing/2014/main" id="{534AA913-A81E-4A7C-9465-02FF05364B3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64515" name="Slide Number Placeholder 3">
            <a:extLst>
              <a:ext uri="{FF2B5EF4-FFF2-40B4-BE49-F238E27FC236}">
                <a16:creationId xmlns:a16="http://schemas.microsoft.com/office/drawing/2014/main" id="{71C4DF58-1931-416A-A058-167AD6749E4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436274CD-1796-4D08-B8CA-705990BD06DB}" type="slidenum">
              <a:rPr lang="en-US" altLang="en-US" sz="1200"/>
              <a:pPr/>
              <a:t>31</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031">
            <a:extLst>
              <a:ext uri="{FF2B5EF4-FFF2-40B4-BE49-F238E27FC236}">
                <a16:creationId xmlns:a16="http://schemas.microsoft.com/office/drawing/2014/main" id="{27396456-613D-428A-9399-F98601FA78A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9D8AB5F-4CD1-4944-9C5F-9CBCD8B77B6D}" type="slidenum">
              <a:rPr lang="en-US" altLang="en-US" sz="1200"/>
              <a:pPr/>
              <a:t>3</a:t>
            </a:fld>
            <a:endParaRPr lang="en-US" altLang="en-US" sz="1200"/>
          </a:p>
        </p:txBody>
      </p:sp>
      <p:sp>
        <p:nvSpPr>
          <p:cNvPr id="18434" name="Rectangle 2">
            <a:extLst>
              <a:ext uri="{FF2B5EF4-FFF2-40B4-BE49-F238E27FC236}">
                <a16:creationId xmlns:a16="http://schemas.microsoft.com/office/drawing/2014/main" id="{55B27503-850B-441A-9132-243123EB5A65}"/>
              </a:ext>
            </a:extLst>
          </p:cNvPr>
          <p:cNvSpPr>
            <a:spLocks noGrp="1" noRot="1" noChangeAspect="1" noChangeArrowheads="1" noTextEdit="1"/>
          </p:cNvSpPr>
          <p:nvPr>
            <p:ph type="sldImg"/>
          </p:nvPr>
        </p:nvSpPr>
        <p:spPr>
          <a:ln/>
        </p:spPr>
      </p:sp>
      <p:sp>
        <p:nvSpPr>
          <p:cNvPr id="18435" name="Rectangle 3">
            <a:extLst>
              <a:ext uri="{FF2B5EF4-FFF2-40B4-BE49-F238E27FC236}">
                <a16:creationId xmlns:a16="http://schemas.microsoft.com/office/drawing/2014/main" id="{B45FB2F9-1129-4FDC-981B-A2EA2B5517C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a:extLst>
              <a:ext uri="{FF2B5EF4-FFF2-40B4-BE49-F238E27FC236}">
                <a16:creationId xmlns:a16="http://schemas.microsoft.com/office/drawing/2014/main" id="{B4610E6B-0CEF-4FBB-B75A-A0161669F9A1}"/>
              </a:ext>
            </a:extLst>
          </p:cNvPr>
          <p:cNvSpPr>
            <a:spLocks noGrp="1" noRot="1" noChangeAspect="1"/>
          </p:cNvSpPr>
          <p:nvPr>
            <p:ph type="sldImg"/>
          </p:nvPr>
        </p:nvSpPr>
        <p:spPr>
          <a:ln/>
        </p:spPr>
      </p:sp>
      <p:sp>
        <p:nvSpPr>
          <p:cNvPr id="66562" name="Notes Placeholder 2">
            <a:extLst>
              <a:ext uri="{FF2B5EF4-FFF2-40B4-BE49-F238E27FC236}">
                <a16:creationId xmlns:a16="http://schemas.microsoft.com/office/drawing/2014/main" id="{23DAED11-6C2C-4938-8D8B-1F675F04403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66563" name="Slide Number Placeholder 3">
            <a:extLst>
              <a:ext uri="{FF2B5EF4-FFF2-40B4-BE49-F238E27FC236}">
                <a16:creationId xmlns:a16="http://schemas.microsoft.com/office/drawing/2014/main" id="{C4EC047D-1232-49D2-A43A-A432BC4F17C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FFCEF2E-2336-451E-B6B4-19C1922B2353}" type="slidenum">
              <a:rPr lang="en-US" altLang="en-US" sz="1200"/>
              <a:pPr/>
              <a:t>32</a:t>
            </a:fld>
            <a:endParaRPr lang="en-US"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a:extLst>
              <a:ext uri="{FF2B5EF4-FFF2-40B4-BE49-F238E27FC236}">
                <a16:creationId xmlns:a16="http://schemas.microsoft.com/office/drawing/2014/main" id="{EC1F9DEB-2501-47C6-8A78-50F9D8082452}"/>
              </a:ext>
            </a:extLst>
          </p:cNvPr>
          <p:cNvSpPr>
            <a:spLocks noGrp="1" noRot="1" noChangeAspect="1"/>
          </p:cNvSpPr>
          <p:nvPr>
            <p:ph type="sldImg"/>
          </p:nvPr>
        </p:nvSpPr>
        <p:spPr>
          <a:ln/>
        </p:spPr>
      </p:sp>
      <p:sp>
        <p:nvSpPr>
          <p:cNvPr id="68610" name="Notes Placeholder 2">
            <a:extLst>
              <a:ext uri="{FF2B5EF4-FFF2-40B4-BE49-F238E27FC236}">
                <a16:creationId xmlns:a16="http://schemas.microsoft.com/office/drawing/2014/main" id="{E24B8769-CC56-4E73-B7EF-3A84EADB10E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68611" name="Slide Number Placeholder 3">
            <a:extLst>
              <a:ext uri="{FF2B5EF4-FFF2-40B4-BE49-F238E27FC236}">
                <a16:creationId xmlns:a16="http://schemas.microsoft.com/office/drawing/2014/main" id="{5DD14B93-ECF1-4F49-9D3B-B19FA21CF5C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497990D2-4D38-4119-97C0-FD9765610B3A}" type="slidenum">
              <a:rPr lang="en-US" altLang="en-US" sz="1200"/>
              <a:pPr/>
              <a:t>33</a:t>
            </a:fld>
            <a:endParaRPr lang="en-US" alt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a:extLst>
              <a:ext uri="{FF2B5EF4-FFF2-40B4-BE49-F238E27FC236}">
                <a16:creationId xmlns:a16="http://schemas.microsoft.com/office/drawing/2014/main" id="{80A62B0C-8720-49FF-B2BE-D89E262F6A71}"/>
              </a:ext>
            </a:extLst>
          </p:cNvPr>
          <p:cNvSpPr>
            <a:spLocks noGrp="1" noRot="1" noChangeAspect="1"/>
          </p:cNvSpPr>
          <p:nvPr>
            <p:ph type="sldImg"/>
          </p:nvPr>
        </p:nvSpPr>
        <p:spPr>
          <a:ln/>
        </p:spPr>
      </p:sp>
      <p:sp>
        <p:nvSpPr>
          <p:cNvPr id="70658" name="Notes Placeholder 2">
            <a:extLst>
              <a:ext uri="{FF2B5EF4-FFF2-40B4-BE49-F238E27FC236}">
                <a16:creationId xmlns:a16="http://schemas.microsoft.com/office/drawing/2014/main" id="{5CF9A754-37EC-4574-B903-D505A3B3E11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70659" name="Slide Number Placeholder 3">
            <a:extLst>
              <a:ext uri="{FF2B5EF4-FFF2-40B4-BE49-F238E27FC236}">
                <a16:creationId xmlns:a16="http://schemas.microsoft.com/office/drawing/2014/main" id="{4244B52B-E672-46D2-8B4C-2F339AC67A0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A1FBD0C1-B51C-490A-A8CE-A657B389C83D}" type="slidenum">
              <a:rPr lang="en-US" altLang="en-US" sz="1200"/>
              <a:pPr/>
              <a:t>34</a:t>
            </a:fld>
            <a:endParaRPr lang="en-US" alt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a:extLst>
              <a:ext uri="{FF2B5EF4-FFF2-40B4-BE49-F238E27FC236}">
                <a16:creationId xmlns:a16="http://schemas.microsoft.com/office/drawing/2014/main" id="{A20A755F-554F-4D5F-8CC2-C2AB5AD5565D}"/>
              </a:ext>
            </a:extLst>
          </p:cNvPr>
          <p:cNvSpPr>
            <a:spLocks noGrp="1" noRot="1" noChangeAspect="1"/>
          </p:cNvSpPr>
          <p:nvPr>
            <p:ph type="sldImg"/>
          </p:nvPr>
        </p:nvSpPr>
        <p:spPr>
          <a:ln/>
        </p:spPr>
      </p:sp>
      <p:sp>
        <p:nvSpPr>
          <p:cNvPr id="72706" name="Notes Placeholder 2">
            <a:extLst>
              <a:ext uri="{FF2B5EF4-FFF2-40B4-BE49-F238E27FC236}">
                <a16:creationId xmlns:a16="http://schemas.microsoft.com/office/drawing/2014/main" id="{D78A9FAB-E38B-4B28-AD4D-44360E6FD7E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72707" name="Slide Number Placeholder 3">
            <a:extLst>
              <a:ext uri="{FF2B5EF4-FFF2-40B4-BE49-F238E27FC236}">
                <a16:creationId xmlns:a16="http://schemas.microsoft.com/office/drawing/2014/main" id="{FF8B673C-B08B-49EF-BEF9-E34DBDCE906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48E5D196-7474-405B-9DDA-6AE9D61752CE}" type="slidenum">
              <a:rPr lang="en-US" altLang="en-US" sz="1200"/>
              <a:pPr/>
              <a:t>35</a:t>
            </a:fld>
            <a:endParaRPr lang="en-US" alt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a:extLst>
              <a:ext uri="{FF2B5EF4-FFF2-40B4-BE49-F238E27FC236}">
                <a16:creationId xmlns:a16="http://schemas.microsoft.com/office/drawing/2014/main" id="{ABA95ADE-EC97-42DC-90D7-22E6909309BE}"/>
              </a:ext>
            </a:extLst>
          </p:cNvPr>
          <p:cNvSpPr>
            <a:spLocks noGrp="1" noRot="1" noChangeAspect="1"/>
          </p:cNvSpPr>
          <p:nvPr>
            <p:ph type="sldImg"/>
          </p:nvPr>
        </p:nvSpPr>
        <p:spPr>
          <a:ln/>
        </p:spPr>
      </p:sp>
      <p:sp>
        <p:nvSpPr>
          <p:cNvPr id="80898" name="Notes Placeholder 2">
            <a:extLst>
              <a:ext uri="{FF2B5EF4-FFF2-40B4-BE49-F238E27FC236}">
                <a16:creationId xmlns:a16="http://schemas.microsoft.com/office/drawing/2014/main" id="{1A95D656-4F9E-4CFF-811E-FD726736820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80899" name="Slide Number Placeholder 3">
            <a:extLst>
              <a:ext uri="{FF2B5EF4-FFF2-40B4-BE49-F238E27FC236}">
                <a16:creationId xmlns:a16="http://schemas.microsoft.com/office/drawing/2014/main" id="{98C8CD2E-8E99-41D3-A21C-AF85109CBE2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25AB3E3-52E5-4CD4-A3A7-A42FB519F1E4}" type="slidenum">
              <a:rPr lang="en-US" altLang="en-US" sz="1200"/>
              <a:pPr/>
              <a:t>42</a:t>
            </a:fld>
            <a:endParaRPr lang="en-US" alt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a:extLst>
              <a:ext uri="{FF2B5EF4-FFF2-40B4-BE49-F238E27FC236}">
                <a16:creationId xmlns:a16="http://schemas.microsoft.com/office/drawing/2014/main" id="{4C423365-8498-45C9-B7E8-F87EA6BDEDE8}"/>
              </a:ext>
            </a:extLst>
          </p:cNvPr>
          <p:cNvSpPr>
            <a:spLocks noGrp="1" noRot="1" noChangeAspect="1"/>
          </p:cNvSpPr>
          <p:nvPr>
            <p:ph type="sldImg"/>
          </p:nvPr>
        </p:nvSpPr>
        <p:spPr>
          <a:ln/>
        </p:spPr>
      </p:sp>
      <p:sp>
        <p:nvSpPr>
          <p:cNvPr id="99330" name="Notes Placeholder 2">
            <a:extLst>
              <a:ext uri="{FF2B5EF4-FFF2-40B4-BE49-F238E27FC236}">
                <a16:creationId xmlns:a16="http://schemas.microsoft.com/office/drawing/2014/main" id="{A0CBBE7B-5D98-4738-BD39-97A2654E128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99331" name="Slide Number Placeholder 3">
            <a:extLst>
              <a:ext uri="{FF2B5EF4-FFF2-40B4-BE49-F238E27FC236}">
                <a16:creationId xmlns:a16="http://schemas.microsoft.com/office/drawing/2014/main" id="{F2E30EB7-821D-4828-84B1-0AD1A75BBE1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B9C275C8-AD52-446E-8F30-5C7A37EDD1AC}" type="slidenum">
              <a:rPr lang="en-US" altLang="en-US" sz="1200"/>
              <a:pPr/>
              <a:t>58</a:t>
            </a:fld>
            <a:endParaRPr lang="en-US" alt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1031">
            <a:extLst>
              <a:ext uri="{FF2B5EF4-FFF2-40B4-BE49-F238E27FC236}">
                <a16:creationId xmlns:a16="http://schemas.microsoft.com/office/drawing/2014/main" id="{9B4E6692-13C3-4F27-B996-F85E93C5D7D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1AFB545-023F-4C83-B1CA-06EF07A2F717}" type="slidenum">
              <a:rPr lang="en-US" altLang="en-US" sz="1200"/>
              <a:pPr/>
              <a:t>70</a:t>
            </a:fld>
            <a:endParaRPr lang="en-US" altLang="en-US" sz="1200"/>
          </a:p>
        </p:txBody>
      </p:sp>
      <p:sp>
        <p:nvSpPr>
          <p:cNvPr id="112642" name="Rectangle 1026">
            <a:extLst>
              <a:ext uri="{FF2B5EF4-FFF2-40B4-BE49-F238E27FC236}">
                <a16:creationId xmlns:a16="http://schemas.microsoft.com/office/drawing/2014/main" id="{CECD23C0-F607-4690-B18B-E0197C808CF4}"/>
              </a:ext>
            </a:extLst>
          </p:cNvPr>
          <p:cNvSpPr>
            <a:spLocks noGrp="1" noRot="1" noChangeAspect="1" noChangeArrowheads="1" noTextEdit="1"/>
          </p:cNvSpPr>
          <p:nvPr>
            <p:ph type="sldImg"/>
          </p:nvPr>
        </p:nvSpPr>
        <p:spPr>
          <a:ln/>
        </p:spPr>
      </p:sp>
      <p:sp>
        <p:nvSpPr>
          <p:cNvPr id="112643" name="Rectangle 1027">
            <a:extLst>
              <a:ext uri="{FF2B5EF4-FFF2-40B4-BE49-F238E27FC236}">
                <a16:creationId xmlns:a16="http://schemas.microsoft.com/office/drawing/2014/main" id="{BA2C9FF1-1412-4B70-82C4-8B36A946367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The Crab Nebula from VLT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t>
            </a:r>
            <a:r>
              <a:rPr lang="en-US" altLang="en-US" u="sng">
                <a:solidFill>
                  <a:srgbClr val="0000FF"/>
                </a:solidFill>
                <a:latin typeface="Times New Roman" panose="02020603050405020304" pitchFamily="18" charset="0"/>
              </a:rPr>
              <a:t>FORS Team</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8.2-meter VLT</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ESO</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The </a:t>
            </a:r>
            <a:r>
              <a:rPr lang="en-US" altLang="en-US" u="sng">
                <a:solidFill>
                  <a:srgbClr val="0000FF"/>
                </a:solidFill>
                <a:latin typeface="Times New Roman" panose="02020603050405020304" pitchFamily="18" charset="0"/>
              </a:rPr>
              <a:t>Crab Nebula</a:t>
            </a:r>
            <a:r>
              <a:rPr lang="en-US" altLang="en-US">
                <a:solidFill>
                  <a:srgbClr val="000000"/>
                </a:solidFill>
                <a:latin typeface="Times New Roman" panose="02020603050405020304" pitchFamily="18" charset="0"/>
              </a:rPr>
              <a:t>, filled with mysterious filaments, is the result of a </a:t>
            </a:r>
            <a:r>
              <a:rPr lang="en-US" altLang="en-US" u="sng">
                <a:solidFill>
                  <a:srgbClr val="0000FF"/>
                </a:solidFill>
                <a:latin typeface="Times New Roman" panose="02020603050405020304" pitchFamily="18" charset="0"/>
              </a:rPr>
              <a:t>star that was seen to explode in 1054 AD</a:t>
            </a:r>
            <a:r>
              <a:rPr lang="en-US" altLang="en-US">
                <a:solidFill>
                  <a:srgbClr val="000000"/>
                </a:solidFill>
                <a:latin typeface="Times New Roman" panose="02020603050405020304" pitchFamily="18" charset="0"/>
              </a:rPr>
              <a:t>. This spectacular </a:t>
            </a:r>
            <a:r>
              <a:rPr lang="en-US" altLang="en-US" u="sng">
                <a:solidFill>
                  <a:srgbClr val="0000FF"/>
                </a:solidFill>
                <a:latin typeface="Times New Roman" panose="02020603050405020304" pitchFamily="18" charset="0"/>
              </a:rPr>
              <a:t>supernova</a:t>
            </a:r>
            <a:r>
              <a:rPr lang="en-US" altLang="en-US">
                <a:solidFill>
                  <a:srgbClr val="000000"/>
                </a:solidFill>
                <a:latin typeface="Times New Roman" panose="02020603050405020304" pitchFamily="18" charset="0"/>
              </a:rPr>
              <a:t> explosion was recorded by </a:t>
            </a:r>
            <a:r>
              <a:rPr lang="en-US" altLang="en-US" u="sng">
                <a:solidFill>
                  <a:srgbClr val="0000FF"/>
                </a:solidFill>
                <a:latin typeface="Times New Roman" panose="02020603050405020304" pitchFamily="18" charset="0"/>
              </a:rPr>
              <a:t>Chinese</a:t>
            </a:r>
            <a:r>
              <a:rPr lang="en-US" altLang="en-US">
                <a:solidFill>
                  <a:srgbClr val="000000"/>
                </a:solidFill>
                <a:latin typeface="Times New Roman" panose="02020603050405020304" pitchFamily="18" charset="0"/>
              </a:rPr>
              <a:t> and (quite probably) </a:t>
            </a:r>
            <a:r>
              <a:rPr lang="en-US" altLang="en-US" u="sng">
                <a:solidFill>
                  <a:srgbClr val="0000FF"/>
                </a:solidFill>
                <a:latin typeface="Times New Roman" panose="02020603050405020304" pitchFamily="18" charset="0"/>
              </a:rPr>
              <a:t>Anasazi Indian</a:t>
            </a:r>
            <a:r>
              <a:rPr lang="en-US" altLang="en-US">
                <a:solidFill>
                  <a:srgbClr val="000000"/>
                </a:solidFill>
                <a:latin typeface="Times New Roman" panose="02020603050405020304" pitchFamily="18" charset="0"/>
              </a:rPr>
              <a:t> astronomers. The filaments are mysterious because they appear to have </a:t>
            </a:r>
            <a:r>
              <a:rPr lang="en-US" altLang="en-US" u="sng">
                <a:solidFill>
                  <a:srgbClr val="0000FF"/>
                </a:solidFill>
                <a:latin typeface="Times New Roman" panose="02020603050405020304" pitchFamily="18" charset="0"/>
              </a:rPr>
              <a:t>less mass than expelled in the original supernova</a:t>
            </a:r>
            <a:r>
              <a:rPr lang="en-US" altLang="en-US">
                <a:solidFill>
                  <a:srgbClr val="000000"/>
                </a:solidFill>
                <a:latin typeface="Times New Roman" panose="02020603050405020304" pitchFamily="18" charset="0"/>
              </a:rPr>
              <a:t> and </a:t>
            </a:r>
            <a:r>
              <a:rPr lang="en-US" altLang="en-US" u="sng">
                <a:solidFill>
                  <a:srgbClr val="0000FF"/>
                </a:solidFill>
                <a:latin typeface="Times New Roman" panose="02020603050405020304" pitchFamily="18" charset="0"/>
              </a:rPr>
              <a:t>higher speed than expected from a free explosion</a:t>
            </a:r>
            <a:r>
              <a:rPr lang="en-US" altLang="en-US">
                <a:solidFill>
                  <a:srgbClr val="000000"/>
                </a:solidFill>
                <a:latin typeface="Times New Roman" panose="02020603050405020304" pitchFamily="18" charset="0"/>
              </a:rPr>
              <a:t>. In the </a:t>
            </a:r>
            <a:r>
              <a:rPr lang="en-US" altLang="en-US" u="sng">
                <a:solidFill>
                  <a:srgbClr val="0000FF"/>
                </a:solidFill>
                <a:latin typeface="Times New Roman" panose="02020603050405020304" pitchFamily="18" charset="0"/>
              </a:rPr>
              <a:t>above picture</a:t>
            </a:r>
            <a:r>
              <a:rPr lang="en-US" altLang="en-US">
                <a:solidFill>
                  <a:srgbClr val="000000"/>
                </a:solidFill>
                <a:latin typeface="Times New Roman" panose="02020603050405020304" pitchFamily="18" charset="0"/>
              </a:rPr>
              <a:t> taken recently from a </a:t>
            </a:r>
            <a:r>
              <a:rPr lang="en-US" altLang="en-US" u="sng">
                <a:solidFill>
                  <a:srgbClr val="0000FF"/>
                </a:solidFill>
                <a:latin typeface="Times New Roman" panose="02020603050405020304" pitchFamily="18" charset="0"/>
              </a:rPr>
              <a:t>Very Large Telescope</a:t>
            </a:r>
            <a:r>
              <a:rPr lang="en-US" altLang="en-US">
                <a:solidFill>
                  <a:srgbClr val="000000"/>
                </a:solidFill>
                <a:latin typeface="Times New Roman" panose="02020603050405020304" pitchFamily="18" charset="0"/>
              </a:rPr>
              <a:t>, the color indicates what is happening to the electrons in different parts of the </a:t>
            </a:r>
            <a:r>
              <a:rPr lang="en-US" altLang="en-US" u="sng">
                <a:solidFill>
                  <a:srgbClr val="0000FF"/>
                </a:solidFill>
                <a:latin typeface="Times New Roman" panose="02020603050405020304" pitchFamily="18" charset="0"/>
              </a:rPr>
              <a:t>Crab Nebula</a:t>
            </a:r>
            <a:r>
              <a:rPr lang="en-US" altLang="en-US">
                <a:solidFill>
                  <a:srgbClr val="000000"/>
                </a:solidFill>
                <a:latin typeface="Times New Roman" panose="02020603050405020304" pitchFamily="18" charset="0"/>
              </a:rPr>
              <a:t>. Red indicates the </a:t>
            </a:r>
            <a:r>
              <a:rPr lang="en-US" altLang="en-US" u="sng">
                <a:solidFill>
                  <a:srgbClr val="0000FF"/>
                </a:solidFill>
                <a:latin typeface="Times New Roman" panose="02020603050405020304" pitchFamily="18" charset="0"/>
              </a:rPr>
              <a:t>electrons are recombining with protons to form neutral hydrogen</a:t>
            </a:r>
            <a:r>
              <a:rPr lang="en-US" altLang="en-US">
                <a:solidFill>
                  <a:srgbClr val="000000"/>
                </a:solidFill>
                <a:latin typeface="Times New Roman" panose="02020603050405020304" pitchFamily="18" charset="0"/>
              </a:rPr>
              <a:t>, while blue indicates the </a:t>
            </a:r>
            <a:r>
              <a:rPr lang="en-US" altLang="en-US" u="sng">
                <a:solidFill>
                  <a:srgbClr val="0000FF"/>
                </a:solidFill>
                <a:latin typeface="Times New Roman" panose="02020603050405020304" pitchFamily="18" charset="0"/>
              </a:rPr>
              <a:t>electrons are whirling around the magnetic field</a:t>
            </a:r>
            <a:r>
              <a:rPr lang="en-US" altLang="en-US">
                <a:solidFill>
                  <a:srgbClr val="000000"/>
                </a:solidFill>
                <a:latin typeface="Times New Roman" panose="02020603050405020304" pitchFamily="18" charset="0"/>
              </a:rPr>
              <a:t> of the </a:t>
            </a:r>
            <a:r>
              <a:rPr lang="en-US" altLang="en-US" u="sng">
                <a:solidFill>
                  <a:srgbClr val="0000FF"/>
                </a:solidFill>
                <a:latin typeface="Times New Roman" panose="02020603050405020304" pitchFamily="18" charset="0"/>
              </a:rPr>
              <a:t>inner nebula</a:t>
            </a:r>
            <a:r>
              <a:rPr lang="en-US" altLang="en-US">
                <a:solidFill>
                  <a:srgbClr val="000000"/>
                </a:solidFill>
                <a:latin typeface="Times New Roman" panose="02020603050405020304" pitchFamily="18" charset="0"/>
              </a:rPr>
              <a:t>. In the </a:t>
            </a:r>
            <a:r>
              <a:rPr lang="en-US" altLang="en-US" u="sng">
                <a:solidFill>
                  <a:srgbClr val="0000FF"/>
                </a:solidFill>
                <a:latin typeface="Times New Roman" panose="02020603050405020304" pitchFamily="18" charset="0"/>
              </a:rPr>
              <a:t>nebula</a:t>
            </a:r>
            <a:r>
              <a:rPr lang="en-US" altLang="en-US">
                <a:solidFill>
                  <a:srgbClr val="000000"/>
                </a:solidFill>
                <a:latin typeface="Times New Roman" panose="02020603050405020304" pitchFamily="18" charset="0"/>
              </a:rPr>
              <a:t>'s very center lies a </a:t>
            </a:r>
            <a:r>
              <a:rPr lang="en-US" altLang="en-US" u="sng">
                <a:solidFill>
                  <a:srgbClr val="0000FF"/>
                </a:solidFill>
                <a:latin typeface="Times New Roman" panose="02020603050405020304" pitchFamily="18" charset="0"/>
              </a:rPr>
              <a:t>pulsar</a:t>
            </a:r>
            <a:r>
              <a:rPr lang="en-US" altLang="en-US">
                <a:solidFill>
                  <a:srgbClr val="000000"/>
                </a:solidFill>
                <a:latin typeface="Times New Roman" panose="02020603050405020304" pitchFamily="18" charset="0"/>
              </a:rPr>
              <a:t>: a </a:t>
            </a:r>
            <a:r>
              <a:rPr lang="en-US" altLang="en-US" u="sng">
                <a:solidFill>
                  <a:srgbClr val="0000FF"/>
                </a:solidFill>
                <a:latin typeface="Times New Roman" panose="02020603050405020304" pitchFamily="18" charset="0"/>
              </a:rPr>
              <a:t>neutron star</a:t>
            </a:r>
            <a:r>
              <a:rPr lang="en-US" altLang="en-US">
                <a:solidFill>
                  <a:srgbClr val="000000"/>
                </a:solidFill>
                <a:latin typeface="Times New Roman" panose="02020603050405020304" pitchFamily="18" charset="0"/>
              </a:rPr>
              <a:t> rotating, in this case, 30 times a second. </a:t>
            </a:r>
          </a:p>
          <a:p>
            <a:pPr eaLnBrk="1" hangingPunct="1"/>
            <a:endParaRPr lang="en-US" altLang="en-US">
              <a:latin typeface="Times" panose="02020603050405020304"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Slide Image Placeholder 1">
            <a:extLst>
              <a:ext uri="{FF2B5EF4-FFF2-40B4-BE49-F238E27FC236}">
                <a16:creationId xmlns:a16="http://schemas.microsoft.com/office/drawing/2014/main" id="{C9AA8C83-25D3-4C69-952A-38D87385AAEB}"/>
              </a:ext>
            </a:extLst>
          </p:cNvPr>
          <p:cNvSpPr>
            <a:spLocks noGrp="1" noRot="1" noChangeAspect="1"/>
          </p:cNvSpPr>
          <p:nvPr>
            <p:ph type="sldImg"/>
          </p:nvPr>
        </p:nvSpPr>
        <p:spPr>
          <a:ln/>
        </p:spPr>
      </p:sp>
      <p:sp>
        <p:nvSpPr>
          <p:cNvPr id="114690" name="Notes Placeholder 2">
            <a:extLst>
              <a:ext uri="{FF2B5EF4-FFF2-40B4-BE49-F238E27FC236}">
                <a16:creationId xmlns:a16="http://schemas.microsoft.com/office/drawing/2014/main" id="{346D6D39-66CF-4357-95A3-7D01149AB02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m82</a:t>
            </a:r>
          </a:p>
        </p:txBody>
      </p:sp>
      <p:sp>
        <p:nvSpPr>
          <p:cNvPr id="114691" name="Slide Number Placeholder 3">
            <a:extLst>
              <a:ext uri="{FF2B5EF4-FFF2-40B4-BE49-F238E27FC236}">
                <a16:creationId xmlns:a16="http://schemas.microsoft.com/office/drawing/2014/main" id="{AE238194-E4F0-41A9-874A-2E8FD1C75AA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794D623-5411-4F4D-88B3-F6FA892D3A00}" type="slidenum">
              <a:rPr lang="en-US" altLang="en-US" sz="1200"/>
              <a:pPr/>
              <a:t>71</a:t>
            </a:fld>
            <a:endParaRPr lang="en-US" alt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Slide Image Placeholder 1">
            <a:extLst>
              <a:ext uri="{FF2B5EF4-FFF2-40B4-BE49-F238E27FC236}">
                <a16:creationId xmlns:a16="http://schemas.microsoft.com/office/drawing/2014/main" id="{528BE15D-D38E-485C-93A4-3DE5C3DCC7AA}"/>
              </a:ext>
            </a:extLst>
          </p:cNvPr>
          <p:cNvSpPr>
            <a:spLocks noGrp="1" noRot="1" noChangeAspect="1"/>
          </p:cNvSpPr>
          <p:nvPr>
            <p:ph type="sldImg"/>
          </p:nvPr>
        </p:nvSpPr>
        <p:spPr>
          <a:ln/>
        </p:spPr>
      </p:sp>
      <p:sp>
        <p:nvSpPr>
          <p:cNvPr id="118786" name="Notes Placeholder 2">
            <a:extLst>
              <a:ext uri="{FF2B5EF4-FFF2-40B4-BE49-F238E27FC236}">
                <a16:creationId xmlns:a16="http://schemas.microsoft.com/office/drawing/2014/main" id="{FECC06AC-45AD-4C5C-8C5F-971FA92A7C9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m82 sn</a:t>
            </a:r>
          </a:p>
        </p:txBody>
      </p:sp>
      <p:sp>
        <p:nvSpPr>
          <p:cNvPr id="118787" name="Slide Number Placeholder 3">
            <a:extLst>
              <a:ext uri="{FF2B5EF4-FFF2-40B4-BE49-F238E27FC236}">
                <a16:creationId xmlns:a16="http://schemas.microsoft.com/office/drawing/2014/main" id="{6DAB7DCD-8C43-4361-AFF0-276981BE505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434911D-5A3B-4EC0-9C8B-29E2B23E46B7}" type="slidenum">
              <a:rPr lang="en-US" altLang="en-US" sz="1200"/>
              <a:pPr/>
              <a:t>74</a:t>
            </a:fld>
            <a:endParaRPr lang="en-US" alt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1031">
            <a:extLst>
              <a:ext uri="{FF2B5EF4-FFF2-40B4-BE49-F238E27FC236}">
                <a16:creationId xmlns:a16="http://schemas.microsoft.com/office/drawing/2014/main" id="{16D41D73-2A89-4655-931E-BEC5A9540D0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9F79264-9DD7-4142-B9AC-A3F7B2D93090}" type="slidenum">
              <a:rPr lang="en-US" altLang="en-US" sz="1200"/>
              <a:pPr/>
              <a:t>78</a:t>
            </a:fld>
            <a:endParaRPr lang="en-US" altLang="en-US" sz="1200"/>
          </a:p>
        </p:txBody>
      </p:sp>
      <p:sp>
        <p:nvSpPr>
          <p:cNvPr id="123906" name="Rectangle 1026">
            <a:extLst>
              <a:ext uri="{FF2B5EF4-FFF2-40B4-BE49-F238E27FC236}">
                <a16:creationId xmlns:a16="http://schemas.microsoft.com/office/drawing/2014/main" id="{23EDC519-17B7-4DD8-A6CC-8FD3807D2C2D}"/>
              </a:ext>
            </a:extLst>
          </p:cNvPr>
          <p:cNvSpPr>
            <a:spLocks noGrp="1" noRot="1" noChangeAspect="1" noChangeArrowheads="1" noTextEdit="1"/>
          </p:cNvSpPr>
          <p:nvPr>
            <p:ph type="sldImg"/>
          </p:nvPr>
        </p:nvSpPr>
        <p:spPr>
          <a:ln/>
        </p:spPr>
      </p:sp>
      <p:sp>
        <p:nvSpPr>
          <p:cNvPr id="123907" name="Rectangle 1027">
            <a:extLst>
              <a:ext uri="{FF2B5EF4-FFF2-40B4-BE49-F238E27FC236}">
                <a16:creationId xmlns:a16="http://schemas.microsoft.com/office/drawing/2014/main" id="{81822040-0BA3-49BE-A6CE-223B459FBF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Xray from chandra </a:t>
            </a:r>
            <a:r>
              <a:rPr lang="en-US" altLang="en-US" b="1">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One million seconds</a:t>
            </a:r>
            <a:r>
              <a:rPr lang="en-US" altLang="en-US">
                <a:solidFill>
                  <a:srgbClr val="000000"/>
                </a:solidFill>
                <a:latin typeface="Times New Roman" panose="02020603050405020304" pitchFamily="18" charset="0"/>
              </a:rPr>
              <a:t> of x-ray image data were used to construct this view of supernova remnant Cassiopeia A, the expanding debris cloud from a stellar explosion. The stunningly detailed image from the </a:t>
            </a:r>
            <a:r>
              <a:rPr lang="en-US" altLang="en-US" u="sng">
                <a:solidFill>
                  <a:srgbClr val="0000FF"/>
                </a:solidFill>
                <a:latin typeface="Times New Roman" panose="02020603050405020304" pitchFamily="18" charset="0"/>
              </a:rPr>
              <a:t>Chandra Observatory</a:t>
            </a:r>
            <a:r>
              <a:rPr lang="en-US" altLang="en-US">
                <a:solidFill>
                  <a:srgbClr val="000000"/>
                </a:solidFill>
                <a:latin typeface="Times New Roman" panose="02020603050405020304" pitchFamily="18" charset="0"/>
              </a:rPr>
              <a:t> will allow an unprecedented </a:t>
            </a:r>
            <a:r>
              <a:rPr lang="en-US" altLang="en-US" u="sng">
                <a:solidFill>
                  <a:srgbClr val="0000FF"/>
                </a:solidFill>
                <a:latin typeface="Times New Roman" panose="02020603050405020304" pitchFamily="18" charset="0"/>
              </a:rPr>
              <a:t>exploration of</a:t>
            </a:r>
            <a:r>
              <a:rPr lang="en-US" altLang="en-US">
                <a:solidFill>
                  <a:srgbClr val="000000"/>
                </a:solidFill>
                <a:latin typeface="Times New Roman" panose="02020603050405020304" pitchFamily="18" charset="0"/>
              </a:rPr>
              <a:t> the catastrophic </a:t>
            </a:r>
            <a:r>
              <a:rPr lang="en-US" altLang="en-US" u="sng">
                <a:solidFill>
                  <a:srgbClr val="0000FF"/>
                </a:solidFill>
                <a:latin typeface="Times New Roman" panose="02020603050405020304" pitchFamily="18" charset="0"/>
              </a:rPr>
              <a:t>fate that awaits</a:t>
            </a:r>
            <a:r>
              <a:rPr lang="en-US" altLang="en-US">
                <a:solidFill>
                  <a:srgbClr val="000000"/>
                </a:solidFill>
                <a:latin typeface="Times New Roman" panose="02020603050405020304" pitchFamily="18" charset="0"/>
              </a:rPr>
              <a:t> stars much more massive than the Sun. </a:t>
            </a:r>
            <a:r>
              <a:rPr lang="en-US" altLang="en-US" u="sng">
                <a:solidFill>
                  <a:srgbClr val="0000FF"/>
                </a:solidFill>
                <a:latin typeface="Times New Roman" panose="02020603050405020304" pitchFamily="18" charset="0"/>
              </a:rPr>
              <a:t>Seen in false-color</a:t>
            </a:r>
            <a:r>
              <a:rPr lang="en-US" altLang="en-US">
                <a:solidFill>
                  <a:srgbClr val="000000"/>
                </a:solidFill>
                <a:latin typeface="Times New Roman" panose="02020603050405020304" pitchFamily="18" charset="0"/>
              </a:rPr>
              <a:t>, Cas A's outer green ring, 10 light-years or so in diameter, marks the location of the expanding shock from the original supernova explosion. At about 10 o'clock around the ring, a structure extends beyond it, evidence that the initial explosion may have </a:t>
            </a:r>
            <a:r>
              <a:rPr lang="en-US" altLang="en-US" u="sng">
                <a:solidFill>
                  <a:srgbClr val="0000FF"/>
                </a:solidFill>
                <a:latin typeface="Times New Roman" panose="02020603050405020304" pitchFamily="18" charset="0"/>
              </a:rPr>
              <a:t>also produced</a:t>
            </a:r>
            <a:r>
              <a:rPr lang="en-US" altLang="en-US">
                <a:solidFill>
                  <a:srgbClr val="000000"/>
                </a:solidFill>
                <a:latin typeface="Times New Roman" panose="02020603050405020304" pitchFamily="18" charset="0"/>
              </a:rPr>
              <a:t> energetic jets. Still glowing in </a:t>
            </a:r>
            <a:r>
              <a:rPr lang="en-US" altLang="en-US" u="sng">
                <a:solidFill>
                  <a:srgbClr val="0000FF"/>
                </a:solidFill>
                <a:latin typeface="Times New Roman" panose="02020603050405020304" pitchFamily="18" charset="0"/>
              </a:rPr>
              <a:t>x-rays</a:t>
            </a:r>
            <a:r>
              <a:rPr lang="en-US" altLang="en-US">
                <a:solidFill>
                  <a:srgbClr val="000000"/>
                </a:solidFill>
                <a:latin typeface="Times New Roman" panose="02020603050405020304" pitchFamily="18" charset="0"/>
              </a:rPr>
              <a:t>, the tiny point source near the center of Cas A is a neutron star, </a:t>
            </a:r>
            <a:r>
              <a:rPr lang="en-US" altLang="en-US" u="sng">
                <a:solidFill>
                  <a:srgbClr val="0000FF"/>
                </a:solidFill>
                <a:latin typeface="Times New Roman" panose="02020603050405020304" pitchFamily="18" charset="0"/>
              </a:rPr>
              <a:t>the collapsed remains</a:t>
            </a:r>
            <a:r>
              <a:rPr lang="en-US" altLang="en-US">
                <a:solidFill>
                  <a:srgbClr val="000000"/>
                </a:solidFill>
                <a:latin typeface="Times New Roman" panose="02020603050405020304" pitchFamily="18" charset="0"/>
              </a:rPr>
              <a:t> of the stellar core. While Cas A is about 10,000 light-years away, light from the supernova explosion first </a:t>
            </a:r>
            <a:r>
              <a:rPr lang="en-US" altLang="en-US" u="sng">
                <a:solidFill>
                  <a:srgbClr val="0000FF"/>
                </a:solidFill>
                <a:latin typeface="Times New Roman" panose="02020603050405020304" pitchFamily="18" charset="0"/>
              </a:rPr>
              <a:t>reached Earth</a:t>
            </a:r>
            <a:r>
              <a:rPr lang="en-US" altLang="en-US">
                <a:solidFill>
                  <a:srgbClr val="000000"/>
                </a:solidFill>
                <a:latin typeface="Times New Roman" panose="02020603050405020304" pitchFamily="18" charset="0"/>
              </a:rPr>
              <a:t> just over 300 years ago. </a:t>
            </a:r>
          </a:p>
          <a:p>
            <a:pPr eaLnBrk="1" hangingPunct="1"/>
            <a:endParaRPr lang="en-US" altLang="en-US">
              <a:solidFill>
                <a:srgbClr val="000000"/>
              </a:solidFill>
              <a:latin typeface="Times New Roman"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031">
            <a:extLst>
              <a:ext uri="{FF2B5EF4-FFF2-40B4-BE49-F238E27FC236}">
                <a16:creationId xmlns:a16="http://schemas.microsoft.com/office/drawing/2014/main" id="{554DF156-F024-4508-A4BD-11A9F62F2AA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B48142E-C0D4-4C4C-918D-022E625B6980}" type="slidenum">
              <a:rPr lang="en-US" altLang="en-US" sz="1200"/>
              <a:pPr/>
              <a:t>10</a:t>
            </a:fld>
            <a:endParaRPr lang="en-US" altLang="en-US" sz="1200"/>
          </a:p>
        </p:txBody>
      </p:sp>
      <p:sp>
        <p:nvSpPr>
          <p:cNvPr id="26626" name="Rectangle 2">
            <a:extLst>
              <a:ext uri="{FF2B5EF4-FFF2-40B4-BE49-F238E27FC236}">
                <a16:creationId xmlns:a16="http://schemas.microsoft.com/office/drawing/2014/main" id="{3A4E9C03-4998-41AE-90E2-0B9DB5CA2C44}"/>
              </a:ext>
            </a:extLst>
          </p:cNvPr>
          <p:cNvSpPr>
            <a:spLocks noGrp="1" noRot="1" noChangeAspect="1" noChangeArrowheads="1" noTextEdit="1"/>
          </p:cNvSpPr>
          <p:nvPr>
            <p:ph type="sldImg"/>
          </p:nvPr>
        </p:nvSpPr>
        <p:spPr>
          <a:ln/>
        </p:spPr>
      </p:sp>
      <p:sp>
        <p:nvSpPr>
          <p:cNvPr id="26627" name="Rectangle 3">
            <a:extLst>
              <a:ext uri="{FF2B5EF4-FFF2-40B4-BE49-F238E27FC236}">
                <a16:creationId xmlns:a16="http://schemas.microsoft.com/office/drawing/2014/main" id="{EAFABEC2-7789-442C-8247-BE31D166EF1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1031">
            <a:extLst>
              <a:ext uri="{FF2B5EF4-FFF2-40B4-BE49-F238E27FC236}">
                <a16:creationId xmlns:a16="http://schemas.microsoft.com/office/drawing/2014/main" id="{5B53CC52-6FF0-43AC-AEB8-64A35524644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4998A8E-DBE9-4478-96E0-01EB0175BF0F}" type="slidenum">
              <a:rPr lang="en-US" altLang="en-US" sz="1200"/>
              <a:pPr/>
              <a:t>79</a:t>
            </a:fld>
            <a:endParaRPr lang="en-US" altLang="en-US" sz="1200"/>
          </a:p>
        </p:txBody>
      </p:sp>
      <p:sp>
        <p:nvSpPr>
          <p:cNvPr id="125954" name="Rectangle 1026">
            <a:extLst>
              <a:ext uri="{FF2B5EF4-FFF2-40B4-BE49-F238E27FC236}">
                <a16:creationId xmlns:a16="http://schemas.microsoft.com/office/drawing/2014/main" id="{F935042D-BB90-44BF-9F8F-AB220DAB4DF2}"/>
              </a:ext>
            </a:extLst>
          </p:cNvPr>
          <p:cNvSpPr>
            <a:spLocks noGrp="1" noRot="1" noChangeAspect="1" noChangeArrowheads="1" noTextEdit="1"/>
          </p:cNvSpPr>
          <p:nvPr>
            <p:ph type="sldImg"/>
          </p:nvPr>
        </p:nvSpPr>
        <p:spPr>
          <a:ln/>
        </p:spPr>
      </p:sp>
      <p:sp>
        <p:nvSpPr>
          <p:cNvPr id="125955" name="Rectangle 1027">
            <a:extLst>
              <a:ext uri="{FF2B5EF4-FFF2-40B4-BE49-F238E27FC236}">
                <a16:creationId xmlns:a16="http://schemas.microsoft.com/office/drawing/2014/main" id="{DDDD69BF-CA26-484C-9371-A89B3C90E33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Xray from chandra </a:t>
            </a:r>
            <a:r>
              <a:rPr lang="en-US" altLang="en-US" b="1">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One million seconds</a:t>
            </a:r>
            <a:r>
              <a:rPr lang="en-US" altLang="en-US">
                <a:solidFill>
                  <a:srgbClr val="000000"/>
                </a:solidFill>
                <a:latin typeface="Times New Roman" panose="02020603050405020304" pitchFamily="18" charset="0"/>
              </a:rPr>
              <a:t> of x-ray image data were used to construct this view of supernova remnant Cassiopeia A, the expanding debris cloud from a stellar explosion. The stunningly detailed image from the </a:t>
            </a:r>
            <a:r>
              <a:rPr lang="en-US" altLang="en-US" u="sng">
                <a:solidFill>
                  <a:srgbClr val="0000FF"/>
                </a:solidFill>
                <a:latin typeface="Times New Roman" panose="02020603050405020304" pitchFamily="18" charset="0"/>
              </a:rPr>
              <a:t>Chandra Observatory</a:t>
            </a:r>
            <a:r>
              <a:rPr lang="en-US" altLang="en-US">
                <a:solidFill>
                  <a:srgbClr val="000000"/>
                </a:solidFill>
                <a:latin typeface="Times New Roman" panose="02020603050405020304" pitchFamily="18" charset="0"/>
              </a:rPr>
              <a:t> will allow an unprecedented </a:t>
            </a:r>
            <a:r>
              <a:rPr lang="en-US" altLang="en-US" u="sng">
                <a:solidFill>
                  <a:srgbClr val="0000FF"/>
                </a:solidFill>
                <a:latin typeface="Times New Roman" panose="02020603050405020304" pitchFamily="18" charset="0"/>
              </a:rPr>
              <a:t>exploration of</a:t>
            </a:r>
            <a:r>
              <a:rPr lang="en-US" altLang="en-US">
                <a:solidFill>
                  <a:srgbClr val="000000"/>
                </a:solidFill>
                <a:latin typeface="Times New Roman" panose="02020603050405020304" pitchFamily="18" charset="0"/>
              </a:rPr>
              <a:t> the catastrophic </a:t>
            </a:r>
            <a:r>
              <a:rPr lang="en-US" altLang="en-US" u="sng">
                <a:solidFill>
                  <a:srgbClr val="0000FF"/>
                </a:solidFill>
                <a:latin typeface="Times New Roman" panose="02020603050405020304" pitchFamily="18" charset="0"/>
              </a:rPr>
              <a:t>fate that awaits</a:t>
            </a:r>
            <a:r>
              <a:rPr lang="en-US" altLang="en-US">
                <a:solidFill>
                  <a:srgbClr val="000000"/>
                </a:solidFill>
                <a:latin typeface="Times New Roman" panose="02020603050405020304" pitchFamily="18" charset="0"/>
              </a:rPr>
              <a:t> stars much more massive than the Sun. </a:t>
            </a:r>
            <a:r>
              <a:rPr lang="en-US" altLang="en-US" u="sng">
                <a:solidFill>
                  <a:srgbClr val="0000FF"/>
                </a:solidFill>
                <a:latin typeface="Times New Roman" panose="02020603050405020304" pitchFamily="18" charset="0"/>
              </a:rPr>
              <a:t>Seen in false-color</a:t>
            </a:r>
            <a:r>
              <a:rPr lang="en-US" altLang="en-US">
                <a:solidFill>
                  <a:srgbClr val="000000"/>
                </a:solidFill>
                <a:latin typeface="Times New Roman" panose="02020603050405020304" pitchFamily="18" charset="0"/>
              </a:rPr>
              <a:t>, Cas A's outer green ring, 10 light-years or so in diameter, marks the location of the expanding shock from the original supernova explosion. At about 10 o'clock around the ring, a structure extends beyond it, evidence that the initial explosion may have </a:t>
            </a:r>
            <a:r>
              <a:rPr lang="en-US" altLang="en-US" u="sng">
                <a:solidFill>
                  <a:srgbClr val="0000FF"/>
                </a:solidFill>
                <a:latin typeface="Times New Roman" panose="02020603050405020304" pitchFamily="18" charset="0"/>
              </a:rPr>
              <a:t>also produced</a:t>
            </a:r>
            <a:r>
              <a:rPr lang="en-US" altLang="en-US">
                <a:solidFill>
                  <a:srgbClr val="000000"/>
                </a:solidFill>
                <a:latin typeface="Times New Roman" panose="02020603050405020304" pitchFamily="18" charset="0"/>
              </a:rPr>
              <a:t> energetic jets. Still glowing in </a:t>
            </a:r>
            <a:r>
              <a:rPr lang="en-US" altLang="en-US" u="sng">
                <a:solidFill>
                  <a:srgbClr val="0000FF"/>
                </a:solidFill>
                <a:latin typeface="Times New Roman" panose="02020603050405020304" pitchFamily="18" charset="0"/>
              </a:rPr>
              <a:t>x-rays</a:t>
            </a:r>
            <a:r>
              <a:rPr lang="en-US" altLang="en-US">
                <a:solidFill>
                  <a:srgbClr val="000000"/>
                </a:solidFill>
                <a:latin typeface="Times New Roman" panose="02020603050405020304" pitchFamily="18" charset="0"/>
              </a:rPr>
              <a:t>, the tiny point source near the center of Cas A is a neutron star, </a:t>
            </a:r>
            <a:r>
              <a:rPr lang="en-US" altLang="en-US" u="sng">
                <a:solidFill>
                  <a:srgbClr val="0000FF"/>
                </a:solidFill>
                <a:latin typeface="Times New Roman" panose="02020603050405020304" pitchFamily="18" charset="0"/>
              </a:rPr>
              <a:t>the collapsed remains</a:t>
            </a:r>
            <a:r>
              <a:rPr lang="en-US" altLang="en-US">
                <a:solidFill>
                  <a:srgbClr val="000000"/>
                </a:solidFill>
                <a:latin typeface="Times New Roman" panose="02020603050405020304" pitchFamily="18" charset="0"/>
              </a:rPr>
              <a:t> of the stellar core. While Cas A is about 10,000 light-years away, light from the supernova explosion first </a:t>
            </a:r>
            <a:r>
              <a:rPr lang="en-US" altLang="en-US" u="sng">
                <a:solidFill>
                  <a:srgbClr val="0000FF"/>
                </a:solidFill>
                <a:latin typeface="Times New Roman" panose="02020603050405020304" pitchFamily="18" charset="0"/>
              </a:rPr>
              <a:t>reached Earth</a:t>
            </a:r>
            <a:r>
              <a:rPr lang="en-US" altLang="en-US">
                <a:solidFill>
                  <a:srgbClr val="000000"/>
                </a:solidFill>
                <a:latin typeface="Times New Roman" panose="02020603050405020304" pitchFamily="18" charset="0"/>
              </a:rPr>
              <a:t> just over 300 years ago. </a:t>
            </a:r>
          </a:p>
          <a:p>
            <a:pPr eaLnBrk="1" hangingPunct="1"/>
            <a:endParaRPr lang="en-US" altLang="en-US">
              <a:solidFill>
                <a:srgbClr val="000000"/>
              </a:solidFill>
              <a:latin typeface="Times New Roman"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1031">
            <a:extLst>
              <a:ext uri="{FF2B5EF4-FFF2-40B4-BE49-F238E27FC236}">
                <a16:creationId xmlns:a16="http://schemas.microsoft.com/office/drawing/2014/main" id="{E94F8386-805A-47FE-A28E-84B1534EBE8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7C11923-1C78-46C1-87CE-52BA59B90FDE}" type="slidenum">
              <a:rPr lang="en-US" altLang="en-US" sz="1200"/>
              <a:pPr/>
              <a:t>80</a:t>
            </a:fld>
            <a:endParaRPr lang="en-US" altLang="en-US" sz="1200"/>
          </a:p>
        </p:txBody>
      </p:sp>
      <p:sp>
        <p:nvSpPr>
          <p:cNvPr id="128002" name="Rectangle 1026">
            <a:extLst>
              <a:ext uri="{FF2B5EF4-FFF2-40B4-BE49-F238E27FC236}">
                <a16:creationId xmlns:a16="http://schemas.microsoft.com/office/drawing/2014/main" id="{1144B22C-8C8C-4C1B-8EB2-016A6618BCBA}"/>
              </a:ext>
            </a:extLst>
          </p:cNvPr>
          <p:cNvSpPr>
            <a:spLocks noGrp="1" noRot="1" noChangeAspect="1" noChangeArrowheads="1" noTextEdit="1"/>
          </p:cNvSpPr>
          <p:nvPr>
            <p:ph type="sldImg"/>
          </p:nvPr>
        </p:nvSpPr>
        <p:spPr>
          <a:ln/>
        </p:spPr>
      </p:sp>
      <p:sp>
        <p:nvSpPr>
          <p:cNvPr id="128003" name="Rectangle 1027">
            <a:extLst>
              <a:ext uri="{FF2B5EF4-FFF2-40B4-BE49-F238E27FC236}">
                <a16:creationId xmlns:a16="http://schemas.microsoft.com/office/drawing/2014/main" id="{DB232A5E-2794-43BA-8C58-8A5967E5EE3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Xray from chandra </a:t>
            </a:r>
            <a:r>
              <a:rPr lang="en-US" altLang="en-US" b="1">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One million seconds</a:t>
            </a:r>
            <a:r>
              <a:rPr lang="en-US" altLang="en-US">
                <a:solidFill>
                  <a:srgbClr val="000000"/>
                </a:solidFill>
                <a:latin typeface="Times New Roman" panose="02020603050405020304" pitchFamily="18" charset="0"/>
              </a:rPr>
              <a:t> of x-ray image data were used to construct this view of supernova remnant Cassiopeia A, the expanding debris cloud from a stellar explosion. The stunningly detailed image from the </a:t>
            </a:r>
            <a:r>
              <a:rPr lang="en-US" altLang="en-US" u="sng">
                <a:solidFill>
                  <a:srgbClr val="0000FF"/>
                </a:solidFill>
                <a:latin typeface="Times New Roman" panose="02020603050405020304" pitchFamily="18" charset="0"/>
              </a:rPr>
              <a:t>Chandra Observatory</a:t>
            </a:r>
            <a:r>
              <a:rPr lang="en-US" altLang="en-US">
                <a:solidFill>
                  <a:srgbClr val="000000"/>
                </a:solidFill>
                <a:latin typeface="Times New Roman" panose="02020603050405020304" pitchFamily="18" charset="0"/>
              </a:rPr>
              <a:t> will allow an unprecedented </a:t>
            </a:r>
            <a:r>
              <a:rPr lang="en-US" altLang="en-US" u="sng">
                <a:solidFill>
                  <a:srgbClr val="0000FF"/>
                </a:solidFill>
                <a:latin typeface="Times New Roman" panose="02020603050405020304" pitchFamily="18" charset="0"/>
              </a:rPr>
              <a:t>exploration of</a:t>
            </a:r>
            <a:r>
              <a:rPr lang="en-US" altLang="en-US">
                <a:solidFill>
                  <a:srgbClr val="000000"/>
                </a:solidFill>
                <a:latin typeface="Times New Roman" panose="02020603050405020304" pitchFamily="18" charset="0"/>
              </a:rPr>
              <a:t> the catastrophic </a:t>
            </a:r>
            <a:r>
              <a:rPr lang="en-US" altLang="en-US" u="sng">
                <a:solidFill>
                  <a:srgbClr val="0000FF"/>
                </a:solidFill>
                <a:latin typeface="Times New Roman" panose="02020603050405020304" pitchFamily="18" charset="0"/>
              </a:rPr>
              <a:t>fate that awaits</a:t>
            </a:r>
            <a:r>
              <a:rPr lang="en-US" altLang="en-US">
                <a:solidFill>
                  <a:srgbClr val="000000"/>
                </a:solidFill>
                <a:latin typeface="Times New Roman" panose="02020603050405020304" pitchFamily="18" charset="0"/>
              </a:rPr>
              <a:t> stars much more massive than the Sun. </a:t>
            </a:r>
            <a:r>
              <a:rPr lang="en-US" altLang="en-US" u="sng">
                <a:solidFill>
                  <a:srgbClr val="0000FF"/>
                </a:solidFill>
                <a:latin typeface="Times New Roman" panose="02020603050405020304" pitchFamily="18" charset="0"/>
              </a:rPr>
              <a:t>Seen in false-color</a:t>
            </a:r>
            <a:r>
              <a:rPr lang="en-US" altLang="en-US">
                <a:solidFill>
                  <a:srgbClr val="000000"/>
                </a:solidFill>
                <a:latin typeface="Times New Roman" panose="02020603050405020304" pitchFamily="18" charset="0"/>
              </a:rPr>
              <a:t>, Cas A's outer green ring, 10 light-years or so in diameter, marks the location of the expanding shock from the original supernova explosion. At about 10 o'clock around the ring, a structure extends beyond it, evidence that the initial explosion may have </a:t>
            </a:r>
            <a:r>
              <a:rPr lang="en-US" altLang="en-US" u="sng">
                <a:solidFill>
                  <a:srgbClr val="0000FF"/>
                </a:solidFill>
                <a:latin typeface="Times New Roman" panose="02020603050405020304" pitchFamily="18" charset="0"/>
              </a:rPr>
              <a:t>also produced</a:t>
            </a:r>
            <a:r>
              <a:rPr lang="en-US" altLang="en-US">
                <a:solidFill>
                  <a:srgbClr val="000000"/>
                </a:solidFill>
                <a:latin typeface="Times New Roman" panose="02020603050405020304" pitchFamily="18" charset="0"/>
              </a:rPr>
              <a:t> energetic jets. Still glowing in </a:t>
            </a:r>
            <a:r>
              <a:rPr lang="en-US" altLang="en-US" u="sng">
                <a:solidFill>
                  <a:srgbClr val="0000FF"/>
                </a:solidFill>
                <a:latin typeface="Times New Roman" panose="02020603050405020304" pitchFamily="18" charset="0"/>
              </a:rPr>
              <a:t>x-rays</a:t>
            </a:r>
            <a:r>
              <a:rPr lang="en-US" altLang="en-US">
                <a:solidFill>
                  <a:srgbClr val="000000"/>
                </a:solidFill>
                <a:latin typeface="Times New Roman" panose="02020603050405020304" pitchFamily="18" charset="0"/>
              </a:rPr>
              <a:t>, the tiny point source near the center of Cas A is a neutron star, </a:t>
            </a:r>
            <a:r>
              <a:rPr lang="en-US" altLang="en-US" u="sng">
                <a:solidFill>
                  <a:srgbClr val="0000FF"/>
                </a:solidFill>
                <a:latin typeface="Times New Roman" panose="02020603050405020304" pitchFamily="18" charset="0"/>
              </a:rPr>
              <a:t>the collapsed remains</a:t>
            </a:r>
            <a:r>
              <a:rPr lang="en-US" altLang="en-US">
                <a:solidFill>
                  <a:srgbClr val="000000"/>
                </a:solidFill>
                <a:latin typeface="Times New Roman" panose="02020603050405020304" pitchFamily="18" charset="0"/>
              </a:rPr>
              <a:t> of the stellar core. While Cas A is about 10,000 light-years away, light from the supernova explosion first </a:t>
            </a:r>
            <a:r>
              <a:rPr lang="en-US" altLang="en-US" u="sng">
                <a:solidFill>
                  <a:srgbClr val="0000FF"/>
                </a:solidFill>
                <a:latin typeface="Times New Roman" panose="02020603050405020304" pitchFamily="18" charset="0"/>
              </a:rPr>
              <a:t>reached Earth</a:t>
            </a:r>
            <a:r>
              <a:rPr lang="en-US" altLang="en-US">
                <a:solidFill>
                  <a:srgbClr val="000000"/>
                </a:solidFill>
                <a:latin typeface="Times New Roman" panose="02020603050405020304" pitchFamily="18" charset="0"/>
              </a:rPr>
              <a:t> just over 300 years ago. </a:t>
            </a:r>
          </a:p>
          <a:p>
            <a:pPr eaLnBrk="1" hangingPunct="1"/>
            <a:endParaRPr lang="en-US" altLang="en-US">
              <a:solidFill>
                <a:srgbClr val="000000"/>
              </a:solidFill>
              <a:latin typeface="Times New Roman"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1031">
            <a:extLst>
              <a:ext uri="{FF2B5EF4-FFF2-40B4-BE49-F238E27FC236}">
                <a16:creationId xmlns:a16="http://schemas.microsoft.com/office/drawing/2014/main" id="{C37C3F75-16C8-43FD-80A0-C2F075E098E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57A3FF6-AC24-46D4-BC40-2211451B41A9}" type="slidenum">
              <a:rPr lang="en-US" altLang="en-US" sz="1200"/>
              <a:pPr/>
              <a:t>84</a:t>
            </a:fld>
            <a:endParaRPr lang="en-US" altLang="en-US" sz="1200"/>
          </a:p>
        </p:txBody>
      </p:sp>
      <p:sp>
        <p:nvSpPr>
          <p:cNvPr id="133122" name="Rectangle 2">
            <a:extLst>
              <a:ext uri="{FF2B5EF4-FFF2-40B4-BE49-F238E27FC236}">
                <a16:creationId xmlns:a16="http://schemas.microsoft.com/office/drawing/2014/main" id="{B09FB817-107A-4D3A-8CCD-7B7084544F80}"/>
              </a:ext>
            </a:extLst>
          </p:cNvPr>
          <p:cNvSpPr>
            <a:spLocks noGrp="1" noRot="1" noChangeAspect="1" noChangeArrowheads="1" noTextEdit="1"/>
          </p:cNvSpPr>
          <p:nvPr>
            <p:ph type="sldImg"/>
          </p:nvPr>
        </p:nvSpPr>
        <p:spPr>
          <a:ln/>
        </p:spPr>
      </p:sp>
      <p:sp>
        <p:nvSpPr>
          <p:cNvPr id="133123" name="Rectangle 3">
            <a:extLst>
              <a:ext uri="{FF2B5EF4-FFF2-40B4-BE49-F238E27FC236}">
                <a16:creationId xmlns:a16="http://schemas.microsoft.com/office/drawing/2014/main" id="{9475EA1F-3652-44B1-B9CC-876DCD08D8E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1031">
            <a:extLst>
              <a:ext uri="{FF2B5EF4-FFF2-40B4-BE49-F238E27FC236}">
                <a16:creationId xmlns:a16="http://schemas.microsoft.com/office/drawing/2014/main" id="{165ABF60-398E-4237-B718-55076774620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0459747-419A-4DBD-8758-157542357672}" type="slidenum">
              <a:rPr lang="en-US" altLang="en-US" sz="1200"/>
              <a:pPr/>
              <a:t>88</a:t>
            </a:fld>
            <a:endParaRPr lang="en-US" altLang="en-US" sz="1200"/>
          </a:p>
        </p:txBody>
      </p:sp>
      <p:sp>
        <p:nvSpPr>
          <p:cNvPr id="138242" name="Rectangle 2">
            <a:extLst>
              <a:ext uri="{FF2B5EF4-FFF2-40B4-BE49-F238E27FC236}">
                <a16:creationId xmlns:a16="http://schemas.microsoft.com/office/drawing/2014/main" id="{C0631B4C-46C0-47DE-B31D-69711C35ABA2}"/>
              </a:ext>
            </a:extLst>
          </p:cNvPr>
          <p:cNvSpPr>
            <a:spLocks noGrp="1" noRot="1" noChangeAspect="1" noChangeArrowheads="1" noTextEdit="1"/>
          </p:cNvSpPr>
          <p:nvPr>
            <p:ph type="sldImg"/>
          </p:nvPr>
        </p:nvSpPr>
        <p:spPr>
          <a:ln/>
        </p:spPr>
      </p:sp>
      <p:sp>
        <p:nvSpPr>
          <p:cNvPr id="138243" name="Rectangle 3">
            <a:extLst>
              <a:ext uri="{FF2B5EF4-FFF2-40B4-BE49-F238E27FC236}">
                <a16:creationId xmlns:a16="http://schemas.microsoft.com/office/drawing/2014/main" id="{814E267F-69F6-4157-BA1E-C16BFD88DAB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1031">
            <a:extLst>
              <a:ext uri="{FF2B5EF4-FFF2-40B4-BE49-F238E27FC236}">
                <a16:creationId xmlns:a16="http://schemas.microsoft.com/office/drawing/2014/main" id="{DA3A7A98-86B6-4273-9C48-5254F884E38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57835C4-648A-4D8D-9E3F-82812CB20576}" type="slidenum">
              <a:rPr lang="en-US" altLang="en-US" sz="1200"/>
              <a:pPr/>
              <a:t>89</a:t>
            </a:fld>
            <a:endParaRPr lang="en-US" altLang="en-US" sz="1200"/>
          </a:p>
        </p:txBody>
      </p:sp>
      <p:sp>
        <p:nvSpPr>
          <p:cNvPr id="140290" name="Rectangle 2">
            <a:extLst>
              <a:ext uri="{FF2B5EF4-FFF2-40B4-BE49-F238E27FC236}">
                <a16:creationId xmlns:a16="http://schemas.microsoft.com/office/drawing/2014/main" id="{5CE5DEC1-0627-4A1F-B99E-8E3FB15B22EB}"/>
              </a:ext>
            </a:extLst>
          </p:cNvPr>
          <p:cNvSpPr>
            <a:spLocks noGrp="1" noRot="1" noChangeAspect="1" noChangeArrowheads="1" noTextEdit="1"/>
          </p:cNvSpPr>
          <p:nvPr>
            <p:ph type="sldImg"/>
          </p:nvPr>
        </p:nvSpPr>
        <p:spPr>
          <a:ln/>
        </p:spPr>
      </p:sp>
      <p:sp>
        <p:nvSpPr>
          <p:cNvPr id="140291" name="Rectangle 3">
            <a:extLst>
              <a:ext uri="{FF2B5EF4-FFF2-40B4-BE49-F238E27FC236}">
                <a16:creationId xmlns:a16="http://schemas.microsoft.com/office/drawing/2014/main" id="{37D3EEEE-E40A-4752-9C38-4F5DE8BF76E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1031">
            <a:extLst>
              <a:ext uri="{FF2B5EF4-FFF2-40B4-BE49-F238E27FC236}">
                <a16:creationId xmlns:a16="http://schemas.microsoft.com/office/drawing/2014/main" id="{0F7B5F07-2846-49DC-8C9A-1B38DAE966D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D3012D2-526F-41D2-B820-DBE2FEA35CC3}" type="slidenum">
              <a:rPr lang="en-US" altLang="en-US" sz="1200"/>
              <a:pPr/>
              <a:t>90</a:t>
            </a:fld>
            <a:endParaRPr lang="en-US" altLang="en-US" sz="1200"/>
          </a:p>
        </p:txBody>
      </p:sp>
      <p:sp>
        <p:nvSpPr>
          <p:cNvPr id="142338" name="Rectangle 1026">
            <a:extLst>
              <a:ext uri="{FF2B5EF4-FFF2-40B4-BE49-F238E27FC236}">
                <a16:creationId xmlns:a16="http://schemas.microsoft.com/office/drawing/2014/main" id="{9C5EF69A-8808-4135-B101-F320F04EA90C}"/>
              </a:ext>
            </a:extLst>
          </p:cNvPr>
          <p:cNvSpPr>
            <a:spLocks noGrp="1" noRot="1" noChangeAspect="1" noChangeArrowheads="1" noTextEdit="1"/>
          </p:cNvSpPr>
          <p:nvPr>
            <p:ph type="sldImg"/>
          </p:nvPr>
        </p:nvSpPr>
        <p:spPr>
          <a:ln/>
        </p:spPr>
      </p:sp>
      <p:sp>
        <p:nvSpPr>
          <p:cNvPr id="142339" name="Rectangle 1027">
            <a:extLst>
              <a:ext uri="{FF2B5EF4-FFF2-40B4-BE49-F238E27FC236}">
                <a16:creationId xmlns:a16="http://schemas.microsoft.com/office/drawing/2014/main" id="{5C97EC27-4C49-45A6-B70F-49002094751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3C58: Pulsar Power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t>
            </a:r>
            <a:r>
              <a:rPr lang="en-US" altLang="en-US">
                <a:solidFill>
                  <a:srgbClr val="000000"/>
                </a:solidFill>
                <a:latin typeface="Times New Roman" panose="02020603050405020304" pitchFamily="18" charset="0"/>
              </a:rPr>
              <a:t>P. Slane (</a:t>
            </a:r>
            <a:r>
              <a:rPr lang="en-US" altLang="en-US" u="sng">
                <a:solidFill>
                  <a:srgbClr val="0000FF"/>
                </a:solidFill>
                <a:latin typeface="Times New Roman" panose="02020603050405020304" pitchFamily="18" charset="0"/>
              </a:rPr>
              <a:t>Harvard-Smithsonian CfA</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et al.</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CXC</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NASA</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Light from a star that exploded some ten thousand light-years away </a:t>
            </a:r>
            <a:r>
              <a:rPr lang="en-US" altLang="en-US" u="sng">
                <a:solidFill>
                  <a:srgbClr val="0000FF"/>
                </a:solidFill>
                <a:latin typeface="Times New Roman" panose="02020603050405020304" pitchFamily="18" charset="0"/>
              </a:rPr>
              <a:t>first reached</a:t>
            </a:r>
            <a:r>
              <a:rPr lang="en-US" altLang="en-US">
                <a:solidFill>
                  <a:srgbClr val="000000"/>
                </a:solidFill>
                <a:latin typeface="Times New Roman" panose="02020603050405020304" pitchFamily="18" charset="0"/>
              </a:rPr>
              <a:t> our fair planet in the year 1181. Now known as </a:t>
            </a:r>
            <a:r>
              <a:rPr lang="en-US" altLang="en-US" u="sng">
                <a:solidFill>
                  <a:srgbClr val="0000FF"/>
                </a:solidFill>
                <a:latin typeface="Times New Roman" panose="02020603050405020304" pitchFamily="18" charset="0"/>
              </a:rPr>
              <a:t>supernova remnant</a:t>
            </a:r>
            <a:r>
              <a:rPr lang="en-US" altLang="en-US">
                <a:solidFill>
                  <a:srgbClr val="000000"/>
                </a:solidFill>
                <a:latin typeface="Times New Roman" panose="02020603050405020304" pitchFamily="18" charset="0"/>
              </a:rPr>
              <a:t> 3C58, the region seen in this false-color image glows in x-rays, powered by a rapidly spinning </a:t>
            </a:r>
            <a:r>
              <a:rPr lang="en-US" altLang="en-US" u="sng">
                <a:solidFill>
                  <a:srgbClr val="0000FF"/>
                </a:solidFill>
                <a:latin typeface="Times New Roman" panose="02020603050405020304" pitchFamily="18" charset="0"/>
              </a:rPr>
              <a:t>neutron star</a:t>
            </a:r>
            <a:r>
              <a:rPr lang="en-US" altLang="en-US">
                <a:solidFill>
                  <a:srgbClr val="000000"/>
                </a:solidFill>
                <a:latin typeface="Times New Roman" panose="02020603050405020304" pitchFamily="18" charset="0"/>
              </a:rPr>
              <a:t> or </a:t>
            </a:r>
            <a:r>
              <a:rPr lang="en-US" altLang="en-US" u="sng">
                <a:solidFill>
                  <a:srgbClr val="0000FF"/>
                </a:solidFill>
                <a:latin typeface="Times New Roman" panose="02020603050405020304" pitchFamily="18" charset="0"/>
              </a:rPr>
              <a:t>pulsar</a:t>
            </a:r>
            <a:r>
              <a:rPr lang="en-US" altLang="en-US">
                <a:solidFill>
                  <a:srgbClr val="000000"/>
                </a:solidFill>
                <a:latin typeface="Times New Roman" panose="02020603050405020304" pitchFamily="18" charset="0"/>
              </a:rPr>
              <a:t> - the dense </a:t>
            </a:r>
            <a:r>
              <a:rPr lang="en-US" altLang="en-US" u="sng">
                <a:solidFill>
                  <a:srgbClr val="0000FF"/>
                </a:solidFill>
                <a:latin typeface="Times New Roman" panose="02020603050405020304" pitchFamily="18" charset="0"/>
              </a:rPr>
              <a:t>remains</a:t>
            </a:r>
            <a:r>
              <a:rPr lang="en-US" altLang="en-US">
                <a:solidFill>
                  <a:srgbClr val="000000"/>
                </a:solidFill>
                <a:latin typeface="Times New Roman" panose="02020603050405020304" pitchFamily="18" charset="0"/>
              </a:rPr>
              <a:t> of the collapsed stellar core. A cosmic dynamo with more mass than the sun, the pulsar's electromagnetic fields seem to accelerate particles to enormous energies, creating the jets, rings, and loop structures visible in this </a:t>
            </a:r>
            <a:r>
              <a:rPr lang="en-US" altLang="en-US" u="sng">
                <a:solidFill>
                  <a:srgbClr val="0000FF"/>
                </a:solidFill>
                <a:latin typeface="Times New Roman" panose="02020603050405020304" pitchFamily="18" charset="0"/>
              </a:rPr>
              <a:t>stunning x-ray view</a:t>
            </a:r>
            <a:r>
              <a:rPr lang="en-US" altLang="en-US">
                <a:solidFill>
                  <a:srgbClr val="000000"/>
                </a:solidFill>
                <a:latin typeface="Times New Roman" panose="02020603050405020304" pitchFamily="18" charset="0"/>
              </a:rPr>
              <a:t> from the orbiting </a:t>
            </a:r>
            <a:r>
              <a:rPr lang="en-US" altLang="en-US" u="sng">
                <a:solidFill>
                  <a:srgbClr val="0000FF"/>
                </a:solidFill>
                <a:latin typeface="Times New Roman" panose="02020603050405020304" pitchFamily="18" charset="0"/>
              </a:rPr>
              <a:t>Chandra</a:t>
            </a:r>
            <a:r>
              <a:rPr lang="en-US" altLang="en-US">
                <a:solidFill>
                  <a:srgbClr val="000000"/>
                </a:solidFill>
                <a:latin typeface="Times New Roman" panose="02020603050405020304" pitchFamily="18" charset="0"/>
              </a:rPr>
              <a:t> Observatory. While adding 3C58 to the list of </a:t>
            </a:r>
            <a:r>
              <a:rPr lang="en-US" altLang="en-US" u="sng">
                <a:solidFill>
                  <a:srgbClr val="0000FF"/>
                </a:solidFill>
                <a:latin typeface="Times New Roman" panose="02020603050405020304" pitchFamily="18" charset="0"/>
              </a:rPr>
              <a:t>pulsar</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powered</a:t>
            </a:r>
            <a:r>
              <a:rPr lang="en-US" altLang="en-US">
                <a:solidFill>
                  <a:srgbClr val="000000"/>
                </a:solidFill>
                <a:latin typeface="Times New Roman" panose="02020603050405020304" pitchFamily="18" charset="0"/>
              </a:rPr>
              <a:t> nebulae explored with Chandra, astronomers </a:t>
            </a:r>
            <a:r>
              <a:rPr lang="en-US" altLang="en-US" u="sng">
                <a:solidFill>
                  <a:srgbClr val="0000FF"/>
                </a:solidFill>
                <a:latin typeface="Times New Roman" panose="02020603050405020304" pitchFamily="18" charset="0"/>
              </a:rPr>
              <a:t>have deduced</a:t>
            </a:r>
            <a:r>
              <a:rPr lang="en-US" altLang="en-US">
                <a:solidFill>
                  <a:srgbClr val="000000"/>
                </a:solidFill>
                <a:latin typeface="Times New Roman" panose="02020603050405020304" pitchFamily="18" charset="0"/>
              </a:rPr>
              <a:t> that the pulsar itself is much too cool for its tender years, citing 3C58 as a show case of </a:t>
            </a:r>
            <a:r>
              <a:rPr lang="en-US" altLang="en-US" u="sng">
                <a:solidFill>
                  <a:srgbClr val="0000FF"/>
                </a:solidFill>
                <a:latin typeface="Times New Roman" panose="02020603050405020304" pitchFamily="18" charset="0"/>
              </a:rPr>
              <a:t>extreme physics</a:t>
            </a:r>
            <a:r>
              <a:rPr lang="en-US" altLang="en-US">
                <a:solidFill>
                  <a:srgbClr val="000000"/>
                </a:solidFill>
                <a:latin typeface="Times New Roman" panose="02020603050405020304" pitchFamily="18" charset="0"/>
              </a:rPr>
              <a:t> not well understood. The close-up inset above spans about six light-years. </a:t>
            </a:r>
          </a:p>
          <a:p>
            <a:pPr eaLnBrk="1" hangingPunct="1"/>
            <a:endParaRPr lang="en-US" altLang="en-US">
              <a:latin typeface="Times" panose="02020603050405020304"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1031">
            <a:extLst>
              <a:ext uri="{FF2B5EF4-FFF2-40B4-BE49-F238E27FC236}">
                <a16:creationId xmlns:a16="http://schemas.microsoft.com/office/drawing/2014/main" id="{090B6352-1E7F-4C7C-83A1-072176C43DF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34D13475-8EAF-459D-823B-82DC8295093B}" type="slidenum">
              <a:rPr lang="en-US" altLang="en-US" sz="1200"/>
              <a:pPr/>
              <a:t>91</a:t>
            </a:fld>
            <a:endParaRPr lang="en-US" altLang="en-US" sz="1200"/>
          </a:p>
        </p:txBody>
      </p:sp>
      <p:sp>
        <p:nvSpPr>
          <p:cNvPr id="144386" name="Rectangle 2">
            <a:extLst>
              <a:ext uri="{FF2B5EF4-FFF2-40B4-BE49-F238E27FC236}">
                <a16:creationId xmlns:a16="http://schemas.microsoft.com/office/drawing/2014/main" id="{32541285-1B4F-4D9E-97EB-3A6ECB309FE1}"/>
              </a:ext>
            </a:extLst>
          </p:cNvPr>
          <p:cNvSpPr>
            <a:spLocks noGrp="1" noRot="1" noChangeAspect="1" noChangeArrowheads="1" noTextEdit="1"/>
          </p:cNvSpPr>
          <p:nvPr>
            <p:ph type="sldImg"/>
          </p:nvPr>
        </p:nvSpPr>
        <p:spPr>
          <a:ln/>
        </p:spPr>
      </p:sp>
      <p:sp>
        <p:nvSpPr>
          <p:cNvPr id="144387" name="Rectangle 3">
            <a:extLst>
              <a:ext uri="{FF2B5EF4-FFF2-40B4-BE49-F238E27FC236}">
                <a16:creationId xmlns:a16="http://schemas.microsoft.com/office/drawing/2014/main" id="{11EE221A-B074-4E5C-9894-671834CBCC7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1031">
            <a:extLst>
              <a:ext uri="{FF2B5EF4-FFF2-40B4-BE49-F238E27FC236}">
                <a16:creationId xmlns:a16="http://schemas.microsoft.com/office/drawing/2014/main" id="{1DA81BB5-FB7D-49F5-8ACC-A0AABE31BB4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DBF1572-CE25-46E2-ABC1-4A2DEE562B32}" type="slidenum">
              <a:rPr lang="en-US" altLang="en-US" sz="1200"/>
              <a:pPr/>
              <a:t>92</a:t>
            </a:fld>
            <a:endParaRPr lang="en-US" altLang="en-US" sz="1200"/>
          </a:p>
        </p:txBody>
      </p:sp>
      <p:sp>
        <p:nvSpPr>
          <p:cNvPr id="148482" name="Rectangle 2">
            <a:extLst>
              <a:ext uri="{FF2B5EF4-FFF2-40B4-BE49-F238E27FC236}">
                <a16:creationId xmlns:a16="http://schemas.microsoft.com/office/drawing/2014/main" id="{F83B30C8-95D3-42FF-A74D-9C685E5CC877}"/>
              </a:ext>
            </a:extLst>
          </p:cNvPr>
          <p:cNvSpPr>
            <a:spLocks noGrp="1" noRot="1" noChangeAspect="1" noChangeArrowheads="1" noTextEdit="1"/>
          </p:cNvSpPr>
          <p:nvPr>
            <p:ph type="sldImg"/>
          </p:nvPr>
        </p:nvSpPr>
        <p:spPr>
          <a:ln/>
        </p:spPr>
      </p:sp>
      <p:sp>
        <p:nvSpPr>
          <p:cNvPr id="148483" name="Rectangle 3">
            <a:extLst>
              <a:ext uri="{FF2B5EF4-FFF2-40B4-BE49-F238E27FC236}">
                <a16:creationId xmlns:a16="http://schemas.microsoft.com/office/drawing/2014/main" id="{2EFB9500-A581-427D-8122-1F707A0311A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Molecular Torus Surrounds Black Hole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Illustration Credit: </a:t>
            </a:r>
            <a:r>
              <a:rPr lang="en-US" altLang="en-US" u="sng">
                <a:solidFill>
                  <a:srgbClr val="0000FF"/>
                </a:solidFill>
                <a:latin typeface="Times New Roman" panose="02020603050405020304" pitchFamily="18" charset="0"/>
              </a:rPr>
              <a:t>V. Beckmann</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NASA</a:t>
            </a:r>
            <a:r>
              <a:rPr lang="en-US" altLang="en-US">
                <a:solidFill>
                  <a:srgbClr val="000000"/>
                </a:solidFill>
                <a:latin typeface="Times New Roman" panose="02020603050405020304" pitchFamily="18" charset="0"/>
              </a:rPr>
              <a:t>'s </a:t>
            </a:r>
            <a:r>
              <a:rPr lang="en-US" altLang="en-US" u="sng">
                <a:solidFill>
                  <a:srgbClr val="0000FF"/>
                </a:solidFill>
                <a:latin typeface="Times New Roman" panose="02020603050405020304" pitchFamily="18" charset="0"/>
              </a:rPr>
              <a:t>GSFC</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et al.</a:t>
            </a:r>
            <a:r>
              <a:rPr lang="en-US" altLang="en-US">
                <a:solidFill>
                  <a:srgbClr val="000000"/>
                </a:solidFill>
                <a:latin typeface="Times New Roman" panose="02020603050405020304" pitchFamily="18" charset="0"/>
              </a:rPr>
              <a:t>, ESA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Why do some black hole surroundings appear brighter than others? In the centers of </a:t>
            </a:r>
            <a:r>
              <a:rPr lang="en-US" altLang="en-US" u="sng">
                <a:solidFill>
                  <a:srgbClr val="0000FF"/>
                </a:solidFill>
                <a:latin typeface="Times New Roman" panose="02020603050405020304" pitchFamily="18" charset="0"/>
              </a:rPr>
              <a:t>active galaxies</a:t>
            </a:r>
            <a:r>
              <a:rPr lang="en-US" altLang="en-US">
                <a:solidFill>
                  <a:srgbClr val="000000"/>
                </a:solidFill>
                <a:latin typeface="Times New Roman" panose="02020603050405020304" pitchFamily="18" charset="0"/>
              </a:rPr>
              <a:t>, supermassive </a:t>
            </a:r>
            <a:r>
              <a:rPr lang="en-US" altLang="en-US" u="sng">
                <a:solidFill>
                  <a:srgbClr val="0000FF"/>
                </a:solidFill>
                <a:latin typeface="Times New Roman" panose="02020603050405020304" pitchFamily="18" charset="0"/>
              </a:rPr>
              <a:t>black holes</a:t>
            </a:r>
            <a:r>
              <a:rPr lang="en-US" altLang="en-US">
                <a:solidFill>
                  <a:srgbClr val="000000"/>
                </a:solidFill>
                <a:latin typeface="Times New Roman" panose="02020603050405020304" pitchFamily="18" charset="0"/>
              </a:rPr>
              <a:t> at least thousands of times the mass of our </a:t>
            </a:r>
            <a:r>
              <a:rPr lang="en-US" altLang="en-US" u="sng">
                <a:solidFill>
                  <a:srgbClr val="0000FF"/>
                </a:solidFill>
                <a:latin typeface="Times New Roman" panose="02020603050405020304" pitchFamily="18" charset="0"/>
              </a:rPr>
              <a:t>Sun</a:t>
            </a:r>
            <a:r>
              <a:rPr lang="en-US" altLang="en-US">
                <a:solidFill>
                  <a:srgbClr val="000000"/>
                </a:solidFill>
                <a:latin typeface="Times New Roman" panose="02020603050405020304" pitchFamily="18" charset="0"/>
              </a:rPr>
              <a:t> dominate. Many, called </a:t>
            </a:r>
            <a:r>
              <a:rPr lang="en-US" altLang="en-US" u="sng">
                <a:solidFill>
                  <a:srgbClr val="0000FF"/>
                </a:solidFill>
                <a:latin typeface="Times New Roman" panose="02020603050405020304" pitchFamily="18" charset="0"/>
              </a:rPr>
              <a:t>Seyfert Type I</a:t>
            </a:r>
            <a:r>
              <a:rPr lang="en-US" altLang="en-US">
                <a:solidFill>
                  <a:srgbClr val="000000"/>
                </a:solidFill>
                <a:latin typeface="Times New Roman" panose="02020603050405020304" pitchFamily="18" charset="0"/>
              </a:rPr>
              <a:t>, are very bright in visible light. Others, called </a:t>
            </a:r>
            <a:r>
              <a:rPr lang="en-US" altLang="en-US" u="sng">
                <a:solidFill>
                  <a:srgbClr val="0000FF"/>
                </a:solidFill>
                <a:latin typeface="Times New Roman" panose="02020603050405020304" pitchFamily="18" charset="0"/>
              </a:rPr>
              <a:t>Seyfert Type II</a:t>
            </a:r>
            <a:r>
              <a:rPr lang="en-US" altLang="en-US">
                <a:solidFill>
                  <a:srgbClr val="000000"/>
                </a:solidFill>
                <a:latin typeface="Times New Roman" panose="02020603050405020304" pitchFamily="18" charset="0"/>
              </a:rPr>
              <a:t>, are rather dim. The difference might be caused by some </a:t>
            </a:r>
            <a:r>
              <a:rPr lang="en-US" altLang="en-US" u="sng">
                <a:solidFill>
                  <a:srgbClr val="0000FF"/>
                </a:solidFill>
                <a:latin typeface="Times New Roman" panose="02020603050405020304" pitchFamily="18" charset="0"/>
              </a:rPr>
              <a:t>black holes accreting</a:t>
            </a:r>
            <a:r>
              <a:rPr lang="en-US" altLang="en-US">
                <a:solidFill>
                  <a:srgbClr val="000000"/>
                </a:solidFill>
                <a:latin typeface="Times New Roman" panose="02020603050405020304" pitchFamily="18" charset="0"/>
              </a:rPr>
              <a:t> much more matter than others. Alternatively, the black holes in the center of </a:t>
            </a:r>
            <a:r>
              <a:rPr lang="en-US" altLang="en-US" u="sng">
                <a:solidFill>
                  <a:srgbClr val="0000FF"/>
                </a:solidFill>
                <a:latin typeface="Times New Roman" panose="02020603050405020304" pitchFamily="18" charset="0"/>
              </a:rPr>
              <a:t>Seyfert</a:t>
            </a:r>
            <a:r>
              <a:rPr lang="en-US" altLang="en-US">
                <a:solidFill>
                  <a:srgbClr val="000000"/>
                </a:solidFill>
                <a:latin typeface="Times New Roman" panose="02020603050405020304" pitchFamily="18" charset="0"/>
              </a:rPr>
              <a:t> Type II galaxies might be obscured by a surrounding </a:t>
            </a:r>
            <a:r>
              <a:rPr lang="en-US" altLang="en-US" u="sng">
                <a:solidFill>
                  <a:srgbClr val="0000FF"/>
                </a:solidFill>
                <a:latin typeface="Times New Roman" panose="02020603050405020304" pitchFamily="18" charset="0"/>
              </a:rPr>
              <a:t>torus</a:t>
            </a:r>
            <a:r>
              <a:rPr lang="en-US" altLang="en-US">
                <a:solidFill>
                  <a:srgbClr val="000000"/>
                </a:solidFill>
                <a:latin typeface="Times New Roman" panose="02020603050405020304" pitchFamily="18" charset="0"/>
              </a:rPr>
              <a:t>. To help choose between these competing hypotheses, the nearby Seyfert II galaxy </a:t>
            </a:r>
            <a:r>
              <a:rPr lang="en-US" altLang="en-US" u="sng">
                <a:solidFill>
                  <a:srgbClr val="0000FF"/>
                </a:solidFill>
                <a:latin typeface="Times New Roman" panose="02020603050405020304" pitchFamily="18" charset="0"/>
              </a:rPr>
              <a:t>NGC 4388</a:t>
            </a:r>
            <a:r>
              <a:rPr lang="en-US" altLang="en-US">
                <a:solidFill>
                  <a:srgbClr val="000000"/>
                </a:solidFill>
                <a:latin typeface="Times New Roman" panose="02020603050405020304" pitchFamily="18" charset="0"/>
              </a:rPr>
              <a:t> has been observed in </a:t>
            </a:r>
            <a:r>
              <a:rPr lang="en-US" altLang="en-US" u="sng">
                <a:solidFill>
                  <a:srgbClr val="0000FF"/>
                </a:solidFill>
                <a:latin typeface="Times New Roman" panose="02020603050405020304" pitchFamily="18" charset="0"/>
              </a:rPr>
              <a:t>X-ray light</a:t>
            </a:r>
            <a:r>
              <a:rPr lang="en-US" altLang="en-US">
                <a:solidFill>
                  <a:srgbClr val="000000"/>
                </a:solidFill>
                <a:latin typeface="Times New Roman" panose="02020603050405020304" pitchFamily="18" charset="0"/>
              </a:rPr>
              <a:t> recently by many recent Earth-orbiting X-ray observatories, including </a:t>
            </a:r>
            <a:r>
              <a:rPr lang="en-US" altLang="en-US" u="sng">
                <a:solidFill>
                  <a:srgbClr val="0000FF"/>
                </a:solidFill>
                <a:latin typeface="Times New Roman" panose="02020603050405020304" pitchFamily="18" charset="0"/>
              </a:rPr>
              <a:t>CGRO</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SIGMA</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BeppoSAX</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INTEGRAL</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Chandra</a:t>
            </a:r>
            <a:r>
              <a:rPr lang="en-US" altLang="en-US">
                <a:solidFill>
                  <a:srgbClr val="000000"/>
                </a:solidFill>
                <a:latin typeface="Times New Roman" panose="02020603050405020304" pitchFamily="18" charset="0"/>
              </a:rPr>
              <a:t>, and </a:t>
            </a:r>
            <a:r>
              <a:rPr lang="en-US" altLang="en-US" u="sng">
                <a:solidFill>
                  <a:srgbClr val="0000FF"/>
                </a:solidFill>
                <a:latin typeface="Times New Roman" panose="02020603050405020304" pitchFamily="18" charset="0"/>
              </a:rPr>
              <a:t>XMM-Newton</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Recent data</a:t>
            </a:r>
            <a:r>
              <a:rPr lang="en-US" altLang="en-US">
                <a:solidFill>
                  <a:srgbClr val="000000"/>
                </a:solidFill>
                <a:latin typeface="Times New Roman" panose="02020603050405020304" pitchFamily="18" charset="0"/>
              </a:rPr>
              <a:t> from INTEGRAL and XMM-Newton have </a:t>
            </a:r>
            <a:r>
              <a:rPr lang="en-US" altLang="en-US" u="sng">
                <a:solidFill>
                  <a:srgbClr val="0000FF"/>
                </a:solidFill>
                <a:latin typeface="Times New Roman" panose="02020603050405020304" pitchFamily="18" charset="0"/>
              </a:rPr>
              <a:t>found</a:t>
            </a:r>
            <a:r>
              <a:rPr lang="en-US" altLang="en-US">
                <a:solidFill>
                  <a:srgbClr val="000000"/>
                </a:solidFill>
                <a:latin typeface="Times New Roman" panose="02020603050405020304" pitchFamily="18" charset="0"/>
              </a:rPr>
              <a:t> that the X-ray flux in some X-ray colors varies rapidly, while flux in other X-ray colors is quite steady. The constant flux and apparent absorption of very specific X-ray colors by cool </a:t>
            </a:r>
            <a:r>
              <a:rPr lang="en-US" altLang="en-US" u="sng">
                <a:solidFill>
                  <a:srgbClr val="0000FF"/>
                </a:solidFill>
                <a:latin typeface="Times New Roman" panose="02020603050405020304" pitchFamily="18" charset="0"/>
              </a:rPr>
              <a:t>iron</a:t>
            </a:r>
            <a:r>
              <a:rPr lang="en-US" altLang="en-US">
                <a:solidFill>
                  <a:srgbClr val="000000"/>
                </a:solidFill>
                <a:latin typeface="Times New Roman" panose="02020603050405020304" pitchFamily="18" charset="0"/>
              </a:rPr>
              <a:t> together </a:t>
            </a:r>
            <a:r>
              <a:rPr lang="en-US" altLang="en-US" u="sng">
                <a:solidFill>
                  <a:srgbClr val="0000FF"/>
                </a:solidFill>
                <a:latin typeface="Times New Roman" panose="02020603050405020304" pitchFamily="18" charset="0"/>
              </a:rPr>
              <a:t>give evidence</a:t>
            </a:r>
            <a:r>
              <a:rPr lang="en-US" altLang="en-US">
                <a:solidFill>
                  <a:srgbClr val="000000"/>
                </a:solidFill>
                <a:latin typeface="Times New Roman" panose="02020603050405020304" pitchFamily="18" charset="0"/>
              </a:rPr>
              <a:t> that the central black hole in NGC 4388 is seen through a </a:t>
            </a:r>
            <a:r>
              <a:rPr lang="en-US" altLang="en-US" u="sng">
                <a:solidFill>
                  <a:srgbClr val="0000FF"/>
                </a:solidFill>
                <a:latin typeface="Times New Roman" panose="02020603050405020304" pitchFamily="18" charset="0"/>
              </a:rPr>
              <a:t>thick torus</a:t>
            </a:r>
            <a:r>
              <a:rPr lang="en-US" altLang="en-US">
                <a:solidFill>
                  <a:srgbClr val="000000"/>
                </a:solidFill>
                <a:latin typeface="Times New Roman" panose="02020603050405020304" pitchFamily="18" charset="0"/>
              </a:rPr>
              <a:t> composed of </a:t>
            </a:r>
            <a:r>
              <a:rPr lang="en-US" altLang="en-US" u="sng">
                <a:solidFill>
                  <a:srgbClr val="0000FF"/>
                </a:solidFill>
                <a:latin typeface="Times New Roman" panose="02020603050405020304" pitchFamily="18" charset="0"/>
              </a:rPr>
              <a:t>molecular gas and dust</a:t>
            </a:r>
            <a:r>
              <a:rPr lang="en-US" altLang="en-US">
                <a:solidFill>
                  <a:srgbClr val="000000"/>
                </a:solidFill>
                <a:latin typeface="Times New Roman" panose="02020603050405020304" pitchFamily="18" charset="0"/>
              </a:rPr>
              <a:t>. </a:t>
            </a:r>
          </a:p>
          <a:p>
            <a:pPr eaLnBrk="1" hangingPunct="1"/>
            <a:endParaRPr lang="en-US" altLang="en-US">
              <a:latin typeface="Times" panose="02020603050405020304"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1031">
            <a:extLst>
              <a:ext uri="{FF2B5EF4-FFF2-40B4-BE49-F238E27FC236}">
                <a16:creationId xmlns:a16="http://schemas.microsoft.com/office/drawing/2014/main" id="{CBAECE02-F994-429D-827C-83621A1E06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30441533-F926-4383-89A7-E74ABF6E3AE6}" type="slidenum">
              <a:rPr lang="en-US" altLang="en-US" sz="1200"/>
              <a:pPr/>
              <a:t>93</a:t>
            </a:fld>
            <a:endParaRPr lang="en-US" altLang="en-US" sz="1200"/>
          </a:p>
        </p:txBody>
      </p:sp>
      <p:sp>
        <p:nvSpPr>
          <p:cNvPr id="150530" name="Rectangle 2">
            <a:extLst>
              <a:ext uri="{FF2B5EF4-FFF2-40B4-BE49-F238E27FC236}">
                <a16:creationId xmlns:a16="http://schemas.microsoft.com/office/drawing/2014/main" id="{6EA7824D-952C-466E-9BB2-1EE14D53B3F5}"/>
              </a:ext>
            </a:extLst>
          </p:cNvPr>
          <p:cNvSpPr>
            <a:spLocks noGrp="1" noRot="1" noChangeAspect="1" noChangeArrowheads="1" noTextEdit="1"/>
          </p:cNvSpPr>
          <p:nvPr>
            <p:ph type="sldImg"/>
          </p:nvPr>
        </p:nvSpPr>
        <p:spPr>
          <a:ln/>
        </p:spPr>
      </p:sp>
      <p:sp>
        <p:nvSpPr>
          <p:cNvPr id="150531" name="Rectangle 3">
            <a:extLst>
              <a:ext uri="{FF2B5EF4-FFF2-40B4-BE49-F238E27FC236}">
                <a16:creationId xmlns:a16="http://schemas.microsoft.com/office/drawing/2014/main" id="{32F7CFD1-1F69-45CC-84AB-B5D1580D349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A Lonely Neutron Star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a:t>
            </a:r>
            <a:r>
              <a:rPr lang="en-US" altLang="en-US">
                <a:solidFill>
                  <a:srgbClr val="000000"/>
                </a:solidFill>
                <a:latin typeface="Times New Roman" panose="02020603050405020304" pitchFamily="18" charset="0"/>
              </a:rPr>
              <a:t> F. Walter (</a:t>
            </a:r>
            <a:r>
              <a:rPr lang="en-US" altLang="en-US" u="sng">
                <a:solidFill>
                  <a:srgbClr val="0000FF"/>
                </a:solidFill>
                <a:latin typeface="Times New Roman" panose="02020603050405020304" pitchFamily="18" charset="0"/>
              </a:rPr>
              <a:t>SUNY Stony Brook</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WFPC2</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HST</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NASA</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How massive can a star get without imploding into a black hole? These limits are being tested by the discovery of a lone </a:t>
            </a:r>
            <a:r>
              <a:rPr lang="en-US" altLang="en-US" u="sng">
                <a:solidFill>
                  <a:srgbClr val="0000FF"/>
                </a:solidFill>
                <a:latin typeface="Times New Roman" panose="02020603050405020304" pitchFamily="18" charset="0"/>
              </a:rPr>
              <a:t>neutron star</a:t>
            </a:r>
            <a:r>
              <a:rPr lang="en-US" altLang="en-US">
                <a:solidFill>
                  <a:srgbClr val="000000"/>
                </a:solidFill>
                <a:latin typeface="Times New Roman" panose="02020603050405020304" pitchFamily="18" charset="0"/>
              </a:rPr>
              <a:t> in space. </a:t>
            </a:r>
            <a:r>
              <a:rPr lang="en-US" altLang="en-US" u="sng">
                <a:solidFill>
                  <a:srgbClr val="0000FF"/>
                </a:solidFill>
                <a:latin typeface="Times New Roman" panose="02020603050405020304" pitchFamily="18" charset="0"/>
              </a:rPr>
              <a:t>Observations</a:t>
            </a:r>
            <a:r>
              <a:rPr lang="en-US" altLang="en-US">
                <a:solidFill>
                  <a:srgbClr val="000000"/>
                </a:solidFill>
                <a:latin typeface="Times New Roman" panose="02020603050405020304" pitchFamily="18" charset="0"/>
              </a:rPr>
              <a:t> by the Hubble Space Telescope have been combined with previous observations by the </a:t>
            </a:r>
            <a:r>
              <a:rPr lang="en-US" altLang="en-US" u="sng">
                <a:solidFill>
                  <a:srgbClr val="0000FF"/>
                </a:solidFill>
                <a:latin typeface="Times New Roman" panose="02020603050405020304" pitchFamily="18" charset="0"/>
              </a:rPr>
              <a:t>X-ray</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ROSAT</a:t>
            </a:r>
            <a:r>
              <a:rPr lang="en-US" altLang="en-US">
                <a:solidFill>
                  <a:srgbClr val="000000"/>
                </a:solidFill>
                <a:latin typeface="Times New Roman" panose="02020603050405020304" pitchFamily="18" charset="0"/>
              </a:rPr>
              <a:t> observatory and </a:t>
            </a:r>
            <a:r>
              <a:rPr lang="en-US" altLang="en-US" u="sng">
                <a:solidFill>
                  <a:srgbClr val="0000FF"/>
                </a:solidFill>
                <a:latin typeface="Times New Roman" panose="02020603050405020304" pitchFamily="18" charset="0"/>
              </a:rPr>
              <a:t>ultraviolet</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EUVE</a:t>
            </a:r>
            <a:r>
              <a:rPr lang="en-US" altLang="en-US">
                <a:solidFill>
                  <a:srgbClr val="000000"/>
                </a:solidFill>
                <a:latin typeface="Times New Roman" panose="02020603050405020304" pitchFamily="18" charset="0"/>
              </a:rPr>
              <a:t> observatory for the isolated star at the location of the arrow. </a:t>
            </a:r>
            <a:r>
              <a:rPr lang="en-US" altLang="en-US" u="sng">
                <a:solidFill>
                  <a:srgbClr val="0000FF"/>
                </a:solidFill>
                <a:latin typeface="Times New Roman" panose="02020603050405020304" pitchFamily="18" charset="0"/>
              </a:rPr>
              <a:t>Astronomers are able</a:t>
            </a:r>
            <a:r>
              <a:rPr lang="en-US" altLang="en-US">
                <a:solidFill>
                  <a:srgbClr val="000000"/>
                </a:solidFill>
                <a:latin typeface="Times New Roman" panose="02020603050405020304" pitchFamily="18" charset="0"/>
              </a:rPr>
              <a:t> to directly infer the star's size from measurements of its unblended brightness, temperature, and an upper limit on the distance. Assuming that the object is a neutron star of typical mass, some previous theories of neutron star structure would have predicted an implosion that would have </a:t>
            </a:r>
            <a:r>
              <a:rPr lang="en-US" altLang="en-US" u="sng">
                <a:solidFill>
                  <a:srgbClr val="0000FF"/>
                </a:solidFill>
                <a:latin typeface="Times New Roman" panose="02020603050405020304" pitchFamily="18" charset="0"/>
              </a:rPr>
              <a:t>created a black hole</a:t>
            </a:r>
            <a:r>
              <a:rPr lang="en-US" altLang="en-US">
                <a:solidFill>
                  <a:srgbClr val="000000"/>
                </a:solidFill>
                <a:latin typeface="Times New Roman" panose="02020603050405020304" pitchFamily="18" charset="0"/>
              </a:rPr>
              <a:t>. That this </a:t>
            </a:r>
            <a:r>
              <a:rPr lang="en-US" altLang="en-US" u="sng">
                <a:solidFill>
                  <a:srgbClr val="0000FF"/>
                </a:solidFill>
                <a:latin typeface="Times New Roman" panose="02020603050405020304" pitchFamily="18" charset="0"/>
              </a:rPr>
              <a:t>neutron star</a:t>
            </a:r>
            <a:r>
              <a:rPr lang="en-US" altLang="en-US">
                <a:solidFill>
                  <a:srgbClr val="000000"/>
                </a:solidFill>
                <a:latin typeface="Times New Roman" panose="02020603050405020304" pitchFamily="18" charset="0"/>
              </a:rPr>
              <a:t> even exists therefore allows a window to the extreme conditions that exist in the interiors of neutron stars. </a:t>
            </a:r>
          </a:p>
          <a:p>
            <a:pPr eaLnBrk="1" hangingPunct="1"/>
            <a:endParaRPr lang="en-US" altLang="en-US">
              <a:latin typeface="Times" panose="02020603050405020304"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7">
            <a:extLst>
              <a:ext uri="{FF2B5EF4-FFF2-40B4-BE49-F238E27FC236}">
                <a16:creationId xmlns:a16="http://schemas.microsoft.com/office/drawing/2014/main" id="{CBDEEE2C-1B5F-44E2-9984-E999DDDC5BD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50D7A32-19E9-4906-A761-064AE630FE5F}" type="slidenum">
              <a:rPr lang="en-US" altLang="en-US" sz="1200"/>
              <a:pPr/>
              <a:t>103</a:t>
            </a:fld>
            <a:endParaRPr lang="en-US" altLang="en-US" sz="1200"/>
          </a:p>
        </p:txBody>
      </p:sp>
      <p:sp>
        <p:nvSpPr>
          <p:cNvPr id="161794" name="Rectangle 2">
            <a:extLst>
              <a:ext uri="{FF2B5EF4-FFF2-40B4-BE49-F238E27FC236}">
                <a16:creationId xmlns:a16="http://schemas.microsoft.com/office/drawing/2014/main" id="{BE516515-1776-486F-B680-A1ACDCE30B62}"/>
              </a:ext>
            </a:extLst>
          </p:cNvPr>
          <p:cNvSpPr>
            <a:spLocks noGrp="1" noRot="1" noChangeAspect="1" noChangeArrowheads="1" noTextEdit="1"/>
          </p:cNvSpPr>
          <p:nvPr>
            <p:ph type="sldImg"/>
          </p:nvPr>
        </p:nvSpPr>
        <p:spPr>
          <a:ln/>
        </p:spPr>
      </p:sp>
      <p:sp>
        <p:nvSpPr>
          <p:cNvPr id="161795" name="Rectangle 3">
            <a:extLst>
              <a:ext uri="{FF2B5EF4-FFF2-40B4-BE49-F238E27FC236}">
                <a16:creationId xmlns:a16="http://schemas.microsoft.com/office/drawing/2014/main" id="{B6DA9E0F-D5E5-4C03-98C9-4D47436C117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singularity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031">
            <a:extLst>
              <a:ext uri="{FF2B5EF4-FFF2-40B4-BE49-F238E27FC236}">
                <a16:creationId xmlns:a16="http://schemas.microsoft.com/office/drawing/2014/main" id="{FC98B262-02AE-4627-9ECD-71AE01BEC7C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36632F36-442B-4348-A6B2-D34F7F5F85DD}" type="slidenum">
              <a:rPr lang="en-US" altLang="en-US" sz="1200"/>
              <a:pPr/>
              <a:t>12</a:t>
            </a:fld>
            <a:endParaRPr lang="en-US" altLang="en-US" sz="1200"/>
          </a:p>
        </p:txBody>
      </p:sp>
      <p:sp>
        <p:nvSpPr>
          <p:cNvPr id="29698" name="Rectangle 1026">
            <a:extLst>
              <a:ext uri="{FF2B5EF4-FFF2-40B4-BE49-F238E27FC236}">
                <a16:creationId xmlns:a16="http://schemas.microsoft.com/office/drawing/2014/main" id="{16368CC6-6C5B-414E-B69A-D9D03A993A35}"/>
              </a:ext>
            </a:extLst>
          </p:cNvPr>
          <p:cNvSpPr>
            <a:spLocks noGrp="1" noRot="1" noChangeAspect="1" noChangeArrowheads="1" noTextEdit="1"/>
          </p:cNvSpPr>
          <p:nvPr>
            <p:ph type="sldImg"/>
          </p:nvPr>
        </p:nvSpPr>
        <p:spPr>
          <a:ln/>
        </p:spPr>
      </p:sp>
      <p:sp>
        <p:nvSpPr>
          <p:cNvPr id="29699" name="Rectangle 1027">
            <a:extLst>
              <a:ext uri="{FF2B5EF4-FFF2-40B4-BE49-F238E27FC236}">
                <a16:creationId xmlns:a16="http://schemas.microsoft.com/office/drawing/2014/main" id="{EC807B32-9FC2-4FF1-993F-D143DD5814C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The Crab Nebula from VLT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t>
            </a:r>
            <a:r>
              <a:rPr lang="en-US" altLang="en-US" u="sng">
                <a:solidFill>
                  <a:srgbClr val="0000FF"/>
                </a:solidFill>
                <a:latin typeface="Times New Roman" panose="02020603050405020304" pitchFamily="18" charset="0"/>
              </a:rPr>
              <a:t>FORS Team</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8.2-meter VLT</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ESO</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The </a:t>
            </a:r>
            <a:r>
              <a:rPr lang="en-US" altLang="en-US" u="sng">
                <a:solidFill>
                  <a:srgbClr val="0000FF"/>
                </a:solidFill>
                <a:latin typeface="Times New Roman" panose="02020603050405020304" pitchFamily="18" charset="0"/>
              </a:rPr>
              <a:t>Crab Nebula</a:t>
            </a:r>
            <a:r>
              <a:rPr lang="en-US" altLang="en-US">
                <a:solidFill>
                  <a:srgbClr val="000000"/>
                </a:solidFill>
                <a:latin typeface="Times New Roman" panose="02020603050405020304" pitchFamily="18" charset="0"/>
              </a:rPr>
              <a:t>, filled with mysterious filaments, is the result of a </a:t>
            </a:r>
            <a:r>
              <a:rPr lang="en-US" altLang="en-US" u="sng">
                <a:solidFill>
                  <a:srgbClr val="0000FF"/>
                </a:solidFill>
                <a:latin typeface="Times New Roman" panose="02020603050405020304" pitchFamily="18" charset="0"/>
              </a:rPr>
              <a:t>star that was seen to explode in 1054 AD</a:t>
            </a:r>
            <a:r>
              <a:rPr lang="en-US" altLang="en-US">
                <a:solidFill>
                  <a:srgbClr val="000000"/>
                </a:solidFill>
                <a:latin typeface="Times New Roman" panose="02020603050405020304" pitchFamily="18" charset="0"/>
              </a:rPr>
              <a:t>. This spectacular </a:t>
            </a:r>
            <a:r>
              <a:rPr lang="en-US" altLang="en-US" u="sng">
                <a:solidFill>
                  <a:srgbClr val="0000FF"/>
                </a:solidFill>
                <a:latin typeface="Times New Roman" panose="02020603050405020304" pitchFamily="18" charset="0"/>
              </a:rPr>
              <a:t>supernova</a:t>
            </a:r>
            <a:r>
              <a:rPr lang="en-US" altLang="en-US">
                <a:solidFill>
                  <a:srgbClr val="000000"/>
                </a:solidFill>
                <a:latin typeface="Times New Roman" panose="02020603050405020304" pitchFamily="18" charset="0"/>
              </a:rPr>
              <a:t> explosion was recorded by </a:t>
            </a:r>
            <a:r>
              <a:rPr lang="en-US" altLang="en-US" u="sng">
                <a:solidFill>
                  <a:srgbClr val="0000FF"/>
                </a:solidFill>
                <a:latin typeface="Times New Roman" panose="02020603050405020304" pitchFamily="18" charset="0"/>
              </a:rPr>
              <a:t>Chinese</a:t>
            </a:r>
            <a:r>
              <a:rPr lang="en-US" altLang="en-US">
                <a:solidFill>
                  <a:srgbClr val="000000"/>
                </a:solidFill>
                <a:latin typeface="Times New Roman" panose="02020603050405020304" pitchFamily="18" charset="0"/>
              </a:rPr>
              <a:t> and (quite probably) </a:t>
            </a:r>
            <a:r>
              <a:rPr lang="en-US" altLang="en-US" u="sng">
                <a:solidFill>
                  <a:srgbClr val="0000FF"/>
                </a:solidFill>
                <a:latin typeface="Times New Roman" panose="02020603050405020304" pitchFamily="18" charset="0"/>
              </a:rPr>
              <a:t>Anasazi Indian</a:t>
            </a:r>
            <a:r>
              <a:rPr lang="en-US" altLang="en-US">
                <a:solidFill>
                  <a:srgbClr val="000000"/>
                </a:solidFill>
                <a:latin typeface="Times New Roman" panose="02020603050405020304" pitchFamily="18" charset="0"/>
              </a:rPr>
              <a:t> astronomers. The filaments are mysterious because they appear to have </a:t>
            </a:r>
            <a:r>
              <a:rPr lang="en-US" altLang="en-US" u="sng">
                <a:solidFill>
                  <a:srgbClr val="0000FF"/>
                </a:solidFill>
                <a:latin typeface="Times New Roman" panose="02020603050405020304" pitchFamily="18" charset="0"/>
              </a:rPr>
              <a:t>less mass than expelled in the original supernova</a:t>
            </a:r>
            <a:r>
              <a:rPr lang="en-US" altLang="en-US">
                <a:solidFill>
                  <a:srgbClr val="000000"/>
                </a:solidFill>
                <a:latin typeface="Times New Roman" panose="02020603050405020304" pitchFamily="18" charset="0"/>
              </a:rPr>
              <a:t> and </a:t>
            </a:r>
            <a:r>
              <a:rPr lang="en-US" altLang="en-US" u="sng">
                <a:solidFill>
                  <a:srgbClr val="0000FF"/>
                </a:solidFill>
                <a:latin typeface="Times New Roman" panose="02020603050405020304" pitchFamily="18" charset="0"/>
              </a:rPr>
              <a:t>higher speed than expected from a free explosion</a:t>
            </a:r>
            <a:r>
              <a:rPr lang="en-US" altLang="en-US">
                <a:solidFill>
                  <a:srgbClr val="000000"/>
                </a:solidFill>
                <a:latin typeface="Times New Roman" panose="02020603050405020304" pitchFamily="18" charset="0"/>
              </a:rPr>
              <a:t>. In the </a:t>
            </a:r>
            <a:r>
              <a:rPr lang="en-US" altLang="en-US" u="sng">
                <a:solidFill>
                  <a:srgbClr val="0000FF"/>
                </a:solidFill>
                <a:latin typeface="Times New Roman" panose="02020603050405020304" pitchFamily="18" charset="0"/>
              </a:rPr>
              <a:t>above picture</a:t>
            </a:r>
            <a:r>
              <a:rPr lang="en-US" altLang="en-US">
                <a:solidFill>
                  <a:srgbClr val="000000"/>
                </a:solidFill>
                <a:latin typeface="Times New Roman" panose="02020603050405020304" pitchFamily="18" charset="0"/>
              </a:rPr>
              <a:t> taken recently from a </a:t>
            </a:r>
            <a:r>
              <a:rPr lang="en-US" altLang="en-US" u="sng">
                <a:solidFill>
                  <a:srgbClr val="0000FF"/>
                </a:solidFill>
                <a:latin typeface="Times New Roman" panose="02020603050405020304" pitchFamily="18" charset="0"/>
              </a:rPr>
              <a:t>Very Large Telescope</a:t>
            </a:r>
            <a:r>
              <a:rPr lang="en-US" altLang="en-US">
                <a:solidFill>
                  <a:srgbClr val="000000"/>
                </a:solidFill>
                <a:latin typeface="Times New Roman" panose="02020603050405020304" pitchFamily="18" charset="0"/>
              </a:rPr>
              <a:t>, the color indicates what is happening to the electrons in different parts of the </a:t>
            </a:r>
            <a:r>
              <a:rPr lang="en-US" altLang="en-US" u="sng">
                <a:solidFill>
                  <a:srgbClr val="0000FF"/>
                </a:solidFill>
                <a:latin typeface="Times New Roman" panose="02020603050405020304" pitchFamily="18" charset="0"/>
              </a:rPr>
              <a:t>Crab Nebula</a:t>
            </a:r>
            <a:r>
              <a:rPr lang="en-US" altLang="en-US">
                <a:solidFill>
                  <a:srgbClr val="000000"/>
                </a:solidFill>
                <a:latin typeface="Times New Roman" panose="02020603050405020304" pitchFamily="18" charset="0"/>
              </a:rPr>
              <a:t>. Red indicates the </a:t>
            </a:r>
            <a:r>
              <a:rPr lang="en-US" altLang="en-US" u="sng">
                <a:solidFill>
                  <a:srgbClr val="0000FF"/>
                </a:solidFill>
                <a:latin typeface="Times New Roman" panose="02020603050405020304" pitchFamily="18" charset="0"/>
              </a:rPr>
              <a:t>electrons are recombining with protons to form neutral hydrogen</a:t>
            </a:r>
            <a:r>
              <a:rPr lang="en-US" altLang="en-US">
                <a:solidFill>
                  <a:srgbClr val="000000"/>
                </a:solidFill>
                <a:latin typeface="Times New Roman" panose="02020603050405020304" pitchFamily="18" charset="0"/>
              </a:rPr>
              <a:t>, while blue indicates the </a:t>
            </a:r>
            <a:r>
              <a:rPr lang="en-US" altLang="en-US" u="sng">
                <a:solidFill>
                  <a:srgbClr val="0000FF"/>
                </a:solidFill>
                <a:latin typeface="Times New Roman" panose="02020603050405020304" pitchFamily="18" charset="0"/>
              </a:rPr>
              <a:t>electrons are whirling around the magnetic field</a:t>
            </a:r>
            <a:r>
              <a:rPr lang="en-US" altLang="en-US">
                <a:solidFill>
                  <a:srgbClr val="000000"/>
                </a:solidFill>
                <a:latin typeface="Times New Roman" panose="02020603050405020304" pitchFamily="18" charset="0"/>
              </a:rPr>
              <a:t> of the </a:t>
            </a:r>
            <a:r>
              <a:rPr lang="en-US" altLang="en-US" u="sng">
                <a:solidFill>
                  <a:srgbClr val="0000FF"/>
                </a:solidFill>
                <a:latin typeface="Times New Roman" panose="02020603050405020304" pitchFamily="18" charset="0"/>
              </a:rPr>
              <a:t>inner nebula</a:t>
            </a:r>
            <a:r>
              <a:rPr lang="en-US" altLang="en-US">
                <a:solidFill>
                  <a:srgbClr val="000000"/>
                </a:solidFill>
                <a:latin typeface="Times New Roman" panose="02020603050405020304" pitchFamily="18" charset="0"/>
              </a:rPr>
              <a:t>. In the </a:t>
            </a:r>
            <a:r>
              <a:rPr lang="en-US" altLang="en-US" u="sng">
                <a:solidFill>
                  <a:srgbClr val="0000FF"/>
                </a:solidFill>
                <a:latin typeface="Times New Roman" panose="02020603050405020304" pitchFamily="18" charset="0"/>
              </a:rPr>
              <a:t>nebula</a:t>
            </a:r>
            <a:r>
              <a:rPr lang="en-US" altLang="en-US">
                <a:solidFill>
                  <a:srgbClr val="000000"/>
                </a:solidFill>
                <a:latin typeface="Times New Roman" panose="02020603050405020304" pitchFamily="18" charset="0"/>
              </a:rPr>
              <a:t>'s very center lies a </a:t>
            </a:r>
            <a:r>
              <a:rPr lang="en-US" altLang="en-US" u="sng">
                <a:solidFill>
                  <a:srgbClr val="0000FF"/>
                </a:solidFill>
                <a:latin typeface="Times New Roman" panose="02020603050405020304" pitchFamily="18" charset="0"/>
              </a:rPr>
              <a:t>pulsar</a:t>
            </a:r>
            <a:r>
              <a:rPr lang="en-US" altLang="en-US">
                <a:solidFill>
                  <a:srgbClr val="000000"/>
                </a:solidFill>
                <a:latin typeface="Times New Roman" panose="02020603050405020304" pitchFamily="18" charset="0"/>
              </a:rPr>
              <a:t>: a </a:t>
            </a:r>
            <a:r>
              <a:rPr lang="en-US" altLang="en-US" u="sng">
                <a:solidFill>
                  <a:srgbClr val="0000FF"/>
                </a:solidFill>
                <a:latin typeface="Times New Roman" panose="02020603050405020304" pitchFamily="18" charset="0"/>
              </a:rPr>
              <a:t>neutron star</a:t>
            </a:r>
            <a:r>
              <a:rPr lang="en-US" altLang="en-US">
                <a:solidFill>
                  <a:srgbClr val="000000"/>
                </a:solidFill>
                <a:latin typeface="Times New Roman" panose="02020603050405020304" pitchFamily="18" charset="0"/>
              </a:rPr>
              <a:t> rotating, in this case, 30 times a second. </a:t>
            </a:r>
          </a:p>
          <a:p>
            <a:pPr eaLnBrk="1" hangingPunct="1"/>
            <a:endParaRPr lang="en-US" altLang="en-US">
              <a:latin typeface="Times" panose="02020603050405020304" pitchFamily="18"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7">
            <a:extLst>
              <a:ext uri="{FF2B5EF4-FFF2-40B4-BE49-F238E27FC236}">
                <a16:creationId xmlns:a16="http://schemas.microsoft.com/office/drawing/2014/main" id="{2DC5E3E5-0C48-4698-A864-724011A1D79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72066C7-002E-426C-BC80-097EDC8AAE1A}" type="slidenum">
              <a:rPr lang="en-US" altLang="en-US" sz="1200"/>
              <a:pPr/>
              <a:t>122</a:t>
            </a:fld>
            <a:endParaRPr lang="en-US" altLang="en-US" sz="1200"/>
          </a:p>
        </p:txBody>
      </p:sp>
      <p:sp>
        <p:nvSpPr>
          <p:cNvPr id="182274" name="Rectangle 2">
            <a:extLst>
              <a:ext uri="{FF2B5EF4-FFF2-40B4-BE49-F238E27FC236}">
                <a16:creationId xmlns:a16="http://schemas.microsoft.com/office/drawing/2014/main" id="{4BB4901E-1100-4493-BFFC-48E50E108AB6}"/>
              </a:ext>
            </a:extLst>
          </p:cNvPr>
          <p:cNvSpPr>
            <a:spLocks noGrp="1" noRot="1" noChangeAspect="1" noChangeArrowheads="1" noTextEdit="1"/>
          </p:cNvSpPr>
          <p:nvPr>
            <p:ph type="sldImg"/>
          </p:nvPr>
        </p:nvSpPr>
        <p:spPr>
          <a:ln/>
        </p:spPr>
      </p:sp>
      <p:sp>
        <p:nvSpPr>
          <p:cNvPr id="182275" name="Rectangle 3">
            <a:extLst>
              <a:ext uri="{FF2B5EF4-FFF2-40B4-BE49-F238E27FC236}">
                <a16:creationId xmlns:a16="http://schemas.microsoft.com/office/drawing/2014/main" id="{2B43BDD5-B498-425E-89A2-A90F1C1DEE7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WR 104 at 8,000 l-yr might have pole directly facing earth.  star is ready to go sn—could happen in next 5 min or in next 500,000 yrs. But if such a GRB did hit earth</a:t>
            </a:r>
            <a:r>
              <a:rPr lang="ja-JP" altLang="en-US">
                <a:latin typeface="Times" panose="02020603050405020304" pitchFamily="18" charset="0"/>
              </a:rPr>
              <a:t>’</a:t>
            </a:r>
            <a:r>
              <a:rPr lang="en-US" altLang="ja-JP">
                <a:latin typeface="Times" panose="02020603050405020304" pitchFamily="18" charset="0"/>
              </a:rPr>
              <a:t>s atmosphere, says Adrian Melott, a physicist at the University of Kansas in Lawrence, it would likely cause a 50 percent increase in solar UVB radiation which would not only disrupt photosynthesis among marine and freshwater plankton, but also likely precipitate some sort of broader extinction event.</a:t>
            </a:r>
            <a:r>
              <a:rPr lang="ja-JP" altLang="en-US">
                <a:latin typeface="Times" panose="02020603050405020304" pitchFamily="18" charset="0"/>
              </a:rPr>
              <a:t>“</a:t>
            </a:r>
            <a:r>
              <a:rPr lang="en-US" altLang="ja-JP">
                <a:latin typeface="Times" panose="02020603050405020304" pitchFamily="18" charset="0"/>
              </a:rPr>
              <a:t>You would first notice a 10-second blue flash in the upper atmosphere,</a:t>
            </a:r>
            <a:r>
              <a:rPr lang="ja-JP" altLang="en-US">
                <a:latin typeface="Times" panose="02020603050405020304" pitchFamily="18" charset="0"/>
              </a:rPr>
              <a:t>”</a:t>
            </a:r>
            <a:r>
              <a:rPr lang="en-US" altLang="ja-JP">
                <a:latin typeface="Times" panose="02020603050405020304" pitchFamily="18" charset="0"/>
              </a:rPr>
              <a:t> said Melott, </a:t>
            </a:r>
            <a:r>
              <a:rPr lang="ja-JP" altLang="en-US">
                <a:latin typeface="Times" panose="02020603050405020304" pitchFamily="18" charset="0"/>
              </a:rPr>
              <a:t>“</a:t>
            </a:r>
            <a:r>
              <a:rPr lang="en-US" altLang="ja-JP">
                <a:latin typeface="Times" panose="02020603050405020304" pitchFamily="18" charset="0"/>
              </a:rPr>
              <a:t>but then the damage would be done.</a:t>
            </a:r>
            <a:r>
              <a:rPr lang="ja-JP" altLang="en-US">
                <a:latin typeface="Times" panose="02020603050405020304" pitchFamily="18" charset="0"/>
              </a:rPr>
              <a:t>”</a:t>
            </a:r>
            <a:r>
              <a:rPr lang="en-US" altLang="ja-JP">
                <a:latin typeface="Times" panose="02020603050405020304" pitchFamily="18" charset="0"/>
              </a:rPr>
              <a:t>   ordovician mass extinction 400 million ya might have been caused by close GRB:  a GRB may have triggered the Late Ordovician mass extinction some 440 million years ago — an era that saw the disappearance of 85 percent of earth</a:t>
            </a:r>
            <a:r>
              <a:rPr lang="ja-JP" altLang="en-US">
                <a:latin typeface="Times" panose="02020603050405020304" pitchFamily="18" charset="0"/>
              </a:rPr>
              <a:t>’</a:t>
            </a:r>
            <a:r>
              <a:rPr lang="en-US" altLang="ja-JP">
                <a:latin typeface="Times" panose="02020603050405020304" pitchFamily="18" charset="0"/>
              </a:rPr>
              <a:t>s marine life at the time.The hypothesis is simply that a 10 second pulse of high-energy x-rays and gamma-rays from a distant GRB from within our own galaxy, unexpectedly entered earth</a:t>
            </a:r>
            <a:r>
              <a:rPr lang="ja-JP" altLang="en-US">
                <a:latin typeface="Times" panose="02020603050405020304" pitchFamily="18" charset="0"/>
              </a:rPr>
              <a:t>’</a:t>
            </a:r>
            <a:r>
              <a:rPr lang="en-US" altLang="ja-JP">
                <a:latin typeface="Times" panose="02020603050405020304" pitchFamily="18" charset="0"/>
              </a:rPr>
              <a:t>s upper atmosphere and quickly destroyed the planet</a:t>
            </a:r>
            <a:r>
              <a:rPr lang="ja-JP" altLang="en-US">
                <a:latin typeface="Times" panose="02020603050405020304" pitchFamily="18" charset="0"/>
              </a:rPr>
              <a:t>’</a:t>
            </a:r>
            <a:r>
              <a:rPr lang="en-US" altLang="ja-JP">
                <a:latin typeface="Times" panose="02020603050405020304" pitchFamily="18" charset="0"/>
              </a:rPr>
              <a:t>s protective layer of stratospheric ozone.Not only would the destruction of the ozone open the door for lethal ultraviolet (UV) solar radiation to make it all the way down to earth</a:t>
            </a:r>
            <a:r>
              <a:rPr lang="ja-JP" altLang="en-US">
                <a:latin typeface="Times" panose="02020603050405020304" pitchFamily="18" charset="0"/>
              </a:rPr>
              <a:t>’</a:t>
            </a:r>
            <a:r>
              <a:rPr lang="en-US" altLang="ja-JP">
                <a:latin typeface="Times" panose="02020603050405020304" pitchFamily="18" charset="0"/>
              </a:rPr>
              <a:t>s land masses and shallow oceans, such an event would have also destroyed molecular nitrogen in our atmosphere. According to the hypothesis, this would have led to the creation of a brownish, nitrogen dioxide-based haze; one potentially capable of global cooling of the sort that could create continent-sized ice sheets.</a:t>
            </a:r>
            <a:endParaRPr lang="en-US" altLang="en-US">
              <a:latin typeface="Times" panose="02020603050405020304"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7">
            <a:extLst>
              <a:ext uri="{FF2B5EF4-FFF2-40B4-BE49-F238E27FC236}">
                <a16:creationId xmlns:a16="http://schemas.microsoft.com/office/drawing/2014/main" id="{9AB81B36-3079-4133-91A2-E13664761A4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1323A35-B625-4620-BEBB-78E885217C99}" type="slidenum">
              <a:rPr lang="en-US" altLang="en-US" sz="1200"/>
              <a:pPr/>
              <a:t>123</a:t>
            </a:fld>
            <a:endParaRPr lang="en-US" altLang="en-US" sz="1200"/>
          </a:p>
        </p:txBody>
      </p:sp>
      <p:sp>
        <p:nvSpPr>
          <p:cNvPr id="184322" name="Rectangle 2">
            <a:extLst>
              <a:ext uri="{FF2B5EF4-FFF2-40B4-BE49-F238E27FC236}">
                <a16:creationId xmlns:a16="http://schemas.microsoft.com/office/drawing/2014/main" id="{7EE860CB-6834-41A9-B119-DAAF54EF5935}"/>
              </a:ext>
            </a:extLst>
          </p:cNvPr>
          <p:cNvSpPr>
            <a:spLocks noGrp="1" noRot="1" noChangeAspect="1" noChangeArrowheads="1" noTextEdit="1"/>
          </p:cNvSpPr>
          <p:nvPr>
            <p:ph type="sldImg"/>
          </p:nvPr>
        </p:nvSpPr>
        <p:spPr>
          <a:ln/>
        </p:spPr>
      </p:sp>
      <p:sp>
        <p:nvSpPr>
          <p:cNvPr id="184323" name="Rectangle 3">
            <a:extLst>
              <a:ext uri="{FF2B5EF4-FFF2-40B4-BE49-F238E27FC236}">
                <a16:creationId xmlns:a16="http://schemas.microsoft.com/office/drawing/2014/main" id="{D4040D09-B731-4284-8F76-7E02EF9C285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27 April 2013 – strongest GBR ever recorded, at about 4 billion l-y distant. total amount of gamma-ray energy produced by the GRB, which sums up to the astonishing value of 1054 erg. </a:t>
            </a:r>
            <a:r>
              <a:rPr lang="en-US" altLang="en-US" i="1">
                <a:latin typeface="Times" panose="02020603050405020304" pitchFamily="18" charset="0"/>
              </a:rPr>
              <a:t>GRB130427A dissipated in a few hundreds seconds 1000 times the energy our Sun will produce within its 10-billion years lifespan. </a:t>
            </a:r>
            <a:r>
              <a:rPr lang="en-US" altLang="en-US">
                <a:latin typeface="Times" panose="02020603050405020304" pitchFamily="18" charset="0"/>
              </a:rPr>
              <a:t>We can also determine what brightness it would have had if placed at the same distance of the brightest star in the sky, Sirius.</a:t>
            </a:r>
            <a:r>
              <a:rPr lang="en-US" altLang="en-US" i="1">
                <a:latin typeface="Times" panose="02020603050405020304" pitchFamily="18" charset="0"/>
              </a:rPr>
              <a:t> It would have shone with a magnitude of -36, about 5000 times brighter than the Sun. </a:t>
            </a:r>
            <a:r>
              <a:rPr lang="en-US" altLang="en-US">
                <a:latin typeface="Times" panose="02020603050405020304" pitchFamily="18" charset="0"/>
              </a:rPr>
              <a:t>the Spanish 10.4-m GTC telescope detected the signature of the supernova in the light of GRB130427A on the night of May 13th.   But closer GRB have been MUCH weaker.  why did this SN have a GRB with so much more energy? Most observed GRBs are believed to consist of a narrow beam of intense radiation released during a supernova as a rapidly rotating, high-mass star collapses</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7">
            <a:extLst>
              <a:ext uri="{FF2B5EF4-FFF2-40B4-BE49-F238E27FC236}">
                <a16:creationId xmlns:a16="http://schemas.microsoft.com/office/drawing/2014/main" id="{6CE1BC47-D9A3-41E2-B1E6-843EAC1C09C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7400801-346A-4E18-A74F-97673AA9119A}" type="slidenum">
              <a:rPr lang="en-US" altLang="en-US" sz="1200"/>
              <a:pPr/>
              <a:t>128</a:t>
            </a:fld>
            <a:endParaRPr lang="en-US" altLang="en-US" sz="1200"/>
          </a:p>
        </p:txBody>
      </p:sp>
      <p:sp>
        <p:nvSpPr>
          <p:cNvPr id="190466" name="Rectangle 2">
            <a:extLst>
              <a:ext uri="{FF2B5EF4-FFF2-40B4-BE49-F238E27FC236}">
                <a16:creationId xmlns:a16="http://schemas.microsoft.com/office/drawing/2014/main" id="{F1EACE16-E122-461C-A646-A46A3D66B553}"/>
              </a:ext>
            </a:extLst>
          </p:cNvPr>
          <p:cNvSpPr>
            <a:spLocks noGrp="1" noRot="1" noChangeAspect="1" noChangeArrowheads="1" noTextEdit="1"/>
          </p:cNvSpPr>
          <p:nvPr>
            <p:ph type="sldImg"/>
          </p:nvPr>
        </p:nvSpPr>
        <p:spPr>
          <a:ln/>
        </p:spPr>
      </p:sp>
      <p:sp>
        <p:nvSpPr>
          <p:cNvPr id="190467" name="Rectangle 3">
            <a:extLst>
              <a:ext uri="{FF2B5EF4-FFF2-40B4-BE49-F238E27FC236}">
                <a16:creationId xmlns:a16="http://schemas.microsoft.com/office/drawing/2014/main" id="{FA642995-66FD-4884-AF5B-0720E442E2A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Optical milky way--sag a</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7">
            <a:extLst>
              <a:ext uri="{FF2B5EF4-FFF2-40B4-BE49-F238E27FC236}">
                <a16:creationId xmlns:a16="http://schemas.microsoft.com/office/drawing/2014/main" id="{E91B1FEE-303F-4617-ACB6-BC16E33E59B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9811269-34A5-47E0-841C-4C108B31AC64}" type="slidenum">
              <a:rPr lang="en-US" altLang="en-US" sz="1200"/>
              <a:pPr/>
              <a:t>129</a:t>
            </a:fld>
            <a:endParaRPr lang="en-US" altLang="en-US" sz="1200"/>
          </a:p>
        </p:txBody>
      </p:sp>
      <p:sp>
        <p:nvSpPr>
          <p:cNvPr id="192514" name="Rectangle 2">
            <a:extLst>
              <a:ext uri="{FF2B5EF4-FFF2-40B4-BE49-F238E27FC236}">
                <a16:creationId xmlns:a16="http://schemas.microsoft.com/office/drawing/2014/main" id="{A38719EB-033E-4603-BC35-D85807C8C1C8}"/>
              </a:ext>
            </a:extLst>
          </p:cNvPr>
          <p:cNvSpPr>
            <a:spLocks noGrp="1" noRot="1" noChangeAspect="1" noChangeArrowheads="1" noTextEdit="1"/>
          </p:cNvSpPr>
          <p:nvPr>
            <p:ph type="sldImg"/>
          </p:nvPr>
        </p:nvSpPr>
        <p:spPr>
          <a:ln/>
        </p:spPr>
      </p:sp>
      <p:sp>
        <p:nvSpPr>
          <p:cNvPr id="192515" name="Rectangle 3">
            <a:extLst>
              <a:ext uri="{FF2B5EF4-FFF2-40B4-BE49-F238E27FC236}">
                <a16:creationId xmlns:a16="http://schemas.microsoft.com/office/drawing/2014/main" id="{47324320-6470-4611-8A47-B05F4513DEE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MW sag, vis</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7">
            <a:extLst>
              <a:ext uri="{FF2B5EF4-FFF2-40B4-BE49-F238E27FC236}">
                <a16:creationId xmlns:a16="http://schemas.microsoft.com/office/drawing/2014/main" id="{21474C06-4AEE-48FA-818B-98707E5D64D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7DC3C89-F530-4F23-B86B-06A54AE60F67}" type="slidenum">
              <a:rPr lang="en-US" altLang="en-US" sz="1200"/>
              <a:pPr/>
              <a:t>131</a:t>
            </a:fld>
            <a:endParaRPr lang="en-US" altLang="en-US" sz="1200"/>
          </a:p>
        </p:txBody>
      </p:sp>
      <p:sp>
        <p:nvSpPr>
          <p:cNvPr id="195586" name="Rectangle 2">
            <a:extLst>
              <a:ext uri="{FF2B5EF4-FFF2-40B4-BE49-F238E27FC236}">
                <a16:creationId xmlns:a16="http://schemas.microsoft.com/office/drawing/2014/main" id="{43782ABA-1D3B-4228-BD0D-0699DB51AB48}"/>
              </a:ext>
            </a:extLst>
          </p:cNvPr>
          <p:cNvSpPr>
            <a:spLocks noGrp="1" noRot="1" noChangeAspect="1" noChangeArrowheads="1" noTextEdit="1"/>
          </p:cNvSpPr>
          <p:nvPr>
            <p:ph type="sldImg"/>
          </p:nvPr>
        </p:nvSpPr>
        <p:spPr>
          <a:ln/>
        </p:spPr>
      </p:sp>
      <p:sp>
        <p:nvSpPr>
          <p:cNvPr id="195587" name="Rectangle 3">
            <a:extLst>
              <a:ext uri="{FF2B5EF4-FFF2-40B4-BE49-F238E27FC236}">
                <a16:creationId xmlns:a16="http://schemas.microsoft.com/office/drawing/2014/main" id="{6724FA00-826F-4E01-A566-EBF7267DFFD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7">
            <a:extLst>
              <a:ext uri="{FF2B5EF4-FFF2-40B4-BE49-F238E27FC236}">
                <a16:creationId xmlns:a16="http://schemas.microsoft.com/office/drawing/2014/main" id="{36686107-554B-40CC-951B-22E48455FFB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D806D6A-745D-4245-AB94-E27A9B0C786F}" type="slidenum">
              <a:rPr lang="en-US" altLang="en-US" sz="1200"/>
              <a:pPr/>
              <a:t>132</a:t>
            </a:fld>
            <a:endParaRPr lang="en-US" altLang="en-US" sz="1200"/>
          </a:p>
        </p:txBody>
      </p:sp>
      <p:sp>
        <p:nvSpPr>
          <p:cNvPr id="197634" name="Rectangle 2">
            <a:extLst>
              <a:ext uri="{FF2B5EF4-FFF2-40B4-BE49-F238E27FC236}">
                <a16:creationId xmlns:a16="http://schemas.microsoft.com/office/drawing/2014/main" id="{2F9641B6-4EDF-4EB6-8D6F-DC503673CE5A}"/>
              </a:ext>
            </a:extLst>
          </p:cNvPr>
          <p:cNvSpPr>
            <a:spLocks noGrp="1" noRot="1" noChangeAspect="1" noChangeArrowheads="1" noTextEdit="1"/>
          </p:cNvSpPr>
          <p:nvPr>
            <p:ph type="sldImg"/>
          </p:nvPr>
        </p:nvSpPr>
        <p:spPr>
          <a:ln/>
        </p:spPr>
      </p:sp>
      <p:sp>
        <p:nvSpPr>
          <p:cNvPr id="197635" name="Rectangle 3">
            <a:extLst>
              <a:ext uri="{FF2B5EF4-FFF2-40B4-BE49-F238E27FC236}">
                <a16:creationId xmlns:a16="http://schemas.microsoft.com/office/drawing/2014/main" id="{9FF2E99E-7661-4372-A685-66B5E8DE8D5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MW 2mass</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7">
            <a:extLst>
              <a:ext uri="{FF2B5EF4-FFF2-40B4-BE49-F238E27FC236}">
                <a16:creationId xmlns:a16="http://schemas.microsoft.com/office/drawing/2014/main" id="{FF754E87-2C32-4A89-810C-86FDDA61BC7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B07E1C4-5D5A-4983-97F3-5A0471DF8D42}" type="slidenum">
              <a:rPr lang="en-US" altLang="en-US" sz="1200"/>
              <a:pPr/>
              <a:t>133</a:t>
            </a:fld>
            <a:endParaRPr lang="en-US" altLang="en-US" sz="1200"/>
          </a:p>
        </p:txBody>
      </p:sp>
      <p:sp>
        <p:nvSpPr>
          <p:cNvPr id="199682" name="Rectangle 2">
            <a:extLst>
              <a:ext uri="{FF2B5EF4-FFF2-40B4-BE49-F238E27FC236}">
                <a16:creationId xmlns:a16="http://schemas.microsoft.com/office/drawing/2014/main" id="{07903119-7714-4BCD-B4BD-FEB89B28EDC0}"/>
              </a:ext>
            </a:extLst>
          </p:cNvPr>
          <p:cNvSpPr>
            <a:spLocks noGrp="1" noRot="1" noChangeAspect="1" noChangeArrowheads="1" noTextEdit="1"/>
          </p:cNvSpPr>
          <p:nvPr>
            <p:ph type="sldImg"/>
          </p:nvPr>
        </p:nvSpPr>
        <p:spPr>
          <a:ln/>
        </p:spPr>
      </p:sp>
      <p:sp>
        <p:nvSpPr>
          <p:cNvPr id="199683" name="Rectangle 3">
            <a:extLst>
              <a:ext uri="{FF2B5EF4-FFF2-40B4-BE49-F238E27FC236}">
                <a16:creationId xmlns:a16="http://schemas.microsoft.com/office/drawing/2014/main" id="{3D95951D-FA04-4018-8273-1ABC5504E2A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Center of mw in xray chandra</a:t>
            </a:r>
          </a:p>
          <a:p>
            <a:pPr eaLnBrk="1" hangingPunct="1"/>
            <a:endParaRPr lang="en-US" altLang="en-US">
              <a:latin typeface="Times" panose="02020603050405020304" pitchFamily="18"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Rectangle 7">
            <a:extLst>
              <a:ext uri="{FF2B5EF4-FFF2-40B4-BE49-F238E27FC236}">
                <a16:creationId xmlns:a16="http://schemas.microsoft.com/office/drawing/2014/main" id="{A21094F7-1165-43A9-B5B1-B4B222BB7DD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51E59EA-9170-49D6-9ADC-8D672A63D0FD}" type="slidenum">
              <a:rPr lang="en-US" altLang="en-US" sz="1200"/>
              <a:pPr/>
              <a:t>134</a:t>
            </a:fld>
            <a:endParaRPr lang="en-US" altLang="en-US" sz="1200"/>
          </a:p>
        </p:txBody>
      </p:sp>
      <p:sp>
        <p:nvSpPr>
          <p:cNvPr id="201730" name="Rectangle 2">
            <a:extLst>
              <a:ext uri="{FF2B5EF4-FFF2-40B4-BE49-F238E27FC236}">
                <a16:creationId xmlns:a16="http://schemas.microsoft.com/office/drawing/2014/main" id="{FE9F58AF-706A-4BB4-91B2-38F56ECFD150}"/>
              </a:ext>
            </a:extLst>
          </p:cNvPr>
          <p:cNvSpPr>
            <a:spLocks noGrp="1" noRot="1" noChangeAspect="1" noChangeArrowheads="1" noTextEdit="1"/>
          </p:cNvSpPr>
          <p:nvPr>
            <p:ph type="sldImg"/>
          </p:nvPr>
        </p:nvSpPr>
        <p:spPr>
          <a:ln/>
        </p:spPr>
      </p:sp>
      <p:sp>
        <p:nvSpPr>
          <p:cNvPr id="201731" name="Rectangle 3">
            <a:extLst>
              <a:ext uri="{FF2B5EF4-FFF2-40B4-BE49-F238E27FC236}">
                <a16:creationId xmlns:a16="http://schemas.microsoft.com/office/drawing/2014/main" id="{2CD09B66-3697-4BBC-8F84-CD19F7D7095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At the Center of the Milky Way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t>
            </a:r>
            <a:r>
              <a:rPr lang="en-US" altLang="en-US">
                <a:solidFill>
                  <a:srgbClr val="000000"/>
                </a:solidFill>
                <a:latin typeface="Times New Roman" panose="02020603050405020304" pitchFamily="18" charset="0"/>
              </a:rPr>
              <a:t>Rainer Schödel (</a:t>
            </a:r>
            <a:r>
              <a:rPr lang="en-US" altLang="en-US" u="sng">
                <a:solidFill>
                  <a:srgbClr val="0000FF"/>
                </a:solidFill>
                <a:latin typeface="Times New Roman" panose="02020603050405020304" pitchFamily="18" charset="0"/>
              </a:rPr>
              <a:t>MPE</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et al.</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NAOS-CONICA</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ESO</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At the center of our </a:t>
            </a:r>
            <a:r>
              <a:rPr lang="en-US" altLang="en-US" u="sng">
                <a:solidFill>
                  <a:srgbClr val="0000FF"/>
                </a:solidFill>
                <a:latin typeface="Times New Roman" panose="02020603050405020304" pitchFamily="18" charset="0"/>
              </a:rPr>
              <a:t>Milky Way Galaxy</a:t>
            </a:r>
            <a:r>
              <a:rPr lang="en-US" altLang="en-US">
                <a:solidFill>
                  <a:srgbClr val="000000"/>
                </a:solidFill>
                <a:latin typeface="Times New Roman" panose="02020603050405020304" pitchFamily="18" charset="0"/>
              </a:rPr>
              <a:t> lies a black hole with over 2 million times the mass of the Sun. Once a controversial claim, this </a:t>
            </a:r>
            <a:r>
              <a:rPr lang="en-US" altLang="en-US" u="sng">
                <a:solidFill>
                  <a:srgbClr val="0000FF"/>
                </a:solidFill>
                <a:latin typeface="Times New Roman" panose="02020603050405020304" pitchFamily="18" charset="0"/>
              </a:rPr>
              <a:t>astounding conclusion</a:t>
            </a:r>
            <a:r>
              <a:rPr lang="en-US" altLang="en-US">
                <a:solidFill>
                  <a:srgbClr val="000000"/>
                </a:solidFill>
                <a:latin typeface="Times New Roman" panose="02020603050405020304" pitchFamily="18" charset="0"/>
              </a:rPr>
              <a:t> is now virtually inescapable and based on observations of </a:t>
            </a:r>
            <a:r>
              <a:rPr lang="en-US" altLang="en-US" u="sng">
                <a:solidFill>
                  <a:srgbClr val="0000FF"/>
                </a:solidFill>
                <a:latin typeface="Times New Roman" panose="02020603050405020304" pitchFamily="18" charset="0"/>
              </a:rPr>
              <a:t>stars orbiting</a:t>
            </a:r>
            <a:r>
              <a:rPr lang="en-US" altLang="en-US">
                <a:solidFill>
                  <a:srgbClr val="000000"/>
                </a:solidFill>
                <a:latin typeface="Times New Roman" panose="02020603050405020304" pitchFamily="18" charset="0"/>
              </a:rPr>
              <a:t> very near the galactic center. Using one of the </a:t>
            </a:r>
            <a:r>
              <a:rPr lang="en-US" altLang="en-US" u="sng">
                <a:solidFill>
                  <a:srgbClr val="0000FF"/>
                </a:solidFill>
                <a:latin typeface="Times New Roman" panose="02020603050405020304" pitchFamily="18" charset="0"/>
              </a:rPr>
              <a:t>Paranal</a:t>
            </a:r>
            <a:r>
              <a:rPr lang="en-US" altLang="en-US">
                <a:solidFill>
                  <a:srgbClr val="000000"/>
                </a:solidFill>
                <a:latin typeface="Times New Roman" panose="02020603050405020304" pitchFamily="18" charset="0"/>
              </a:rPr>
              <a:t> Observatory's </a:t>
            </a:r>
            <a:r>
              <a:rPr lang="en-US" altLang="en-US" u="sng">
                <a:solidFill>
                  <a:srgbClr val="0000FF"/>
                </a:solidFill>
                <a:latin typeface="Times New Roman" panose="02020603050405020304" pitchFamily="18" charset="0"/>
              </a:rPr>
              <a:t>very large telescopes</a:t>
            </a:r>
            <a:r>
              <a:rPr lang="en-US" altLang="en-US">
                <a:solidFill>
                  <a:srgbClr val="000000"/>
                </a:solidFill>
                <a:latin typeface="Times New Roman" panose="02020603050405020304" pitchFamily="18" charset="0"/>
              </a:rPr>
              <a:t> and the sophisticated infrared camera </a:t>
            </a:r>
            <a:r>
              <a:rPr lang="en-US" altLang="en-US" u="sng">
                <a:solidFill>
                  <a:srgbClr val="0000FF"/>
                </a:solidFill>
                <a:latin typeface="Times New Roman" panose="02020603050405020304" pitchFamily="18" charset="0"/>
              </a:rPr>
              <a:t>NACO</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astronomers</a:t>
            </a:r>
            <a:r>
              <a:rPr lang="en-US" altLang="en-US">
                <a:solidFill>
                  <a:srgbClr val="000000"/>
                </a:solidFill>
                <a:latin typeface="Times New Roman" panose="02020603050405020304" pitchFamily="18" charset="0"/>
              </a:rPr>
              <a:t> patiently followed the orbit of a particular star, designated S2, as it came within about </a:t>
            </a:r>
            <a:r>
              <a:rPr lang="en-US" altLang="en-US" i="1">
                <a:solidFill>
                  <a:srgbClr val="000000"/>
                </a:solidFill>
                <a:latin typeface="Times New Roman" panose="02020603050405020304" pitchFamily="18" charset="0"/>
              </a:rPr>
              <a:t>17 light-hours</a:t>
            </a:r>
            <a:r>
              <a:rPr lang="en-US" altLang="en-US">
                <a:solidFill>
                  <a:srgbClr val="000000"/>
                </a:solidFill>
                <a:latin typeface="Times New Roman" panose="02020603050405020304" pitchFamily="18" charset="0"/>
              </a:rPr>
              <a:t> of the center of the Milky Way (17 light-hours </a:t>
            </a:r>
            <a:r>
              <a:rPr lang="en-US" altLang="en-US" u="sng">
                <a:solidFill>
                  <a:srgbClr val="0000FF"/>
                </a:solidFill>
                <a:latin typeface="Times New Roman" panose="02020603050405020304" pitchFamily="18" charset="0"/>
              </a:rPr>
              <a:t>is only</a:t>
            </a:r>
            <a:r>
              <a:rPr lang="en-US" altLang="en-US">
                <a:solidFill>
                  <a:srgbClr val="000000"/>
                </a:solidFill>
                <a:latin typeface="Times New Roman" panose="02020603050405020304" pitchFamily="18" charset="0"/>
              </a:rPr>
              <a:t> about 3 times the radius of Pluto's orbit). </a:t>
            </a:r>
            <a:r>
              <a:rPr lang="en-US" altLang="en-US" u="sng">
                <a:solidFill>
                  <a:srgbClr val="0000FF"/>
                </a:solidFill>
                <a:latin typeface="Times New Roman" panose="02020603050405020304" pitchFamily="18" charset="0"/>
              </a:rPr>
              <a:t>Their results</a:t>
            </a:r>
            <a:r>
              <a:rPr lang="en-US" altLang="en-US">
                <a:solidFill>
                  <a:srgbClr val="000000"/>
                </a:solidFill>
                <a:latin typeface="Times New Roman" panose="02020603050405020304" pitchFamily="18" charset="0"/>
              </a:rPr>
              <a:t> convincingly show that S2 is moving under the influence of the enormous gravity of an unseen object which must be extremely compact -- a supermassive black hole. </a:t>
            </a:r>
            <a:r>
              <a:rPr lang="en-US" altLang="en-US" u="sng">
                <a:solidFill>
                  <a:srgbClr val="0000FF"/>
                </a:solidFill>
                <a:latin typeface="Times New Roman" panose="02020603050405020304" pitchFamily="18" charset="0"/>
              </a:rPr>
              <a:t>This deep NACO</a:t>
            </a:r>
            <a:r>
              <a:rPr lang="en-US" altLang="en-US">
                <a:solidFill>
                  <a:srgbClr val="000000"/>
                </a:solidFill>
                <a:latin typeface="Times New Roman" panose="02020603050405020304" pitchFamily="18" charset="0"/>
              </a:rPr>
              <a:t> near-infrared image shows the crowded inner 2 light-years of the Milky Way with the exact position of the galactic center indicated by arrows. NACO's ability to track stars so close to the </a:t>
            </a:r>
            <a:r>
              <a:rPr lang="en-US" altLang="en-US" u="sng">
                <a:solidFill>
                  <a:srgbClr val="0000FF"/>
                </a:solidFill>
                <a:latin typeface="Times New Roman" panose="02020603050405020304" pitchFamily="18" charset="0"/>
              </a:rPr>
              <a:t>galactic center</a:t>
            </a:r>
            <a:r>
              <a:rPr lang="en-US" altLang="en-US">
                <a:solidFill>
                  <a:srgbClr val="000000"/>
                </a:solidFill>
                <a:latin typeface="Times New Roman" panose="02020603050405020304" pitchFamily="18" charset="0"/>
              </a:rPr>
              <a:t> can accurately measure the black hole's mass and perhaps even provide an unprecedented test of Einstein's </a:t>
            </a:r>
            <a:r>
              <a:rPr lang="en-US" altLang="en-US" u="sng">
                <a:solidFill>
                  <a:srgbClr val="0000FF"/>
                </a:solidFill>
                <a:latin typeface="Times New Roman" panose="02020603050405020304" pitchFamily="18" charset="0"/>
              </a:rPr>
              <a:t>theory of gravity</a:t>
            </a:r>
            <a:r>
              <a:rPr lang="en-US" altLang="en-US">
                <a:solidFill>
                  <a:srgbClr val="000000"/>
                </a:solidFill>
                <a:latin typeface="Times New Roman" panose="02020603050405020304" pitchFamily="18" charset="0"/>
              </a:rPr>
              <a:t> as astronomers watch a star </a:t>
            </a:r>
            <a:r>
              <a:rPr lang="en-US" altLang="en-US" u="sng">
                <a:solidFill>
                  <a:srgbClr val="0000FF"/>
                </a:solidFill>
                <a:latin typeface="Times New Roman" panose="02020603050405020304" pitchFamily="18" charset="0"/>
              </a:rPr>
              <a:t>orbit</a:t>
            </a:r>
            <a:r>
              <a:rPr lang="en-US" altLang="en-US">
                <a:solidFill>
                  <a:srgbClr val="000000"/>
                </a:solidFill>
                <a:latin typeface="Times New Roman" panose="02020603050405020304" pitchFamily="18" charset="0"/>
              </a:rPr>
              <a:t> a </a:t>
            </a:r>
            <a:r>
              <a:rPr lang="en-US" altLang="en-US" u="sng">
                <a:solidFill>
                  <a:srgbClr val="0000FF"/>
                </a:solidFill>
                <a:latin typeface="Times New Roman" panose="02020603050405020304" pitchFamily="18" charset="0"/>
              </a:rPr>
              <a:t>supermassive black hole</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a:extLst>
              <a:ext uri="{FF2B5EF4-FFF2-40B4-BE49-F238E27FC236}">
                <a16:creationId xmlns:a16="http://schemas.microsoft.com/office/drawing/2014/main" id="{400ABC4F-1EF6-43EE-A5DD-C45FC08120CE}"/>
              </a:ext>
            </a:extLst>
          </p:cNvPr>
          <p:cNvSpPr>
            <a:spLocks noGrp="1" noRot="1" noChangeAspect="1"/>
          </p:cNvSpPr>
          <p:nvPr>
            <p:ph type="sldImg"/>
          </p:nvPr>
        </p:nvSpPr>
        <p:spPr>
          <a:ln/>
        </p:spPr>
      </p:sp>
      <p:sp>
        <p:nvSpPr>
          <p:cNvPr id="33794" name="Notes Placeholder 2">
            <a:extLst>
              <a:ext uri="{FF2B5EF4-FFF2-40B4-BE49-F238E27FC236}">
                <a16:creationId xmlns:a16="http://schemas.microsoft.com/office/drawing/2014/main" id="{42BF8B74-425E-4296-8D25-68949E3C676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33795" name="Slide Number Placeholder 3">
            <a:extLst>
              <a:ext uri="{FF2B5EF4-FFF2-40B4-BE49-F238E27FC236}">
                <a16:creationId xmlns:a16="http://schemas.microsoft.com/office/drawing/2014/main" id="{E5CAEDA9-8341-4F79-B374-90D22C2C1F4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E11C3B0-1E63-4C3B-B219-75D851085993}" type="slidenum">
              <a:rPr lang="en-US" altLang="en-US" sz="1200"/>
              <a:pPr/>
              <a:t>15</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a:extLst>
              <a:ext uri="{FF2B5EF4-FFF2-40B4-BE49-F238E27FC236}">
                <a16:creationId xmlns:a16="http://schemas.microsoft.com/office/drawing/2014/main" id="{42DD6A87-06A5-433F-8CD9-435B12FC5AD0}"/>
              </a:ext>
            </a:extLst>
          </p:cNvPr>
          <p:cNvSpPr>
            <a:spLocks noGrp="1" noRot="1" noChangeAspect="1"/>
          </p:cNvSpPr>
          <p:nvPr>
            <p:ph type="sldImg"/>
          </p:nvPr>
        </p:nvSpPr>
        <p:spPr>
          <a:ln/>
        </p:spPr>
      </p:sp>
      <p:sp>
        <p:nvSpPr>
          <p:cNvPr id="35842" name="Notes Placeholder 2">
            <a:extLst>
              <a:ext uri="{FF2B5EF4-FFF2-40B4-BE49-F238E27FC236}">
                <a16:creationId xmlns:a16="http://schemas.microsoft.com/office/drawing/2014/main" id="{9363E037-B2CB-4D1B-A0B6-4B6FCBBC6AD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35843" name="Slide Number Placeholder 3">
            <a:extLst>
              <a:ext uri="{FF2B5EF4-FFF2-40B4-BE49-F238E27FC236}">
                <a16:creationId xmlns:a16="http://schemas.microsoft.com/office/drawing/2014/main" id="{22FCC220-4C4D-4C2C-8456-E9CEA85D289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AA7C9CB6-D409-41F9-84A4-DD8AF536F376}" type="slidenum">
              <a:rPr lang="en-US" altLang="en-US" sz="1200"/>
              <a:pPr/>
              <a:t>16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a:extLst>
              <a:ext uri="{FF2B5EF4-FFF2-40B4-BE49-F238E27FC236}">
                <a16:creationId xmlns:a16="http://schemas.microsoft.com/office/drawing/2014/main" id="{C1325598-720D-4473-9A7F-140A981CFE16}"/>
              </a:ext>
            </a:extLst>
          </p:cNvPr>
          <p:cNvSpPr>
            <a:spLocks noGrp="1" noRot="1" noChangeAspect="1"/>
          </p:cNvSpPr>
          <p:nvPr>
            <p:ph type="sldImg"/>
          </p:nvPr>
        </p:nvSpPr>
        <p:spPr>
          <a:ln/>
        </p:spPr>
      </p:sp>
      <p:sp>
        <p:nvSpPr>
          <p:cNvPr id="37890" name="Notes Placeholder 2">
            <a:extLst>
              <a:ext uri="{FF2B5EF4-FFF2-40B4-BE49-F238E27FC236}">
                <a16:creationId xmlns:a16="http://schemas.microsoft.com/office/drawing/2014/main" id="{F840C3E3-6A4F-4397-8A0B-AFC01A95804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37891" name="Slide Number Placeholder 3">
            <a:extLst>
              <a:ext uri="{FF2B5EF4-FFF2-40B4-BE49-F238E27FC236}">
                <a16:creationId xmlns:a16="http://schemas.microsoft.com/office/drawing/2014/main" id="{4B3F5737-3A5B-4F46-B35F-3FA130039F1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3CF66B8D-D205-4473-BDE7-0F53902BA43F}" type="slidenum">
              <a:rPr lang="en-US" altLang="en-US" sz="1200"/>
              <a:pPr/>
              <a:t>17</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a:extLst>
              <a:ext uri="{FF2B5EF4-FFF2-40B4-BE49-F238E27FC236}">
                <a16:creationId xmlns:a16="http://schemas.microsoft.com/office/drawing/2014/main" id="{01BD0FBA-00DA-411D-AFFD-00C343C16568}"/>
              </a:ext>
            </a:extLst>
          </p:cNvPr>
          <p:cNvSpPr>
            <a:spLocks noGrp="1" noRot="1" noChangeAspect="1"/>
          </p:cNvSpPr>
          <p:nvPr>
            <p:ph type="sldImg"/>
          </p:nvPr>
        </p:nvSpPr>
        <p:spPr>
          <a:ln/>
        </p:spPr>
      </p:sp>
      <p:sp>
        <p:nvSpPr>
          <p:cNvPr id="39938" name="Notes Placeholder 2">
            <a:extLst>
              <a:ext uri="{FF2B5EF4-FFF2-40B4-BE49-F238E27FC236}">
                <a16:creationId xmlns:a16="http://schemas.microsoft.com/office/drawing/2014/main" id="{D7D17DFC-7FD6-4450-9FA3-54DF67D9A90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39939" name="Slide Number Placeholder 3">
            <a:extLst>
              <a:ext uri="{FF2B5EF4-FFF2-40B4-BE49-F238E27FC236}">
                <a16:creationId xmlns:a16="http://schemas.microsoft.com/office/drawing/2014/main" id="{EB6E0AC6-5F89-470A-A7BA-EF727A3B1CB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F8FA9ED-D1C9-41C1-A1FB-4BD6FE0C2EED}" type="slidenum">
              <a:rPr lang="en-US" altLang="en-US" sz="1200"/>
              <a:pPr/>
              <a:t>18</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a:extLst>
              <a:ext uri="{FF2B5EF4-FFF2-40B4-BE49-F238E27FC236}">
                <a16:creationId xmlns:a16="http://schemas.microsoft.com/office/drawing/2014/main" id="{C71BCB6D-2C98-4776-ACF7-9774C1F9F424}"/>
              </a:ext>
            </a:extLst>
          </p:cNvPr>
          <p:cNvSpPr>
            <a:spLocks noGrp="1" noRot="1" noChangeAspect="1"/>
          </p:cNvSpPr>
          <p:nvPr>
            <p:ph type="sldImg"/>
          </p:nvPr>
        </p:nvSpPr>
        <p:spPr>
          <a:ln/>
        </p:spPr>
      </p:sp>
      <p:sp>
        <p:nvSpPr>
          <p:cNvPr id="41986" name="Notes Placeholder 2">
            <a:extLst>
              <a:ext uri="{FF2B5EF4-FFF2-40B4-BE49-F238E27FC236}">
                <a16:creationId xmlns:a16="http://schemas.microsoft.com/office/drawing/2014/main" id="{0381F446-8595-4F25-926C-8B4527339D6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
        <p:nvSpPr>
          <p:cNvPr id="41987" name="Slide Number Placeholder 3">
            <a:extLst>
              <a:ext uri="{FF2B5EF4-FFF2-40B4-BE49-F238E27FC236}">
                <a16:creationId xmlns:a16="http://schemas.microsoft.com/office/drawing/2014/main" id="{B6C16788-35BB-4707-A742-4E18BA77762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F24854B-3015-47AD-AB3E-63067E2482A9}" type="slidenum">
              <a:rPr lang="en-US" altLang="en-US" sz="1200"/>
              <a:pPr/>
              <a:t>19</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F744411D-861F-45B9-9251-E041152FE1A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197CFD24-D4F9-4535-9134-E81F24F6E42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C22F926-36A8-4394-8374-8E2B56CF156E}"/>
              </a:ext>
            </a:extLst>
          </p:cNvPr>
          <p:cNvSpPr>
            <a:spLocks noGrp="1" noChangeArrowheads="1"/>
          </p:cNvSpPr>
          <p:nvPr>
            <p:ph type="sldNum" sz="quarter" idx="12"/>
          </p:nvPr>
        </p:nvSpPr>
        <p:spPr>
          <a:ln/>
        </p:spPr>
        <p:txBody>
          <a:bodyPr/>
          <a:lstStyle>
            <a:lvl1pPr>
              <a:defRPr/>
            </a:lvl1pPr>
          </a:lstStyle>
          <a:p>
            <a:fld id="{7BCF2409-FF92-45D2-A478-C598EE06CDF6}" type="slidenum">
              <a:rPr lang="en-US" altLang="en-US"/>
              <a:pPr/>
              <a:t>‹#›</a:t>
            </a:fld>
            <a:endParaRPr lang="en-US" altLang="en-US"/>
          </a:p>
        </p:txBody>
      </p:sp>
    </p:spTree>
    <p:extLst>
      <p:ext uri="{BB962C8B-B14F-4D97-AF65-F5344CB8AC3E}">
        <p14:creationId xmlns:p14="http://schemas.microsoft.com/office/powerpoint/2010/main" val="4028307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AF80D64-4DD5-48BA-9A73-DE282B99599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E3A951C-7673-4C75-BBC1-FB904814BB2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822E8F0-3C0D-4714-96F1-1C684708CE2E}"/>
              </a:ext>
            </a:extLst>
          </p:cNvPr>
          <p:cNvSpPr>
            <a:spLocks noGrp="1" noChangeArrowheads="1"/>
          </p:cNvSpPr>
          <p:nvPr>
            <p:ph type="sldNum" sz="quarter" idx="12"/>
          </p:nvPr>
        </p:nvSpPr>
        <p:spPr>
          <a:ln/>
        </p:spPr>
        <p:txBody>
          <a:bodyPr/>
          <a:lstStyle>
            <a:lvl1pPr>
              <a:defRPr/>
            </a:lvl1pPr>
          </a:lstStyle>
          <a:p>
            <a:fld id="{FBDA9F7C-0D04-4FB2-9D00-3D0EBB254E38}" type="slidenum">
              <a:rPr lang="en-US" altLang="en-US"/>
              <a:pPr/>
              <a:t>‹#›</a:t>
            </a:fld>
            <a:endParaRPr lang="en-US" altLang="en-US"/>
          </a:p>
        </p:txBody>
      </p:sp>
    </p:spTree>
    <p:extLst>
      <p:ext uri="{BB962C8B-B14F-4D97-AF65-F5344CB8AC3E}">
        <p14:creationId xmlns:p14="http://schemas.microsoft.com/office/powerpoint/2010/main" val="2009805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6E28A99-8813-49CB-B153-041D71C5309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36513134-552B-4624-81E1-217660E72D3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ECFE66F-B036-4732-922C-08CCD029684A}"/>
              </a:ext>
            </a:extLst>
          </p:cNvPr>
          <p:cNvSpPr>
            <a:spLocks noGrp="1" noChangeArrowheads="1"/>
          </p:cNvSpPr>
          <p:nvPr>
            <p:ph type="sldNum" sz="quarter" idx="12"/>
          </p:nvPr>
        </p:nvSpPr>
        <p:spPr>
          <a:ln/>
        </p:spPr>
        <p:txBody>
          <a:bodyPr/>
          <a:lstStyle>
            <a:lvl1pPr>
              <a:defRPr/>
            </a:lvl1pPr>
          </a:lstStyle>
          <a:p>
            <a:fld id="{0C6FC0EB-FF6D-4B00-91BE-53E0D39A97F3}" type="slidenum">
              <a:rPr lang="en-US" altLang="en-US"/>
              <a:pPr/>
              <a:t>‹#›</a:t>
            </a:fld>
            <a:endParaRPr lang="en-US" altLang="en-US"/>
          </a:p>
        </p:txBody>
      </p:sp>
    </p:spTree>
    <p:extLst>
      <p:ext uri="{BB962C8B-B14F-4D97-AF65-F5344CB8AC3E}">
        <p14:creationId xmlns:p14="http://schemas.microsoft.com/office/powerpoint/2010/main" val="3815232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1A9E5AE-0F6F-4DF2-B430-8BDDC32FB81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76EB755-41B8-4450-A27D-B5187AD01D0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9F8996F-0C77-4256-A932-554EC406014B}"/>
              </a:ext>
            </a:extLst>
          </p:cNvPr>
          <p:cNvSpPr>
            <a:spLocks noGrp="1" noChangeArrowheads="1"/>
          </p:cNvSpPr>
          <p:nvPr>
            <p:ph type="sldNum" sz="quarter" idx="12"/>
          </p:nvPr>
        </p:nvSpPr>
        <p:spPr>
          <a:ln/>
        </p:spPr>
        <p:txBody>
          <a:bodyPr/>
          <a:lstStyle>
            <a:lvl1pPr>
              <a:defRPr/>
            </a:lvl1pPr>
          </a:lstStyle>
          <a:p>
            <a:fld id="{1D2216A9-08D6-41E0-8009-DF764DF74A45}" type="slidenum">
              <a:rPr lang="en-US" altLang="en-US"/>
              <a:pPr/>
              <a:t>‹#›</a:t>
            </a:fld>
            <a:endParaRPr lang="en-US" altLang="en-US"/>
          </a:p>
        </p:txBody>
      </p:sp>
    </p:spTree>
    <p:extLst>
      <p:ext uri="{BB962C8B-B14F-4D97-AF65-F5344CB8AC3E}">
        <p14:creationId xmlns:p14="http://schemas.microsoft.com/office/powerpoint/2010/main" val="4206088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0DB67C28-7020-45BF-9BF3-5F4BF048F18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FDDA2BF-CBC5-43C2-BD5F-81981DFC598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4332210-C2FB-4EDE-AE3D-4BD9EDF1278B}"/>
              </a:ext>
            </a:extLst>
          </p:cNvPr>
          <p:cNvSpPr>
            <a:spLocks noGrp="1" noChangeArrowheads="1"/>
          </p:cNvSpPr>
          <p:nvPr>
            <p:ph type="sldNum" sz="quarter" idx="12"/>
          </p:nvPr>
        </p:nvSpPr>
        <p:spPr>
          <a:ln/>
        </p:spPr>
        <p:txBody>
          <a:bodyPr/>
          <a:lstStyle>
            <a:lvl1pPr>
              <a:defRPr/>
            </a:lvl1pPr>
          </a:lstStyle>
          <a:p>
            <a:fld id="{B63EEC3A-0ED6-4151-B1FB-D26A1A62B037}" type="slidenum">
              <a:rPr lang="en-US" altLang="en-US"/>
              <a:pPr/>
              <a:t>‹#›</a:t>
            </a:fld>
            <a:endParaRPr lang="en-US" altLang="en-US"/>
          </a:p>
        </p:txBody>
      </p:sp>
    </p:spTree>
    <p:extLst>
      <p:ext uri="{BB962C8B-B14F-4D97-AF65-F5344CB8AC3E}">
        <p14:creationId xmlns:p14="http://schemas.microsoft.com/office/powerpoint/2010/main" val="493843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AD014BE7-64CE-4384-B969-02E55E4E8F78}"/>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7C3C604-181C-4C6E-B3E8-F1C7AD6AFCB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C604C6A4-A1DC-4521-949F-D651D184E3AD}"/>
              </a:ext>
            </a:extLst>
          </p:cNvPr>
          <p:cNvSpPr>
            <a:spLocks noGrp="1" noChangeArrowheads="1"/>
          </p:cNvSpPr>
          <p:nvPr>
            <p:ph type="sldNum" sz="quarter" idx="12"/>
          </p:nvPr>
        </p:nvSpPr>
        <p:spPr>
          <a:ln/>
        </p:spPr>
        <p:txBody>
          <a:bodyPr/>
          <a:lstStyle>
            <a:lvl1pPr>
              <a:defRPr/>
            </a:lvl1pPr>
          </a:lstStyle>
          <a:p>
            <a:fld id="{49DEC73D-F1EC-421B-A7EF-FB57A70A0919}" type="slidenum">
              <a:rPr lang="en-US" altLang="en-US"/>
              <a:pPr/>
              <a:t>‹#›</a:t>
            </a:fld>
            <a:endParaRPr lang="en-US" altLang="en-US"/>
          </a:p>
        </p:txBody>
      </p:sp>
    </p:spTree>
    <p:extLst>
      <p:ext uri="{BB962C8B-B14F-4D97-AF65-F5344CB8AC3E}">
        <p14:creationId xmlns:p14="http://schemas.microsoft.com/office/powerpoint/2010/main" val="4250310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29BB1A6E-55AA-46A3-98BC-B93AD5115AD7}"/>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689C59D8-D346-4307-B771-BB81A4DC046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2E572318-AC66-4990-A7DB-DE92B1FA2860}"/>
              </a:ext>
            </a:extLst>
          </p:cNvPr>
          <p:cNvSpPr>
            <a:spLocks noGrp="1" noChangeArrowheads="1"/>
          </p:cNvSpPr>
          <p:nvPr>
            <p:ph type="sldNum" sz="quarter" idx="12"/>
          </p:nvPr>
        </p:nvSpPr>
        <p:spPr>
          <a:ln/>
        </p:spPr>
        <p:txBody>
          <a:bodyPr/>
          <a:lstStyle>
            <a:lvl1pPr>
              <a:defRPr/>
            </a:lvl1pPr>
          </a:lstStyle>
          <a:p>
            <a:fld id="{6E43E884-466A-44CC-BF8F-6690F00A13BB}" type="slidenum">
              <a:rPr lang="en-US" altLang="en-US"/>
              <a:pPr/>
              <a:t>‹#›</a:t>
            </a:fld>
            <a:endParaRPr lang="en-US" altLang="en-US"/>
          </a:p>
        </p:txBody>
      </p:sp>
    </p:spTree>
    <p:extLst>
      <p:ext uri="{BB962C8B-B14F-4D97-AF65-F5344CB8AC3E}">
        <p14:creationId xmlns:p14="http://schemas.microsoft.com/office/powerpoint/2010/main" val="1035567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F4269D40-A2A6-4C92-964F-631DE1B33A2F}"/>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2950F33D-6A65-4A9F-A129-CF123F413D2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63A6AC74-E568-4364-8DFE-D70AB9C23F02}"/>
              </a:ext>
            </a:extLst>
          </p:cNvPr>
          <p:cNvSpPr>
            <a:spLocks noGrp="1" noChangeArrowheads="1"/>
          </p:cNvSpPr>
          <p:nvPr>
            <p:ph type="sldNum" sz="quarter" idx="12"/>
          </p:nvPr>
        </p:nvSpPr>
        <p:spPr>
          <a:ln/>
        </p:spPr>
        <p:txBody>
          <a:bodyPr/>
          <a:lstStyle>
            <a:lvl1pPr>
              <a:defRPr/>
            </a:lvl1pPr>
          </a:lstStyle>
          <a:p>
            <a:fld id="{2992CBE1-1C76-44EB-A234-735F52D00403}" type="slidenum">
              <a:rPr lang="en-US" altLang="en-US"/>
              <a:pPr/>
              <a:t>‹#›</a:t>
            </a:fld>
            <a:endParaRPr lang="en-US" altLang="en-US"/>
          </a:p>
        </p:txBody>
      </p:sp>
    </p:spTree>
    <p:extLst>
      <p:ext uri="{BB962C8B-B14F-4D97-AF65-F5344CB8AC3E}">
        <p14:creationId xmlns:p14="http://schemas.microsoft.com/office/powerpoint/2010/main" val="3827443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2628167-F065-4714-B8D0-B4E24001AA12}"/>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F4E52B94-C0B7-4F69-A0BB-0DBE5DA9803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75BF1C70-1961-481B-9BD7-F860532447A2}"/>
              </a:ext>
            </a:extLst>
          </p:cNvPr>
          <p:cNvSpPr>
            <a:spLocks noGrp="1" noChangeArrowheads="1"/>
          </p:cNvSpPr>
          <p:nvPr>
            <p:ph type="sldNum" sz="quarter" idx="12"/>
          </p:nvPr>
        </p:nvSpPr>
        <p:spPr>
          <a:ln/>
        </p:spPr>
        <p:txBody>
          <a:bodyPr/>
          <a:lstStyle>
            <a:lvl1pPr>
              <a:defRPr/>
            </a:lvl1pPr>
          </a:lstStyle>
          <a:p>
            <a:fld id="{7295C2AC-42C1-4E67-BB0B-4A2D851392EB}" type="slidenum">
              <a:rPr lang="en-US" altLang="en-US"/>
              <a:pPr/>
              <a:t>‹#›</a:t>
            </a:fld>
            <a:endParaRPr lang="en-US" altLang="en-US"/>
          </a:p>
        </p:txBody>
      </p:sp>
    </p:spTree>
    <p:extLst>
      <p:ext uri="{BB962C8B-B14F-4D97-AF65-F5344CB8AC3E}">
        <p14:creationId xmlns:p14="http://schemas.microsoft.com/office/powerpoint/2010/main" val="1973369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D07F938-0FF2-4E34-AFE4-0E960A1016D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E0150319-22B6-4AC1-9B12-C56AE27BBEA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A44EC736-E276-4C7C-9658-822F265129D7}"/>
              </a:ext>
            </a:extLst>
          </p:cNvPr>
          <p:cNvSpPr>
            <a:spLocks noGrp="1" noChangeArrowheads="1"/>
          </p:cNvSpPr>
          <p:nvPr>
            <p:ph type="sldNum" sz="quarter" idx="12"/>
          </p:nvPr>
        </p:nvSpPr>
        <p:spPr>
          <a:ln/>
        </p:spPr>
        <p:txBody>
          <a:bodyPr/>
          <a:lstStyle>
            <a:lvl1pPr>
              <a:defRPr/>
            </a:lvl1pPr>
          </a:lstStyle>
          <a:p>
            <a:fld id="{357480AF-3A2E-432E-897A-61FA185C1DFC}" type="slidenum">
              <a:rPr lang="en-US" altLang="en-US"/>
              <a:pPr/>
              <a:t>‹#›</a:t>
            </a:fld>
            <a:endParaRPr lang="en-US" altLang="en-US"/>
          </a:p>
        </p:txBody>
      </p:sp>
    </p:spTree>
    <p:extLst>
      <p:ext uri="{BB962C8B-B14F-4D97-AF65-F5344CB8AC3E}">
        <p14:creationId xmlns:p14="http://schemas.microsoft.com/office/powerpoint/2010/main" val="1989133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D7A721D-E81F-4C4C-87CB-0D039FACA77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30E2C35C-CF31-477D-B5C0-00758A074B0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47949B20-B90C-4B28-A0D6-557D6568790C}"/>
              </a:ext>
            </a:extLst>
          </p:cNvPr>
          <p:cNvSpPr>
            <a:spLocks noGrp="1" noChangeArrowheads="1"/>
          </p:cNvSpPr>
          <p:nvPr>
            <p:ph type="sldNum" sz="quarter" idx="12"/>
          </p:nvPr>
        </p:nvSpPr>
        <p:spPr>
          <a:ln/>
        </p:spPr>
        <p:txBody>
          <a:bodyPr/>
          <a:lstStyle>
            <a:lvl1pPr>
              <a:defRPr/>
            </a:lvl1pPr>
          </a:lstStyle>
          <a:p>
            <a:fld id="{0C3C8EA5-D083-4E2F-82DF-CAE204E3D236}" type="slidenum">
              <a:rPr lang="en-US" altLang="en-US"/>
              <a:pPr/>
              <a:t>‹#›</a:t>
            </a:fld>
            <a:endParaRPr lang="en-US" altLang="en-US"/>
          </a:p>
        </p:txBody>
      </p:sp>
    </p:spTree>
    <p:extLst>
      <p:ext uri="{BB962C8B-B14F-4D97-AF65-F5344CB8AC3E}">
        <p14:creationId xmlns:p14="http://schemas.microsoft.com/office/powerpoint/2010/main" val="2432632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D794A42-5350-4532-A598-DF64A46B7965}"/>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4AD9F516-B83E-4720-8FC4-98734EDC0F37}"/>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1E529D80-8E87-4784-95B1-B64B98AE9772}"/>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charset="0"/>
                <a:ea typeface="+mn-ea"/>
                <a:cs typeface="+mn-cs"/>
              </a:defRPr>
            </a:lvl1pPr>
          </a:lstStyle>
          <a:p>
            <a:pPr>
              <a:defRPr/>
            </a:pPr>
            <a:endParaRPr lang="en-US"/>
          </a:p>
        </p:txBody>
      </p:sp>
      <p:sp>
        <p:nvSpPr>
          <p:cNvPr id="1029" name="Rectangle 5">
            <a:extLst>
              <a:ext uri="{FF2B5EF4-FFF2-40B4-BE49-F238E27FC236}">
                <a16:creationId xmlns:a16="http://schemas.microsoft.com/office/drawing/2014/main" id="{2833852F-CA2D-4C61-B650-D902027F85E4}"/>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charset="0"/>
                <a:ea typeface="+mn-ea"/>
                <a:cs typeface="+mn-cs"/>
              </a:defRPr>
            </a:lvl1pPr>
          </a:lstStyle>
          <a:p>
            <a:pPr>
              <a:defRPr/>
            </a:pPr>
            <a:endParaRPr lang="en-US"/>
          </a:p>
        </p:txBody>
      </p:sp>
      <p:sp>
        <p:nvSpPr>
          <p:cNvPr id="1030" name="Rectangle 6">
            <a:extLst>
              <a:ext uri="{FF2B5EF4-FFF2-40B4-BE49-F238E27FC236}">
                <a16:creationId xmlns:a16="http://schemas.microsoft.com/office/drawing/2014/main" id="{160015D6-F67D-4B41-A02A-9B44E442DEB4}"/>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2C57AFB-DEF7-4939-B4BC-5DE1097777D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128"/>
        </a:defRPr>
      </a:lvl1pPr>
      <a:lvl2pPr algn="ctr" rtl="0" eaLnBrk="0" fontAlgn="base" hangingPunct="0">
        <a:spcBef>
          <a:spcPct val="0"/>
        </a:spcBef>
        <a:spcAft>
          <a:spcPct val="0"/>
        </a:spcAft>
        <a:defRPr sz="4400">
          <a:solidFill>
            <a:schemeClr val="tx2"/>
          </a:solidFill>
          <a:latin typeface="Times" charset="0"/>
          <a:ea typeface="MS PGothic" panose="020B0600070205080204" pitchFamily="34" charset="-128"/>
          <a:cs typeface="ＭＳ Ｐゴシック" charset="-128"/>
        </a:defRPr>
      </a:lvl2pPr>
      <a:lvl3pPr algn="ctr" rtl="0" eaLnBrk="0" fontAlgn="base" hangingPunct="0">
        <a:spcBef>
          <a:spcPct val="0"/>
        </a:spcBef>
        <a:spcAft>
          <a:spcPct val="0"/>
        </a:spcAft>
        <a:defRPr sz="4400">
          <a:solidFill>
            <a:schemeClr val="tx2"/>
          </a:solidFill>
          <a:latin typeface="Times" charset="0"/>
          <a:ea typeface="MS PGothic" panose="020B0600070205080204" pitchFamily="34" charset="-128"/>
          <a:cs typeface="ＭＳ Ｐゴシック" charset="-128"/>
        </a:defRPr>
      </a:lvl3pPr>
      <a:lvl4pPr algn="ctr" rtl="0" eaLnBrk="0" fontAlgn="base" hangingPunct="0">
        <a:spcBef>
          <a:spcPct val="0"/>
        </a:spcBef>
        <a:spcAft>
          <a:spcPct val="0"/>
        </a:spcAft>
        <a:defRPr sz="4400">
          <a:solidFill>
            <a:schemeClr val="tx2"/>
          </a:solidFill>
          <a:latin typeface="Times" charset="0"/>
          <a:ea typeface="MS PGothic" panose="020B0600070205080204" pitchFamily="34" charset="-128"/>
          <a:cs typeface="ＭＳ Ｐゴシック" charset="-128"/>
        </a:defRPr>
      </a:lvl4pPr>
      <a:lvl5pPr algn="ctr" rtl="0" eaLnBrk="0" fontAlgn="base" hangingPunct="0">
        <a:spcBef>
          <a:spcPct val="0"/>
        </a:spcBef>
        <a:spcAft>
          <a:spcPct val="0"/>
        </a:spcAft>
        <a:defRPr sz="4400">
          <a:solidFill>
            <a:schemeClr val="tx2"/>
          </a:solidFill>
          <a:latin typeface="Times" charset="0"/>
          <a:ea typeface="MS PGothic" panose="020B0600070205080204" pitchFamily="34" charset="-128"/>
          <a:cs typeface="ＭＳ Ｐゴシック" charset="-128"/>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anose="020B0600070205080204" pitchFamily="34"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png"/><Relationship Id="rId1" Type="http://schemas.openxmlformats.org/officeDocument/2006/relationships/slideLayout" Target="../slideLayouts/slideLayout7.xml"/><Relationship Id="rId4" Type="http://schemas.openxmlformats.org/officeDocument/2006/relationships/image" Target="../media/image76.emf"/></Relationships>
</file>

<file path=ppt/slides/_rels/slide10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10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103.xml.rels><?xml version="1.0" encoding="UTF-8" standalone="yes"?>
<Relationships xmlns="http://schemas.openxmlformats.org/package/2006/relationships"><Relationship Id="rId8" Type="http://schemas.openxmlformats.org/officeDocument/2006/relationships/image" Target="../media/image82.emf"/><Relationship Id="rId13" Type="http://schemas.openxmlformats.org/officeDocument/2006/relationships/image" Target="../media/image87.emf"/><Relationship Id="rId3" Type="http://schemas.openxmlformats.org/officeDocument/2006/relationships/image" Target="../media/image77.emf"/><Relationship Id="rId7" Type="http://schemas.openxmlformats.org/officeDocument/2006/relationships/image" Target="../media/image81.emf"/><Relationship Id="rId12" Type="http://schemas.openxmlformats.org/officeDocument/2006/relationships/image" Target="../media/image86.emf"/><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80.emf"/><Relationship Id="rId11" Type="http://schemas.openxmlformats.org/officeDocument/2006/relationships/image" Target="../media/image85.emf"/><Relationship Id="rId5" Type="http://schemas.openxmlformats.org/officeDocument/2006/relationships/image" Target="../media/image79.emf"/><Relationship Id="rId15" Type="http://schemas.openxmlformats.org/officeDocument/2006/relationships/image" Target="../media/image89.emf"/><Relationship Id="rId10" Type="http://schemas.openxmlformats.org/officeDocument/2006/relationships/image" Target="../media/image84.emf"/><Relationship Id="rId4" Type="http://schemas.openxmlformats.org/officeDocument/2006/relationships/image" Target="../media/image78.emf"/><Relationship Id="rId9" Type="http://schemas.openxmlformats.org/officeDocument/2006/relationships/image" Target="../media/image83.emf"/><Relationship Id="rId14" Type="http://schemas.openxmlformats.org/officeDocument/2006/relationships/image" Target="../media/image88.emf"/></Relationships>
</file>

<file path=ppt/slides/_rels/slide104.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76.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image" Target="../media/image93.emf"/></Relationships>
</file>

<file path=ppt/slides/_rels/slide111.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93.emf"/></Relationships>
</file>

<file path=ppt/slides/_rels/slide112.x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themeOverride" Target="../theme/themeOverride8.xml"/><Relationship Id="rId4" Type="http://schemas.openxmlformats.org/officeDocument/2006/relationships/image" Target="../media/image99.jpeg"/></Relationships>
</file>

<file path=ppt/slides/_rels/slide12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themeOverride" Target="../theme/themeOverride9.xml"/><Relationship Id="rId5" Type="http://schemas.openxmlformats.org/officeDocument/2006/relationships/image" Target="../media/image101.jpeg"/><Relationship Id="rId4" Type="http://schemas.openxmlformats.org/officeDocument/2006/relationships/image" Target="../media/image100.jpeg"/></Relationships>
</file>

<file path=ppt/slides/_rels/slide124.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5.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slideLayout" Target="../slideLayouts/slideLayout7.xml"/><Relationship Id="rId1" Type="http://schemas.openxmlformats.org/officeDocument/2006/relationships/themeOverride" Target="../theme/themeOverride11.xml"/><Relationship Id="rId4" Type="http://schemas.openxmlformats.org/officeDocument/2006/relationships/image" Target="../media/image103.jpeg"/></Relationships>
</file>

<file path=ppt/slides/_rels/slide126.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27.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28.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4.png"/><Relationship Id="rId7" Type="http://schemas.openxmlformats.org/officeDocument/2006/relationships/image" Target="../media/image108.png"/><Relationship Id="rId12" Type="http://schemas.openxmlformats.org/officeDocument/2006/relationships/image" Target="../media/image113.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107.png"/><Relationship Id="rId11" Type="http://schemas.openxmlformats.org/officeDocument/2006/relationships/image" Target="../media/image112.png"/><Relationship Id="rId5" Type="http://schemas.openxmlformats.org/officeDocument/2006/relationships/image" Target="../media/image106.png"/><Relationship Id="rId10" Type="http://schemas.openxmlformats.org/officeDocument/2006/relationships/image" Target="../media/image111.png"/><Relationship Id="rId4" Type="http://schemas.openxmlformats.org/officeDocument/2006/relationships/image" Target="../media/image105.png"/><Relationship Id="rId9" Type="http://schemas.openxmlformats.org/officeDocument/2006/relationships/image" Target="../media/image110.png"/></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themeOverride" Target="../theme/themeOverride14.xml"/><Relationship Id="rId4" Type="http://schemas.openxmlformats.org/officeDocument/2006/relationships/image" Target="../media/image114.png"/></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themeOverride" Target="../theme/themeOverride15.xml"/><Relationship Id="rId4" Type="http://schemas.openxmlformats.org/officeDocument/2006/relationships/image" Target="../media/image117.jpeg"/></Relationships>
</file>

<file path=ppt/slides/_rels/slide133.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36.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5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emf"/></Relationships>
</file>

<file path=ppt/slides/_rels/slide6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 TargetMode="External"/></Relationships>
</file>

<file path=ppt/slides/_rels/slide7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7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oleObject" Target="???" TargetMode="External"/></Relationships>
</file>

<file path=ppt/slides/_rels/slide8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64.png"/></Relationships>
</file>

<file path=ppt/slides/_rels/slide9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emf"/><Relationship Id="rId7" Type="http://schemas.openxmlformats.org/officeDocument/2006/relationships/image" Target="../media/image71.emf"/><Relationship Id="rId2" Type="http://schemas.openxmlformats.org/officeDocument/2006/relationships/slideLayout" Target="../slideLayouts/slideLayout7.xml"/><Relationship Id="rId1" Type="http://schemas.openxmlformats.org/officeDocument/2006/relationships/themeOverride" Target="../theme/themeOverride2.xml"/><Relationship Id="rId6" Type="http://schemas.openxmlformats.org/officeDocument/2006/relationships/image" Target="../media/image70.emf"/><Relationship Id="rId5" Type="http://schemas.openxmlformats.org/officeDocument/2006/relationships/image" Target="../media/image69.emf"/><Relationship Id="rId4" Type="http://schemas.openxmlformats.org/officeDocument/2006/relationships/image" Target="../media/image68.emf"/><Relationship Id="rId9" Type="http://schemas.openxmlformats.org/officeDocument/2006/relationships/image" Target="../media/image73.emf"/></Relationships>
</file>

<file path=ppt/slides/_rels/slide99.xml.rels><?xml version="1.0" encoding="UTF-8" standalone="yes"?>
<Relationships xmlns="http://schemas.openxmlformats.org/package/2006/relationships"><Relationship Id="rId3" Type="http://schemas.openxmlformats.org/officeDocument/2006/relationships/image" Target="../media/image67.emf"/><Relationship Id="rId7" Type="http://schemas.openxmlformats.org/officeDocument/2006/relationships/image" Target="../media/image73.emf"/><Relationship Id="rId2" Type="http://schemas.openxmlformats.org/officeDocument/2006/relationships/slideLayout" Target="../slideLayouts/slideLayout7.xml"/><Relationship Id="rId1" Type="http://schemas.openxmlformats.org/officeDocument/2006/relationships/themeOverride" Target="../theme/themeOverride3.xml"/><Relationship Id="rId6" Type="http://schemas.openxmlformats.org/officeDocument/2006/relationships/image" Target="../media/image72.png"/><Relationship Id="rId5" Type="http://schemas.openxmlformats.org/officeDocument/2006/relationships/image" Target="../media/image69.emf"/><Relationship Id="rId4" Type="http://schemas.openxmlformats.org/officeDocument/2006/relationships/image" Target="../media/image6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4">
            <a:extLst>
              <a:ext uri="{FF2B5EF4-FFF2-40B4-BE49-F238E27FC236}">
                <a16:creationId xmlns:a16="http://schemas.microsoft.com/office/drawing/2014/main" id="{01FE3741-42A9-4A88-9D47-FB9C4CA91B75}"/>
              </a:ext>
            </a:extLst>
          </p:cNvPr>
          <p:cNvPicPr>
            <a:picLocks noChangeAspect="1" noChangeArrowheads="1"/>
          </p:cNvPicPr>
          <p:nvPr/>
        </p:nvPicPr>
        <p:blipFill>
          <a:blip r:embed="rId3">
            <a:lum contrast="24000"/>
            <a:extLst>
              <a:ext uri="{28A0092B-C50C-407E-A947-70E740481C1C}">
                <a14:useLocalDpi xmlns:a14="http://schemas.microsoft.com/office/drawing/2010/main" val="0"/>
              </a:ext>
            </a:extLst>
          </a:blip>
          <a:srcRect b="4587"/>
          <a:stretch>
            <a:fillRect/>
          </a:stretch>
        </p:blipFill>
        <p:spPr bwMode="auto">
          <a:xfrm>
            <a:off x="457200" y="76200"/>
            <a:ext cx="83058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Text Box 5">
            <a:extLst>
              <a:ext uri="{FF2B5EF4-FFF2-40B4-BE49-F238E27FC236}">
                <a16:creationId xmlns:a16="http://schemas.microsoft.com/office/drawing/2014/main" id="{04AA4444-7CA9-4A43-98A7-6D3FCECF04C9}"/>
              </a:ext>
            </a:extLst>
          </p:cNvPr>
          <p:cNvSpPr txBox="1">
            <a:spLocks noChangeArrowheads="1"/>
          </p:cNvSpPr>
          <p:nvPr/>
        </p:nvSpPr>
        <p:spPr bwMode="auto">
          <a:xfrm>
            <a:off x="381000" y="6319838"/>
            <a:ext cx="838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Stars are temporary.</a:t>
            </a:r>
            <a:endParaRPr lang="en-US" altLang="en-US" sz="1800">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a:extLst>
              <a:ext uri="{FF2B5EF4-FFF2-40B4-BE49-F238E27FC236}">
                <a16:creationId xmlns:a16="http://schemas.microsoft.com/office/drawing/2014/main" id="{9B83B33F-2A64-457C-9811-190CD3039CEB}"/>
              </a:ext>
            </a:extLst>
          </p:cNvPr>
          <p:cNvPicPr>
            <a:picLocks noChangeAspect="1" noChangeArrowheads="1"/>
          </p:cNvPicPr>
          <p:nvPr/>
        </p:nvPicPr>
        <p:blipFill>
          <a:blip r:embed="rId3">
            <a:lum contrast="8000"/>
            <a:extLst>
              <a:ext uri="{28A0092B-C50C-407E-A947-70E740481C1C}">
                <a14:useLocalDpi xmlns:a14="http://schemas.microsoft.com/office/drawing/2010/main" val="0"/>
              </a:ext>
            </a:extLst>
          </a:blip>
          <a:srcRect l="8331" t="8331" r="9183" b="16685"/>
          <a:stretch>
            <a:fillRect/>
          </a:stretch>
        </p:blipFill>
        <p:spPr bwMode="auto">
          <a:xfrm>
            <a:off x="762000" y="609600"/>
            <a:ext cx="75438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57698" name="Picture 1026" descr="&#10;earth2.gif                                                     00003B44phoenix                        ABA78158:">
            <a:extLst>
              <a:ext uri="{FF2B5EF4-FFF2-40B4-BE49-F238E27FC236}">
                <a16:creationId xmlns:a16="http://schemas.microsoft.com/office/drawing/2014/main" id="{C00FFA4D-4116-4B07-8186-776ACD5D15FA}"/>
              </a:ext>
            </a:extLst>
          </p:cNvPr>
          <p:cNvPicPr>
            <a:picLocks noChangeAspect="1" noChangeArrowheads="1"/>
          </p:cNvPicPr>
          <p:nvPr/>
        </p:nvPicPr>
        <p:blipFill>
          <a:blip r:embed="rId2">
            <a:lum contrast="12000"/>
            <a:extLst>
              <a:ext uri="{28A0092B-C50C-407E-A947-70E740481C1C}">
                <a14:useLocalDpi xmlns:a14="http://schemas.microsoft.com/office/drawing/2010/main" val="0"/>
              </a:ext>
            </a:extLst>
          </a:blip>
          <a:srcRect/>
          <a:stretch>
            <a:fillRect/>
          </a:stretch>
        </p:blipFill>
        <p:spPr bwMode="auto">
          <a:xfrm>
            <a:off x="1557338" y="3048000"/>
            <a:ext cx="24384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699" name="Picture 1027">
            <a:extLst>
              <a:ext uri="{FF2B5EF4-FFF2-40B4-BE49-F238E27FC236}">
                <a16:creationId xmlns:a16="http://schemas.microsoft.com/office/drawing/2014/main" id="{127344DB-7C84-4149-9F24-D703C9C9BD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0938" y="1447800"/>
            <a:ext cx="320675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7700" name="Group 1028">
            <a:extLst>
              <a:ext uri="{FF2B5EF4-FFF2-40B4-BE49-F238E27FC236}">
                <a16:creationId xmlns:a16="http://schemas.microsoft.com/office/drawing/2014/main" id="{0549977F-3F36-42C9-AD1D-C9356AA02263}"/>
              </a:ext>
            </a:extLst>
          </p:cNvPr>
          <p:cNvGrpSpPr>
            <a:grpSpLocks/>
          </p:cNvGrpSpPr>
          <p:nvPr/>
        </p:nvGrpSpPr>
        <p:grpSpPr bwMode="auto">
          <a:xfrm>
            <a:off x="5351463" y="1524000"/>
            <a:ext cx="2505075" cy="3886200"/>
            <a:chOff x="3024" y="432"/>
            <a:chExt cx="1776" cy="2592"/>
          </a:xfrm>
        </p:grpSpPr>
        <p:sp>
          <p:nvSpPr>
            <p:cNvPr id="157705" name="Oval 1029">
              <a:extLst>
                <a:ext uri="{FF2B5EF4-FFF2-40B4-BE49-F238E27FC236}">
                  <a16:creationId xmlns:a16="http://schemas.microsoft.com/office/drawing/2014/main" id="{C96502A8-65DF-41C2-B22D-58A9DAEF0D9B}"/>
                </a:ext>
              </a:extLst>
            </p:cNvPr>
            <p:cNvSpPr>
              <a:spLocks noChangeArrowheads="1"/>
            </p:cNvSpPr>
            <p:nvPr/>
          </p:nvSpPr>
          <p:spPr bwMode="auto">
            <a:xfrm>
              <a:off x="3216" y="1584"/>
              <a:ext cx="1440" cy="1440"/>
            </a:xfrm>
            <a:prstGeom prst="ellipse">
              <a:avLst/>
            </a:prstGeom>
            <a:gradFill rotWithShape="0">
              <a:gsLst>
                <a:gs pos="0">
                  <a:srgbClr val="CC99FF"/>
                </a:gs>
                <a:gs pos="100000">
                  <a:schemeClr val="hlink"/>
                </a:gs>
              </a:gsLst>
              <a:path path="shape">
                <a:fillToRect l="50000" t="50000" r="50000" b="50000"/>
              </a:path>
            </a:gra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157706" name="Picture 1030">
              <a:extLst>
                <a:ext uri="{FF2B5EF4-FFF2-40B4-BE49-F238E27FC236}">
                  <a16:creationId xmlns:a16="http://schemas.microsoft.com/office/drawing/2014/main" id="{12C30596-614D-41A5-BC4C-56987D6D6A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4" y="432"/>
              <a:ext cx="1776" cy="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7701" name="Text Box 1031">
            <a:extLst>
              <a:ext uri="{FF2B5EF4-FFF2-40B4-BE49-F238E27FC236}">
                <a16:creationId xmlns:a16="http://schemas.microsoft.com/office/drawing/2014/main" id="{D0F7CD4F-A46C-45BE-BD7B-2D593CA22345}"/>
              </a:ext>
            </a:extLst>
          </p:cNvPr>
          <p:cNvSpPr txBox="1">
            <a:spLocks noChangeArrowheads="1"/>
          </p:cNvSpPr>
          <p:nvPr/>
        </p:nvSpPr>
        <p:spPr bwMode="auto">
          <a:xfrm>
            <a:off x="3522663" y="609600"/>
            <a:ext cx="25050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600" b="1">
                <a:solidFill>
                  <a:srgbClr val="66FFFF"/>
                </a:solidFill>
              </a:rPr>
              <a:t>Light Paths</a:t>
            </a:r>
          </a:p>
        </p:txBody>
      </p:sp>
      <p:sp>
        <p:nvSpPr>
          <p:cNvPr id="157702" name="Text Box 1032">
            <a:extLst>
              <a:ext uri="{FF2B5EF4-FFF2-40B4-BE49-F238E27FC236}">
                <a16:creationId xmlns:a16="http://schemas.microsoft.com/office/drawing/2014/main" id="{DA2117DD-4E8E-4A8C-ABAB-814A75E3F176}"/>
              </a:ext>
            </a:extLst>
          </p:cNvPr>
          <p:cNvSpPr txBox="1">
            <a:spLocks noChangeArrowheads="1"/>
          </p:cNvSpPr>
          <p:nvPr/>
        </p:nvSpPr>
        <p:spPr bwMode="auto">
          <a:xfrm>
            <a:off x="2166938" y="5791200"/>
            <a:ext cx="1219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3300"/>
                </a:solidFill>
              </a:rPr>
              <a:t>earth</a:t>
            </a:r>
          </a:p>
        </p:txBody>
      </p:sp>
      <p:sp>
        <p:nvSpPr>
          <p:cNvPr id="157703" name="Text Box 1033">
            <a:extLst>
              <a:ext uri="{FF2B5EF4-FFF2-40B4-BE49-F238E27FC236}">
                <a16:creationId xmlns:a16="http://schemas.microsoft.com/office/drawing/2014/main" id="{28637429-C705-4ACC-B401-C29B79113948}"/>
              </a:ext>
            </a:extLst>
          </p:cNvPr>
          <p:cNvSpPr txBox="1">
            <a:spLocks noChangeArrowheads="1"/>
          </p:cNvSpPr>
          <p:nvPr/>
        </p:nvSpPr>
        <p:spPr bwMode="auto">
          <a:xfrm>
            <a:off x="5689600" y="5791200"/>
            <a:ext cx="2768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3300"/>
                </a:solidFill>
              </a:rPr>
              <a:t>neutron star</a:t>
            </a:r>
          </a:p>
        </p:txBody>
      </p:sp>
      <p:sp>
        <p:nvSpPr>
          <p:cNvPr id="157704" name="Oval 1034">
            <a:extLst>
              <a:ext uri="{FF2B5EF4-FFF2-40B4-BE49-F238E27FC236}">
                <a16:creationId xmlns:a16="http://schemas.microsoft.com/office/drawing/2014/main" id="{811B38DE-A338-421B-BD22-4DA786972D15}"/>
              </a:ext>
            </a:extLst>
          </p:cNvPr>
          <p:cNvSpPr>
            <a:spLocks noChangeArrowheads="1"/>
          </p:cNvSpPr>
          <p:nvPr/>
        </p:nvSpPr>
        <p:spPr bwMode="auto">
          <a:xfrm>
            <a:off x="5621338" y="3276600"/>
            <a:ext cx="2032000" cy="2133600"/>
          </a:xfrm>
          <a:prstGeom prst="ellipse">
            <a:avLst/>
          </a:prstGeom>
          <a:gradFill rotWithShape="0">
            <a:gsLst>
              <a:gs pos="0">
                <a:srgbClr val="0000FF"/>
              </a:gs>
              <a:gs pos="100000">
                <a:srgbClr val="000076"/>
              </a:gs>
            </a:gsLst>
            <a:path path="shape">
              <a:fillToRect l="50000" t="50000" r="50000" b="50000"/>
            </a:path>
          </a:gra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1034">
            <a:extLst>
              <a:ext uri="{FF2B5EF4-FFF2-40B4-BE49-F238E27FC236}">
                <a16:creationId xmlns:a16="http://schemas.microsoft.com/office/drawing/2014/main" id="{366BA6A2-B7D1-404C-9BDC-7DD3B361B534}"/>
              </a:ext>
            </a:extLst>
          </p:cNvPr>
          <p:cNvSpPr>
            <a:spLocks noChangeArrowheads="1"/>
          </p:cNvSpPr>
          <p:nvPr/>
        </p:nvSpPr>
        <p:spPr bwMode="auto">
          <a:xfrm>
            <a:off x="3860800" y="1828800"/>
            <a:ext cx="406400" cy="2286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58722" name="TextBox 9">
            <a:extLst>
              <a:ext uri="{FF2B5EF4-FFF2-40B4-BE49-F238E27FC236}">
                <a16:creationId xmlns:a16="http://schemas.microsoft.com/office/drawing/2014/main" id="{F62BDF60-B90B-442E-B2C5-40A8AA1CB22B}"/>
              </a:ext>
            </a:extLst>
          </p:cNvPr>
          <p:cNvSpPr txBox="1">
            <a:spLocks noChangeArrowheads="1"/>
          </p:cNvSpPr>
          <p:nvPr/>
        </p:nvSpPr>
        <p:spPr bwMode="auto">
          <a:xfrm>
            <a:off x="685800" y="1524000"/>
            <a:ext cx="7772400" cy="436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200">
                <a:solidFill>
                  <a:srgbClr val="FF0000"/>
                </a:solidFill>
                <a:latin typeface="Arial" panose="020B0604020202020204" pitchFamily="34" charset="0"/>
                <a:cs typeface="Arial" panose="020B0604020202020204" pitchFamily="34" charset="0"/>
              </a:rPr>
              <a:t>Mass in </a:t>
            </a:r>
            <a:r>
              <a:rPr lang="en-US" altLang="en-US" sz="3200">
                <a:solidFill>
                  <a:srgbClr val="FFFF00"/>
                </a:solidFill>
                <a:latin typeface="Arial" panose="020B0604020202020204" pitchFamily="34" charset="0"/>
                <a:cs typeface="Arial" panose="020B0604020202020204" pitchFamily="34" charset="0"/>
              </a:rPr>
              <a:t>core </a:t>
            </a:r>
            <a:r>
              <a:rPr lang="en-US" altLang="en-US" sz="3200">
                <a:solidFill>
                  <a:srgbClr val="FF0000"/>
                </a:solidFill>
                <a:latin typeface="Arial" panose="020B0604020202020204" pitchFamily="34" charset="0"/>
                <a:cs typeface="Arial" panose="020B0604020202020204" pitchFamily="34" charset="0"/>
              </a:rPr>
              <a:t>of 5 M</a:t>
            </a:r>
            <a:r>
              <a:rPr lang="en-US" altLang="en-US" sz="3200" baseline="-25000">
                <a:solidFill>
                  <a:srgbClr val="FF0000"/>
                </a:solidFill>
                <a:latin typeface="Arial" panose="020B0604020202020204" pitchFamily="34" charset="0"/>
                <a:cs typeface="Arial" panose="020B0604020202020204" pitchFamily="34" charset="0"/>
              </a:rPr>
              <a:t>sun</a:t>
            </a:r>
            <a:r>
              <a:rPr lang="en-US" altLang="en-US" sz="3200">
                <a:solidFill>
                  <a:srgbClr val="FF0000"/>
                </a:solidFill>
                <a:latin typeface="Arial" panose="020B0604020202020204" pitchFamily="34" charset="0"/>
                <a:cs typeface="Arial" panose="020B0604020202020204" pitchFamily="34" charset="0"/>
              </a:rPr>
              <a:t> Star:      </a:t>
            </a:r>
            <a:r>
              <a:rPr lang="en-US" altLang="en-US" sz="3200">
                <a:solidFill>
                  <a:srgbClr val="FFFD06"/>
                </a:solidFill>
                <a:latin typeface="Arial" panose="020B0604020202020204" pitchFamily="34" charset="0"/>
                <a:cs typeface="Arial" panose="020B0604020202020204" pitchFamily="34" charset="0"/>
              </a:rPr>
              <a:t>1.0</a:t>
            </a:r>
            <a:r>
              <a:rPr lang="en-US" altLang="en-US" sz="3200">
                <a:solidFill>
                  <a:srgbClr val="FF0000"/>
                </a:solidFill>
                <a:latin typeface="Arial" panose="020B0604020202020204" pitchFamily="34" charset="0"/>
                <a:cs typeface="Arial" panose="020B0604020202020204" pitchFamily="34" charset="0"/>
              </a:rPr>
              <a:t> M</a:t>
            </a:r>
            <a:r>
              <a:rPr lang="en-US" altLang="en-US" sz="3200" baseline="-25000">
                <a:solidFill>
                  <a:srgbClr val="FF0000"/>
                </a:solidFill>
                <a:latin typeface="Arial" panose="020B0604020202020204" pitchFamily="34" charset="0"/>
                <a:cs typeface="Arial" panose="020B0604020202020204" pitchFamily="34" charset="0"/>
              </a:rPr>
              <a:t>sun</a:t>
            </a:r>
          </a:p>
          <a:p>
            <a:endParaRPr lang="en-US" altLang="en-US" sz="3200" baseline="-25000">
              <a:solidFill>
                <a:srgbClr val="FF0000"/>
              </a:solidFill>
              <a:latin typeface="Arial" panose="020B0604020202020204" pitchFamily="34" charset="0"/>
              <a:cs typeface="Arial" panose="020B0604020202020204" pitchFamily="34" charset="0"/>
            </a:endParaRPr>
          </a:p>
          <a:p>
            <a:endParaRPr lang="en-US" altLang="en-US" sz="3200" baseline="-25000">
              <a:solidFill>
                <a:srgbClr val="FF0000"/>
              </a:solidFill>
              <a:latin typeface="Arial" panose="020B0604020202020204" pitchFamily="34" charset="0"/>
              <a:cs typeface="Arial" panose="020B0604020202020204" pitchFamily="34" charset="0"/>
            </a:endParaRPr>
          </a:p>
          <a:p>
            <a:endParaRPr lang="en-US" altLang="en-US" sz="3200" baseline="-25000">
              <a:solidFill>
                <a:srgbClr val="FF0000"/>
              </a:solidFill>
              <a:latin typeface="Arial" panose="020B0604020202020204" pitchFamily="34" charset="0"/>
              <a:cs typeface="Arial" panose="020B0604020202020204" pitchFamily="34" charset="0"/>
            </a:endParaRPr>
          </a:p>
          <a:p>
            <a:endParaRPr lang="en-US" altLang="en-US" sz="3200" baseline="-25000">
              <a:solidFill>
                <a:srgbClr val="FF0000"/>
              </a:solidFill>
              <a:latin typeface="Arial" panose="020B0604020202020204" pitchFamily="34" charset="0"/>
              <a:cs typeface="Arial" panose="020B0604020202020204" pitchFamily="34" charset="0"/>
            </a:endParaRPr>
          </a:p>
          <a:p>
            <a:r>
              <a:rPr lang="en-US" altLang="en-US" sz="3200">
                <a:solidFill>
                  <a:srgbClr val="FF0000"/>
                </a:solidFill>
                <a:latin typeface="Arial" panose="020B0604020202020204" pitchFamily="34" charset="0"/>
                <a:cs typeface="Arial" panose="020B0604020202020204" pitchFamily="34" charset="0"/>
              </a:rPr>
              <a:t>Crushed into size:                      </a:t>
            </a:r>
            <a:r>
              <a:rPr lang="en-US" altLang="en-US" sz="3200">
                <a:solidFill>
                  <a:srgbClr val="FFFD06"/>
                </a:solidFill>
                <a:latin typeface="Arial" panose="020B0604020202020204" pitchFamily="34" charset="0"/>
                <a:cs typeface="Arial" panose="020B0604020202020204" pitchFamily="34" charset="0"/>
              </a:rPr>
              <a:t>10 km</a:t>
            </a:r>
          </a:p>
          <a:p>
            <a:endParaRPr lang="en-US" altLang="en-US" sz="3200">
              <a:solidFill>
                <a:srgbClr val="FF0000"/>
              </a:solidFill>
              <a:latin typeface="Arial" panose="020B0604020202020204" pitchFamily="34" charset="0"/>
              <a:cs typeface="Arial" panose="020B0604020202020204" pitchFamily="34" charset="0"/>
            </a:endParaRPr>
          </a:p>
          <a:p>
            <a:endParaRPr lang="en-US" altLang="en-US" sz="3200">
              <a:solidFill>
                <a:srgbClr val="FF00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gravity canNOT overwhelm the Strong Force</a:t>
            </a:r>
          </a:p>
        </p:txBody>
      </p:sp>
      <p:sp>
        <p:nvSpPr>
          <p:cNvPr id="158723" name="TextBox 1">
            <a:extLst>
              <a:ext uri="{FF2B5EF4-FFF2-40B4-BE49-F238E27FC236}">
                <a16:creationId xmlns:a16="http://schemas.microsoft.com/office/drawing/2014/main" id="{13788853-A231-4E06-A77A-66BF450CC08C}"/>
              </a:ext>
            </a:extLst>
          </p:cNvPr>
          <p:cNvSpPr txBox="1">
            <a:spLocks noChangeArrowheads="1"/>
          </p:cNvSpPr>
          <p:nvPr/>
        </p:nvSpPr>
        <p:spPr bwMode="auto">
          <a:xfrm>
            <a:off x="2438400" y="304800"/>
            <a:ext cx="419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600" b="1">
                <a:solidFill>
                  <a:srgbClr val="1104FF"/>
                </a:solidFill>
                <a:latin typeface="Arial" panose="020B0604020202020204" pitchFamily="34" charset="0"/>
                <a:cs typeface="Arial" panose="020B0604020202020204" pitchFamily="34" charset="0"/>
              </a:rPr>
              <a:t>NEUTRON STAR</a:t>
            </a:r>
          </a:p>
        </p:txBody>
      </p:sp>
      <p:sp>
        <p:nvSpPr>
          <p:cNvPr id="158724" name="Rectangle 2">
            <a:extLst>
              <a:ext uri="{FF2B5EF4-FFF2-40B4-BE49-F238E27FC236}">
                <a16:creationId xmlns:a16="http://schemas.microsoft.com/office/drawing/2014/main" id="{53AE833C-16D5-452C-B714-ECB872227501}"/>
              </a:ext>
            </a:extLst>
          </p:cNvPr>
          <p:cNvSpPr>
            <a:spLocks noChangeArrowheads="1"/>
          </p:cNvSpPr>
          <p:nvPr/>
        </p:nvSpPr>
        <p:spPr bwMode="auto">
          <a:xfrm>
            <a:off x="457200" y="1447800"/>
            <a:ext cx="7848600" cy="2743200"/>
          </a:xfrm>
          <a:prstGeom prst="rect">
            <a:avLst/>
          </a:prstGeom>
          <a:noFill/>
          <a:ln w="28575">
            <a:solidFill>
              <a:srgbClr val="FFFD06"/>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overrideClrMapping bg1="lt1" tx1="dk1" bg2="lt2" tx2="dk2" accent1="accent1" accent2="accent2" accent3="accent3" accent4="accent4" accent5="accent5" accent6="accent6" hlink="hlink" folHlink="folHlink"/>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1034">
            <a:extLst>
              <a:ext uri="{FF2B5EF4-FFF2-40B4-BE49-F238E27FC236}">
                <a16:creationId xmlns:a16="http://schemas.microsoft.com/office/drawing/2014/main" id="{DE1831E7-4AC4-4E54-B264-5174AC158041}"/>
              </a:ext>
            </a:extLst>
          </p:cNvPr>
          <p:cNvSpPr>
            <a:spLocks noChangeArrowheads="1"/>
          </p:cNvSpPr>
          <p:nvPr/>
        </p:nvSpPr>
        <p:spPr bwMode="auto">
          <a:xfrm>
            <a:off x="3860800" y="1828800"/>
            <a:ext cx="406400" cy="2286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59746" name="TextBox 9">
            <a:extLst>
              <a:ext uri="{FF2B5EF4-FFF2-40B4-BE49-F238E27FC236}">
                <a16:creationId xmlns:a16="http://schemas.microsoft.com/office/drawing/2014/main" id="{432656D7-16BB-4478-8AA0-22466249EF53}"/>
              </a:ext>
            </a:extLst>
          </p:cNvPr>
          <p:cNvSpPr txBox="1">
            <a:spLocks noChangeArrowheads="1"/>
          </p:cNvSpPr>
          <p:nvPr/>
        </p:nvSpPr>
        <p:spPr bwMode="auto">
          <a:xfrm>
            <a:off x="685800" y="1524000"/>
            <a:ext cx="777240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200">
                <a:solidFill>
                  <a:srgbClr val="FF0000"/>
                </a:solidFill>
                <a:latin typeface="Arial" panose="020B0604020202020204" pitchFamily="34" charset="0"/>
                <a:cs typeface="Arial" panose="020B0604020202020204" pitchFamily="34" charset="0"/>
              </a:rPr>
              <a:t>Mass in </a:t>
            </a:r>
            <a:r>
              <a:rPr lang="en-US" altLang="en-US" sz="3200">
                <a:solidFill>
                  <a:srgbClr val="FFFF00"/>
                </a:solidFill>
                <a:latin typeface="Arial" panose="020B0604020202020204" pitchFamily="34" charset="0"/>
                <a:cs typeface="Arial" panose="020B0604020202020204" pitchFamily="34" charset="0"/>
              </a:rPr>
              <a:t>core </a:t>
            </a:r>
            <a:r>
              <a:rPr lang="en-US" altLang="en-US" sz="3200">
                <a:solidFill>
                  <a:srgbClr val="FF0000"/>
                </a:solidFill>
                <a:latin typeface="Arial" panose="020B0604020202020204" pitchFamily="34" charset="0"/>
                <a:cs typeface="Arial" panose="020B0604020202020204" pitchFamily="34" charset="0"/>
              </a:rPr>
              <a:t>of 8 M</a:t>
            </a:r>
            <a:r>
              <a:rPr lang="en-US" altLang="en-US" sz="3200" baseline="-25000">
                <a:solidFill>
                  <a:srgbClr val="FF0000"/>
                </a:solidFill>
                <a:latin typeface="Arial" panose="020B0604020202020204" pitchFamily="34" charset="0"/>
                <a:cs typeface="Arial" panose="020B0604020202020204" pitchFamily="34" charset="0"/>
              </a:rPr>
              <a:t>sun</a:t>
            </a:r>
            <a:r>
              <a:rPr lang="en-US" altLang="en-US" sz="3200">
                <a:solidFill>
                  <a:srgbClr val="FF0000"/>
                </a:solidFill>
                <a:latin typeface="Arial" panose="020B0604020202020204" pitchFamily="34" charset="0"/>
                <a:cs typeface="Arial" panose="020B0604020202020204" pitchFamily="34" charset="0"/>
              </a:rPr>
              <a:t> Star:      </a:t>
            </a:r>
            <a:r>
              <a:rPr lang="en-US" altLang="en-US" sz="3200">
                <a:solidFill>
                  <a:srgbClr val="FFFD06"/>
                </a:solidFill>
                <a:latin typeface="Arial" panose="020B0604020202020204" pitchFamily="34" charset="0"/>
                <a:cs typeface="Arial" panose="020B0604020202020204" pitchFamily="34" charset="0"/>
              </a:rPr>
              <a:t>1.5</a:t>
            </a:r>
            <a:r>
              <a:rPr lang="en-US" altLang="en-US" sz="3200">
                <a:solidFill>
                  <a:srgbClr val="FF0000"/>
                </a:solidFill>
                <a:latin typeface="Arial" panose="020B0604020202020204" pitchFamily="34" charset="0"/>
                <a:cs typeface="Arial" panose="020B0604020202020204" pitchFamily="34" charset="0"/>
              </a:rPr>
              <a:t> M</a:t>
            </a:r>
            <a:r>
              <a:rPr lang="en-US" altLang="en-US" sz="3200" baseline="-25000">
                <a:solidFill>
                  <a:srgbClr val="FF0000"/>
                </a:solidFill>
                <a:latin typeface="Arial" panose="020B0604020202020204" pitchFamily="34" charset="0"/>
                <a:cs typeface="Arial" panose="020B0604020202020204" pitchFamily="34" charset="0"/>
              </a:rPr>
              <a:t>sun</a:t>
            </a:r>
          </a:p>
          <a:p>
            <a:endParaRPr lang="en-US" altLang="en-US" sz="3200" baseline="-25000">
              <a:solidFill>
                <a:srgbClr val="FF0000"/>
              </a:solidFill>
              <a:latin typeface="Arial" panose="020B0604020202020204" pitchFamily="34" charset="0"/>
              <a:cs typeface="Arial" panose="020B0604020202020204" pitchFamily="34" charset="0"/>
            </a:endParaRPr>
          </a:p>
          <a:p>
            <a:endParaRPr lang="en-US" altLang="en-US" sz="3200" baseline="-25000">
              <a:solidFill>
                <a:srgbClr val="FF0000"/>
              </a:solidFill>
              <a:latin typeface="Arial" panose="020B0604020202020204" pitchFamily="34" charset="0"/>
              <a:cs typeface="Arial" panose="020B0604020202020204" pitchFamily="34" charset="0"/>
            </a:endParaRPr>
          </a:p>
          <a:p>
            <a:endParaRPr lang="en-US" altLang="en-US" sz="3200" baseline="-25000">
              <a:solidFill>
                <a:srgbClr val="FF0000"/>
              </a:solidFill>
              <a:latin typeface="Arial" panose="020B0604020202020204" pitchFamily="34" charset="0"/>
              <a:cs typeface="Arial" panose="020B0604020202020204" pitchFamily="34" charset="0"/>
            </a:endParaRPr>
          </a:p>
          <a:p>
            <a:endParaRPr lang="en-US" altLang="en-US" sz="3200" baseline="-25000">
              <a:solidFill>
                <a:srgbClr val="FF0000"/>
              </a:solidFill>
              <a:latin typeface="Arial" panose="020B0604020202020204" pitchFamily="34" charset="0"/>
              <a:cs typeface="Arial" panose="020B0604020202020204" pitchFamily="34" charset="0"/>
            </a:endParaRPr>
          </a:p>
          <a:p>
            <a:r>
              <a:rPr lang="en-US" altLang="en-US" sz="3200">
                <a:solidFill>
                  <a:srgbClr val="FF0000"/>
                </a:solidFill>
                <a:latin typeface="Arial" panose="020B0604020202020204" pitchFamily="34" charset="0"/>
                <a:cs typeface="Arial" panose="020B0604020202020204" pitchFamily="34" charset="0"/>
              </a:rPr>
              <a:t>Crushed into size:                        </a:t>
            </a:r>
            <a:r>
              <a:rPr lang="en-US" altLang="en-US" sz="3200">
                <a:solidFill>
                  <a:srgbClr val="FFFD06"/>
                </a:solidFill>
                <a:latin typeface="Arial" panose="020B0604020202020204" pitchFamily="34" charset="0"/>
                <a:cs typeface="Arial" panose="020B0604020202020204" pitchFamily="34" charset="0"/>
              </a:rPr>
              <a:t>0 km</a:t>
            </a:r>
          </a:p>
          <a:p>
            <a:endParaRPr lang="en-US" altLang="en-US" sz="3200">
              <a:solidFill>
                <a:srgbClr val="FF0000"/>
              </a:solidFill>
              <a:latin typeface="Arial" panose="020B0604020202020204" pitchFamily="34" charset="0"/>
              <a:cs typeface="Arial" panose="020B0604020202020204" pitchFamily="34" charset="0"/>
            </a:endParaRPr>
          </a:p>
          <a:p>
            <a:endParaRPr lang="en-US" altLang="en-US" sz="3200">
              <a:solidFill>
                <a:srgbClr val="FF00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gravity overwhelms the Strong Force</a:t>
            </a:r>
          </a:p>
        </p:txBody>
      </p:sp>
      <p:sp>
        <p:nvSpPr>
          <p:cNvPr id="159747" name="TextBox 3">
            <a:extLst>
              <a:ext uri="{FF2B5EF4-FFF2-40B4-BE49-F238E27FC236}">
                <a16:creationId xmlns:a16="http://schemas.microsoft.com/office/drawing/2014/main" id="{CA947AC7-2153-4706-A845-03C2DBA102E1}"/>
              </a:ext>
            </a:extLst>
          </p:cNvPr>
          <p:cNvSpPr txBox="1">
            <a:spLocks noChangeArrowheads="1"/>
          </p:cNvSpPr>
          <p:nvPr/>
        </p:nvSpPr>
        <p:spPr bwMode="auto">
          <a:xfrm>
            <a:off x="2743200" y="304800"/>
            <a:ext cx="419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600" b="1">
                <a:solidFill>
                  <a:srgbClr val="1104FF"/>
                </a:solidFill>
                <a:latin typeface="Arial" panose="020B0604020202020204" pitchFamily="34" charset="0"/>
                <a:cs typeface="Arial" panose="020B0604020202020204" pitchFamily="34" charset="0"/>
              </a:rPr>
              <a:t>BLACK HOLE</a:t>
            </a:r>
          </a:p>
        </p:txBody>
      </p:sp>
      <p:sp>
        <p:nvSpPr>
          <p:cNvPr id="159748" name="Rectangle 4">
            <a:extLst>
              <a:ext uri="{FF2B5EF4-FFF2-40B4-BE49-F238E27FC236}">
                <a16:creationId xmlns:a16="http://schemas.microsoft.com/office/drawing/2014/main" id="{643938E5-F999-4F46-AE0D-1113D6BFE686}"/>
              </a:ext>
            </a:extLst>
          </p:cNvPr>
          <p:cNvSpPr>
            <a:spLocks noChangeArrowheads="1"/>
          </p:cNvSpPr>
          <p:nvPr/>
        </p:nvSpPr>
        <p:spPr bwMode="auto">
          <a:xfrm>
            <a:off x="457200" y="1447800"/>
            <a:ext cx="7848600" cy="2743200"/>
          </a:xfrm>
          <a:prstGeom prst="rect">
            <a:avLst/>
          </a:prstGeom>
          <a:noFill/>
          <a:ln w="28575">
            <a:solidFill>
              <a:srgbClr val="FFFD06"/>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59749" name="Oval 1">
            <a:extLst>
              <a:ext uri="{FF2B5EF4-FFF2-40B4-BE49-F238E27FC236}">
                <a16:creationId xmlns:a16="http://schemas.microsoft.com/office/drawing/2014/main" id="{697B59EC-1A0F-4F9E-A744-190DD30F6A6B}"/>
              </a:ext>
            </a:extLst>
          </p:cNvPr>
          <p:cNvSpPr>
            <a:spLocks noChangeArrowheads="1"/>
          </p:cNvSpPr>
          <p:nvPr/>
        </p:nvSpPr>
        <p:spPr bwMode="auto">
          <a:xfrm>
            <a:off x="6553200" y="3200400"/>
            <a:ext cx="1447800" cy="838200"/>
          </a:xfrm>
          <a:prstGeom prst="ellipse">
            <a:avLst/>
          </a:prstGeom>
          <a:noFill/>
          <a:ln w="28575">
            <a:solidFill>
              <a:srgbClr val="FFFD06"/>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grpSp>
        <p:nvGrpSpPr>
          <p:cNvPr id="160770" name="Group 1047">
            <a:extLst>
              <a:ext uri="{FF2B5EF4-FFF2-40B4-BE49-F238E27FC236}">
                <a16:creationId xmlns:a16="http://schemas.microsoft.com/office/drawing/2014/main" id="{87AE636E-CD28-4E0D-87C2-2107B80EC6B0}"/>
              </a:ext>
            </a:extLst>
          </p:cNvPr>
          <p:cNvGrpSpPr>
            <a:grpSpLocks/>
          </p:cNvGrpSpPr>
          <p:nvPr/>
        </p:nvGrpSpPr>
        <p:grpSpPr bwMode="auto">
          <a:xfrm>
            <a:off x="263525" y="609600"/>
            <a:ext cx="5876925" cy="1092200"/>
            <a:chOff x="96" y="576"/>
            <a:chExt cx="4164" cy="688"/>
          </a:xfrm>
        </p:grpSpPr>
        <p:pic>
          <p:nvPicPr>
            <p:cNvPr id="160807" name="Picture 1033">
              <a:extLst>
                <a:ext uri="{FF2B5EF4-FFF2-40B4-BE49-F238E27FC236}">
                  <a16:creationId xmlns:a16="http://schemas.microsoft.com/office/drawing/2014/main" id="{DC736543-074C-4B43-BCAB-B6FA610ECD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6" y="576"/>
              <a:ext cx="1472" cy="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1041">
              <a:extLst>
                <a:ext uri="{FF2B5EF4-FFF2-40B4-BE49-F238E27FC236}">
                  <a16:creationId xmlns:a16="http://schemas.microsoft.com/office/drawing/2014/main" id="{9DD6EB6C-0C70-4842-B786-DC5DE3141378}"/>
                </a:ext>
              </a:extLst>
            </p:cNvPr>
            <p:cNvSpPr txBox="1">
              <a:spLocks noChangeArrowheads="1"/>
            </p:cNvSpPr>
            <p:nvPr/>
          </p:nvSpPr>
          <p:spPr bwMode="auto">
            <a:xfrm>
              <a:off x="96" y="672"/>
              <a:ext cx="1595"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00FFFF"/>
                  </a:solidFill>
                  <a:latin typeface="Geneva" charset="0"/>
                </a:rPr>
                <a:t>compactness</a:t>
              </a:r>
              <a:endParaRPr lang="en-US" altLang="en-US"/>
            </a:p>
          </p:txBody>
        </p:sp>
        <p:sp>
          <p:nvSpPr>
            <p:cNvPr id="3" name="Line 1042">
              <a:extLst>
                <a:ext uri="{FF2B5EF4-FFF2-40B4-BE49-F238E27FC236}">
                  <a16:creationId xmlns:a16="http://schemas.microsoft.com/office/drawing/2014/main" id="{AE2E6397-9220-4624-AC2A-E548895E4BBC}"/>
                </a:ext>
              </a:extLst>
            </p:cNvPr>
            <p:cNvSpPr>
              <a:spLocks noChangeShapeType="1"/>
            </p:cNvSpPr>
            <p:nvPr/>
          </p:nvSpPr>
          <p:spPr bwMode="auto">
            <a:xfrm>
              <a:off x="1632" y="816"/>
              <a:ext cx="432" cy="0"/>
            </a:xfrm>
            <a:prstGeom prst="line">
              <a:avLst/>
            </a:prstGeom>
            <a:noFill/>
            <a:ln w="38100">
              <a:solidFill>
                <a:srgbClr val="00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 name="Rectangle 1043">
              <a:extLst>
                <a:ext uri="{FF2B5EF4-FFF2-40B4-BE49-F238E27FC236}">
                  <a16:creationId xmlns:a16="http://schemas.microsoft.com/office/drawing/2014/main" id="{BE5C54C9-5280-4A86-9D41-4B0F31ED9E97}"/>
                </a:ext>
              </a:extLst>
            </p:cNvPr>
            <p:cNvSpPr>
              <a:spLocks noChangeArrowheads="1"/>
            </p:cNvSpPr>
            <p:nvPr/>
          </p:nvSpPr>
          <p:spPr bwMode="auto">
            <a:xfrm>
              <a:off x="3984" y="672"/>
              <a:ext cx="27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b="1">
                  <a:solidFill>
                    <a:srgbClr val="00FFFF"/>
                  </a:solidFill>
                  <a:latin typeface="Geneva" charset="0"/>
                </a:rPr>
                <a:t>=</a:t>
              </a:r>
            </a:p>
          </p:txBody>
        </p:sp>
      </p:grpSp>
      <p:grpSp>
        <p:nvGrpSpPr>
          <p:cNvPr id="160771" name="Group 1046">
            <a:extLst>
              <a:ext uri="{FF2B5EF4-FFF2-40B4-BE49-F238E27FC236}">
                <a16:creationId xmlns:a16="http://schemas.microsoft.com/office/drawing/2014/main" id="{56206081-B351-4DD7-B3C3-82B75E4D15E3}"/>
              </a:ext>
            </a:extLst>
          </p:cNvPr>
          <p:cNvGrpSpPr>
            <a:grpSpLocks/>
          </p:cNvGrpSpPr>
          <p:nvPr/>
        </p:nvGrpSpPr>
        <p:grpSpPr bwMode="auto">
          <a:xfrm>
            <a:off x="2620963" y="2946400"/>
            <a:ext cx="4051300" cy="3759200"/>
            <a:chOff x="1809" y="1680"/>
            <a:chExt cx="2871" cy="2368"/>
          </a:xfrm>
        </p:grpSpPr>
        <p:sp>
          <p:nvSpPr>
            <p:cNvPr id="160805" name="Text Box 1039">
              <a:extLst>
                <a:ext uri="{FF2B5EF4-FFF2-40B4-BE49-F238E27FC236}">
                  <a16:creationId xmlns:a16="http://schemas.microsoft.com/office/drawing/2014/main" id="{43B347CD-5103-4D18-A290-0FF888D01A68}"/>
                </a:ext>
              </a:extLst>
            </p:cNvPr>
            <p:cNvSpPr txBox="1">
              <a:spLocks noChangeArrowheads="1"/>
            </p:cNvSpPr>
            <p:nvPr/>
          </p:nvSpPr>
          <p:spPr bwMode="auto">
            <a:xfrm rot="-5400000">
              <a:off x="1469" y="2547"/>
              <a:ext cx="100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FE0000"/>
                  </a:solidFill>
                  <a:latin typeface="Geneva" charset="0"/>
                </a:rPr>
                <a:t>Density</a:t>
              </a:r>
              <a:endParaRPr lang="en-US" altLang="en-US"/>
            </a:p>
          </p:txBody>
        </p:sp>
        <p:pic>
          <p:nvPicPr>
            <p:cNvPr id="160806" name="Picture 1045">
              <a:extLst>
                <a:ext uri="{FF2B5EF4-FFF2-40B4-BE49-F238E27FC236}">
                  <a16:creationId xmlns:a16="http://schemas.microsoft.com/office/drawing/2014/main" id="{52EF8DFE-FDDA-4F45-AF9A-3227F677F1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0" y="1680"/>
              <a:ext cx="2520" cy="2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0772" name="Text Box 1050">
            <a:extLst>
              <a:ext uri="{FF2B5EF4-FFF2-40B4-BE49-F238E27FC236}">
                <a16:creationId xmlns:a16="http://schemas.microsoft.com/office/drawing/2014/main" id="{2052C2F2-13B6-4296-ACC2-2396A97DA3BD}"/>
              </a:ext>
            </a:extLst>
          </p:cNvPr>
          <p:cNvSpPr txBox="1">
            <a:spLocks noChangeArrowheads="1"/>
          </p:cNvSpPr>
          <p:nvPr/>
        </p:nvSpPr>
        <p:spPr bwMode="auto">
          <a:xfrm>
            <a:off x="6367463" y="762000"/>
            <a:ext cx="4064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00FFFF"/>
                </a:solidFill>
                <a:latin typeface="Geneva" charset="0"/>
              </a:rPr>
              <a:t>1</a:t>
            </a:r>
            <a:endParaRPr lang="en-US" altLang="en-US"/>
          </a:p>
        </p:txBody>
      </p:sp>
      <p:grpSp>
        <p:nvGrpSpPr>
          <p:cNvPr id="4" name="Group 1056">
            <a:extLst>
              <a:ext uri="{FF2B5EF4-FFF2-40B4-BE49-F238E27FC236}">
                <a16:creationId xmlns:a16="http://schemas.microsoft.com/office/drawing/2014/main" id="{4BE26112-A95B-4E22-B17C-F54288836EF0}"/>
              </a:ext>
            </a:extLst>
          </p:cNvPr>
          <p:cNvGrpSpPr>
            <a:grpSpLocks/>
          </p:cNvGrpSpPr>
          <p:nvPr/>
        </p:nvGrpSpPr>
        <p:grpSpPr bwMode="auto">
          <a:xfrm>
            <a:off x="4741863" y="1143000"/>
            <a:ext cx="947737" cy="609600"/>
            <a:chOff x="4992" y="1776"/>
            <a:chExt cx="672" cy="384"/>
          </a:xfrm>
        </p:grpSpPr>
        <p:sp>
          <p:nvSpPr>
            <p:cNvPr id="8" name="Rectangle 1055">
              <a:extLst>
                <a:ext uri="{FF2B5EF4-FFF2-40B4-BE49-F238E27FC236}">
                  <a16:creationId xmlns:a16="http://schemas.microsoft.com/office/drawing/2014/main" id="{AAD9277F-E289-44CB-9841-C978DFD06FBD}"/>
                </a:ext>
              </a:extLst>
            </p:cNvPr>
            <p:cNvSpPr>
              <a:spLocks noChangeArrowheads="1"/>
            </p:cNvSpPr>
            <p:nvPr/>
          </p:nvSpPr>
          <p:spPr bwMode="auto">
            <a:xfrm>
              <a:off x="4992" y="1776"/>
              <a:ext cx="672" cy="384"/>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9" name="Picture 1048">
              <a:extLst>
                <a:ext uri="{FF2B5EF4-FFF2-40B4-BE49-F238E27FC236}">
                  <a16:creationId xmlns:a16="http://schemas.microsoft.com/office/drawing/2014/main" id="{AAF62988-AD9F-490B-9F2E-5113F8C051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4" y="1824"/>
              <a:ext cx="296"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0808" name="Rectangle 1064">
            <a:extLst>
              <a:ext uri="{FF2B5EF4-FFF2-40B4-BE49-F238E27FC236}">
                <a16:creationId xmlns:a16="http://schemas.microsoft.com/office/drawing/2014/main" id="{B98F7EBB-91E0-4232-9650-A98C80EB28EA}"/>
              </a:ext>
            </a:extLst>
          </p:cNvPr>
          <p:cNvSpPr>
            <a:spLocks noChangeArrowheads="1"/>
          </p:cNvSpPr>
          <p:nvPr/>
        </p:nvSpPr>
        <p:spPr bwMode="auto">
          <a:xfrm>
            <a:off x="4538663" y="1143000"/>
            <a:ext cx="1016000" cy="609600"/>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160795" name="Picture 1051">
            <a:extLst>
              <a:ext uri="{FF2B5EF4-FFF2-40B4-BE49-F238E27FC236}">
                <a16:creationId xmlns:a16="http://schemas.microsoft.com/office/drawing/2014/main" id="{C08E4FAF-0093-4B1A-8755-C4B1145B13C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1219200"/>
            <a:ext cx="5524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796" name="Picture 1052">
            <a:extLst>
              <a:ext uri="{FF2B5EF4-FFF2-40B4-BE49-F238E27FC236}">
                <a16:creationId xmlns:a16="http://schemas.microsoft.com/office/drawing/2014/main" id="{B3522562-55CD-4C4C-B141-D77EBDB301C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1863" y="1219200"/>
            <a:ext cx="7556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797" name="Picture 1053">
            <a:extLst>
              <a:ext uri="{FF2B5EF4-FFF2-40B4-BE49-F238E27FC236}">
                <a16:creationId xmlns:a16="http://schemas.microsoft.com/office/drawing/2014/main" id="{2D7DA01D-F568-4F29-BE6D-6AF1849AE2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3600" y="1219200"/>
            <a:ext cx="9255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798" name="Picture 1054">
            <a:extLst>
              <a:ext uri="{FF2B5EF4-FFF2-40B4-BE49-F238E27FC236}">
                <a16:creationId xmlns:a16="http://schemas.microsoft.com/office/drawing/2014/main" id="{E5FAAB9B-7126-474F-A6EA-C0EAA8E075C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3600" y="1219200"/>
            <a:ext cx="17716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63">
            <a:extLst>
              <a:ext uri="{FF2B5EF4-FFF2-40B4-BE49-F238E27FC236}">
                <a16:creationId xmlns:a16="http://schemas.microsoft.com/office/drawing/2014/main" id="{602BE210-F7E5-477D-8DC3-A71251CA2EB6}"/>
              </a:ext>
            </a:extLst>
          </p:cNvPr>
          <p:cNvGrpSpPr>
            <a:grpSpLocks/>
          </p:cNvGrpSpPr>
          <p:nvPr/>
        </p:nvGrpSpPr>
        <p:grpSpPr bwMode="auto">
          <a:xfrm>
            <a:off x="6230938" y="609600"/>
            <a:ext cx="746125" cy="685800"/>
            <a:chOff x="3648" y="1968"/>
            <a:chExt cx="528" cy="432"/>
          </a:xfrm>
        </p:grpSpPr>
        <p:sp>
          <p:nvSpPr>
            <p:cNvPr id="10" name="Rectangle 1062">
              <a:extLst>
                <a:ext uri="{FF2B5EF4-FFF2-40B4-BE49-F238E27FC236}">
                  <a16:creationId xmlns:a16="http://schemas.microsoft.com/office/drawing/2014/main" id="{F37238C1-D779-42B8-8031-F6F6B322A8AA}"/>
                </a:ext>
              </a:extLst>
            </p:cNvPr>
            <p:cNvSpPr>
              <a:spLocks noChangeArrowheads="1"/>
            </p:cNvSpPr>
            <p:nvPr/>
          </p:nvSpPr>
          <p:spPr bwMode="auto">
            <a:xfrm>
              <a:off x="3648" y="1968"/>
              <a:ext cx="528" cy="432"/>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11" name="Picture 1061">
              <a:extLst>
                <a:ext uri="{FF2B5EF4-FFF2-40B4-BE49-F238E27FC236}">
                  <a16:creationId xmlns:a16="http://schemas.microsoft.com/office/drawing/2014/main" id="{6A701DCB-6248-4319-B88B-2120EF962E4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2" y="2112"/>
              <a:ext cx="20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0809" name="Rectangle 1065">
            <a:extLst>
              <a:ext uri="{FF2B5EF4-FFF2-40B4-BE49-F238E27FC236}">
                <a16:creationId xmlns:a16="http://schemas.microsoft.com/office/drawing/2014/main" id="{B7DC6D25-0E89-46E6-A7C5-3A71086F490D}"/>
              </a:ext>
            </a:extLst>
          </p:cNvPr>
          <p:cNvSpPr>
            <a:spLocks noChangeArrowheads="1"/>
          </p:cNvSpPr>
          <p:nvPr/>
        </p:nvSpPr>
        <p:spPr bwMode="auto">
          <a:xfrm>
            <a:off x="6230938" y="609600"/>
            <a:ext cx="677862" cy="609600"/>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160801" name="Picture 1057">
            <a:extLst>
              <a:ext uri="{FF2B5EF4-FFF2-40B4-BE49-F238E27FC236}">
                <a16:creationId xmlns:a16="http://schemas.microsoft.com/office/drawing/2014/main" id="{B03D26C2-7CE1-4631-8E72-CC1B17B386C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67463" y="838200"/>
            <a:ext cx="4175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802" name="Picture 1058">
            <a:extLst>
              <a:ext uri="{FF2B5EF4-FFF2-40B4-BE49-F238E27FC236}">
                <a16:creationId xmlns:a16="http://schemas.microsoft.com/office/drawing/2014/main" id="{9A856887-3F7C-4E1D-9097-F9341EEE80E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99200" y="838200"/>
            <a:ext cx="6207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803" name="Picture 1059">
            <a:extLst>
              <a:ext uri="{FF2B5EF4-FFF2-40B4-BE49-F238E27FC236}">
                <a16:creationId xmlns:a16="http://schemas.microsoft.com/office/drawing/2014/main" id="{86FF41EC-CBAC-4208-A9F4-4B28345B9E9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99200" y="838200"/>
            <a:ext cx="7556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804" name="Picture 1060">
            <a:extLst>
              <a:ext uri="{FF2B5EF4-FFF2-40B4-BE49-F238E27FC236}">
                <a16:creationId xmlns:a16="http://schemas.microsoft.com/office/drawing/2014/main" id="{2C103D5F-627C-4C09-B2EA-06EDFE7D493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299200" y="838200"/>
            <a:ext cx="162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0811" name="Rectangle 1067">
            <a:extLst>
              <a:ext uri="{FF2B5EF4-FFF2-40B4-BE49-F238E27FC236}">
                <a16:creationId xmlns:a16="http://schemas.microsoft.com/office/drawing/2014/main" id="{002A52FB-4B01-4887-A343-2E2644C828E5}"/>
              </a:ext>
            </a:extLst>
          </p:cNvPr>
          <p:cNvSpPr>
            <a:spLocks noChangeArrowheads="1"/>
          </p:cNvSpPr>
          <p:nvPr/>
        </p:nvSpPr>
        <p:spPr bwMode="auto">
          <a:xfrm>
            <a:off x="3319463" y="2794000"/>
            <a:ext cx="3182937" cy="2819400"/>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60810" name="Oval 1066">
            <a:extLst>
              <a:ext uri="{FF2B5EF4-FFF2-40B4-BE49-F238E27FC236}">
                <a16:creationId xmlns:a16="http://schemas.microsoft.com/office/drawing/2014/main" id="{F7DF143E-00F2-4C8A-BA37-2E9C533F4D82}"/>
              </a:ext>
            </a:extLst>
          </p:cNvPr>
          <p:cNvSpPr>
            <a:spLocks noChangeArrowheads="1"/>
          </p:cNvSpPr>
          <p:nvPr/>
        </p:nvSpPr>
        <p:spPr bwMode="auto">
          <a:xfrm>
            <a:off x="6299200" y="5384800"/>
            <a:ext cx="134938" cy="152400"/>
          </a:xfrm>
          <a:prstGeom prst="ellipse">
            <a:avLst/>
          </a:prstGeom>
          <a:solidFill>
            <a:srgbClr val="FE0000"/>
          </a:soli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60816" name="Rectangle 1072">
            <a:extLst>
              <a:ext uri="{FF2B5EF4-FFF2-40B4-BE49-F238E27FC236}">
                <a16:creationId xmlns:a16="http://schemas.microsoft.com/office/drawing/2014/main" id="{11DA3FDC-3A65-4100-8886-FA5F7BA5FD60}"/>
              </a:ext>
            </a:extLst>
          </p:cNvPr>
          <p:cNvSpPr>
            <a:spLocks noChangeArrowheads="1"/>
          </p:cNvSpPr>
          <p:nvPr/>
        </p:nvSpPr>
        <p:spPr bwMode="auto">
          <a:xfrm>
            <a:off x="3319463" y="2870200"/>
            <a:ext cx="1957387" cy="2667000"/>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60815" name="Oval 1071">
            <a:extLst>
              <a:ext uri="{FF2B5EF4-FFF2-40B4-BE49-F238E27FC236}">
                <a16:creationId xmlns:a16="http://schemas.microsoft.com/office/drawing/2014/main" id="{1590DEC7-DF51-48F5-9287-9B551DF72794}"/>
              </a:ext>
            </a:extLst>
          </p:cNvPr>
          <p:cNvSpPr>
            <a:spLocks noChangeArrowheads="1"/>
          </p:cNvSpPr>
          <p:nvPr/>
        </p:nvSpPr>
        <p:spPr bwMode="auto">
          <a:xfrm>
            <a:off x="5200650" y="5257800"/>
            <a:ext cx="150813" cy="152400"/>
          </a:xfrm>
          <a:prstGeom prst="ellipse">
            <a:avLst/>
          </a:prstGeom>
          <a:solidFill>
            <a:srgbClr val="FE0000"/>
          </a:soli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b="1">
              <a:solidFill>
                <a:srgbClr val="FF0000"/>
              </a:solidFill>
            </a:endParaRPr>
          </a:p>
        </p:txBody>
      </p:sp>
      <p:sp>
        <p:nvSpPr>
          <p:cNvPr id="160819" name="Rectangle 1075">
            <a:extLst>
              <a:ext uri="{FF2B5EF4-FFF2-40B4-BE49-F238E27FC236}">
                <a16:creationId xmlns:a16="http://schemas.microsoft.com/office/drawing/2014/main" id="{FBC0E392-5FC3-4416-8C92-159A00616507}"/>
              </a:ext>
            </a:extLst>
          </p:cNvPr>
          <p:cNvSpPr>
            <a:spLocks noChangeArrowheads="1"/>
          </p:cNvSpPr>
          <p:nvPr/>
        </p:nvSpPr>
        <p:spPr bwMode="auto">
          <a:xfrm>
            <a:off x="3319463" y="2870200"/>
            <a:ext cx="1285875" cy="2438400"/>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60818" name="Oval 1074">
            <a:extLst>
              <a:ext uri="{FF2B5EF4-FFF2-40B4-BE49-F238E27FC236}">
                <a16:creationId xmlns:a16="http://schemas.microsoft.com/office/drawing/2014/main" id="{2B36D1ED-5098-4703-973F-198B8FDBB212}"/>
              </a:ext>
            </a:extLst>
          </p:cNvPr>
          <p:cNvSpPr>
            <a:spLocks noChangeArrowheads="1"/>
          </p:cNvSpPr>
          <p:nvPr/>
        </p:nvSpPr>
        <p:spPr bwMode="auto">
          <a:xfrm>
            <a:off x="4538663" y="5080000"/>
            <a:ext cx="134937" cy="152400"/>
          </a:xfrm>
          <a:prstGeom prst="ellipse">
            <a:avLst/>
          </a:prstGeom>
          <a:solidFill>
            <a:srgbClr val="FE0000"/>
          </a:soli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60823" name="Rectangle 1079">
            <a:extLst>
              <a:ext uri="{FF2B5EF4-FFF2-40B4-BE49-F238E27FC236}">
                <a16:creationId xmlns:a16="http://schemas.microsoft.com/office/drawing/2014/main" id="{BC903DA5-BA94-4FB5-B8CC-4A23CF37CCA6}"/>
              </a:ext>
            </a:extLst>
          </p:cNvPr>
          <p:cNvSpPr>
            <a:spLocks noChangeArrowheads="1"/>
          </p:cNvSpPr>
          <p:nvPr/>
        </p:nvSpPr>
        <p:spPr bwMode="auto">
          <a:xfrm>
            <a:off x="3319463" y="2870200"/>
            <a:ext cx="541337" cy="1524000"/>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60821" name="Oval 1077">
            <a:extLst>
              <a:ext uri="{FF2B5EF4-FFF2-40B4-BE49-F238E27FC236}">
                <a16:creationId xmlns:a16="http://schemas.microsoft.com/office/drawing/2014/main" id="{A3EB811D-1827-43CC-8EAA-2AFB12EC869E}"/>
              </a:ext>
            </a:extLst>
          </p:cNvPr>
          <p:cNvSpPr>
            <a:spLocks noChangeArrowheads="1"/>
          </p:cNvSpPr>
          <p:nvPr/>
        </p:nvSpPr>
        <p:spPr bwMode="auto">
          <a:xfrm>
            <a:off x="3792538" y="4318000"/>
            <a:ext cx="136525" cy="152400"/>
          </a:xfrm>
          <a:prstGeom prst="ellipse">
            <a:avLst/>
          </a:prstGeom>
          <a:solidFill>
            <a:srgbClr val="FE0000"/>
          </a:soli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60825" name="Oval 1081">
            <a:extLst>
              <a:ext uri="{FF2B5EF4-FFF2-40B4-BE49-F238E27FC236}">
                <a16:creationId xmlns:a16="http://schemas.microsoft.com/office/drawing/2014/main" id="{47917A65-9452-4E40-80A4-908CC1E3515F}"/>
              </a:ext>
            </a:extLst>
          </p:cNvPr>
          <p:cNvSpPr>
            <a:spLocks noChangeArrowheads="1"/>
          </p:cNvSpPr>
          <p:nvPr/>
        </p:nvSpPr>
        <p:spPr bwMode="auto">
          <a:xfrm>
            <a:off x="3386138" y="2946400"/>
            <a:ext cx="136525" cy="152400"/>
          </a:xfrm>
          <a:prstGeom prst="ellipse">
            <a:avLst/>
          </a:prstGeom>
          <a:solidFill>
            <a:srgbClr val="FE0000"/>
          </a:soli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160826" name="Picture 1082">
            <a:extLst>
              <a:ext uri="{FF2B5EF4-FFF2-40B4-BE49-F238E27FC236}">
                <a16:creationId xmlns:a16="http://schemas.microsoft.com/office/drawing/2014/main" id="{F09D13AC-3248-43CA-A1EF-9E16A30478E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148263" y="1371600"/>
            <a:ext cx="146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0827" name="Text Box 1083">
            <a:extLst>
              <a:ext uri="{FF2B5EF4-FFF2-40B4-BE49-F238E27FC236}">
                <a16:creationId xmlns:a16="http://schemas.microsoft.com/office/drawing/2014/main" id="{E5522F5D-3D4C-40DB-BFC7-601D6652E8B2}"/>
              </a:ext>
            </a:extLst>
          </p:cNvPr>
          <p:cNvSpPr txBox="1">
            <a:spLocks noChangeArrowheads="1"/>
          </p:cNvSpPr>
          <p:nvPr/>
        </p:nvSpPr>
        <p:spPr bwMode="auto">
          <a:xfrm>
            <a:off x="6570663" y="457200"/>
            <a:ext cx="812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6000" b="1">
                <a:solidFill>
                  <a:srgbClr val="FE0000"/>
                </a:solidFill>
              </a:rPr>
              <a:t>∞</a:t>
            </a:r>
            <a:endParaRPr lang="en-US" altLang="en-US" sz="3600" b="1">
              <a:solidFill>
                <a:srgbClr val="FE0000"/>
              </a:solidFill>
            </a:endParaRPr>
          </a:p>
        </p:txBody>
      </p:sp>
      <p:sp>
        <p:nvSpPr>
          <p:cNvPr id="160828" name="Text Box 1084">
            <a:extLst>
              <a:ext uri="{FF2B5EF4-FFF2-40B4-BE49-F238E27FC236}">
                <a16:creationId xmlns:a16="http://schemas.microsoft.com/office/drawing/2014/main" id="{30B0E390-76EB-4B63-B194-EC774A5BFCB3}"/>
              </a:ext>
            </a:extLst>
          </p:cNvPr>
          <p:cNvSpPr txBox="1">
            <a:spLocks noChangeArrowheads="1"/>
          </p:cNvSpPr>
          <p:nvPr/>
        </p:nvSpPr>
        <p:spPr bwMode="auto">
          <a:xfrm>
            <a:off x="2776538" y="1905000"/>
            <a:ext cx="812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6000" b="1">
                <a:solidFill>
                  <a:srgbClr val="FE0000"/>
                </a:solidFill>
              </a:rPr>
              <a:t>∞</a:t>
            </a:r>
            <a:endParaRPr lang="en-US" altLang="en-US" sz="3600" b="1">
              <a:solidFill>
                <a:srgbClr val="FE0000"/>
              </a:solidFill>
            </a:endParaRPr>
          </a:p>
        </p:txBody>
      </p:sp>
      <p:grpSp>
        <p:nvGrpSpPr>
          <p:cNvPr id="6" name="Group 1088">
            <a:extLst>
              <a:ext uri="{FF2B5EF4-FFF2-40B4-BE49-F238E27FC236}">
                <a16:creationId xmlns:a16="http://schemas.microsoft.com/office/drawing/2014/main" id="{47030DD4-89F8-49DA-9211-FAD60FF0C060}"/>
              </a:ext>
            </a:extLst>
          </p:cNvPr>
          <p:cNvGrpSpPr>
            <a:grpSpLocks/>
          </p:cNvGrpSpPr>
          <p:nvPr/>
        </p:nvGrpSpPr>
        <p:grpSpPr bwMode="auto">
          <a:xfrm>
            <a:off x="5351463" y="1295400"/>
            <a:ext cx="3030537" cy="1955800"/>
            <a:chOff x="3792" y="816"/>
            <a:chExt cx="2148" cy="1232"/>
          </a:xfrm>
        </p:grpSpPr>
        <p:sp>
          <p:nvSpPr>
            <p:cNvPr id="12" name="Line 1085">
              <a:extLst>
                <a:ext uri="{FF2B5EF4-FFF2-40B4-BE49-F238E27FC236}">
                  <a16:creationId xmlns:a16="http://schemas.microsoft.com/office/drawing/2014/main" id="{83EE097C-8896-4721-AF8D-EAEA417B6C3A}"/>
                </a:ext>
              </a:extLst>
            </p:cNvPr>
            <p:cNvSpPr>
              <a:spLocks noChangeShapeType="1"/>
            </p:cNvSpPr>
            <p:nvPr/>
          </p:nvSpPr>
          <p:spPr bwMode="auto">
            <a:xfrm flipH="1" flipV="1">
              <a:off x="3792" y="1152"/>
              <a:ext cx="912" cy="528"/>
            </a:xfrm>
            <a:prstGeom prst="line">
              <a:avLst/>
            </a:prstGeom>
            <a:noFill/>
            <a:ln w="28575">
              <a:solidFill>
                <a:srgbClr val="FEFE67"/>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0799" name="Line 1086">
              <a:extLst>
                <a:ext uri="{FF2B5EF4-FFF2-40B4-BE49-F238E27FC236}">
                  <a16:creationId xmlns:a16="http://schemas.microsoft.com/office/drawing/2014/main" id="{E02AB142-1AD6-4B5A-8108-E74798953746}"/>
                </a:ext>
              </a:extLst>
            </p:cNvPr>
            <p:cNvSpPr>
              <a:spLocks noChangeShapeType="1"/>
            </p:cNvSpPr>
            <p:nvPr/>
          </p:nvSpPr>
          <p:spPr bwMode="auto">
            <a:xfrm flipV="1">
              <a:off x="4704" y="816"/>
              <a:ext cx="192" cy="864"/>
            </a:xfrm>
            <a:prstGeom prst="line">
              <a:avLst/>
            </a:prstGeom>
            <a:noFill/>
            <a:ln w="28575">
              <a:solidFill>
                <a:srgbClr val="FEFE67"/>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0800" name="Text Box 1087">
              <a:extLst>
                <a:ext uri="{FF2B5EF4-FFF2-40B4-BE49-F238E27FC236}">
                  <a16:creationId xmlns:a16="http://schemas.microsoft.com/office/drawing/2014/main" id="{C5102939-FE85-4ED2-85AC-AD1085F5F403}"/>
                </a:ext>
              </a:extLst>
            </p:cNvPr>
            <p:cNvSpPr txBox="1">
              <a:spLocks noChangeArrowheads="1"/>
            </p:cNvSpPr>
            <p:nvPr/>
          </p:nvSpPr>
          <p:spPr bwMode="auto">
            <a:xfrm>
              <a:off x="4080" y="1680"/>
              <a:ext cx="1860"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EFE67"/>
                  </a:solidFill>
                </a:rPr>
                <a:t>Singularity !!</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5"/>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160810"/>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grpId="0" nodeType="afterEffect">
                                  <p:stCondLst>
                                    <p:cond delay="1000"/>
                                  </p:stCondLst>
                                  <p:childTnLst>
                                    <p:set>
                                      <p:cBhvr>
                                        <p:cTn id="15" dur="1" fill="hold">
                                          <p:stCondLst>
                                            <p:cond delay="499"/>
                                          </p:stCondLst>
                                        </p:cTn>
                                        <p:tgtEl>
                                          <p:spTgt spid="160808"/>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xit" presetSubtype="0" fill="hold" nodeType="afterEffect">
                                  <p:stCondLst>
                                    <p:cond delay="0"/>
                                  </p:stCondLst>
                                  <p:childTnLst>
                                    <p:set>
                                      <p:cBhvr>
                                        <p:cTn id="18" dur="1" fill="hold">
                                          <p:stCondLst>
                                            <p:cond delay="499"/>
                                          </p:stCondLst>
                                        </p:cTn>
                                        <p:tgtEl>
                                          <p:spTgt spid="4"/>
                                        </p:tgtEl>
                                        <p:attrNameLst>
                                          <p:attrName>style.visibility</p:attrName>
                                        </p:attrNameLst>
                                      </p:cBhvr>
                                      <p:to>
                                        <p:strVal val="hidden"/>
                                      </p:to>
                                    </p:set>
                                  </p:childTnLst>
                                </p:cTn>
                              </p:par>
                            </p:childTnLst>
                          </p:cTn>
                        </p:par>
                        <p:par>
                          <p:cTn id="19" fill="hold" nodeType="afterGroup">
                            <p:stCondLst>
                              <p:cond delay="3500"/>
                            </p:stCondLst>
                            <p:childTnLst>
                              <p:par>
                                <p:cTn id="20" presetID="1" presetClass="entr" presetSubtype="0" fill="hold" grpId="0" nodeType="afterEffect">
                                  <p:stCondLst>
                                    <p:cond delay="0"/>
                                  </p:stCondLst>
                                  <p:childTnLst>
                                    <p:set>
                                      <p:cBhvr>
                                        <p:cTn id="21" dur="1" fill="hold">
                                          <p:stCondLst>
                                            <p:cond delay="499"/>
                                          </p:stCondLst>
                                        </p:cTn>
                                        <p:tgtEl>
                                          <p:spTgt spid="160809"/>
                                        </p:tgtEl>
                                        <p:attrNameLst>
                                          <p:attrName>style.visibility</p:attrName>
                                        </p:attrNameLst>
                                      </p:cBhvr>
                                      <p:to>
                                        <p:strVal val="visible"/>
                                      </p:to>
                                    </p:set>
                                  </p:childTnLst>
                                </p:cTn>
                              </p:par>
                            </p:childTnLst>
                          </p:cTn>
                        </p:par>
                        <p:par>
                          <p:cTn id="22" fill="hold" nodeType="afterGroup">
                            <p:stCondLst>
                              <p:cond delay="4000"/>
                            </p:stCondLst>
                            <p:childTnLst>
                              <p:par>
                                <p:cTn id="23" presetID="1" presetClass="exit" presetSubtype="0" fill="hold" nodeType="afterEffect">
                                  <p:stCondLst>
                                    <p:cond delay="0"/>
                                  </p:stCondLst>
                                  <p:childTnLst>
                                    <p:set>
                                      <p:cBhvr>
                                        <p:cTn id="24" dur="1" fill="hold">
                                          <p:stCondLst>
                                            <p:cond delay="499"/>
                                          </p:stCondLst>
                                        </p:cTn>
                                        <p:tgtEl>
                                          <p:spTgt spid="5"/>
                                        </p:tgtEl>
                                        <p:attrNameLst>
                                          <p:attrName>style.visibility</p:attrName>
                                        </p:attrNameLst>
                                      </p:cBhvr>
                                      <p:to>
                                        <p:strVal val="hidden"/>
                                      </p:to>
                                    </p:set>
                                  </p:childTnLst>
                                </p:cTn>
                              </p:par>
                            </p:childTnLst>
                          </p:cTn>
                        </p:par>
                        <p:par>
                          <p:cTn id="25" fill="hold" nodeType="afterGroup">
                            <p:stCondLst>
                              <p:cond delay="4500"/>
                            </p:stCondLst>
                            <p:childTnLst>
                              <p:par>
                                <p:cTn id="26" presetID="1" presetClass="entr" presetSubtype="0" fill="hold" nodeType="afterEffect">
                                  <p:stCondLst>
                                    <p:cond delay="0"/>
                                  </p:stCondLst>
                                  <p:childTnLst>
                                    <p:set>
                                      <p:cBhvr>
                                        <p:cTn id="27" dur="1" fill="hold">
                                          <p:stCondLst>
                                            <p:cond delay="499"/>
                                          </p:stCondLst>
                                        </p:cTn>
                                        <p:tgtEl>
                                          <p:spTgt spid="160795"/>
                                        </p:tgtEl>
                                        <p:attrNameLst>
                                          <p:attrName>style.visibility</p:attrName>
                                        </p:attrNameLst>
                                      </p:cBhvr>
                                      <p:to>
                                        <p:strVal val="visible"/>
                                      </p:to>
                                    </p:set>
                                  </p:childTnLst>
                                </p:cTn>
                              </p:par>
                            </p:childTnLst>
                          </p:cTn>
                        </p:par>
                        <p:par>
                          <p:cTn id="28" fill="hold" nodeType="afterGroup">
                            <p:stCondLst>
                              <p:cond delay="5000"/>
                            </p:stCondLst>
                            <p:childTnLst>
                              <p:par>
                                <p:cTn id="29" presetID="1" presetClass="entr" presetSubtype="0" fill="hold" nodeType="afterEffect">
                                  <p:stCondLst>
                                    <p:cond delay="0"/>
                                  </p:stCondLst>
                                  <p:childTnLst>
                                    <p:set>
                                      <p:cBhvr>
                                        <p:cTn id="30" dur="1" fill="hold">
                                          <p:stCondLst>
                                            <p:cond delay="499"/>
                                          </p:stCondLst>
                                        </p:cTn>
                                        <p:tgtEl>
                                          <p:spTgt spid="160801"/>
                                        </p:tgtEl>
                                        <p:attrNameLst>
                                          <p:attrName>style.visibility</p:attrName>
                                        </p:attrNameLst>
                                      </p:cBhvr>
                                      <p:to>
                                        <p:strVal val="visible"/>
                                      </p:to>
                                    </p:set>
                                  </p:childTnLst>
                                </p:cTn>
                              </p:par>
                            </p:childTnLst>
                          </p:cTn>
                        </p:par>
                        <p:par>
                          <p:cTn id="31" fill="hold" nodeType="afterGroup">
                            <p:stCondLst>
                              <p:cond delay="5500"/>
                            </p:stCondLst>
                            <p:childTnLst>
                              <p:par>
                                <p:cTn id="32" presetID="1" presetClass="exit" presetSubtype="0" fill="hold" grpId="0" nodeType="afterEffect">
                                  <p:stCondLst>
                                    <p:cond delay="0"/>
                                  </p:stCondLst>
                                  <p:childTnLst>
                                    <p:set>
                                      <p:cBhvr>
                                        <p:cTn id="33" dur="1" fill="hold">
                                          <p:stCondLst>
                                            <p:cond delay="499"/>
                                          </p:stCondLst>
                                        </p:cTn>
                                        <p:tgtEl>
                                          <p:spTgt spid="160811"/>
                                        </p:tgtEl>
                                        <p:attrNameLst>
                                          <p:attrName>style.visibility</p:attrName>
                                        </p:attrNameLst>
                                      </p:cBhvr>
                                      <p:to>
                                        <p:strVal val="hidden"/>
                                      </p:to>
                                    </p:set>
                                  </p:childTnLst>
                                </p:cTn>
                              </p:par>
                            </p:childTnLst>
                          </p:cTn>
                        </p:par>
                        <p:par>
                          <p:cTn id="34" fill="hold" nodeType="afterGroup">
                            <p:stCondLst>
                              <p:cond delay="6000"/>
                            </p:stCondLst>
                            <p:childTnLst>
                              <p:par>
                                <p:cTn id="35" presetID="1" presetClass="entr" presetSubtype="0" fill="hold" grpId="0" nodeType="afterEffect">
                                  <p:stCondLst>
                                    <p:cond delay="0"/>
                                  </p:stCondLst>
                                  <p:childTnLst>
                                    <p:set>
                                      <p:cBhvr>
                                        <p:cTn id="36" dur="1" fill="hold">
                                          <p:stCondLst>
                                            <p:cond delay="499"/>
                                          </p:stCondLst>
                                        </p:cTn>
                                        <p:tgtEl>
                                          <p:spTgt spid="160815"/>
                                        </p:tgtEl>
                                        <p:attrNameLst>
                                          <p:attrName>style.visibility</p:attrName>
                                        </p:attrNameLst>
                                      </p:cBhvr>
                                      <p:to>
                                        <p:strVal val="visible"/>
                                      </p:to>
                                    </p:set>
                                  </p:childTnLst>
                                </p:cTn>
                              </p:par>
                            </p:childTnLst>
                          </p:cTn>
                        </p:par>
                        <p:par>
                          <p:cTn id="37" fill="hold" nodeType="afterGroup">
                            <p:stCondLst>
                              <p:cond delay="6500"/>
                            </p:stCondLst>
                            <p:childTnLst>
                              <p:par>
                                <p:cTn id="38" presetID="1" presetClass="exit" presetSubtype="0" fill="hold" nodeType="afterEffect">
                                  <p:stCondLst>
                                    <p:cond delay="1000"/>
                                  </p:stCondLst>
                                  <p:childTnLst>
                                    <p:set>
                                      <p:cBhvr>
                                        <p:cTn id="39" dur="1" fill="hold">
                                          <p:stCondLst>
                                            <p:cond delay="499"/>
                                          </p:stCondLst>
                                        </p:cTn>
                                        <p:tgtEl>
                                          <p:spTgt spid="160795"/>
                                        </p:tgtEl>
                                        <p:attrNameLst>
                                          <p:attrName>style.visibility</p:attrName>
                                        </p:attrNameLst>
                                      </p:cBhvr>
                                      <p:to>
                                        <p:strVal val="hidden"/>
                                      </p:to>
                                    </p:set>
                                  </p:childTnLst>
                                </p:cTn>
                              </p:par>
                            </p:childTnLst>
                          </p:cTn>
                        </p:par>
                        <p:par>
                          <p:cTn id="40" fill="hold" nodeType="afterGroup">
                            <p:stCondLst>
                              <p:cond delay="8000"/>
                            </p:stCondLst>
                            <p:childTnLst>
                              <p:par>
                                <p:cTn id="41" presetID="1" presetClass="exit" presetSubtype="0" fill="hold" nodeType="afterEffect">
                                  <p:stCondLst>
                                    <p:cond delay="0"/>
                                  </p:stCondLst>
                                  <p:childTnLst>
                                    <p:set>
                                      <p:cBhvr>
                                        <p:cTn id="42" dur="1" fill="hold">
                                          <p:stCondLst>
                                            <p:cond delay="499"/>
                                          </p:stCondLst>
                                        </p:cTn>
                                        <p:tgtEl>
                                          <p:spTgt spid="160801"/>
                                        </p:tgtEl>
                                        <p:attrNameLst>
                                          <p:attrName>style.visibility</p:attrName>
                                        </p:attrNameLst>
                                      </p:cBhvr>
                                      <p:to>
                                        <p:strVal val="hidden"/>
                                      </p:to>
                                    </p:set>
                                  </p:childTnLst>
                                </p:cTn>
                              </p:par>
                            </p:childTnLst>
                          </p:cTn>
                        </p:par>
                        <p:par>
                          <p:cTn id="43" fill="hold" nodeType="afterGroup">
                            <p:stCondLst>
                              <p:cond delay="8500"/>
                            </p:stCondLst>
                            <p:childTnLst>
                              <p:par>
                                <p:cTn id="44" presetID="1" presetClass="entr" presetSubtype="0" fill="hold" nodeType="afterEffect">
                                  <p:stCondLst>
                                    <p:cond delay="0"/>
                                  </p:stCondLst>
                                  <p:childTnLst>
                                    <p:set>
                                      <p:cBhvr>
                                        <p:cTn id="45" dur="1" fill="hold">
                                          <p:stCondLst>
                                            <p:cond delay="499"/>
                                          </p:stCondLst>
                                        </p:cTn>
                                        <p:tgtEl>
                                          <p:spTgt spid="160796"/>
                                        </p:tgtEl>
                                        <p:attrNameLst>
                                          <p:attrName>style.visibility</p:attrName>
                                        </p:attrNameLst>
                                      </p:cBhvr>
                                      <p:to>
                                        <p:strVal val="visible"/>
                                      </p:to>
                                    </p:set>
                                  </p:childTnLst>
                                </p:cTn>
                              </p:par>
                            </p:childTnLst>
                          </p:cTn>
                        </p:par>
                        <p:par>
                          <p:cTn id="46" fill="hold" nodeType="afterGroup">
                            <p:stCondLst>
                              <p:cond delay="9000"/>
                            </p:stCondLst>
                            <p:childTnLst>
                              <p:par>
                                <p:cTn id="47" presetID="1" presetClass="entr" presetSubtype="0" fill="hold" nodeType="afterEffect">
                                  <p:stCondLst>
                                    <p:cond delay="0"/>
                                  </p:stCondLst>
                                  <p:childTnLst>
                                    <p:set>
                                      <p:cBhvr>
                                        <p:cTn id="48" dur="1" fill="hold">
                                          <p:stCondLst>
                                            <p:cond delay="499"/>
                                          </p:stCondLst>
                                        </p:cTn>
                                        <p:tgtEl>
                                          <p:spTgt spid="160802"/>
                                        </p:tgtEl>
                                        <p:attrNameLst>
                                          <p:attrName>style.visibility</p:attrName>
                                        </p:attrNameLst>
                                      </p:cBhvr>
                                      <p:to>
                                        <p:strVal val="visible"/>
                                      </p:to>
                                    </p:set>
                                  </p:childTnLst>
                                </p:cTn>
                              </p:par>
                            </p:childTnLst>
                          </p:cTn>
                        </p:par>
                        <p:par>
                          <p:cTn id="49" fill="hold" nodeType="afterGroup">
                            <p:stCondLst>
                              <p:cond delay="9500"/>
                            </p:stCondLst>
                            <p:childTnLst>
                              <p:par>
                                <p:cTn id="50" presetID="1" presetClass="exit" presetSubtype="0" fill="hold" grpId="0" nodeType="afterEffect">
                                  <p:stCondLst>
                                    <p:cond delay="0"/>
                                  </p:stCondLst>
                                  <p:childTnLst>
                                    <p:set>
                                      <p:cBhvr>
                                        <p:cTn id="51" dur="1" fill="hold">
                                          <p:stCondLst>
                                            <p:cond delay="499"/>
                                          </p:stCondLst>
                                        </p:cTn>
                                        <p:tgtEl>
                                          <p:spTgt spid="160816"/>
                                        </p:tgtEl>
                                        <p:attrNameLst>
                                          <p:attrName>style.visibility</p:attrName>
                                        </p:attrNameLst>
                                      </p:cBhvr>
                                      <p:to>
                                        <p:strVal val="hidden"/>
                                      </p:to>
                                    </p:set>
                                  </p:childTnLst>
                                </p:cTn>
                              </p:par>
                            </p:childTnLst>
                          </p:cTn>
                        </p:par>
                        <p:par>
                          <p:cTn id="52" fill="hold" nodeType="afterGroup">
                            <p:stCondLst>
                              <p:cond delay="10000"/>
                            </p:stCondLst>
                            <p:childTnLst>
                              <p:par>
                                <p:cTn id="53" presetID="1" presetClass="entr" presetSubtype="0" fill="hold" grpId="0" nodeType="afterEffect">
                                  <p:stCondLst>
                                    <p:cond delay="0"/>
                                  </p:stCondLst>
                                  <p:childTnLst>
                                    <p:set>
                                      <p:cBhvr>
                                        <p:cTn id="54" dur="1" fill="hold">
                                          <p:stCondLst>
                                            <p:cond delay="499"/>
                                          </p:stCondLst>
                                        </p:cTn>
                                        <p:tgtEl>
                                          <p:spTgt spid="160818"/>
                                        </p:tgtEl>
                                        <p:attrNameLst>
                                          <p:attrName>style.visibility</p:attrName>
                                        </p:attrNameLst>
                                      </p:cBhvr>
                                      <p:to>
                                        <p:strVal val="visible"/>
                                      </p:to>
                                    </p:set>
                                  </p:childTnLst>
                                </p:cTn>
                              </p:par>
                            </p:childTnLst>
                          </p:cTn>
                        </p:par>
                        <p:par>
                          <p:cTn id="55" fill="hold" nodeType="afterGroup">
                            <p:stCondLst>
                              <p:cond delay="10500"/>
                            </p:stCondLst>
                            <p:childTnLst>
                              <p:par>
                                <p:cTn id="56" presetID="1" presetClass="exit" presetSubtype="0" fill="hold" nodeType="afterEffect">
                                  <p:stCondLst>
                                    <p:cond delay="1000"/>
                                  </p:stCondLst>
                                  <p:childTnLst>
                                    <p:set>
                                      <p:cBhvr>
                                        <p:cTn id="57" dur="1" fill="hold">
                                          <p:stCondLst>
                                            <p:cond delay="499"/>
                                          </p:stCondLst>
                                        </p:cTn>
                                        <p:tgtEl>
                                          <p:spTgt spid="160796"/>
                                        </p:tgtEl>
                                        <p:attrNameLst>
                                          <p:attrName>style.visibility</p:attrName>
                                        </p:attrNameLst>
                                      </p:cBhvr>
                                      <p:to>
                                        <p:strVal val="hidden"/>
                                      </p:to>
                                    </p:set>
                                  </p:childTnLst>
                                </p:cTn>
                              </p:par>
                            </p:childTnLst>
                          </p:cTn>
                        </p:par>
                        <p:par>
                          <p:cTn id="58" fill="hold" nodeType="afterGroup">
                            <p:stCondLst>
                              <p:cond delay="12000"/>
                            </p:stCondLst>
                            <p:childTnLst>
                              <p:par>
                                <p:cTn id="59" presetID="1" presetClass="exit" presetSubtype="0" fill="hold" nodeType="afterEffect">
                                  <p:stCondLst>
                                    <p:cond delay="0"/>
                                  </p:stCondLst>
                                  <p:childTnLst>
                                    <p:set>
                                      <p:cBhvr>
                                        <p:cTn id="60" dur="1" fill="hold">
                                          <p:stCondLst>
                                            <p:cond delay="499"/>
                                          </p:stCondLst>
                                        </p:cTn>
                                        <p:tgtEl>
                                          <p:spTgt spid="160802"/>
                                        </p:tgtEl>
                                        <p:attrNameLst>
                                          <p:attrName>style.visibility</p:attrName>
                                        </p:attrNameLst>
                                      </p:cBhvr>
                                      <p:to>
                                        <p:strVal val="hidden"/>
                                      </p:to>
                                    </p:set>
                                  </p:childTnLst>
                                </p:cTn>
                              </p:par>
                            </p:childTnLst>
                          </p:cTn>
                        </p:par>
                        <p:par>
                          <p:cTn id="61" fill="hold" nodeType="afterGroup">
                            <p:stCondLst>
                              <p:cond delay="12500"/>
                            </p:stCondLst>
                            <p:childTnLst>
                              <p:par>
                                <p:cTn id="62" presetID="1" presetClass="entr" presetSubtype="0" fill="hold" nodeType="afterEffect">
                                  <p:stCondLst>
                                    <p:cond delay="0"/>
                                  </p:stCondLst>
                                  <p:childTnLst>
                                    <p:set>
                                      <p:cBhvr>
                                        <p:cTn id="63" dur="1" fill="hold">
                                          <p:stCondLst>
                                            <p:cond delay="499"/>
                                          </p:stCondLst>
                                        </p:cTn>
                                        <p:tgtEl>
                                          <p:spTgt spid="160797"/>
                                        </p:tgtEl>
                                        <p:attrNameLst>
                                          <p:attrName>style.visibility</p:attrName>
                                        </p:attrNameLst>
                                      </p:cBhvr>
                                      <p:to>
                                        <p:strVal val="visible"/>
                                      </p:to>
                                    </p:set>
                                  </p:childTnLst>
                                </p:cTn>
                              </p:par>
                            </p:childTnLst>
                          </p:cTn>
                        </p:par>
                        <p:par>
                          <p:cTn id="64" fill="hold" nodeType="afterGroup">
                            <p:stCondLst>
                              <p:cond delay="13000"/>
                            </p:stCondLst>
                            <p:childTnLst>
                              <p:par>
                                <p:cTn id="65" presetID="1" presetClass="entr" presetSubtype="0" fill="hold" nodeType="afterEffect">
                                  <p:stCondLst>
                                    <p:cond delay="0"/>
                                  </p:stCondLst>
                                  <p:childTnLst>
                                    <p:set>
                                      <p:cBhvr>
                                        <p:cTn id="66" dur="1" fill="hold">
                                          <p:stCondLst>
                                            <p:cond delay="499"/>
                                          </p:stCondLst>
                                        </p:cTn>
                                        <p:tgtEl>
                                          <p:spTgt spid="160803"/>
                                        </p:tgtEl>
                                        <p:attrNameLst>
                                          <p:attrName>style.visibility</p:attrName>
                                        </p:attrNameLst>
                                      </p:cBhvr>
                                      <p:to>
                                        <p:strVal val="visible"/>
                                      </p:to>
                                    </p:set>
                                  </p:childTnLst>
                                </p:cTn>
                              </p:par>
                            </p:childTnLst>
                          </p:cTn>
                        </p:par>
                        <p:par>
                          <p:cTn id="67" fill="hold" nodeType="afterGroup">
                            <p:stCondLst>
                              <p:cond delay="13500"/>
                            </p:stCondLst>
                            <p:childTnLst>
                              <p:par>
                                <p:cTn id="68" presetID="1" presetClass="exit" presetSubtype="0" fill="hold" grpId="0" nodeType="afterEffect">
                                  <p:stCondLst>
                                    <p:cond delay="0"/>
                                  </p:stCondLst>
                                  <p:childTnLst>
                                    <p:set>
                                      <p:cBhvr>
                                        <p:cTn id="69" dur="1" fill="hold">
                                          <p:stCondLst>
                                            <p:cond delay="499"/>
                                          </p:stCondLst>
                                        </p:cTn>
                                        <p:tgtEl>
                                          <p:spTgt spid="160819"/>
                                        </p:tgtEl>
                                        <p:attrNameLst>
                                          <p:attrName>style.visibility</p:attrName>
                                        </p:attrNameLst>
                                      </p:cBhvr>
                                      <p:to>
                                        <p:strVal val="hidden"/>
                                      </p:to>
                                    </p:set>
                                  </p:childTnLst>
                                </p:cTn>
                              </p:par>
                            </p:childTnLst>
                          </p:cTn>
                        </p:par>
                        <p:par>
                          <p:cTn id="70" fill="hold" nodeType="afterGroup">
                            <p:stCondLst>
                              <p:cond delay="14000"/>
                            </p:stCondLst>
                            <p:childTnLst>
                              <p:par>
                                <p:cTn id="71" presetID="1" presetClass="entr" presetSubtype="0" fill="hold" grpId="0" nodeType="afterEffect">
                                  <p:stCondLst>
                                    <p:cond delay="0"/>
                                  </p:stCondLst>
                                  <p:childTnLst>
                                    <p:set>
                                      <p:cBhvr>
                                        <p:cTn id="72" dur="1" fill="hold">
                                          <p:stCondLst>
                                            <p:cond delay="499"/>
                                          </p:stCondLst>
                                        </p:cTn>
                                        <p:tgtEl>
                                          <p:spTgt spid="160821"/>
                                        </p:tgtEl>
                                        <p:attrNameLst>
                                          <p:attrName>style.visibility</p:attrName>
                                        </p:attrNameLst>
                                      </p:cBhvr>
                                      <p:to>
                                        <p:strVal val="visible"/>
                                      </p:to>
                                    </p:set>
                                  </p:childTnLst>
                                </p:cTn>
                              </p:par>
                            </p:childTnLst>
                          </p:cTn>
                        </p:par>
                        <p:par>
                          <p:cTn id="73" fill="hold" nodeType="afterGroup">
                            <p:stCondLst>
                              <p:cond delay="14500"/>
                            </p:stCondLst>
                            <p:childTnLst>
                              <p:par>
                                <p:cTn id="74" presetID="1" presetClass="exit" presetSubtype="0" fill="hold" nodeType="afterEffect">
                                  <p:stCondLst>
                                    <p:cond delay="1000"/>
                                  </p:stCondLst>
                                  <p:childTnLst>
                                    <p:set>
                                      <p:cBhvr>
                                        <p:cTn id="75" dur="1" fill="hold">
                                          <p:stCondLst>
                                            <p:cond delay="499"/>
                                          </p:stCondLst>
                                        </p:cTn>
                                        <p:tgtEl>
                                          <p:spTgt spid="160797"/>
                                        </p:tgtEl>
                                        <p:attrNameLst>
                                          <p:attrName>style.visibility</p:attrName>
                                        </p:attrNameLst>
                                      </p:cBhvr>
                                      <p:to>
                                        <p:strVal val="hidden"/>
                                      </p:to>
                                    </p:set>
                                  </p:childTnLst>
                                </p:cTn>
                              </p:par>
                            </p:childTnLst>
                          </p:cTn>
                        </p:par>
                        <p:par>
                          <p:cTn id="76" fill="hold" nodeType="afterGroup">
                            <p:stCondLst>
                              <p:cond delay="16000"/>
                            </p:stCondLst>
                            <p:childTnLst>
                              <p:par>
                                <p:cTn id="77" presetID="1" presetClass="exit" presetSubtype="0" fill="hold" nodeType="afterEffect">
                                  <p:stCondLst>
                                    <p:cond delay="0"/>
                                  </p:stCondLst>
                                  <p:childTnLst>
                                    <p:set>
                                      <p:cBhvr>
                                        <p:cTn id="78" dur="1" fill="hold">
                                          <p:stCondLst>
                                            <p:cond delay="499"/>
                                          </p:stCondLst>
                                        </p:cTn>
                                        <p:tgtEl>
                                          <p:spTgt spid="160803"/>
                                        </p:tgtEl>
                                        <p:attrNameLst>
                                          <p:attrName>style.visibility</p:attrName>
                                        </p:attrNameLst>
                                      </p:cBhvr>
                                      <p:to>
                                        <p:strVal val="hidden"/>
                                      </p:to>
                                    </p:set>
                                  </p:childTnLst>
                                </p:cTn>
                              </p:par>
                            </p:childTnLst>
                          </p:cTn>
                        </p:par>
                        <p:par>
                          <p:cTn id="79" fill="hold" nodeType="afterGroup">
                            <p:stCondLst>
                              <p:cond delay="16500"/>
                            </p:stCondLst>
                            <p:childTnLst>
                              <p:par>
                                <p:cTn id="80" presetID="1" presetClass="entr" presetSubtype="0" fill="hold" nodeType="afterEffect">
                                  <p:stCondLst>
                                    <p:cond delay="0"/>
                                  </p:stCondLst>
                                  <p:childTnLst>
                                    <p:set>
                                      <p:cBhvr>
                                        <p:cTn id="81" dur="1" fill="hold">
                                          <p:stCondLst>
                                            <p:cond delay="499"/>
                                          </p:stCondLst>
                                        </p:cTn>
                                        <p:tgtEl>
                                          <p:spTgt spid="160798"/>
                                        </p:tgtEl>
                                        <p:attrNameLst>
                                          <p:attrName>style.visibility</p:attrName>
                                        </p:attrNameLst>
                                      </p:cBhvr>
                                      <p:to>
                                        <p:strVal val="visible"/>
                                      </p:to>
                                    </p:set>
                                  </p:childTnLst>
                                </p:cTn>
                              </p:par>
                            </p:childTnLst>
                          </p:cTn>
                        </p:par>
                        <p:par>
                          <p:cTn id="82" fill="hold" nodeType="afterGroup">
                            <p:stCondLst>
                              <p:cond delay="17000"/>
                            </p:stCondLst>
                            <p:childTnLst>
                              <p:par>
                                <p:cTn id="83" presetID="1" presetClass="entr" presetSubtype="0" fill="hold" nodeType="afterEffect">
                                  <p:stCondLst>
                                    <p:cond delay="0"/>
                                  </p:stCondLst>
                                  <p:childTnLst>
                                    <p:set>
                                      <p:cBhvr>
                                        <p:cTn id="84" dur="1" fill="hold">
                                          <p:stCondLst>
                                            <p:cond delay="499"/>
                                          </p:stCondLst>
                                        </p:cTn>
                                        <p:tgtEl>
                                          <p:spTgt spid="160804"/>
                                        </p:tgtEl>
                                        <p:attrNameLst>
                                          <p:attrName>style.visibility</p:attrName>
                                        </p:attrNameLst>
                                      </p:cBhvr>
                                      <p:to>
                                        <p:strVal val="visible"/>
                                      </p:to>
                                    </p:set>
                                  </p:childTnLst>
                                </p:cTn>
                              </p:par>
                            </p:childTnLst>
                          </p:cTn>
                        </p:par>
                        <p:par>
                          <p:cTn id="85" fill="hold" nodeType="afterGroup">
                            <p:stCondLst>
                              <p:cond delay="17500"/>
                            </p:stCondLst>
                            <p:childTnLst>
                              <p:par>
                                <p:cTn id="86" presetID="1" presetClass="exit" presetSubtype="0" fill="hold" grpId="0" nodeType="afterEffect">
                                  <p:stCondLst>
                                    <p:cond delay="0"/>
                                  </p:stCondLst>
                                  <p:childTnLst>
                                    <p:set>
                                      <p:cBhvr>
                                        <p:cTn id="87" dur="1" fill="hold">
                                          <p:stCondLst>
                                            <p:cond delay="499"/>
                                          </p:stCondLst>
                                        </p:cTn>
                                        <p:tgtEl>
                                          <p:spTgt spid="160823"/>
                                        </p:tgtEl>
                                        <p:attrNameLst>
                                          <p:attrName>style.visibility</p:attrName>
                                        </p:attrNameLst>
                                      </p:cBhvr>
                                      <p:to>
                                        <p:strVal val="hidden"/>
                                      </p:to>
                                    </p:set>
                                  </p:childTnLst>
                                </p:cTn>
                              </p:par>
                            </p:childTnLst>
                          </p:cTn>
                        </p:par>
                        <p:par>
                          <p:cTn id="88" fill="hold" nodeType="afterGroup">
                            <p:stCondLst>
                              <p:cond delay="18000"/>
                            </p:stCondLst>
                            <p:childTnLst>
                              <p:par>
                                <p:cTn id="89" presetID="1" presetClass="entr" presetSubtype="0" fill="hold" grpId="0" nodeType="afterEffect">
                                  <p:stCondLst>
                                    <p:cond delay="0"/>
                                  </p:stCondLst>
                                  <p:childTnLst>
                                    <p:set>
                                      <p:cBhvr>
                                        <p:cTn id="90" dur="1" fill="hold">
                                          <p:stCondLst>
                                            <p:cond delay="499"/>
                                          </p:stCondLst>
                                        </p:cTn>
                                        <p:tgtEl>
                                          <p:spTgt spid="160825"/>
                                        </p:tgtEl>
                                        <p:attrNameLst>
                                          <p:attrName>style.visibility</p:attrName>
                                        </p:attrNameLst>
                                      </p:cBhvr>
                                      <p:to>
                                        <p:strVal val="visible"/>
                                      </p:to>
                                    </p:set>
                                  </p:childTnLst>
                                </p:cTn>
                              </p:par>
                            </p:childTnLst>
                          </p:cTn>
                        </p:par>
                        <p:par>
                          <p:cTn id="91" fill="hold" nodeType="afterGroup">
                            <p:stCondLst>
                              <p:cond delay="18500"/>
                            </p:stCondLst>
                            <p:childTnLst>
                              <p:par>
                                <p:cTn id="92" presetID="1" presetClass="exit" presetSubtype="0" fill="hold" nodeType="afterEffect">
                                  <p:stCondLst>
                                    <p:cond delay="1000"/>
                                  </p:stCondLst>
                                  <p:childTnLst>
                                    <p:set>
                                      <p:cBhvr>
                                        <p:cTn id="93" dur="1" fill="hold">
                                          <p:stCondLst>
                                            <p:cond delay="499"/>
                                          </p:stCondLst>
                                        </p:cTn>
                                        <p:tgtEl>
                                          <p:spTgt spid="160798"/>
                                        </p:tgtEl>
                                        <p:attrNameLst>
                                          <p:attrName>style.visibility</p:attrName>
                                        </p:attrNameLst>
                                      </p:cBhvr>
                                      <p:to>
                                        <p:strVal val="hidden"/>
                                      </p:to>
                                    </p:set>
                                  </p:childTnLst>
                                </p:cTn>
                              </p:par>
                            </p:childTnLst>
                          </p:cTn>
                        </p:par>
                        <p:par>
                          <p:cTn id="94" fill="hold" nodeType="afterGroup">
                            <p:stCondLst>
                              <p:cond delay="20000"/>
                            </p:stCondLst>
                            <p:childTnLst>
                              <p:par>
                                <p:cTn id="95" presetID="1" presetClass="exit" presetSubtype="0" fill="hold" nodeType="afterEffect">
                                  <p:stCondLst>
                                    <p:cond delay="0"/>
                                  </p:stCondLst>
                                  <p:childTnLst>
                                    <p:set>
                                      <p:cBhvr>
                                        <p:cTn id="96" dur="1" fill="hold">
                                          <p:stCondLst>
                                            <p:cond delay="499"/>
                                          </p:stCondLst>
                                        </p:cTn>
                                        <p:tgtEl>
                                          <p:spTgt spid="160804"/>
                                        </p:tgtEl>
                                        <p:attrNameLst>
                                          <p:attrName>style.visibility</p:attrName>
                                        </p:attrNameLst>
                                      </p:cBhvr>
                                      <p:to>
                                        <p:strVal val="hidden"/>
                                      </p:to>
                                    </p:set>
                                  </p:childTnLst>
                                </p:cTn>
                              </p:par>
                            </p:childTnLst>
                          </p:cTn>
                        </p:par>
                        <p:par>
                          <p:cTn id="97" fill="hold" nodeType="afterGroup">
                            <p:stCondLst>
                              <p:cond delay="20500"/>
                            </p:stCondLst>
                            <p:childTnLst>
                              <p:par>
                                <p:cTn id="98" presetID="1" presetClass="entr" presetSubtype="0" fill="hold" nodeType="afterEffect">
                                  <p:stCondLst>
                                    <p:cond delay="0"/>
                                  </p:stCondLst>
                                  <p:childTnLst>
                                    <p:set>
                                      <p:cBhvr>
                                        <p:cTn id="99" dur="1" fill="hold">
                                          <p:stCondLst>
                                            <p:cond delay="499"/>
                                          </p:stCondLst>
                                        </p:cTn>
                                        <p:tgtEl>
                                          <p:spTgt spid="160826"/>
                                        </p:tgtEl>
                                        <p:attrNameLst>
                                          <p:attrName>style.visibility</p:attrName>
                                        </p:attrNameLst>
                                      </p:cBhvr>
                                      <p:to>
                                        <p:strVal val="visible"/>
                                      </p:to>
                                    </p:set>
                                  </p:childTnLst>
                                </p:cTn>
                              </p:par>
                            </p:childTnLst>
                          </p:cTn>
                        </p:par>
                        <p:par>
                          <p:cTn id="100" fill="hold" nodeType="afterGroup">
                            <p:stCondLst>
                              <p:cond delay="21000"/>
                            </p:stCondLst>
                            <p:childTnLst>
                              <p:par>
                                <p:cTn id="101" presetID="1" presetClass="entr" presetSubtype="0" fill="hold" grpId="0" nodeType="afterEffect">
                                  <p:stCondLst>
                                    <p:cond delay="0"/>
                                  </p:stCondLst>
                                  <p:childTnLst>
                                    <p:set>
                                      <p:cBhvr>
                                        <p:cTn id="102" dur="1" fill="hold">
                                          <p:stCondLst>
                                            <p:cond delay="499"/>
                                          </p:stCondLst>
                                        </p:cTn>
                                        <p:tgtEl>
                                          <p:spTgt spid="160827"/>
                                        </p:tgtEl>
                                        <p:attrNameLst>
                                          <p:attrName>style.visibility</p:attrName>
                                        </p:attrNameLst>
                                      </p:cBhvr>
                                      <p:to>
                                        <p:strVal val="visible"/>
                                      </p:to>
                                    </p:set>
                                  </p:childTnLst>
                                </p:cTn>
                              </p:par>
                            </p:childTnLst>
                          </p:cTn>
                        </p:par>
                        <p:par>
                          <p:cTn id="103" fill="hold" nodeType="afterGroup">
                            <p:stCondLst>
                              <p:cond delay="21500"/>
                            </p:stCondLst>
                            <p:childTnLst>
                              <p:par>
                                <p:cTn id="104" presetID="1" presetClass="entr" presetSubtype="0" fill="hold" grpId="0" nodeType="afterEffect">
                                  <p:stCondLst>
                                    <p:cond delay="0"/>
                                  </p:stCondLst>
                                  <p:childTnLst>
                                    <p:set>
                                      <p:cBhvr>
                                        <p:cTn id="105" dur="1" fill="hold">
                                          <p:stCondLst>
                                            <p:cond delay="499"/>
                                          </p:stCondLst>
                                        </p:cTn>
                                        <p:tgtEl>
                                          <p:spTgt spid="160828"/>
                                        </p:tgtEl>
                                        <p:attrNameLst>
                                          <p:attrName>style.visibility</p:attrName>
                                        </p:attrNameLst>
                                      </p:cBhvr>
                                      <p:to>
                                        <p:strVal val="visible"/>
                                      </p:to>
                                    </p:set>
                                  </p:childTnLst>
                                </p:cTn>
                              </p:par>
                            </p:childTnLst>
                          </p:cTn>
                        </p:par>
                        <p:par>
                          <p:cTn id="106" fill="hold" nodeType="afterGroup">
                            <p:stCondLst>
                              <p:cond delay="22000"/>
                            </p:stCondLst>
                            <p:childTnLst>
                              <p:par>
                                <p:cTn id="107" presetID="1" presetClass="entr" presetSubtype="0" fill="hold" nodeType="afterEffect">
                                  <p:stCondLst>
                                    <p:cond delay="0"/>
                                  </p:stCondLst>
                                  <p:childTnLst>
                                    <p:set>
                                      <p:cBhvr>
                                        <p:cTn id="108"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808" grpId="0" animBg="1"/>
      <p:bldP spid="160809" grpId="0" animBg="1"/>
      <p:bldP spid="160811" grpId="0" animBg="1"/>
      <p:bldP spid="160810" grpId="0" animBg="1"/>
      <p:bldP spid="160816" grpId="0" animBg="1"/>
      <p:bldP spid="160815" grpId="0" animBg="1" autoUpdateAnimBg="0"/>
      <p:bldP spid="160819" grpId="0" animBg="1"/>
      <p:bldP spid="160818" grpId="0" animBg="1"/>
      <p:bldP spid="160823" grpId="0" animBg="1"/>
      <p:bldP spid="160821" grpId="0" animBg="1"/>
      <p:bldP spid="160825" grpId="0" animBg="1"/>
      <p:bldP spid="160827" grpId="0" autoUpdateAnimBg="0"/>
      <p:bldP spid="160828" grpId="0" autoUpdateAnimBg="0"/>
    </p:bld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62818" name="Rectangle 1026">
            <a:extLst>
              <a:ext uri="{FF2B5EF4-FFF2-40B4-BE49-F238E27FC236}">
                <a16:creationId xmlns:a16="http://schemas.microsoft.com/office/drawing/2014/main" id="{B50E64FC-DD70-476E-BA66-BC154ECCEE30}"/>
              </a:ext>
            </a:extLst>
          </p:cNvPr>
          <p:cNvSpPr>
            <a:spLocks noChangeArrowheads="1"/>
          </p:cNvSpPr>
          <p:nvPr/>
        </p:nvSpPr>
        <p:spPr bwMode="auto">
          <a:xfrm>
            <a:off x="3581400" y="5029200"/>
            <a:ext cx="21923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0000"/>
                </a:solidFill>
                <a:latin typeface="Arial" panose="020B0604020202020204" pitchFamily="34" charset="0"/>
                <a:cs typeface="Arial" panose="020B0604020202020204" pitchFamily="34" charset="0"/>
              </a:rPr>
              <a:t>black hole</a:t>
            </a:r>
          </a:p>
        </p:txBody>
      </p:sp>
      <p:pic>
        <p:nvPicPr>
          <p:cNvPr id="162819" name="Picture 1027">
            <a:extLst>
              <a:ext uri="{FF2B5EF4-FFF2-40B4-BE49-F238E27FC236}">
                <a16:creationId xmlns:a16="http://schemas.microsoft.com/office/drawing/2014/main" id="{F8EF94D8-CB62-4FEB-B9D9-72A6118A66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7425" y="2254250"/>
            <a:ext cx="2089150"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2820" name="Text Box 1028">
            <a:extLst>
              <a:ext uri="{FF2B5EF4-FFF2-40B4-BE49-F238E27FC236}">
                <a16:creationId xmlns:a16="http://schemas.microsoft.com/office/drawing/2014/main" id="{9D2C58EA-E8CC-48D8-A5AB-EDEA54C56470}"/>
              </a:ext>
            </a:extLst>
          </p:cNvPr>
          <p:cNvSpPr txBox="1">
            <a:spLocks noChangeArrowheads="1"/>
          </p:cNvSpPr>
          <p:nvPr/>
        </p:nvSpPr>
        <p:spPr bwMode="auto">
          <a:xfrm>
            <a:off x="5486400" y="1981200"/>
            <a:ext cx="2438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FF00"/>
                </a:solidFill>
                <a:latin typeface="Arial" panose="020B0604020202020204" pitchFamily="34" charset="0"/>
                <a:cs typeface="Arial" panose="020B0604020202020204" pitchFamily="34" charset="0"/>
              </a:rPr>
              <a:t>event horizon</a:t>
            </a:r>
          </a:p>
        </p:txBody>
      </p:sp>
      <p:sp>
        <p:nvSpPr>
          <p:cNvPr id="162821" name="Freeform 1029">
            <a:extLst>
              <a:ext uri="{FF2B5EF4-FFF2-40B4-BE49-F238E27FC236}">
                <a16:creationId xmlns:a16="http://schemas.microsoft.com/office/drawing/2014/main" id="{5CD37845-5D85-4A5C-8661-59D30287F711}"/>
              </a:ext>
            </a:extLst>
          </p:cNvPr>
          <p:cNvSpPr>
            <a:spLocks/>
          </p:cNvSpPr>
          <p:nvPr/>
        </p:nvSpPr>
        <p:spPr bwMode="auto">
          <a:xfrm>
            <a:off x="5068888" y="2044700"/>
            <a:ext cx="485775" cy="393700"/>
          </a:xfrm>
          <a:custGeom>
            <a:avLst/>
            <a:gdLst>
              <a:gd name="T0" fmla="*/ 2147483647 w 344"/>
              <a:gd name="T1" fmla="*/ 2147483647 h 248"/>
              <a:gd name="T2" fmla="*/ 2147483647 w 344"/>
              <a:gd name="T3" fmla="*/ 2147483647 h 248"/>
              <a:gd name="T4" fmla="*/ 2147483647 w 344"/>
              <a:gd name="T5" fmla="*/ 2147483647 h 248"/>
              <a:gd name="T6" fmla="*/ 2147483647 w 344"/>
              <a:gd name="T7" fmla="*/ 2147483647 h 248"/>
              <a:gd name="T8" fmla="*/ 0 60000 65536"/>
              <a:gd name="T9" fmla="*/ 0 60000 65536"/>
              <a:gd name="T10" fmla="*/ 0 60000 65536"/>
              <a:gd name="T11" fmla="*/ 0 60000 65536"/>
              <a:gd name="T12" fmla="*/ 0 w 344"/>
              <a:gd name="T13" fmla="*/ 0 h 248"/>
              <a:gd name="T14" fmla="*/ 344 w 344"/>
              <a:gd name="T15" fmla="*/ 248 h 248"/>
            </a:gdLst>
            <a:ahLst/>
            <a:cxnLst>
              <a:cxn ang="T8">
                <a:pos x="T0" y="T1"/>
              </a:cxn>
              <a:cxn ang="T9">
                <a:pos x="T2" y="T3"/>
              </a:cxn>
              <a:cxn ang="T10">
                <a:pos x="T4" y="T5"/>
              </a:cxn>
              <a:cxn ang="T11">
                <a:pos x="T6" y="T7"/>
              </a:cxn>
            </a:cxnLst>
            <a:rect l="T12" t="T13" r="T14" b="T15"/>
            <a:pathLst>
              <a:path w="344" h="248">
                <a:moveTo>
                  <a:pt x="344" y="152"/>
                </a:moveTo>
                <a:cubicBezTo>
                  <a:pt x="227" y="76"/>
                  <a:pt x="111" y="0"/>
                  <a:pt x="56" y="8"/>
                </a:cubicBezTo>
                <a:cubicBezTo>
                  <a:pt x="0" y="15"/>
                  <a:pt x="15" y="160"/>
                  <a:pt x="8" y="200"/>
                </a:cubicBezTo>
                <a:cubicBezTo>
                  <a:pt x="0" y="239"/>
                  <a:pt x="4" y="243"/>
                  <a:pt x="8" y="248"/>
                </a:cubicBezTo>
              </a:path>
            </a:pathLst>
          </a:custGeom>
          <a:noFill/>
          <a:ln w="57150" cmpd="sng">
            <a:solidFill>
              <a:srgbClr val="FFFD06"/>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62822" name="Rectangle 1030">
            <a:extLst>
              <a:ext uri="{FF2B5EF4-FFF2-40B4-BE49-F238E27FC236}">
                <a16:creationId xmlns:a16="http://schemas.microsoft.com/office/drawing/2014/main" id="{27ABCE0D-6BBC-42D6-B3D4-E5A7128FBCF3}"/>
              </a:ext>
            </a:extLst>
          </p:cNvPr>
          <p:cNvSpPr>
            <a:spLocks noChangeArrowheads="1"/>
          </p:cNvSpPr>
          <p:nvPr/>
        </p:nvSpPr>
        <p:spPr bwMode="auto">
          <a:xfrm>
            <a:off x="1897063" y="1676400"/>
            <a:ext cx="2259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FF00"/>
                </a:solidFill>
                <a:latin typeface="Arial" panose="020B0604020202020204" pitchFamily="34" charset="0"/>
                <a:cs typeface="Arial" panose="020B0604020202020204" pitchFamily="34" charset="0"/>
              </a:rPr>
              <a:t>singularity</a:t>
            </a:r>
          </a:p>
        </p:txBody>
      </p:sp>
      <p:sp>
        <p:nvSpPr>
          <p:cNvPr id="162823" name="Line 1031">
            <a:extLst>
              <a:ext uri="{FF2B5EF4-FFF2-40B4-BE49-F238E27FC236}">
                <a16:creationId xmlns:a16="http://schemas.microsoft.com/office/drawing/2014/main" id="{22E725F4-3B11-4B0C-AB1D-B78243ABC948}"/>
              </a:ext>
            </a:extLst>
          </p:cNvPr>
          <p:cNvSpPr>
            <a:spLocks noChangeShapeType="1"/>
          </p:cNvSpPr>
          <p:nvPr/>
        </p:nvSpPr>
        <p:spPr bwMode="auto">
          <a:xfrm>
            <a:off x="3276600" y="2286000"/>
            <a:ext cx="1219200" cy="1066800"/>
          </a:xfrm>
          <a:prstGeom prst="line">
            <a:avLst/>
          </a:prstGeom>
          <a:noFill/>
          <a:ln w="38100">
            <a:solidFill>
              <a:srgbClr val="FFFD0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2824" name="Text Box 1032">
            <a:extLst>
              <a:ext uri="{FF2B5EF4-FFF2-40B4-BE49-F238E27FC236}">
                <a16:creationId xmlns:a16="http://schemas.microsoft.com/office/drawing/2014/main" id="{E2217B6C-3A55-48B6-BCFA-20259CDD2F1D}"/>
              </a:ext>
            </a:extLst>
          </p:cNvPr>
          <p:cNvSpPr txBox="1">
            <a:spLocks noChangeArrowheads="1"/>
          </p:cNvSpPr>
          <p:nvPr/>
        </p:nvSpPr>
        <p:spPr bwMode="auto">
          <a:xfrm>
            <a:off x="7162800" y="2514600"/>
            <a:ext cx="17351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66FFFF"/>
                </a:solidFill>
                <a:latin typeface="Arial" panose="020B0604020202020204" pitchFamily="34" charset="0"/>
                <a:cs typeface="Arial" panose="020B0604020202020204" pitchFamily="34" charset="0"/>
              </a:rPr>
              <a:t>V</a:t>
            </a:r>
            <a:r>
              <a:rPr lang="en-US" altLang="en-US" b="1" baseline="-25000">
                <a:solidFill>
                  <a:srgbClr val="66FFFF"/>
                </a:solidFill>
                <a:latin typeface="Arial" panose="020B0604020202020204" pitchFamily="34" charset="0"/>
                <a:cs typeface="Arial" panose="020B0604020202020204" pitchFamily="34" charset="0"/>
              </a:rPr>
              <a:t>escape </a:t>
            </a:r>
            <a:r>
              <a:rPr lang="en-US" altLang="en-US" b="1">
                <a:solidFill>
                  <a:srgbClr val="66FFFF"/>
                </a:solidFill>
                <a:latin typeface="Arial" panose="020B0604020202020204" pitchFamily="34" charset="0"/>
                <a:cs typeface="Arial" panose="020B0604020202020204" pitchFamily="34" charset="0"/>
              </a:rPr>
              <a:t>= </a:t>
            </a:r>
            <a:r>
              <a:rPr lang="en-US" altLang="en-US" b="1" i="1">
                <a:solidFill>
                  <a:srgbClr val="66FFFF"/>
                </a:solidFill>
                <a:latin typeface="Arial" panose="020B0604020202020204" pitchFamily="34" charset="0"/>
                <a:cs typeface="Arial" panose="020B0604020202020204" pitchFamily="34" charset="0"/>
              </a:rPr>
              <a:t>c</a:t>
            </a:r>
            <a:endParaRPr lang="en-US" altLang="en-US" b="1">
              <a:solidFill>
                <a:srgbClr val="66FFFF"/>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63842" name="Rectangle 1026">
            <a:extLst>
              <a:ext uri="{FF2B5EF4-FFF2-40B4-BE49-F238E27FC236}">
                <a16:creationId xmlns:a16="http://schemas.microsoft.com/office/drawing/2014/main" id="{8C137972-5C1B-4466-B36F-2874A402FEF8}"/>
              </a:ext>
            </a:extLst>
          </p:cNvPr>
          <p:cNvSpPr>
            <a:spLocks noChangeArrowheads="1"/>
          </p:cNvSpPr>
          <p:nvPr/>
        </p:nvSpPr>
        <p:spPr bwMode="auto">
          <a:xfrm>
            <a:off x="3581400" y="5029200"/>
            <a:ext cx="21923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0000"/>
                </a:solidFill>
                <a:latin typeface="Arial" panose="020B0604020202020204" pitchFamily="34" charset="0"/>
                <a:cs typeface="Arial" panose="020B0604020202020204" pitchFamily="34" charset="0"/>
              </a:rPr>
              <a:t>black hole</a:t>
            </a:r>
          </a:p>
        </p:txBody>
      </p:sp>
      <p:pic>
        <p:nvPicPr>
          <p:cNvPr id="163843" name="Picture 1027">
            <a:extLst>
              <a:ext uri="{FF2B5EF4-FFF2-40B4-BE49-F238E27FC236}">
                <a16:creationId xmlns:a16="http://schemas.microsoft.com/office/drawing/2014/main" id="{8093F7E9-F842-4E2E-A43F-15776DC6FD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7425" y="2254250"/>
            <a:ext cx="2089150"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44" name="Text Box 1028">
            <a:extLst>
              <a:ext uri="{FF2B5EF4-FFF2-40B4-BE49-F238E27FC236}">
                <a16:creationId xmlns:a16="http://schemas.microsoft.com/office/drawing/2014/main" id="{39DE1B7F-5A92-4B6A-AFC8-FBF7CB7A2BAF}"/>
              </a:ext>
            </a:extLst>
          </p:cNvPr>
          <p:cNvSpPr txBox="1">
            <a:spLocks noChangeArrowheads="1"/>
          </p:cNvSpPr>
          <p:nvPr/>
        </p:nvSpPr>
        <p:spPr bwMode="auto">
          <a:xfrm>
            <a:off x="5486400" y="1981200"/>
            <a:ext cx="2438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FF00"/>
                </a:solidFill>
                <a:latin typeface="Arial" panose="020B0604020202020204" pitchFamily="34" charset="0"/>
                <a:cs typeface="Arial" panose="020B0604020202020204" pitchFamily="34" charset="0"/>
              </a:rPr>
              <a:t>event horizon</a:t>
            </a:r>
          </a:p>
        </p:txBody>
      </p:sp>
      <p:sp>
        <p:nvSpPr>
          <p:cNvPr id="163845" name="Freeform 1029">
            <a:extLst>
              <a:ext uri="{FF2B5EF4-FFF2-40B4-BE49-F238E27FC236}">
                <a16:creationId xmlns:a16="http://schemas.microsoft.com/office/drawing/2014/main" id="{0A191749-96A7-4E25-BE52-2BCEB3340D22}"/>
              </a:ext>
            </a:extLst>
          </p:cNvPr>
          <p:cNvSpPr>
            <a:spLocks/>
          </p:cNvSpPr>
          <p:nvPr/>
        </p:nvSpPr>
        <p:spPr bwMode="auto">
          <a:xfrm>
            <a:off x="5068888" y="2044700"/>
            <a:ext cx="485775" cy="393700"/>
          </a:xfrm>
          <a:custGeom>
            <a:avLst/>
            <a:gdLst>
              <a:gd name="T0" fmla="*/ 2147483647 w 344"/>
              <a:gd name="T1" fmla="*/ 2147483647 h 248"/>
              <a:gd name="T2" fmla="*/ 2147483647 w 344"/>
              <a:gd name="T3" fmla="*/ 2147483647 h 248"/>
              <a:gd name="T4" fmla="*/ 2147483647 w 344"/>
              <a:gd name="T5" fmla="*/ 2147483647 h 248"/>
              <a:gd name="T6" fmla="*/ 2147483647 w 344"/>
              <a:gd name="T7" fmla="*/ 2147483647 h 248"/>
              <a:gd name="T8" fmla="*/ 0 60000 65536"/>
              <a:gd name="T9" fmla="*/ 0 60000 65536"/>
              <a:gd name="T10" fmla="*/ 0 60000 65536"/>
              <a:gd name="T11" fmla="*/ 0 60000 65536"/>
              <a:gd name="T12" fmla="*/ 0 w 344"/>
              <a:gd name="T13" fmla="*/ 0 h 248"/>
              <a:gd name="T14" fmla="*/ 344 w 344"/>
              <a:gd name="T15" fmla="*/ 248 h 248"/>
            </a:gdLst>
            <a:ahLst/>
            <a:cxnLst>
              <a:cxn ang="T8">
                <a:pos x="T0" y="T1"/>
              </a:cxn>
              <a:cxn ang="T9">
                <a:pos x="T2" y="T3"/>
              </a:cxn>
              <a:cxn ang="T10">
                <a:pos x="T4" y="T5"/>
              </a:cxn>
              <a:cxn ang="T11">
                <a:pos x="T6" y="T7"/>
              </a:cxn>
            </a:cxnLst>
            <a:rect l="T12" t="T13" r="T14" b="T15"/>
            <a:pathLst>
              <a:path w="344" h="248">
                <a:moveTo>
                  <a:pt x="344" y="152"/>
                </a:moveTo>
                <a:cubicBezTo>
                  <a:pt x="227" y="76"/>
                  <a:pt x="111" y="0"/>
                  <a:pt x="56" y="8"/>
                </a:cubicBezTo>
                <a:cubicBezTo>
                  <a:pt x="0" y="15"/>
                  <a:pt x="15" y="160"/>
                  <a:pt x="8" y="200"/>
                </a:cubicBezTo>
                <a:cubicBezTo>
                  <a:pt x="0" y="239"/>
                  <a:pt x="4" y="243"/>
                  <a:pt x="8" y="248"/>
                </a:cubicBezTo>
              </a:path>
            </a:pathLst>
          </a:custGeom>
          <a:noFill/>
          <a:ln w="57150" cmpd="sng">
            <a:solidFill>
              <a:srgbClr val="FFFD06"/>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63846" name="Rectangle 1030">
            <a:extLst>
              <a:ext uri="{FF2B5EF4-FFF2-40B4-BE49-F238E27FC236}">
                <a16:creationId xmlns:a16="http://schemas.microsoft.com/office/drawing/2014/main" id="{798F78E6-49CD-40FB-9932-6160285897A3}"/>
              </a:ext>
            </a:extLst>
          </p:cNvPr>
          <p:cNvSpPr>
            <a:spLocks noChangeArrowheads="1"/>
          </p:cNvSpPr>
          <p:nvPr/>
        </p:nvSpPr>
        <p:spPr bwMode="auto">
          <a:xfrm>
            <a:off x="1897063" y="1676400"/>
            <a:ext cx="2259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FF00"/>
                </a:solidFill>
                <a:latin typeface="Arial" panose="020B0604020202020204" pitchFamily="34" charset="0"/>
                <a:cs typeface="Arial" panose="020B0604020202020204" pitchFamily="34" charset="0"/>
              </a:rPr>
              <a:t>singularity</a:t>
            </a:r>
          </a:p>
        </p:txBody>
      </p:sp>
      <p:sp>
        <p:nvSpPr>
          <p:cNvPr id="163847" name="Line 1031">
            <a:extLst>
              <a:ext uri="{FF2B5EF4-FFF2-40B4-BE49-F238E27FC236}">
                <a16:creationId xmlns:a16="http://schemas.microsoft.com/office/drawing/2014/main" id="{F7DB5CB8-2EB9-4700-B5EB-A46A3E82587E}"/>
              </a:ext>
            </a:extLst>
          </p:cNvPr>
          <p:cNvSpPr>
            <a:spLocks noChangeShapeType="1"/>
          </p:cNvSpPr>
          <p:nvPr/>
        </p:nvSpPr>
        <p:spPr bwMode="auto">
          <a:xfrm>
            <a:off x="3276600" y="2286000"/>
            <a:ext cx="1219200" cy="1066800"/>
          </a:xfrm>
          <a:prstGeom prst="line">
            <a:avLst/>
          </a:prstGeom>
          <a:noFill/>
          <a:ln w="38100">
            <a:solidFill>
              <a:srgbClr val="FFFD0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848" name="Text Box 1032">
            <a:extLst>
              <a:ext uri="{FF2B5EF4-FFF2-40B4-BE49-F238E27FC236}">
                <a16:creationId xmlns:a16="http://schemas.microsoft.com/office/drawing/2014/main" id="{904E71C8-7F25-42D2-992B-11643B4F6B17}"/>
              </a:ext>
            </a:extLst>
          </p:cNvPr>
          <p:cNvSpPr txBox="1">
            <a:spLocks noChangeArrowheads="1"/>
          </p:cNvSpPr>
          <p:nvPr/>
        </p:nvSpPr>
        <p:spPr bwMode="auto">
          <a:xfrm>
            <a:off x="6400800" y="3048000"/>
            <a:ext cx="2743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66FFFF"/>
                </a:solidFill>
                <a:latin typeface="Arial" panose="020B0604020202020204" pitchFamily="34" charset="0"/>
                <a:cs typeface="Arial" panose="020B0604020202020204" pitchFamily="34" charset="0"/>
              </a:rPr>
              <a:t>V</a:t>
            </a:r>
            <a:r>
              <a:rPr lang="en-US" altLang="en-US" sz="3200" b="1" baseline="-25000">
                <a:solidFill>
                  <a:srgbClr val="66FFFF"/>
                </a:solidFill>
                <a:latin typeface="Arial" panose="020B0604020202020204" pitchFamily="34" charset="0"/>
                <a:cs typeface="Arial" panose="020B0604020202020204" pitchFamily="34" charset="0"/>
              </a:rPr>
              <a:t>escape </a:t>
            </a:r>
            <a:r>
              <a:rPr lang="en-US" altLang="en-US" sz="3200" b="1">
                <a:solidFill>
                  <a:srgbClr val="66FFFF"/>
                </a:solidFill>
                <a:latin typeface="Arial" panose="020B0604020202020204" pitchFamily="34" charset="0"/>
                <a:cs typeface="Arial" panose="020B0604020202020204" pitchFamily="34" charset="0"/>
              </a:rPr>
              <a:t>= </a:t>
            </a:r>
            <a:r>
              <a:rPr lang="en-US" altLang="en-US" sz="3200" b="1" i="1">
                <a:solidFill>
                  <a:srgbClr val="66FFFF"/>
                </a:solidFill>
                <a:latin typeface="Arial" panose="020B0604020202020204" pitchFamily="34" charset="0"/>
                <a:cs typeface="Arial" panose="020B0604020202020204" pitchFamily="34" charset="0"/>
              </a:rPr>
              <a:t>c</a:t>
            </a:r>
            <a:endParaRPr lang="en-US" altLang="en-US" sz="3200" b="1">
              <a:solidFill>
                <a:srgbClr val="66FFFF"/>
              </a:solidFill>
              <a:latin typeface="Arial" panose="020B0604020202020204" pitchFamily="34" charset="0"/>
              <a:cs typeface="Arial" panose="020B0604020202020204" pitchFamily="34" charset="0"/>
            </a:endParaRPr>
          </a:p>
        </p:txBody>
      </p:sp>
      <p:cxnSp>
        <p:nvCxnSpPr>
          <p:cNvPr id="163849" name="Straight Arrow Connector 2">
            <a:extLst>
              <a:ext uri="{FF2B5EF4-FFF2-40B4-BE49-F238E27FC236}">
                <a16:creationId xmlns:a16="http://schemas.microsoft.com/office/drawing/2014/main" id="{046D3CBC-D538-49C6-A1FD-F9EED58727AD}"/>
              </a:ext>
            </a:extLst>
          </p:cNvPr>
          <p:cNvCxnSpPr>
            <a:cxnSpLocks noChangeShapeType="1"/>
          </p:cNvCxnSpPr>
          <p:nvPr/>
        </p:nvCxnSpPr>
        <p:spPr bwMode="auto">
          <a:xfrm flipV="1">
            <a:off x="4572000" y="2438400"/>
            <a:ext cx="533400" cy="838200"/>
          </a:xfrm>
          <a:prstGeom prst="straightConnector1">
            <a:avLst/>
          </a:prstGeom>
          <a:noFill/>
          <a:ln w="28575">
            <a:solidFill>
              <a:srgbClr val="0BEEE9"/>
            </a:solidFill>
            <a:prstDash val="sysDash"/>
            <a:round/>
            <a:headEnd type="arrow" w="med" len="med"/>
            <a:tailEnd type="arrow" w="med" len="med"/>
          </a:ln>
          <a:extLst>
            <a:ext uri="{909E8E84-426E-40DD-AFC4-6F175D3DCCD1}">
              <a14:hiddenFill xmlns:a14="http://schemas.microsoft.com/office/drawing/2010/main">
                <a:noFill/>
              </a14:hiddenFill>
            </a:ext>
          </a:extLst>
        </p:spPr>
      </p:cxnSp>
      <p:sp>
        <p:nvSpPr>
          <p:cNvPr id="163850" name="Text Box 1032">
            <a:extLst>
              <a:ext uri="{FF2B5EF4-FFF2-40B4-BE49-F238E27FC236}">
                <a16:creationId xmlns:a16="http://schemas.microsoft.com/office/drawing/2014/main" id="{34BBFA13-034E-4040-B76B-375C36E875DF}"/>
              </a:ext>
            </a:extLst>
          </p:cNvPr>
          <p:cNvSpPr txBox="1">
            <a:spLocks noChangeArrowheads="1"/>
          </p:cNvSpPr>
          <p:nvPr/>
        </p:nvSpPr>
        <p:spPr bwMode="auto">
          <a:xfrm>
            <a:off x="4800600" y="2816225"/>
            <a:ext cx="457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66FFFF"/>
                </a:solidFill>
                <a:latin typeface="Arial" panose="020B0604020202020204" pitchFamily="34" charset="0"/>
                <a:cs typeface="Arial" panose="020B0604020202020204" pitchFamily="34" charset="0"/>
              </a:rPr>
              <a:t>R</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64866" name="Rectangle 1030">
            <a:extLst>
              <a:ext uri="{FF2B5EF4-FFF2-40B4-BE49-F238E27FC236}">
                <a16:creationId xmlns:a16="http://schemas.microsoft.com/office/drawing/2014/main" id="{023772E6-3138-4E24-9500-7133E32EDA5A}"/>
              </a:ext>
            </a:extLst>
          </p:cNvPr>
          <p:cNvSpPr>
            <a:spLocks noChangeArrowheads="1"/>
          </p:cNvSpPr>
          <p:nvPr/>
        </p:nvSpPr>
        <p:spPr bwMode="auto">
          <a:xfrm>
            <a:off x="1600200" y="1676400"/>
            <a:ext cx="464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FF00"/>
                </a:solidFill>
                <a:latin typeface="Arial" panose="020B0604020202020204" pitchFamily="34" charset="0"/>
                <a:cs typeface="Arial" panose="020B0604020202020204" pitchFamily="34" charset="0"/>
              </a:rPr>
              <a:t>V</a:t>
            </a:r>
            <a:r>
              <a:rPr lang="en-US" altLang="en-US" sz="3200" b="1" baseline="-25000">
                <a:solidFill>
                  <a:srgbClr val="FFFF00"/>
                </a:solidFill>
                <a:latin typeface="Arial" panose="020B0604020202020204" pitchFamily="34" charset="0"/>
                <a:cs typeface="Arial" panose="020B0604020202020204" pitchFamily="34" charset="0"/>
              </a:rPr>
              <a:t>esc  =</a:t>
            </a:r>
            <a:r>
              <a:rPr lang="en-US" altLang="en-US" sz="3200" b="1">
                <a:solidFill>
                  <a:srgbClr val="FFFF00"/>
                </a:solidFill>
                <a:latin typeface="Arial" panose="020B0604020202020204" pitchFamily="34" charset="0"/>
                <a:cs typeface="Arial" panose="020B0604020202020204" pitchFamily="34" charset="0"/>
              </a:rPr>
              <a:t>                 =  </a:t>
            </a:r>
            <a:r>
              <a:rPr lang="en-US" altLang="en-US" sz="3200" b="1" i="1">
                <a:solidFill>
                  <a:srgbClr val="FFFF00"/>
                </a:solidFill>
                <a:latin typeface="Arial" panose="020B0604020202020204" pitchFamily="34" charset="0"/>
                <a:cs typeface="Arial" panose="020B0604020202020204" pitchFamily="34" charset="0"/>
              </a:rPr>
              <a:t>c</a:t>
            </a:r>
          </a:p>
        </p:txBody>
      </p:sp>
      <p:sp>
        <p:nvSpPr>
          <p:cNvPr id="164867" name="Text Box 1032">
            <a:extLst>
              <a:ext uri="{FF2B5EF4-FFF2-40B4-BE49-F238E27FC236}">
                <a16:creationId xmlns:a16="http://schemas.microsoft.com/office/drawing/2014/main" id="{33998293-AF39-4B5D-B42E-C4A9B11B08FD}"/>
              </a:ext>
            </a:extLst>
          </p:cNvPr>
          <p:cNvSpPr txBox="1">
            <a:spLocks noChangeArrowheads="1"/>
          </p:cNvSpPr>
          <p:nvPr/>
        </p:nvSpPr>
        <p:spPr bwMode="auto">
          <a:xfrm>
            <a:off x="914400" y="3581400"/>
            <a:ext cx="533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66FFFF"/>
                </a:solidFill>
                <a:latin typeface="Arial" panose="020B0604020202020204" pitchFamily="34" charset="0"/>
                <a:cs typeface="Arial" panose="020B0604020202020204" pitchFamily="34" charset="0"/>
              </a:rPr>
              <a:t>Solve for R by squaring both sides</a:t>
            </a:r>
          </a:p>
        </p:txBody>
      </p:sp>
      <p:sp>
        <p:nvSpPr>
          <p:cNvPr id="164868" name="TextBox 1">
            <a:extLst>
              <a:ext uri="{FF2B5EF4-FFF2-40B4-BE49-F238E27FC236}">
                <a16:creationId xmlns:a16="http://schemas.microsoft.com/office/drawing/2014/main" id="{9BAF1D7B-66FC-4978-8986-9F5485AE5E45}"/>
              </a:ext>
            </a:extLst>
          </p:cNvPr>
          <p:cNvSpPr txBox="1">
            <a:spLocks noChangeArrowheads="1"/>
          </p:cNvSpPr>
          <p:nvPr/>
        </p:nvSpPr>
        <p:spPr bwMode="auto">
          <a:xfrm>
            <a:off x="3200400" y="1524000"/>
            <a:ext cx="160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b="1">
                <a:solidFill>
                  <a:srgbClr val="FFFF00"/>
                </a:solidFill>
                <a:latin typeface="Arial" panose="020B0604020202020204" pitchFamily="34" charset="0"/>
                <a:cs typeface="Arial" panose="020B0604020202020204" pitchFamily="34" charset="0"/>
              </a:rPr>
              <a:t>2 M G</a:t>
            </a:r>
          </a:p>
          <a:p>
            <a:endParaRPr lang="en-US" altLang="en-US" b="1">
              <a:solidFill>
                <a:srgbClr val="FFFF00"/>
              </a:solidFill>
              <a:latin typeface="Arial" panose="020B0604020202020204" pitchFamily="34" charset="0"/>
              <a:cs typeface="Arial" panose="020B0604020202020204" pitchFamily="34" charset="0"/>
            </a:endParaRPr>
          </a:p>
          <a:p>
            <a:r>
              <a:rPr lang="en-US" altLang="en-US" b="1">
                <a:solidFill>
                  <a:srgbClr val="FFFF00"/>
                </a:solidFill>
                <a:latin typeface="Arial" panose="020B0604020202020204" pitchFamily="34" charset="0"/>
                <a:cs typeface="Arial" panose="020B0604020202020204" pitchFamily="34" charset="0"/>
              </a:rPr>
              <a:t>  R</a:t>
            </a:r>
            <a:endParaRPr lang="en-US" altLang="en-US"/>
          </a:p>
        </p:txBody>
      </p:sp>
      <p:cxnSp>
        <p:nvCxnSpPr>
          <p:cNvPr id="164869" name="Straight Connector 3">
            <a:extLst>
              <a:ext uri="{FF2B5EF4-FFF2-40B4-BE49-F238E27FC236}">
                <a16:creationId xmlns:a16="http://schemas.microsoft.com/office/drawing/2014/main" id="{B23F113E-7FD8-481F-8545-B8EFDB205DF1}"/>
              </a:ext>
            </a:extLst>
          </p:cNvPr>
          <p:cNvCxnSpPr>
            <a:cxnSpLocks noChangeShapeType="1"/>
            <a:stCxn id="164868" idx="1"/>
          </p:cNvCxnSpPr>
          <p:nvPr/>
        </p:nvCxnSpPr>
        <p:spPr bwMode="auto">
          <a:xfrm>
            <a:off x="3200400" y="2124075"/>
            <a:ext cx="1066800" cy="9525"/>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164870" name="Straight Connector 11">
            <a:extLst>
              <a:ext uri="{FF2B5EF4-FFF2-40B4-BE49-F238E27FC236}">
                <a16:creationId xmlns:a16="http://schemas.microsoft.com/office/drawing/2014/main" id="{C5865076-70A8-4D11-984F-92BE7B495575}"/>
              </a:ext>
            </a:extLst>
          </p:cNvPr>
          <p:cNvCxnSpPr>
            <a:cxnSpLocks noChangeShapeType="1"/>
          </p:cNvCxnSpPr>
          <p:nvPr/>
        </p:nvCxnSpPr>
        <p:spPr bwMode="auto">
          <a:xfrm flipV="1">
            <a:off x="3124200" y="1524000"/>
            <a:ext cx="0" cy="106680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164871" name="Straight Connector 14">
            <a:extLst>
              <a:ext uri="{FF2B5EF4-FFF2-40B4-BE49-F238E27FC236}">
                <a16:creationId xmlns:a16="http://schemas.microsoft.com/office/drawing/2014/main" id="{98088534-08B7-48D9-8F05-685207B92653}"/>
              </a:ext>
            </a:extLst>
          </p:cNvPr>
          <p:cNvCxnSpPr>
            <a:cxnSpLocks noChangeShapeType="1"/>
          </p:cNvCxnSpPr>
          <p:nvPr/>
        </p:nvCxnSpPr>
        <p:spPr bwMode="auto">
          <a:xfrm flipH="1">
            <a:off x="3124200" y="1524000"/>
            <a:ext cx="1143000"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164872" name="Straight Connector 9">
            <a:extLst>
              <a:ext uri="{FF2B5EF4-FFF2-40B4-BE49-F238E27FC236}">
                <a16:creationId xmlns:a16="http://schemas.microsoft.com/office/drawing/2014/main" id="{B633A4BC-8D67-44EA-9847-B40B6E9171BF}"/>
              </a:ext>
            </a:extLst>
          </p:cNvPr>
          <p:cNvCxnSpPr>
            <a:cxnSpLocks noChangeShapeType="1"/>
          </p:cNvCxnSpPr>
          <p:nvPr/>
        </p:nvCxnSpPr>
        <p:spPr bwMode="auto">
          <a:xfrm>
            <a:off x="2971800" y="2286000"/>
            <a:ext cx="152400" cy="30480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65890" name="Rectangle 1030">
            <a:extLst>
              <a:ext uri="{FF2B5EF4-FFF2-40B4-BE49-F238E27FC236}">
                <a16:creationId xmlns:a16="http://schemas.microsoft.com/office/drawing/2014/main" id="{8C51EEFA-0609-4651-B6C3-E1F4DBECC06B}"/>
              </a:ext>
            </a:extLst>
          </p:cNvPr>
          <p:cNvSpPr>
            <a:spLocks noChangeArrowheads="1"/>
          </p:cNvSpPr>
          <p:nvPr/>
        </p:nvSpPr>
        <p:spPr bwMode="auto">
          <a:xfrm>
            <a:off x="1600200" y="1676400"/>
            <a:ext cx="464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FF00"/>
                </a:solidFill>
                <a:latin typeface="Arial" panose="020B0604020202020204" pitchFamily="34" charset="0"/>
                <a:cs typeface="Arial" panose="020B0604020202020204" pitchFamily="34" charset="0"/>
              </a:rPr>
              <a:t>V</a:t>
            </a:r>
            <a:r>
              <a:rPr lang="en-US" altLang="en-US" sz="3200" b="1" baseline="-25000">
                <a:solidFill>
                  <a:srgbClr val="FFFF00"/>
                </a:solidFill>
                <a:latin typeface="Arial" panose="020B0604020202020204" pitchFamily="34" charset="0"/>
                <a:cs typeface="Arial" panose="020B0604020202020204" pitchFamily="34" charset="0"/>
              </a:rPr>
              <a:t>esc  =</a:t>
            </a:r>
            <a:r>
              <a:rPr lang="en-US" altLang="en-US" sz="3200" b="1">
                <a:solidFill>
                  <a:srgbClr val="FFFF00"/>
                </a:solidFill>
                <a:latin typeface="Arial" panose="020B0604020202020204" pitchFamily="34" charset="0"/>
                <a:cs typeface="Arial" panose="020B0604020202020204" pitchFamily="34" charset="0"/>
              </a:rPr>
              <a:t>                 =  </a:t>
            </a:r>
            <a:r>
              <a:rPr lang="en-US" altLang="en-US" sz="3200" b="1" i="1">
                <a:solidFill>
                  <a:srgbClr val="FFFF00"/>
                </a:solidFill>
                <a:latin typeface="Arial" panose="020B0604020202020204" pitchFamily="34" charset="0"/>
                <a:cs typeface="Arial" panose="020B0604020202020204" pitchFamily="34" charset="0"/>
              </a:rPr>
              <a:t>c</a:t>
            </a:r>
          </a:p>
        </p:txBody>
      </p:sp>
      <p:sp>
        <p:nvSpPr>
          <p:cNvPr id="165891" name="Text Box 1032">
            <a:extLst>
              <a:ext uri="{FF2B5EF4-FFF2-40B4-BE49-F238E27FC236}">
                <a16:creationId xmlns:a16="http://schemas.microsoft.com/office/drawing/2014/main" id="{316EDF6D-9569-46F3-B14A-51812C3CB0A7}"/>
              </a:ext>
            </a:extLst>
          </p:cNvPr>
          <p:cNvSpPr txBox="1">
            <a:spLocks noChangeArrowheads="1"/>
          </p:cNvSpPr>
          <p:nvPr/>
        </p:nvSpPr>
        <p:spPr bwMode="auto">
          <a:xfrm>
            <a:off x="914400" y="3581400"/>
            <a:ext cx="25733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66FFFF"/>
                </a:solidFill>
                <a:latin typeface="Arial" panose="020B0604020202020204" pitchFamily="34" charset="0"/>
                <a:cs typeface="Arial" panose="020B0604020202020204" pitchFamily="34" charset="0"/>
              </a:rPr>
              <a:t>Solve for R:</a:t>
            </a:r>
          </a:p>
        </p:txBody>
      </p:sp>
      <p:sp>
        <p:nvSpPr>
          <p:cNvPr id="165892" name="TextBox 1">
            <a:extLst>
              <a:ext uri="{FF2B5EF4-FFF2-40B4-BE49-F238E27FC236}">
                <a16:creationId xmlns:a16="http://schemas.microsoft.com/office/drawing/2014/main" id="{9EFCCE2B-7701-42FE-BC88-173A5C7DED92}"/>
              </a:ext>
            </a:extLst>
          </p:cNvPr>
          <p:cNvSpPr txBox="1">
            <a:spLocks noChangeArrowheads="1"/>
          </p:cNvSpPr>
          <p:nvPr/>
        </p:nvSpPr>
        <p:spPr bwMode="auto">
          <a:xfrm>
            <a:off x="3200400" y="1524000"/>
            <a:ext cx="160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b="1">
                <a:solidFill>
                  <a:srgbClr val="FFFF00"/>
                </a:solidFill>
                <a:latin typeface="Arial" panose="020B0604020202020204" pitchFamily="34" charset="0"/>
                <a:cs typeface="Arial" panose="020B0604020202020204" pitchFamily="34" charset="0"/>
              </a:rPr>
              <a:t>2 M G</a:t>
            </a:r>
          </a:p>
          <a:p>
            <a:endParaRPr lang="en-US" altLang="en-US" b="1">
              <a:solidFill>
                <a:srgbClr val="FFFF00"/>
              </a:solidFill>
              <a:latin typeface="Arial" panose="020B0604020202020204" pitchFamily="34" charset="0"/>
              <a:cs typeface="Arial" panose="020B0604020202020204" pitchFamily="34" charset="0"/>
            </a:endParaRPr>
          </a:p>
          <a:p>
            <a:r>
              <a:rPr lang="en-US" altLang="en-US" b="1">
                <a:solidFill>
                  <a:srgbClr val="FFFF00"/>
                </a:solidFill>
                <a:latin typeface="Arial" panose="020B0604020202020204" pitchFamily="34" charset="0"/>
                <a:cs typeface="Arial" panose="020B0604020202020204" pitchFamily="34" charset="0"/>
              </a:rPr>
              <a:t>  R</a:t>
            </a:r>
            <a:endParaRPr lang="en-US" altLang="en-US"/>
          </a:p>
        </p:txBody>
      </p:sp>
      <p:cxnSp>
        <p:nvCxnSpPr>
          <p:cNvPr id="165893" name="Straight Connector 3">
            <a:extLst>
              <a:ext uri="{FF2B5EF4-FFF2-40B4-BE49-F238E27FC236}">
                <a16:creationId xmlns:a16="http://schemas.microsoft.com/office/drawing/2014/main" id="{5DB38F83-09B5-49DA-84CA-1E899392D1D7}"/>
              </a:ext>
            </a:extLst>
          </p:cNvPr>
          <p:cNvCxnSpPr>
            <a:cxnSpLocks noChangeShapeType="1"/>
            <a:stCxn id="165892" idx="1"/>
          </p:cNvCxnSpPr>
          <p:nvPr/>
        </p:nvCxnSpPr>
        <p:spPr bwMode="auto">
          <a:xfrm>
            <a:off x="3200400" y="2124075"/>
            <a:ext cx="1066800" cy="9525"/>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165894" name="Straight Connector 11">
            <a:extLst>
              <a:ext uri="{FF2B5EF4-FFF2-40B4-BE49-F238E27FC236}">
                <a16:creationId xmlns:a16="http://schemas.microsoft.com/office/drawing/2014/main" id="{3D3D02B1-EE4A-470C-8220-A29BF92D0B2B}"/>
              </a:ext>
            </a:extLst>
          </p:cNvPr>
          <p:cNvCxnSpPr>
            <a:cxnSpLocks noChangeShapeType="1"/>
          </p:cNvCxnSpPr>
          <p:nvPr/>
        </p:nvCxnSpPr>
        <p:spPr bwMode="auto">
          <a:xfrm flipV="1">
            <a:off x="3124200" y="1524000"/>
            <a:ext cx="0" cy="106680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165895" name="Straight Connector 14">
            <a:extLst>
              <a:ext uri="{FF2B5EF4-FFF2-40B4-BE49-F238E27FC236}">
                <a16:creationId xmlns:a16="http://schemas.microsoft.com/office/drawing/2014/main" id="{DFCE0B9F-24BC-4A94-BDF1-9114964C3802}"/>
              </a:ext>
            </a:extLst>
          </p:cNvPr>
          <p:cNvCxnSpPr>
            <a:cxnSpLocks noChangeShapeType="1"/>
          </p:cNvCxnSpPr>
          <p:nvPr/>
        </p:nvCxnSpPr>
        <p:spPr bwMode="auto">
          <a:xfrm flipH="1">
            <a:off x="3124200" y="1524000"/>
            <a:ext cx="1143000"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165896" name="Straight Connector 9">
            <a:extLst>
              <a:ext uri="{FF2B5EF4-FFF2-40B4-BE49-F238E27FC236}">
                <a16:creationId xmlns:a16="http://schemas.microsoft.com/office/drawing/2014/main" id="{160D57D4-E736-4C28-BF80-375DCB6E4937}"/>
              </a:ext>
            </a:extLst>
          </p:cNvPr>
          <p:cNvCxnSpPr>
            <a:cxnSpLocks noChangeShapeType="1"/>
          </p:cNvCxnSpPr>
          <p:nvPr/>
        </p:nvCxnSpPr>
        <p:spPr bwMode="auto">
          <a:xfrm>
            <a:off x="2971800" y="2286000"/>
            <a:ext cx="152400" cy="30480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sp>
        <p:nvSpPr>
          <p:cNvPr id="165897" name="Rectangle 1030">
            <a:extLst>
              <a:ext uri="{FF2B5EF4-FFF2-40B4-BE49-F238E27FC236}">
                <a16:creationId xmlns:a16="http://schemas.microsoft.com/office/drawing/2014/main" id="{1E07CADB-0D29-44EF-9652-C0C2C186A167}"/>
              </a:ext>
            </a:extLst>
          </p:cNvPr>
          <p:cNvSpPr>
            <a:spLocks noChangeArrowheads="1"/>
          </p:cNvSpPr>
          <p:nvPr/>
        </p:nvSpPr>
        <p:spPr bwMode="auto">
          <a:xfrm>
            <a:off x="1600200" y="4591050"/>
            <a:ext cx="464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FF00"/>
                </a:solidFill>
                <a:latin typeface="Arial" panose="020B0604020202020204" pitchFamily="34" charset="0"/>
                <a:cs typeface="Arial" panose="020B0604020202020204" pitchFamily="34" charset="0"/>
              </a:rPr>
              <a:t>R   =</a:t>
            </a:r>
            <a:r>
              <a:rPr lang="en-US" altLang="en-US" sz="3200" b="1" baseline="-25000">
                <a:solidFill>
                  <a:srgbClr val="FFFF00"/>
                </a:solidFill>
                <a:latin typeface="Arial" panose="020B0604020202020204" pitchFamily="34" charset="0"/>
                <a:cs typeface="Arial" panose="020B0604020202020204" pitchFamily="34" charset="0"/>
              </a:rPr>
              <a:t> </a:t>
            </a:r>
            <a:endParaRPr lang="en-US" altLang="en-US" sz="3200" b="1" i="1">
              <a:solidFill>
                <a:srgbClr val="FFFF00"/>
              </a:solidFill>
              <a:latin typeface="Arial" panose="020B0604020202020204" pitchFamily="34" charset="0"/>
              <a:cs typeface="Arial" panose="020B0604020202020204" pitchFamily="34" charset="0"/>
            </a:endParaRPr>
          </a:p>
        </p:txBody>
      </p:sp>
      <p:sp>
        <p:nvSpPr>
          <p:cNvPr id="165898" name="TextBox 20">
            <a:extLst>
              <a:ext uri="{FF2B5EF4-FFF2-40B4-BE49-F238E27FC236}">
                <a16:creationId xmlns:a16="http://schemas.microsoft.com/office/drawing/2014/main" id="{E31E9600-89A6-4EE5-A94B-12C86AF663DD}"/>
              </a:ext>
            </a:extLst>
          </p:cNvPr>
          <p:cNvSpPr txBox="1">
            <a:spLocks noChangeArrowheads="1"/>
          </p:cNvSpPr>
          <p:nvPr/>
        </p:nvSpPr>
        <p:spPr bwMode="auto">
          <a:xfrm>
            <a:off x="3200400" y="4438650"/>
            <a:ext cx="160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b="1">
                <a:solidFill>
                  <a:srgbClr val="FFFF00"/>
                </a:solidFill>
                <a:latin typeface="Arial" panose="020B0604020202020204" pitchFamily="34" charset="0"/>
                <a:cs typeface="Arial" panose="020B0604020202020204" pitchFamily="34" charset="0"/>
              </a:rPr>
              <a:t>2 M G</a:t>
            </a:r>
          </a:p>
          <a:p>
            <a:endParaRPr lang="en-US" altLang="en-US" b="1">
              <a:solidFill>
                <a:srgbClr val="FFFF00"/>
              </a:solidFill>
              <a:latin typeface="Arial" panose="020B0604020202020204" pitchFamily="34" charset="0"/>
              <a:cs typeface="Arial" panose="020B0604020202020204" pitchFamily="34" charset="0"/>
            </a:endParaRPr>
          </a:p>
          <a:p>
            <a:r>
              <a:rPr lang="en-US" altLang="en-US" b="1">
                <a:solidFill>
                  <a:srgbClr val="FFFF00"/>
                </a:solidFill>
                <a:latin typeface="Arial" panose="020B0604020202020204" pitchFamily="34" charset="0"/>
                <a:cs typeface="Arial" panose="020B0604020202020204" pitchFamily="34" charset="0"/>
              </a:rPr>
              <a:t>  </a:t>
            </a:r>
            <a:r>
              <a:rPr lang="en-US" altLang="en-US" b="1" i="1">
                <a:solidFill>
                  <a:srgbClr val="FFFF00"/>
                </a:solidFill>
                <a:latin typeface="Arial" panose="020B0604020202020204" pitchFamily="34" charset="0"/>
                <a:cs typeface="Arial" panose="020B0604020202020204" pitchFamily="34" charset="0"/>
              </a:rPr>
              <a:t>c</a:t>
            </a:r>
            <a:endParaRPr lang="en-US" altLang="en-US"/>
          </a:p>
        </p:txBody>
      </p:sp>
      <p:cxnSp>
        <p:nvCxnSpPr>
          <p:cNvPr id="165899" name="Straight Connector 21">
            <a:extLst>
              <a:ext uri="{FF2B5EF4-FFF2-40B4-BE49-F238E27FC236}">
                <a16:creationId xmlns:a16="http://schemas.microsoft.com/office/drawing/2014/main" id="{5E6C928C-195C-471C-8AC3-074D01B4E283}"/>
              </a:ext>
            </a:extLst>
          </p:cNvPr>
          <p:cNvCxnSpPr>
            <a:cxnSpLocks noChangeShapeType="1"/>
            <a:stCxn id="165898" idx="1"/>
          </p:cNvCxnSpPr>
          <p:nvPr/>
        </p:nvCxnSpPr>
        <p:spPr bwMode="auto">
          <a:xfrm>
            <a:off x="3200400" y="5038725"/>
            <a:ext cx="1066800" cy="9525"/>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sp>
        <p:nvSpPr>
          <p:cNvPr id="165900" name="TextBox 12">
            <a:extLst>
              <a:ext uri="{FF2B5EF4-FFF2-40B4-BE49-F238E27FC236}">
                <a16:creationId xmlns:a16="http://schemas.microsoft.com/office/drawing/2014/main" id="{B406F4A0-16DD-40A1-AF0D-B78DDA7BADB4}"/>
              </a:ext>
            </a:extLst>
          </p:cNvPr>
          <p:cNvSpPr txBox="1">
            <a:spLocks noChangeArrowheads="1"/>
          </p:cNvSpPr>
          <p:nvPr/>
        </p:nvSpPr>
        <p:spPr bwMode="auto">
          <a:xfrm>
            <a:off x="3657600" y="5100638"/>
            <a:ext cx="182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b="1">
                <a:solidFill>
                  <a:srgbClr val="FFFF00"/>
                </a:solidFill>
                <a:latin typeface="Arial" panose="020B0604020202020204" pitchFamily="34" charset="0"/>
                <a:cs typeface="Arial" panose="020B0604020202020204" pitchFamily="34" charset="0"/>
              </a:rPr>
              <a:t>2</a:t>
            </a:r>
            <a:endParaRPr lang="en-US" altLang="en-US"/>
          </a:p>
        </p:txBody>
      </p:sp>
      <p:sp>
        <p:nvSpPr>
          <p:cNvPr id="165901" name="Text Box 1032">
            <a:extLst>
              <a:ext uri="{FF2B5EF4-FFF2-40B4-BE49-F238E27FC236}">
                <a16:creationId xmlns:a16="http://schemas.microsoft.com/office/drawing/2014/main" id="{561E49F3-17DB-4E76-BAD6-7B7A76FB71CF}"/>
              </a:ext>
            </a:extLst>
          </p:cNvPr>
          <p:cNvSpPr txBox="1">
            <a:spLocks noChangeArrowheads="1"/>
          </p:cNvSpPr>
          <p:nvPr/>
        </p:nvSpPr>
        <p:spPr bwMode="auto">
          <a:xfrm>
            <a:off x="5105400" y="4419600"/>
            <a:ext cx="2819400" cy="2308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66FFFF"/>
                </a:solidFill>
                <a:latin typeface="Arial" panose="020B0604020202020204" pitchFamily="34" charset="0"/>
                <a:cs typeface="Arial" panose="020B0604020202020204" pitchFamily="34" charset="0"/>
              </a:rPr>
              <a:t>Distance from the singularity where V</a:t>
            </a:r>
            <a:r>
              <a:rPr lang="en-US" altLang="en-US" b="1" baseline="-25000">
                <a:solidFill>
                  <a:srgbClr val="66FFFF"/>
                </a:solidFill>
                <a:latin typeface="Arial" panose="020B0604020202020204" pitchFamily="34" charset="0"/>
                <a:cs typeface="Arial" panose="020B0604020202020204" pitchFamily="34" charset="0"/>
              </a:rPr>
              <a:t>esc</a:t>
            </a:r>
            <a:r>
              <a:rPr lang="en-US" altLang="en-US" b="1">
                <a:solidFill>
                  <a:srgbClr val="66FFFF"/>
                </a:solidFill>
                <a:latin typeface="Arial" panose="020B0604020202020204" pitchFamily="34" charset="0"/>
                <a:cs typeface="Arial" panose="020B0604020202020204" pitchFamily="34" charset="0"/>
              </a:rPr>
              <a:t> = </a:t>
            </a:r>
            <a:r>
              <a:rPr lang="en-US" altLang="en-US" b="1" i="1">
                <a:solidFill>
                  <a:srgbClr val="66FFFF"/>
                </a:solidFill>
                <a:latin typeface="Arial" panose="020B0604020202020204" pitchFamily="34" charset="0"/>
                <a:cs typeface="Arial" panose="020B0604020202020204" pitchFamily="34" charset="0"/>
              </a:rPr>
              <a:t>c</a:t>
            </a:r>
          </a:p>
          <a:p>
            <a:pPr>
              <a:spcBef>
                <a:spcPct val="50000"/>
              </a:spcBef>
            </a:pPr>
            <a:endParaRPr lang="en-US" altLang="en-US" b="1" i="1">
              <a:solidFill>
                <a:srgbClr val="66FFFF"/>
              </a:solidFill>
              <a:latin typeface="Arial" panose="020B0604020202020204" pitchFamily="34" charset="0"/>
              <a:cs typeface="Arial" panose="020B0604020202020204" pitchFamily="34" charset="0"/>
            </a:endParaRPr>
          </a:p>
          <a:p>
            <a:pPr>
              <a:spcBef>
                <a:spcPct val="50000"/>
              </a:spcBef>
            </a:pPr>
            <a:r>
              <a:rPr lang="en-US" altLang="en-US" b="1" i="1">
                <a:solidFill>
                  <a:srgbClr val="FFFF00"/>
                </a:solidFill>
                <a:latin typeface="Arial" panose="020B0604020202020204" pitchFamily="34" charset="0"/>
                <a:cs typeface="Arial" panose="020B0604020202020204" pitchFamily="34" charset="0"/>
              </a:rPr>
              <a:t>EVENT HORIZON</a:t>
            </a:r>
          </a:p>
        </p:txBody>
      </p:sp>
      <p:sp>
        <p:nvSpPr>
          <p:cNvPr id="165902" name="Rectangle 1">
            <a:extLst>
              <a:ext uri="{FF2B5EF4-FFF2-40B4-BE49-F238E27FC236}">
                <a16:creationId xmlns:a16="http://schemas.microsoft.com/office/drawing/2014/main" id="{C84540C2-659D-4477-9739-A410279C0E4F}"/>
              </a:ext>
            </a:extLst>
          </p:cNvPr>
          <p:cNvSpPr>
            <a:spLocks noChangeArrowheads="1"/>
          </p:cNvSpPr>
          <p:nvPr/>
        </p:nvSpPr>
        <p:spPr bwMode="auto">
          <a:xfrm>
            <a:off x="5029200" y="6172200"/>
            <a:ext cx="2971800" cy="609600"/>
          </a:xfrm>
          <a:prstGeom prst="rect">
            <a:avLst/>
          </a:prstGeom>
          <a:noFill/>
          <a:ln w="28575">
            <a:solidFill>
              <a:srgbClr val="0BEEE9"/>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66914" name="Rectangle 1026">
            <a:extLst>
              <a:ext uri="{FF2B5EF4-FFF2-40B4-BE49-F238E27FC236}">
                <a16:creationId xmlns:a16="http://schemas.microsoft.com/office/drawing/2014/main" id="{75247D7D-0195-4FC6-BC59-36E7EA5C4426}"/>
              </a:ext>
            </a:extLst>
          </p:cNvPr>
          <p:cNvSpPr>
            <a:spLocks noChangeArrowheads="1"/>
          </p:cNvSpPr>
          <p:nvPr/>
        </p:nvSpPr>
        <p:spPr bwMode="auto">
          <a:xfrm>
            <a:off x="3581400" y="5029200"/>
            <a:ext cx="21923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0000"/>
                </a:solidFill>
                <a:latin typeface="Arial" panose="020B0604020202020204" pitchFamily="34" charset="0"/>
                <a:cs typeface="Arial" panose="020B0604020202020204" pitchFamily="34" charset="0"/>
              </a:rPr>
              <a:t>black hole</a:t>
            </a:r>
          </a:p>
        </p:txBody>
      </p:sp>
      <p:pic>
        <p:nvPicPr>
          <p:cNvPr id="166915" name="Picture 1027">
            <a:extLst>
              <a:ext uri="{FF2B5EF4-FFF2-40B4-BE49-F238E27FC236}">
                <a16:creationId xmlns:a16="http://schemas.microsoft.com/office/drawing/2014/main" id="{669F6F28-9DEE-4347-8FE5-9C7270D91D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7425" y="2254250"/>
            <a:ext cx="2089150"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6916" name="Text Box 1028">
            <a:extLst>
              <a:ext uri="{FF2B5EF4-FFF2-40B4-BE49-F238E27FC236}">
                <a16:creationId xmlns:a16="http://schemas.microsoft.com/office/drawing/2014/main" id="{53B71F3B-D778-4D79-81DE-8696CDFEC030}"/>
              </a:ext>
            </a:extLst>
          </p:cNvPr>
          <p:cNvSpPr txBox="1">
            <a:spLocks noChangeArrowheads="1"/>
          </p:cNvSpPr>
          <p:nvPr/>
        </p:nvSpPr>
        <p:spPr bwMode="auto">
          <a:xfrm>
            <a:off x="5486400" y="1981200"/>
            <a:ext cx="2438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FF00"/>
                </a:solidFill>
                <a:latin typeface="Arial" panose="020B0604020202020204" pitchFamily="34" charset="0"/>
                <a:cs typeface="Arial" panose="020B0604020202020204" pitchFamily="34" charset="0"/>
              </a:rPr>
              <a:t>event horizon</a:t>
            </a:r>
          </a:p>
        </p:txBody>
      </p:sp>
      <p:sp>
        <p:nvSpPr>
          <p:cNvPr id="166917" name="Freeform 1029">
            <a:extLst>
              <a:ext uri="{FF2B5EF4-FFF2-40B4-BE49-F238E27FC236}">
                <a16:creationId xmlns:a16="http://schemas.microsoft.com/office/drawing/2014/main" id="{A8762125-8187-4577-B9B4-CCC8D0EB63CE}"/>
              </a:ext>
            </a:extLst>
          </p:cNvPr>
          <p:cNvSpPr>
            <a:spLocks/>
          </p:cNvSpPr>
          <p:nvPr/>
        </p:nvSpPr>
        <p:spPr bwMode="auto">
          <a:xfrm>
            <a:off x="5068888" y="2044700"/>
            <a:ext cx="485775" cy="393700"/>
          </a:xfrm>
          <a:custGeom>
            <a:avLst/>
            <a:gdLst>
              <a:gd name="T0" fmla="*/ 2147483647 w 344"/>
              <a:gd name="T1" fmla="*/ 2147483647 h 248"/>
              <a:gd name="T2" fmla="*/ 2147483647 w 344"/>
              <a:gd name="T3" fmla="*/ 2147483647 h 248"/>
              <a:gd name="T4" fmla="*/ 2147483647 w 344"/>
              <a:gd name="T5" fmla="*/ 2147483647 h 248"/>
              <a:gd name="T6" fmla="*/ 2147483647 w 344"/>
              <a:gd name="T7" fmla="*/ 2147483647 h 248"/>
              <a:gd name="T8" fmla="*/ 0 60000 65536"/>
              <a:gd name="T9" fmla="*/ 0 60000 65536"/>
              <a:gd name="T10" fmla="*/ 0 60000 65536"/>
              <a:gd name="T11" fmla="*/ 0 60000 65536"/>
              <a:gd name="T12" fmla="*/ 0 w 344"/>
              <a:gd name="T13" fmla="*/ 0 h 248"/>
              <a:gd name="T14" fmla="*/ 344 w 344"/>
              <a:gd name="T15" fmla="*/ 248 h 248"/>
            </a:gdLst>
            <a:ahLst/>
            <a:cxnLst>
              <a:cxn ang="T8">
                <a:pos x="T0" y="T1"/>
              </a:cxn>
              <a:cxn ang="T9">
                <a:pos x="T2" y="T3"/>
              </a:cxn>
              <a:cxn ang="T10">
                <a:pos x="T4" y="T5"/>
              </a:cxn>
              <a:cxn ang="T11">
                <a:pos x="T6" y="T7"/>
              </a:cxn>
            </a:cxnLst>
            <a:rect l="T12" t="T13" r="T14" b="T15"/>
            <a:pathLst>
              <a:path w="344" h="248">
                <a:moveTo>
                  <a:pt x="344" y="152"/>
                </a:moveTo>
                <a:cubicBezTo>
                  <a:pt x="227" y="76"/>
                  <a:pt x="111" y="0"/>
                  <a:pt x="56" y="8"/>
                </a:cubicBezTo>
                <a:cubicBezTo>
                  <a:pt x="0" y="15"/>
                  <a:pt x="15" y="160"/>
                  <a:pt x="8" y="200"/>
                </a:cubicBezTo>
                <a:cubicBezTo>
                  <a:pt x="0" y="239"/>
                  <a:pt x="4" y="243"/>
                  <a:pt x="8" y="248"/>
                </a:cubicBezTo>
              </a:path>
            </a:pathLst>
          </a:custGeom>
          <a:noFill/>
          <a:ln w="57150" cmpd="sng">
            <a:solidFill>
              <a:srgbClr val="FFFD06"/>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66918" name="Rectangle 1030">
            <a:extLst>
              <a:ext uri="{FF2B5EF4-FFF2-40B4-BE49-F238E27FC236}">
                <a16:creationId xmlns:a16="http://schemas.microsoft.com/office/drawing/2014/main" id="{2C9FC68C-D3CE-4D2B-AE76-DC76D8D141F1}"/>
              </a:ext>
            </a:extLst>
          </p:cNvPr>
          <p:cNvSpPr>
            <a:spLocks noChangeArrowheads="1"/>
          </p:cNvSpPr>
          <p:nvPr/>
        </p:nvSpPr>
        <p:spPr bwMode="auto">
          <a:xfrm>
            <a:off x="1897063" y="1676400"/>
            <a:ext cx="2259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FF00"/>
                </a:solidFill>
                <a:latin typeface="Arial" panose="020B0604020202020204" pitchFamily="34" charset="0"/>
                <a:cs typeface="Arial" panose="020B0604020202020204" pitchFamily="34" charset="0"/>
              </a:rPr>
              <a:t>singularity</a:t>
            </a:r>
          </a:p>
        </p:txBody>
      </p:sp>
      <p:sp>
        <p:nvSpPr>
          <p:cNvPr id="166919" name="Line 1031">
            <a:extLst>
              <a:ext uri="{FF2B5EF4-FFF2-40B4-BE49-F238E27FC236}">
                <a16:creationId xmlns:a16="http://schemas.microsoft.com/office/drawing/2014/main" id="{43F1F9C7-C5B8-419D-A6A4-0C6B2A3B77E1}"/>
              </a:ext>
            </a:extLst>
          </p:cNvPr>
          <p:cNvSpPr>
            <a:spLocks noChangeShapeType="1"/>
          </p:cNvSpPr>
          <p:nvPr/>
        </p:nvSpPr>
        <p:spPr bwMode="auto">
          <a:xfrm>
            <a:off x="3048000" y="2209800"/>
            <a:ext cx="1422400" cy="1219200"/>
          </a:xfrm>
          <a:prstGeom prst="line">
            <a:avLst/>
          </a:prstGeom>
          <a:noFill/>
          <a:ln w="38100">
            <a:solidFill>
              <a:srgbClr val="FFFD0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6920" name="Text Box 1032">
            <a:extLst>
              <a:ext uri="{FF2B5EF4-FFF2-40B4-BE49-F238E27FC236}">
                <a16:creationId xmlns:a16="http://schemas.microsoft.com/office/drawing/2014/main" id="{864CFB19-4391-4460-BFC6-1398EA256DC3}"/>
              </a:ext>
            </a:extLst>
          </p:cNvPr>
          <p:cNvSpPr txBox="1">
            <a:spLocks noChangeArrowheads="1"/>
          </p:cNvSpPr>
          <p:nvPr/>
        </p:nvSpPr>
        <p:spPr bwMode="auto">
          <a:xfrm>
            <a:off x="3810000" y="3654425"/>
            <a:ext cx="25733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66FFFF"/>
                </a:solidFill>
                <a:latin typeface="Arial" panose="020B0604020202020204" pitchFamily="34" charset="0"/>
                <a:cs typeface="Arial" panose="020B0604020202020204" pitchFamily="34" charset="0"/>
              </a:rPr>
              <a:t>V</a:t>
            </a:r>
            <a:r>
              <a:rPr lang="en-US" altLang="en-US" b="1" baseline="-25000">
                <a:solidFill>
                  <a:srgbClr val="66FFFF"/>
                </a:solidFill>
                <a:latin typeface="Arial" panose="020B0604020202020204" pitchFamily="34" charset="0"/>
                <a:cs typeface="Arial" panose="020B0604020202020204" pitchFamily="34" charset="0"/>
              </a:rPr>
              <a:t>escape </a:t>
            </a:r>
            <a:r>
              <a:rPr lang="en-US" altLang="en-US" b="1">
                <a:solidFill>
                  <a:srgbClr val="66FFFF"/>
                </a:solidFill>
                <a:latin typeface="Arial" panose="020B0604020202020204" pitchFamily="34" charset="0"/>
                <a:cs typeface="Arial" panose="020B0604020202020204" pitchFamily="34" charset="0"/>
              </a:rPr>
              <a:t>&gt; </a:t>
            </a:r>
            <a:r>
              <a:rPr lang="en-US" altLang="en-US" b="1" i="1">
                <a:solidFill>
                  <a:srgbClr val="66FFFF"/>
                </a:solidFill>
                <a:latin typeface="Arial" panose="020B0604020202020204" pitchFamily="34" charset="0"/>
                <a:cs typeface="Arial" panose="020B0604020202020204" pitchFamily="34" charset="0"/>
              </a:rPr>
              <a:t>c</a:t>
            </a:r>
            <a:endParaRPr lang="en-US" altLang="en-US" b="1">
              <a:solidFill>
                <a:srgbClr val="66FFFF"/>
              </a:solidFill>
              <a:latin typeface="Arial" panose="020B0604020202020204" pitchFamily="34" charset="0"/>
              <a:cs typeface="Arial" panose="020B0604020202020204" pitchFamily="34" charset="0"/>
            </a:endParaRPr>
          </a:p>
        </p:txBody>
      </p:sp>
      <p:sp>
        <p:nvSpPr>
          <p:cNvPr id="166921" name="Text Box 1032">
            <a:extLst>
              <a:ext uri="{FF2B5EF4-FFF2-40B4-BE49-F238E27FC236}">
                <a16:creationId xmlns:a16="http://schemas.microsoft.com/office/drawing/2014/main" id="{31A4BEEC-826E-4269-BCD7-CFC98DE9247E}"/>
              </a:ext>
            </a:extLst>
          </p:cNvPr>
          <p:cNvSpPr txBox="1">
            <a:spLocks noChangeArrowheads="1"/>
          </p:cNvSpPr>
          <p:nvPr/>
        </p:nvSpPr>
        <p:spPr bwMode="auto">
          <a:xfrm>
            <a:off x="5334000" y="4419600"/>
            <a:ext cx="25733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66FFFF"/>
                </a:solidFill>
                <a:latin typeface="Arial" panose="020B0604020202020204" pitchFamily="34" charset="0"/>
                <a:cs typeface="Arial" panose="020B0604020202020204" pitchFamily="34" charset="0"/>
              </a:rPr>
              <a:t>V</a:t>
            </a:r>
            <a:r>
              <a:rPr lang="en-US" altLang="en-US" b="1" baseline="-25000">
                <a:solidFill>
                  <a:srgbClr val="66FFFF"/>
                </a:solidFill>
                <a:latin typeface="Arial" panose="020B0604020202020204" pitchFamily="34" charset="0"/>
                <a:cs typeface="Arial" panose="020B0604020202020204" pitchFamily="34" charset="0"/>
              </a:rPr>
              <a:t>escape </a:t>
            </a:r>
            <a:r>
              <a:rPr lang="en-US" altLang="en-US" b="1">
                <a:solidFill>
                  <a:srgbClr val="66FFFF"/>
                </a:solidFill>
                <a:latin typeface="Arial" panose="020B0604020202020204" pitchFamily="34" charset="0"/>
                <a:cs typeface="Arial" panose="020B0604020202020204" pitchFamily="34" charset="0"/>
              </a:rPr>
              <a:t>&lt; </a:t>
            </a:r>
            <a:r>
              <a:rPr lang="en-US" altLang="en-US" b="1" i="1">
                <a:solidFill>
                  <a:srgbClr val="66FFFF"/>
                </a:solidFill>
                <a:latin typeface="Arial" panose="020B0604020202020204" pitchFamily="34" charset="0"/>
                <a:cs typeface="Arial" panose="020B0604020202020204" pitchFamily="34" charset="0"/>
              </a:rPr>
              <a:t>c</a:t>
            </a:r>
            <a:endParaRPr lang="en-US" altLang="en-US" b="1">
              <a:solidFill>
                <a:srgbClr val="66FFFF"/>
              </a:solidFill>
              <a:latin typeface="Arial" panose="020B0604020202020204" pitchFamily="34" charset="0"/>
              <a:cs typeface="Arial" panose="020B0604020202020204" pitchFamily="34" charset="0"/>
            </a:endParaRPr>
          </a:p>
        </p:txBody>
      </p:sp>
      <p:sp>
        <p:nvSpPr>
          <p:cNvPr id="166922" name="Text Box 1032">
            <a:extLst>
              <a:ext uri="{FF2B5EF4-FFF2-40B4-BE49-F238E27FC236}">
                <a16:creationId xmlns:a16="http://schemas.microsoft.com/office/drawing/2014/main" id="{ECC09F26-39E7-428C-A24C-0F52E3A219EF}"/>
              </a:ext>
            </a:extLst>
          </p:cNvPr>
          <p:cNvSpPr txBox="1">
            <a:spLocks noChangeArrowheads="1"/>
          </p:cNvSpPr>
          <p:nvPr/>
        </p:nvSpPr>
        <p:spPr bwMode="auto">
          <a:xfrm>
            <a:off x="7162800" y="2514600"/>
            <a:ext cx="17351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66FFFF"/>
                </a:solidFill>
                <a:latin typeface="Arial" panose="020B0604020202020204" pitchFamily="34" charset="0"/>
                <a:cs typeface="Arial" panose="020B0604020202020204" pitchFamily="34" charset="0"/>
              </a:rPr>
              <a:t>V</a:t>
            </a:r>
            <a:r>
              <a:rPr lang="en-US" altLang="en-US" b="1" baseline="-25000">
                <a:solidFill>
                  <a:srgbClr val="66FFFF"/>
                </a:solidFill>
                <a:latin typeface="Arial" panose="020B0604020202020204" pitchFamily="34" charset="0"/>
                <a:cs typeface="Arial" panose="020B0604020202020204" pitchFamily="34" charset="0"/>
              </a:rPr>
              <a:t>escape </a:t>
            </a:r>
            <a:r>
              <a:rPr lang="en-US" altLang="en-US" b="1">
                <a:solidFill>
                  <a:srgbClr val="66FFFF"/>
                </a:solidFill>
                <a:latin typeface="Arial" panose="020B0604020202020204" pitchFamily="34" charset="0"/>
                <a:cs typeface="Arial" panose="020B0604020202020204" pitchFamily="34" charset="0"/>
              </a:rPr>
              <a:t>= </a:t>
            </a:r>
            <a:r>
              <a:rPr lang="en-US" altLang="en-US" b="1" i="1">
                <a:solidFill>
                  <a:srgbClr val="66FFFF"/>
                </a:solidFill>
                <a:latin typeface="Arial" panose="020B0604020202020204" pitchFamily="34" charset="0"/>
                <a:cs typeface="Arial" panose="020B0604020202020204" pitchFamily="34" charset="0"/>
              </a:rPr>
              <a:t>c</a:t>
            </a:r>
            <a:endParaRPr lang="en-US" altLang="en-US" b="1">
              <a:solidFill>
                <a:srgbClr val="66FFFF"/>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grpSp>
        <p:nvGrpSpPr>
          <p:cNvPr id="167938" name="Group 2">
            <a:extLst>
              <a:ext uri="{FF2B5EF4-FFF2-40B4-BE49-F238E27FC236}">
                <a16:creationId xmlns:a16="http://schemas.microsoft.com/office/drawing/2014/main" id="{10701FA7-92D0-46E4-B70C-9AF7E975869A}"/>
              </a:ext>
            </a:extLst>
          </p:cNvPr>
          <p:cNvGrpSpPr>
            <a:grpSpLocks/>
          </p:cNvGrpSpPr>
          <p:nvPr/>
        </p:nvGrpSpPr>
        <p:grpSpPr bwMode="auto">
          <a:xfrm>
            <a:off x="1016000" y="1524000"/>
            <a:ext cx="2506663" cy="3962400"/>
            <a:chOff x="3792" y="960"/>
            <a:chExt cx="1776" cy="2496"/>
          </a:xfrm>
        </p:grpSpPr>
        <p:sp>
          <p:nvSpPr>
            <p:cNvPr id="167944" name="Oval 3">
              <a:extLst>
                <a:ext uri="{FF2B5EF4-FFF2-40B4-BE49-F238E27FC236}">
                  <a16:creationId xmlns:a16="http://schemas.microsoft.com/office/drawing/2014/main" id="{46E63055-E5D3-4929-8DAF-154BDA64BB07}"/>
                </a:ext>
              </a:extLst>
            </p:cNvPr>
            <p:cNvSpPr>
              <a:spLocks noChangeArrowheads="1"/>
            </p:cNvSpPr>
            <p:nvPr/>
          </p:nvSpPr>
          <p:spPr bwMode="auto">
            <a:xfrm>
              <a:off x="3984" y="2112"/>
              <a:ext cx="1440" cy="1344"/>
            </a:xfrm>
            <a:prstGeom prst="ellipse">
              <a:avLst/>
            </a:prstGeom>
            <a:gradFill rotWithShape="0">
              <a:gsLst>
                <a:gs pos="0">
                  <a:srgbClr val="CC99FF"/>
                </a:gs>
                <a:gs pos="100000">
                  <a:schemeClr val="hlink"/>
                </a:gs>
              </a:gsLst>
              <a:path path="shape">
                <a:fillToRect l="50000" t="50000" r="50000" b="50000"/>
              </a:path>
            </a:gra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167945" name="Picture 4">
              <a:extLst>
                <a:ext uri="{FF2B5EF4-FFF2-40B4-BE49-F238E27FC236}">
                  <a16:creationId xmlns:a16="http://schemas.microsoft.com/office/drawing/2014/main" id="{826975D0-1F03-43ED-B570-E3F47D697E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2" y="960"/>
              <a:ext cx="1776" cy="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7939" name="Text Box 5">
            <a:extLst>
              <a:ext uri="{FF2B5EF4-FFF2-40B4-BE49-F238E27FC236}">
                <a16:creationId xmlns:a16="http://schemas.microsoft.com/office/drawing/2014/main" id="{F90428AF-0A10-46C8-81A0-CB998F5D428C}"/>
              </a:ext>
            </a:extLst>
          </p:cNvPr>
          <p:cNvSpPr txBox="1">
            <a:spLocks noChangeArrowheads="1"/>
          </p:cNvSpPr>
          <p:nvPr/>
        </p:nvSpPr>
        <p:spPr bwMode="auto">
          <a:xfrm>
            <a:off x="3319463" y="533400"/>
            <a:ext cx="25050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600" b="1">
                <a:solidFill>
                  <a:srgbClr val="66FFFF"/>
                </a:solidFill>
              </a:rPr>
              <a:t>Light Paths</a:t>
            </a:r>
          </a:p>
        </p:txBody>
      </p:sp>
      <p:sp>
        <p:nvSpPr>
          <p:cNvPr id="167940" name="Text Box 6">
            <a:extLst>
              <a:ext uri="{FF2B5EF4-FFF2-40B4-BE49-F238E27FC236}">
                <a16:creationId xmlns:a16="http://schemas.microsoft.com/office/drawing/2014/main" id="{00DC5EB1-FA26-41EC-8AFB-29C7ABA17061}"/>
              </a:ext>
            </a:extLst>
          </p:cNvPr>
          <p:cNvSpPr txBox="1">
            <a:spLocks noChangeArrowheads="1"/>
          </p:cNvSpPr>
          <p:nvPr/>
        </p:nvSpPr>
        <p:spPr bwMode="auto">
          <a:xfrm>
            <a:off x="1287463" y="5791200"/>
            <a:ext cx="25987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0000"/>
                </a:solidFill>
              </a:rPr>
              <a:t>neutron star</a:t>
            </a:r>
            <a:endParaRPr lang="en-US" altLang="en-US" sz="3200" b="1">
              <a:solidFill>
                <a:srgbClr val="FF3300"/>
              </a:solidFill>
            </a:endParaRPr>
          </a:p>
        </p:txBody>
      </p:sp>
      <p:pic>
        <p:nvPicPr>
          <p:cNvPr id="167941" name="Picture 7">
            <a:extLst>
              <a:ext uri="{FF2B5EF4-FFF2-40B4-BE49-F238E27FC236}">
                <a16:creationId xmlns:a16="http://schemas.microsoft.com/office/drawing/2014/main" id="{4289B2F8-2F98-4528-BF96-4B8FC057A3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0" y="1981200"/>
            <a:ext cx="2663825"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942" name="Rectangle 8">
            <a:extLst>
              <a:ext uri="{FF2B5EF4-FFF2-40B4-BE49-F238E27FC236}">
                <a16:creationId xmlns:a16="http://schemas.microsoft.com/office/drawing/2014/main" id="{F83E26A4-D253-4A13-A943-10A57BDBDFFB}"/>
              </a:ext>
            </a:extLst>
          </p:cNvPr>
          <p:cNvSpPr>
            <a:spLocks noChangeArrowheads="1"/>
          </p:cNvSpPr>
          <p:nvPr/>
        </p:nvSpPr>
        <p:spPr bwMode="auto">
          <a:xfrm>
            <a:off x="5591175" y="5791200"/>
            <a:ext cx="1974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FF0000"/>
                </a:solidFill>
              </a:rPr>
              <a:t>black hole</a:t>
            </a:r>
            <a:endParaRPr lang="en-US" altLang="en-US" sz="3200" b="1">
              <a:solidFill>
                <a:srgbClr val="FF3300"/>
              </a:solidFill>
            </a:endParaRPr>
          </a:p>
        </p:txBody>
      </p:sp>
      <p:sp>
        <p:nvSpPr>
          <p:cNvPr id="167943" name="Oval 9">
            <a:extLst>
              <a:ext uri="{FF2B5EF4-FFF2-40B4-BE49-F238E27FC236}">
                <a16:creationId xmlns:a16="http://schemas.microsoft.com/office/drawing/2014/main" id="{2DE79121-6A04-4D01-BBBB-26387480CCE8}"/>
              </a:ext>
            </a:extLst>
          </p:cNvPr>
          <p:cNvSpPr>
            <a:spLocks noChangeArrowheads="1"/>
          </p:cNvSpPr>
          <p:nvPr/>
        </p:nvSpPr>
        <p:spPr bwMode="auto">
          <a:xfrm>
            <a:off x="1287463" y="3352800"/>
            <a:ext cx="2032000" cy="2133600"/>
          </a:xfrm>
          <a:prstGeom prst="ellipse">
            <a:avLst/>
          </a:prstGeom>
          <a:gradFill rotWithShape="0">
            <a:gsLst>
              <a:gs pos="0">
                <a:srgbClr val="0000FF"/>
              </a:gs>
              <a:gs pos="100000">
                <a:srgbClr val="000076"/>
              </a:gs>
            </a:gsLst>
            <a:path path="shape">
              <a:fillToRect l="50000" t="50000" r="50000" b="50000"/>
            </a:path>
          </a:gra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Text Box 7">
            <a:extLst>
              <a:ext uri="{FF2B5EF4-FFF2-40B4-BE49-F238E27FC236}">
                <a16:creationId xmlns:a16="http://schemas.microsoft.com/office/drawing/2014/main" id="{B33123CC-D884-4B13-84BA-39AF07456B91}"/>
              </a:ext>
            </a:extLst>
          </p:cNvPr>
          <p:cNvSpPr txBox="1">
            <a:spLocks noChangeArrowheads="1"/>
          </p:cNvSpPr>
          <p:nvPr/>
        </p:nvSpPr>
        <p:spPr bwMode="auto">
          <a:xfrm>
            <a:off x="838200" y="1371600"/>
            <a:ext cx="7010400" cy="1570038"/>
          </a:xfrm>
          <a:prstGeom prst="rect">
            <a:avLst/>
          </a:prstGeom>
          <a:noFill/>
          <a:ln w="9525">
            <a:noFill/>
            <a:miter lim="800000"/>
            <a:headEnd/>
            <a:tailEnd/>
          </a:ln>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endParaRPr lang="en-US" dirty="0">
              <a:solidFill>
                <a:srgbClr val="0000FF"/>
              </a:solidFill>
              <a:latin typeface="Arial" charset="0"/>
              <a:cs typeface="Arial" charset="0"/>
            </a:endParaRPr>
          </a:p>
          <a:p>
            <a:pPr>
              <a:spcBef>
                <a:spcPct val="50000"/>
              </a:spcBef>
              <a:defRPr/>
            </a:pPr>
            <a:r>
              <a:rPr lang="en-US" dirty="0">
                <a:solidFill>
                  <a:schemeClr val="accent3">
                    <a:lumMod val="75000"/>
                  </a:schemeClr>
                </a:solidFill>
                <a:latin typeface="Arial" charset="0"/>
                <a:cs typeface="Arial" charset="0"/>
              </a:rPr>
              <a:t>1 to  3 M</a:t>
            </a:r>
            <a:r>
              <a:rPr lang="en-US" sz="2800" baseline="-25000" dirty="0">
                <a:solidFill>
                  <a:schemeClr val="accent3">
                    <a:lumMod val="75000"/>
                  </a:schemeClr>
                </a:solidFill>
                <a:latin typeface="Arial" charset="0"/>
                <a:cs typeface="Arial" charset="0"/>
              </a:rPr>
              <a:t>O</a:t>
            </a:r>
            <a:r>
              <a:rPr lang="en-US" dirty="0">
                <a:solidFill>
                  <a:schemeClr val="accent3">
                    <a:lumMod val="75000"/>
                  </a:schemeClr>
                </a:solidFill>
                <a:latin typeface="Arial" charset="0"/>
                <a:cs typeface="Arial" charset="0"/>
              </a:rPr>
              <a:t>          PN   +   white dwarf</a:t>
            </a:r>
          </a:p>
          <a:p>
            <a:pPr>
              <a:spcBef>
                <a:spcPct val="50000"/>
              </a:spcBef>
              <a:defRPr/>
            </a:pPr>
            <a:endParaRPr lang="en-US" dirty="0">
              <a:solidFill>
                <a:srgbClr val="0000FF"/>
              </a:solidFill>
              <a:latin typeface="Arial" charset="0"/>
              <a:cs typeface="Arial" charset="0"/>
            </a:endParaRPr>
          </a:p>
        </p:txBody>
      </p:sp>
      <p:sp>
        <p:nvSpPr>
          <p:cNvPr id="18" name="Text Box 7">
            <a:extLst>
              <a:ext uri="{FF2B5EF4-FFF2-40B4-BE49-F238E27FC236}">
                <a16:creationId xmlns:a16="http://schemas.microsoft.com/office/drawing/2014/main" id="{BC349A7D-3A32-4144-B2F8-163BDE4DB78C}"/>
              </a:ext>
            </a:extLst>
          </p:cNvPr>
          <p:cNvSpPr txBox="1">
            <a:spLocks noChangeArrowheads="1"/>
          </p:cNvSpPr>
          <p:nvPr/>
        </p:nvSpPr>
        <p:spPr bwMode="auto">
          <a:xfrm>
            <a:off x="838200" y="457200"/>
            <a:ext cx="7010400" cy="3600450"/>
          </a:xfrm>
          <a:prstGeom prst="rect">
            <a:avLst/>
          </a:prstGeom>
          <a:noFill/>
          <a:ln>
            <a:noFill/>
          </a:ln>
          <a:effectLst>
            <a:outerShdw blurRad="50800" dist="38100" dir="2700000" algn="tl" rotWithShape="0">
              <a:srgbClr val="808080">
                <a:alpha val="3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dirty="0">
                <a:solidFill>
                  <a:srgbClr val="0000FF"/>
                </a:solidFill>
                <a:latin typeface="Arial" charset="0"/>
                <a:cs typeface="Arial" charset="0"/>
              </a:rPr>
              <a:t>Stars Take different paths to their end depending on how MASSIVE they are.</a:t>
            </a:r>
          </a:p>
          <a:p>
            <a:pPr>
              <a:spcBef>
                <a:spcPct val="50000"/>
              </a:spcBef>
              <a:defRPr/>
            </a:pPr>
            <a:endParaRPr lang="en-US" dirty="0">
              <a:solidFill>
                <a:srgbClr val="0000FF"/>
              </a:solidFill>
              <a:latin typeface="Arial" charset="0"/>
              <a:cs typeface="Arial" charset="0"/>
            </a:endParaRPr>
          </a:p>
          <a:p>
            <a:pPr>
              <a:spcBef>
                <a:spcPct val="50000"/>
              </a:spcBef>
              <a:defRPr/>
            </a:pPr>
            <a:r>
              <a:rPr lang="en-US" dirty="0">
                <a:solidFill>
                  <a:schemeClr val="accent3">
                    <a:lumMod val="75000"/>
                  </a:schemeClr>
                </a:solidFill>
                <a:latin typeface="Arial" charset="0"/>
                <a:cs typeface="Arial" charset="0"/>
              </a:rPr>
              <a:t> </a:t>
            </a:r>
          </a:p>
          <a:p>
            <a:pPr>
              <a:spcBef>
                <a:spcPct val="50000"/>
              </a:spcBef>
              <a:defRPr/>
            </a:pPr>
            <a:r>
              <a:rPr lang="en-US" dirty="0">
                <a:solidFill>
                  <a:srgbClr val="0000FF"/>
                </a:solidFill>
                <a:latin typeface="Arial" charset="0"/>
                <a:cs typeface="Arial" charset="0"/>
              </a:rPr>
              <a:t>3 to  8 M</a:t>
            </a:r>
            <a:r>
              <a:rPr lang="en-US" sz="2800" baseline="-25000" dirty="0">
                <a:solidFill>
                  <a:srgbClr val="0000FF"/>
                </a:solidFill>
                <a:latin typeface="Arial" charset="0"/>
                <a:cs typeface="Arial" charset="0"/>
              </a:rPr>
              <a:t>O</a:t>
            </a:r>
            <a:r>
              <a:rPr lang="en-US" dirty="0">
                <a:solidFill>
                  <a:srgbClr val="0000FF"/>
                </a:solidFill>
                <a:latin typeface="Arial" charset="0"/>
                <a:cs typeface="Arial" charset="0"/>
              </a:rPr>
              <a:t>          SN   +   neutron star</a:t>
            </a:r>
          </a:p>
          <a:p>
            <a:pPr>
              <a:spcBef>
                <a:spcPct val="50000"/>
              </a:spcBef>
              <a:defRPr/>
            </a:pPr>
            <a:r>
              <a:rPr lang="en-US" dirty="0">
                <a:solidFill>
                  <a:srgbClr val="0000FF"/>
                </a:solidFill>
                <a:latin typeface="Arial" charset="0"/>
                <a:cs typeface="Arial" charset="0"/>
              </a:rPr>
              <a:t>    &gt; 8 M</a:t>
            </a:r>
            <a:r>
              <a:rPr lang="en-US" baseline="-25000" dirty="0">
                <a:solidFill>
                  <a:srgbClr val="0000FF"/>
                </a:solidFill>
                <a:latin typeface="Arial" charset="0"/>
                <a:cs typeface="Arial" charset="0"/>
              </a:rPr>
              <a:t>O</a:t>
            </a:r>
            <a:r>
              <a:rPr lang="en-US" dirty="0">
                <a:solidFill>
                  <a:srgbClr val="0000FF"/>
                </a:solidFill>
                <a:latin typeface="Arial" charset="0"/>
                <a:cs typeface="Arial" charset="0"/>
              </a:rPr>
              <a:t>           SN   +   black hole</a:t>
            </a:r>
          </a:p>
          <a:p>
            <a:pPr>
              <a:spcBef>
                <a:spcPct val="50000"/>
              </a:spcBef>
              <a:defRPr/>
            </a:pPr>
            <a:endParaRPr lang="en-US" dirty="0">
              <a:solidFill>
                <a:srgbClr val="0000FF"/>
              </a:solidFill>
              <a:latin typeface="Arial" charset="0"/>
              <a:cs typeface="Arial" charset="0"/>
            </a:endParaRPr>
          </a:p>
        </p:txBody>
      </p:sp>
      <p:sp>
        <p:nvSpPr>
          <p:cNvPr id="27652" name="Oval 19">
            <a:extLst>
              <a:ext uri="{FF2B5EF4-FFF2-40B4-BE49-F238E27FC236}">
                <a16:creationId xmlns:a16="http://schemas.microsoft.com/office/drawing/2014/main" id="{12E8C578-54AA-4A41-8990-7C95291A7D42}"/>
              </a:ext>
            </a:extLst>
          </p:cNvPr>
          <p:cNvSpPr>
            <a:spLocks noChangeArrowheads="1"/>
          </p:cNvSpPr>
          <p:nvPr/>
        </p:nvSpPr>
        <p:spPr bwMode="auto">
          <a:xfrm flipV="1">
            <a:off x="2179638" y="2252663"/>
            <a:ext cx="46037" cy="46037"/>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7653" name="Oval 3">
            <a:extLst>
              <a:ext uri="{FF2B5EF4-FFF2-40B4-BE49-F238E27FC236}">
                <a16:creationId xmlns:a16="http://schemas.microsoft.com/office/drawing/2014/main" id="{EA2FC5B7-59B7-46B4-AE2E-D5A671ED907E}"/>
              </a:ext>
            </a:extLst>
          </p:cNvPr>
          <p:cNvSpPr>
            <a:spLocks noChangeArrowheads="1"/>
          </p:cNvSpPr>
          <p:nvPr/>
        </p:nvSpPr>
        <p:spPr bwMode="auto">
          <a:xfrm flipV="1">
            <a:off x="2176463" y="28067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7654" name="Oval 4">
            <a:extLst>
              <a:ext uri="{FF2B5EF4-FFF2-40B4-BE49-F238E27FC236}">
                <a16:creationId xmlns:a16="http://schemas.microsoft.com/office/drawing/2014/main" id="{34AF073E-8B1C-469A-BAE0-3AB027EFA21F}"/>
              </a:ext>
            </a:extLst>
          </p:cNvPr>
          <p:cNvSpPr>
            <a:spLocks noChangeArrowheads="1"/>
          </p:cNvSpPr>
          <p:nvPr/>
        </p:nvSpPr>
        <p:spPr bwMode="auto">
          <a:xfrm flipV="1">
            <a:off x="2087563" y="33528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1" name="Picture 1028">
            <a:extLst>
              <a:ext uri="{FF2B5EF4-FFF2-40B4-BE49-F238E27FC236}">
                <a16:creationId xmlns:a16="http://schemas.microsoft.com/office/drawing/2014/main" id="{AD47E818-C1AB-4BC3-A4F0-16E4EE2F1D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6313" y="520700"/>
            <a:ext cx="7191375" cy="580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8962" name="Line 1026">
            <a:extLst>
              <a:ext uri="{FF2B5EF4-FFF2-40B4-BE49-F238E27FC236}">
                <a16:creationId xmlns:a16="http://schemas.microsoft.com/office/drawing/2014/main" id="{D93BCA17-1DEF-4AD4-92A3-34F54F8E9045}"/>
              </a:ext>
            </a:extLst>
          </p:cNvPr>
          <p:cNvSpPr>
            <a:spLocks noChangeShapeType="1"/>
          </p:cNvSpPr>
          <p:nvPr/>
        </p:nvSpPr>
        <p:spPr bwMode="auto">
          <a:xfrm>
            <a:off x="4673600" y="914400"/>
            <a:ext cx="0" cy="2286000"/>
          </a:xfrm>
          <a:prstGeom prst="line">
            <a:avLst/>
          </a:prstGeom>
          <a:noFill/>
          <a:ln w="57150">
            <a:solidFill>
              <a:srgbClr val="FE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pic>
        <p:nvPicPr>
          <p:cNvPr id="168963" name="Picture 1027">
            <a:extLst>
              <a:ext uri="{FF2B5EF4-FFF2-40B4-BE49-F238E27FC236}">
                <a16:creationId xmlns:a16="http://schemas.microsoft.com/office/drawing/2014/main" id="{70874587-369A-4A6F-9B6E-8FCB9CDD92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2138" y="457200"/>
            <a:ext cx="519112"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8964" name="Group 2">
            <a:extLst>
              <a:ext uri="{FF2B5EF4-FFF2-40B4-BE49-F238E27FC236}">
                <a16:creationId xmlns:a16="http://schemas.microsoft.com/office/drawing/2014/main" id="{35442B50-8DEE-4494-A118-CACAC83B1F81}"/>
              </a:ext>
            </a:extLst>
          </p:cNvPr>
          <p:cNvGrpSpPr>
            <a:grpSpLocks/>
          </p:cNvGrpSpPr>
          <p:nvPr/>
        </p:nvGrpSpPr>
        <p:grpSpPr bwMode="auto">
          <a:xfrm>
            <a:off x="5943600" y="228600"/>
            <a:ext cx="3048000" cy="1276350"/>
            <a:chOff x="5943600" y="228600"/>
            <a:chExt cx="3048000" cy="1276528"/>
          </a:xfrm>
        </p:grpSpPr>
        <p:sp>
          <p:nvSpPr>
            <p:cNvPr id="168965" name="TextBox 5">
              <a:extLst>
                <a:ext uri="{FF2B5EF4-FFF2-40B4-BE49-F238E27FC236}">
                  <a16:creationId xmlns:a16="http://schemas.microsoft.com/office/drawing/2014/main" id="{4C9D08E3-731B-4728-9EC7-7C7340591E10}"/>
                </a:ext>
              </a:extLst>
            </p:cNvPr>
            <p:cNvSpPr txBox="1">
              <a:spLocks noChangeArrowheads="1"/>
            </p:cNvSpPr>
            <p:nvPr/>
          </p:nvSpPr>
          <p:spPr bwMode="auto">
            <a:xfrm>
              <a:off x="5943600" y="609600"/>
              <a:ext cx="1066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V</a:t>
              </a:r>
              <a:r>
                <a:rPr lang="en-US" altLang="en-US" baseline="-25000">
                  <a:solidFill>
                    <a:srgbClr val="FF0000"/>
                  </a:solidFill>
                  <a:latin typeface="Arial" panose="020B0604020202020204" pitchFamily="34" charset="0"/>
                  <a:cs typeface="Arial" panose="020B0604020202020204" pitchFamily="34" charset="0"/>
                </a:rPr>
                <a:t>orbit</a:t>
              </a:r>
              <a:r>
                <a:rPr lang="en-US" altLang="en-US">
                  <a:solidFill>
                    <a:srgbClr val="FF0000"/>
                  </a:solidFill>
                  <a:latin typeface="Arial" panose="020B0604020202020204" pitchFamily="34" charset="0"/>
                  <a:cs typeface="Arial" panose="020B0604020202020204" pitchFamily="34" charset="0"/>
                </a:rPr>
                <a:t> =</a:t>
              </a:r>
            </a:p>
          </p:txBody>
        </p:sp>
        <p:sp>
          <p:nvSpPr>
            <p:cNvPr id="168966" name="TextBox 6">
              <a:extLst>
                <a:ext uri="{FF2B5EF4-FFF2-40B4-BE49-F238E27FC236}">
                  <a16:creationId xmlns:a16="http://schemas.microsoft.com/office/drawing/2014/main" id="{3AF55B54-E46B-4DAB-8930-244BE4BBB6C2}"/>
                </a:ext>
              </a:extLst>
            </p:cNvPr>
            <p:cNvSpPr txBox="1">
              <a:spLocks noChangeArrowheads="1"/>
            </p:cNvSpPr>
            <p:nvPr/>
          </p:nvSpPr>
          <p:spPr bwMode="auto">
            <a:xfrm>
              <a:off x="7543800" y="304800"/>
              <a:ext cx="1447800"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1 M</a:t>
              </a:r>
              <a:r>
                <a:rPr lang="en-US" altLang="en-US" baseline="-25000">
                  <a:solidFill>
                    <a:srgbClr val="FF0000"/>
                  </a:solidFill>
                  <a:latin typeface="Arial" panose="020B0604020202020204" pitchFamily="34" charset="0"/>
                  <a:cs typeface="Arial" panose="020B0604020202020204" pitchFamily="34" charset="0"/>
                </a:rPr>
                <a:t>sun</a:t>
              </a:r>
              <a:r>
                <a:rPr lang="en-US" altLang="en-US">
                  <a:solidFill>
                    <a:srgbClr val="FF0000"/>
                  </a:solidFill>
                  <a:latin typeface="Arial" panose="020B0604020202020204" pitchFamily="34" charset="0"/>
                  <a:cs typeface="Arial" panose="020B0604020202020204" pitchFamily="34" charset="0"/>
                </a:rPr>
                <a:t> G</a:t>
              </a:r>
            </a:p>
            <a:p>
              <a:endParaRPr lang="en-US" altLang="en-US">
                <a:solidFill>
                  <a:srgbClr val="FF0000"/>
                </a:solidFill>
                <a:latin typeface="Arial" panose="020B0604020202020204" pitchFamily="34" charset="0"/>
                <a:cs typeface="Arial" panose="020B0604020202020204" pitchFamily="34" charset="0"/>
              </a:endParaRPr>
            </a:p>
            <a:p>
              <a:r>
                <a:rPr lang="en-US" altLang="en-US">
                  <a:solidFill>
                    <a:srgbClr val="FF0000"/>
                  </a:solidFill>
                  <a:latin typeface="Arial" panose="020B0604020202020204" pitchFamily="34" charset="0"/>
                  <a:cs typeface="Arial" panose="020B0604020202020204" pitchFamily="34" charset="0"/>
                </a:rPr>
                <a:t>   D </a:t>
              </a:r>
            </a:p>
          </p:txBody>
        </p:sp>
        <p:cxnSp>
          <p:nvCxnSpPr>
            <p:cNvPr id="168967" name="Straight Connector 7">
              <a:extLst>
                <a:ext uri="{FF2B5EF4-FFF2-40B4-BE49-F238E27FC236}">
                  <a16:creationId xmlns:a16="http://schemas.microsoft.com/office/drawing/2014/main" id="{85967085-79C2-4F27-9E1A-D79F85B33557}"/>
                </a:ext>
              </a:extLst>
            </p:cNvPr>
            <p:cNvCxnSpPr>
              <a:cxnSpLocks noChangeShapeType="1"/>
              <a:stCxn id="168966" idx="1"/>
            </p:cNvCxnSpPr>
            <p:nvPr/>
          </p:nvCxnSpPr>
          <p:spPr bwMode="auto">
            <a:xfrm>
              <a:off x="7543800" y="904964"/>
              <a:ext cx="990600" cy="9436"/>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168968" name="Straight Connector 8">
              <a:extLst>
                <a:ext uri="{FF2B5EF4-FFF2-40B4-BE49-F238E27FC236}">
                  <a16:creationId xmlns:a16="http://schemas.microsoft.com/office/drawing/2014/main" id="{20A4E163-C13F-488D-BAFE-5429654CEB74}"/>
                </a:ext>
              </a:extLst>
            </p:cNvPr>
            <p:cNvCxnSpPr>
              <a:cxnSpLocks noChangeShapeType="1"/>
            </p:cNvCxnSpPr>
            <p:nvPr/>
          </p:nvCxnSpPr>
          <p:spPr bwMode="auto">
            <a:xfrm flipV="1">
              <a:off x="7467600" y="228600"/>
              <a:ext cx="0" cy="10668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168969" name="Straight Connector 9">
              <a:extLst>
                <a:ext uri="{FF2B5EF4-FFF2-40B4-BE49-F238E27FC236}">
                  <a16:creationId xmlns:a16="http://schemas.microsoft.com/office/drawing/2014/main" id="{7E06F7A0-4B16-463F-B8D9-133741A363FB}"/>
                </a:ext>
              </a:extLst>
            </p:cNvPr>
            <p:cNvCxnSpPr>
              <a:cxnSpLocks noChangeShapeType="1"/>
            </p:cNvCxnSpPr>
            <p:nvPr/>
          </p:nvCxnSpPr>
          <p:spPr bwMode="auto">
            <a:xfrm>
              <a:off x="7467600" y="228600"/>
              <a:ext cx="129540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168970" name="Straight Connector 10">
              <a:extLst>
                <a:ext uri="{FF2B5EF4-FFF2-40B4-BE49-F238E27FC236}">
                  <a16:creationId xmlns:a16="http://schemas.microsoft.com/office/drawing/2014/main" id="{64894AFC-801D-4BC1-A58C-E4C4E846A409}"/>
                </a:ext>
              </a:extLst>
            </p:cNvPr>
            <p:cNvCxnSpPr>
              <a:cxnSpLocks noChangeShapeType="1"/>
            </p:cNvCxnSpPr>
            <p:nvPr/>
          </p:nvCxnSpPr>
          <p:spPr bwMode="auto">
            <a:xfrm>
              <a:off x="7162800" y="914400"/>
              <a:ext cx="304800" cy="3810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5" name="Picture 2">
            <a:extLst>
              <a:ext uri="{FF2B5EF4-FFF2-40B4-BE49-F238E27FC236}">
                <a16:creationId xmlns:a16="http://schemas.microsoft.com/office/drawing/2014/main" id="{F2EE556A-BE5C-4AC8-B9B2-DE081A9F10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6313" y="520700"/>
            <a:ext cx="7191375" cy="581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9986" name="Line 3">
            <a:extLst>
              <a:ext uri="{FF2B5EF4-FFF2-40B4-BE49-F238E27FC236}">
                <a16:creationId xmlns:a16="http://schemas.microsoft.com/office/drawing/2014/main" id="{C51FA4EE-B560-4383-9815-CECFA3DBA346}"/>
              </a:ext>
            </a:extLst>
          </p:cNvPr>
          <p:cNvSpPr>
            <a:spLocks noChangeShapeType="1"/>
          </p:cNvSpPr>
          <p:nvPr/>
        </p:nvSpPr>
        <p:spPr bwMode="auto">
          <a:xfrm>
            <a:off x="4673600" y="914400"/>
            <a:ext cx="0" cy="2514600"/>
          </a:xfrm>
          <a:prstGeom prst="line">
            <a:avLst/>
          </a:prstGeom>
          <a:noFill/>
          <a:ln w="57150">
            <a:solidFill>
              <a:srgbClr val="FE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pic>
        <p:nvPicPr>
          <p:cNvPr id="169987" name="Picture 4">
            <a:extLst>
              <a:ext uri="{FF2B5EF4-FFF2-40B4-BE49-F238E27FC236}">
                <a16:creationId xmlns:a16="http://schemas.microsoft.com/office/drawing/2014/main" id="{31512AA4-C844-478C-BCBD-A3144DB2AF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2138" y="457200"/>
            <a:ext cx="519112"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9988" name="Group 17">
            <a:extLst>
              <a:ext uri="{FF2B5EF4-FFF2-40B4-BE49-F238E27FC236}">
                <a16:creationId xmlns:a16="http://schemas.microsoft.com/office/drawing/2014/main" id="{EA568F73-2DC4-4937-93D9-96AFA70397D2}"/>
              </a:ext>
            </a:extLst>
          </p:cNvPr>
          <p:cNvGrpSpPr>
            <a:grpSpLocks/>
          </p:cNvGrpSpPr>
          <p:nvPr/>
        </p:nvGrpSpPr>
        <p:grpSpPr bwMode="auto">
          <a:xfrm>
            <a:off x="5943600" y="228600"/>
            <a:ext cx="3048000" cy="1276350"/>
            <a:chOff x="5943600" y="228600"/>
            <a:chExt cx="3048000" cy="1276528"/>
          </a:xfrm>
        </p:grpSpPr>
        <p:sp>
          <p:nvSpPr>
            <p:cNvPr id="169989" name="TextBox 18">
              <a:extLst>
                <a:ext uri="{FF2B5EF4-FFF2-40B4-BE49-F238E27FC236}">
                  <a16:creationId xmlns:a16="http://schemas.microsoft.com/office/drawing/2014/main" id="{5045F020-D60E-4ED3-A587-2931B61EDD14}"/>
                </a:ext>
              </a:extLst>
            </p:cNvPr>
            <p:cNvSpPr txBox="1">
              <a:spLocks noChangeArrowheads="1"/>
            </p:cNvSpPr>
            <p:nvPr/>
          </p:nvSpPr>
          <p:spPr bwMode="auto">
            <a:xfrm>
              <a:off x="5943600" y="609600"/>
              <a:ext cx="1066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V</a:t>
              </a:r>
              <a:r>
                <a:rPr lang="en-US" altLang="en-US" baseline="-25000">
                  <a:solidFill>
                    <a:srgbClr val="FF0000"/>
                  </a:solidFill>
                  <a:latin typeface="Arial" panose="020B0604020202020204" pitchFamily="34" charset="0"/>
                  <a:cs typeface="Arial" panose="020B0604020202020204" pitchFamily="34" charset="0"/>
                </a:rPr>
                <a:t>orbit</a:t>
              </a:r>
              <a:r>
                <a:rPr lang="en-US" altLang="en-US">
                  <a:solidFill>
                    <a:srgbClr val="FF0000"/>
                  </a:solidFill>
                  <a:latin typeface="Arial" panose="020B0604020202020204" pitchFamily="34" charset="0"/>
                  <a:cs typeface="Arial" panose="020B0604020202020204" pitchFamily="34" charset="0"/>
                </a:rPr>
                <a:t> =</a:t>
              </a:r>
            </a:p>
          </p:txBody>
        </p:sp>
        <p:sp>
          <p:nvSpPr>
            <p:cNvPr id="169990" name="TextBox 19">
              <a:extLst>
                <a:ext uri="{FF2B5EF4-FFF2-40B4-BE49-F238E27FC236}">
                  <a16:creationId xmlns:a16="http://schemas.microsoft.com/office/drawing/2014/main" id="{C6A266AD-968A-4D44-8473-454D110A3864}"/>
                </a:ext>
              </a:extLst>
            </p:cNvPr>
            <p:cNvSpPr txBox="1">
              <a:spLocks noChangeArrowheads="1"/>
            </p:cNvSpPr>
            <p:nvPr/>
          </p:nvSpPr>
          <p:spPr bwMode="auto">
            <a:xfrm>
              <a:off x="7543800" y="304800"/>
              <a:ext cx="1447800"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1 M</a:t>
              </a:r>
              <a:r>
                <a:rPr lang="en-US" altLang="en-US" baseline="-25000">
                  <a:solidFill>
                    <a:srgbClr val="FF0000"/>
                  </a:solidFill>
                  <a:latin typeface="Arial" panose="020B0604020202020204" pitchFamily="34" charset="0"/>
                  <a:cs typeface="Arial" panose="020B0604020202020204" pitchFamily="34" charset="0"/>
                </a:rPr>
                <a:t>sun</a:t>
              </a:r>
              <a:r>
                <a:rPr lang="en-US" altLang="en-US">
                  <a:solidFill>
                    <a:srgbClr val="FF0000"/>
                  </a:solidFill>
                  <a:latin typeface="Arial" panose="020B0604020202020204" pitchFamily="34" charset="0"/>
                  <a:cs typeface="Arial" panose="020B0604020202020204" pitchFamily="34" charset="0"/>
                </a:rPr>
                <a:t> G</a:t>
              </a:r>
            </a:p>
            <a:p>
              <a:endParaRPr lang="en-US" altLang="en-US">
                <a:solidFill>
                  <a:srgbClr val="FF0000"/>
                </a:solidFill>
                <a:latin typeface="Arial" panose="020B0604020202020204" pitchFamily="34" charset="0"/>
                <a:cs typeface="Arial" panose="020B0604020202020204" pitchFamily="34" charset="0"/>
              </a:endParaRPr>
            </a:p>
            <a:p>
              <a:r>
                <a:rPr lang="en-US" altLang="en-US">
                  <a:solidFill>
                    <a:srgbClr val="FF0000"/>
                  </a:solidFill>
                  <a:latin typeface="Arial" panose="020B0604020202020204" pitchFamily="34" charset="0"/>
                  <a:cs typeface="Arial" panose="020B0604020202020204" pitchFamily="34" charset="0"/>
                </a:rPr>
                <a:t>   D </a:t>
              </a:r>
            </a:p>
          </p:txBody>
        </p:sp>
        <p:cxnSp>
          <p:nvCxnSpPr>
            <p:cNvPr id="169991" name="Straight Connector 20">
              <a:extLst>
                <a:ext uri="{FF2B5EF4-FFF2-40B4-BE49-F238E27FC236}">
                  <a16:creationId xmlns:a16="http://schemas.microsoft.com/office/drawing/2014/main" id="{71F2DC62-61F2-47BC-BFB0-85254F9936F1}"/>
                </a:ext>
              </a:extLst>
            </p:cNvPr>
            <p:cNvCxnSpPr>
              <a:cxnSpLocks noChangeShapeType="1"/>
              <a:stCxn id="169990" idx="1"/>
            </p:cNvCxnSpPr>
            <p:nvPr/>
          </p:nvCxnSpPr>
          <p:spPr bwMode="auto">
            <a:xfrm>
              <a:off x="7543800" y="904964"/>
              <a:ext cx="990600" cy="9436"/>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169992" name="Straight Connector 21">
              <a:extLst>
                <a:ext uri="{FF2B5EF4-FFF2-40B4-BE49-F238E27FC236}">
                  <a16:creationId xmlns:a16="http://schemas.microsoft.com/office/drawing/2014/main" id="{A8ADEBF6-A3DE-4540-A13A-06AE7F13ADF6}"/>
                </a:ext>
              </a:extLst>
            </p:cNvPr>
            <p:cNvCxnSpPr>
              <a:cxnSpLocks noChangeShapeType="1"/>
            </p:cNvCxnSpPr>
            <p:nvPr/>
          </p:nvCxnSpPr>
          <p:spPr bwMode="auto">
            <a:xfrm flipV="1">
              <a:off x="7467600" y="228600"/>
              <a:ext cx="0" cy="10668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169993" name="Straight Connector 22">
              <a:extLst>
                <a:ext uri="{FF2B5EF4-FFF2-40B4-BE49-F238E27FC236}">
                  <a16:creationId xmlns:a16="http://schemas.microsoft.com/office/drawing/2014/main" id="{5C16FF1D-F24A-4665-A717-69F05DEA8B07}"/>
                </a:ext>
              </a:extLst>
            </p:cNvPr>
            <p:cNvCxnSpPr>
              <a:cxnSpLocks noChangeShapeType="1"/>
            </p:cNvCxnSpPr>
            <p:nvPr/>
          </p:nvCxnSpPr>
          <p:spPr bwMode="auto">
            <a:xfrm>
              <a:off x="7467600" y="228600"/>
              <a:ext cx="129540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cxnSp>
          <p:nvCxnSpPr>
            <p:cNvPr id="169994" name="Straight Connector 23">
              <a:extLst>
                <a:ext uri="{FF2B5EF4-FFF2-40B4-BE49-F238E27FC236}">
                  <a16:creationId xmlns:a16="http://schemas.microsoft.com/office/drawing/2014/main" id="{0D5C3003-EE1B-489D-90A2-D917D8E395BF}"/>
                </a:ext>
              </a:extLst>
            </p:cNvPr>
            <p:cNvCxnSpPr>
              <a:cxnSpLocks noChangeShapeType="1"/>
            </p:cNvCxnSpPr>
            <p:nvPr/>
          </p:nvCxnSpPr>
          <p:spPr bwMode="auto">
            <a:xfrm>
              <a:off x="7162800" y="914400"/>
              <a:ext cx="304800" cy="3810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cxn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71010" name="Picture 2">
            <a:extLst>
              <a:ext uri="{FF2B5EF4-FFF2-40B4-BE49-F238E27FC236}">
                <a16:creationId xmlns:a16="http://schemas.microsoft.com/office/drawing/2014/main" id="{BB4F0D03-D0EC-4A54-AF41-F7EE4EC9CF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4575" y="279400"/>
            <a:ext cx="4514850" cy="627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72034" name="TextBox 2">
            <a:extLst>
              <a:ext uri="{FF2B5EF4-FFF2-40B4-BE49-F238E27FC236}">
                <a16:creationId xmlns:a16="http://schemas.microsoft.com/office/drawing/2014/main" id="{EA90176D-C878-4C87-8BE7-6CBA25A5F1F7}"/>
              </a:ext>
            </a:extLst>
          </p:cNvPr>
          <p:cNvSpPr txBox="1">
            <a:spLocks noChangeArrowheads="1"/>
          </p:cNvSpPr>
          <p:nvPr/>
        </p:nvSpPr>
        <p:spPr bwMode="auto">
          <a:xfrm>
            <a:off x="685800" y="1524000"/>
            <a:ext cx="77724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rgbClr val="FF0000"/>
                </a:solidFill>
                <a:latin typeface="Arial" panose="020B0604020202020204" pitchFamily="34" charset="0"/>
                <a:cs typeface="Arial" panose="020B0604020202020204" pitchFamily="34" charset="0"/>
              </a:rPr>
              <a:t>How do we look for BLACK HOLES if LIGHT cannot escape them?</a:t>
            </a:r>
          </a:p>
          <a:p>
            <a:pPr algn="ctr"/>
            <a:endParaRPr lang="en-US" altLang="en-US" sz="3200">
              <a:solidFill>
                <a:srgbClr val="FF0000"/>
              </a:solidFill>
              <a:latin typeface="Arial" panose="020B0604020202020204" pitchFamily="34" charset="0"/>
              <a:cs typeface="Arial" panose="020B0604020202020204" pitchFamily="34" charset="0"/>
            </a:endParaRPr>
          </a:p>
          <a:p>
            <a:pPr algn="ctr"/>
            <a:endParaRPr lang="en-US" altLang="en-US" sz="3200">
              <a:solidFill>
                <a:srgbClr val="FF00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We look for how they interact with their envrironment.</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73058" name="Picture 3" descr="bh5.gif">
            <a:extLst>
              <a:ext uri="{FF2B5EF4-FFF2-40B4-BE49-F238E27FC236}">
                <a16:creationId xmlns:a16="http://schemas.microsoft.com/office/drawing/2014/main" id="{FF17474B-C8D2-449D-95D5-0F2AB673458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25425"/>
            <a:ext cx="9144000" cy="640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059" name="TextBox 4">
            <a:extLst>
              <a:ext uri="{FF2B5EF4-FFF2-40B4-BE49-F238E27FC236}">
                <a16:creationId xmlns:a16="http://schemas.microsoft.com/office/drawing/2014/main" id="{15E3BAD5-FDCA-4352-8BA9-17B6BD1BE52D}"/>
              </a:ext>
            </a:extLst>
          </p:cNvPr>
          <p:cNvSpPr txBox="1">
            <a:spLocks noChangeArrowheads="1"/>
          </p:cNvSpPr>
          <p:nvPr/>
        </p:nvSpPr>
        <p:spPr bwMode="auto">
          <a:xfrm>
            <a:off x="685800" y="304800"/>
            <a:ext cx="7772400" cy="600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rgbClr val="FF0000"/>
                </a:solidFill>
                <a:latin typeface="Arial" panose="020B0604020202020204" pitchFamily="34" charset="0"/>
                <a:cs typeface="Arial" panose="020B0604020202020204" pitchFamily="34" charset="0"/>
              </a:rPr>
              <a:t>any gas </a:t>
            </a:r>
            <a:r>
              <a:rPr lang="en-US" altLang="en-US" sz="3200">
                <a:solidFill>
                  <a:srgbClr val="FFFD06"/>
                </a:solidFill>
                <a:latin typeface="Arial" panose="020B0604020202020204" pitchFamily="34" charset="0"/>
                <a:cs typeface="Arial" panose="020B0604020202020204" pitchFamily="34" charset="0"/>
              </a:rPr>
              <a:t>outside</a:t>
            </a:r>
            <a:r>
              <a:rPr lang="en-US" altLang="en-US" sz="3200">
                <a:solidFill>
                  <a:srgbClr val="FF0000"/>
                </a:solidFill>
                <a:latin typeface="Arial" panose="020B0604020202020204" pitchFamily="34" charset="0"/>
                <a:cs typeface="Arial" panose="020B0604020202020204" pitchFamily="34" charset="0"/>
              </a:rPr>
              <a:t> the event horizon will orbit VERY FAST.</a:t>
            </a:r>
          </a:p>
          <a:p>
            <a:pPr algn="ctr"/>
            <a:endParaRPr lang="en-US" altLang="en-US" sz="3200">
              <a:solidFill>
                <a:srgbClr val="FF0000"/>
              </a:solidFill>
              <a:latin typeface="Arial" panose="020B0604020202020204" pitchFamily="34" charset="0"/>
              <a:cs typeface="Arial" panose="020B0604020202020204" pitchFamily="34" charset="0"/>
            </a:endParaRPr>
          </a:p>
          <a:p>
            <a:pPr algn="ctr"/>
            <a:endParaRPr lang="en-US" altLang="en-US" sz="3200">
              <a:solidFill>
                <a:srgbClr val="FF0000"/>
              </a:solidFill>
              <a:latin typeface="Arial" panose="020B0604020202020204" pitchFamily="34" charset="0"/>
              <a:cs typeface="Arial" panose="020B0604020202020204" pitchFamily="34" charset="0"/>
            </a:endParaRPr>
          </a:p>
          <a:p>
            <a:pPr algn="ctr"/>
            <a:endParaRPr lang="en-US" altLang="en-US" sz="3200">
              <a:solidFill>
                <a:srgbClr val="FF0000"/>
              </a:solidFill>
              <a:latin typeface="Arial" panose="020B0604020202020204" pitchFamily="34" charset="0"/>
              <a:cs typeface="Arial" panose="020B0604020202020204" pitchFamily="34" charset="0"/>
            </a:endParaRPr>
          </a:p>
          <a:p>
            <a:pPr algn="ctr"/>
            <a:endParaRPr lang="en-US" altLang="en-US" sz="3200">
              <a:solidFill>
                <a:srgbClr val="FF0000"/>
              </a:solidFill>
              <a:latin typeface="Arial" panose="020B0604020202020204" pitchFamily="34" charset="0"/>
              <a:cs typeface="Arial" panose="020B0604020202020204" pitchFamily="34" charset="0"/>
            </a:endParaRPr>
          </a:p>
          <a:p>
            <a:pPr algn="ctr"/>
            <a:endParaRPr lang="en-US" altLang="en-US" sz="3200">
              <a:solidFill>
                <a:srgbClr val="FF0000"/>
              </a:solidFill>
              <a:latin typeface="Arial" panose="020B0604020202020204" pitchFamily="34" charset="0"/>
              <a:cs typeface="Arial" panose="020B0604020202020204" pitchFamily="34" charset="0"/>
            </a:endParaRPr>
          </a:p>
          <a:p>
            <a:pPr algn="ctr"/>
            <a:endParaRPr lang="en-US" altLang="en-US" sz="3200">
              <a:solidFill>
                <a:srgbClr val="FF0000"/>
              </a:solidFill>
              <a:latin typeface="Arial" panose="020B0604020202020204" pitchFamily="34" charset="0"/>
              <a:cs typeface="Arial" panose="020B0604020202020204" pitchFamily="34" charset="0"/>
            </a:endParaRPr>
          </a:p>
          <a:p>
            <a:pPr algn="ctr"/>
            <a:endParaRPr lang="en-US" altLang="en-US" sz="3200">
              <a:solidFill>
                <a:srgbClr val="FF0000"/>
              </a:solidFill>
              <a:latin typeface="Arial" panose="020B0604020202020204" pitchFamily="34" charset="0"/>
              <a:cs typeface="Arial" panose="020B0604020202020204" pitchFamily="34" charset="0"/>
            </a:endParaRPr>
          </a:p>
          <a:p>
            <a:pPr algn="ctr"/>
            <a:endParaRPr lang="en-US" altLang="en-US" sz="3200">
              <a:solidFill>
                <a:srgbClr val="FF0000"/>
              </a:solidFill>
              <a:latin typeface="Arial" panose="020B0604020202020204" pitchFamily="34" charset="0"/>
              <a:cs typeface="Arial" panose="020B0604020202020204" pitchFamily="34" charset="0"/>
            </a:endParaRPr>
          </a:p>
          <a:p>
            <a:pPr algn="ctr"/>
            <a:endParaRPr lang="en-US" altLang="en-US" sz="3200">
              <a:solidFill>
                <a:srgbClr val="FF0000"/>
              </a:solidFill>
              <a:latin typeface="Arial" panose="020B0604020202020204" pitchFamily="34" charset="0"/>
              <a:cs typeface="Arial" panose="020B0604020202020204" pitchFamily="34" charset="0"/>
            </a:endParaRPr>
          </a:p>
          <a:p>
            <a:pPr algn="ctr"/>
            <a:r>
              <a:rPr lang="en-US" altLang="en-US" sz="3200">
                <a:solidFill>
                  <a:srgbClr val="FF0000"/>
                </a:solidFill>
                <a:latin typeface="Arial" panose="020B0604020202020204" pitchFamily="34" charset="0"/>
                <a:cs typeface="Arial" panose="020B0604020202020204" pitchFamily="34" charset="0"/>
              </a:rPr>
              <a:t>this causes </a:t>
            </a:r>
            <a:r>
              <a:rPr lang="en-US" altLang="en-US" sz="3200">
                <a:solidFill>
                  <a:srgbClr val="FFFF00"/>
                </a:solidFill>
                <a:latin typeface="Arial" panose="020B0604020202020204" pitchFamily="34" charset="0"/>
                <a:cs typeface="Arial" panose="020B0604020202020204" pitchFamily="34" charset="0"/>
              </a:rPr>
              <a:t>FRICTION </a:t>
            </a:r>
            <a:r>
              <a:rPr lang="en-US" altLang="en-US" sz="3200">
                <a:solidFill>
                  <a:srgbClr val="FF0000"/>
                </a:solidFill>
                <a:latin typeface="Arial" panose="020B0604020202020204" pitchFamily="34" charset="0"/>
                <a:cs typeface="Arial" panose="020B0604020202020204" pitchFamily="34" charset="0"/>
                <a:sym typeface="Wingdings" panose="05000000000000000000" pitchFamily="2" charset="2"/>
              </a:rPr>
              <a:t> </a:t>
            </a:r>
            <a:r>
              <a:rPr lang="en-US" altLang="en-US" sz="3200">
                <a:solidFill>
                  <a:srgbClr val="FFFF00"/>
                </a:solidFill>
                <a:latin typeface="Arial" panose="020B0604020202020204" pitchFamily="34" charset="0"/>
                <a:cs typeface="Arial" panose="020B0604020202020204" pitchFamily="34" charset="0"/>
                <a:sym typeface="Wingdings" panose="05000000000000000000" pitchFamily="2" charset="2"/>
              </a:rPr>
              <a:t>x-rays</a:t>
            </a:r>
            <a:endParaRPr lang="en-US" altLang="en-US" sz="3200">
              <a:solidFill>
                <a:srgbClr val="FFFF00"/>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TextBox 1">
            <a:extLst>
              <a:ext uri="{FF2B5EF4-FFF2-40B4-BE49-F238E27FC236}">
                <a16:creationId xmlns:a16="http://schemas.microsoft.com/office/drawing/2014/main" id="{C7606A32-01D5-4CA3-BD9D-A789AB9608A2}"/>
              </a:ext>
            </a:extLst>
          </p:cNvPr>
          <p:cNvSpPr txBox="1">
            <a:spLocks noChangeArrowheads="1"/>
          </p:cNvSpPr>
          <p:nvPr/>
        </p:nvSpPr>
        <p:spPr bwMode="auto">
          <a:xfrm>
            <a:off x="685800" y="363538"/>
            <a:ext cx="7772400" cy="649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rgbClr val="FF0000"/>
                </a:solidFill>
                <a:latin typeface="Arial" panose="020B0604020202020204" pitchFamily="34" charset="0"/>
                <a:cs typeface="Arial" panose="020B0604020202020204" pitchFamily="34" charset="0"/>
              </a:rPr>
              <a:t>How do we look for BLACK HOLES if LIGHT cannot escape them?</a:t>
            </a:r>
          </a:p>
          <a:p>
            <a:pPr algn="ctr"/>
            <a:endParaRPr lang="en-US" altLang="en-US" sz="3200">
              <a:solidFill>
                <a:srgbClr val="FF00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1)   a close binary system</a:t>
            </a: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r>
              <a:rPr lang="en-US" altLang="en-US" sz="3200">
                <a:solidFill>
                  <a:srgbClr val="FFFF00"/>
                </a:solidFill>
                <a:latin typeface="Arial" panose="020B0604020202020204" pitchFamily="34" charset="0"/>
                <a:cs typeface="Arial" panose="020B0604020202020204" pitchFamily="34" charset="0"/>
              </a:rPr>
              <a:t>             1 M</a:t>
            </a:r>
            <a:r>
              <a:rPr lang="en-US" altLang="en-US" sz="3200" baseline="-25000">
                <a:solidFill>
                  <a:srgbClr val="FFFF00"/>
                </a:solidFill>
                <a:latin typeface="Arial" panose="020B0604020202020204" pitchFamily="34" charset="0"/>
                <a:cs typeface="Arial" panose="020B0604020202020204" pitchFamily="34" charset="0"/>
              </a:rPr>
              <a:t>sun</a:t>
            </a:r>
            <a:r>
              <a:rPr lang="en-US" altLang="en-US" sz="3200">
                <a:solidFill>
                  <a:srgbClr val="FFFF00"/>
                </a:solidFill>
                <a:latin typeface="Arial" panose="020B0604020202020204" pitchFamily="34" charset="0"/>
                <a:cs typeface="Arial" panose="020B0604020202020204" pitchFamily="34" charset="0"/>
              </a:rPr>
              <a:t>                       8 M</a:t>
            </a:r>
            <a:r>
              <a:rPr lang="en-US" altLang="en-US" sz="3200" baseline="-25000">
                <a:solidFill>
                  <a:srgbClr val="FFFF00"/>
                </a:solidFill>
                <a:latin typeface="Arial" panose="020B0604020202020204" pitchFamily="34" charset="0"/>
                <a:cs typeface="Arial" panose="020B0604020202020204" pitchFamily="34" charset="0"/>
              </a:rPr>
              <a:t>sun</a:t>
            </a:r>
          </a:p>
        </p:txBody>
      </p:sp>
      <p:sp>
        <p:nvSpPr>
          <p:cNvPr id="3" name="Oval 2">
            <a:extLst>
              <a:ext uri="{FF2B5EF4-FFF2-40B4-BE49-F238E27FC236}">
                <a16:creationId xmlns:a16="http://schemas.microsoft.com/office/drawing/2014/main" id="{B5FFCFB3-9954-4747-8D25-465FA9069B42}"/>
              </a:ext>
            </a:extLst>
          </p:cNvPr>
          <p:cNvSpPr/>
          <p:nvPr/>
        </p:nvSpPr>
        <p:spPr bwMode="auto">
          <a:xfrm>
            <a:off x="2209800" y="3962400"/>
            <a:ext cx="1143000" cy="1143000"/>
          </a:xfrm>
          <a:prstGeom prst="ellipse">
            <a:avLst/>
          </a:prstGeom>
          <a:gradFill flip="none" rotWithShape="1">
            <a:gsLst>
              <a:gs pos="34000">
                <a:srgbClr val="FFFF00"/>
              </a:gs>
              <a:gs pos="90000">
                <a:srgbClr val="FFFFF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en-US">
              <a:latin typeface="Times" charset="0"/>
              <a:ea typeface="ＭＳ Ｐゴシック" charset="-128"/>
              <a:cs typeface="ＭＳ Ｐゴシック" charset="-128"/>
            </a:endParaRPr>
          </a:p>
        </p:txBody>
      </p:sp>
      <p:sp>
        <p:nvSpPr>
          <p:cNvPr id="4" name="Oval 3">
            <a:extLst>
              <a:ext uri="{FF2B5EF4-FFF2-40B4-BE49-F238E27FC236}">
                <a16:creationId xmlns:a16="http://schemas.microsoft.com/office/drawing/2014/main" id="{1CC4E7BD-459A-494D-8FBE-9589F75ADDA0}"/>
              </a:ext>
            </a:extLst>
          </p:cNvPr>
          <p:cNvSpPr/>
          <p:nvPr/>
        </p:nvSpPr>
        <p:spPr bwMode="auto">
          <a:xfrm>
            <a:off x="4724400" y="3048000"/>
            <a:ext cx="2971800" cy="2971800"/>
          </a:xfrm>
          <a:prstGeom prst="ellipse">
            <a:avLst/>
          </a:prstGeom>
          <a:gradFill flip="none" rotWithShape="1">
            <a:gsLst>
              <a:gs pos="0">
                <a:srgbClr val="1DBCE3"/>
              </a:gs>
              <a:gs pos="100000">
                <a:srgbClr val="FFFFF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en-US">
              <a:latin typeface="Times"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TextBox 1">
            <a:extLst>
              <a:ext uri="{FF2B5EF4-FFF2-40B4-BE49-F238E27FC236}">
                <a16:creationId xmlns:a16="http://schemas.microsoft.com/office/drawing/2014/main" id="{E9F0559C-5B47-4120-B61B-BF8C70F04CA6}"/>
              </a:ext>
            </a:extLst>
          </p:cNvPr>
          <p:cNvSpPr txBox="1">
            <a:spLocks noChangeArrowheads="1"/>
          </p:cNvSpPr>
          <p:nvPr/>
        </p:nvSpPr>
        <p:spPr bwMode="auto">
          <a:xfrm>
            <a:off x="685800" y="363538"/>
            <a:ext cx="7772400" cy="649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rgbClr val="FFFF00"/>
                </a:solidFill>
                <a:latin typeface="Arial" panose="020B0604020202020204" pitchFamily="34" charset="0"/>
                <a:cs typeface="Arial" panose="020B0604020202020204" pitchFamily="34" charset="0"/>
              </a:rPr>
              <a:t>1)   a close binary system</a:t>
            </a:r>
          </a:p>
          <a:p>
            <a:pPr algn="ctr"/>
            <a:endParaRPr lang="en-US" altLang="en-US" sz="3200">
              <a:solidFill>
                <a:srgbClr val="FFFF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the more massive star evolves first</a:t>
            </a: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r>
              <a:rPr lang="en-US" altLang="en-US" sz="3200">
                <a:solidFill>
                  <a:srgbClr val="FFFF00"/>
                </a:solidFill>
                <a:latin typeface="Arial" panose="020B0604020202020204" pitchFamily="34" charset="0"/>
                <a:cs typeface="Arial" panose="020B0604020202020204" pitchFamily="34" charset="0"/>
              </a:rPr>
              <a:t>             1 M</a:t>
            </a:r>
            <a:r>
              <a:rPr lang="en-US" altLang="en-US" sz="3200" baseline="-25000">
                <a:solidFill>
                  <a:srgbClr val="FFFF00"/>
                </a:solidFill>
                <a:latin typeface="Arial" panose="020B0604020202020204" pitchFamily="34" charset="0"/>
                <a:cs typeface="Arial" panose="020B0604020202020204" pitchFamily="34" charset="0"/>
              </a:rPr>
              <a:t>sun</a:t>
            </a:r>
            <a:r>
              <a:rPr lang="en-US" altLang="en-US" sz="3200">
                <a:solidFill>
                  <a:srgbClr val="FFFF00"/>
                </a:solidFill>
                <a:latin typeface="Arial" panose="020B0604020202020204" pitchFamily="34" charset="0"/>
                <a:cs typeface="Arial" panose="020B0604020202020204" pitchFamily="34" charset="0"/>
              </a:rPr>
              <a:t>                       8 M</a:t>
            </a:r>
            <a:r>
              <a:rPr lang="en-US" altLang="en-US" sz="3200" baseline="-25000">
                <a:solidFill>
                  <a:srgbClr val="FFFF00"/>
                </a:solidFill>
                <a:latin typeface="Arial" panose="020B0604020202020204" pitchFamily="34" charset="0"/>
                <a:cs typeface="Arial" panose="020B0604020202020204" pitchFamily="34" charset="0"/>
              </a:rPr>
              <a:t>sun</a:t>
            </a:r>
          </a:p>
        </p:txBody>
      </p:sp>
      <p:sp>
        <p:nvSpPr>
          <p:cNvPr id="3" name="Oval 2">
            <a:extLst>
              <a:ext uri="{FF2B5EF4-FFF2-40B4-BE49-F238E27FC236}">
                <a16:creationId xmlns:a16="http://schemas.microsoft.com/office/drawing/2014/main" id="{61C58C99-3EE2-4AAF-A2A1-F5E1B522C41A}"/>
              </a:ext>
            </a:extLst>
          </p:cNvPr>
          <p:cNvSpPr/>
          <p:nvPr/>
        </p:nvSpPr>
        <p:spPr bwMode="auto">
          <a:xfrm>
            <a:off x="2209800" y="3962400"/>
            <a:ext cx="1143000" cy="1143000"/>
          </a:xfrm>
          <a:prstGeom prst="ellipse">
            <a:avLst/>
          </a:prstGeom>
          <a:gradFill flip="none" rotWithShape="1">
            <a:gsLst>
              <a:gs pos="34000">
                <a:srgbClr val="FFFF00"/>
              </a:gs>
              <a:gs pos="90000">
                <a:srgbClr val="FFFFF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en-US">
              <a:latin typeface="Times" charset="0"/>
              <a:ea typeface="ＭＳ Ｐゴシック" charset="-128"/>
              <a:cs typeface="ＭＳ Ｐゴシック" charset="-128"/>
            </a:endParaRPr>
          </a:p>
        </p:txBody>
      </p:sp>
      <p:pic>
        <p:nvPicPr>
          <p:cNvPr id="175109" name="Picture 2">
            <a:extLst>
              <a:ext uri="{FF2B5EF4-FFF2-40B4-BE49-F238E27FC236}">
                <a16:creationId xmlns:a16="http://schemas.microsoft.com/office/drawing/2014/main" id="{E2DABB82-5AB9-44C8-B506-54B29F8761A2}"/>
              </a:ext>
            </a:extLst>
          </p:cNvPr>
          <p:cNvPicPr>
            <a:picLocks noChangeAspect="1" noChangeArrowheads="1"/>
          </p:cNvPicPr>
          <p:nvPr/>
        </p:nvPicPr>
        <p:blipFill>
          <a:blip r:embed="rId2">
            <a:lum contrast="16000"/>
            <a:extLst>
              <a:ext uri="{28A0092B-C50C-407E-A947-70E740481C1C}">
                <a14:useLocalDpi xmlns:a14="http://schemas.microsoft.com/office/drawing/2010/main" val="0"/>
              </a:ext>
            </a:extLst>
          </a:blip>
          <a:srcRect/>
          <a:stretch>
            <a:fillRect/>
          </a:stretch>
        </p:blipFill>
        <p:spPr bwMode="auto">
          <a:xfrm>
            <a:off x="4165600" y="3124200"/>
            <a:ext cx="3835400"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TextBox 1">
            <a:extLst>
              <a:ext uri="{FF2B5EF4-FFF2-40B4-BE49-F238E27FC236}">
                <a16:creationId xmlns:a16="http://schemas.microsoft.com/office/drawing/2014/main" id="{2D3BE613-15A1-4A4F-A134-9DB9F2FDB44F}"/>
              </a:ext>
            </a:extLst>
          </p:cNvPr>
          <p:cNvSpPr txBox="1">
            <a:spLocks noChangeArrowheads="1"/>
          </p:cNvSpPr>
          <p:nvPr/>
        </p:nvSpPr>
        <p:spPr bwMode="auto">
          <a:xfrm>
            <a:off x="685800" y="363538"/>
            <a:ext cx="7772400" cy="649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rgbClr val="FFFF00"/>
                </a:solidFill>
                <a:latin typeface="Arial" panose="020B0604020202020204" pitchFamily="34" charset="0"/>
                <a:cs typeface="Arial" panose="020B0604020202020204" pitchFamily="34" charset="0"/>
              </a:rPr>
              <a:t>1)   a close binary system</a:t>
            </a:r>
          </a:p>
          <a:p>
            <a:pPr algn="ctr"/>
            <a:endParaRPr lang="en-US" altLang="en-US" sz="3200">
              <a:solidFill>
                <a:srgbClr val="FFFF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the less massive evolves more slowly</a:t>
            </a: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                                black hole            </a:t>
            </a:r>
            <a:endParaRPr lang="en-US" altLang="en-US" sz="3200" baseline="-25000">
              <a:solidFill>
                <a:srgbClr val="FFFF00"/>
              </a:solidFill>
              <a:latin typeface="Arial" panose="020B0604020202020204" pitchFamily="34" charset="0"/>
              <a:cs typeface="Arial" panose="020B0604020202020204" pitchFamily="34" charset="0"/>
            </a:endParaRPr>
          </a:p>
        </p:txBody>
      </p:sp>
      <p:cxnSp>
        <p:nvCxnSpPr>
          <p:cNvPr id="176130" name="Straight Arrow Connector 6">
            <a:extLst>
              <a:ext uri="{FF2B5EF4-FFF2-40B4-BE49-F238E27FC236}">
                <a16:creationId xmlns:a16="http://schemas.microsoft.com/office/drawing/2014/main" id="{7711849D-1876-4A87-97A4-32258099EDAE}"/>
              </a:ext>
            </a:extLst>
          </p:cNvPr>
          <p:cNvCxnSpPr>
            <a:cxnSpLocks noChangeShapeType="1"/>
          </p:cNvCxnSpPr>
          <p:nvPr/>
        </p:nvCxnSpPr>
        <p:spPr bwMode="auto">
          <a:xfrm rot="5400000" flipH="1" flipV="1">
            <a:off x="4953001" y="5486400"/>
            <a:ext cx="1371600" cy="3175"/>
          </a:xfrm>
          <a:prstGeom prst="straightConnector1">
            <a:avLst/>
          </a:prstGeom>
          <a:noFill/>
          <a:ln w="28575">
            <a:solidFill>
              <a:srgbClr val="FFFD06"/>
            </a:solidFill>
            <a:round/>
            <a:headEnd/>
            <a:tailEnd type="arrow" w="med" len="me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C3C0749E-E53C-4930-9389-9F3FC793597F}"/>
              </a:ext>
            </a:extLst>
          </p:cNvPr>
          <p:cNvSpPr/>
          <p:nvPr/>
        </p:nvSpPr>
        <p:spPr bwMode="auto">
          <a:xfrm>
            <a:off x="2209800" y="3962400"/>
            <a:ext cx="1143000" cy="1143000"/>
          </a:xfrm>
          <a:prstGeom prst="ellipse">
            <a:avLst/>
          </a:prstGeom>
          <a:gradFill flip="none" rotWithShape="1">
            <a:gsLst>
              <a:gs pos="34000">
                <a:srgbClr val="FFFF00"/>
              </a:gs>
              <a:gs pos="90000">
                <a:srgbClr val="FFFFF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en-US">
              <a:latin typeface="Times"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TextBox 1">
            <a:extLst>
              <a:ext uri="{FF2B5EF4-FFF2-40B4-BE49-F238E27FC236}">
                <a16:creationId xmlns:a16="http://schemas.microsoft.com/office/drawing/2014/main" id="{0103FFCC-B1F8-4CA4-8596-9C8AC99683D6}"/>
              </a:ext>
            </a:extLst>
          </p:cNvPr>
          <p:cNvSpPr txBox="1">
            <a:spLocks noChangeArrowheads="1"/>
          </p:cNvSpPr>
          <p:nvPr/>
        </p:nvSpPr>
        <p:spPr bwMode="auto">
          <a:xfrm>
            <a:off x="685800" y="363538"/>
            <a:ext cx="7772400" cy="649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rgbClr val="FFFF00"/>
                </a:solidFill>
                <a:latin typeface="Arial" panose="020B0604020202020204" pitchFamily="34" charset="0"/>
                <a:cs typeface="Arial" panose="020B0604020202020204" pitchFamily="34" charset="0"/>
              </a:rPr>
              <a:t>1)   a close binary system</a:t>
            </a:r>
          </a:p>
          <a:p>
            <a:pPr algn="ctr"/>
            <a:endParaRPr lang="en-US" altLang="en-US" sz="3200">
              <a:solidFill>
                <a:srgbClr val="FFFF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the less massive later becomes a bloated red giant</a:t>
            </a: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                                black hole            </a:t>
            </a:r>
            <a:endParaRPr lang="en-US" altLang="en-US" sz="3200" baseline="-25000">
              <a:solidFill>
                <a:srgbClr val="FFFF00"/>
              </a:solidFill>
              <a:latin typeface="Arial" panose="020B0604020202020204" pitchFamily="34" charset="0"/>
              <a:cs typeface="Arial" panose="020B0604020202020204" pitchFamily="34" charset="0"/>
            </a:endParaRPr>
          </a:p>
        </p:txBody>
      </p:sp>
      <p:sp>
        <p:nvSpPr>
          <p:cNvPr id="3" name="Oval 2">
            <a:extLst>
              <a:ext uri="{FF2B5EF4-FFF2-40B4-BE49-F238E27FC236}">
                <a16:creationId xmlns:a16="http://schemas.microsoft.com/office/drawing/2014/main" id="{7D3366DF-B620-4841-B900-E7AD062B67F4}"/>
              </a:ext>
            </a:extLst>
          </p:cNvPr>
          <p:cNvSpPr/>
          <p:nvPr/>
        </p:nvSpPr>
        <p:spPr bwMode="auto">
          <a:xfrm>
            <a:off x="1066800" y="2819400"/>
            <a:ext cx="3429000" cy="3429000"/>
          </a:xfrm>
          <a:prstGeom prst="ellipse">
            <a:avLst/>
          </a:prstGeom>
          <a:gradFill flip="none" rotWithShape="1">
            <a:gsLst>
              <a:gs pos="44000">
                <a:srgbClr val="FF0000"/>
              </a:gs>
              <a:gs pos="100000">
                <a:srgbClr val="FFFFF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en-US">
              <a:latin typeface="Times" charset="0"/>
              <a:ea typeface="ＭＳ Ｐゴシック" charset="-128"/>
              <a:cs typeface="ＭＳ Ｐゴシック" charset="-128"/>
            </a:endParaRPr>
          </a:p>
        </p:txBody>
      </p:sp>
      <p:cxnSp>
        <p:nvCxnSpPr>
          <p:cNvPr id="177157" name="Straight Arrow Connector 6">
            <a:extLst>
              <a:ext uri="{FF2B5EF4-FFF2-40B4-BE49-F238E27FC236}">
                <a16:creationId xmlns:a16="http://schemas.microsoft.com/office/drawing/2014/main" id="{482DC82C-23A1-4AEC-9FEB-7CE1415A7AC0}"/>
              </a:ext>
            </a:extLst>
          </p:cNvPr>
          <p:cNvCxnSpPr>
            <a:cxnSpLocks noChangeShapeType="1"/>
          </p:cNvCxnSpPr>
          <p:nvPr/>
        </p:nvCxnSpPr>
        <p:spPr bwMode="auto">
          <a:xfrm rot="5400000" flipH="1" flipV="1">
            <a:off x="4953001" y="5486400"/>
            <a:ext cx="1371600" cy="3175"/>
          </a:xfrm>
          <a:prstGeom prst="straightConnector1">
            <a:avLst/>
          </a:prstGeom>
          <a:noFill/>
          <a:ln w="28575">
            <a:solidFill>
              <a:srgbClr val="FFFD06"/>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051AB3E5-0CD7-4900-BDA4-99BDFD626063}"/>
              </a:ext>
            </a:extLst>
          </p:cNvPr>
          <p:cNvSpPr/>
          <p:nvPr/>
        </p:nvSpPr>
        <p:spPr bwMode="auto">
          <a:xfrm>
            <a:off x="457200" y="2209800"/>
            <a:ext cx="4648200" cy="4648200"/>
          </a:xfrm>
          <a:prstGeom prst="ellipse">
            <a:avLst/>
          </a:prstGeom>
          <a:gradFill flip="none" rotWithShape="1">
            <a:gsLst>
              <a:gs pos="44000">
                <a:srgbClr val="FF0000"/>
              </a:gs>
              <a:gs pos="100000">
                <a:srgbClr val="FFFFFF"/>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defRPr/>
            </a:pPr>
            <a:endParaRPr lang="en-US">
              <a:latin typeface="Times" charset="0"/>
              <a:ea typeface="ＭＳ Ｐゴシック" charset="-128"/>
              <a:cs typeface="ＭＳ Ｐゴシック" charset="-128"/>
            </a:endParaRPr>
          </a:p>
        </p:txBody>
      </p:sp>
      <p:cxnSp>
        <p:nvCxnSpPr>
          <p:cNvPr id="178180" name="Straight Arrow Connector 6">
            <a:extLst>
              <a:ext uri="{FF2B5EF4-FFF2-40B4-BE49-F238E27FC236}">
                <a16:creationId xmlns:a16="http://schemas.microsoft.com/office/drawing/2014/main" id="{E78ADD4E-BF85-4E88-9D3D-23CCF89CC37A}"/>
              </a:ext>
            </a:extLst>
          </p:cNvPr>
          <p:cNvCxnSpPr>
            <a:cxnSpLocks noChangeShapeType="1"/>
          </p:cNvCxnSpPr>
          <p:nvPr/>
        </p:nvCxnSpPr>
        <p:spPr bwMode="auto">
          <a:xfrm rot="5400000" flipH="1" flipV="1">
            <a:off x="4953001" y="5486400"/>
            <a:ext cx="1371600" cy="3175"/>
          </a:xfrm>
          <a:prstGeom prst="straightConnector1">
            <a:avLst/>
          </a:prstGeom>
          <a:noFill/>
          <a:ln w="28575">
            <a:solidFill>
              <a:srgbClr val="FFFD06"/>
            </a:solidFill>
            <a:round/>
            <a:headEnd/>
            <a:tailEnd type="arrow" w="med" len="med"/>
          </a:ln>
          <a:extLst>
            <a:ext uri="{909E8E84-426E-40DD-AFC4-6F175D3DCCD1}">
              <a14:hiddenFill xmlns:a14="http://schemas.microsoft.com/office/drawing/2010/main">
                <a:noFill/>
              </a14:hiddenFill>
            </a:ext>
          </a:extLst>
        </p:spPr>
      </p:cxnSp>
      <p:sp>
        <p:nvSpPr>
          <p:cNvPr id="178181" name="TextBox 1">
            <a:extLst>
              <a:ext uri="{FF2B5EF4-FFF2-40B4-BE49-F238E27FC236}">
                <a16:creationId xmlns:a16="http://schemas.microsoft.com/office/drawing/2014/main" id="{CEAF88E9-17F9-4B41-83E5-14FB9ED7185A}"/>
              </a:ext>
            </a:extLst>
          </p:cNvPr>
          <p:cNvSpPr txBox="1">
            <a:spLocks noChangeArrowheads="1"/>
          </p:cNvSpPr>
          <p:nvPr/>
        </p:nvSpPr>
        <p:spPr bwMode="auto">
          <a:xfrm>
            <a:off x="685800" y="363538"/>
            <a:ext cx="7772400" cy="649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rgbClr val="FFFF00"/>
                </a:solidFill>
                <a:latin typeface="Arial" panose="020B0604020202020204" pitchFamily="34" charset="0"/>
                <a:cs typeface="Arial" panose="020B0604020202020204" pitchFamily="34" charset="0"/>
              </a:rPr>
              <a:t>1)   a close binary system</a:t>
            </a:r>
          </a:p>
          <a:p>
            <a:pPr algn="ctr"/>
            <a:endParaRPr lang="en-US" altLang="en-US" sz="3200">
              <a:solidFill>
                <a:srgbClr val="FFFF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if its surface gets too close to the event horizon, mass will swirl around the bh</a:t>
            </a: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                                black hole            </a:t>
            </a:r>
            <a:endParaRPr lang="en-US" altLang="en-US" sz="3200" baseline="-25000">
              <a:solidFill>
                <a:srgbClr val="FFFF00"/>
              </a:solidFill>
              <a:latin typeface="Arial" panose="020B0604020202020204" pitchFamily="34" charset="0"/>
              <a:cs typeface="Arial" panose="020B0604020202020204" pitchFamily="34" charset="0"/>
            </a:endParaRPr>
          </a:p>
        </p:txBody>
      </p:sp>
      <p:sp>
        <p:nvSpPr>
          <p:cNvPr id="178182" name="Isosceles Triangle 4">
            <a:extLst>
              <a:ext uri="{FF2B5EF4-FFF2-40B4-BE49-F238E27FC236}">
                <a16:creationId xmlns:a16="http://schemas.microsoft.com/office/drawing/2014/main" id="{9CB582A6-807B-4D3E-A947-37CDE2ED2885}"/>
              </a:ext>
            </a:extLst>
          </p:cNvPr>
          <p:cNvSpPr>
            <a:spLocks noChangeArrowheads="1"/>
          </p:cNvSpPr>
          <p:nvPr/>
        </p:nvSpPr>
        <p:spPr bwMode="auto">
          <a:xfrm rot="5400000">
            <a:off x="4648200" y="4343400"/>
            <a:ext cx="1219200" cy="457200"/>
          </a:xfrm>
          <a:prstGeom prst="triangle">
            <a:avLst>
              <a:gd name="adj" fmla="val 50000"/>
            </a:avLst>
          </a:prstGeom>
          <a:solidFill>
            <a:srgbClr val="FF858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a:extLst>
              <a:ext uri="{FF2B5EF4-FFF2-40B4-BE49-F238E27FC236}">
                <a16:creationId xmlns:a16="http://schemas.microsoft.com/office/drawing/2014/main" id="{FED5EB06-7F93-4300-9829-A3AD28599213}"/>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1141413" y="862013"/>
            <a:ext cx="6859587" cy="513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1" name="Picture 1" descr="bhbinary_xmm_960.jpg">
            <a:extLst>
              <a:ext uri="{FF2B5EF4-FFF2-40B4-BE49-F238E27FC236}">
                <a16:creationId xmlns:a16="http://schemas.microsoft.com/office/drawing/2014/main" id="{3382DFF3-D464-42BB-8839-84614770C2FB}"/>
              </a:ext>
            </a:extLst>
          </p:cNvPr>
          <p:cNvPicPr>
            <a:picLocks noChangeAspect="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flipH="1">
            <a:off x="0" y="228600"/>
            <a:ext cx="9144000"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082" name="Oval 4">
            <a:extLst>
              <a:ext uri="{FF2B5EF4-FFF2-40B4-BE49-F238E27FC236}">
                <a16:creationId xmlns:a16="http://schemas.microsoft.com/office/drawing/2014/main" id="{ABCFC558-1E16-44BD-A04E-45F74D599D3F}"/>
              </a:ext>
            </a:extLst>
          </p:cNvPr>
          <p:cNvSpPr>
            <a:spLocks noChangeArrowheads="1"/>
          </p:cNvSpPr>
          <p:nvPr/>
        </p:nvSpPr>
        <p:spPr bwMode="auto">
          <a:xfrm rot="871504">
            <a:off x="-2012950" y="-255588"/>
            <a:ext cx="4406900" cy="5562601"/>
          </a:xfrm>
          <a:prstGeom prst="ellipse">
            <a:avLst/>
          </a:prstGeom>
          <a:solidFill>
            <a:srgbClr val="FF0000">
              <a:alpha val="61960"/>
            </a:srgbClr>
          </a:solidFill>
          <a:ln>
            <a:noFill/>
          </a:ln>
          <a:effectLst>
            <a:outerShdw blurRad="469900" dist="355600" dir="2700000" sx="103999" sy="103999" algn="tl" rotWithShape="0">
              <a:srgbClr val="FF6600">
                <a:alpha val="84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TextBox 1">
            <a:extLst>
              <a:ext uri="{FF2B5EF4-FFF2-40B4-BE49-F238E27FC236}">
                <a16:creationId xmlns:a16="http://schemas.microsoft.com/office/drawing/2014/main" id="{FCB47251-48D9-4941-B381-0B19B2F42C38}"/>
              </a:ext>
            </a:extLst>
          </p:cNvPr>
          <p:cNvSpPr txBox="1">
            <a:spLocks noChangeArrowheads="1"/>
          </p:cNvSpPr>
          <p:nvPr/>
        </p:nvSpPr>
        <p:spPr bwMode="auto">
          <a:xfrm>
            <a:off x="0" y="363538"/>
            <a:ext cx="914400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rgbClr val="FFFF00"/>
                </a:solidFill>
                <a:latin typeface="Arial" panose="020B0604020202020204" pitchFamily="34" charset="0"/>
                <a:cs typeface="Arial" panose="020B0604020202020204" pitchFamily="34" charset="0"/>
              </a:rPr>
              <a:t>1)   a close binary system</a:t>
            </a:r>
          </a:p>
          <a:p>
            <a:pPr algn="ctr"/>
            <a:endParaRPr lang="en-US" altLang="en-US" sz="3200">
              <a:solidFill>
                <a:srgbClr val="FFFF00"/>
              </a:solidFill>
              <a:latin typeface="Arial" panose="020B0604020202020204" pitchFamily="34" charset="0"/>
              <a:cs typeface="Arial" panose="020B0604020202020204" pitchFamily="34" charset="0"/>
            </a:endParaRPr>
          </a:p>
          <a:p>
            <a:pPr algn="ctr"/>
            <a:r>
              <a:rPr lang="en-US" altLang="en-US" sz="3200">
                <a:solidFill>
                  <a:srgbClr val="FFFF00"/>
                </a:solidFill>
                <a:latin typeface="Arial" panose="020B0604020202020204" pitchFamily="34" charset="0"/>
                <a:cs typeface="Arial" panose="020B0604020202020204" pitchFamily="34" charset="0"/>
              </a:rPr>
              <a:t>the spectrum will show a </a:t>
            </a:r>
            <a:r>
              <a:rPr lang="en-US" altLang="en-US" sz="3200">
                <a:solidFill>
                  <a:srgbClr val="FF0000"/>
                </a:solidFill>
                <a:latin typeface="Arial" panose="020B0604020202020204" pitchFamily="34" charset="0"/>
                <a:cs typeface="Arial" panose="020B0604020202020204" pitchFamily="34" charset="0"/>
              </a:rPr>
              <a:t>cool star </a:t>
            </a:r>
            <a:r>
              <a:rPr lang="en-US" altLang="en-US" sz="3200">
                <a:solidFill>
                  <a:srgbClr val="FFFF00"/>
                </a:solidFill>
                <a:latin typeface="Arial" panose="020B0604020202020204" pitchFamily="34" charset="0"/>
                <a:cs typeface="Arial" panose="020B0604020202020204" pitchFamily="34" charset="0"/>
              </a:rPr>
              <a:t>emitting x-rays!</a:t>
            </a:r>
          </a:p>
          <a:p>
            <a:pPr algn="ctr"/>
            <a:endParaRPr lang="en-US" altLang="en-US" sz="3200">
              <a:solidFill>
                <a:srgbClr val="FFFF00"/>
              </a:solidFill>
              <a:latin typeface="Arial" panose="020B0604020202020204" pitchFamily="34" charset="0"/>
              <a:cs typeface="Arial" panose="020B0604020202020204" pitchFamily="34" charset="0"/>
            </a:endParaRPr>
          </a:p>
        </p:txBody>
      </p:sp>
      <p:pic>
        <p:nvPicPr>
          <p:cNvPr id="180226" name="Picture 2" descr="Spectral sequence">
            <a:extLst>
              <a:ext uri="{FF2B5EF4-FFF2-40B4-BE49-F238E27FC236}">
                <a16:creationId xmlns:a16="http://schemas.microsoft.com/office/drawing/2014/main" id="{512789F9-B949-4025-AE0E-32C7444794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833" t="12099" b="79102"/>
          <a:stretch>
            <a:fillRect/>
          </a:stretch>
        </p:blipFill>
        <p:spPr bwMode="auto">
          <a:xfrm>
            <a:off x="4114800" y="2133600"/>
            <a:ext cx="502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0227" name="Picture 3" descr="Spectral sequence">
            <a:extLst>
              <a:ext uri="{FF2B5EF4-FFF2-40B4-BE49-F238E27FC236}">
                <a16:creationId xmlns:a16="http://schemas.microsoft.com/office/drawing/2014/main" id="{E78E8D7F-B6DD-4517-9E5B-2F9EF50D08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4167" t="12099" r="12500" b="79102"/>
          <a:stretch>
            <a:fillRect/>
          </a:stretch>
        </p:blipFill>
        <p:spPr bwMode="auto">
          <a:xfrm>
            <a:off x="6477000" y="21336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0228" name="Line 5">
            <a:extLst>
              <a:ext uri="{FF2B5EF4-FFF2-40B4-BE49-F238E27FC236}">
                <a16:creationId xmlns:a16="http://schemas.microsoft.com/office/drawing/2014/main" id="{1B0DBE13-9271-4716-9306-83F6A56DEFF0}"/>
              </a:ext>
            </a:extLst>
          </p:cNvPr>
          <p:cNvSpPr>
            <a:spLocks noChangeShapeType="1"/>
          </p:cNvSpPr>
          <p:nvPr/>
        </p:nvSpPr>
        <p:spPr bwMode="auto">
          <a:xfrm>
            <a:off x="838200" y="2514600"/>
            <a:ext cx="0" cy="3962400"/>
          </a:xfrm>
          <a:prstGeom prst="line">
            <a:avLst/>
          </a:prstGeom>
          <a:noFill/>
          <a:ln w="9525">
            <a:solidFill>
              <a:srgbClr val="FBFFFC"/>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0229" name="Line 6">
            <a:extLst>
              <a:ext uri="{FF2B5EF4-FFF2-40B4-BE49-F238E27FC236}">
                <a16:creationId xmlns:a16="http://schemas.microsoft.com/office/drawing/2014/main" id="{53BB54E6-FAF0-4B54-A374-DA9A1A1C06A9}"/>
              </a:ext>
            </a:extLst>
          </p:cNvPr>
          <p:cNvSpPr>
            <a:spLocks noChangeShapeType="1"/>
          </p:cNvSpPr>
          <p:nvPr/>
        </p:nvSpPr>
        <p:spPr bwMode="auto">
          <a:xfrm>
            <a:off x="838200" y="6477000"/>
            <a:ext cx="80010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0230" name="Freeform 7">
            <a:extLst>
              <a:ext uri="{FF2B5EF4-FFF2-40B4-BE49-F238E27FC236}">
                <a16:creationId xmlns:a16="http://schemas.microsoft.com/office/drawing/2014/main" id="{A024A706-B5B7-458E-87A4-2606AB9706E4}"/>
              </a:ext>
            </a:extLst>
          </p:cNvPr>
          <p:cNvSpPr>
            <a:spLocks/>
          </p:cNvSpPr>
          <p:nvPr/>
        </p:nvSpPr>
        <p:spPr bwMode="auto">
          <a:xfrm>
            <a:off x="533400" y="2044700"/>
            <a:ext cx="7924800" cy="4127500"/>
          </a:xfrm>
          <a:custGeom>
            <a:avLst/>
            <a:gdLst>
              <a:gd name="T0" fmla="*/ 0 w 4992"/>
              <a:gd name="T1" fmla="*/ 2147483647 h 2600"/>
              <a:gd name="T2" fmla="*/ 2147483647 w 4992"/>
              <a:gd name="T3" fmla="*/ 2147483647 h 2600"/>
              <a:gd name="T4" fmla="*/ 2147483647 w 4992"/>
              <a:gd name="T5" fmla="*/ 2147483647 h 2600"/>
              <a:gd name="T6" fmla="*/ 2147483647 w 4992"/>
              <a:gd name="T7" fmla="*/ 2147483647 h 2600"/>
              <a:gd name="T8" fmla="*/ 0 60000 65536"/>
              <a:gd name="T9" fmla="*/ 0 60000 65536"/>
              <a:gd name="T10" fmla="*/ 0 60000 65536"/>
              <a:gd name="T11" fmla="*/ 0 60000 65536"/>
              <a:gd name="T12" fmla="*/ 0 w 4992"/>
              <a:gd name="T13" fmla="*/ 0 h 2600"/>
              <a:gd name="T14" fmla="*/ 4992 w 4992"/>
              <a:gd name="T15" fmla="*/ 2600 h 2600"/>
            </a:gdLst>
            <a:ahLst/>
            <a:cxnLst>
              <a:cxn ang="T8">
                <a:pos x="T0" y="T1"/>
              </a:cxn>
              <a:cxn ang="T9">
                <a:pos x="T2" y="T3"/>
              </a:cxn>
              <a:cxn ang="T10">
                <a:pos x="T4" y="T5"/>
              </a:cxn>
              <a:cxn ang="T11">
                <a:pos x="T6" y="T7"/>
              </a:cxn>
            </a:cxnLst>
            <a:rect l="T12" t="T13" r="T14" b="T15"/>
            <a:pathLst>
              <a:path w="4992" h="2600">
                <a:moveTo>
                  <a:pt x="0" y="2600"/>
                </a:moveTo>
                <a:cubicBezTo>
                  <a:pt x="156" y="1404"/>
                  <a:pt x="312" y="208"/>
                  <a:pt x="672" y="104"/>
                </a:cubicBezTo>
                <a:cubicBezTo>
                  <a:pt x="1032" y="0"/>
                  <a:pt x="1440" y="1568"/>
                  <a:pt x="2160" y="1976"/>
                </a:cubicBezTo>
                <a:cubicBezTo>
                  <a:pt x="2880" y="2384"/>
                  <a:pt x="4448" y="2456"/>
                  <a:pt x="4992" y="255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80231" name="Freeform 8">
            <a:extLst>
              <a:ext uri="{FF2B5EF4-FFF2-40B4-BE49-F238E27FC236}">
                <a16:creationId xmlns:a16="http://schemas.microsoft.com/office/drawing/2014/main" id="{8BB06CCD-8C0F-4CF5-AAE3-51B1C053BB8C}"/>
              </a:ext>
            </a:extLst>
          </p:cNvPr>
          <p:cNvSpPr>
            <a:spLocks/>
          </p:cNvSpPr>
          <p:nvPr/>
        </p:nvSpPr>
        <p:spPr bwMode="auto">
          <a:xfrm>
            <a:off x="6400800" y="2514600"/>
            <a:ext cx="4495800" cy="3797300"/>
          </a:xfrm>
          <a:custGeom>
            <a:avLst/>
            <a:gdLst>
              <a:gd name="T0" fmla="*/ 0 w 5368"/>
              <a:gd name="T1" fmla="*/ 2147483647 h 2392"/>
              <a:gd name="T2" fmla="*/ 2147483647 w 5368"/>
              <a:gd name="T3" fmla="*/ 2147483647 h 2392"/>
              <a:gd name="T4" fmla="*/ 2147483647 w 5368"/>
              <a:gd name="T5" fmla="*/ 2147483647 h 2392"/>
              <a:gd name="T6" fmla="*/ 2147483647 w 5368"/>
              <a:gd name="T7" fmla="*/ 2147483647 h 2392"/>
              <a:gd name="T8" fmla="*/ 2147483647 w 5368"/>
              <a:gd name="T9" fmla="*/ 2147483647 h 2392"/>
              <a:gd name="T10" fmla="*/ 2147483647 w 5368"/>
              <a:gd name="T11" fmla="*/ 2147483647 h 2392"/>
              <a:gd name="T12" fmla="*/ 0 60000 65536"/>
              <a:gd name="T13" fmla="*/ 0 60000 65536"/>
              <a:gd name="T14" fmla="*/ 0 60000 65536"/>
              <a:gd name="T15" fmla="*/ 0 60000 65536"/>
              <a:gd name="T16" fmla="*/ 0 60000 65536"/>
              <a:gd name="T17" fmla="*/ 0 60000 65536"/>
              <a:gd name="T18" fmla="*/ 0 w 5368"/>
              <a:gd name="T19" fmla="*/ 0 h 2392"/>
              <a:gd name="T20" fmla="*/ 5368 w 5368"/>
              <a:gd name="T21" fmla="*/ 2392 h 2392"/>
            </a:gdLst>
            <a:ahLst/>
            <a:cxnLst>
              <a:cxn ang="T12">
                <a:pos x="T0" y="T1"/>
              </a:cxn>
              <a:cxn ang="T13">
                <a:pos x="T2" y="T3"/>
              </a:cxn>
              <a:cxn ang="T14">
                <a:pos x="T4" y="T5"/>
              </a:cxn>
              <a:cxn ang="T15">
                <a:pos x="T6" y="T7"/>
              </a:cxn>
              <a:cxn ang="T16">
                <a:pos x="T8" y="T9"/>
              </a:cxn>
              <a:cxn ang="T17">
                <a:pos x="T10" y="T11"/>
              </a:cxn>
            </a:cxnLst>
            <a:rect l="T18" t="T19" r="T20" b="T21"/>
            <a:pathLst>
              <a:path w="5368" h="2392">
                <a:moveTo>
                  <a:pt x="0" y="2392"/>
                </a:moveTo>
                <a:cubicBezTo>
                  <a:pt x="288" y="1332"/>
                  <a:pt x="576" y="272"/>
                  <a:pt x="864" y="136"/>
                </a:cubicBezTo>
                <a:cubicBezTo>
                  <a:pt x="1152" y="0"/>
                  <a:pt x="1440" y="1240"/>
                  <a:pt x="1728" y="1576"/>
                </a:cubicBezTo>
                <a:cubicBezTo>
                  <a:pt x="2016" y="1912"/>
                  <a:pt x="2056" y="2024"/>
                  <a:pt x="2592" y="2152"/>
                </a:cubicBezTo>
                <a:cubicBezTo>
                  <a:pt x="3128" y="2280"/>
                  <a:pt x="4520" y="2312"/>
                  <a:pt x="4944" y="2344"/>
                </a:cubicBezTo>
                <a:cubicBezTo>
                  <a:pt x="5368" y="2376"/>
                  <a:pt x="5252" y="2360"/>
                  <a:pt x="5136" y="2344"/>
                </a:cubicBezTo>
              </a:path>
            </a:pathLst>
          </a:custGeom>
          <a:noFill/>
          <a:ln w="4127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80232" name="Text Box 9">
            <a:extLst>
              <a:ext uri="{FF2B5EF4-FFF2-40B4-BE49-F238E27FC236}">
                <a16:creationId xmlns:a16="http://schemas.microsoft.com/office/drawing/2014/main" id="{01ACF98B-8985-4424-81EF-7EECC439F912}"/>
              </a:ext>
            </a:extLst>
          </p:cNvPr>
          <p:cNvSpPr txBox="1">
            <a:spLocks noChangeArrowheads="1"/>
          </p:cNvSpPr>
          <p:nvPr/>
        </p:nvSpPr>
        <p:spPr bwMode="auto">
          <a:xfrm>
            <a:off x="3581400" y="6400800"/>
            <a:ext cx="236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chemeClr val="bg1"/>
                </a:solidFill>
              </a:rPr>
              <a:t>wavelength</a:t>
            </a:r>
            <a:endParaRPr lang="en-US" altLang="en-US"/>
          </a:p>
        </p:txBody>
      </p:sp>
      <p:sp>
        <p:nvSpPr>
          <p:cNvPr id="180233" name="Text Box 10">
            <a:extLst>
              <a:ext uri="{FF2B5EF4-FFF2-40B4-BE49-F238E27FC236}">
                <a16:creationId xmlns:a16="http://schemas.microsoft.com/office/drawing/2014/main" id="{14E8AFC9-8224-4492-8D82-B8EC45688218}"/>
              </a:ext>
            </a:extLst>
          </p:cNvPr>
          <p:cNvSpPr txBox="1">
            <a:spLocks noChangeArrowheads="1"/>
          </p:cNvSpPr>
          <p:nvPr/>
        </p:nvSpPr>
        <p:spPr bwMode="auto">
          <a:xfrm rot="-5400000">
            <a:off x="-723900" y="3671888"/>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chemeClr val="bg1"/>
                </a:solidFill>
              </a:rPr>
              <a:t>amount of light</a:t>
            </a:r>
            <a:endParaRPr lang="en-US" altLang="en-US"/>
          </a:p>
        </p:txBody>
      </p:sp>
      <p:sp>
        <p:nvSpPr>
          <p:cNvPr id="180234" name="Freeform 8">
            <a:extLst>
              <a:ext uri="{FF2B5EF4-FFF2-40B4-BE49-F238E27FC236}">
                <a16:creationId xmlns:a16="http://schemas.microsoft.com/office/drawing/2014/main" id="{02C4EC46-5A6E-413E-B753-85F370C58E16}"/>
              </a:ext>
            </a:extLst>
          </p:cNvPr>
          <p:cNvSpPr>
            <a:spLocks/>
          </p:cNvSpPr>
          <p:nvPr/>
        </p:nvSpPr>
        <p:spPr bwMode="auto">
          <a:xfrm>
            <a:off x="1447800" y="5105400"/>
            <a:ext cx="762000" cy="1206500"/>
          </a:xfrm>
          <a:custGeom>
            <a:avLst/>
            <a:gdLst>
              <a:gd name="T0" fmla="*/ 0 w 5368"/>
              <a:gd name="T1" fmla="*/ 2147483647 h 2392"/>
              <a:gd name="T2" fmla="*/ 2147483647 w 5368"/>
              <a:gd name="T3" fmla="*/ 2147483647 h 2392"/>
              <a:gd name="T4" fmla="*/ 2147483647 w 5368"/>
              <a:gd name="T5" fmla="*/ 2147483647 h 2392"/>
              <a:gd name="T6" fmla="*/ 2147483647 w 5368"/>
              <a:gd name="T7" fmla="*/ 2147483647 h 2392"/>
              <a:gd name="T8" fmla="*/ 2147483647 w 5368"/>
              <a:gd name="T9" fmla="*/ 2147483647 h 2392"/>
              <a:gd name="T10" fmla="*/ 2147483647 w 5368"/>
              <a:gd name="T11" fmla="*/ 2147483647 h 2392"/>
              <a:gd name="T12" fmla="*/ 0 60000 65536"/>
              <a:gd name="T13" fmla="*/ 0 60000 65536"/>
              <a:gd name="T14" fmla="*/ 0 60000 65536"/>
              <a:gd name="T15" fmla="*/ 0 60000 65536"/>
              <a:gd name="T16" fmla="*/ 0 60000 65536"/>
              <a:gd name="T17" fmla="*/ 0 60000 65536"/>
              <a:gd name="T18" fmla="*/ 0 w 5368"/>
              <a:gd name="T19" fmla="*/ 0 h 2392"/>
              <a:gd name="T20" fmla="*/ 5368 w 5368"/>
              <a:gd name="T21" fmla="*/ 2392 h 2392"/>
            </a:gdLst>
            <a:ahLst/>
            <a:cxnLst>
              <a:cxn ang="T12">
                <a:pos x="T0" y="T1"/>
              </a:cxn>
              <a:cxn ang="T13">
                <a:pos x="T2" y="T3"/>
              </a:cxn>
              <a:cxn ang="T14">
                <a:pos x="T4" y="T5"/>
              </a:cxn>
              <a:cxn ang="T15">
                <a:pos x="T6" y="T7"/>
              </a:cxn>
              <a:cxn ang="T16">
                <a:pos x="T8" y="T9"/>
              </a:cxn>
              <a:cxn ang="T17">
                <a:pos x="T10" y="T11"/>
              </a:cxn>
            </a:cxnLst>
            <a:rect l="T18" t="T19" r="T20" b="T21"/>
            <a:pathLst>
              <a:path w="5368" h="2392">
                <a:moveTo>
                  <a:pt x="0" y="2392"/>
                </a:moveTo>
                <a:cubicBezTo>
                  <a:pt x="288" y="1332"/>
                  <a:pt x="576" y="272"/>
                  <a:pt x="864" y="136"/>
                </a:cubicBezTo>
                <a:cubicBezTo>
                  <a:pt x="1152" y="0"/>
                  <a:pt x="1440" y="1240"/>
                  <a:pt x="1728" y="1576"/>
                </a:cubicBezTo>
                <a:cubicBezTo>
                  <a:pt x="2016" y="1912"/>
                  <a:pt x="2056" y="2024"/>
                  <a:pt x="2592" y="2152"/>
                </a:cubicBezTo>
                <a:cubicBezTo>
                  <a:pt x="3128" y="2280"/>
                  <a:pt x="4520" y="2312"/>
                  <a:pt x="4944" y="2344"/>
                </a:cubicBezTo>
                <a:cubicBezTo>
                  <a:pt x="5368" y="2376"/>
                  <a:pt x="5252" y="2360"/>
                  <a:pt x="5136" y="2344"/>
                </a:cubicBezTo>
              </a:path>
            </a:pathLst>
          </a:custGeom>
          <a:noFill/>
          <a:ln w="4127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80235" name="Rectangle 17">
            <a:extLst>
              <a:ext uri="{FF2B5EF4-FFF2-40B4-BE49-F238E27FC236}">
                <a16:creationId xmlns:a16="http://schemas.microsoft.com/office/drawing/2014/main" id="{A2EEEE60-C12A-4D91-B472-D325070EDA40}"/>
              </a:ext>
            </a:extLst>
          </p:cNvPr>
          <p:cNvSpPr>
            <a:spLocks noChangeArrowheads="1"/>
          </p:cNvSpPr>
          <p:nvPr/>
        </p:nvSpPr>
        <p:spPr bwMode="auto">
          <a:xfrm>
            <a:off x="1828800" y="5867400"/>
            <a:ext cx="838200" cy="533400"/>
          </a:xfrm>
          <a:prstGeom prst="rect">
            <a:avLst/>
          </a:prstGeom>
          <a:solidFill>
            <a:schemeClr val="tx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80236" name="Straight Arrow Connector 18">
            <a:extLst>
              <a:ext uri="{FF2B5EF4-FFF2-40B4-BE49-F238E27FC236}">
                <a16:creationId xmlns:a16="http://schemas.microsoft.com/office/drawing/2014/main" id="{814FD3DC-9ED2-4870-AFE1-052AE5BC7B1D}"/>
              </a:ext>
            </a:extLst>
          </p:cNvPr>
          <p:cNvCxnSpPr>
            <a:cxnSpLocks noChangeShapeType="1"/>
          </p:cNvCxnSpPr>
          <p:nvPr/>
        </p:nvCxnSpPr>
        <p:spPr bwMode="auto">
          <a:xfrm rot="5400000">
            <a:off x="1295400" y="3962400"/>
            <a:ext cx="1219200" cy="457200"/>
          </a:xfrm>
          <a:prstGeom prst="straightConnector1">
            <a:avLst/>
          </a:prstGeom>
          <a:noFill/>
          <a:ln w="38100">
            <a:solidFill>
              <a:srgbClr val="FFFD06"/>
            </a:solidFill>
            <a:round/>
            <a:headEnd/>
            <a:tailEnd type="arrow" w="med" len="med"/>
          </a:ln>
          <a:extLst>
            <a:ext uri="{909E8E84-426E-40DD-AFC4-6F175D3DCCD1}">
              <a14:hiddenFill xmlns:a14="http://schemas.microsoft.com/office/drawing/2010/main">
                <a:noFill/>
              </a14:hiddenFill>
            </a:ext>
          </a:extLst>
        </p:spPr>
      </p:cxnSp>
      <p:sp>
        <p:nvSpPr>
          <p:cNvPr id="180237" name="Text Box 4">
            <a:extLst>
              <a:ext uri="{FF2B5EF4-FFF2-40B4-BE49-F238E27FC236}">
                <a16:creationId xmlns:a16="http://schemas.microsoft.com/office/drawing/2014/main" id="{9FAAA57A-C5D9-4D39-B311-A4D29DFD281C}"/>
              </a:ext>
            </a:extLst>
          </p:cNvPr>
          <p:cNvSpPr txBox="1">
            <a:spLocks noChangeArrowheads="1"/>
          </p:cNvSpPr>
          <p:nvPr/>
        </p:nvSpPr>
        <p:spPr bwMode="auto">
          <a:xfrm>
            <a:off x="1600200" y="2967038"/>
            <a:ext cx="137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FEFF01"/>
                </a:solidFill>
                <a:latin typeface="Arial" panose="020B0604020202020204" pitchFamily="34" charset="0"/>
                <a:cs typeface="Arial" panose="020B0604020202020204" pitchFamily="34" charset="0"/>
              </a:rPr>
              <a:t>x-rays!</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Text Box 6">
            <a:extLst>
              <a:ext uri="{FF2B5EF4-FFF2-40B4-BE49-F238E27FC236}">
                <a16:creationId xmlns:a16="http://schemas.microsoft.com/office/drawing/2014/main" id="{7369E542-0B1B-40BB-8431-97FC4D0DAD9A}"/>
              </a:ext>
            </a:extLst>
          </p:cNvPr>
          <p:cNvSpPr txBox="1">
            <a:spLocks noChangeArrowheads="1"/>
          </p:cNvSpPr>
          <p:nvPr/>
        </p:nvSpPr>
        <p:spPr bwMode="auto">
          <a:xfrm>
            <a:off x="457200" y="5029200"/>
            <a:ext cx="8077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00A2FF"/>
                </a:solidFill>
                <a:latin typeface="Arial" panose="020B0604020202020204" pitchFamily="34" charset="0"/>
                <a:cs typeface="Arial" panose="020B0604020202020204" pitchFamily="34" charset="0"/>
              </a:rPr>
              <a:t>RADIO image of WR 104 at 8,000 l-y.  dusty swirl caused by interaction with close companion star — you are looking down the pole of the star.</a:t>
            </a:r>
            <a:endParaRPr lang="en-US" altLang="en-US">
              <a:latin typeface="Arial" panose="020B0604020202020204" pitchFamily="34" charset="0"/>
              <a:cs typeface="Arial" panose="020B0604020202020204" pitchFamily="34" charset="0"/>
            </a:endParaRPr>
          </a:p>
        </p:txBody>
      </p:sp>
      <p:pic>
        <p:nvPicPr>
          <p:cNvPr id="181250" name="Picture 8" descr="wr104_sslkeck_big-300x300.jpg">
            <a:extLst>
              <a:ext uri="{FF2B5EF4-FFF2-40B4-BE49-F238E27FC236}">
                <a16:creationId xmlns:a16="http://schemas.microsoft.com/office/drawing/2014/main" id="{C42A3A7B-55EF-4381-899C-AE15A9BE4BC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990600"/>
            <a:ext cx="381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1251" name="TextBox 1">
            <a:extLst>
              <a:ext uri="{FF2B5EF4-FFF2-40B4-BE49-F238E27FC236}">
                <a16:creationId xmlns:a16="http://schemas.microsoft.com/office/drawing/2014/main" id="{97811DCE-6D02-418D-9655-0928E1233DB4}"/>
              </a:ext>
            </a:extLst>
          </p:cNvPr>
          <p:cNvSpPr txBox="1">
            <a:spLocks noChangeArrowheads="1"/>
          </p:cNvSpPr>
          <p:nvPr/>
        </p:nvSpPr>
        <p:spPr bwMode="auto">
          <a:xfrm>
            <a:off x="533400" y="685800"/>
            <a:ext cx="4876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rPr>
              <a:t> </a:t>
            </a:r>
          </a:p>
          <a:p>
            <a:endParaRPr lang="en-US" altLang="en-US">
              <a:solidFill>
                <a:srgbClr val="FF0000"/>
              </a:solidFill>
            </a:endParaRPr>
          </a:p>
        </p:txBody>
      </p:sp>
      <p:sp>
        <p:nvSpPr>
          <p:cNvPr id="181252" name="Text Box 6">
            <a:extLst>
              <a:ext uri="{FF2B5EF4-FFF2-40B4-BE49-F238E27FC236}">
                <a16:creationId xmlns:a16="http://schemas.microsoft.com/office/drawing/2014/main" id="{66DE5C4B-8A79-4FC6-AD9A-3E07108726BE}"/>
              </a:ext>
            </a:extLst>
          </p:cNvPr>
          <p:cNvSpPr txBox="1">
            <a:spLocks noChangeArrowheads="1"/>
          </p:cNvSpPr>
          <p:nvPr/>
        </p:nvSpPr>
        <p:spPr bwMode="auto">
          <a:xfrm>
            <a:off x="2667000" y="228600"/>
            <a:ext cx="3886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FF0000"/>
                </a:solidFill>
                <a:latin typeface="Arial" panose="020B0604020202020204" pitchFamily="34" charset="0"/>
                <a:cs typeface="Arial" panose="020B0604020202020204" pitchFamily="34" charset="0"/>
              </a:rPr>
              <a:t>Gamma-Ray Bursters</a:t>
            </a:r>
            <a:endParaRPr lang="en-US" altLang="en-US">
              <a:solidFill>
                <a:srgbClr val="FF0000"/>
              </a:solidFill>
              <a:latin typeface="Arial" panose="020B0604020202020204" pitchFamily="34" charset="0"/>
              <a:cs typeface="Arial" panose="020B0604020202020204"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Text Box 6">
            <a:extLst>
              <a:ext uri="{FF2B5EF4-FFF2-40B4-BE49-F238E27FC236}">
                <a16:creationId xmlns:a16="http://schemas.microsoft.com/office/drawing/2014/main" id="{B8442D97-0B21-45B9-898A-753CC5B5E4AD}"/>
              </a:ext>
            </a:extLst>
          </p:cNvPr>
          <p:cNvSpPr txBox="1">
            <a:spLocks noChangeArrowheads="1"/>
          </p:cNvSpPr>
          <p:nvPr/>
        </p:nvSpPr>
        <p:spPr bwMode="auto">
          <a:xfrm>
            <a:off x="457200" y="5029200"/>
            <a:ext cx="3124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00A2FF"/>
                </a:solidFill>
                <a:latin typeface="Arial" panose="020B0604020202020204" pitchFamily="34" charset="0"/>
                <a:cs typeface="Arial" panose="020B0604020202020204" pitchFamily="34" charset="0"/>
              </a:rPr>
              <a:t>xray image of GRB 130427</a:t>
            </a:r>
            <a:endParaRPr lang="en-US" altLang="en-US">
              <a:latin typeface="Arial" panose="020B0604020202020204" pitchFamily="34" charset="0"/>
              <a:cs typeface="Arial" panose="020B0604020202020204" pitchFamily="34" charset="0"/>
            </a:endParaRPr>
          </a:p>
        </p:txBody>
      </p:sp>
      <p:sp>
        <p:nvSpPr>
          <p:cNvPr id="183298" name="TextBox 4">
            <a:extLst>
              <a:ext uri="{FF2B5EF4-FFF2-40B4-BE49-F238E27FC236}">
                <a16:creationId xmlns:a16="http://schemas.microsoft.com/office/drawing/2014/main" id="{D817BFF3-DC3B-4DC9-B193-565DBCAFB193}"/>
              </a:ext>
            </a:extLst>
          </p:cNvPr>
          <p:cNvSpPr txBox="1">
            <a:spLocks noChangeArrowheads="1"/>
          </p:cNvSpPr>
          <p:nvPr/>
        </p:nvSpPr>
        <p:spPr bwMode="auto">
          <a:xfrm>
            <a:off x="5486400" y="5562600"/>
            <a:ext cx="3657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FF00"/>
                </a:solidFill>
                <a:latin typeface="Arial" panose="020B0604020202020204" pitchFamily="34" charset="0"/>
                <a:cs typeface="Arial" panose="020B0604020202020204" pitchFamily="34" charset="0"/>
              </a:rPr>
              <a:t>artist depiction of a SN beaming a GRB</a:t>
            </a:r>
          </a:p>
        </p:txBody>
      </p:sp>
      <p:pic>
        <p:nvPicPr>
          <p:cNvPr id="183299" name="Picture 7" descr="xray_imag_GRB130427A.jpg">
            <a:extLst>
              <a:ext uri="{FF2B5EF4-FFF2-40B4-BE49-F238E27FC236}">
                <a16:creationId xmlns:a16="http://schemas.microsoft.com/office/drawing/2014/main" id="{C4274750-E062-4C2E-AC5D-0537EBBC4D9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514600"/>
            <a:ext cx="3902075"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3300" name="Picture 8" descr="grbsn.jpg">
            <a:extLst>
              <a:ext uri="{FF2B5EF4-FFF2-40B4-BE49-F238E27FC236}">
                <a16:creationId xmlns:a16="http://schemas.microsoft.com/office/drawing/2014/main" id="{3A49F868-35F6-459A-A6E7-C7ECD964FCF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1295400"/>
            <a:ext cx="381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3301" name="TextBox 1">
            <a:extLst>
              <a:ext uri="{FF2B5EF4-FFF2-40B4-BE49-F238E27FC236}">
                <a16:creationId xmlns:a16="http://schemas.microsoft.com/office/drawing/2014/main" id="{28758016-4F09-4099-BDA3-FD810CA6D19A}"/>
              </a:ext>
            </a:extLst>
          </p:cNvPr>
          <p:cNvSpPr txBox="1">
            <a:spLocks noChangeArrowheads="1"/>
          </p:cNvSpPr>
          <p:nvPr/>
        </p:nvSpPr>
        <p:spPr bwMode="auto">
          <a:xfrm>
            <a:off x="12700" y="76200"/>
            <a:ext cx="4191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i="1">
                <a:solidFill>
                  <a:srgbClr val="FF0000"/>
                </a:solidFill>
              </a:rPr>
              <a:t>GRB130427A dissipated in a few hundreds seconds 1000 times the energy our Sun will produce within its 10-billion years lifespan</a:t>
            </a:r>
            <a:endParaRPr lang="en-US" altLang="en-US">
              <a:solidFill>
                <a:srgbClr val="FF0000"/>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45" name="Picture 1030" descr="m84kpno1.jpg                                                   000038B0puddy                          ABA78158:">
            <a:extLst>
              <a:ext uri="{FF2B5EF4-FFF2-40B4-BE49-F238E27FC236}">
                <a16:creationId xmlns:a16="http://schemas.microsoft.com/office/drawing/2014/main" id="{44C07ABB-FE26-4F41-A62F-5BDA6FA601E2}"/>
              </a:ext>
            </a:extLst>
          </p:cNvPr>
          <p:cNvPicPr>
            <a:picLocks noChangeAspect="1" noChangeArrowheads="1"/>
          </p:cNvPicPr>
          <p:nvPr/>
        </p:nvPicPr>
        <p:blipFill>
          <a:blip r:embed="rId3">
            <a:lum contrast="18000"/>
            <a:extLst>
              <a:ext uri="{28A0092B-C50C-407E-A947-70E740481C1C}">
                <a14:useLocalDpi xmlns:a14="http://schemas.microsoft.com/office/drawing/2010/main" val="0"/>
              </a:ext>
            </a:extLst>
          </a:blip>
          <a:srcRect/>
          <a:stretch>
            <a:fillRect/>
          </a:stretch>
        </p:blipFill>
        <p:spPr bwMode="auto">
          <a:xfrm>
            <a:off x="2032000" y="0"/>
            <a:ext cx="487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346" name="Text Box 1033">
            <a:extLst>
              <a:ext uri="{FF2B5EF4-FFF2-40B4-BE49-F238E27FC236}">
                <a16:creationId xmlns:a16="http://schemas.microsoft.com/office/drawing/2014/main" id="{F2B8538A-AAE0-486B-809F-1656830E73FB}"/>
              </a:ext>
            </a:extLst>
          </p:cNvPr>
          <p:cNvSpPr txBox="1">
            <a:spLocks noChangeArrowheads="1"/>
          </p:cNvSpPr>
          <p:nvPr/>
        </p:nvSpPr>
        <p:spPr bwMode="auto">
          <a:xfrm>
            <a:off x="7383463" y="3048000"/>
            <a:ext cx="1422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2348FF"/>
                </a:solidFill>
                <a:latin typeface="Arial" panose="020B0604020202020204" pitchFamily="34" charset="0"/>
                <a:cs typeface="Arial" panose="020B0604020202020204" pitchFamily="34" charset="0"/>
              </a:rPr>
              <a:t>Galaxy M84</a:t>
            </a:r>
            <a:endParaRPr lang="en-US" altLang="en-US">
              <a:latin typeface="Arial" panose="020B0604020202020204" pitchFamily="34" charset="0"/>
              <a:cs typeface="Arial" panose="020B0604020202020204" pitchFamily="34" charset="0"/>
            </a:endParaRPr>
          </a:p>
        </p:txBody>
      </p:sp>
      <p:sp>
        <p:nvSpPr>
          <p:cNvPr id="185347" name="TextBox 3">
            <a:extLst>
              <a:ext uri="{FF2B5EF4-FFF2-40B4-BE49-F238E27FC236}">
                <a16:creationId xmlns:a16="http://schemas.microsoft.com/office/drawing/2014/main" id="{6C5FF4EB-1C03-41AE-95AC-FD20E3160922}"/>
              </a:ext>
            </a:extLst>
          </p:cNvPr>
          <p:cNvSpPr txBox="1">
            <a:spLocks noChangeArrowheads="1"/>
          </p:cNvSpPr>
          <p:nvPr/>
        </p:nvSpPr>
        <p:spPr bwMode="auto">
          <a:xfrm>
            <a:off x="0" y="363538"/>
            <a:ext cx="91440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rgbClr val="FFFF00"/>
                </a:solidFill>
                <a:latin typeface="Arial" panose="020B0604020202020204" pitchFamily="34" charset="0"/>
                <a:cs typeface="Arial" panose="020B0604020202020204" pitchFamily="34" charset="0"/>
              </a:rPr>
              <a:t>2)   centers of galaxies</a:t>
            </a:r>
          </a:p>
          <a:p>
            <a:pPr algn="ctr"/>
            <a:endParaRPr lang="en-US" altLang="en-US" sz="3200">
              <a:solidFill>
                <a:srgbClr val="FFFF00"/>
              </a:solidFill>
              <a:latin typeface="Arial" panose="020B0604020202020204" pitchFamily="34" charset="0"/>
              <a:cs typeface="Arial" panose="020B0604020202020204" pitchFamily="34" charset="0"/>
            </a:endParaRPr>
          </a:p>
          <a:p>
            <a:pPr algn="ctr"/>
            <a:endParaRPr lang="en-US" altLang="en-US" sz="3200">
              <a:solidFill>
                <a:srgbClr val="FFFF00"/>
              </a:solidFill>
              <a:latin typeface="Arial" panose="020B0604020202020204" pitchFamily="34" charset="0"/>
              <a:cs typeface="Arial" panose="020B0604020202020204"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6369" name="Group 1029">
            <a:extLst>
              <a:ext uri="{FF2B5EF4-FFF2-40B4-BE49-F238E27FC236}">
                <a16:creationId xmlns:a16="http://schemas.microsoft.com/office/drawing/2014/main" id="{CD04CB18-6029-493D-842F-14266F021616}"/>
              </a:ext>
            </a:extLst>
          </p:cNvPr>
          <p:cNvGrpSpPr>
            <a:grpSpLocks/>
          </p:cNvGrpSpPr>
          <p:nvPr/>
        </p:nvGrpSpPr>
        <p:grpSpPr bwMode="auto">
          <a:xfrm>
            <a:off x="134938" y="0"/>
            <a:ext cx="4876800" cy="6858000"/>
            <a:chOff x="1440" y="0"/>
            <a:chExt cx="3456" cy="4320"/>
          </a:xfrm>
        </p:grpSpPr>
        <p:pic>
          <p:nvPicPr>
            <p:cNvPr id="186374" name="Picture 1026" descr="m84kpno1.jpg                                                   000038B0puddy                          ABA78158:">
              <a:extLst>
                <a:ext uri="{FF2B5EF4-FFF2-40B4-BE49-F238E27FC236}">
                  <a16:creationId xmlns:a16="http://schemas.microsoft.com/office/drawing/2014/main" id="{D66CC921-9BAC-4252-BD5F-17894BE58095}"/>
                </a:ext>
              </a:extLst>
            </p:cNvPr>
            <p:cNvPicPr>
              <a:picLocks noChangeAspect="1" noChangeArrowheads="1"/>
            </p:cNvPicPr>
            <p:nvPr/>
          </p:nvPicPr>
          <p:blipFill>
            <a:blip r:embed="rId3">
              <a:lum contrast="18000"/>
              <a:extLst>
                <a:ext uri="{28A0092B-C50C-407E-A947-70E740481C1C}">
                  <a14:useLocalDpi xmlns:a14="http://schemas.microsoft.com/office/drawing/2010/main" val="0"/>
                </a:ext>
              </a:extLst>
            </a:blip>
            <a:srcRect/>
            <a:stretch>
              <a:fillRect/>
            </a:stretch>
          </p:blipFill>
          <p:spPr bwMode="auto">
            <a:xfrm>
              <a:off x="1440" y="0"/>
              <a:ext cx="345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375" name="Rectangle 1027">
              <a:extLst>
                <a:ext uri="{FF2B5EF4-FFF2-40B4-BE49-F238E27FC236}">
                  <a16:creationId xmlns:a16="http://schemas.microsoft.com/office/drawing/2014/main" id="{91E5A1B5-39E2-4640-8E83-0045DD1FE7BA}"/>
                </a:ext>
              </a:extLst>
            </p:cNvPr>
            <p:cNvSpPr>
              <a:spLocks noChangeAspect="1" noChangeArrowheads="1"/>
            </p:cNvSpPr>
            <p:nvPr/>
          </p:nvSpPr>
          <p:spPr bwMode="auto">
            <a:xfrm>
              <a:off x="3224" y="2170"/>
              <a:ext cx="29" cy="29"/>
            </a:xfrm>
            <a:prstGeom prst="rect">
              <a:avLst/>
            </a:prstGeom>
            <a:noFill/>
            <a:ln w="31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pic>
        <p:nvPicPr>
          <p:cNvPr id="186370" name="Picture 1028" descr="stis-big.jpg                                                   000038B0puddy                          ABA78158:">
            <a:extLst>
              <a:ext uri="{FF2B5EF4-FFF2-40B4-BE49-F238E27FC236}">
                <a16:creationId xmlns:a16="http://schemas.microsoft.com/office/drawing/2014/main" id="{BCFF7EF2-67AA-4237-A22C-DBC5AAE63A1A}"/>
              </a:ext>
            </a:extLst>
          </p:cNvPr>
          <p:cNvPicPr>
            <a:picLocks noChangeAspect="1" noChangeArrowheads="1"/>
          </p:cNvPicPr>
          <p:nvPr/>
        </p:nvPicPr>
        <p:blipFill>
          <a:blip r:embed="rId4">
            <a:lum contrast="6000"/>
            <a:extLst>
              <a:ext uri="{28A0092B-C50C-407E-A947-70E740481C1C}">
                <a14:useLocalDpi xmlns:a14="http://schemas.microsoft.com/office/drawing/2010/main" val="0"/>
              </a:ext>
            </a:extLst>
          </a:blip>
          <a:srcRect l="5832" t="11456" r="57507" b="34389"/>
          <a:stretch>
            <a:fillRect/>
          </a:stretch>
        </p:blipFill>
        <p:spPr bwMode="auto">
          <a:xfrm>
            <a:off x="5418138" y="1066800"/>
            <a:ext cx="3725862"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371" name="Line 1031">
            <a:extLst>
              <a:ext uri="{FF2B5EF4-FFF2-40B4-BE49-F238E27FC236}">
                <a16:creationId xmlns:a16="http://schemas.microsoft.com/office/drawing/2014/main" id="{96FB463E-4EFA-405B-80CB-BE3AA921EDDD}"/>
              </a:ext>
            </a:extLst>
          </p:cNvPr>
          <p:cNvSpPr>
            <a:spLocks noChangeShapeType="1"/>
          </p:cNvSpPr>
          <p:nvPr/>
        </p:nvSpPr>
        <p:spPr bwMode="auto">
          <a:xfrm>
            <a:off x="2709863" y="3505200"/>
            <a:ext cx="2641600" cy="2438400"/>
          </a:xfrm>
          <a:prstGeom prst="line">
            <a:avLst/>
          </a:prstGeom>
          <a:noFill/>
          <a:ln w="127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6372" name="Line 1033">
            <a:extLst>
              <a:ext uri="{FF2B5EF4-FFF2-40B4-BE49-F238E27FC236}">
                <a16:creationId xmlns:a16="http://schemas.microsoft.com/office/drawing/2014/main" id="{D66126AB-AC30-479C-9271-5C4DF15082B0}"/>
              </a:ext>
            </a:extLst>
          </p:cNvPr>
          <p:cNvSpPr>
            <a:spLocks noChangeShapeType="1"/>
          </p:cNvSpPr>
          <p:nvPr/>
        </p:nvSpPr>
        <p:spPr bwMode="auto">
          <a:xfrm flipV="1">
            <a:off x="2709863" y="1066800"/>
            <a:ext cx="2641600" cy="2362200"/>
          </a:xfrm>
          <a:prstGeom prst="line">
            <a:avLst/>
          </a:prstGeom>
          <a:noFill/>
          <a:ln w="127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6373" name="Rectangle 1034">
            <a:extLst>
              <a:ext uri="{FF2B5EF4-FFF2-40B4-BE49-F238E27FC236}">
                <a16:creationId xmlns:a16="http://schemas.microsoft.com/office/drawing/2014/main" id="{CE67B601-432B-4E48-8B7C-0EB097B1351A}"/>
              </a:ext>
            </a:extLst>
          </p:cNvPr>
          <p:cNvSpPr>
            <a:spLocks noChangeArrowheads="1"/>
          </p:cNvSpPr>
          <p:nvPr/>
        </p:nvSpPr>
        <p:spPr bwMode="auto">
          <a:xfrm>
            <a:off x="5418138" y="1066800"/>
            <a:ext cx="3725862" cy="4953000"/>
          </a:xfrm>
          <a:prstGeom prst="rect">
            <a:avLst/>
          </a:prstGeom>
          <a:noFill/>
          <a:ln w="9525">
            <a:solidFill>
              <a:srgbClr val="FF0C2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3" name="Picture 3" descr="stis-big.jpg                                                   000038B0puddy                          ABA78158:">
            <a:extLst>
              <a:ext uri="{FF2B5EF4-FFF2-40B4-BE49-F238E27FC236}">
                <a16:creationId xmlns:a16="http://schemas.microsoft.com/office/drawing/2014/main" id="{C361C187-2428-4B33-8905-E6179B247E84}"/>
              </a:ext>
            </a:extLst>
          </p:cNvPr>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l="19351" t="25511" r="67200" b="56674"/>
          <a:stretch>
            <a:fillRect/>
          </a:stretch>
        </p:blipFill>
        <p:spPr bwMode="auto">
          <a:xfrm>
            <a:off x="134938" y="76200"/>
            <a:ext cx="568960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394" name="Line 33">
            <a:extLst>
              <a:ext uri="{FF2B5EF4-FFF2-40B4-BE49-F238E27FC236}">
                <a16:creationId xmlns:a16="http://schemas.microsoft.com/office/drawing/2014/main" id="{93294FA6-FC21-4D25-84AB-99274DC8910A}"/>
              </a:ext>
            </a:extLst>
          </p:cNvPr>
          <p:cNvSpPr>
            <a:spLocks noChangeShapeType="1"/>
          </p:cNvSpPr>
          <p:nvPr/>
        </p:nvSpPr>
        <p:spPr bwMode="auto">
          <a:xfrm>
            <a:off x="2573338" y="19812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395" name="Line 34">
            <a:extLst>
              <a:ext uri="{FF2B5EF4-FFF2-40B4-BE49-F238E27FC236}">
                <a16:creationId xmlns:a16="http://schemas.microsoft.com/office/drawing/2014/main" id="{797FDDEA-D675-49F5-92DE-BC84BBA79EA2}"/>
              </a:ext>
            </a:extLst>
          </p:cNvPr>
          <p:cNvSpPr>
            <a:spLocks noChangeShapeType="1"/>
          </p:cNvSpPr>
          <p:nvPr/>
        </p:nvSpPr>
        <p:spPr bwMode="auto">
          <a:xfrm>
            <a:off x="2573338" y="22098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396" name="Line 35">
            <a:extLst>
              <a:ext uri="{FF2B5EF4-FFF2-40B4-BE49-F238E27FC236}">
                <a16:creationId xmlns:a16="http://schemas.microsoft.com/office/drawing/2014/main" id="{A1219B78-1F5C-45C9-9181-FF575FCB4888}"/>
              </a:ext>
            </a:extLst>
          </p:cNvPr>
          <p:cNvSpPr>
            <a:spLocks noChangeShapeType="1"/>
          </p:cNvSpPr>
          <p:nvPr/>
        </p:nvSpPr>
        <p:spPr bwMode="auto">
          <a:xfrm>
            <a:off x="2573338" y="25146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397" name="Line 36">
            <a:extLst>
              <a:ext uri="{FF2B5EF4-FFF2-40B4-BE49-F238E27FC236}">
                <a16:creationId xmlns:a16="http://schemas.microsoft.com/office/drawing/2014/main" id="{19DB44D2-C79F-4879-9C67-FACBE2F6EF39}"/>
              </a:ext>
            </a:extLst>
          </p:cNvPr>
          <p:cNvSpPr>
            <a:spLocks noChangeShapeType="1"/>
          </p:cNvSpPr>
          <p:nvPr/>
        </p:nvSpPr>
        <p:spPr bwMode="auto">
          <a:xfrm>
            <a:off x="2573338" y="28194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398" name="Line 39">
            <a:extLst>
              <a:ext uri="{FF2B5EF4-FFF2-40B4-BE49-F238E27FC236}">
                <a16:creationId xmlns:a16="http://schemas.microsoft.com/office/drawing/2014/main" id="{2DD9C08A-DEFB-4A42-906E-44C9ACF2F389}"/>
              </a:ext>
            </a:extLst>
          </p:cNvPr>
          <p:cNvSpPr>
            <a:spLocks noChangeShapeType="1"/>
          </p:cNvSpPr>
          <p:nvPr/>
        </p:nvSpPr>
        <p:spPr bwMode="auto">
          <a:xfrm>
            <a:off x="2573338" y="35814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399" name="Line 40">
            <a:extLst>
              <a:ext uri="{FF2B5EF4-FFF2-40B4-BE49-F238E27FC236}">
                <a16:creationId xmlns:a16="http://schemas.microsoft.com/office/drawing/2014/main" id="{55B66AB2-6C97-4DCC-93FD-69E8EBA71492}"/>
              </a:ext>
            </a:extLst>
          </p:cNvPr>
          <p:cNvSpPr>
            <a:spLocks noChangeShapeType="1"/>
          </p:cNvSpPr>
          <p:nvPr/>
        </p:nvSpPr>
        <p:spPr bwMode="auto">
          <a:xfrm>
            <a:off x="2573338" y="38862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400" name="Line 41">
            <a:extLst>
              <a:ext uri="{FF2B5EF4-FFF2-40B4-BE49-F238E27FC236}">
                <a16:creationId xmlns:a16="http://schemas.microsoft.com/office/drawing/2014/main" id="{4BEA0715-F478-43A1-8954-0D1C2C1CF990}"/>
              </a:ext>
            </a:extLst>
          </p:cNvPr>
          <p:cNvSpPr>
            <a:spLocks noChangeShapeType="1"/>
          </p:cNvSpPr>
          <p:nvPr/>
        </p:nvSpPr>
        <p:spPr bwMode="auto">
          <a:xfrm>
            <a:off x="2573338" y="41148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401" name="Line 43">
            <a:extLst>
              <a:ext uri="{FF2B5EF4-FFF2-40B4-BE49-F238E27FC236}">
                <a16:creationId xmlns:a16="http://schemas.microsoft.com/office/drawing/2014/main" id="{62559013-B17A-4ED7-A571-4C0C761EA333}"/>
              </a:ext>
            </a:extLst>
          </p:cNvPr>
          <p:cNvSpPr>
            <a:spLocks noChangeShapeType="1"/>
          </p:cNvSpPr>
          <p:nvPr/>
        </p:nvSpPr>
        <p:spPr bwMode="auto">
          <a:xfrm>
            <a:off x="2573338" y="45720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402" name="Line 37">
            <a:extLst>
              <a:ext uri="{FF2B5EF4-FFF2-40B4-BE49-F238E27FC236}">
                <a16:creationId xmlns:a16="http://schemas.microsoft.com/office/drawing/2014/main" id="{5F76CDA3-DADB-47FA-927E-DB60A375D66C}"/>
              </a:ext>
            </a:extLst>
          </p:cNvPr>
          <p:cNvSpPr>
            <a:spLocks noChangeShapeType="1"/>
          </p:cNvSpPr>
          <p:nvPr/>
        </p:nvSpPr>
        <p:spPr bwMode="auto">
          <a:xfrm>
            <a:off x="2168525" y="3276600"/>
            <a:ext cx="811213" cy="0"/>
          </a:xfrm>
          <a:prstGeom prst="line">
            <a:avLst/>
          </a:prstGeom>
          <a:noFill/>
          <a:ln w="38100">
            <a:solidFill>
              <a:srgbClr val="FFF7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403" name="Text Box 54">
            <a:extLst>
              <a:ext uri="{FF2B5EF4-FFF2-40B4-BE49-F238E27FC236}">
                <a16:creationId xmlns:a16="http://schemas.microsoft.com/office/drawing/2014/main" id="{27DA32B7-E91D-4977-85DD-E1AC678C2E76}"/>
              </a:ext>
            </a:extLst>
          </p:cNvPr>
          <p:cNvSpPr txBox="1">
            <a:spLocks noChangeArrowheads="1"/>
          </p:cNvSpPr>
          <p:nvPr/>
        </p:nvSpPr>
        <p:spPr bwMode="auto">
          <a:xfrm>
            <a:off x="271463" y="2895600"/>
            <a:ext cx="2032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FFFF00"/>
                </a:solidFill>
                <a:latin typeface="Arial" panose="020B0604020202020204" pitchFamily="34" charset="0"/>
                <a:cs typeface="Arial" panose="020B0604020202020204" pitchFamily="34" charset="0"/>
              </a:rPr>
              <a:t>galactic center</a:t>
            </a:r>
          </a:p>
        </p:txBody>
      </p:sp>
      <p:sp>
        <p:nvSpPr>
          <p:cNvPr id="187404" name="Line 38">
            <a:extLst>
              <a:ext uri="{FF2B5EF4-FFF2-40B4-BE49-F238E27FC236}">
                <a16:creationId xmlns:a16="http://schemas.microsoft.com/office/drawing/2014/main" id="{02B35CC9-6C4B-475E-B44B-5B02A619D9A5}"/>
              </a:ext>
            </a:extLst>
          </p:cNvPr>
          <p:cNvSpPr>
            <a:spLocks noChangeShapeType="1"/>
          </p:cNvSpPr>
          <p:nvPr/>
        </p:nvSpPr>
        <p:spPr bwMode="auto">
          <a:xfrm>
            <a:off x="2573338" y="30480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405" name="Line 44">
            <a:extLst>
              <a:ext uri="{FF2B5EF4-FFF2-40B4-BE49-F238E27FC236}">
                <a16:creationId xmlns:a16="http://schemas.microsoft.com/office/drawing/2014/main" id="{D04BAEB9-78ED-43B1-8DE9-20DE5188F78D}"/>
              </a:ext>
            </a:extLst>
          </p:cNvPr>
          <p:cNvSpPr>
            <a:spLocks noChangeShapeType="1"/>
          </p:cNvSpPr>
          <p:nvPr/>
        </p:nvSpPr>
        <p:spPr bwMode="auto">
          <a:xfrm>
            <a:off x="2573338" y="48006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406" name="Line 42">
            <a:extLst>
              <a:ext uri="{FF2B5EF4-FFF2-40B4-BE49-F238E27FC236}">
                <a16:creationId xmlns:a16="http://schemas.microsoft.com/office/drawing/2014/main" id="{9044BEA6-A04A-4537-B034-2A2F32DCE388}"/>
              </a:ext>
            </a:extLst>
          </p:cNvPr>
          <p:cNvSpPr>
            <a:spLocks noChangeShapeType="1"/>
          </p:cNvSpPr>
          <p:nvPr/>
        </p:nvSpPr>
        <p:spPr bwMode="auto">
          <a:xfrm>
            <a:off x="2573338" y="4343400"/>
            <a:ext cx="406400"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7407" name="Text Box 54">
            <a:extLst>
              <a:ext uri="{FF2B5EF4-FFF2-40B4-BE49-F238E27FC236}">
                <a16:creationId xmlns:a16="http://schemas.microsoft.com/office/drawing/2014/main" id="{7E18A6BD-702C-4E43-BC97-BC829313E0D4}"/>
              </a:ext>
            </a:extLst>
          </p:cNvPr>
          <p:cNvSpPr txBox="1">
            <a:spLocks noChangeArrowheads="1"/>
          </p:cNvSpPr>
          <p:nvPr/>
        </p:nvSpPr>
        <p:spPr bwMode="auto">
          <a:xfrm>
            <a:off x="6172200" y="2057400"/>
            <a:ext cx="20320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FFFF00"/>
                </a:solidFill>
                <a:latin typeface="Arial" panose="020B0604020202020204" pitchFamily="34" charset="0"/>
                <a:cs typeface="Arial" panose="020B0604020202020204" pitchFamily="34" charset="0"/>
              </a:rPr>
              <a:t>Take a spectrum at each loacation passing through the center of the galaxy</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17" name="Picture 3" descr="stis-big.jpg                                                   000038B0puddy                          ABA78158:">
            <a:extLst>
              <a:ext uri="{FF2B5EF4-FFF2-40B4-BE49-F238E27FC236}">
                <a16:creationId xmlns:a16="http://schemas.microsoft.com/office/drawing/2014/main" id="{9ACA105A-7E3C-4B9F-8EFB-11F1B9C08BA1}"/>
              </a:ext>
            </a:extLst>
          </p:cNvPr>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l="19351" t="25511" r="67200" b="56674"/>
          <a:stretch>
            <a:fillRect/>
          </a:stretch>
        </p:blipFill>
        <p:spPr bwMode="auto">
          <a:xfrm>
            <a:off x="134938" y="76200"/>
            <a:ext cx="568960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49">
            <a:extLst>
              <a:ext uri="{FF2B5EF4-FFF2-40B4-BE49-F238E27FC236}">
                <a16:creationId xmlns:a16="http://schemas.microsoft.com/office/drawing/2014/main" id="{64AA7D08-DE54-431E-AC2B-EA4EC5E9D9AB}"/>
              </a:ext>
            </a:extLst>
          </p:cNvPr>
          <p:cNvGrpSpPr>
            <a:grpSpLocks/>
          </p:cNvGrpSpPr>
          <p:nvPr/>
        </p:nvGrpSpPr>
        <p:grpSpPr bwMode="auto">
          <a:xfrm>
            <a:off x="2573338" y="1524000"/>
            <a:ext cx="6502400" cy="304800"/>
            <a:chOff x="1824" y="960"/>
            <a:chExt cx="4608" cy="192"/>
          </a:xfrm>
        </p:grpSpPr>
        <p:pic>
          <p:nvPicPr>
            <p:cNvPr id="188462" name="Picture 29" descr="stis-big.jpg                                                   000038B0puddy                          ABA78158:">
              <a:extLst>
                <a:ext uri="{FF2B5EF4-FFF2-40B4-BE49-F238E27FC236}">
                  <a16:creationId xmlns:a16="http://schemas.microsoft.com/office/drawing/2014/main" id="{CD162848-0DEC-497D-826E-131250D423F7}"/>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8331" r="3351" b="85963"/>
            <a:stretch>
              <a:fillRect/>
            </a:stretch>
          </p:blipFill>
          <p:spPr bwMode="auto">
            <a:xfrm>
              <a:off x="4224" y="960"/>
              <a:ext cx="2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63" name="Line 32">
              <a:extLst>
                <a:ext uri="{FF2B5EF4-FFF2-40B4-BE49-F238E27FC236}">
                  <a16:creationId xmlns:a16="http://schemas.microsoft.com/office/drawing/2014/main" id="{E2C87D04-B20E-4448-A224-2DAED57E79E2}"/>
                </a:ext>
              </a:extLst>
            </p:cNvPr>
            <p:cNvSpPr>
              <a:spLocks noChangeShapeType="1"/>
            </p:cNvSpPr>
            <p:nvPr/>
          </p:nvSpPr>
          <p:spPr bwMode="auto">
            <a:xfrm>
              <a:off x="1824" y="1104"/>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 name="Group 50">
            <a:extLst>
              <a:ext uri="{FF2B5EF4-FFF2-40B4-BE49-F238E27FC236}">
                <a16:creationId xmlns:a16="http://schemas.microsoft.com/office/drawing/2014/main" id="{492DC936-B54B-4044-ABA1-8E4167539F2B}"/>
              </a:ext>
            </a:extLst>
          </p:cNvPr>
          <p:cNvGrpSpPr>
            <a:grpSpLocks/>
          </p:cNvGrpSpPr>
          <p:nvPr/>
        </p:nvGrpSpPr>
        <p:grpSpPr bwMode="auto">
          <a:xfrm>
            <a:off x="2573338" y="1828800"/>
            <a:ext cx="6502400" cy="228600"/>
            <a:chOff x="1824" y="1152"/>
            <a:chExt cx="4608" cy="144"/>
          </a:xfrm>
        </p:grpSpPr>
        <p:pic>
          <p:nvPicPr>
            <p:cNvPr id="188460" name="Picture 30" descr="stis-big.jpg                                                   000038B0puddy                          ABA78158:">
              <a:extLst>
                <a:ext uri="{FF2B5EF4-FFF2-40B4-BE49-F238E27FC236}">
                  <a16:creationId xmlns:a16="http://schemas.microsoft.com/office/drawing/2014/main" id="{200AA8C0-4B85-44C7-B38B-C9BF7E0CBB4D}"/>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14037" r="3351" b="81685"/>
            <a:stretch>
              <a:fillRect/>
            </a:stretch>
          </p:blipFill>
          <p:spPr bwMode="auto">
            <a:xfrm>
              <a:off x="4224" y="1152"/>
              <a:ext cx="220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61" name="Line 33">
              <a:extLst>
                <a:ext uri="{FF2B5EF4-FFF2-40B4-BE49-F238E27FC236}">
                  <a16:creationId xmlns:a16="http://schemas.microsoft.com/office/drawing/2014/main" id="{1D9145EB-4B54-47EE-A332-219D04F9FFAF}"/>
                </a:ext>
              </a:extLst>
            </p:cNvPr>
            <p:cNvSpPr>
              <a:spLocks noChangeShapeType="1"/>
            </p:cNvSpPr>
            <p:nvPr/>
          </p:nvSpPr>
          <p:spPr bwMode="auto">
            <a:xfrm>
              <a:off x="1824" y="1248"/>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 name="Group 51">
            <a:extLst>
              <a:ext uri="{FF2B5EF4-FFF2-40B4-BE49-F238E27FC236}">
                <a16:creationId xmlns:a16="http://schemas.microsoft.com/office/drawing/2014/main" id="{51B28A68-605D-4290-9AB8-BC2E9816D4A5}"/>
              </a:ext>
            </a:extLst>
          </p:cNvPr>
          <p:cNvGrpSpPr>
            <a:grpSpLocks/>
          </p:cNvGrpSpPr>
          <p:nvPr/>
        </p:nvGrpSpPr>
        <p:grpSpPr bwMode="auto">
          <a:xfrm>
            <a:off x="2573338" y="2057400"/>
            <a:ext cx="6502400" cy="304800"/>
            <a:chOff x="1824" y="1296"/>
            <a:chExt cx="4608" cy="192"/>
          </a:xfrm>
        </p:grpSpPr>
        <p:pic>
          <p:nvPicPr>
            <p:cNvPr id="188458" name="Picture 31" descr="stis-big.jpg                                                   000038B0puddy                          ABA78158:">
              <a:extLst>
                <a:ext uri="{FF2B5EF4-FFF2-40B4-BE49-F238E27FC236}">
                  <a16:creationId xmlns:a16="http://schemas.microsoft.com/office/drawing/2014/main" id="{B48BF178-C5E8-4560-8A59-679AE3B50AA7}"/>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18315" r="3351" b="75980"/>
            <a:stretch>
              <a:fillRect/>
            </a:stretch>
          </p:blipFill>
          <p:spPr bwMode="auto">
            <a:xfrm>
              <a:off x="4224" y="1296"/>
              <a:ext cx="2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59" name="Line 34">
              <a:extLst>
                <a:ext uri="{FF2B5EF4-FFF2-40B4-BE49-F238E27FC236}">
                  <a16:creationId xmlns:a16="http://schemas.microsoft.com/office/drawing/2014/main" id="{04B454B8-8B73-4728-9C88-F83C431E6896}"/>
                </a:ext>
              </a:extLst>
            </p:cNvPr>
            <p:cNvSpPr>
              <a:spLocks noChangeShapeType="1"/>
            </p:cNvSpPr>
            <p:nvPr/>
          </p:nvSpPr>
          <p:spPr bwMode="auto">
            <a:xfrm>
              <a:off x="1824" y="1392"/>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 name="Group 52">
            <a:extLst>
              <a:ext uri="{FF2B5EF4-FFF2-40B4-BE49-F238E27FC236}">
                <a16:creationId xmlns:a16="http://schemas.microsoft.com/office/drawing/2014/main" id="{84FCF3D2-943B-44CE-98D7-CF69E2A506A5}"/>
              </a:ext>
            </a:extLst>
          </p:cNvPr>
          <p:cNvGrpSpPr>
            <a:grpSpLocks/>
          </p:cNvGrpSpPr>
          <p:nvPr/>
        </p:nvGrpSpPr>
        <p:grpSpPr bwMode="auto">
          <a:xfrm>
            <a:off x="2573338" y="2362200"/>
            <a:ext cx="6502400" cy="304800"/>
            <a:chOff x="1824" y="1488"/>
            <a:chExt cx="4608" cy="192"/>
          </a:xfrm>
        </p:grpSpPr>
        <p:pic>
          <p:nvPicPr>
            <p:cNvPr id="188456" name="Picture 19" descr="stis-big.jpg                                                   000038B0puddy                          ABA78158:">
              <a:extLst>
                <a:ext uri="{FF2B5EF4-FFF2-40B4-BE49-F238E27FC236}">
                  <a16:creationId xmlns:a16="http://schemas.microsoft.com/office/drawing/2014/main" id="{1085392A-B25D-4A3C-9690-0BB34C28B3ED}"/>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24020" r="3351" b="70274"/>
            <a:stretch>
              <a:fillRect/>
            </a:stretch>
          </p:blipFill>
          <p:spPr bwMode="auto">
            <a:xfrm>
              <a:off x="4224" y="1488"/>
              <a:ext cx="2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57" name="Line 35">
              <a:extLst>
                <a:ext uri="{FF2B5EF4-FFF2-40B4-BE49-F238E27FC236}">
                  <a16:creationId xmlns:a16="http://schemas.microsoft.com/office/drawing/2014/main" id="{1B181864-E84B-4C52-A600-36964CFC9799}"/>
                </a:ext>
              </a:extLst>
            </p:cNvPr>
            <p:cNvSpPr>
              <a:spLocks noChangeShapeType="1"/>
            </p:cNvSpPr>
            <p:nvPr/>
          </p:nvSpPr>
          <p:spPr bwMode="auto">
            <a:xfrm>
              <a:off x="1824" y="1584"/>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6" name="Group 53">
            <a:extLst>
              <a:ext uri="{FF2B5EF4-FFF2-40B4-BE49-F238E27FC236}">
                <a16:creationId xmlns:a16="http://schemas.microsoft.com/office/drawing/2014/main" id="{3F93CCC0-362A-42CF-8B36-87181745585C}"/>
              </a:ext>
            </a:extLst>
          </p:cNvPr>
          <p:cNvGrpSpPr>
            <a:grpSpLocks/>
          </p:cNvGrpSpPr>
          <p:nvPr/>
        </p:nvGrpSpPr>
        <p:grpSpPr bwMode="auto">
          <a:xfrm>
            <a:off x="2573338" y="2667000"/>
            <a:ext cx="6502400" cy="304800"/>
            <a:chOff x="1824" y="1680"/>
            <a:chExt cx="4608" cy="192"/>
          </a:xfrm>
        </p:grpSpPr>
        <p:pic>
          <p:nvPicPr>
            <p:cNvPr id="188454" name="Picture 20" descr="stis-big.jpg                                                   000038B0puddy                          ABA78158:">
              <a:extLst>
                <a:ext uri="{FF2B5EF4-FFF2-40B4-BE49-F238E27FC236}">
                  <a16:creationId xmlns:a16="http://schemas.microsoft.com/office/drawing/2014/main" id="{FFA744D8-CDEC-432B-82DE-E403B62C223C}"/>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29726" r="3351" b="64569"/>
            <a:stretch>
              <a:fillRect/>
            </a:stretch>
          </p:blipFill>
          <p:spPr bwMode="auto">
            <a:xfrm>
              <a:off x="4224" y="1680"/>
              <a:ext cx="2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55" name="Line 36">
              <a:extLst>
                <a:ext uri="{FF2B5EF4-FFF2-40B4-BE49-F238E27FC236}">
                  <a16:creationId xmlns:a16="http://schemas.microsoft.com/office/drawing/2014/main" id="{916B23BB-39FD-4D52-8929-60E08CB6C9AB}"/>
                </a:ext>
              </a:extLst>
            </p:cNvPr>
            <p:cNvSpPr>
              <a:spLocks noChangeShapeType="1"/>
            </p:cNvSpPr>
            <p:nvPr/>
          </p:nvSpPr>
          <p:spPr bwMode="auto">
            <a:xfrm>
              <a:off x="1824" y="1776"/>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 name="Group 56">
            <a:extLst>
              <a:ext uri="{FF2B5EF4-FFF2-40B4-BE49-F238E27FC236}">
                <a16:creationId xmlns:a16="http://schemas.microsoft.com/office/drawing/2014/main" id="{32BCCD3A-66C3-429E-92CC-D29B20936EF5}"/>
              </a:ext>
            </a:extLst>
          </p:cNvPr>
          <p:cNvGrpSpPr>
            <a:grpSpLocks/>
          </p:cNvGrpSpPr>
          <p:nvPr/>
        </p:nvGrpSpPr>
        <p:grpSpPr bwMode="auto">
          <a:xfrm>
            <a:off x="2573338" y="3276600"/>
            <a:ext cx="6502400" cy="228600"/>
            <a:chOff x="1824" y="2064"/>
            <a:chExt cx="4608" cy="144"/>
          </a:xfrm>
        </p:grpSpPr>
        <p:pic>
          <p:nvPicPr>
            <p:cNvPr id="188452" name="Picture 22" descr="stis-big.jpg                                                   000038B0puddy                          ABA78158:">
              <a:extLst>
                <a:ext uri="{FF2B5EF4-FFF2-40B4-BE49-F238E27FC236}">
                  <a16:creationId xmlns:a16="http://schemas.microsoft.com/office/drawing/2014/main" id="{5C32D862-9FBD-40E0-948B-0C92B58360B8}"/>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41136" r="3351" b="54585"/>
            <a:stretch>
              <a:fillRect/>
            </a:stretch>
          </p:blipFill>
          <p:spPr bwMode="auto">
            <a:xfrm>
              <a:off x="4224" y="2064"/>
              <a:ext cx="220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53" name="Line 38">
              <a:extLst>
                <a:ext uri="{FF2B5EF4-FFF2-40B4-BE49-F238E27FC236}">
                  <a16:creationId xmlns:a16="http://schemas.microsoft.com/office/drawing/2014/main" id="{577A3947-FEAA-4E66-B4CB-E86F6784FBFE}"/>
                </a:ext>
              </a:extLst>
            </p:cNvPr>
            <p:cNvSpPr>
              <a:spLocks noChangeShapeType="1"/>
            </p:cNvSpPr>
            <p:nvPr/>
          </p:nvSpPr>
          <p:spPr bwMode="auto">
            <a:xfrm>
              <a:off x="1824" y="2160"/>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8" name="Group 57">
            <a:extLst>
              <a:ext uri="{FF2B5EF4-FFF2-40B4-BE49-F238E27FC236}">
                <a16:creationId xmlns:a16="http://schemas.microsoft.com/office/drawing/2014/main" id="{1D28055B-37F8-498C-A1B7-BACF2D34FCBE}"/>
              </a:ext>
            </a:extLst>
          </p:cNvPr>
          <p:cNvGrpSpPr>
            <a:grpSpLocks/>
          </p:cNvGrpSpPr>
          <p:nvPr/>
        </p:nvGrpSpPr>
        <p:grpSpPr bwMode="auto">
          <a:xfrm>
            <a:off x="2573338" y="3505200"/>
            <a:ext cx="6502400" cy="228600"/>
            <a:chOff x="1824" y="2208"/>
            <a:chExt cx="4608" cy="144"/>
          </a:xfrm>
        </p:grpSpPr>
        <p:pic>
          <p:nvPicPr>
            <p:cNvPr id="188450" name="Picture 23" descr="stis-big.jpg                                                   000038B0puddy                          ABA78158:">
              <a:extLst>
                <a:ext uri="{FF2B5EF4-FFF2-40B4-BE49-F238E27FC236}">
                  <a16:creationId xmlns:a16="http://schemas.microsoft.com/office/drawing/2014/main" id="{1F12BBF5-83C6-4CE4-9BB2-56F6A9D4D5CE}"/>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45415" r="3351" b="50307"/>
            <a:stretch>
              <a:fillRect/>
            </a:stretch>
          </p:blipFill>
          <p:spPr bwMode="auto">
            <a:xfrm>
              <a:off x="4224" y="2208"/>
              <a:ext cx="220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51" name="Line 39">
              <a:extLst>
                <a:ext uri="{FF2B5EF4-FFF2-40B4-BE49-F238E27FC236}">
                  <a16:creationId xmlns:a16="http://schemas.microsoft.com/office/drawing/2014/main" id="{F03F74F0-A6DB-4738-924F-6BC400E17D7B}"/>
                </a:ext>
              </a:extLst>
            </p:cNvPr>
            <p:cNvSpPr>
              <a:spLocks noChangeShapeType="1"/>
            </p:cNvSpPr>
            <p:nvPr/>
          </p:nvSpPr>
          <p:spPr bwMode="auto">
            <a:xfrm>
              <a:off x="1824" y="2256"/>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 name="Group 58">
            <a:extLst>
              <a:ext uri="{FF2B5EF4-FFF2-40B4-BE49-F238E27FC236}">
                <a16:creationId xmlns:a16="http://schemas.microsoft.com/office/drawing/2014/main" id="{8201F590-9E75-4D8E-8CF8-5159C6E05218}"/>
              </a:ext>
            </a:extLst>
          </p:cNvPr>
          <p:cNvGrpSpPr>
            <a:grpSpLocks/>
          </p:cNvGrpSpPr>
          <p:nvPr/>
        </p:nvGrpSpPr>
        <p:grpSpPr bwMode="auto">
          <a:xfrm>
            <a:off x="2573338" y="3733800"/>
            <a:ext cx="6502400" cy="228600"/>
            <a:chOff x="1824" y="2352"/>
            <a:chExt cx="4608" cy="144"/>
          </a:xfrm>
        </p:grpSpPr>
        <p:pic>
          <p:nvPicPr>
            <p:cNvPr id="188448" name="Picture 24" descr="stis-big.jpg                                                   000038B0puddy                          ABA78158:">
              <a:extLst>
                <a:ext uri="{FF2B5EF4-FFF2-40B4-BE49-F238E27FC236}">
                  <a16:creationId xmlns:a16="http://schemas.microsoft.com/office/drawing/2014/main" id="{AE262CF9-AF9B-4068-A698-D031DAA9CF4E}"/>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49693" r="3351" b="46028"/>
            <a:stretch>
              <a:fillRect/>
            </a:stretch>
          </p:blipFill>
          <p:spPr bwMode="auto">
            <a:xfrm>
              <a:off x="4224" y="2352"/>
              <a:ext cx="220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49" name="Line 40">
              <a:extLst>
                <a:ext uri="{FF2B5EF4-FFF2-40B4-BE49-F238E27FC236}">
                  <a16:creationId xmlns:a16="http://schemas.microsoft.com/office/drawing/2014/main" id="{EE08D11C-5B0A-467F-B21A-2D09FF53FA83}"/>
                </a:ext>
              </a:extLst>
            </p:cNvPr>
            <p:cNvSpPr>
              <a:spLocks noChangeShapeType="1"/>
            </p:cNvSpPr>
            <p:nvPr/>
          </p:nvSpPr>
          <p:spPr bwMode="auto">
            <a:xfrm>
              <a:off x="1824" y="2448"/>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 name="Group 59">
            <a:extLst>
              <a:ext uri="{FF2B5EF4-FFF2-40B4-BE49-F238E27FC236}">
                <a16:creationId xmlns:a16="http://schemas.microsoft.com/office/drawing/2014/main" id="{2D9FE88D-F8D4-4FAA-B2E6-58B9585BBE86}"/>
              </a:ext>
            </a:extLst>
          </p:cNvPr>
          <p:cNvGrpSpPr>
            <a:grpSpLocks/>
          </p:cNvGrpSpPr>
          <p:nvPr/>
        </p:nvGrpSpPr>
        <p:grpSpPr bwMode="auto">
          <a:xfrm>
            <a:off x="2573338" y="3962400"/>
            <a:ext cx="6502400" cy="228600"/>
            <a:chOff x="1824" y="2496"/>
            <a:chExt cx="4608" cy="144"/>
          </a:xfrm>
        </p:grpSpPr>
        <p:pic>
          <p:nvPicPr>
            <p:cNvPr id="188446" name="Picture 25" descr="stis-big.jpg                                                   000038B0puddy                          ABA78158:">
              <a:extLst>
                <a:ext uri="{FF2B5EF4-FFF2-40B4-BE49-F238E27FC236}">
                  <a16:creationId xmlns:a16="http://schemas.microsoft.com/office/drawing/2014/main" id="{AB41F407-A1DF-409C-AD90-981C9B782080}"/>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53973" r="3351" b="41748"/>
            <a:stretch>
              <a:fillRect/>
            </a:stretch>
          </p:blipFill>
          <p:spPr bwMode="auto">
            <a:xfrm>
              <a:off x="4224" y="2496"/>
              <a:ext cx="220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47" name="Line 41">
              <a:extLst>
                <a:ext uri="{FF2B5EF4-FFF2-40B4-BE49-F238E27FC236}">
                  <a16:creationId xmlns:a16="http://schemas.microsoft.com/office/drawing/2014/main" id="{6D9784EF-E620-4453-A021-D7725C6BF09D}"/>
                </a:ext>
              </a:extLst>
            </p:cNvPr>
            <p:cNvSpPr>
              <a:spLocks noChangeShapeType="1"/>
            </p:cNvSpPr>
            <p:nvPr/>
          </p:nvSpPr>
          <p:spPr bwMode="auto">
            <a:xfrm>
              <a:off x="1824" y="2592"/>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1" name="Group 60">
            <a:extLst>
              <a:ext uri="{FF2B5EF4-FFF2-40B4-BE49-F238E27FC236}">
                <a16:creationId xmlns:a16="http://schemas.microsoft.com/office/drawing/2014/main" id="{25A83FFF-BC21-4DF2-B2F7-90885DC1A095}"/>
              </a:ext>
            </a:extLst>
          </p:cNvPr>
          <p:cNvGrpSpPr>
            <a:grpSpLocks/>
          </p:cNvGrpSpPr>
          <p:nvPr/>
        </p:nvGrpSpPr>
        <p:grpSpPr bwMode="auto">
          <a:xfrm>
            <a:off x="2573338" y="4191000"/>
            <a:ext cx="6502400" cy="228600"/>
            <a:chOff x="1824" y="2640"/>
            <a:chExt cx="4608" cy="144"/>
          </a:xfrm>
        </p:grpSpPr>
        <p:pic>
          <p:nvPicPr>
            <p:cNvPr id="188444" name="Picture 26" descr="stis-big.jpg                                                   000038B0puddy                          ABA78158:">
              <a:extLst>
                <a:ext uri="{FF2B5EF4-FFF2-40B4-BE49-F238E27FC236}">
                  <a16:creationId xmlns:a16="http://schemas.microsoft.com/office/drawing/2014/main" id="{CEBF8748-1F9C-4E26-9872-5612D83E4336}"/>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58252" r="3351" b="37469"/>
            <a:stretch>
              <a:fillRect/>
            </a:stretch>
          </p:blipFill>
          <p:spPr bwMode="auto">
            <a:xfrm>
              <a:off x="4224" y="2640"/>
              <a:ext cx="220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45" name="Line 42">
              <a:extLst>
                <a:ext uri="{FF2B5EF4-FFF2-40B4-BE49-F238E27FC236}">
                  <a16:creationId xmlns:a16="http://schemas.microsoft.com/office/drawing/2014/main" id="{A1077E71-E2F2-4A0A-BCFC-D40B1C85E874}"/>
                </a:ext>
              </a:extLst>
            </p:cNvPr>
            <p:cNvSpPr>
              <a:spLocks noChangeShapeType="1"/>
            </p:cNvSpPr>
            <p:nvPr/>
          </p:nvSpPr>
          <p:spPr bwMode="auto">
            <a:xfrm>
              <a:off x="1824" y="2736"/>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2" name="Group 61">
            <a:extLst>
              <a:ext uri="{FF2B5EF4-FFF2-40B4-BE49-F238E27FC236}">
                <a16:creationId xmlns:a16="http://schemas.microsoft.com/office/drawing/2014/main" id="{DEEE070A-84C8-40B5-A4BB-9D837CF74F70}"/>
              </a:ext>
            </a:extLst>
          </p:cNvPr>
          <p:cNvGrpSpPr>
            <a:grpSpLocks/>
          </p:cNvGrpSpPr>
          <p:nvPr/>
        </p:nvGrpSpPr>
        <p:grpSpPr bwMode="auto">
          <a:xfrm>
            <a:off x="2573338" y="4419600"/>
            <a:ext cx="6502400" cy="304800"/>
            <a:chOff x="1824" y="2784"/>
            <a:chExt cx="4608" cy="192"/>
          </a:xfrm>
        </p:grpSpPr>
        <p:pic>
          <p:nvPicPr>
            <p:cNvPr id="188442" name="Picture 27" descr="stis-big.jpg                                                   000038B0puddy                          ABA78158:">
              <a:extLst>
                <a:ext uri="{FF2B5EF4-FFF2-40B4-BE49-F238E27FC236}">
                  <a16:creationId xmlns:a16="http://schemas.microsoft.com/office/drawing/2014/main" id="{026B303B-D1E9-4C27-BD4C-371C769EA647}"/>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62531" r="3351" b="31764"/>
            <a:stretch>
              <a:fillRect/>
            </a:stretch>
          </p:blipFill>
          <p:spPr bwMode="auto">
            <a:xfrm>
              <a:off x="4224" y="2784"/>
              <a:ext cx="2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43" name="Line 43">
              <a:extLst>
                <a:ext uri="{FF2B5EF4-FFF2-40B4-BE49-F238E27FC236}">
                  <a16:creationId xmlns:a16="http://schemas.microsoft.com/office/drawing/2014/main" id="{EAB1ED07-0C70-4810-A757-6CB20076F7F0}"/>
                </a:ext>
              </a:extLst>
            </p:cNvPr>
            <p:cNvSpPr>
              <a:spLocks noChangeShapeType="1"/>
            </p:cNvSpPr>
            <p:nvPr/>
          </p:nvSpPr>
          <p:spPr bwMode="auto">
            <a:xfrm>
              <a:off x="1824" y="2880"/>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3" name="Group 62">
            <a:extLst>
              <a:ext uri="{FF2B5EF4-FFF2-40B4-BE49-F238E27FC236}">
                <a16:creationId xmlns:a16="http://schemas.microsoft.com/office/drawing/2014/main" id="{239A733E-0574-4A53-B305-DB7A0E7D9F57}"/>
              </a:ext>
            </a:extLst>
          </p:cNvPr>
          <p:cNvGrpSpPr>
            <a:grpSpLocks/>
          </p:cNvGrpSpPr>
          <p:nvPr/>
        </p:nvGrpSpPr>
        <p:grpSpPr bwMode="auto">
          <a:xfrm>
            <a:off x="2573338" y="4724400"/>
            <a:ext cx="6502400" cy="249238"/>
            <a:chOff x="1824" y="2976"/>
            <a:chExt cx="4608" cy="157"/>
          </a:xfrm>
        </p:grpSpPr>
        <p:pic>
          <p:nvPicPr>
            <p:cNvPr id="188440" name="Picture 28" descr="stis-big.jpg                                                   000038B0puddy                          ABA78158:">
              <a:extLst>
                <a:ext uri="{FF2B5EF4-FFF2-40B4-BE49-F238E27FC236}">
                  <a16:creationId xmlns:a16="http://schemas.microsoft.com/office/drawing/2014/main" id="{A900603A-7647-45D8-9F31-0053892D6140}"/>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68236" r="3351" b="27100"/>
            <a:stretch>
              <a:fillRect/>
            </a:stretch>
          </p:blipFill>
          <p:spPr bwMode="auto">
            <a:xfrm>
              <a:off x="4224" y="2976"/>
              <a:ext cx="2208"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41" name="Line 44">
              <a:extLst>
                <a:ext uri="{FF2B5EF4-FFF2-40B4-BE49-F238E27FC236}">
                  <a16:creationId xmlns:a16="http://schemas.microsoft.com/office/drawing/2014/main" id="{891F953E-6C06-4D1C-8410-4C7B30E0EFB0}"/>
                </a:ext>
              </a:extLst>
            </p:cNvPr>
            <p:cNvSpPr>
              <a:spLocks noChangeShapeType="1"/>
            </p:cNvSpPr>
            <p:nvPr/>
          </p:nvSpPr>
          <p:spPr bwMode="auto">
            <a:xfrm>
              <a:off x="1824" y="3024"/>
              <a:ext cx="288" cy="0"/>
            </a:xfrm>
            <a:prstGeom prst="line">
              <a:avLst/>
            </a:prstGeom>
            <a:noFill/>
            <a:ln w="38100">
              <a:solidFill>
                <a:srgbClr val="FF1C2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188430" name="Line 4">
            <a:extLst>
              <a:ext uri="{FF2B5EF4-FFF2-40B4-BE49-F238E27FC236}">
                <a16:creationId xmlns:a16="http://schemas.microsoft.com/office/drawing/2014/main" id="{BF91675F-A5E8-40AB-9DE4-C4BCD64F957E}"/>
              </a:ext>
            </a:extLst>
          </p:cNvPr>
          <p:cNvSpPr>
            <a:spLocks noChangeShapeType="1"/>
          </p:cNvSpPr>
          <p:nvPr/>
        </p:nvSpPr>
        <p:spPr bwMode="auto">
          <a:xfrm flipV="1">
            <a:off x="3319463" y="1676400"/>
            <a:ext cx="2776537" cy="0"/>
          </a:xfrm>
          <a:prstGeom prst="line">
            <a:avLst/>
          </a:prstGeom>
          <a:noFill/>
          <a:ln w="38100">
            <a:solidFill>
              <a:srgbClr val="38DBE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8431" name="Line 5">
            <a:extLst>
              <a:ext uri="{FF2B5EF4-FFF2-40B4-BE49-F238E27FC236}">
                <a16:creationId xmlns:a16="http://schemas.microsoft.com/office/drawing/2014/main" id="{26CC9ABA-4342-4295-BF2F-0DDEF9D1CA8B}"/>
              </a:ext>
            </a:extLst>
          </p:cNvPr>
          <p:cNvSpPr>
            <a:spLocks noChangeShapeType="1"/>
          </p:cNvSpPr>
          <p:nvPr/>
        </p:nvSpPr>
        <p:spPr bwMode="auto">
          <a:xfrm>
            <a:off x="3386138" y="4953000"/>
            <a:ext cx="2709862" cy="0"/>
          </a:xfrm>
          <a:prstGeom prst="line">
            <a:avLst/>
          </a:prstGeom>
          <a:noFill/>
          <a:ln w="38100">
            <a:solidFill>
              <a:srgbClr val="38DBE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14" name="Group 55">
            <a:extLst>
              <a:ext uri="{FF2B5EF4-FFF2-40B4-BE49-F238E27FC236}">
                <a16:creationId xmlns:a16="http://schemas.microsoft.com/office/drawing/2014/main" id="{9D83C5B2-9D81-4C9B-AF0F-7EF7789F2119}"/>
              </a:ext>
            </a:extLst>
          </p:cNvPr>
          <p:cNvGrpSpPr>
            <a:grpSpLocks/>
          </p:cNvGrpSpPr>
          <p:nvPr/>
        </p:nvGrpSpPr>
        <p:grpSpPr bwMode="auto">
          <a:xfrm>
            <a:off x="271463" y="2895600"/>
            <a:ext cx="8804275" cy="830263"/>
            <a:chOff x="192" y="1824"/>
            <a:chExt cx="6240" cy="523"/>
          </a:xfrm>
        </p:grpSpPr>
        <p:pic>
          <p:nvPicPr>
            <p:cNvPr id="188437" name="Picture 21" descr="stis-big.jpg                                                   000038B0puddy                          ABA78158:">
              <a:extLst>
                <a:ext uri="{FF2B5EF4-FFF2-40B4-BE49-F238E27FC236}">
                  <a16:creationId xmlns:a16="http://schemas.microsoft.com/office/drawing/2014/main" id="{16C82F76-8CF8-4F70-857D-7ABD0CD516BF}"/>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44159" t="35431" r="3351" b="58864"/>
            <a:stretch>
              <a:fillRect/>
            </a:stretch>
          </p:blipFill>
          <p:spPr bwMode="auto">
            <a:xfrm>
              <a:off x="4224" y="1872"/>
              <a:ext cx="2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38" name="Line 37">
              <a:extLst>
                <a:ext uri="{FF2B5EF4-FFF2-40B4-BE49-F238E27FC236}">
                  <a16:creationId xmlns:a16="http://schemas.microsoft.com/office/drawing/2014/main" id="{B3C53B47-4CBB-49B8-ACFD-B33E9DEF71AC}"/>
                </a:ext>
              </a:extLst>
            </p:cNvPr>
            <p:cNvSpPr>
              <a:spLocks noChangeShapeType="1"/>
            </p:cNvSpPr>
            <p:nvPr/>
          </p:nvSpPr>
          <p:spPr bwMode="auto">
            <a:xfrm>
              <a:off x="1536" y="1968"/>
              <a:ext cx="576" cy="0"/>
            </a:xfrm>
            <a:prstGeom prst="line">
              <a:avLst/>
            </a:prstGeom>
            <a:noFill/>
            <a:ln w="38100">
              <a:solidFill>
                <a:srgbClr val="FFF7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8439" name="Text Box 54">
              <a:extLst>
                <a:ext uri="{FF2B5EF4-FFF2-40B4-BE49-F238E27FC236}">
                  <a16:creationId xmlns:a16="http://schemas.microsoft.com/office/drawing/2014/main" id="{66E47A21-9571-4CEF-B1BE-C173B1D6FAB2}"/>
                </a:ext>
              </a:extLst>
            </p:cNvPr>
            <p:cNvSpPr txBox="1">
              <a:spLocks noChangeArrowheads="1"/>
            </p:cNvSpPr>
            <p:nvPr/>
          </p:nvSpPr>
          <p:spPr bwMode="auto">
            <a:xfrm>
              <a:off x="192" y="1824"/>
              <a:ext cx="1440"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FFFF00"/>
                  </a:solidFill>
                  <a:latin typeface="Arial" panose="020B0604020202020204" pitchFamily="34" charset="0"/>
                  <a:cs typeface="Arial" panose="020B0604020202020204" pitchFamily="34" charset="0"/>
                </a:rPr>
                <a:t>galactic center</a:t>
              </a:r>
            </a:p>
          </p:txBody>
        </p:sp>
      </p:grpSp>
      <p:grpSp>
        <p:nvGrpSpPr>
          <p:cNvPr id="15" name="Group 66">
            <a:extLst>
              <a:ext uri="{FF2B5EF4-FFF2-40B4-BE49-F238E27FC236}">
                <a16:creationId xmlns:a16="http://schemas.microsoft.com/office/drawing/2014/main" id="{DB9EE23F-D687-4DBF-9E2C-5538A275D8B0}"/>
              </a:ext>
            </a:extLst>
          </p:cNvPr>
          <p:cNvGrpSpPr>
            <a:grpSpLocks/>
          </p:cNvGrpSpPr>
          <p:nvPr/>
        </p:nvGrpSpPr>
        <p:grpSpPr bwMode="auto">
          <a:xfrm>
            <a:off x="6230938" y="3581400"/>
            <a:ext cx="2641600" cy="2689225"/>
            <a:chOff x="4416" y="2256"/>
            <a:chExt cx="1872" cy="1694"/>
          </a:xfrm>
        </p:grpSpPr>
        <p:sp>
          <p:nvSpPr>
            <p:cNvPr id="188434" name="Line 63">
              <a:extLst>
                <a:ext uri="{FF2B5EF4-FFF2-40B4-BE49-F238E27FC236}">
                  <a16:creationId xmlns:a16="http://schemas.microsoft.com/office/drawing/2014/main" id="{FE05CEFF-799D-498F-BCC1-F2671EE0EAF5}"/>
                </a:ext>
              </a:extLst>
            </p:cNvPr>
            <p:cNvSpPr>
              <a:spLocks noChangeShapeType="1"/>
            </p:cNvSpPr>
            <p:nvPr/>
          </p:nvSpPr>
          <p:spPr bwMode="auto">
            <a:xfrm flipH="1" flipV="1">
              <a:off x="4416" y="2256"/>
              <a:ext cx="240" cy="1296"/>
            </a:xfrm>
            <a:prstGeom prst="line">
              <a:avLst/>
            </a:prstGeom>
            <a:noFill/>
            <a:ln w="19050">
              <a:solidFill>
                <a:srgbClr val="38DBE3"/>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8435" name="Line 64">
              <a:extLst>
                <a:ext uri="{FF2B5EF4-FFF2-40B4-BE49-F238E27FC236}">
                  <a16:creationId xmlns:a16="http://schemas.microsoft.com/office/drawing/2014/main" id="{29E1DC75-468D-4D3F-9C54-9632091360AA}"/>
                </a:ext>
              </a:extLst>
            </p:cNvPr>
            <p:cNvSpPr>
              <a:spLocks noChangeShapeType="1"/>
            </p:cNvSpPr>
            <p:nvPr/>
          </p:nvSpPr>
          <p:spPr bwMode="auto">
            <a:xfrm flipV="1">
              <a:off x="6048" y="2256"/>
              <a:ext cx="240" cy="1296"/>
            </a:xfrm>
            <a:prstGeom prst="line">
              <a:avLst/>
            </a:prstGeom>
            <a:noFill/>
            <a:ln w="19050">
              <a:solidFill>
                <a:srgbClr val="38DBE3"/>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8436" name="Text Box 65">
              <a:extLst>
                <a:ext uri="{FF2B5EF4-FFF2-40B4-BE49-F238E27FC236}">
                  <a16:creationId xmlns:a16="http://schemas.microsoft.com/office/drawing/2014/main" id="{40EA1EA6-7CAA-4137-B9E7-D289323067B3}"/>
                </a:ext>
              </a:extLst>
            </p:cNvPr>
            <p:cNvSpPr txBox="1">
              <a:spLocks noChangeArrowheads="1"/>
            </p:cNvSpPr>
            <p:nvPr/>
          </p:nvSpPr>
          <p:spPr bwMode="auto">
            <a:xfrm>
              <a:off x="4512" y="3504"/>
              <a:ext cx="1728"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b="1">
                  <a:solidFill>
                    <a:srgbClr val="00A2FF"/>
                  </a:solidFill>
                  <a:latin typeface="Arial" panose="020B0604020202020204" pitchFamily="34" charset="0"/>
                  <a:cs typeface="Arial" panose="020B0604020202020204" pitchFamily="34" charset="0"/>
                </a:rPr>
                <a:t>very high velocity stars</a:t>
              </a:r>
              <a:endParaRPr lang="en-US" altLang="en-US">
                <a:solidFill>
                  <a:srgbClr val="00A2FF"/>
                </a:solidFill>
                <a:latin typeface="Arial" panose="020B0604020202020204" pitchFamily="34" charset="0"/>
                <a:cs typeface="Arial" panose="020B0604020202020204" pitchFamily="34" charset="0"/>
              </a:endParaRPr>
            </a:p>
          </p:txBody>
        </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1000"/>
                                  </p:stCondLst>
                                  <p:childTnLst>
                                    <p:set>
                                      <p:cBhvr>
                                        <p:cTn id="9" dur="1" fill="hold">
                                          <p:stCondLst>
                                            <p:cond delay="499"/>
                                          </p:stCondLst>
                                        </p:cTn>
                                        <p:tgtEl>
                                          <p:spTgt spid="3"/>
                                        </p:tgtEl>
                                        <p:attrNameLst>
                                          <p:attrName>style.visibility</p:attrName>
                                        </p:attrNameLst>
                                      </p:cBhvr>
                                      <p:to>
                                        <p:strVal val="visible"/>
                                      </p:to>
                                    </p:set>
                                  </p:childTnLst>
                                </p:cTn>
                              </p:par>
                            </p:childTnLst>
                          </p:cTn>
                        </p:par>
                        <p:par>
                          <p:cTn id="10" fill="hold" nodeType="afterGroup">
                            <p:stCondLst>
                              <p:cond delay="2000"/>
                            </p:stCondLst>
                            <p:childTnLst>
                              <p:par>
                                <p:cTn id="11" presetID="1" presetClass="entr" presetSubtype="0" fill="hold" nodeType="afterEffect">
                                  <p:stCondLst>
                                    <p:cond delay="1000"/>
                                  </p:stCondLst>
                                  <p:childTnLst>
                                    <p:set>
                                      <p:cBhvr>
                                        <p:cTn id="12" dur="1" fill="hold">
                                          <p:stCondLst>
                                            <p:cond delay="499"/>
                                          </p:stCondLst>
                                        </p:cTn>
                                        <p:tgtEl>
                                          <p:spTgt spid="4"/>
                                        </p:tgtEl>
                                        <p:attrNameLst>
                                          <p:attrName>style.visibility</p:attrName>
                                        </p:attrNameLst>
                                      </p:cBhvr>
                                      <p:to>
                                        <p:strVal val="visible"/>
                                      </p:to>
                                    </p:set>
                                  </p:childTnLst>
                                </p:cTn>
                              </p:par>
                            </p:childTnLst>
                          </p:cTn>
                        </p:par>
                        <p:par>
                          <p:cTn id="13" fill="hold" nodeType="afterGroup">
                            <p:stCondLst>
                              <p:cond delay="3500"/>
                            </p:stCondLst>
                            <p:childTnLst>
                              <p:par>
                                <p:cTn id="14" presetID="1" presetClass="entr" presetSubtype="0" fill="hold" nodeType="afterEffect">
                                  <p:stCondLst>
                                    <p:cond delay="1000"/>
                                  </p:stCondLst>
                                  <p:childTnLst>
                                    <p:set>
                                      <p:cBhvr>
                                        <p:cTn id="15" dur="1" fill="hold">
                                          <p:stCondLst>
                                            <p:cond delay="499"/>
                                          </p:stCondLst>
                                        </p:cTn>
                                        <p:tgtEl>
                                          <p:spTgt spid="5"/>
                                        </p:tgtEl>
                                        <p:attrNameLst>
                                          <p:attrName>style.visibility</p:attrName>
                                        </p:attrNameLst>
                                      </p:cBhvr>
                                      <p:to>
                                        <p:strVal val="visible"/>
                                      </p:to>
                                    </p:set>
                                  </p:childTnLst>
                                </p:cTn>
                              </p:par>
                            </p:childTnLst>
                          </p:cTn>
                        </p:par>
                        <p:par>
                          <p:cTn id="16" fill="hold" nodeType="afterGroup">
                            <p:stCondLst>
                              <p:cond delay="5000"/>
                            </p:stCondLst>
                            <p:childTnLst>
                              <p:par>
                                <p:cTn id="17" presetID="1" presetClass="entr" presetSubtype="0" fill="hold" nodeType="afterEffect">
                                  <p:stCondLst>
                                    <p:cond delay="1000"/>
                                  </p:stCondLst>
                                  <p:childTnLst>
                                    <p:set>
                                      <p:cBhvr>
                                        <p:cTn id="18" dur="1" fill="hold">
                                          <p:stCondLst>
                                            <p:cond delay="499"/>
                                          </p:stCondLst>
                                        </p:cTn>
                                        <p:tgtEl>
                                          <p:spTgt spid="6"/>
                                        </p:tgtEl>
                                        <p:attrNameLst>
                                          <p:attrName>style.visibility</p:attrName>
                                        </p:attrNameLst>
                                      </p:cBhvr>
                                      <p:to>
                                        <p:strVal val="visible"/>
                                      </p:to>
                                    </p:set>
                                  </p:childTnLst>
                                </p:cTn>
                              </p:par>
                            </p:childTnLst>
                          </p:cTn>
                        </p:par>
                        <p:par>
                          <p:cTn id="19" fill="hold" nodeType="afterGroup">
                            <p:stCondLst>
                              <p:cond delay="6500"/>
                            </p:stCondLst>
                            <p:childTnLst>
                              <p:par>
                                <p:cTn id="20" presetID="1" presetClass="entr" presetSubtype="0" fill="hold" nodeType="afterEffect">
                                  <p:stCondLst>
                                    <p:cond delay="1000"/>
                                  </p:stCondLst>
                                  <p:childTnLst>
                                    <p:set>
                                      <p:cBhvr>
                                        <p:cTn id="21" dur="1" fill="hold">
                                          <p:stCondLst>
                                            <p:cond delay="499"/>
                                          </p:stCondLst>
                                        </p:cTn>
                                        <p:tgtEl>
                                          <p:spTgt spid="14"/>
                                        </p:tgtEl>
                                        <p:attrNameLst>
                                          <p:attrName>style.visibility</p:attrName>
                                        </p:attrNameLst>
                                      </p:cBhvr>
                                      <p:to>
                                        <p:strVal val="visible"/>
                                      </p:to>
                                    </p:set>
                                  </p:childTnLst>
                                </p:cTn>
                              </p:par>
                            </p:childTnLst>
                          </p:cTn>
                        </p:par>
                        <p:par>
                          <p:cTn id="22" fill="hold" nodeType="afterGroup">
                            <p:stCondLst>
                              <p:cond delay="8000"/>
                            </p:stCondLst>
                            <p:childTnLst>
                              <p:par>
                                <p:cTn id="23" presetID="1" presetClass="entr" presetSubtype="0" fill="hold" nodeType="afterEffect">
                                  <p:stCondLst>
                                    <p:cond delay="1000"/>
                                  </p:stCondLst>
                                  <p:childTnLst>
                                    <p:set>
                                      <p:cBhvr>
                                        <p:cTn id="24" dur="1" fill="hold">
                                          <p:stCondLst>
                                            <p:cond delay="499"/>
                                          </p:stCondLst>
                                        </p:cTn>
                                        <p:tgtEl>
                                          <p:spTgt spid="7"/>
                                        </p:tgtEl>
                                        <p:attrNameLst>
                                          <p:attrName>style.visibility</p:attrName>
                                        </p:attrNameLst>
                                      </p:cBhvr>
                                      <p:to>
                                        <p:strVal val="visible"/>
                                      </p:to>
                                    </p:set>
                                  </p:childTnLst>
                                </p:cTn>
                              </p:par>
                            </p:childTnLst>
                          </p:cTn>
                        </p:par>
                        <p:par>
                          <p:cTn id="25" fill="hold" nodeType="afterGroup">
                            <p:stCondLst>
                              <p:cond delay="9500"/>
                            </p:stCondLst>
                            <p:childTnLst>
                              <p:par>
                                <p:cTn id="26" presetID="1" presetClass="entr" presetSubtype="0" fill="hold" nodeType="afterEffect">
                                  <p:stCondLst>
                                    <p:cond delay="1000"/>
                                  </p:stCondLst>
                                  <p:childTnLst>
                                    <p:set>
                                      <p:cBhvr>
                                        <p:cTn id="27" dur="1" fill="hold">
                                          <p:stCondLst>
                                            <p:cond delay="499"/>
                                          </p:stCondLst>
                                        </p:cTn>
                                        <p:tgtEl>
                                          <p:spTgt spid="8"/>
                                        </p:tgtEl>
                                        <p:attrNameLst>
                                          <p:attrName>style.visibility</p:attrName>
                                        </p:attrNameLst>
                                      </p:cBhvr>
                                      <p:to>
                                        <p:strVal val="visible"/>
                                      </p:to>
                                    </p:set>
                                  </p:childTnLst>
                                </p:cTn>
                              </p:par>
                            </p:childTnLst>
                          </p:cTn>
                        </p:par>
                        <p:par>
                          <p:cTn id="28" fill="hold" nodeType="afterGroup">
                            <p:stCondLst>
                              <p:cond delay="11000"/>
                            </p:stCondLst>
                            <p:childTnLst>
                              <p:par>
                                <p:cTn id="29" presetID="1" presetClass="entr" presetSubtype="0" fill="hold" nodeType="afterEffect">
                                  <p:stCondLst>
                                    <p:cond delay="1000"/>
                                  </p:stCondLst>
                                  <p:childTnLst>
                                    <p:set>
                                      <p:cBhvr>
                                        <p:cTn id="30" dur="1" fill="hold">
                                          <p:stCondLst>
                                            <p:cond delay="499"/>
                                          </p:stCondLst>
                                        </p:cTn>
                                        <p:tgtEl>
                                          <p:spTgt spid="9"/>
                                        </p:tgtEl>
                                        <p:attrNameLst>
                                          <p:attrName>style.visibility</p:attrName>
                                        </p:attrNameLst>
                                      </p:cBhvr>
                                      <p:to>
                                        <p:strVal val="visible"/>
                                      </p:to>
                                    </p:set>
                                  </p:childTnLst>
                                </p:cTn>
                              </p:par>
                            </p:childTnLst>
                          </p:cTn>
                        </p:par>
                        <p:par>
                          <p:cTn id="31" fill="hold" nodeType="afterGroup">
                            <p:stCondLst>
                              <p:cond delay="12500"/>
                            </p:stCondLst>
                            <p:childTnLst>
                              <p:par>
                                <p:cTn id="32" presetID="1" presetClass="entr" presetSubtype="0" fill="hold" nodeType="afterEffect">
                                  <p:stCondLst>
                                    <p:cond delay="1000"/>
                                  </p:stCondLst>
                                  <p:childTnLst>
                                    <p:set>
                                      <p:cBhvr>
                                        <p:cTn id="33" dur="1" fill="hold">
                                          <p:stCondLst>
                                            <p:cond delay="499"/>
                                          </p:stCondLst>
                                        </p:cTn>
                                        <p:tgtEl>
                                          <p:spTgt spid="10"/>
                                        </p:tgtEl>
                                        <p:attrNameLst>
                                          <p:attrName>style.visibility</p:attrName>
                                        </p:attrNameLst>
                                      </p:cBhvr>
                                      <p:to>
                                        <p:strVal val="visible"/>
                                      </p:to>
                                    </p:set>
                                  </p:childTnLst>
                                </p:cTn>
                              </p:par>
                            </p:childTnLst>
                          </p:cTn>
                        </p:par>
                        <p:par>
                          <p:cTn id="34" fill="hold" nodeType="afterGroup">
                            <p:stCondLst>
                              <p:cond delay="14000"/>
                            </p:stCondLst>
                            <p:childTnLst>
                              <p:par>
                                <p:cTn id="35" presetID="1" presetClass="entr" presetSubtype="0" fill="hold" nodeType="afterEffect">
                                  <p:stCondLst>
                                    <p:cond delay="1000"/>
                                  </p:stCondLst>
                                  <p:childTnLst>
                                    <p:set>
                                      <p:cBhvr>
                                        <p:cTn id="36" dur="1" fill="hold">
                                          <p:stCondLst>
                                            <p:cond delay="499"/>
                                          </p:stCondLst>
                                        </p:cTn>
                                        <p:tgtEl>
                                          <p:spTgt spid="11"/>
                                        </p:tgtEl>
                                        <p:attrNameLst>
                                          <p:attrName>style.visibility</p:attrName>
                                        </p:attrNameLst>
                                      </p:cBhvr>
                                      <p:to>
                                        <p:strVal val="visible"/>
                                      </p:to>
                                    </p:set>
                                  </p:childTnLst>
                                </p:cTn>
                              </p:par>
                            </p:childTnLst>
                          </p:cTn>
                        </p:par>
                        <p:par>
                          <p:cTn id="37" fill="hold" nodeType="afterGroup">
                            <p:stCondLst>
                              <p:cond delay="15500"/>
                            </p:stCondLst>
                            <p:childTnLst>
                              <p:par>
                                <p:cTn id="38" presetID="1" presetClass="entr" presetSubtype="0" fill="hold" nodeType="afterEffect">
                                  <p:stCondLst>
                                    <p:cond delay="1000"/>
                                  </p:stCondLst>
                                  <p:childTnLst>
                                    <p:set>
                                      <p:cBhvr>
                                        <p:cTn id="39" dur="1" fill="hold">
                                          <p:stCondLst>
                                            <p:cond delay="499"/>
                                          </p:stCondLst>
                                        </p:cTn>
                                        <p:tgtEl>
                                          <p:spTgt spid="12"/>
                                        </p:tgtEl>
                                        <p:attrNameLst>
                                          <p:attrName>style.visibility</p:attrName>
                                        </p:attrNameLst>
                                      </p:cBhvr>
                                      <p:to>
                                        <p:strVal val="visible"/>
                                      </p:to>
                                    </p:set>
                                  </p:childTnLst>
                                </p:cTn>
                              </p:par>
                            </p:childTnLst>
                          </p:cTn>
                        </p:par>
                        <p:par>
                          <p:cTn id="40" fill="hold" nodeType="afterGroup">
                            <p:stCondLst>
                              <p:cond delay="17000"/>
                            </p:stCondLst>
                            <p:childTnLst>
                              <p:par>
                                <p:cTn id="41" presetID="1" presetClass="entr" presetSubtype="0" fill="hold" nodeType="afterEffect">
                                  <p:stCondLst>
                                    <p:cond delay="1000"/>
                                  </p:stCondLst>
                                  <p:childTnLst>
                                    <p:set>
                                      <p:cBhvr>
                                        <p:cTn id="42" dur="1" fill="hold">
                                          <p:stCondLst>
                                            <p:cond delay="499"/>
                                          </p:stCondLst>
                                        </p:cTn>
                                        <p:tgtEl>
                                          <p:spTgt spid="13"/>
                                        </p:tgtEl>
                                        <p:attrNameLst>
                                          <p:attrName>style.visibility</p:attrName>
                                        </p:attrNameLst>
                                      </p:cBhvr>
                                      <p:to>
                                        <p:strVal val="visible"/>
                                      </p:to>
                                    </p:set>
                                  </p:childTnLst>
                                </p:cTn>
                              </p:par>
                            </p:childTnLst>
                          </p:cTn>
                        </p:par>
                        <p:par>
                          <p:cTn id="43" fill="hold" nodeType="afterGroup">
                            <p:stCondLst>
                              <p:cond delay="18500"/>
                            </p:stCondLst>
                            <p:childTnLst>
                              <p:par>
                                <p:cTn id="44" presetID="1" presetClass="entr" presetSubtype="0" fill="hold" nodeType="afterEffect">
                                  <p:stCondLst>
                                    <p:cond delay="3000"/>
                                  </p:stCondLst>
                                  <p:childTnLst>
                                    <p:set>
                                      <p:cBhvr>
                                        <p:cTn id="45" dur="1" fill="hold">
                                          <p:stCondLst>
                                            <p:cond delay="49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89442" name="Picture 12" descr="holmap3.gif                                                    00000010phoenix                        ABA78158:">
            <a:extLst>
              <a:ext uri="{FF2B5EF4-FFF2-40B4-BE49-F238E27FC236}">
                <a16:creationId xmlns:a16="http://schemas.microsoft.com/office/drawing/2014/main" id="{FACBA0CF-BC4C-42A3-ACC2-62E3B89301CF}"/>
              </a:ext>
            </a:extLst>
          </p:cNvPr>
          <p:cNvPicPr>
            <a:picLocks noChangeAspect="1" noChangeArrowheads="1"/>
          </p:cNvPicPr>
          <p:nvPr/>
        </p:nvPicPr>
        <p:blipFill>
          <a:blip r:embed="rId3">
            <a:lum contrast="34000"/>
            <a:extLst>
              <a:ext uri="{28A0092B-C50C-407E-A947-70E740481C1C}">
                <a14:useLocalDpi xmlns:a14="http://schemas.microsoft.com/office/drawing/2010/main" val="0"/>
              </a:ext>
            </a:extLst>
          </a:blip>
          <a:srcRect/>
          <a:stretch>
            <a:fillRect/>
          </a:stretch>
        </p:blipFill>
        <p:spPr bwMode="auto">
          <a:xfrm>
            <a:off x="4414838" y="533400"/>
            <a:ext cx="2173287"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43" name="Picture 14" descr="holmap10.gif                                                   00000010phoenix                        ABA78158:">
            <a:extLst>
              <a:ext uri="{FF2B5EF4-FFF2-40B4-BE49-F238E27FC236}">
                <a16:creationId xmlns:a16="http://schemas.microsoft.com/office/drawing/2014/main" id="{882BA53D-02ED-472A-B057-614BDDC36280}"/>
              </a:ext>
            </a:extLst>
          </p:cNvPr>
          <p:cNvPicPr>
            <a:picLocks noChangeAspect="1" noChangeArrowheads="1"/>
          </p:cNvPicPr>
          <p:nvPr/>
        </p:nvPicPr>
        <p:blipFill>
          <a:blip r:embed="rId4">
            <a:lum contrast="34000"/>
            <a:extLst>
              <a:ext uri="{28A0092B-C50C-407E-A947-70E740481C1C}">
                <a14:useLocalDpi xmlns:a14="http://schemas.microsoft.com/office/drawing/2010/main" val="0"/>
              </a:ext>
            </a:extLst>
          </a:blip>
          <a:srcRect/>
          <a:stretch>
            <a:fillRect/>
          </a:stretch>
        </p:blipFill>
        <p:spPr bwMode="auto">
          <a:xfrm>
            <a:off x="4414838" y="4876800"/>
            <a:ext cx="2173287"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44" name="Picture 15" descr="holmap6a.gif                                                   00000010phoenix                        ABA78158:">
            <a:extLst>
              <a:ext uri="{FF2B5EF4-FFF2-40B4-BE49-F238E27FC236}">
                <a16:creationId xmlns:a16="http://schemas.microsoft.com/office/drawing/2014/main" id="{13FAE2E7-CF09-4CED-9E9B-1A83CBCEF066}"/>
              </a:ext>
            </a:extLst>
          </p:cNvPr>
          <p:cNvPicPr>
            <a:picLocks noChangeAspect="1" noChangeArrowheads="1"/>
          </p:cNvPicPr>
          <p:nvPr/>
        </p:nvPicPr>
        <p:blipFill>
          <a:blip r:embed="rId5">
            <a:lum contrast="34000"/>
            <a:extLst>
              <a:ext uri="{28A0092B-C50C-407E-A947-70E740481C1C}">
                <a14:useLocalDpi xmlns:a14="http://schemas.microsoft.com/office/drawing/2010/main" val="0"/>
              </a:ext>
            </a:extLst>
          </a:blip>
          <a:srcRect/>
          <a:stretch>
            <a:fillRect/>
          </a:stretch>
        </p:blipFill>
        <p:spPr bwMode="auto">
          <a:xfrm>
            <a:off x="4414838" y="2755900"/>
            <a:ext cx="2173287"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45" name="Picture 17" descr="holmap1.gif                                                    00000010phoenix                        ABA78158:">
            <a:extLst>
              <a:ext uri="{FF2B5EF4-FFF2-40B4-BE49-F238E27FC236}">
                <a16:creationId xmlns:a16="http://schemas.microsoft.com/office/drawing/2014/main" id="{3FFB4E01-A2B5-4CEC-AA06-87CBC187434E}"/>
              </a:ext>
            </a:extLst>
          </p:cNvPr>
          <p:cNvPicPr>
            <a:picLocks noChangeAspect="1" noChangeArrowheads="1"/>
          </p:cNvPicPr>
          <p:nvPr/>
        </p:nvPicPr>
        <p:blipFill>
          <a:blip r:embed="rId6">
            <a:lum contrast="34000"/>
            <a:extLst>
              <a:ext uri="{28A0092B-C50C-407E-A947-70E740481C1C}">
                <a14:useLocalDpi xmlns:a14="http://schemas.microsoft.com/office/drawing/2010/main" val="0"/>
              </a:ext>
            </a:extLst>
          </a:blip>
          <a:srcRect/>
          <a:stretch>
            <a:fillRect/>
          </a:stretch>
        </p:blipFill>
        <p:spPr bwMode="auto">
          <a:xfrm>
            <a:off x="1371600" y="533400"/>
            <a:ext cx="2157413"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46" name="Picture 19" descr="holmap4a.gif                                                   00000010phoenix                        ABA78158:">
            <a:extLst>
              <a:ext uri="{FF2B5EF4-FFF2-40B4-BE49-F238E27FC236}">
                <a16:creationId xmlns:a16="http://schemas.microsoft.com/office/drawing/2014/main" id="{B4038112-E8CB-4E00-B3A0-BE14A711EDD3}"/>
              </a:ext>
            </a:extLst>
          </p:cNvPr>
          <p:cNvPicPr>
            <a:picLocks noChangeAspect="1" noChangeArrowheads="1"/>
          </p:cNvPicPr>
          <p:nvPr/>
        </p:nvPicPr>
        <p:blipFill>
          <a:blip r:embed="rId7">
            <a:lum contrast="34000"/>
            <a:extLst>
              <a:ext uri="{28A0092B-C50C-407E-A947-70E740481C1C}">
                <a14:useLocalDpi xmlns:a14="http://schemas.microsoft.com/office/drawing/2010/main" val="0"/>
              </a:ext>
            </a:extLst>
          </a:blip>
          <a:srcRect/>
          <a:stretch>
            <a:fillRect/>
          </a:stretch>
        </p:blipFill>
        <p:spPr bwMode="auto">
          <a:xfrm>
            <a:off x="1371600" y="2679700"/>
            <a:ext cx="2157413"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47" name="Picture 20" descr="holmap8.gif                                                    00000010phoenix                        ABA78158:">
            <a:extLst>
              <a:ext uri="{FF2B5EF4-FFF2-40B4-BE49-F238E27FC236}">
                <a16:creationId xmlns:a16="http://schemas.microsoft.com/office/drawing/2014/main" id="{9BE4E5B9-1252-42B4-ABC9-72DC32B8C778}"/>
              </a:ext>
            </a:extLst>
          </p:cNvPr>
          <p:cNvPicPr>
            <a:picLocks noChangeAspect="1" noChangeArrowheads="1"/>
          </p:cNvPicPr>
          <p:nvPr/>
        </p:nvPicPr>
        <p:blipFill>
          <a:blip r:embed="rId8">
            <a:lum contrast="34000"/>
            <a:extLst>
              <a:ext uri="{28A0092B-C50C-407E-A947-70E740481C1C}">
                <a14:useLocalDpi xmlns:a14="http://schemas.microsoft.com/office/drawing/2010/main" val="0"/>
              </a:ext>
            </a:extLst>
          </a:blip>
          <a:srcRect/>
          <a:stretch>
            <a:fillRect/>
          </a:stretch>
        </p:blipFill>
        <p:spPr bwMode="auto">
          <a:xfrm>
            <a:off x="1371600" y="4876800"/>
            <a:ext cx="2157413"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48" name="Picture 21" descr="holmap2b.gif                                                   00000010phoenix                        ABA78158:">
            <a:extLst>
              <a:ext uri="{FF2B5EF4-FFF2-40B4-BE49-F238E27FC236}">
                <a16:creationId xmlns:a16="http://schemas.microsoft.com/office/drawing/2014/main" id="{CE7EE3DD-6F1F-427F-8116-6020B98F2BD9}"/>
              </a:ext>
            </a:extLst>
          </p:cNvPr>
          <p:cNvPicPr>
            <a:picLocks noChangeAspect="1" noChangeArrowheads="1"/>
          </p:cNvPicPr>
          <p:nvPr/>
        </p:nvPicPr>
        <p:blipFill>
          <a:blip r:embed="rId9">
            <a:lum contrast="34000"/>
            <a:extLst>
              <a:ext uri="{28A0092B-C50C-407E-A947-70E740481C1C}">
                <a14:useLocalDpi xmlns:a14="http://schemas.microsoft.com/office/drawing/2010/main" val="0"/>
              </a:ext>
            </a:extLst>
          </a:blip>
          <a:srcRect/>
          <a:stretch>
            <a:fillRect/>
          </a:stretch>
        </p:blipFill>
        <p:spPr bwMode="auto">
          <a:xfrm>
            <a:off x="3527425" y="538163"/>
            <a:ext cx="893763" cy="29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49" name="Picture 22" descr="holmap5a.gif                                                   00000010phoenix                        ABA78158:">
            <a:extLst>
              <a:ext uri="{FF2B5EF4-FFF2-40B4-BE49-F238E27FC236}">
                <a16:creationId xmlns:a16="http://schemas.microsoft.com/office/drawing/2014/main" id="{E1DC3113-38ED-4061-9FD3-B589BE7ADB82}"/>
              </a:ext>
            </a:extLst>
          </p:cNvPr>
          <p:cNvPicPr>
            <a:picLocks noChangeAspect="1" noChangeArrowheads="1"/>
          </p:cNvPicPr>
          <p:nvPr/>
        </p:nvPicPr>
        <p:blipFill>
          <a:blip r:embed="rId10">
            <a:lum contrast="34000"/>
            <a:extLst>
              <a:ext uri="{28A0092B-C50C-407E-A947-70E740481C1C}">
                <a14:useLocalDpi xmlns:a14="http://schemas.microsoft.com/office/drawing/2010/main" val="0"/>
              </a:ext>
            </a:extLst>
          </a:blip>
          <a:srcRect/>
          <a:stretch>
            <a:fillRect/>
          </a:stretch>
        </p:blipFill>
        <p:spPr bwMode="auto">
          <a:xfrm>
            <a:off x="3527425" y="3352800"/>
            <a:ext cx="893763"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50" name="Picture 23" descr="holmap7a.gif                                                   00000010phoenix                        ABA78158:">
            <a:extLst>
              <a:ext uri="{FF2B5EF4-FFF2-40B4-BE49-F238E27FC236}">
                <a16:creationId xmlns:a16="http://schemas.microsoft.com/office/drawing/2014/main" id="{5AA8737A-8957-4735-A99A-64D07648372B}"/>
              </a:ext>
            </a:extLst>
          </p:cNvPr>
          <p:cNvPicPr>
            <a:picLocks noChangeAspect="1" noChangeArrowheads="1"/>
          </p:cNvPicPr>
          <p:nvPr/>
        </p:nvPicPr>
        <p:blipFill>
          <a:blip r:embed="rId11">
            <a:lum contrast="34000"/>
            <a:extLst>
              <a:ext uri="{28A0092B-C50C-407E-A947-70E740481C1C}">
                <a14:useLocalDpi xmlns:a14="http://schemas.microsoft.com/office/drawing/2010/main" val="0"/>
              </a:ext>
            </a:extLst>
          </a:blip>
          <a:srcRect/>
          <a:stretch>
            <a:fillRect/>
          </a:stretch>
        </p:blipFill>
        <p:spPr bwMode="auto">
          <a:xfrm>
            <a:off x="3527425" y="4117975"/>
            <a:ext cx="893763"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51" name="Picture 24" descr="holmap9b.gif                                                   00000010phoenix                        ABA78158:">
            <a:extLst>
              <a:ext uri="{FF2B5EF4-FFF2-40B4-BE49-F238E27FC236}">
                <a16:creationId xmlns:a16="http://schemas.microsoft.com/office/drawing/2014/main" id="{09DB0FEC-F873-46B8-A97C-FE6C9A532BB4}"/>
              </a:ext>
            </a:extLst>
          </p:cNvPr>
          <p:cNvPicPr>
            <a:picLocks noChangeAspect="1" noChangeArrowheads="1"/>
          </p:cNvPicPr>
          <p:nvPr/>
        </p:nvPicPr>
        <p:blipFill>
          <a:blip r:embed="rId12">
            <a:lum contrast="34000"/>
            <a:extLst>
              <a:ext uri="{28A0092B-C50C-407E-A947-70E740481C1C}">
                <a14:useLocalDpi xmlns:a14="http://schemas.microsoft.com/office/drawing/2010/main" val="0"/>
              </a:ext>
            </a:extLst>
          </a:blip>
          <a:srcRect/>
          <a:stretch>
            <a:fillRect/>
          </a:stretch>
        </p:blipFill>
        <p:spPr bwMode="auto">
          <a:xfrm>
            <a:off x="3527425" y="4953000"/>
            <a:ext cx="893763"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9452" name="Group 28">
            <a:extLst>
              <a:ext uri="{FF2B5EF4-FFF2-40B4-BE49-F238E27FC236}">
                <a16:creationId xmlns:a16="http://schemas.microsoft.com/office/drawing/2014/main" id="{F3EC7C36-96AF-46E5-B3F0-1602AA24022E}"/>
              </a:ext>
            </a:extLst>
          </p:cNvPr>
          <p:cNvGrpSpPr>
            <a:grpSpLocks/>
          </p:cNvGrpSpPr>
          <p:nvPr/>
        </p:nvGrpSpPr>
        <p:grpSpPr bwMode="auto">
          <a:xfrm>
            <a:off x="4267200" y="3657600"/>
            <a:ext cx="5029200" cy="1135063"/>
            <a:chOff x="3408" y="2304"/>
            <a:chExt cx="3168" cy="715"/>
          </a:xfrm>
        </p:grpSpPr>
        <p:sp>
          <p:nvSpPr>
            <p:cNvPr id="189456" name="Text Box 25">
              <a:extLst>
                <a:ext uri="{FF2B5EF4-FFF2-40B4-BE49-F238E27FC236}">
                  <a16:creationId xmlns:a16="http://schemas.microsoft.com/office/drawing/2014/main" id="{4183B79B-2D08-4B0C-92F3-8616701C0176}"/>
                </a:ext>
              </a:extLst>
            </p:cNvPr>
            <p:cNvSpPr txBox="1">
              <a:spLocks noChangeArrowheads="1"/>
            </p:cNvSpPr>
            <p:nvPr/>
          </p:nvSpPr>
          <p:spPr bwMode="auto">
            <a:xfrm>
              <a:off x="5088" y="2496"/>
              <a:ext cx="1488"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00A2FF"/>
                  </a:solidFill>
                  <a:latin typeface="Arial" panose="020B0604020202020204" pitchFamily="34" charset="0"/>
                  <a:cs typeface="Arial" panose="020B0604020202020204" pitchFamily="34" charset="0"/>
                </a:rPr>
                <a:t>supermassive black hole</a:t>
              </a:r>
            </a:p>
          </p:txBody>
        </p:sp>
        <p:sp>
          <p:nvSpPr>
            <p:cNvPr id="189457" name="Line 26">
              <a:extLst>
                <a:ext uri="{FF2B5EF4-FFF2-40B4-BE49-F238E27FC236}">
                  <a16:creationId xmlns:a16="http://schemas.microsoft.com/office/drawing/2014/main" id="{98E06B3A-0DC1-4090-BB12-6E565E0F7410}"/>
                </a:ext>
              </a:extLst>
            </p:cNvPr>
            <p:cNvSpPr>
              <a:spLocks noChangeShapeType="1"/>
            </p:cNvSpPr>
            <p:nvPr/>
          </p:nvSpPr>
          <p:spPr bwMode="auto">
            <a:xfrm flipH="1" flipV="1">
              <a:off x="3408" y="2304"/>
              <a:ext cx="1680" cy="336"/>
            </a:xfrm>
            <a:prstGeom prst="line">
              <a:avLst/>
            </a:prstGeom>
            <a:noFill/>
            <a:ln w="28575">
              <a:solidFill>
                <a:srgbClr val="00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 name="Group 32">
            <a:extLst>
              <a:ext uri="{FF2B5EF4-FFF2-40B4-BE49-F238E27FC236}">
                <a16:creationId xmlns:a16="http://schemas.microsoft.com/office/drawing/2014/main" id="{F371303C-DDB3-4984-A66B-2A1B04072E8A}"/>
              </a:ext>
            </a:extLst>
          </p:cNvPr>
          <p:cNvGrpSpPr>
            <a:grpSpLocks/>
          </p:cNvGrpSpPr>
          <p:nvPr/>
        </p:nvGrpSpPr>
        <p:grpSpPr bwMode="auto">
          <a:xfrm>
            <a:off x="4478338" y="1524000"/>
            <a:ext cx="4132262" cy="762000"/>
            <a:chOff x="3408" y="960"/>
            <a:chExt cx="2928" cy="480"/>
          </a:xfrm>
        </p:grpSpPr>
        <p:sp>
          <p:nvSpPr>
            <p:cNvPr id="189454" name="Text Box 30">
              <a:extLst>
                <a:ext uri="{FF2B5EF4-FFF2-40B4-BE49-F238E27FC236}">
                  <a16:creationId xmlns:a16="http://schemas.microsoft.com/office/drawing/2014/main" id="{3194421B-F9DF-4B88-80FF-62A3F34349A7}"/>
                </a:ext>
              </a:extLst>
            </p:cNvPr>
            <p:cNvSpPr txBox="1">
              <a:spLocks noChangeArrowheads="1"/>
            </p:cNvSpPr>
            <p:nvPr/>
          </p:nvSpPr>
          <p:spPr bwMode="auto">
            <a:xfrm>
              <a:off x="5088" y="1152"/>
              <a:ext cx="124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00A2FF"/>
                  </a:solidFill>
                  <a:latin typeface="Arial" panose="020B0604020202020204" pitchFamily="34" charset="0"/>
                  <a:cs typeface="Arial" panose="020B0604020202020204" pitchFamily="34" charset="0"/>
                </a:rPr>
                <a:t>radio jet</a:t>
              </a:r>
            </a:p>
          </p:txBody>
        </p:sp>
        <p:sp>
          <p:nvSpPr>
            <p:cNvPr id="189455" name="Line 31">
              <a:extLst>
                <a:ext uri="{FF2B5EF4-FFF2-40B4-BE49-F238E27FC236}">
                  <a16:creationId xmlns:a16="http://schemas.microsoft.com/office/drawing/2014/main" id="{6951D3C5-DB6A-453A-8A14-99F73B6FB4EC}"/>
                </a:ext>
              </a:extLst>
            </p:cNvPr>
            <p:cNvSpPr>
              <a:spLocks noChangeShapeType="1"/>
            </p:cNvSpPr>
            <p:nvPr/>
          </p:nvSpPr>
          <p:spPr bwMode="auto">
            <a:xfrm flipH="1" flipV="1">
              <a:off x="3408" y="960"/>
              <a:ext cx="1680" cy="336"/>
            </a:xfrm>
            <a:prstGeom prst="line">
              <a:avLst/>
            </a:prstGeom>
            <a:noFill/>
            <a:ln w="28575">
              <a:solidFill>
                <a:srgbClr val="00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89" name="Picture 3" descr="cyga.gif                                                       00004179puddy                          ABA78158:">
            <a:extLst>
              <a:ext uri="{FF2B5EF4-FFF2-40B4-BE49-F238E27FC236}">
                <a16:creationId xmlns:a16="http://schemas.microsoft.com/office/drawing/2014/main" id="{297F0FAE-51AF-4EA0-8A38-541EB069C856}"/>
              </a:ext>
            </a:extLst>
          </p:cNvPr>
          <p:cNvPicPr>
            <a:picLocks noChangeAspect="1" noChangeArrowheads="1"/>
          </p:cNvPicPr>
          <p:nvPr/>
        </p:nvPicPr>
        <p:blipFill>
          <a:blip r:embed="rId4">
            <a:lum bright="-60000" contrast="78000"/>
            <a:extLst>
              <a:ext uri="{28A0092B-C50C-407E-A947-70E740481C1C}">
                <a14:useLocalDpi xmlns:a14="http://schemas.microsoft.com/office/drawing/2010/main" val="0"/>
              </a:ext>
            </a:extLst>
          </a:blip>
          <a:srcRect l="1627" t="10907" r="1627" b="9901"/>
          <a:stretch>
            <a:fillRect/>
          </a:stretch>
        </p:blipFill>
        <p:spPr bwMode="auto">
          <a:xfrm>
            <a:off x="0" y="457200"/>
            <a:ext cx="9144000"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0" name="Line 5">
            <a:extLst>
              <a:ext uri="{FF2B5EF4-FFF2-40B4-BE49-F238E27FC236}">
                <a16:creationId xmlns:a16="http://schemas.microsoft.com/office/drawing/2014/main" id="{C6406B3D-0C50-4956-BA72-A86AE73FD87A}"/>
              </a:ext>
            </a:extLst>
          </p:cNvPr>
          <p:cNvSpPr>
            <a:spLocks noChangeShapeType="1"/>
          </p:cNvSpPr>
          <p:nvPr/>
        </p:nvSpPr>
        <p:spPr bwMode="auto">
          <a:xfrm flipV="1">
            <a:off x="4114800" y="3048000"/>
            <a:ext cx="0" cy="2362200"/>
          </a:xfrm>
          <a:prstGeom prst="line">
            <a:avLst/>
          </a:prstGeom>
          <a:noFill/>
          <a:ln w="19050">
            <a:solidFill>
              <a:srgbClr val="00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1491" name="Text Box 6">
            <a:extLst>
              <a:ext uri="{FF2B5EF4-FFF2-40B4-BE49-F238E27FC236}">
                <a16:creationId xmlns:a16="http://schemas.microsoft.com/office/drawing/2014/main" id="{1A707464-60B6-4178-84DC-9393CD10A72E}"/>
              </a:ext>
            </a:extLst>
          </p:cNvPr>
          <p:cNvSpPr txBox="1">
            <a:spLocks noChangeArrowheads="1"/>
          </p:cNvSpPr>
          <p:nvPr/>
        </p:nvSpPr>
        <p:spPr bwMode="auto">
          <a:xfrm>
            <a:off x="3048000" y="5486400"/>
            <a:ext cx="31242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00A2FF"/>
                </a:solidFill>
                <a:latin typeface="Arial" panose="020B0604020202020204" pitchFamily="34" charset="0"/>
                <a:cs typeface="Arial" panose="020B0604020202020204" pitchFamily="34" charset="0"/>
              </a:rPr>
              <a:t>central core </a:t>
            </a:r>
          </a:p>
          <a:p>
            <a:pPr>
              <a:spcBef>
                <a:spcPct val="50000"/>
              </a:spcBef>
            </a:pPr>
            <a:r>
              <a:rPr lang="en-US" altLang="en-US" b="1">
                <a:solidFill>
                  <a:srgbClr val="00A2FF"/>
                </a:solidFill>
                <a:latin typeface="Arial" panose="020B0604020202020204" pitchFamily="34" charset="0"/>
                <a:cs typeface="Arial" panose="020B0604020202020204" pitchFamily="34" charset="0"/>
              </a:rPr>
              <a:t>of the galaxy,</a:t>
            </a:r>
            <a:r>
              <a:rPr lang="en-US" altLang="en-US">
                <a:latin typeface="Arial" panose="020B0604020202020204" pitchFamily="34" charset="0"/>
                <a:cs typeface="Arial" panose="020B0604020202020204" pitchFamily="34" charset="0"/>
              </a:rPr>
              <a:t> </a:t>
            </a:r>
            <a:r>
              <a:rPr lang="en-US" altLang="en-US" b="1">
                <a:solidFill>
                  <a:srgbClr val="00A2FF"/>
                </a:solidFill>
                <a:latin typeface="Arial" panose="020B0604020202020204" pitchFamily="34" charset="0"/>
                <a:cs typeface="Arial" panose="020B0604020202020204" pitchFamily="34" charset="0"/>
              </a:rPr>
              <a:t>Cyg</a:t>
            </a:r>
            <a:r>
              <a:rPr lang="en-US" altLang="en-US">
                <a:solidFill>
                  <a:srgbClr val="00A2FF"/>
                </a:solidFill>
                <a:latin typeface="Arial" panose="020B0604020202020204" pitchFamily="34" charset="0"/>
                <a:cs typeface="Arial" panose="020B0604020202020204" pitchFamily="34" charset="0"/>
              </a:rPr>
              <a:t> A</a:t>
            </a:r>
            <a:endParaRPr lang="en-US" altLang="en-US">
              <a:latin typeface="Arial" panose="020B0604020202020204" pitchFamily="34" charset="0"/>
              <a:cs typeface="Arial" panose="020B0604020202020204" pitchFamily="34" charset="0"/>
            </a:endParaRPr>
          </a:p>
        </p:txBody>
      </p:sp>
      <p:sp>
        <p:nvSpPr>
          <p:cNvPr id="191492" name="TextBox 4">
            <a:extLst>
              <a:ext uri="{FF2B5EF4-FFF2-40B4-BE49-F238E27FC236}">
                <a16:creationId xmlns:a16="http://schemas.microsoft.com/office/drawing/2014/main" id="{CBEA40BA-21ED-4D4C-B776-123A01C17D04}"/>
              </a:ext>
            </a:extLst>
          </p:cNvPr>
          <p:cNvSpPr txBox="1">
            <a:spLocks noChangeArrowheads="1"/>
          </p:cNvSpPr>
          <p:nvPr/>
        </p:nvSpPr>
        <p:spPr bwMode="auto">
          <a:xfrm>
            <a:off x="1752600" y="381000"/>
            <a:ext cx="1600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FF00"/>
                </a:solidFill>
                <a:latin typeface="Arial" panose="020B0604020202020204" pitchFamily="34" charset="0"/>
                <a:cs typeface="Arial" panose="020B0604020202020204" pitchFamily="34" charset="0"/>
              </a:rPr>
              <a:t>radio jets</a:t>
            </a:r>
          </a:p>
        </p:txBody>
      </p:sp>
      <p:cxnSp>
        <p:nvCxnSpPr>
          <p:cNvPr id="191493" name="Straight Arrow Connector 6">
            <a:extLst>
              <a:ext uri="{FF2B5EF4-FFF2-40B4-BE49-F238E27FC236}">
                <a16:creationId xmlns:a16="http://schemas.microsoft.com/office/drawing/2014/main" id="{2B51ADBC-D6D1-403A-9823-1441D56B120C}"/>
              </a:ext>
            </a:extLst>
          </p:cNvPr>
          <p:cNvCxnSpPr>
            <a:cxnSpLocks noChangeShapeType="1"/>
          </p:cNvCxnSpPr>
          <p:nvPr/>
        </p:nvCxnSpPr>
        <p:spPr bwMode="auto">
          <a:xfrm rot="5400000">
            <a:off x="1028700" y="1638300"/>
            <a:ext cx="1524000" cy="533400"/>
          </a:xfrm>
          <a:prstGeom prst="straightConnector1">
            <a:avLst/>
          </a:prstGeom>
          <a:noFill/>
          <a:ln w="38100">
            <a:solidFill>
              <a:srgbClr val="FFFD06"/>
            </a:solidFill>
            <a:round/>
            <a:headEnd/>
            <a:tailEnd type="arrow" w="med" len="med"/>
          </a:ln>
          <a:extLst>
            <a:ext uri="{909E8E84-426E-40DD-AFC4-6F175D3DCCD1}">
              <a14:hiddenFill xmlns:a14="http://schemas.microsoft.com/office/drawing/2010/main">
                <a:noFill/>
              </a14:hiddenFill>
            </a:ext>
          </a:extLst>
        </p:spPr>
      </p:cxnSp>
      <p:cxnSp>
        <p:nvCxnSpPr>
          <p:cNvPr id="191494" name="Straight Arrow Connector 7">
            <a:extLst>
              <a:ext uri="{FF2B5EF4-FFF2-40B4-BE49-F238E27FC236}">
                <a16:creationId xmlns:a16="http://schemas.microsoft.com/office/drawing/2014/main" id="{CD21FD60-B7CA-4BA3-B2EC-FB8898AFD3E1}"/>
              </a:ext>
            </a:extLst>
          </p:cNvPr>
          <p:cNvCxnSpPr>
            <a:cxnSpLocks noChangeShapeType="1"/>
          </p:cNvCxnSpPr>
          <p:nvPr/>
        </p:nvCxnSpPr>
        <p:spPr bwMode="auto">
          <a:xfrm>
            <a:off x="3048000" y="914400"/>
            <a:ext cx="2362200" cy="228600"/>
          </a:xfrm>
          <a:prstGeom prst="straightConnector1">
            <a:avLst/>
          </a:prstGeom>
          <a:noFill/>
          <a:ln w="38100">
            <a:solidFill>
              <a:srgbClr val="FFFD06"/>
            </a:solidFill>
            <a:round/>
            <a:headEnd/>
            <a:tailEnd type="arrow" w="med" len="med"/>
          </a:ln>
          <a:extLst>
            <a:ext uri="{909E8E84-426E-40DD-AFC4-6F175D3DCCD1}">
              <a14:hiddenFill xmlns:a14="http://schemas.microsoft.com/office/drawing/2010/main">
                <a:noFill/>
              </a14:hiddenFill>
            </a:ext>
          </a:extLst>
        </p:spPr>
      </p:cxn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 name="Text Box 7">
            <a:extLst>
              <a:ext uri="{FF2B5EF4-FFF2-40B4-BE49-F238E27FC236}">
                <a16:creationId xmlns:a16="http://schemas.microsoft.com/office/drawing/2014/main" id="{38F291FD-162F-476E-B5F1-E7E82E7401F5}"/>
              </a:ext>
            </a:extLst>
          </p:cNvPr>
          <p:cNvSpPr txBox="1">
            <a:spLocks noChangeArrowheads="1"/>
          </p:cNvSpPr>
          <p:nvPr/>
        </p:nvSpPr>
        <p:spPr bwMode="auto">
          <a:xfrm>
            <a:off x="838200" y="457200"/>
            <a:ext cx="7010400" cy="360045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FF0000"/>
                </a:solidFill>
                <a:latin typeface="Arial" charset="0"/>
                <a:cs typeface="Arial" charset="0"/>
              </a:rPr>
              <a:t>Stars Take different paths to their end depending on how MASSIVE they are.</a:t>
            </a:r>
          </a:p>
          <a:p>
            <a:pPr>
              <a:spcBef>
                <a:spcPct val="50000"/>
              </a:spcBef>
              <a:defRPr/>
            </a:pPr>
            <a:endParaRPr lang="en-US">
              <a:solidFill>
                <a:srgbClr val="0000FF"/>
              </a:solidFill>
              <a:latin typeface="Arial" charset="0"/>
              <a:cs typeface="Arial" charset="0"/>
            </a:endParaRPr>
          </a:p>
          <a:p>
            <a:pPr>
              <a:spcBef>
                <a:spcPct val="50000"/>
              </a:spcBef>
              <a:defRPr/>
            </a:pPr>
            <a:r>
              <a:rPr lang="en-US">
                <a:solidFill>
                  <a:srgbClr val="0000FF"/>
                </a:solidFill>
                <a:latin typeface="Arial" charset="0"/>
                <a:cs typeface="Arial" charset="0"/>
              </a:rPr>
              <a:t>1 to  3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PN   +   white dwarf</a:t>
            </a:r>
          </a:p>
          <a:p>
            <a:pPr>
              <a:spcBef>
                <a:spcPct val="50000"/>
              </a:spcBef>
              <a:defRPr/>
            </a:pPr>
            <a:r>
              <a:rPr lang="en-US">
                <a:solidFill>
                  <a:srgbClr val="0000FF"/>
                </a:solidFill>
                <a:latin typeface="Arial" charset="0"/>
                <a:cs typeface="Arial" charset="0"/>
              </a:rPr>
              <a:t>3 to  8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SN   +   neutron star</a:t>
            </a:r>
          </a:p>
          <a:p>
            <a:pPr>
              <a:spcBef>
                <a:spcPct val="50000"/>
              </a:spcBef>
              <a:defRPr/>
            </a:pPr>
            <a:r>
              <a:rPr lang="en-US">
                <a:solidFill>
                  <a:srgbClr val="0000FF"/>
                </a:solidFill>
                <a:latin typeface="Arial" charset="0"/>
                <a:cs typeface="Arial" charset="0"/>
              </a:rPr>
              <a:t>    &gt; 8 M</a:t>
            </a:r>
            <a:r>
              <a:rPr lang="en-US" baseline="-25000">
                <a:solidFill>
                  <a:srgbClr val="0000FF"/>
                </a:solidFill>
                <a:latin typeface="Arial" charset="0"/>
                <a:cs typeface="Arial" charset="0"/>
              </a:rPr>
              <a:t>O</a:t>
            </a:r>
            <a:r>
              <a:rPr lang="en-US">
                <a:solidFill>
                  <a:srgbClr val="0000FF"/>
                </a:solidFill>
                <a:latin typeface="Arial" charset="0"/>
                <a:cs typeface="Arial" charset="0"/>
              </a:rPr>
              <a:t>           SN   +   black hole</a:t>
            </a:r>
          </a:p>
          <a:p>
            <a:pPr>
              <a:spcBef>
                <a:spcPct val="50000"/>
              </a:spcBef>
              <a:defRPr/>
            </a:pPr>
            <a:endParaRPr lang="en-US">
              <a:solidFill>
                <a:srgbClr val="0000FF"/>
              </a:solidFill>
              <a:latin typeface="Arial" charset="0"/>
              <a:cs typeface="Arial" charset="0"/>
            </a:endParaRPr>
          </a:p>
        </p:txBody>
      </p:sp>
      <p:sp>
        <p:nvSpPr>
          <p:cNvPr id="30723" name="Oval 19">
            <a:extLst>
              <a:ext uri="{FF2B5EF4-FFF2-40B4-BE49-F238E27FC236}">
                <a16:creationId xmlns:a16="http://schemas.microsoft.com/office/drawing/2014/main" id="{126E46F4-32B3-4BAC-8B8F-2149DA8E6C8A}"/>
              </a:ext>
            </a:extLst>
          </p:cNvPr>
          <p:cNvSpPr>
            <a:spLocks noChangeArrowheads="1"/>
          </p:cNvSpPr>
          <p:nvPr/>
        </p:nvSpPr>
        <p:spPr bwMode="auto">
          <a:xfrm flipV="1">
            <a:off x="2179638" y="2252663"/>
            <a:ext cx="46037" cy="46037"/>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724" name="Oval 3">
            <a:extLst>
              <a:ext uri="{FF2B5EF4-FFF2-40B4-BE49-F238E27FC236}">
                <a16:creationId xmlns:a16="http://schemas.microsoft.com/office/drawing/2014/main" id="{C70747DE-06F5-4196-B482-EEEEA9B8BFBC}"/>
              </a:ext>
            </a:extLst>
          </p:cNvPr>
          <p:cNvSpPr>
            <a:spLocks noChangeArrowheads="1"/>
          </p:cNvSpPr>
          <p:nvPr/>
        </p:nvSpPr>
        <p:spPr bwMode="auto">
          <a:xfrm flipV="1">
            <a:off x="2176463" y="28067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725" name="Oval 4">
            <a:extLst>
              <a:ext uri="{FF2B5EF4-FFF2-40B4-BE49-F238E27FC236}">
                <a16:creationId xmlns:a16="http://schemas.microsoft.com/office/drawing/2014/main" id="{413C07C5-E60C-4B07-810B-A33991B3FD99}"/>
              </a:ext>
            </a:extLst>
          </p:cNvPr>
          <p:cNvSpPr>
            <a:spLocks noChangeArrowheads="1"/>
          </p:cNvSpPr>
          <p:nvPr/>
        </p:nvSpPr>
        <p:spPr bwMode="auto">
          <a:xfrm flipV="1">
            <a:off x="2087563" y="33528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 name="Rectangle 1">
            <a:extLst>
              <a:ext uri="{FF2B5EF4-FFF2-40B4-BE49-F238E27FC236}">
                <a16:creationId xmlns:a16="http://schemas.microsoft.com/office/drawing/2014/main" id="{05C6922B-4BBE-470C-9480-57B5EFCF6389}"/>
              </a:ext>
            </a:extLst>
          </p:cNvPr>
          <p:cNvSpPr>
            <a:spLocks noChangeArrowheads="1"/>
          </p:cNvSpPr>
          <p:nvPr/>
        </p:nvSpPr>
        <p:spPr bwMode="auto">
          <a:xfrm>
            <a:off x="533400" y="1828800"/>
            <a:ext cx="5562600" cy="609600"/>
          </a:xfrm>
          <a:prstGeom prst="rect">
            <a:avLst/>
          </a:prstGeom>
          <a:noFill/>
          <a:ln w="57150">
            <a:solidFill>
              <a:srgbClr val="FFFF00"/>
            </a:solidFill>
            <a:round/>
            <a:headEnd/>
            <a:tailEnd/>
          </a:ln>
          <a:effectLst>
            <a:outerShdw blurRad="50800" dist="38100" dir="5400000" algn="t" rotWithShape="0">
              <a:srgbClr val="808080">
                <a:alpha val="39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93538" name="Picture 18" descr="ngc4414.tif                                                    00001DC4phoenix                        ABA78158:">
            <a:extLst>
              <a:ext uri="{FF2B5EF4-FFF2-40B4-BE49-F238E27FC236}">
                <a16:creationId xmlns:a16="http://schemas.microsoft.com/office/drawing/2014/main" id="{FFBB8CC0-D1F6-4E44-9511-5E620EF40012}"/>
              </a:ext>
            </a:extLst>
          </p:cNvPr>
          <p:cNvPicPr>
            <a:picLocks noChangeAspect="1" noChangeArrowheads="1"/>
          </p:cNvPicPr>
          <p:nvPr/>
        </p:nvPicPr>
        <p:blipFill>
          <a:blip r:embed="rId2">
            <a:lum contrast="12000"/>
            <a:extLst>
              <a:ext uri="{28A0092B-C50C-407E-A947-70E740481C1C}">
                <a14:useLocalDpi xmlns:a14="http://schemas.microsoft.com/office/drawing/2010/main" val="0"/>
              </a:ext>
            </a:extLst>
          </a:blip>
          <a:srcRect l="4347" t="13162" r="5435" b="3922"/>
          <a:stretch>
            <a:fillRect/>
          </a:stretch>
        </p:blipFill>
        <p:spPr bwMode="auto">
          <a:xfrm>
            <a:off x="541338" y="0"/>
            <a:ext cx="8061325"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3">
            <a:extLst>
              <a:ext uri="{FF2B5EF4-FFF2-40B4-BE49-F238E27FC236}">
                <a16:creationId xmlns:a16="http://schemas.microsoft.com/office/drawing/2014/main" id="{FA17D23C-B59F-4DFE-AE5A-D99F66AA06C9}"/>
              </a:ext>
            </a:extLst>
          </p:cNvPr>
          <p:cNvGrpSpPr>
            <a:grpSpLocks/>
          </p:cNvGrpSpPr>
          <p:nvPr/>
        </p:nvGrpSpPr>
        <p:grpSpPr bwMode="auto">
          <a:xfrm>
            <a:off x="338138" y="990600"/>
            <a:ext cx="1762125" cy="685800"/>
            <a:chOff x="288" y="624"/>
            <a:chExt cx="1248" cy="432"/>
          </a:xfrm>
        </p:grpSpPr>
        <p:sp>
          <p:nvSpPr>
            <p:cNvPr id="193544" name="Text Box 21">
              <a:extLst>
                <a:ext uri="{FF2B5EF4-FFF2-40B4-BE49-F238E27FC236}">
                  <a16:creationId xmlns:a16="http://schemas.microsoft.com/office/drawing/2014/main" id="{9C624E3E-1C0C-4CF3-8D6F-B3324D50C4AE}"/>
                </a:ext>
              </a:extLst>
            </p:cNvPr>
            <p:cNvSpPr txBox="1">
              <a:spLocks noChangeArrowheads="1"/>
            </p:cNvSpPr>
            <p:nvPr/>
          </p:nvSpPr>
          <p:spPr bwMode="auto">
            <a:xfrm>
              <a:off x="288" y="624"/>
              <a:ext cx="480"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b="1">
                  <a:solidFill>
                    <a:srgbClr val="00A2FF"/>
                  </a:solidFill>
                </a:rPr>
                <a:t>us</a:t>
              </a:r>
              <a:endParaRPr lang="en-US" altLang="en-US"/>
            </a:p>
          </p:txBody>
        </p:sp>
        <p:sp>
          <p:nvSpPr>
            <p:cNvPr id="193545" name="Line 22">
              <a:extLst>
                <a:ext uri="{FF2B5EF4-FFF2-40B4-BE49-F238E27FC236}">
                  <a16:creationId xmlns:a16="http://schemas.microsoft.com/office/drawing/2014/main" id="{CBADB814-4984-4EFE-BA45-B3F7271E635B}"/>
                </a:ext>
              </a:extLst>
            </p:cNvPr>
            <p:cNvSpPr>
              <a:spLocks noChangeShapeType="1"/>
            </p:cNvSpPr>
            <p:nvPr/>
          </p:nvSpPr>
          <p:spPr bwMode="auto">
            <a:xfrm>
              <a:off x="672" y="912"/>
              <a:ext cx="864" cy="144"/>
            </a:xfrm>
            <a:prstGeom prst="line">
              <a:avLst/>
            </a:prstGeom>
            <a:noFill/>
            <a:ln w="28575">
              <a:solidFill>
                <a:srgbClr val="00A2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198680" name="Oval 24">
            <a:extLst>
              <a:ext uri="{FF2B5EF4-FFF2-40B4-BE49-F238E27FC236}">
                <a16:creationId xmlns:a16="http://schemas.microsoft.com/office/drawing/2014/main" id="{E3A42A3D-BD7B-430D-8828-C4D39D613FFB}"/>
              </a:ext>
            </a:extLst>
          </p:cNvPr>
          <p:cNvSpPr>
            <a:spLocks noChangeArrowheads="1"/>
          </p:cNvSpPr>
          <p:nvPr/>
        </p:nvSpPr>
        <p:spPr bwMode="auto">
          <a:xfrm>
            <a:off x="2100263" y="1676400"/>
            <a:ext cx="66675" cy="76200"/>
          </a:xfrm>
          <a:prstGeom prst="ellipse">
            <a:avLst/>
          </a:pr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98681" name="Oval 25">
            <a:extLst>
              <a:ext uri="{FF2B5EF4-FFF2-40B4-BE49-F238E27FC236}">
                <a16:creationId xmlns:a16="http://schemas.microsoft.com/office/drawing/2014/main" id="{8F774D37-A1A1-4AB9-A987-DA76E87EFA91}"/>
              </a:ext>
            </a:extLst>
          </p:cNvPr>
          <p:cNvSpPr>
            <a:spLocks noChangeArrowheads="1"/>
          </p:cNvSpPr>
          <p:nvPr/>
        </p:nvSpPr>
        <p:spPr bwMode="auto">
          <a:xfrm>
            <a:off x="2100263" y="1676400"/>
            <a:ext cx="66675" cy="76200"/>
          </a:xfrm>
          <a:prstGeom prst="ellipse">
            <a:avLst/>
          </a:pr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98688" name="Oval 32">
            <a:extLst>
              <a:ext uri="{FF2B5EF4-FFF2-40B4-BE49-F238E27FC236}">
                <a16:creationId xmlns:a16="http://schemas.microsoft.com/office/drawing/2014/main" id="{53B4732E-B227-45C8-B214-7EED6FB997D6}"/>
              </a:ext>
            </a:extLst>
          </p:cNvPr>
          <p:cNvSpPr>
            <a:spLocks noChangeArrowheads="1"/>
          </p:cNvSpPr>
          <p:nvPr/>
        </p:nvSpPr>
        <p:spPr bwMode="auto">
          <a:xfrm>
            <a:off x="2100263" y="1676400"/>
            <a:ext cx="66675" cy="76200"/>
          </a:xfrm>
          <a:prstGeom prst="ellipse">
            <a:avLst/>
          </a:pr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93543" name="Text Box 6">
            <a:extLst>
              <a:ext uri="{FF2B5EF4-FFF2-40B4-BE49-F238E27FC236}">
                <a16:creationId xmlns:a16="http://schemas.microsoft.com/office/drawing/2014/main" id="{B1CD4A05-2D54-4AFF-8758-2C7081D80144}"/>
              </a:ext>
            </a:extLst>
          </p:cNvPr>
          <p:cNvSpPr txBox="1">
            <a:spLocks noChangeArrowheads="1"/>
          </p:cNvSpPr>
          <p:nvPr/>
        </p:nvSpPr>
        <p:spPr bwMode="auto">
          <a:xfrm>
            <a:off x="2743200" y="6172200"/>
            <a:ext cx="3886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00A2FF"/>
                </a:solidFill>
                <a:latin typeface="Arial" panose="020B0604020202020204" pitchFamily="34" charset="0"/>
                <a:cs typeface="Arial" panose="020B0604020202020204" pitchFamily="34" charset="0"/>
              </a:rPr>
              <a:t>cartoon of Milky Way</a:t>
            </a:r>
            <a:endParaRPr lang="en-US" altLang="en-US">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9868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xit" presetSubtype="0" fill="hold" grpId="1" nodeType="afterEffect">
                                  <p:stCondLst>
                                    <p:cond delay="0"/>
                                  </p:stCondLst>
                                  <p:childTnLst>
                                    <p:set>
                                      <p:cBhvr>
                                        <p:cTn id="12" dur="1" fill="hold">
                                          <p:stCondLst>
                                            <p:cond delay="499"/>
                                          </p:stCondLst>
                                        </p:cTn>
                                        <p:tgtEl>
                                          <p:spTgt spid="198680"/>
                                        </p:tgtEl>
                                        <p:attrNameLst>
                                          <p:attrName>style.visibility</p:attrName>
                                        </p:attrNameLst>
                                      </p:cBhvr>
                                      <p:to>
                                        <p:strVal val="hidden"/>
                                      </p:to>
                                    </p:set>
                                  </p:childTnLst>
                                </p:cTn>
                              </p:par>
                            </p:childTnLst>
                          </p:cTn>
                        </p:par>
                        <p:par>
                          <p:cTn id="13" fill="hold" nodeType="afterGroup">
                            <p:stCondLst>
                              <p:cond delay="1500"/>
                            </p:stCondLst>
                            <p:childTnLst>
                              <p:par>
                                <p:cTn id="14" presetID="1" presetClass="entr" presetSubtype="0" fill="hold" grpId="0" nodeType="afterEffect">
                                  <p:stCondLst>
                                    <p:cond delay="0"/>
                                  </p:stCondLst>
                                  <p:childTnLst>
                                    <p:set>
                                      <p:cBhvr>
                                        <p:cTn id="15" dur="1" fill="hold">
                                          <p:stCondLst>
                                            <p:cond delay="499"/>
                                          </p:stCondLst>
                                        </p:cTn>
                                        <p:tgtEl>
                                          <p:spTgt spid="198681"/>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xit" presetSubtype="0" fill="hold" grpId="1" nodeType="afterEffect">
                                  <p:stCondLst>
                                    <p:cond delay="0"/>
                                  </p:stCondLst>
                                  <p:childTnLst>
                                    <p:set>
                                      <p:cBhvr>
                                        <p:cTn id="18" dur="1" fill="hold">
                                          <p:stCondLst>
                                            <p:cond delay="499"/>
                                          </p:stCondLst>
                                        </p:cTn>
                                        <p:tgtEl>
                                          <p:spTgt spid="198681"/>
                                        </p:tgtEl>
                                        <p:attrNameLst>
                                          <p:attrName>style.visibility</p:attrName>
                                        </p:attrNameLst>
                                      </p:cBhvr>
                                      <p:to>
                                        <p:strVal val="hidden"/>
                                      </p:to>
                                    </p:set>
                                  </p:childTnLst>
                                </p:cTn>
                              </p:par>
                            </p:childTnLst>
                          </p:cTn>
                        </p:par>
                        <p:par>
                          <p:cTn id="19" fill="hold" nodeType="afterGroup">
                            <p:stCondLst>
                              <p:cond delay="2500"/>
                            </p:stCondLst>
                            <p:childTnLst>
                              <p:par>
                                <p:cTn id="20" presetID="1" presetClass="entr" presetSubtype="0" fill="hold" grpId="0" nodeType="afterEffect">
                                  <p:stCondLst>
                                    <p:cond delay="0"/>
                                  </p:stCondLst>
                                  <p:childTnLst>
                                    <p:set>
                                      <p:cBhvr>
                                        <p:cTn id="21" dur="1" fill="hold">
                                          <p:stCondLst>
                                            <p:cond delay="499"/>
                                          </p:stCondLst>
                                        </p:cTn>
                                        <p:tgtEl>
                                          <p:spTgt spid="1986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80" grpId="0" animBg="1"/>
      <p:bldP spid="198680" grpId="1" animBg="1"/>
      <p:bldP spid="198681" grpId="0" animBg="1"/>
      <p:bldP spid="198681" grpId="1" animBg="1"/>
      <p:bldP spid="198688" grpId="0"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61" name="Picture 2">
            <a:extLst>
              <a:ext uri="{FF2B5EF4-FFF2-40B4-BE49-F238E27FC236}">
                <a16:creationId xmlns:a16="http://schemas.microsoft.com/office/drawing/2014/main" id="{6AB5DD7A-11F6-4764-AB0A-F3A94D8B7F94}"/>
              </a:ext>
            </a:extLst>
          </p:cNvPr>
          <p:cNvPicPr>
            <a:picLocks noChangeAspect="1" noChangeArrowheads="1"/>
          </p:cNvPicPr>
          <p:nvPr/>
        </p:nvPicPr>
        <p:blipFill>
          <a:blip r:embed="rId3">
            <a:lum contrast="18000"/>
            <a:extLst>
              <a:ext uri="{28A0092B-C50C-407E-A947-70E740481C1C}">
                <a14:useLocalDpi xmlns:a14="http://schemas.microsoft.com/office/drawing/2010/main" val="0"/>
              </a:ext>
            </a:extLst>
          </a:blip>
          <a:srcRect l="8879" t="7317"/>
          <a:stretch>
            <a:fillRect/>
          </a:stretch>
        </p:blipFill>
        <p:spPr bwMode="auto">
          <a:xfrm rot="1876097">
            <a:off x="1293813" y="1376363"/>
            <a:ext cx="640397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62" name="Text Box 3">
            <a:extLst>
              <a:ext uri="{FF2B5EF4-FFF2-40B4-BE49-F238E27FC236}">
                <a16:creationId xmlns:a16="http://schemas.microsoft.com/office/drawing/2014/main" id="{8DDDDA0C-A878-4BD6-B000-2F884BFAB8B4}"/>
              </a:ext>
            </a:extLst>
          </p:cNvPr>
          <p:cNvSpPr txBox="1">
            <a:spLocks noChangeArrowheads="1"/>
          </p:cNvSpPr>
          <p:nvPr/>
        </p:nvSpPr>
        <p:spPr bwMode="auto">
          <a:xfrm>
            <a:off x="2514600" y="6248400"/>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Inner Region of Milky Way</a:t>
            </a:r>
            <a:endParaRPr lang="en-US" altLang="en-US">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9" name="Text Box 9">
            <a:extLst>
              <a:ext uri="{FF2B5EF4-FFF2-40B4-BE49-F238E27FC236}">
                <a16:creationId xmlns:a16="http://schemas.microsoft.com/office/drawing/2014/main" id="{2C00D969-F226-4E9A-83DA-7D1D54A19EC2}"/>
              </a:ext>
            </a:extLst>
          </p:cNvPr>
          <p:cNvSpPr txBox="1">
            <a:spLocks noChangeArrowheads="1"/>
          </p:cNvSpPr>
          <p:nvPr/>
        </p:nvSpPr>
        <p:spPr bwMode="auto">
          <a:xfrm>
            <a:off x="2573338" y="5859463"/>
            <a:ext cx="3997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F32225"/>
                </a:solidFill>
              </a:rPr>
              <a:t>Milky Way in infrared light (2</a:t>
            </a:r>
            <a:r>
              <a:rPr lang="en-US" altLang="en-US" b="1">
                <a:solidFill>
                  <a:srgbClr val="F32225"/>
                </a:solidFill>
                <a:sym typeface="Symbol" panose="05050102010706020507" pitchFamily="18" charset="2"/>
              </a:rPr>
              <a:t>)</a:t>
            </a:r>
            <a:endParaRPr lang="en-US" altLang="en-US" b="1">
              <a:solidFill>
                <a:srgbClr val="F32225"/>
              </a:solidFill>
            </a:endParaRPr>
          </a:p>
        </p:txBody>
      </p:sp>
      <p:pic>
        <p:nvPicPr>
          <p:cNvPr id="199683" name="Picture 3" descr="mw2mass.jpg                                                    00004179puddy                          ABA78158:">
            <a:extLst>
              <a:ext uri="{FF2B5EF4-FFF2-40B4-BE49-F238E27FC236}">
                <a16:creationId xmlns:a16="http://schemas.microsoft.com/office/drawing/2014/main" id="{BB715E1B-635D-4B94-88BF-79B1DA0C89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93" t="6738" r="1385" b="17799"/>
          <a:stretch>
            <a:fillRect/>
          </a:stretch>
        </p:blipFill>
        <p:spPr bwMode="auto">
          <a:xfrm>
            <a:off x="0" y="1143000"/>
            <a:ext cx="9144000"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3">
            <a:extLst>
              <a:ext uri="{FF2B5EF4-FFF2-40B4-BE49-F238E27FC236}">
                <a16:creationId xmlns:a16="http://schemas.microsoft.com/office/drawing/2014/main" id="{01305D81-DBD0-4CBA-8890-FCECF7B72842}"/>
              </a:ext>
            </a:extLst>
          </p:cNvPr>
          <p:cNvGrpSpPr>
            <a:grpSpLocks/>
          </p:cNvGrpSpPr>
          <p:nvPr/>
        </p:nvGrpSpPr>
        <p:grpSpPr bwMode="auto">
          <a:xfrm>
            <a:off x="7924800" y="1143000"/>
            <a:ext cx="1150938" cy="4075113"/>
            <a:chOff x="5616" y="720"/>
            <a:chExt cx="816" cy="2567"/>
          </a:xfrm>
        </p:grpSpPr>
        <p:sp>
          <p:nvSpPr>
            <p:cNvPr id="196627" name="Line 10">
              <a:extLst>
                <a:ext uri="{FF2B5EF4-FFF2-40B4-BE49-F238E27FC236}">
                  <a16:creationId xmlns:a16="http://schemas.microsoft.com/office/drawing/2014/main" id="{8C054BE1-7092-4B6E-B96B-5A85C24EAB7D}"/>
                </a:ext>
              </a:extLst>
            </p:cNvPr>
            <p:cNvSpPr>
              <a:spLocks noChangeShapeType="1"/>
            </p:cNvSpPr>
            <p:nvPr/>
          </p:nvSpPr>
          <p:spPr bwMode="auto">
            <a:xfrm flipV="1">
              <a:off x="6000" y="720"/>
              <a:ext cx="0" cy="960"/>
            </a:xfrm>
            <a:prstGeom prst="line">
              <a:avLst/>
            </a:prstGeom>
            <a:noFill/>
            <a:ln w="38100">
              <a:solidFill>
                <a:srgbClr val="66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6628" name="Text Box 11">
              <a:extLst>
                <a:ext uri="{FF2B5EF4-FFF2-40B4-BE49-F238E27FC236}">
                  <a16:creationId xmlns:a16="http://schemas.microsoft.com/office/drawing/2014/main" id="{707EDE23-00E5-4735-88AE-581FB4C8644E}"/>
                </a:ext>
              </a:extLst>
            </p:cNvPr>
            <p:cNvSpPr txBox="1">
              <a:spLocks noChangeArrowheads="1"/>
            </p:cNvSpPr>
            <p:nvPr/>
          </p:nvSpPr>
          <p:spPr bwMode="auto">
            <a:xfrm>
              <a:off x="5616" y="1776"/>
              <a:ext cx="816"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b="1">
                  <a:solidFill>
                    <a:srgbClr val="66FFFF"/>
                  </a:solidFill>
                </a:rPr>
                <a:t>10,000</a:t>
              </a:r>
            </a:p>
            <a:p>
              <a:pPr>
                <a:spcBef>
                  <a:spcPct val="50000"/>
                </a:spcBef>
              </a:pPr>
              <a:r>
                <a:rPr lang="en-US" altLang="en-US" sz="1800" b="1">
                  <a:solidFill>
                    <a:srgbClr val="66FFFF"/>
                  </a:solidFill>
                </a:rPr>
                <a:t>light-years</a:t>
              </a:r>
              <a:endParaRPr lang="en-US" altLang="en-US" sz="2000">
                <a:solidFill>
                  <a:srgbClr val="66FFFF"/>
                </a:solidFill>
              </a:endParaRPr>
            </a:p>
          </p:txBody>
        </p:sp>
        <p:sp>
          <p:nvSpPr>
            <p:cNvPr id="196629" name="Line 12">
              <a:extLst>
                <a:ext uri="{FF2B5EF4-FFF2-40B4-BE49-F238E27FC236}">
                  <a16:creationId xmlns:a16="http://schemas.microsoft.com/office/drawing/2014/main" id="{F0EF92A5-97F5-4280-855C-32D71019078F}"/>
                </a:ext>
              </a:extLst>
            </p:cNvPr>
            <p:cNvSpPr>
              <a:spLocks noChangeShapeType="1"/>
            </p:cNvSpPr>
            <p:nvPr/>
          </p:nvSpPr>
          <p:spPr bwMode="auto">
            <a:xfrm flipH="1">
              <a:off x="6000" y="2327"/>
              <a:ext cx="0" cy="960"/>
            </a:xfrm>
            <a:prstGeom prst="line">
              <a:avLst/>
            </a:prstGeom>
            <a:noFill/>
            <a:ln w="38100">
              <a:solidFill>
                <a:srgbClr val="66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199684" name="Rectangle 4">
            <a:extLst>
              <a:ext uri="{FF2B5EF4-FFF2-40B4-BE49-F238E27FC236}">
                <a16:creationId xmlns:a16="http://schemas.microsoft.com/office/drawing/2014/main" id="{30C19648-4CFE-4B96-A0EE-96AD04C49CFB}"/>
              </a:ext>
            </a:extLst>
          </p:cNvPr>
          <p:cNvSpPr>
            <a:spLocks noChangeArrowheads="1"/>
          </p:cNvSpPr>
          <p:nvPr/>
        </p:nvSpPr>
        <p:spPr bwMode="auto">
          <a:xfrm>
            <a:off x="4064000" y="2667000"/>
            <a:ext cx="1150938" cy="1143000"/>
          </a:xfrm>
          <a:prstGeom prst="rect">
            <a:avLst/>
          </a:prstGeom>
          <a:noFill/>
          <a:ln w="28575">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199686" name="Picture 6" descr="mw2mass.jpg                                                    00004179puddy                          ABA78158:">
            <a:extLst>
              <a:ext uri="{FF2B5EF4-FFF2-40B4-BE49-F238E27FC236}">
                <a16:creationId xmlns:a16="http://schemas.microsoft.com/office/drawing/2014/main" id="{72557501-8754-4ACC-A1AA-3A5F3E1DEB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4214" t="34959" r="43456" b="43874"/>
          <a:stretch>
            <a:fillRect/>
          </a:stretch>
        </p:blipFill>
        <p:spPr bwMode="auto">
          <a:xfrm>
            <a:off x="1150938" y="66675"/>
            <a:ext cx="6842125" cy="679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9687" name="Rectangle 7">
            <a:extLst>
              <a:ext uri="{FF2B5EF4-FFF2-40B4-BE49-F238E27FC236}">
                <a16:creationId xmlns:a16="http://schemas.microsoft.com/office/drawing/2014/main" id="{0831000B-B767-4E6E-96DD-F331532C2E5F}"/>
              </a:ext>
            </a:extLst>
          </p:cNvPr>
          <p:cNvSpPr>
            <a:spLocks noChangeArrowheads="1"/>
          </p:cNvSpPr>
          <p:nvPr/>
        </p:nvSpPr>
        <p:spPr bwMode="auto">
          <a:xfrm>
            <a:off x="4198938" y="2819400"/>
            <a:ext cx="1152525" cy="1143000"/>
          </a:xfrm>
          <a:prstGeom prst="rect">
            <a:avLst/>
          </a:prstGeom>
          <a:noFill/>
          <a:ln w="28575">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199688" name="Picture 8" descr="mw2mass.jpg                                                    00004179puddy                          ABA78158:">
            <a:extLst>
              <a:ext uri="{FF2B5EF4-FFF2-40B4-BE49-F238E27FC236}">
                <a16:creationId xmlns:a16="http://schemas.microsoft.com/office/drawing/2014/main" id="{1FAC7586-3DF9-4EBC-BA3D-5B77305093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9709" t="43539" r="48216" b="52898"/>
          <a:stretch>
            <a:fillRect/>
          </a:stretch>
        </p:blipFill>
        <p:spPr bwMode="auto">
          <a:xfrm>
            <a:off x="2641600" y="1317625"/>
            <a:ext cx="3929063" cy="390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4">
            <a:extLst>
              <a:ext uri="{FF2B5EF4-FFF2-40B4-BE49-F238E27FC236}">
                <a16:creationId xmlns:a16="http://schemas.microsoft.com/office/drawing/2014/main" id="{5E4306C6-48C9-4634-BB81-1E918AC74C10}"/>
              </a:ext>
            </a:extLst>
          </p:cNvPr>
          <p:cNvGrpSpPr>
            <a:grpSpLocks/>
          </p:cNvGrpSpPr>
          <p:nvPr/>
        </p:nvGrpSpPr>
        <p:grpSpPr bwMode="auto">
          <a:xfrm>
            <a:off x="7789863" y="152400"/>
            <a:ext cx="1422400" cy="6610350"/>
            <a:chOff x="5496" y="83"/>
            <a:chExt cx="1008" cy="4164"/>
          </a:xfrm>
        </p:grpSpPr>
        <p:sp>
          <p:nvSpPr>
            <p:cNvPr id="196624" name="Line 15">
              <a:extLst>
                <a:ext uri="{FF2B5EF4-FFF2-40B4-BE49-F238E27FC236}">
                  <a16:creationId xmlns:a16="http://schemas.microsoft.com/office/drawing/2014/main" id="{90A61CB7-E7DE-4A46-8942-C9FBA4025D7C}"/>
                </a:ext>
              </a:extLst>
            </p:cNvPr>
            <p:cNvSpPr>
              <a:spLocks noChangeShapeType="1"/>
            </p:cNvSpPr>
            <p:nvPr/>
          </p:nvSpPr>
          <p:spPr bwMode="auto">
            <a:xfrm flipV="1">
              <a:off x="5976" y="83"/>
              <a:ext cx="0" cy="1597"/>
            </a:xfrm>
            <a:prstGeom prst="line">
              <a:avLst/>
            </a:prstGeom>
            <a:noFill/>
            <a:ln w="38100">
              <a:solidFill>
                <a:srgbClr val="66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6625" name="Text Box 16">
              <a:extLst>
                <a:ext uri="{FF2B5EF4-FFF2-40B4-BE49-F238E27FC236}">
                  <a16:creationId xmlns:a16="http://schemas.microsoft.com/office/drawing/2014/main" id="{C8156B70-BE09-407C-82F8-7B79073057A9}"/>
                </a:ext>
              </a:extLst>
            </p:cNvPr>
            <p:cNvSpPr txBox="1">
              <a:spLocks noChangeArrowheads="1"/>
            </p:cNvSpPr>
            <p:nvPr/>
          </p:nvSpPr>
          <p:spPr bwMode="auto">
            <a:xfrm>
              <a:off x="5496" y="1853"/>
              <a:ext cx="1008" cy="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b="1">
                  <a:solidFill>
                    <a:srgbClr val="66FFFF"/>
                  </a:solidFill>
                </a:rPr>
                <a:t>1,000</a:t>
              </a:r>
            </a:p>
            <a:p>
              <a:pPr>
                <a:spcBef>
                  <a:spcPct val="50000"/>
                </a:spcBef>
              </a:pPr>
              <a:r>
                <a:rPr lang="en-US" altLang="en-US" sz="1800" b="1">
                  <a:solidFill>
                    <a:srgbClr val="66FFFF"/>
                  </a:solidFill>
                </a:rPr>
                <a:t>light-years</a:t>
              </a:r>
              <a:endParaRPr lang="en-US" altLang="en-US" sz="2000">
                <a:solidFill>
                  <a:srgbClr val="66FFFF"/>
                </a:solidFill>
              </a:endParaRPr>
            </a:p>
          </p:txBody>
        </p:sp>
        <p:sp>
          <p:nvSpPr>
            <p:cNvPr id="196626" name="Line 17">
              <a:extLst>
                <a:ext uri="{FF2B5EF4-FFF2-40B4-BE49-F238E27FC236}">
                  <a16:creationId xmlns:a16="http://schemas.microsoft.com/office/drawing/2014/main" id="{169C1E3B-D3A1-497E-B77B-1376F67755D4}"/>
                </a:ext>
              </a:extLst>
            </p:cNvPr>
            <p:cNvSpPr>
              <a:spLocks noChangeShapeType="1"/>
            </p:cNvSpPr>
            <p:nvPr/>
          </p:nvSpPr>
          <p:spPr bwMode="auto">
            <a:xfrm flipH="1">
              <a:off x="5976" y="2590"/>
              <a:ext cx="0" cy="1657"/>
            </a:xfrm>
            <a:prstGeom prst="line">
              <a:avLst/>
            </a:prstGeom>
            <a:noFill/>
            <a:ln w="38100">
              <a:solidFill>
                <a:srgbClr val="66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 name="Group 20">
            <a:extLst>
              <a:ext uri="{FF2B5EF4-FFF2-40B4-BE49-F238E27FC236}">
                <a16:creationId xmlns:a16="http://schemas.microsoft.com/office/drawing/2014/main" id="{7580EC5E-9347-488B-B9F3-E8BB06DA1224}"/>
              </a:ext>
            </a:extLst>
          </p:cNvPr>
          <p:cNvGrpSpPr>
            <a:grpSpLocks/>
          </p:cNvGrpSpPr>
          <p:nvPr/>
        </p:nvGrpSpPr>
        <p:grpSpPr bwMode="auto">
          <a:xfrm>
            <a:off x="6502400" y="1295400"/>
            <a:ext cx="1150938" cy="4075113"/>
            <a:chOff x="5616" y="720"/>
            <a:chExt cx="816" cy="2567"/>
          </a:xfrm>
        </p:grpSpPr>
        <p:sp>
          <p:nvSpPr>
            <p:cNvPr id="196621" name="Line 21">
              <a:extLst>
                <a:ext uri="{FF2B5EF4-FFF2-40B4-BE49-F238E27FC236}">
                  <a16:creationId xmlns:a16="http://schemas.microsoft.com/office/drawing/2014/main" id="{B6553A9A-A4D4-4182-AC14-EDFD7B17F27D}"/>
                </a:ext>
              </a:extLst>
            </p:cNvPr>
            <p:cNvSpPr>
              <a:spLocks noChangeShapeType="1"/>
            </p:cNvSpPr>
            <p:nvPr/>
          </p:nvSpPr>
          <p:spPr bwMode="auto">
            <a:xfrm flipV="1">
              <a:off x="6000" y="720"/>
              <a:ext cx="0" cy="960"/>
            </a:xfrm>
            <a:prstGeom prst="line">
              <a:avLst/>
            </a:prstGeom>
            <a:noFill/>
            <a:ln w="38100">
              <a:solidFill>
                <a:srgbClr val="66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6622" name="Text Box 22">
              <a:extLst>
                <a:ext uri="{FF2B5EF4-FFF2-40B4-BE49-F238E27FC236}">
                  <a16:creationId xmlns:a16="http://schemas.microsoft.com/office/drawing/2014/main" id="{BF376774-7DD1-4F88-8A16-92CEA9082CFD}"/>
                </a:ext>
              </a:extLst>
            </p:cNvPr>
            <p:cNvSpPr txBox="1">
              <a:spLocks noChangeArrowheads="1"/>
            </p:cNvSpPr>
            <p:nvPr/>
          </p:nvSpPr>
          <p:spPr bwMode="auto">
            <a:xfrm>
              <a:off x="5616" y="1776"/>
              <a:ext cx="816"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b="1">
                  <a:solidFill>
                    <a:srgbClr val="66FFFF"/>
                  </a:solidFill>
                </a:rPr>
                <a:t>100</a:t>
              </a:r>
            </a:p>
            <a:p>
              <a:pPr>
                <a:spcBef>
                  <a:spcPct val="50000"/>
                </a:spcBef>
              </a:pPr>
              <a:r>
                <a:rPr lang="en-US" altLang="en-US" sz="1800" b="1">
                  <a:solidFill>
                    <a:srgbClr val="66FFFF"/>
                  </a:solidFill>
                </a:rPr>
                <a:t>light-years</a:t>
              </a:r>
            </a:p>
          </p:txBody>
        </p:sp>
        <p:sp>
          <p:nvSpPr>
            <p:cNvPr id="196623" name="Line 23">
              <a:extLst>
                <a:ext uri="{FF2B5EF4-FFF2-40B4-BE49-F238E27FC236}">
                  <a16:creationId xmlns:a16="http://schemas.microsoft.com/office/drawing/2014/main" id="{A533C23B-0644-4720-8340-97A51B1ADA8A}"/>
                </a:ext>
              </a:extLst>
            </p:cNvPr>
            <p:cNvSpPr>
              <a:spLocks noChangeShapeType="1"/>
            </p:cNvSpPr>
            <p:nvPr/>
          </p:nvSpPr>
          <p:spPr bwMode="auto">
            <a:xfrm flipH="1">
              <a:off x="6000" y="2327"/>
              <a:ext cx="0" cy="960"/>
            </a:xfrm>
            <a:prstGeom prst="line">
              <a:avLst/>
            </a:prstGeom>
            <a:noFill/>
            <a:ln w="38100">
              <a:solidFill>
                <a:srgbClr val="66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 name="Group 27">
            <a:extLst>
              <a:ext uri="{FF2B5EF4-FFF2-40B4-BE49-F238E27FC236}">
                <a16:creationId xmlns:a16="http://schemas.microsoft.com/office/drawing/2014/main" id="{6D5CD1EC-3036-49F0-8704-E4DA055068B4}"/>
              </a:ext>
            </a:extLst>
          </p:cNvPr>
          <p:cNvGrpSpPr>
            <a:grpSpLocks/>
          </p:cNvGrpSpPr>
          <p:nvPr/>
        </p:nvGrpSpPr>
        <p:grpSpPr bwMode="auto">
          <a:xfrm>
            <a:off x="917575" y="136525"/>
            <a:ext cx="3995738" cy="3063875"/>
            <a:chOff x="576" y="86"/>
            <a:chExt cx="2832" cy="1930"/>
          </a:xfrm>
        </p:grpSpPr>
        <p:sp>
          <p:nvSpPr>
            <p:cNvPr id="196619" name="Text Box 25">
              <a:extLst>
                <a:ext uri="{FF2B5EF4-FFF2-40B4-BE49-F238E27FC236}">
                  <a16:creationId xmlns:a16="http://schemas.microsoft.com/office/drawing/2014/main" id="{E50CE6C5-7C47-4A9E-AD2F-775A117238E5}"/>
                </a:ext>
              </a:extLst>
            </p:cNvPr>
            <p:cNvSpPr txBox="1">
              <a:spLocks noChangeArrowheads="1"/>
            </p:cNvSpPr>
            <p:nvPr/>
          </p:nvSpPr>
          <p:spPr bwMode="auto">
            <a:xfrm>
              <a:off x="576" y="86"/>
              <a:ext cx="2832" cy="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b="1">
                  <a:solidFill>
                    <a:srgbClr val="66FFFF"/>
                  </a:solidFill>
                </a:rPr>
                <a:t>Galactic Center</a:t>
              </a:r>
            </a:p>
            <a:p>
              <a:pPr>
                <a:spcBef>
                  <a:spcPct val="50000"/>
                </a:spcBef>
              </a:pPr>
              <a:r>
                <a:rPr lang="en-US" altLang="en-US" sz="2000" b="1">
                  <a:solidFill>
                    <a:srgbClr val="66FFFF"/>
                  </a:solidFill>
                </a:rPr>
                <a:t>30,000 light-years from us</a:t>
              </a:r>
            </a:p>
          </p:txBody>
        </p:sp>
        <p:sp>
          <p:nvSpPr>
            <p:cNvPr id="196620" name="Line 26">
              <a:extLst>
                <a:ext uri="{FF2B5EF4-FFF2-40B4-BE49-F238E27FC236}">
                  <a16:creationId xmlns:a16="http://schemas.microsoft.com/office/drawing/2014/main" id="{218B3BDF-3BCD-4A7B-A66A-057AEFDF75FD}"/>
                </a:ext>
              </a:extLst>
            </p:cNvPr>
            <p:cNvSpPr>
              <a:spLocks noChangeShapeType="1"/>
            </p:cNvSpPr>
            <p:nvPr/>
          </p:nvSpPr>
          <p:spPr bwMode="auto">
            <a:xfrm>
              <a:off x="2256" y="624"/>
              <a:ext cx="960" cy="1392"/>
            </a:xfrm>
            <a:prstGeom prst="line">
              <a:avLst/>
            </a:prstGeom>
            <a:noFill/>
            <a:ln w="38100">
              <a:solidFill>
                <a:srgbClr val="66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2000"/>
                                  </p:stCondLst>
                                  <p:childTnLst>
                                    <p:set>
                                      <p:cBhvr>
                                        <p:cTn id="9" dur="1" fill="hold">
                                          <p:stCondLst>
                                            <p:cond delay="499"/>
                                          </p:stCondLst>
                                        </p:cTn>
                                        <p:tgtEl>
                                          <p:spTgt spid="2"/>
                                        </p:tgtEl>
                                        <p:attrNameLst>
                                          <p:attrName>style.visibility</p:attrName>
                                        </p:attrNameLst>
                                      </p:cBhvr>
                                      <p:to>
                                        <p:strVal val="visible"/>
                                      </p:to>
                                    </p:set>
                                  </p:childTnLst>
                                </p:cTn>
                              </p:par>
                            </p:childTnLst>
                          </p:cTn>
                        </p:par>
                        <p:par>
                          <p:cTn id="10" fill="hold" nodeType="afterGroup">
                            <p:stCondLst>
                              <p:cond delay="3000"/>
                            </p:stCondLst>
                            <p:childTnLst>
                              <p:par>
                                <p:cTn id="11" presetID="1" presetClass="entr" presetSubtype="0" fill="hold" grpId="0" nodeType="afterEffect">
                                  <p:stCondLst>
                                    <p:cond delay="2000"/>
                                  </p:stCondLst>
                                  <p:childTnLst>
                                    <p:set>
                                      <p:cBhvr>
                                        <p:cTn id="12" dur="1" fill="hold">
                                          <p:stCondLst>
                                            <p:cond delay="499"/>
                                          </p:stCondLst>
                                        </p:cTn>
                                        <p:tgtEl>
                                          <p:spTgt spid="199684"/>
                                        </p:tgtEl>
                                        <p:attrNameLst>
                                          <p:attrName>style.visibility</p:attrName>
                                        </p:attrNameLst>
                                      </p:cBhvr>
                                      <p:to>
                                        <p:strVal val="visible"/>
                                      </p:to>
                                    </p:set>
                                  </p:childTnLst>
                                </p:cTn>
                              </p:par>
                            </p:childTnLst>
                          </p:cTn>
                        </p:par>
                        <p:par>
                          <p:cTn id="13" fill="hold" nodeType="afterGroup">
                            <p:stCondLst>
                              <p:cond delay="5500"/>
                            </p:stCondLst>
                            <p:childTnLst>
                              <p:par>
                                <p:cTn id="14" presetID="1" presetClass="exit" presetSubtype="0" fill="hold" nodeType="afterEffect">
                                  <p:stCondLst>
                                    <p:cond delay="0"/>
                                  </p:stCondLst>
                                  <p:childTnLst>
                                    <p:set>
                                      <p:cBhvr>
                                        <p:cTn id="15" dur="1" fill="hold">
                                          <p:stCondLst>
                                            <p:cond delay="499"/>
                                          </p:stCondLst>
                                        </p:cTn>
                                        <p:tgtEl>
                                          <p:spTgt spid="2"/>
                                        </p:tgtEl>
                                        <p:attrNameLst>
                                          <p:attrName>style.visibility</p:attrName>
                                        </p:attrNameLst>
                                      </p:cBhvr>
                                      <p:to>
                                        <p:strVal val="hidden"/>
                                      </p:to>
                                    </p:set>
                                  </p:childTnLst>
                                </p:cTn>
                              </p:par>
                            </p:childTnLst>
                          </p:cTn>
                        </p:par>
                        <p:par>
                          <p:cTn id="16" fill="hold" nodeType="afterGroup">
                            <p:stCondLst>
                              <p:cond delay="6000"/>
                            </p:stCondLst>
                            <p:childTnLst>
                              <p:par>
                                <p:cTn id="17" presetID="1" presetClass="exit" presetSubtype="0" fill="hold" nodeType="afterEffect">
                                  <p:stCondLst>
                                    <p:cond delay="0"/>
                                  </p:stCondLst>
                                  <p:childTnLst>
                                    <p:set>
                                      <p:cBhvr>
                                        <p:cTn id="18" dur="1" fill="hold">
                                          <p:stCondLst>
                                            <p:cond delay="499"/>
                                          </p:stCondLst>
                                        </p:cTn>
                                        <p:tgtEl>
                                          <p:spTgt spid="5"/>
                                        </p:tgtEl>
                                        <p:attrNameLst>
                                          <p:attrName>style.visibility</p:attrName>
                                        </p:attrNameLst>
                                      </p:cBhvr>
                                      <p:to>
                                        <p:strVal val="hidden"/>
                                      </p:to>
                                    </p:set>
                                  </p:childTnLst>
                                </p:cTn>
                              </p:par>
                            </p:childTnLst>
                          </p:cTn>
                        </p:par>
                        <p:par>
                          <p:cTn id="19" fill="hold" nodeType="afterGroup">
                            <p:stCondLst>
                              <p:cond delay="6500"/>
                            </p:stCondLst>
                            <p:childTnLst>
                              <p:par>
                                <p:cTn id="20" presetID="1" presetClass="exit" presetSubtype="0" fill="hold" grpId="0" nodeType="afterEffect">
                                  <p:stCondLst>
                                    <p:cond delay="0"/>
                                  </p:stCondLst>
                                  <p:childTnLst>
                                    <p:set>
                                      <p:cBhvr>
                                        <p:cTn id="21" dur="1" fill="hold">
                                          <p:stCondLst>
                                            <p:cond delay="499"/>
                                          </p:stCondLst>
                                        </p:cTn>
                                        <p:tgtEl>
                                          <p:spTgt spid="199689"/>
                                        </p:tgtEl>
                                        <p:attrNameLst>
                                          <p:attrName>style.visibility</p:attrName>
                                        </p:attrNameLst>
                                      </p:cBhvr>
                                      <p:to>
                                        <p:strVal val="hidden"/>
                                      </p:to>
                                    </p:set>
                                  </p:childTnLst>
                                </p:cTn>
                              </p:par>
                            </p:childTnLst>
                          </p:cTn>
                        </p:par>
                        <p:par>
                          <p:cTn id="22" fill="hold" nodeType="afterGroup">
                            <p:stCondLst>
                              <p:cond delay="7000"/>
                            </p:stCondLst>
                            <p:childTnLst>
                              <p:par>
                                <p:cTn id="23" presetID="23" presetClass="entr" presetSubtype="528" fill="hold" nodeType="afterEffect">
                                  <p:stCondLst>
                                    <p:cond delay="0"/>
                                  </p:stCondLst>
                                  <p:childTnLst>
                                    <p:set>
                                      <p:cBhvr>
                                        <p:cTn id="24" dur="1" fill="hold">
                                          <p:stCondLst>
                                            <p:cond delay="0"/>
                                          </p:stCondLst>
                                        </p:cTn>
                                        <p:tgtEl>
                                          <p:spTgt spid="199686"/>
                                        </p:tgtEl>
                                        <p:attrNameLst>
                                          <p:attrName>style.visibility</p:attrName>
                                        </p:attrNameLst>
                                      </p:cBhvr>
                                      <p:to>
                                        <p:strVal val="visible"/>
                                      </p:to>
                                    </p:set>
                                    <p:anim calcmode="lin" valueType="num">
                                      <p:cBhvr>
                                        <p:cTn id="25" dur="500" fill="hold"/>
                                        <p:tgtEl>
                                          <p:spTgt spid="199686"/>
                                        </p:tgtEl>
                                        <p:attrNameLst>
                                          <p:attrName>ppt_w</p:attrName>
                                        </p:attrNameLst>
                                      </p:cBhvr>
                                      <p:tavLst>
                                        <p:tav tm="0">
                                          <p:val>
                                            <p:fltVal val="0"/>
                                          </p:val>
                                        </p:tav>
                                        <p:tav tm="100000">
                                          <p:val>
                                            <p:strVal val="#ppt_w"/>
                                          </p:val>
                                        </p:tav>
                                      </p:tavLst>
                                    </p:anim>
                                    <p:anim calcmode="lin" valueType="num">
                                      <p:cBhvr>
                                        <p:cTn id="26" dur="500" fill="hold"/>
                                        <p:tgtEl>
                                          <p:spTgt spid="199686"/>
                                        </p:tgtEl>
                                        <p:attrNameLst>
                                          <p:attrName>ppt_h</p:attrName>
                                        </p:attrNameLst>
                                      </p:cBhvr>
                                      <p:tavLst>
                                        <p:tav tm="0">
                                          <p:val>
                                            <p:fltVal val="0"/>
                                          </p:val>
                                        </p:tav>
                                        <p:tav tm="100000">
                                          <p:val>
                                            <p:strVal val="#ppt_h"/>
                                          </p:val>
                                        </p:tav>
                                      </p:tavLst>
                                    </p:anim>
                                    <p:anim calcmode="lin" valueType="num">
                                      <p:cBhvr>
                                        <p:cTn id="27" dur="500" fill="hold"/>
                                        <p:tgtEl>
                                          <p:spTgt spid="199686"/>
                                        </p:tgtEl>
                                        <p:attrNameLst>
                                          <p:attrName>ppt_x</p:attrName>
                                        </p:attrNameLst>
                                      </p:cBhvr>
                                      <p:tavLst>
                                        <p:tav tm="0">
                                          <p:val>
                                            <p:fltVal val="0.5"/>
                                          </p:val>
                                        </p:tav>
                                        <p:tav tm="100000">
                                          <p:val>
                                            <p:strVal val="#ppt_x"/>
                                          </p:val>
                                        </p:tav>
                                      </p:tavLst>
                                    </p:anim>
                                    <p:anim calcmode="lin" valueType="num">
                                      <p:cBhvr>
                                        <p:cTn id="28" dur="500" fill="hold"/>
                                        <p:tgtEl>
                                          <p:spTgt spid="199686"/>
                                        </p:tgtEl>
                                        <p:attrNameLst>
                                          <p:attrName>ppt_y</p:attrName>
                                        </p:attrNameLst>
                                      </p:cBhvr>
                                      <p:tavLst>
                                        <p:tav tm="0">
                                          <p:val>
                                            <p:fltVal val="0.5"/>
                                          </p:val>
                                        </p:tav>
                                        <p:tav tm="100000">
                                          <p:val>
                                            <p:strVal val="#ppt_y"/>
                                          </p:val>
                                        </p:tav>
                                      </p:tavLst>
                                    </p:anim>
                                  </p:childTnLst>
                                </p:cTn>
                              </p:par>
                            </p:childTnLst>
                          </p:cTn>
                        </p:par>
                        <p:par>
                          <p:cTn id="29" fill="hold" nodeType="afterGroup">
                            <p:stCondLst>
                              <p:cond delay="7500"/>
                            </p:stCondLst>
                            <p:childTnLst>
                              <p:par>
                                <p:cTn id="30" presetID="1" presetClass="exit" presetSubtype="0" fill="hold" nodeType="afterEffect">
                                  <p:stCondLst>
                                    <p:cond delay="0"/>
                                  </p:stCondLst>
                                  <p:childTnLst>
                                    <p:set>
                                      <p:cBhvr>
                                        <p:cTn id="31" dur="1" fill="hold">
                                          <p:stCondLst>
                                            <p:cond delay="499"/>
                                          </p:stCondLst>
                                        </p:cTn>
                                        <p:tgtEl>
                                          <p:spTgt spid="199683"/>
                                        </p:tgtEl>
                                        <p:attrNameLst>
                                          <p:attrName>style.visibility</p:attrName>
                                        </p:attrNameLst>
                                      </p:cBhvr>
                                      <p:to>
                                        <p:strVal val="hidden"/>
                                      </p:to>
                                    </p:set>
                                  </p:childTnLst>
                                </p:cTn>
                              </p:par>
                            </p:childTnLst>
                          </p:cTn>
                        </p:par>
                        <p:par>
                          <p:cTn id="32" fill="hold" nodeType="afterGroup">
                            <p:stCondLst>
                              <p:cond delay="8000"/>
                            </p:stCondLst>
                            <p:childTnLst>
                              <p:par>
                                <p:cTn id="33" presetID="1" presetClass="entr" presetSubtype="0" fill="hold" nodeType="afterEffect">
                                  <p:stCondLst>
                                    <p:cond delay="1000"/>
                                  </p:stCondLst>
                                  <p:childTnLst>
                                    <p:set>
                                      <p:cBhvr>
                                        <p:cTn id="34" dur="1" fill="hold">
                                          <p:stCondLst>
                                            <p:cond delay="499"/>
                                          </p:stCondLst>
                                        </p:cTn>
                                        <p:tgtEl>
                                          <p:spTgt spid="3"/>
                                        </p:tgtEl>
                                        <p:attrNameLst>
                                          <p:attrName>style.visibility</p:attrName>
                                        </p:attrNameLst>
                                      </p:cBhvr>
                                      <p:to>
                                        <p:strVal val="visible"/>
                                      </p:to>
                                    </p:set>
                                  </p:childTnLst>
                                </p:cTn>
                              </p:par>
                            </p:childTnLst>
                          </p:cTn>
                        </p:par>
                        <p:par>
                          <p:cTn id="35" fill="hold" nodeType="afterGroup">
                            <p:stCondLst>
                              <p:cond delay="9500"/>
                            </p:stCondLst>
                            <p:childTnLst>
                              <p:par>
                                <p:cTn id="36" presetID="1" presetClass="exit" presetSubtype="0" fill="hold" grpId="1" nodeType="afterEffect">
                                  <p:stCondLst>
                                    <p:cond delay="0"/>
                                  </p:stCondLst>
                                  <p:childTnLst>
                                    <p:set>
                                      <p:cBhvr>
                                        <p:cTn id="37" dur="1" fill="hold">
                                          <p:stCondLst>
                                            <p:cond delay="499"/>
                                          </p:stCondLst>
                                        </p:cTn>
                                        <p:tgtEl>
                                          <p:spTgt spid="199684"/>
                                        </p:tgtEl>
                                        <p:attrNameLst>
                                          <p:attrName>style.visibility</p:attrName>
                                        </p:attrNameLst>
                                      </p:cBhvr>
                                      <p:to>
                                        <p:strVal val="hidden"/>
                                      </p:to>
                                    </p:set>
                                  </p:childTnLst>
                                </p:cTn>
                              </p:par>
                            </p:childTnLst>
                          </p:cTn>
                        </p:par>
                        <p:par>
                          <p:cTn id="38" fill="hold" nodeType="afterGroup">
                            <p:stCondLst>
                              <p:cond delay="10000"/>
                            </p:stCondLst>
                            <p:childTnLst>
                              <p:par>
                                <p:cTn id="39" presetID="1" presetClass="entr" presetSubtype="0" fill="hold" grpId="0" nodeType="afterEffect">
                                  <p:stCondLst>
                                    <p:cond delay="4000"/>
                                  </p:stCondLst>
                                  <p:childTnLst>
                                    <p:set>
                                      <p:cBhvr>
                                        <p:cTn id="40" dur="1" fill="hold">
                                          <p:stCondLst>
                                            <p:cond delay="499"/>
                                          </p:stCondLst>
                                        </p:cTn>
                                        <p:tgtEl>
                                          <p:spTgt spid="199687"/>
                                        </p:tgtEl>
                                        <p:attrNameLst>
                                          <p:attrName>style.visibility</p:attrName>
                                        </p:attrNameLst>
                                      </p:cBhvr>
                                      <p:to>
                                        <p:strVal val="visible"/>
                                      </p:to>
                                    </p:set>
                                  </p:childTnLst>
                                </p:cTn>
                              </p:par>
                            </p:childTnLst>
                          </p:cTn>
                        </p:par>
                        <p:par>
                          <p:cTn id="41" fill="hold" nodeType="afterGroup">
                            <p:stCondLst>
                              <p:cond delay="14500"/>
                            </p:stCondLst>
                            <p:childTnLst>
                              <p:par>
                                <p:cTn id="42" presetID="1" presetClass="exit" presetSubtype="0" fill="hold" nodeType="afterEffect">
                                  <p:stCondLst>
                                    <p:cond delay="2000"/>
                                  </p:stCondLst>
                                  <p:childTnLst>
                                    <p:set>
                                      <p:cBhvr>
                                        <p:cTn id="43" dur="1" fill="hold">
                                          <p:stCondLst>
                                            <p:cond delay="499"/>
                                          </p:stCondLst>
                                        </p:cTn>
                                        <p:tgtEl>
                                          <p:spTgt spid="199686"/>
                                        </p:tgtEl>
                                        <p:attrNameLst>
                                          <p:attrName>style.visibility</p:attrName>
                                        </p:attrNameLst>
                                      </p:cBhvr>
                                      <p:to>
                                        <p:strVal val="hidden"/>
                                      </p:to>
                                    </p:set>
                                  </p:childTnLst>
                                </p:cTn>
                              </p:par>
                            </p:childTnLst>
                          </p:cTn>
                        </p:par>
                        <p:par>
                          <p:cTn id="44" fill="hold" nodeType="afterGroup">
                            <p:stCondLst>
                              <p:cond delay="17000"/>
                            </p:stCondLst>
                            <p:childTnLst>
                              <p:par>
                                <p:cTn id="45" presetID="1" presetClass="exit" presetSubtype="0" fill="hold" nodeType="afterEffect">
                                  <p:stCondLst>
                                    <p:cond delay="0"/>
                                  </p:stCondLst>
                                  <p:childTnLst>
                                    <p:set>
                                      <p:cBhvr>
                                        <p:cTn id="46" dur="1" fill="hold">
                                          <p:stCondLst>
                                            <p:cond delay="499"/>
                                          </p:stCondLst>
                                        </p:cTn>
                                        <p:tgtEl>
                                          <p:spTgt spid="3"/>
                                        </p:tgtEl>
                                        <p:attrNameLst>
                                          <p:attrName>style.visibility</p:attrName>
                                        </p:attrNameLst>
                                      </p:cBhvr>
                                      <p:to>
                                        <p:strVal val="hidden"/>
                                      </p:to>
                                    </p:set>
                                  </p:childTnLst>
                                </p:cTn>
                              </p:par>
                            </p:childTnLst>
                          </p:cTn>
                        </p:par>
                        <p:par>
                          <p:cTn id="47" fill="hold" nodeType="afterGroup">
                            <p:stCondLst>
                              <p:cond delay="17500"/>
                            </p:stCondLst>
                            <p:childTnLst>
                              <p:par>
                                <p:cTn id="48" presetID="1" presetClass="exit" presetSubtype="0" fill="hold" grpId="1" nodeType="afterEffect">
                                  <p:stCondLst>
                                    <p:cond delay="0"/>
                                  </p:stCondLst>
                                  <p:childTnLst>
                                    <p:set>
                                      <p:cBhvr>
                                        <p:cTn id="49" dur="1" fill="hold">
                                          <p:stCondLst>
                                            <p:cond delay="499"/>
                                          </p:stCondLst>
                                        </p:cTn>
                                        <p:tgtEl>
                                          <p:spTgt spid="199687"/>
                                        </p:tgtEl>
                                        <p:attrNameLst>
                                          <p:attrName>style.visibility</p:attrName>
                                        </p:attrNameLst>
                                      </p:cBhvr>
                                      <p:to>
                                        <p:strVal val="hidden"/>
                                      </p:to>
                                    </p:set>
                                  </p:childTnLst>
                                </p:cTn>
                              </p:par>
                            </p:childTnLst>
                          </p:cTn>
                        </p:par>
                        <p:par>
                          <p:cTn id="50" fill="hold" nodeType="afterGroup">
                            <p:stCondLst>
                              <p:cond delay="18000"/>
                            </p:stCondLst>
                            <p:childTnLst>
                              <p:par>
                                <p:cTn id="51" presetID="23" presetClass="entr" presetSubtype="528" fill="hold" nodeType="afterEffect">
                                  <p:stCondLst>
                                    <p:cond delay="0"/>
                                  </p:stCondLst>
                                  <p:childTnLst>
                                    <p:set>
                                      <p:cBhvr>
                                        <p:cTn id="52" dur="1" fill="hold">
                                          <p:stCondLst>
                                            <p:cond delay="0"/>
                                          </p:stCondLst>
                                        </p:cTn>
                                        <p:tgtEl>
                                          <p:spTgt spid="199688"/>
                                        </p:tgtEl>
                                        <p:attrNameLst>
                                          <p:attrName>style.visibility</p:attrName>
                                        </p:attrNameLst>
                                      </p:cBhvr>
                                      <p:to>
                                        <p:strVal val="visible"/>
                                      </p:to>
                                    </p:set>
                                    <p:anim calcmode="lin" valueType="num">
                                      <p:cBhvr>
                                        <p:cTn id="53" dur="500" fill="hold"/>
                                        <p:tgtEl>
                                          <p:spTgt spid="199688"/>
                                        </p:tgtEl>
                                        <p:attrNameLst>
                                          <p:attrName>ppt_w</p:attrName>
                                        </p:attrNameLst>
                                      </p:cBhvr>
                                      <p:tavLst>
                                        <p:tav tm="0">
                                          <p:val>
                                            <p:fltVal val="0"/>
                                          </p:val>
                                        </p:tav>
                                        <p:tav tm="100000">
                                          <p:val>
                                            <p:strVal val="#ppt_w"/>
                                          </p:val>
                                        </p:tav>
                                      </p:tavLst>
                                    </p:anim>
                                    <p:anim calcmode="lin" valueType="num">
                                      <p:cBhvr>
                                        <p:cTn id="54" dur="500" fill="hold"/>
                                        <p:tgtEl>
                                          <p:spTgt spid="199688"/>
                                        </p:tgtEl>
                                        <p:attrNameLst>
                                          <p:attrName>ppt_h</p:attrName>
                                        </p:attrNameLst>
                                      </p:cBhvr>
                                      <p:tavLst>
                                        <p:tav tm="0">
                                          <p:val>
                                            <p:fltVal val="0"/>
                                          </p:val>
                                        </p:tav>
                                        <p:tav tm="100000">
                                          <p:val>
                                            <p:strVal val="#ppt_h"/>
                                          </p:val>
                                        </p:tav>
                                      </p:tavLst>
                                    </p:anim>
                                    <p:anim calcmode="lin" valueType="num">
                                      <p:cBhvr>
                                        <p:cTn id="55" dur="500" fill="hold"/>
                                        <p:tgtEl>
                                          <p:spTgt spid="199688"/>
                                        </p:tgtEl>
                                        <p:attrNameLst>
                                          <p:attrName>ppt_x</p:attrName>
                                        </p:attrNameLst>
                                      </p:cBhvr>
                                      <p:tavLst>
                                        <p:tav tm="0">
                                          <p:val>
                                            <p:fltVal val="0.5"/>
                                          </p:val>
                                        </p:tav>
                                        <p:tav tm="100000">
                                          <p:val>
                                            <p:strVal val="#ppt_x"/>
                                          </p:val>
                                        </p:tav>
                                      </p:tavLst>
                                    </p:anim>
                                    <p:anim calcmode="lin" valueType="num">
                                      <p:cBhvr>
                                        <p:cTn id="56" dur="500" fill="hold"/>
                                        <p:tgtEl>
                                          <p:spTgt spid="199688"/>
                                        </p:tgtEl>
                                        <p:attrNameLst>
                                          <p:attrName>ppt_y</p:attrName>
                                        </p:attrNameLst>
                                      </p:cBhvr>
                                      <p:tavLst>
                                        <p:tav tm="0">
                                          <p:val>
                                            <p:fltVal val="0.5"/>
                                          </p:val>
                                        </p:tav>
                                        <p:tav tm="100000">
                                          <p:val>
                                            <p:strVal val="#ppt_y"/>
                                          </p:val>
                                        </p:tav>
                                      </p:tavLst>
                                    </p:anim>
                                  </p:childTnLst>
                                </p:cTn>
                              </p:par>
                            </p:childTnLst>
                          </p:cTn>
                        </p:par>
                        <p:par>
                          <p:cTn id="57" fill="hold" nodeType="afterGroup">
                            <p:stCondLst>
                              <p:cond delay="18500"/>
                            </p:stCondLst>
                            <p:childTnLst>
                              <p:par>
                                <p:cTn id="58" presetID="1" presetClass="entr" presetSubtype="0" fill="hold" nodeType="afterEffect">
                                  <p:stCondLst>
                                    <p:cond delay="1000"/>
                                  </p:stCondLst>
                                  <p:childTnLst>
                                    <p:set>
                                      <p:cBhvr>
                                        <p:cTn id="59"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9" grpId="0" autoUpdateAnimBg="0"/>
      <p:bldP spid="199684" grpId="0" animBg="1"/>
      <p:bldP spid="199684" grpId="1" animBg="1"/>
      <p:bldP spid="199687" grpId="0" animBg="1"/>
      <p:bldP spid="199687" grpId="1" animBg="1"/>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657" name="Picture 2" descr="0203long_xray_m.jpg                                            0005A6F5phoenix                        B7DDFAFB:">
            <a:extLst>
              <a:ext uri="{FF2B5EF4-FFF2-40B4-BE49-F238E27FC236}">
                <a16:creationId xmlns:a16="http://schemas.microsoft.com/office/drawing/2014/main" id="{E5EB73C6-A867-48D4-BEE9-47A2137F2B42}"/>
              </a:ext>
            </a:extLst>
          </p:cNvPr>
          <p:cNvPicPr>
            <a:picLocks noChangeAspect="1" noChangeArrowheads="1"/>
          </p:cNvPicPr>
          <p:nvPr/>
        </p:nvPicPr>
        <p:blipFill>
          <a:blip r:embed="rId3">
            <a:lum contrast="6000"/>
            <a:extLst>
              <a:ext uri="{28A0092B-C50C-407E-A947-70E740481C1C}">
                <a14:useLocalDpi xmlns:a14="http://schemas.microsoft.com/office/drawing/2010/main" val="0"/>
              </a:ext>
            </a:extLst>
          </a:blip>
          <a:srcRect l="1123" t="2248" r="2248" b="1123"/>
          <a:stretch>
            <a:fillRect/>
          </a:stretch>
        </p:blipFill>
        <p:spPr bwMode="auto">
          <a:xfrm>
            <a:off x="1143000" y="152400"/>
            <a:ext cx="65532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8658" name="Text Box 3">
            <a:extLst>
              <a:ext uri="{FF2B5EF4-FFF2-40B4-BE49-F238E27FC236}">
                <a16:creationId xmlns:a16="http://schemas.microsoft.com/office/drawing/2014/main" id="{7A65088C-5F50-42A5-8133-D9B17E8F055F}"/>
              </a:ext>
            </a:extLst>
          </p:cNvPr>
          <p:cNvSpPr txBox="1">
            <a:spLocks noChangeArrowheads="1"/>
          </p:cNvSpPr>
          <p:nvPr/>
        </p:nvSpPr>
        <p:spPr bwMode="auto">
          <a:xfrm>
            <a:off x="2209800" y="6172200"/>
            <a:ext cx="4572000" cy="523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Galactic Center in x-rays</a:t>
            </a:r>
            <a:endParaRPr lang="en-US" altLang="en-US">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705" name="Picture 2" descr="mwcentre_eso_big.jpg                                           0005CF25Mac OS X                       BADBF046:">
            <a:extLst>
              <a:ext uri="{FF2B5EF4-FFF2-40B4-BE49-F238E27FC236}">
                <a16:creationId xmlns:a16="http://schemas.microsoft.com/office/drawing/2014/main" id="{E47B46FB-4DFE-4FE1-93A9-FDF31100307F}"/>
              </a:ext>
            </a:extLst>
          </p:cNvPr>
          <p:cNvPicPr>
            <a:picLocks noChangeAspect="1" noChangeArrowheads="1"/>
          </p:cNvPicPr>
          <p:nvPr/>
        </p:nvPicPr>
        <p:blipFill>
          <a:blip r:embed="rId3">
            <a:lum contrast="2000"/>
            <a:extLst>
              <a:ext uri="{28A0092B-C50C-407E-A947-70E740481C1C}">
                <a14:useLocalDpi xmlns:a14="http://schemas.microsoft.com/office/drawing/2010/main" val="0"/>
              </a:ext>
            </a:extLst>
          </a:blip>
          <a:srcRect l="3125" t="998" b="17764"/>
          <a:stretch>
            <a:fillRect/>
          </a:stretch>
        </p:blipFill>
        <p:spPr bwMode="auto">
          <a:xfrm>
            <a:off x="1143000" y="504825"/>
            <a:ext cx="6934200" cy="620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753" name="Picture 2" descr="gc1.jpg                                                        00016CA1phoenix                        ABA78158:">
            <a:extLst>
              <a:ext uri="{FF2B5EF4-FFF2-40B4-BE49-F238E27FC236}">
                <a16:creationId xmlns:a16="http://schemas.microsoft.com/office/drawing/2014/main" id="{59D386A3-D5AD-4147-8038-4440B78F5686}"/>
              </a:ext>
            </a:extLst>
          </p:cNvPr>
          <p:cNvPicPr>
            <a:picLocks noChangeAspect="1" noChangeArrowheads="1"/>
          </p:cNvPicPr>
          <p:nvPr/>
        </p:nvPicPr>
        <p:blipFill>
          <a:blip r:embed="rId3">
            <a:lum bright="-24000" contrast="56000"/>
            <a:extLst>
              <a:ext uri="{28A0092B-C50C-407E-A947-70E740481C1C}">
                <a14:useLocalDpi xmlns:a14="http://schemas.microsoft.com/office/drawing/2010/main" val="0"/>
              </a:ext>
            </a:extLst>
          </a:blip>
          <a:srcRect l="10678" t="21873" b="10715"/>
          <a:stretch>
            <a:fillRect/>
          </a:stretch>
        </p:blipFill>
        <p:spPr bwMode="auto">
          <a:xfrm>
            <a:off x="1490663" y="152400"/>
            <a:ext cx="6162675"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2754" name="Text Box 3">
            <a:extLst>
              <a:ext uri="{FF2B5EF4-FFF2-40B4-BE49-F238E27FC236}">
                <a16:creationId xmlns:a16="http://schemas.microsoft.com/office/drawing/2014/main" id="{E112A4F4-6969-4335-A8EC-3BE85DB29B4E}"/>
              </a:ext>
            </a:extLst>
          </p:cNvPr>
          <p:cNvSpPr txBox="1">
            <a:spLocks noChangeArrowheads="1"/>
          </p:cNvSpPr>
          <p:nvPr/>
        </p:nvSpPr>
        <p:spPr bwMode="auto">
          <a:xfrm>
            <a:off x="3352800" y="5791200"/>
            <a:ext cx="39703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b="1">
                <a:solidFill>
                  <a:srgbClr val="00A2FF"/>
                </a:solidFill>
                <a:latin typeface="Arial" panose="020B0604020202020204" pitchFamily="34" charset="0"/>
                <a:cs typeface="Arial" panose="020B0604020202020204" pitchFamily="34" charset="0"/>
              </a:rPr>
              <a:t>Galactic Center</a:t>
            </a:r>
            <a:r>
              <a:rPr lang="en-US" altLang="en-US" b="1">
                <a:solidFill>
                  <a:srgbClr val="00A2FF"/>
                </a:solidFill>
                <a:latin typeface="Arial" panose="020B0604020202020204" pitchFamily="34" charset="0"/>
                <a:cs typeface="Arial" panose="020B0604020202020204" pitchFamily="34" charset="0"/>
              </a:rPr>
              <a:t> in radio light</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03778" name="Picture 7" descr="&#10;galcenter.gif                                                  00004179puddy                          ABA78158:">
            <a:extLst>
              <a:ext uri="{FF2B5EF4-FFF2-40B4-BE49-F238E27FC236}">
                <a16:creationId xmlns:a16="http://schemas.microsoft.com/office/drawing/2014/main" id="{6B976492-1153-4BA8-8AC4-E7EBFB97C40E}"/>
              </a:ext>
            </a:extLst>
          </p:cNvPr>
          <p:cNvPicPr>
            <a:picLocks noChangeAspect="1" noChangeArrowheads="1"/>
          </p:cNvPicPr>
          <p:nvPr/>
        </p:nvPicPr>
        <p:blipFill>
          <a:blip r:embed="rId2">
            <a:lum bright="-36000" contrast="24000"/>
            <a:extLst>
              <a:ext uri="{28A0092B-C50C-407E-A947-70E740481C1C}">
                <a14:useLocalDpi xmlns:a14="http://schemas.microsoft.com/office/drawing/2010/main" val="0"/>
              </a:ext>
            </a:extLst>
          </a:blip>
          <a:srcRect l="14117" t="17897"/>
          <a:stretch>
            <a:fillRect/>
          </a:stretch>
        </p:blipFill>
        <p:spPr bwMode="auto">
          <a:xfrm>
            <a:off x="1897063" y="152400"/>
            <a:ext cx="53721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3779" name="Text Box 3">
            <a:extLst>
              <a:ext uri="{FF2B5EF4-FFF2-40B4-BE49-F238E27FC236}">
                <a16:creationId xmlns:a16="http://schemas.microsoft.com/office/drawing/2014/main" id="{24D105B7-0384-46D4-92C8-0EF1F5BEE263}"/>
              </a:ext>
            </a:extLst>
          </p:cNvPr>
          <p:cNvSpPr txBox="1">
            <a:spLocks noChangeArrowheads="1"/>
          </p:cNvSpPr>
          <p:nvPr/>
        </p:nvSpPr>
        <p:spPr bwMode="auto">
          <a:xfrm>
            <a:off x="6570663" y="5181600"/>
            <a:ext cx="237013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b="1">
                <a:solidFill>
                  <a:srgbClr val="00A2FF"/>
                </a:solidFill>
                <a:latin typeface="Arial" panose="020B0604020202020204" pitchFamily="34" charset="0"/>
                <a:cs typeface="Arial" panose="020B0604020202020204" pitchFamily="34" charset="0"/>
              </a:rPr>
              <a:t>Galactic Center</a:t>
            </a:r>
            <a:r>
              <a:rPr lang="en-US" altLang="en-US" b="1">
                <a:solidFill>
                  <a:srgbClr val="00A2FF"/>
                </a:solidFill>
                <a:latin typeface="Arial" panose="020B0604020202020204" pitchFamily="34" charset="0"/>
                <a:cs typeface="Arial" panose="020B0604020202020204" pitchFamily="34" charset="0"/>
              </a:rPr>
              <a:t> in radio light</a:t>
            </a:r>
          </a:p>
        </p:txBody>
      </p:sp>
      <p:grpSp>
        <p:nvGrpSpPr>
          <p:cNvPr id="2" name="Group 8">
            <a:extLst>
              <a:ext uri="{FF2B5EF4-FFF2-40B4-BE49-F238E27FC236}">
                <a16:creationId xmlns:a16="http://schemas.microsoft.com/office/drawing/2014/main" id="{33E61045-EE50-4142-82CD-656D12B0D21B}"/>
              </a:ext>
            </a:extLst>
          </p:cNvPr>
          <p:cNvGrpSpPr>
            <a:grpSpLocks/>
          </p:cNvGrpSpPr>
          <p:nvPr/>
        </p:nvGrpSpPr>
        <p:grpSpPr bwMode="auto">
          <a:xfrm>
            <a:off x="541338" y="3505200"/>
            <a:ext cx="2659062" cy="1685925"/>
            <a:chOff x="384" y="2208"/>
            <a:chExt cx="1884" cy="1062"/>
          </a:xfrm>
        </p:grpSpPr>
        <p:sp>
          <p:nvSpPr>
            <p:cNvPr id="203781" name="Text Box 4">
              <a:extLst>
                <a:ext uri="{FF2B5EF4-FFF2-40B4-BE49-F238E27FC236}">
                  <a16:creationId xmlns:a16="http://schemas.microsoft.com/office/drawing/2014/main" id="{12A81A65-3CA6-48C5-90FF-DC8763E0153E}"/>
                </a:ext>
              </a:extLst>
            </p:cNvPr>
            <p:cNvSpPr txBox="1">
              <a:spLocks noChangeArrowheads="1"/>
            </p:cNvSpPr>
            <p:nvPr/>
          </p:nvSpPr>
          <p:spPr bwMode="auto">
            <a:xfrm>
              <a:off x="384" y="2688"/>
              <a:ext cx="188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b="1">
                  <a:solidFill>
                    <a:srgbClr val="00A2FF"/>
                  </a:solidFill>
                  <a:latin typeface="Arial" panose="020B0604020202020204" pitchFamily="34" charset="0"/>
                  <a:cs typeface="Arial" panose="020B0604020202020204" pitchFamily="34" charset="0"/>
                </a:rPr>
                <a:t>remnants of an explosion 100,000 yrs ago</a:t>
              </a:r>
              <a:endParaRPr lang="en-US" altLang="en-US" b="1">
                <a:solidFill>
                  <a:srgbClr val="00A2FF"/>
                </a:solidFill>
                <a:latin typeface="Arial" panose="020B0604020202020204" pitchFamily="34" charset="0"/>
                <a:cs typeface="Arial" panose="020B0604020202020204" pitchFamily="34" charset="0"/>
              </a:endParaRPr>
            </a:p>
          </p:txBody>
        </p:sp>
        <p:sp>
          <p:nvSpPr>
            <p:cNvPr id="203782" name="Line 5">
              <a:extLst>
                <a:ext uri="{FF2B5EF4-FFF2-40B4-BE49-F238E27FC236}">
                  <a16:creationId xmlns:a16="http://schemas.microsoft.com/office/drawing/2014/main" id="{E762CC81-787E-494D-8137-2F0E510BCB8E}"/>
                </a:ext>
              </a:extLst>
            </p:cNvPr>
            <p:cNvSpPr>
              <a:spLocks noChangeShapeType="1"/>
            </p:cNvSpPr>
            <p:nvPr/>
          </p:nvSpPr>
          <p:spPr bwMode="auto">
            <a:xfrm flipV="1">
              <a:off x="1536" y="2208"/>
              <a:ext cx="192" cy="480"/>
            </a:xfrm>
            <a:prstGeom prst="line">
              <a:avLst/>
            </a:prstGeom>
            <a:noFill/>
            <a:ln w="19050">
              <a:solidFill>
                <a:srgbClr val="00A2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200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descr="sun.jpg">
            <a:extLst>
              <a:ext uri="{FF2B5EF4-FFF2-40B4-BE49-F238E27FC236}">
                <a16:creationId xmlns:a16="http://schemas.microsoft.com/office/drawing/2014/main" id="{2CB9B95C-7827-4241-BE53-B1EF0DB1EF4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762000"/>
            <a:ext cx="5915025" cy="524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Oval 3">
            <a:extLst>
              <a:ext uri="{FF2B5EF4-FFF2-40B4-BE49-F238E27FC236}">
                <a16:creationId xmlns:a16="http://schemas.microsoft.com/office/drawing/2014/main" id="{783682D3-490E-48E3-8694-116D05A1893D}"/>
              </a:ext>
            </a:extLst>
          </p:cNvPr>
          <p:cNvSpPr>
            <a:spLocks noChangeArrowheads="1"/>
          </p:cNvSpPr>
          <p:nvPr/>
        </p:nvSpPr>
        <p:spPr bwMode="auto">
          <a:xfrm>
            <a:off x="4495800" y="3429000"/>
            <a:ext cx="76200" cy="76200"/>
          </a:xfrm>
          <a:prstGeom prst="ellipse">
            <a:avLst/>
          </a:pr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770" name="TextBox 3">
            <a:extLst>
              <a:ext uri="{FF2B5EF4-FFF2-40B4-BE49-F238E27FC236}">
                <a16:creationId xmlns:a16="http://schemas.microsoft.com/office/drawing/2014/main" id="{5E864A72-ACE3-4D5B-9138-3DDAF09FB7CE}"/>
              </a:ext>
            </a:extLst>
          </p:cNvPr>
          <p:cNvSpPr txBox="1">
            <a:spLocks noChangeArrowheads="1"/>
          </p:cNvSpPr>
          <p:nvPr/>
        </p:nvSpPr>
        <p:spPr bwMode="auto">
          <a:xfrm>
            <a:off x="3717925" y="6243638"/>
            <a:ext cx="1844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Core of Star</a:t>
            </a:r>
          </a:p>
        </p:txBody>
      </p:sp>
      <p:sp>
        <p:nvSpPr>
          <p:cNvPr id="5" name="Text Box 7">
            <a:extLst>
              <a:ext uri="{FF2B5EF4-FFF2-40B4-BE49-F238E27FC236}">
                <a16:creationId xmlns:a16="http://schemas.microsoft.com/office/drawing/2014/main" id="{E1A52542-FE5B-47F8-811E-63500BA8DB2A}"/>
              </a:ext>
            </a:extLst>
          </p:cNvPr>
          <p:cNvSpPr txBox="1">
            <a:spLocks noChangeArrowheads="1"/>
          </p:cNvSpPr>
          <p:nvPr/>
        </p:nvSpPr>
        <p:spPr bwMode="auto">
          <a:xfrm>
            <a:off x="2971800" y="2895600"/>
            <a:ext cx="32004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4 P           He + light</a:t>
            </a:r>
          </a:p>
          <a:p>
            <a:pPr>
              <a:spcBef>
                <a:spcPct val="50000"/>
              </a:spcBef>
              <a:defRPr/>
            </a:pPr>
            <a:endParaRPr lang="en-US">
              <a:solidFill>
                <a:srgbClr val="0000FF"/>
              </a:solidFill>
              <a:latin typeface="Arial" charset="0"/>
              <a:cs typeface="Arial" charset="0"/>
            </a:endParaRPr>
          </a:p>
        </p:txBody>
      </p:sp>
      <p:cxnSp>
        <p:nvCxnSpPr>
          <p:cNvPr id="32772" name="Straight Arrow Connector 6">
            <a:extLst>
              <a:ext uri="{FF2B5EF4-FFF2-40B4-BE49-F238E27FC236}">
                <a16:creationId xmlns:a16="http://schemas.microsoft.com/office/drawing/2014/main" id="{8165B168-A657-4981-8D77-CBB88D466E60}"/>
              </a:ext>
            </a:extLst>
          </p:cNvPr>
          <p:cNvCxnSpPr>
            <a:cxnSpLocks noChangeShapeType="1"/>
          </p:cNvCxnSpPr>
          <p:nvPr/>
        </p:nvCxnSpPr>
        <p:spPr bwMode="auto">
          <a:xfrm>
            <a:off x="3657600" y="3124200"/>
            <a:ext cx="685800" cy="1588"/>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32773" name="Oval 7">
            <a:extLst>
              <a:ext uri="{FF2B5EF4-FFF2-40B4-BE49-F238E27FC236}">
                <a16:creationId xmlns:a16="http://schemas.microsoft.com/office/drawing/2014/main" id="{D7B61686-BE61-4092-AF62-A9B0BF18D2F4}"/>
              </a:ext>
            </a:extLst>
          </p:cNvPr>
          <p:cNvSpPr>
            <a:spLocks noChangeArrowheads="1"/>
          </p:cNvSpPr>
          <p:nvPr/>
        </p:nvSpPr>
        <p:spPr bwMode="auto">
          <a:xfrm>
            <a:off x="1143000" y="76200"/>
            <a:ext cx="6781800" cy="6781800"/>
          </a:xfrm>
          <a:prstGeom prst="ellipse">
            <a:avLst/>
          </a:pr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2774" name="Rectangle 5">
            <a:extLst>
              <a:ext uri="{FF2B5EF4-FFF2-40B4-BE49-F238E27FC236}">
                <a16:creationId xmlns:a16="http://schemas.microsoft.com/office/drawing/2014/main" id="{5647E81E-15EF-4058-8FF0-7F8F43B657DB}"/>
              </a:ext>
            </a:extLst>
          </p:cNvPr>
          <p:cNvSpPr>
            <a:spLocks noChangeArrowheads="1"/>
          </p:cNvSpPr>
          <p:nvPr/>
        </p:nvSpPr>
        <p:spPr bwMode="auto">
          <a:xfrm>
            <a:off x="0" y="0"/>
            <a:ext cx="1752600" cy="1447800"/>
          </a:xfrm>
          <a:prstGeom prst="rect">
            <a:avLst/>
          </a:prstGeom>
          <a:noFill/>
          <a:ln w="28575">
            <a:solidFill>
              <a:srgbClr val="8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2775" name="TextBox 3">
            <a:extLst>
              <a:ext uri="{FF2B5EF4-FFF2-40B4-BE49-F238E27FC236}">
                <a16:creationId xmlns:a16="http://schemas.microsoft.com/office/drawing/2014/main" id="{3B26B9E4-5219-4748-A72D-4A9F90634339}"/>
              </a:ext>
            </a:extLst>
          </p:cNvPr>
          <p:cNvSpPr txBox="1">
            <a:spLocks noChangeArrowheads="1"/>
          </p:cNvSpPr>
          <p:nvPr/>
        </p:nvSpPr>
        <p:spPr bwMode="auto">
          <a:xfrm>
            <a:off x="133350" y="1447800"/>
            <a:ext cx="1390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800">
                <a:latin typeface="Arial" panose="020B0604020202020204" pitchFamily="34" charset="0"/>
                <a:cs typeface="Arial" panose="020B0604020202020204" pitchFamily="34" charset="0"/>
              </a:rPr>
              <a:t>star surface</a:t>
            </a:r>
          </a:p>
        </p:txBody>
      </p:sp>
      <p:sp>
        <p:nvSpPr>
          <p:cNvPr id="32776" name="Rectangle 7">
            <a:extLst>
              <a:ext uri="{FF2B5EF4-FFF2-40B4-BE49-F238E27FC236}">
                <a16:creationId xmlns:a16="http://schemas.microsoft.com/office/drawing/2014/main" id="{3311CD3D-94B3-4417-B590-9DF1792BBC91}"/>
              </a:ext>
            </a:extLst>
          </p:cNvPr>
          <p:cNvSpPr>
            <a:spLocks noChangeArrowheads="1"/>
          </p:cNvSpPr>
          <p:nvPr/>
        </p:nvSpPr>
        <p:spPr bwMode="auto">
          <a:xfrm>
            <a:off x="0" y="0"/>
            <a:ext cx="1752600" cy="1447800"/>
          </a:xfrm>
          <a:prstGeom prst="rect">
            <a:avLst/>
          </a:prstGeom>
          <a:noFill/>
          <a:ln w="28575">
            <a:solidFill>
              <a:srgbClr val="8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2777" name="Oval 8">
            <a:extLst>
              <a:ext uri="{FF2B5EF4-FFF2-40B4-BE49-F238E27FC236}">
                <a16:creationId xmlns:a16="http://schemas.microsoft.com/office/drawing/2014/main" id="{B2048B2D-C1B7-4AEC-AB75-6B09D207508A}"/>
              </a:ext>
            </a:extLst>
          </p:cNvPr>
          <p:cNvSpPr>
            <a:spLocks noChangeArrowheads="1"/>
          </p:cNvSpPr>
          <p:nvPr/>
        </p:nvSpPr>
        <p:spPr bwMode="auto">
          <a:xfrm>
            <a:off x="800100" y="685800"/>
            <a:ext cx="152400" cy="152400"/>
          </a:xfrm>
          <a:prstGeom prst="ellipse">
            <a:avLst/>
          </a:pr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4818" name="TextBox 3">
            <a:extLst>
              <a:ext uri="{FF2B5EF4-FFF2-40B4-BE49-F238E27FC236}">
                <a16:creationId xmlns:a16="http://schemas.microsoft.com/office/drawing/2014/main" id="{B10E1E47-EDFB-4E50-A069-6C27E284E2C4}"/>
              </a:ext>
            </a:extLst>
          </p:cNvPr>
          <p:cNvSpPr txBox="1">
            <a:spLocks noChangeArrowheads="1"/>
          </p:cNvSpPr>
          <p:nvPr/>
        </p:nvSpPr>
        <p:spPr bwMode="auto">
          <a:xfrm>
            <a:off x="3717925" y="6243638"/>
            <a:ext cx="1844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Core of Star</a:t>
            </a:r>
          </a:p>
        </p:txBody>
      </p:sp>
      <p:sp>
        <p:nvSpPr>
          <p:cNvPr id="5" name="Text Box 7">
            <a:extLst>
              <a:ext uri="{FF2B5EF4-FFF2-40B4-BE49-F238E27FC236}">
                <a16:creationId xmlns:a16="http://schemas.microsoft.com/office/drawing/2014/main" id="{224C7EC5-B130-4E52-B39F-5D2223967267}"/>
              </a:ext>
            </a:extLst>
          </p:cNvPr>
          <p:cNvSpPr txBox="1">
            <a:spLocks noChangeArrowheads="1"/>
          </p:cNvSpPr>
          <p:nvPr/>
        </p:nvSpPr>
        <p:spPr bwMode="auto">
          <a:xfrm>
            <a:off x="2971800" y="1600200"/>
            <a:ext cx="32004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4 P           He + light</a:t>
            </a:r>
          </a:p>
          <a:p>
            <a:pPr>
              <a:spcBef>
                <a:spcPct val="50000"/>
              </a:spcBef>
              <a:defRPr/>
            </a:pPr>
            <a:endParaRPr lang="en-US">
              <a:solidFill>
                <a:srgbClr val="0000FF"/>
              </a:solidFill>
              <a:latin typeface="Arial" charset="0"/>
              <a:cs typeface="Arial" charset="0"/>
            </a:endParaRPr>
          </a:p>
        </p:txBody>
      </p:sp>
      <p:cxnSp>
        <p:nvCxnSpPr>
          <p:cNvPr id="34820" name="Straight Arrow Connector 6">
            <a:extLst>
              <a:ext uri="{FF2B5EF4-FFF2-40B4-BE49-F238E27FC236}">
                <a16:creationId xmlns:a16="http://schemas.microsoft.com/office/drawing/2014/main" id="{5E30C230-4C75-4A83-9628-C45854003B86}"/>
              </a:ext>
            </a:extLst>
          </p:cNvPr>
          <p:cNvCxnSpPr>
            <a:cxnSpLocks noChangeShapeType="1"/>
          </p:cNvCxnSpPr>
          <p:nvPr/>
        </p:nvCxnSpPr>
        <p:spPr bwMode="auto">
          <a:xfrm>
            <a:off x="3657600" y="1905000"/>
            <a:ext cx="685800" cy="1588"/>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34821" name="Oval 5">
            <a:extLst>
              <a:ext uri="{FF2B5EF4-FFF2-40B4-BE49-F238E27FC236}">
                <a16:creationId xmlns:a16="http://schemas.microsoft.com/office/drawing/2014/main" id="{34E78230-0FB0-437E-ADE3-F87D75851792}"/>
              </a:ext>
            </a:extLst>
          </p:cNvPr>
          <p:cNvSpPr>
            <a:spLocks noChangeArrowheads="1"/>
          </p:cNvSpPr>
          <p:nvPr/>
        </p:nvSpPr>
        <p:spPr bwMode="auto">
          <a:xfrm>
            <a:off x="3657600" y="2819400"/>
            <a:ext cx="1371600" cy="1371600"/>
          </a:xfrm>
          <a:prstGeom prst="ellipse">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 name="Text Box 7">
            <a:extLst>
              <a:ext uri="{FF2B5EF4-FFF2-40B4-BE49-F238E27FC236}">
                <a16:creationId xmlns:a16="http://schemas.microsoft.com/office/drawing/2014/main" id="{5854AACE-B334-4F57-8960-38F70004210E}"/>
              </a:ext>
            </a:extLst>
          </p:cNvPr>
          <p:cNvSpPr txBox="1">
            <a:spLocks noChangeArrowheads="1"/>
          </p:cNvSpPr>
          <p:nvPr/>
        </p:nvSpPr>
        <p:spPr bwMode="auto">
          <a:xfrm>
            <a:off x="4038600" y="3276600"/>
            <a:ext cx="7620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He</a:t>
            </a:r>
          </a:p>
          <a:p>
            <a:pPr>
              <a:spcBef>
                <a:spcPct val="50000"/>
              </a:spcBef>
              <a:defRPr/>
            </a:pPr>
            <a:endParaRPr lang="en-US">
              <a:solidFill>
                <a:srgbClr val="0000FF"/>
              </a:solidFill>
              <a:latin typeface="Arial" charset="0"/>
              <a:cs typeface="Arial" charset="0"/>
            </a:endParaRPr>
          </a:p>
        </p:txBody>
      </p:sp>
      <p:sp>
        <p:nvSpPr>
          <p:cNvPr id="34823" name="Oval 8">
            <a:extLst>
              <a:ext uri="{FF2B5EF4-FFF2-40B4-BE49-F238E27FC236}">
                <a16:creationId xmlns:a16="http://schemas.microsoft.com/office/drawing/2014/main" id="{0E922CC8-C48C-4E06-898A-1CBB7CD300DA}"/>
              </a:ext>
            </a:extLst>
          </p:cNvPr>
          <p:cNvSpPr>
            <a:spLocks noChangeArrowheads="1"/>
          </p:cNvSpPr>
          <p:nvPr/>
        </p:nvSpPr>
        <p:spPr bwMode="auto">
          <a:xfrm>
            <a:off x="1143000" y="76200"/>
            <a:ext cx="6781800" cy="6781800"/>
          </a:xfrm>
          <a:prstGeom prst="ellipse">
            <a:avLst/>
          </a:pr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4824" name="TextBox 3">
            <a:extLst>
              <a:ext uri="{FF2B5EF4-FFF2-40B4-BE49-F238E27FC236}">
                <a16:creationId xmlns:a16="http://schemas.microsoft.com/office/drawing/2014/main" id="{6FE4A048-27B7-4AE4-825C-F0478B3B3867}"/>
              </a:ext>
            </a:extLst>
          </p:cNvPr>
          <p:cNvSpPr txBox="1">
            <a:spLocks noChangeArrowheads="1"/>
          </p:cNvSpPr>
          <p:nvPr/>
        </p:nvSpPr>
        <p:spPr bwMode="auto">
          <a:xfrm>
            <a:off x="133350" y="1447800"/>
            <a:ext cx="1390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800">
                <a:latin typeface="Arial" panose="020B0604020202020204" pitchFamily="34" charset="0"/>
                <a:cs typeface="Arial" panose="020B0604020202020204" pitchFamily="34" charset="0"/>
              </a:rPr>
              <a:t>star surface</a:t>
            </a:r>
          </a:p>
        </p:txBody>
      </p:sp>
      <p:sp>
        <p:nvSpPr>
          <p:cNvPr id="34825" name="Rectangle 9">
            <a:extLst>
              <a:ext uri="{FF2B5EF4-FFF2-40B4-BE49-F238E27FC236}">
                <a16:creationId xmlns:a16="http://schemas.microsoft.com/office/drawing/2014/main" id="{7501BAEC-3997-4838-AAB4-CE88D23C89F3}"/>
              </a:ext>
            </a:extLst>
          </p:cNvPr>
          <p:cNvSpPr>
            <a:spLocks noChangeArrowheads="1"/>
          </p:cNvSpPr>
          <p:nvPr/>
        </p:nvSpPr>
        <p:spPr bwMode="auto">
          <a:xfrm>
            <a:off x="0" y="0"/>
            <a:ext cx="1752600" cy="1447800"/>
          </a:xfrm>
          <a:prstGeom prst="rect">
            <a:avLst/>
          </a:prstGeom>
          <a:noFill/>
          <a:ln w="28575">
            <a:solidFill>
              <a:srgbClr val="8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4826" name="Oval 10">
            <a:extLst>
              <a:ext uri="{FF2B5EF4-FFF2-40B4-BE49-F238E27FC236}">
                <a16:creationId xmlns:a16="http://schemas.microsoft.com/office/drawing/2014/main" id="{352BE34B-F2A9-470E-914E-0C5AF495B94E}"/>
              </a:ext>
            </a:extLst>
          </p:cNvPr>
          <p:cNvSpPr>
            <a:spLocks noChangeArrowheads="1"/>
          </p:cNvSpPr>
          <p:nvPr/>
        </p:nvSpPr>
        <p:spPr bwMode="auto">
          <a:xfrm>
            <a:off x="609600" y="495300"/>
            <a:ext cx="533400" cy="533400"/>
          </a:xfrm>
          <a:prstGeom prst="ellipse">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6866" name="TextBox 3">
            <a:extLst>
              <a:ext uri="{FF2B5EF4-FFF2-40B4-BE49-F238E27FC236}">
                <a16:creationId xmlns:a16="http://schemas.microsoft.com/office/drawing/2014/main" id="{00347B33-5E4F-439B-BD8A-052A4433838E}"/>
              </a:ext>
            </a:extLst>
          </p:cNvPr>
          <p:cNvSpPr txBox="1">
            <a:spLocks noChangeArrowheads="1"/>
          </p:cNvSpPr>
          <p:nvPr/>
        </p:nvSpPr>
        <p:spPr bwMode="auto">
          <a:xfrm>
            <a:off x="3717925" y="6243638"/>
            <a:ext cx="1844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Core of Star</a:t>
            </a:r>
          </a:p>
        </p:txBody>
      </p:sp>
      <p:sp>
        <p:nvSpPr>
          <p:cNvPr id="5" name="Text Box 7">
            <a:extLst>
              <a:ext uri="{FF2B5EF4-FFF2-40B4-BE49-F238E27FC236}">
                <a16:creationId xmlns:a16="http://schemas.microsoft.com/office/drawing/2014/main" id="{9028F5F2-17D3-458C-96F6-3CC77044A226}"/>
              </a:ext>
            </a:extLst>
          </p:cNvPr>
          <p:cNvSpPr txBox="1">
            <a:spLocks noChangeArrowheads="1"/>
          </p:cNvSpPr>
          <p:nvPr/>
        </p:nvSpPr>
        <p:spPr bwMode="auto">
          <a:xfrm>
            <a:off x="2971800" y="1600200"/>
            <a:ext cx="32004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4 P           He + light</a:t>
            </a:r>
          </a:p>
          <a:p>
            <a:pPr>
              <a:spcBef>
                <a:spcPct val="50000"/>
              </a:spcBef>
              <a:defRPr/>
            </a:pPr>
            <a:endParaRPr lang="en-US">
              <a:solidFill>
                <a:srgbClr val="0000FF"/>
              </a:solidFill>
              <a:latin typeface="Arial" charset="0"/>
              <a:cs typeface="Arial" charset="0"/>
            </a:endParaRPr>
          </a:p>
        </p:txBody>
      </p:sp>
      <p:cxnSp>
        <p:nvCxnSpPr>
          <p:cNvPr id="36868" name="Straight Arrow Connector 6">
            <a:extLst>
              <a:ext uri="{FF2B5EF4-FFF2-40B4-BE49-F238E27FC236}">
                <a16:creationId xmlns:a16="http://schemas.microsoft.com/office/drawing/2014/main" id="{F8C1D2E1-D619-40A2-A989-144C478B643F}"/>
              </a:ext>
            </a:extLst>
          </p:cNvPr>
          <p:cNvCxnSpPr>
            <a:cxnSpLocks noChangeShapeType="1"/>
          </p:cNvCxnSpPr>
          <p:nvPr/>
        </p:nvCxnSpPr>
        <p:spPr bwMode="auto">
          <a:xfrm>
            <a:off x="3657600" y="1905000"/>
            <a:ext cx="685800" cy="1588"/>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36869" name="Oval 5">
            <a:extLst>
              <a:ext uri="{FF2B5EF4-FFF2-40B4-BE49-F238E27FC236}">
                <a16:creationId xmlns:a16="http://schemas.microsoft.com/office/drawing/2014/main" id="{3BC35D78-E6CC-46B3-868E-CF0B86BA5E63}"/>
              </a:ext>
            </a:extLst>
          </p:cNvPr>
          <p:cNvSpPr>
            <a:spLocks noChangeArrowheads="1"/>
          </p:cNvSpPr>
          <p:nvPr/>
        </p:nvSpPr>
        <p:spPr bwMode="auto">
          <a:xfrm>
            <a:off x="3048000" y="2133600"/>
            <a:ext cx="2743200" cy="2743200"/>
          </a:xfrm>
          <a:prstGeom prst="ellipse">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 name="Text Box 7">
            <a:extLst>
              <a:ext uri="{FF2B5EF4-FFF2-40B4-BE49-F238E27FC236}">
                <a16:creationId xmlns:a16="http://schemas.microsoft.com/office/drawing/2014/main" id="{13A10220-5937-417E-A8C3-83AB072A05C6}"/>
              </a:ext>
            </a:extLst>
          </p:cNvPr>
          <p:cNvSpPr txBox="1">
            <a:spLocks noChangeArrowheads="1"/>
          </p:cNvSpPr>
          <p:nvPr/>
        </p:nvSpPr>
        <p:spPr bwMode="auto">
          <a:xfrm>
            <a:off x="3124200" y="3276600"/>
            <a:ext cx="26670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He      C + light </a:t>
            </a:r>
          </a:p>
          <a:p>
            <a:pPr>
              <a:spcBef>
                <a:spcPct val="50000"/>
              </a:spcBef>
              <a:defRPr/>
            </a:pPr>
            <a:endParaRPr lang="en-US">
              <a:solidFill>
                <a:srgbClr val="0000FF"/>
              </a:solidFill>
              <a:latin typeface="Arial" charset="0"/>
              <a:cs typeface="Arial" charset="0"/>
            </a:endParaRPr>
          </a:p>
        </p:txBody>
      </p:sp>
      <p:sp>
        <p:nvSpPr>
          <p:cNvPr id="36871" name="Oval 8">
            <a:extLst>
              <a:ext uri="{FF2B5EF4-FFF2-40B4-BE49-F238E27FC236}">
                <a16:creationId xmlns:a16="http://schemas.microsoft.com/office/drawing/2014/main" id="{A3B86835-EDB1-44D5-A399-5CC3EB287B20}"/>
              </a:ext>
            </a:extLst>
          </p:cNvPr>
          <p:cNvSpPr>
            <a:spLocks noChangeArrowheads="1"/>
          </p:cNvSpPr>
          <p:nvPr/>
        </p:nvSpPr>
        <p:spPr bwMode="auto">
          <a:xfrm>
            <a:off x="1143000" y="76200"/>
            <a:ext cx="6781800" cy="6781800"/>
          </a:xfrm>
          <a:prstGeom prst="ellipse">
            <a:avLst/>
          </a:pr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36872" name="Straight Arrow Connector 6">
            <a:extLst>
              <a:ext uri="{FF2B5EF4-FFF2-40B4-BE49-F238E27FC236}">
                <a16:creationId xmlns:a16="http://schemas.microsoft.com/office/drawing/2014/main" id="{61A2298F-DDB7-4778-9EE2-F909245E90D8}"/>
              </a:ext>
            </a:extLst>
          </p:cNvPr>
          <p:cNvCxnSpPr>
            <a:cxnSpLocks noChangeShapeType="1"/>
          </p:cNvCxnSpPr>
          <p:nvPr/>
        </p:nvCxnSpPr>
        <p:spPr bwMode="auto">
          <a:xfrm>
            <a:off x="3657600" y="3503613"/>
            <a:ext cx="457200" cy="1587"/>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36873" name="TextBox 3">
            <a:extLst>
              <a:ext uri="{FF2B5EF4-FFF2-40B4-BE49-F238E27FC236}">
                <a16:creationId xmlns:a16="http://schemas.microsoft.com/office/drawing/2014/main" id="{9C24CDEC-2D8E-45F5-A41A-74A91AF75639}"/>
              </a:ext>
            </a:extLst>
          </p:cNvPr>
          <p:cNvSpPr txBox="1">
            <a:spLocks noChangeArrowheads="1"/>
          </p:cNvSpPr>
          <p:nvPr/>
        </p:nvSpPr>
        <p:spPr bwMode="auto">
          <a:xfrm>
            <a:off x="133350" y="1447800"/>
            <a:ext cx="1390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800">
                <a:latin typeface="Arial" panose="020B0604020202020204" pitchFamily="34" charset="0"/>
                <a:cs typeface="Arial" panose="020B0604020202020204" pitchFamily="34" charset="0"/>
              </a:rPr>
              <a:t>star surface</a:t>
            </a:r>
          </a:p>
        </p:txBody>
      </p:sp>
      <p:sp>
        <p:nvSpPr>
          <p:cNvPr id="36874" name="Rectangle 11">
            <a:extLst>
              <a:ext uri="{FF2B5EF4-FFF2-40B4-BE49-F238E27FC236}">
                <a16:creationId xmlns:a16="http://schemas.microsoft.com/office/drawing/2014/main" id="{0255C7D5-C3E2-4C73-B776-8354E4F741EE}"/>
              </a:ext>
            </a:extLst>
          </p:cNvPr>
          <p:cNvSpPr>
            <a:spLocks noChangeArrowheads="1"/>
          </p:cNvSpPr>
          <p:nvPr/>
        </p:nvSpPr>
        <p:spPr bwMode="auto">
          <a:xfrm>
            <a:off x="0" y="0"/>
            <a:ext cx="1752600" cy="1447800"/>
          </a:xfrm>
          <a:prstGeom prst="rect">
            <a:avLst/>
          </a:prstGeom>
          <a:noFill/>
          <a:ln w="28575">
            <a:solidFill>
              <a:srgbClr val="8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6875" name="Oval 12">
            <a:extLst>
              <a:ext uri="{FF2B5EF4-FFF2-40B4-BE49-F238E27FC236}">
                <a16:creationId xmlns:a16="http://schemas.microsoft.com/office/drawing/2014/main" id="{7C6B20AD-683C-41E6-B6D6-7F4D280C7F58}"/>
              </a:ext>
            </a:extLst>
          </p:cNvPr>
          <p:cNvSpPr>
            <a:spLocks noChangeArrowheads="1"/>
          </p:cNvSpPr>
          <p:nvPr/>
        </p:nvSpPr>
        <p:spPr bwMode="auto">
          <a:xfrm>
            <a:off x="152400" y="0"/>
            <a:ext cx="1447800" cy="14478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8914" name="TextBox 3">
            <a:extLst>
              <a:ext uri="{FF2B5EF4-FFF2-40B4-BE49-F238E27FC236}">
                <a16:creationId xmlns:a16="http://schemas.microsoft.com/office/drawing/2014/main" id="{5397A158-0706-40FA-A8BD-00B84B30BF02}"/>
              </a:ext>
            </a:extLst>
          </p:cNvPr>
          <p:cNvSpPr txBox="1">
            <a:spLocks noChangeArrowheads="1"/>
          </p:cNvSpPr>
          <p:nvPr/>
        </p:nvSpPr>
        <p:spPr bwMode="auto">
          <a:xfrm>
            <a:off x="3717925" y="6243638"/>
            <a:ext cx="1844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Core of Star</a:t>
            </a:r>
          </a:p>
        </p:txBody>
      </p:sp>
      <p:sp>
        <p:nvSpPr>
          <p:cNvPr id="5" name="Text Box 7">
            <a:extLst>
              <a:ext uri="{FF2B5EF4-FFF2-40B4-BE49-F238E27FC236}">
                <a16:creationId xmlns:a16="http://schemas.microsoft.com/office/drawing/2014/main" id="{3548B2C2-0467-4CBB-BF7A-2BA7EDAEBD8F}"/>
              </a:ext>
            </a:extLst>
          </p:cNvPr>
          <p:cNvSpPr txBox="1">
            <a:spLocks noChangeArrowheads="1"/>
          </p:cNvSpPr>
          <p:nvPr/>
        </p:nvSpPr>
        <p:spPr bwMode="auto">
          <a:xfrm>
            <a:off x="2971800" y="685800"/>
            <a:ext cx="32004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4 P           He + light</a:t>
            </a:r>
          </a:p>
          <a:p>
            <a:pPr>
              <a:spcBef>
                <a:spcPct val="50000"/>
              </a:spcBef>
              <a:defRPr/>
            </a:pPr>
            <a:endParaRPr lang="en-US">
              <a:solidFill>
                <a:srgbClr val="0000FF"/>
              </a:solidFill>
              <a:latin typeface="Arial" charset="0"/>
              <a:cs typeface="Arial" charset="0"/>
            </a:endParaRPr>
          </a:p>
        </p:txBody>
      </p:sp>
      <p:cxnSp>
        <p:nvCxnSpPr>
          <p:cNvPr id="38916" name="Straight Arrow Connector 6">
            <a:extLst>
              <a:ext uri="{FF2B5EF4-FFF2-40B4-BE49-F238E27FC236}">
                <a16:creationId xmlns:a16="http://schemas.microsoft.com/office/drawing/2014/main" id="{CFC913FA-655B-430E-99E6-19B4DDB18A98}"/>
              </a:ext>
            </a:extLst>
          </p:cNvPr>
          <p:cNvCxnSpPr>
            <a:cxnSpLocks noChangeShapeType="1"/>
          </p:cNvCxnSpPr>
          <p:nvPr/>
        </p:nvCxnSpPr>
        <p:spPr bwMode="auto">
          <a:xfrm>
            <a:off x="3657600" y="939800"/>
            <a:ext cx="685800" cy="1588"/>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38917" name="Oval 5">
            <a:extLst>
              <a:ext uri="{FF2B5EF4-FFF2-40B4-BE49-F238E27FC236}">
                <a16:creationId xmlns:a16="http://schemas.microsoft.com/office/drawing/2014/main" id="{B95ABFC1-5C87-4F79-9386-F868E9F14510}"/>
              </a:ext>
            </a:extLst>
          </p:cNvPr>
          <p:cNvSpPr>
            <a:spLocks noChangeArrowheads="1"/>
          </p:cNvSpPr>
          <p:nvPr/>
        </p:nvSpPr>
        <p:spPr bwMode="auto">
          <a:xfrm>
            <a:off x="2438400" y="1524000"/>
            <a:ext cx="3962400" cy="3962400"/>
          </a:xfrm>
          <a:prstGeom prst="ellipse">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 name="Text Box 7">
            <a:extLst>
              <a:ext uri="{FF2B5EF4-FFF2-40B4-BE49-F238E27FC236}">
                <a16:creationId xmlns:a16="http://schemas.microsoft.com/office/drawing/2014/main" id="{F3C81B2D-7368-4E05-829B-E3E31B0E68EA}"/>
              </a:ext>
            </a:extLst>
          </p:cNvPr>
          <p:cNvSpPr txBox="1">
            <a:spLocks noChangeArrowheads="1"/>
          </p:cNvSpPr>
          <p:nvPr/>
        </p:nvSpPr>
        <p:spPr bwMode="auto">
          <a:xfrm>
            <a:off x="3124200" y="2032000"/>
            <a:ext cx="26670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He      C + light </a:t>
            </a:r>
          </a:p>
          <a:p>
            <a:pPr>
              <a:spcBef>
                <a:spcPct val="50000"/>
              </a:spcBef>
              <a:defRPr/>
            </a:pPr>
            <a:endParaRPr lang="en-US">
              <a:solidFill>
                <a:srgbClr val="0000FF"/>
              </a:solidFill>
              <a:latin typeface="Arial" charset="0"/>
              <a:cs typeface="Arial" charset="0"/>
            </a:endParaRPr>
          </a:p>
        </p:txBody>
      </p:sp>
      <p:sp>
        <p:nvSpPr>
          <p:cNvPr id="38919" name="Oval 8">
            <a:extLst>
              <a:ext uri="{FF2B5EF4-FFF2-40B4-BE49-F238E27FC236}">
                <a16:creationId xmlns:a16="http://schemas.microsoft.com/office/drawing/2014/main" id="{2E3B84D1-2455-4F4E-A25E-18F650414DBB}"/>
              </a:ext>
            </a:extLst>
          </p:cNvPr>
          <p:cNvSpPr>
            <a:spLocks noChangeArrowheads="1"/>
          </p:cNvSpPr>
          <p:nvPr/>
        </p:nvSpPr>
        <p:spPr bwMode="auto">
          <a:xfrm>
            <a:off x="1143000" y="76200"/>
            <a:ext cx="6781800" cy="6781800"/>
          </a:xfrm>
          <a:prstGeom prst="ellipse">
            <a:avLst/>
          </a:pr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38920" name="Straight Arrow Connector 6">
            <a:extLst>
              <a:ext uri="{FF2B5EF4-FFF2-40B4-BE49-F238E27FC236}">
                <a16:creationId xmlns:a16="http://schemas.microsoft.com/office/drawing/2014/main" id="{F617641C-6E7D-4503-90A1-7292A454C6B2}"/>
              </a:ext>
            </a:extLst>
          </p:cNvPr>
          <p:cNvCxnSpPr>
            <a:cxnSpLocks noChangeShapeType="1"/>
          </p:cNvCxnSpPr>
          <p:nvPr/>
        </p:nvCxnSpPr>
        <p:spPr bwMode="auto">
          <a:xfrm>
            <a:off x="3657600" y="2284413"/>
            <a:ext cx="457200" cy="1587"/>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38921" name="Oval 9">
            <a:extLst>
              <a:ext uri="{FF2B5EF4-FFF2-40B4-BE49-F238E27FC236}">
                <a16:creationId xmlns:a16="http://schemas.microsoft.com/office/drawing/2014/main" id="{7BF07032-863C-43B9-8E78-7A618E75EA34}"/>
              </a:ext>
            </a:extLst>
          </p:cNvPr>
          <p:cNvSpPr>
            <a:spLocks noChangeArrowheads="1"/>
          </p:cNvSpPr>
          <p:nvPr/>
        </p:nvSpPr>
        <p:spPr bwMode="auto">
          <a:xfrm>
            <a:off x="4038600" y="3200400"/>
            <a:ext cx="762000" cy="762000"/>
          </a:xfrm>
          <a:prstGeom prst="ellipse">
            <a:avLst/>
          </a:prstGeom>
          <a:solidFill>
            <a:schemeClr val="bg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 name="Text Box 7">
            <a:extLst>
              <a:ext uri="{FF2B5EF4-FFF2-40B4-BE49-F238E27FC236}">
                <a16:creationId xmlns:a16="http://schemas.microsoft.com/office/drawing/2014/main" id="{695E4BCF-08A9-4F64-9C2D-C89AE12FCB0D}"/>
              </a:ext>
            </a:extLst>
          </p:cNvPr>
          <p:cNvSpPr txBox="1">
            <a:spLocks noChangeArrowheads="1"/>
          </p:cNvSpPr>
          <p:nvPr/>
        </p:nvSpPr>
        <p:spPr bwMode="auto">
          <a:xfrm>
            <a:off x="4191000" y="3327400"/>
            <a:ext cx="6096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C</a:t>
            </a:r>
          </a:p>
          <a:p>
            <a:pPr>
              <a:spcBef>
                <a:spcPct val="50000"/>
              </a:spcBef>
              <a:defRPr/>
            </a:pPr>
            <a:endParaRPr lang="en-US">
              <a:solidFill>
                <a:srgbClr val="0000FF"/>
              </a:solidFill>
              <a:latin typeface="Arial" charset="0"/>
              <a:cs typeface="Arial" charset="0"/>
            </a:endParaRPr>
          </a:p>
        </p:txBody>
      </p:sp>
      <p:sp>
        <p:nvSpPr>
          <p:cNvPr id="38923" name="TextBox 3">
            <a:extLst>
              <a:ext uri="{FF2B5EF4-FFF2-40B4-BE49-F238E27FC236}">
                <a16:creationId xmlns:a16="http://schemas.microsoft.com/office/drawing/2014/main" id="{60AF2114-BB2A-4AAB-94AE-BC54B564EDE9}"/>
              </a:ext>
            </a:extLst>
          </p:cNvPr>
          <p:cNvSpPr txBox="1">
            <a:spLocks noChangeArrowheads="1"/>
          </p:cNvSpPr>
          <p:nvPr/>
        </p:nvSpPr>
        <p:spPr bwMode="auto">
          <a:xfrm>
            <a:off x="133350" y="1447800"/>
            <a:ext cx="1390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800">
                <a:latin typeface="Arial" panose="020B0604020202020204" pitchFamily="34" charset="0"/>
                <a:cs typeface="Arial" panose="020B0604020202020204" pitchFamily="34" charset="0"/>
              </a:rPr>
              <a:t>star surface</a:t>
            </a:r>
          </a:p>
        </p:txBody>
      </p:sp>
      <p:sp>
        <p:nvSpPr>
          <p:cNvPr id="38924" name="Rectangle 12">
            <a:extLst>
              <a:ext uri="{FF2B5EF4-FFF2-40B4-BE49-F238E27FC236}">
                <a16:creationId xmlns:a16="http://schemas.microsoft.com/office/drawing/2014/main" id="{62DBEA4E-4DBA-4E05-8E58-213DDBECB79D}"/>
              </a:ext>
            </a:extLst>
          </p:cNvPr>
          <p:cNvSpPr>
            <a:spLocks noChangeArrowheads="1"/>
          </p:cNvSpPr>
          <p:nvPr/>
        </p:nvSpPr>
        <p:spPr bwMode="auto">
          <a:xfrm>
            <a:off x="0" y="0"/>
            <a:ext cx="1752600" cy="1447800"/>
          </a:xfrm>
          <a:prstGeom prst="rect">
            <a:avLst/>
          </a:prstGeom>
          <a:noFill/>
          <a:ln w="28575">
            <a:solidFill>
              <a:srgbClr val="8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8925" name="Oval 13">
            <a:extLst>
              <a:ext uri="{FF2B5EF4-FFF2-40B4-BE49-F238E27FC236}">
                <a16:creationId xmlns:a16="http://schemas.microsoft.com/office/drawing/2014/main" id="{02020C17-76FF-429B-8DEB-557DEBB809A8}"/>
              </a:ext>
            </a:extLst>
          </p:cNvPr>
          <p:cNvSpPr>
            <a:spLocks noChangeArrowheads="1"/>
          </p:cNvSpPr>
          <p:nvPr/>
        </p:nvSpPr>
        <p:spPr bwMode="auto">
          <a:xfrm>
            <a:off x="-533400" y="-685800"/>
            <a:ext cx="2819400" cy="2819400"/>
          </a:xfrm>
          <a:prstGeom prst="ellipse">
            <a:avLst/>
          </a:prstGeom>
          <a:solidFill>
            <a:srgbClr val="FF0000">
              <a:alpha val="63136"/>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8926" name="Oval 14">
            <a:extLst>
              <a:ext uri="{FF2B5EF4-FFF2-40B4-BE49-F238E27FC236}">
                <a16:creationId xmlns:a16="http://schemas.microsoft.com/office/drawing/2014/main" id="{779E1955-07E2-45FF-AB26-14583A283EB9}"/>
              </a:ext>
            </a:extLst>
          </p:cNvPr>
          <p:cNvSpPr>
            <a:spLocks noChangeArrowheads="1"/>
          </p:cNvSpPr>
          <p:nvPr/>
        </p:nvSpPr>
        <p:spPr bwMode="auto">
          <a:xfrm>
            <a:off x="838200" y="723900"/>
            <a:ext cx="76200" cy="762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62" name="Oval 9">
            <a:extLst>
              <a:ext uri="{FF2B5EF4-FFF2-40B4-BE49-F238E27FC236}">
                <a16:creationId xmlns:a16="http://schemas.microsoft.com/office/drawing/2014/main" id="{5701247E-005E-4598-B067-3334C43CA2E4}"/>
              </a:ext>
            </a:extLst>
          </p:cNvPr>
          <p:cNvSpPr>
            <a:spLocks noChangeArrowheads="1"/>
          </p:cNvSpPr>
          <p:nvPr/>
        </p:nvSpPr>
        <p:spPr bwMode="auto">
          <a:xfrm>
            <a:off x="1066800" y="76200"/>
            <a:ext cx="6705600" cy="6705600"/>
          </a:xfrm>
          <a:prstGeom prst="ellipse">
            <a:avLst/>
          </a:prstGeom>
          <a:solidFill>
            <a:schemeClr val="bg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 name="Text Box 7">
            <a:extLst>
              <a:ext uri="{FF2B5EF4-FFF2-40B4-BE49-F238E27FC236}">
                <a16:creationId xmlns:a16="http://schemas.microsoft.com/office/drawing/2014/main" id="{68D7B4C8-27F7-4274-85D9-3A2CEE7B55DF}"/>
              </a:ext>
            </a:extLst>
          </p:cNvPr>
          <p:cNvSpPr txBox="1">
            <a:spLocks noChangeArrowheads="1"/>
          </p:cNvSpPr>
          <p:nvPr/>
        </p:nvSpPr>
        <p:spPr bwMode="auto">
          <a:xfrm>
            <a:off x="4724400" y="4038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15" name="Text Box 7">
            <a:extLst>
              <a:ext uri="{FF2B5EF4-FFF2-40B4-BE49-F238E27FC236}">
                <a16:creationId xmlns:a16="http://schemas.microsoft.com/office/drawing/2014/main" id="{080F5C32-BAD4-4831-889B-5FCA0E09B634}"/>
              </a:ext>
            </a:extLst>
          </p:cNvPr>
          <p:cNvSpPr txBox="1">
            <a:spLocks noChangeArrowheads="1"/>
          </p:cNvSpPr>
          <p:nvPr/>
        </p:nvSpPr>
        <p:spPr bwMode="auto">
          <a:xfrm>
            <a:off x="3200400" y="28194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16" name="Text Box 7">
            <a:extLst>
              <a:ext uri="{FF2B5EF4-FFF2-40B4-BE49-F238E27FC236}">
                <a16:creationId xmlns:a16="http://schemas.microsoft.com/office/drawing/2014/main" id="{BEE62998-CC6A-4561-B4F0-41F7F01CB5E6}"/>
              </a:ext>
            </a:extLst>
          </p:cNvPr>
          <p:cNvSpPr txBox="1">
            <a:spLocks noChangeArrowheads="1"/>
          </p:cNvSpPr>
          <p:nvPr/>
        </p:nvSpPr>
        <p:spPr bwMode="auto">
          <a:xfrm>
            <a:off x="1981200" y="16002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17" name="Text Box 7">
            <a:extLst>
              <a:ext uri="{FF2B5EF4-FFF2-40B4-BE49-F238E27FC236}">
                <a16:creationId xmlns:a16="http://schemas.microsoft.com/office/drawing/2014/main" id="{047D0848-F5C9-4484-AB21-7C5C912E7F8E}"/>
              </a:ext>
            </a:extLst>
          </p:cNvPr>
          <p:cNvSpPr txBox="1">
            <a:spLocks noChangeArrowheads="1"/>
          </p:cNvSpPr>
          <p:nvPr/>
        </p:nvSpPr>
        <p:spPr bwMode="auto">
          <a:xfrm>
            <a:off x="5562600" y="3657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18" name="Text Box 7">
            <a:extLst>
              <a:ext uri="{FF2B5EF4-FFF2-40B4-BE49-F238E27FC236}">
                <a16:creationId xmlns:a16="http://schemas.microsoft.com/office/drawing/2014/main" id="{32D4A849-5231-43C6-91EA-D0470B70745B}"/>
              </a:ext>
            </a:extLst>
          </p:cNvPr>
          <p:cNvSpPr txBox="1">
            <a:spLocks noChangeArrowheads="1"/>
          </p:cNvSpPr>
          <p:nvPr/>
        </p:nvSpPr>
        <p:spPr bwMode="auto">
          <a:xfrm>
            <a:off x="5410200" y="16764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19" name="Text Box 7">
            <a:extLst>
              <a:ext uri="{FF2B5EF4-FFF2-40B4-BE49-F238E27FC236}">
                <a16:creationId xmlns:a16="http://schemas.microsoft.com/office/drawing/2014/main" id="{FBF6614E-9881-4EEC-8F74-026048F48AA4}"/>
              </a:ext>
            </a:extLst>
          </p:cNvPr>
          <p:cNvSpPr txBox="1">
            <a:spLocks noChangeArrowheads="1"/>
          </p:cNvSpPr>
          <p:nvPr/>
        </p:nvSpPr>
        <p:spPr bwMode="auto">
          <a:xfrm>
            <a:off x="4572000" y="5595938"/>
            <a:ext cx="609600" cy="1262062"/>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0" name="Text Box 7">
            <a:extLst>
              <a:ext uri="{FF2B5EF4-FFF2-40B4-BE49-F238E27FC236}">
                <a16:creationId xmlns:a16="http://schemas.microsoft.com/office/drawing/2014/main" id="{D90E9556-58B2-44C1-80A2-2A9D4D723023}"/>
              </a:ext>
            </a:extLst>
          </p:cNvPr>
          <p:cNvSpPr txBox="1">
            <a:spLocks noChangeArrowheads="1"/>
          </p:cNvSpPr>
          <p:nvPr/>
        </p:nvSpPr>
        <p:spPr bwMode="auto">
          <a:xfrm>
            <a:off x="6019800" y="4800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1" name="Text Box 7">
            <a:extLst>
              <a:ext uri="{FF2B5EF4-FFF2-40B4-BE49-F238E27FC236}">
                <a16:creationId xmlns:a16="http://schemas.microsoft.com/office/drawing/2014/main" id="{712702CC-589F-47E0-AF82-A13422705B06}"/>
              </a:ext>
            </a:extLst>
          </p:cNvPr>
          <p:cNvSpPr txBox="1">
            <a:spLocks noChangeArrowheads="1"/>
          </p:cNvSpPr>
          <p:nvPr/>
        </p:nvSpPr>
        <p:spPr bwMode="auto">
          <a:xfrm>
            <a:off x="3429000" y="5334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2" name="Text Box 7">
            <a:extLst>
              <a:ext uri="{FF2B5EF4-FFF2-40B4-BE49-F238E27FC236}">
                <a16:creationId xmlns:a16="http://schemas.microsoft.com/office/drawing/2014/main" id="{E18462FD-5DA9-468D-AD8E-6E0EBB0944BA}"/>
              </a:ext>
            </a:extLst>
          </p:cNvPr>
          <p:cNvSpPr txBox="1">
            <a:spLocks noChangeArrowheads="1"/>
          </p:cNvSpPr>
          <p:nvPr/>
        </p:nvSpPr>
        <p:spPr bwMode="auto">
          <a:xfrm>
            <a:off x="3429000" y="4800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3" name="Text Box 7">
            <a:extLst>
              <a:ext uri="{FF2B5EF4-FFF2-40B4-BE49-F238E27FC236}">
                <a16:creationId xmlns:a16="http://schemas.microsoft.com/office/drawing/2014/main" id="{89D8A47D-0AB9-4778-A044-0AFE9525ADE0}"/>
              </a:ext>
            </a:extLst>
          </p:cNvPr>
          <p:cNvSpPr txBox="1">
            <a:spLocks noChangeArrowheads="1"/>
          </p:cNvSpPr>
          <p:nvPr/>
        </p:nvSpPr>
        <p:spPr bwMode="auto">
          <a:xfrm>
            <a:off x="1676400" y="38100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4" name="Text Box 7">
            <a:extLst>
              <a:ext uri="{FF2B5EF4-FFF2-40B4-BE49-F238E27FC236}">
                <a16:creationId xmlns:a16="http://schemas.microsoft.com/office/drawing/2014/main" id="{A23D3A2F-4486-467A-AFF3-C53698C9D3C0}"/>
              </a:ext>
            </a:extLst>
          </p:cNvPr>
          <p:cNvSpPr txBox="1">
            <a:spLocks noChangeArrowheads="1"/>
          </p:cNvSpPr>
          <p:nvPr/>
        </p:nvSpPr>
        <p:spPr bwMode="auto">
          <a:xfrm>
            <a:off x="6858000" y="27432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5" name="Text Box 7">
            <a:extLst>
              <a:ext uri="{FF2B5EF4-FFF2-40B4-BE49-F238E27FC236}">
                <a16:creationId xmlns:a16="http://schemas.microsoft.com/office/drawing/2014/main" id="{F7B6C887-2328-449C-86F2-A2ED5F29FC9D}"/>
              </a:ext>
            </a:extLst>
          </p:cNvPr>
          <p:cNvSpPr txBox="1">
            <a:spLocks noChangeArrowheads="1"/>
          </p:cNvSpPr>
          <p:nvPr/>
        </p:nvSpPr>
        <p:spPr bwMode="auto">
          <a:xfrm>
            <a:off x="4343400" y="34798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6" name="Text Box 7">
            <a:extLst>
              <a:ext uri="{FF2B5EF4-FFF2-40B4-BE49-F238E27FC236}">
                <a16:creationId xmlns:a16="http://schemas.microsoft.com/office/drawing/2014/main" id="{3A273E1F-8254-4485-B62E-1712F3876487}"/>
              </a:ext>
            </a:extLst>
          </p:cNvPr>
          <p:cNvSpPr txBox="1">
            <a:spLocks noChangeArrowheads="1"/>
          </p:cNvSpPr>
          <p:nvPr/>
        </p:nvSpPr>
        <p:spPr bwMode="auto">
          <a:xfrm>
            <a:off x="5334000" y="26670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7" name="Text Box 7">
            <a:extLst>
              <a:ext uri="{FF2B5EF4-FFF2-40B4-BE49-F238E27FC236}">
                <a16:creationId xmlns:a16="http://schemas.microsoft.com/office/drawing/2014/main" id="{E6E832C6-1E07-4295-B3A2-482130AED0E1}"/>
              </a:ext>
            </a:extLst>
          </p:cNvPr>
          <p:cNvSpPr txBox="1">
            <a:spLocks noChangeArrowheads="1"/>
          </p:cNvSpPr>
          <p:nvPr/>
        </p:nvSpPr>
        <p:spPr bwMode="auto">
          <a:xfrm>
            <a:off x="2819400" y="39624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8" name="Text Box 7">
            <a:extLst>
              <a:ext uri="{FF2B5EF4-FFF2-40B4-BE49-F238E27FC236}">
                <a16:creationId xmlns:a16="http://schemas.microsoft.com/office/drawing/2014/main" id="{DD5AC928-60E1-4F46-B485-87E64F7F3291}"/>
              </a:ext>
            </a:extLst>
          </p:cNvPr>
          <p:cNvSpPr txBox="1">
            <a:spLocks noChangeArrowheads="1"/>
          </p:cNvSpPr>
          <p:nvPr/>
        </p:nvSpPr>
        <p:spPr bwMode="auto">
          <a:xfrm>
            <a:off x="4343400" y="16002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0000FF"/>
                </a:solidFill>
                <a:latin typeface="Arial" charset="0"/>
                <a:cs typeface="Arial" charset="0"/>
              </a:rPr>
              <a:t>C</a:t>
            </a:r>
          </a:p>
          <a:p>
            <a:pPr>
              <a:spcBef>
                <a:spcPct val="50000"/>
              </a:spcBef>
              <a:defRPr/>
            </a:pPr>
            <a:endParaRPr lang="en-US" dirty="0">
              <a:solidFill>
                <a:srgbClr val="0000FF"/>
              </a:solidFill>
              <a:latin typeface="Arial" charset="0"/>
              <a:cs typeface="Arial" charset="0"/>
            </a:endParaRPr>
          </a:p>
        </p:txBody>
      </p:sp>
      <p:sp>
        <p:nvSpPr>
          <p:cNvPr id="29" name="Text Box 7">
            <a:extLst>
              <a:ext uri="{FF2B5EF4-FFF2-40B4-BE49-F238E27FC236}">
                <a16:creationId xmlns:a16="http://schemas.microsoft.com/office/drawing/2014/main" id="{F1782441-DE26-4F75-A061-345EB74F6618}"/>
              </a:ext>
            </a:extLst>
          </p:cNvPr>
          <p:cNvSpPr txBox="1">
            <a:spLocks noChangeArrowheads="1"/>
          </p:cNvSpPr>
          <p:nvPr/>
        </p:nvSpPr>
        <p:spPr bwMode="auto">
          <a:xfrm>
            <a:off x="4572000" y="6858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0" name="Text Box 7">
            <a:extLst>
              <a:ext uri="{FF2B5EF4-FFF2-40B4-BE49-F238E27FC236}">
                <a16:creationId xmlns:a16="http://schemas.microsoft.com/office/drawing/2014/main" id="{F7726EDB-6F25-4368-A3BF-EC8B1627E75D}"/>
              </a:ext>
            </a:extLst>
          </p:cNvPr>
          <p:cNvSpPr txBox="1">
            <a:spLocks noChangeArrowheads="1"/>
          </p:cNvSpPr>
          <p:nvPr/>
        </p:nvSpPr>
        <p:spPr bwMode="auto">
          <a:xfrm>
            <a:off x="4876800" y="1524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1" name="Text Box 7">
            <a:extLst>
              <a:ext uri="{FF2B5EF4-FFF2-40B4-BE49-F238E27FC236}">
                <a16:creationId xmlns:a16="http://schemas.microsoft.com/office/drawing/2014/main" id="{F66E8D06-7C1F-4A8A-BDB6-F4BFB97D09D5}"/>
              </a:ext>
            </a:extLst>
          </p:cNvPr>
          <p:cNvSpPr txBox="1">
            <a:spLocks noChangeArrowheads="1"/>
          </p:cNvSpPr>
          <p:nvPr/>
        </p:nvSpPr>
        <p:spPr bwMode="auto">
          <a:xfrm>
            <a:off x="4800600" y="3276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2" name="Text Box 7">
            <a:extLst>
              <a:ext uri="{FF2B5EF4-FFF2-40B4-BE49-F238E27FC236}">
                <a16:creationId xmlns:a16="http://schemas.microsoft.com/office/drawing/2014/main" id="{7C2C9453-B546-462A-A3AD-68B355269185}"/>
              </a:ext>
            </a:extLst>
          </p:cNvPr>
          <p:cNvSpPr txBox="1">
            <a:spLocks noChangeArrowheads="1"/>
          </p:cNvSpPr>
          <p:nvPr/>
        </p:nvSpPr>
        <p:spPr bwMode="auto">
          <a:xfrm>
            <a:off x="5486400" y="9144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3" name="Text Box 7">
            <a:extLst>
              <a:ext uri="{FF2B5EF4-FFF2-40B4-BE49-F238E27FC236}">
                <a16:creationId xmlns:a16="http://schemas.microsoft.com/office/drawing/2014/main" id="{0529D5B5-BD58-4583-8326-8D31C6EC198D}"/>
              </a:ext>
            </a:extLst>
          </p:cNvPr>
          <p:cNvSpPr txBox="1">
            <a:spLocks noChangeArrowheads="1"/>
          </p:cNvSpPr>
          <p:nvPr/>
        </p:nvSpPr>
        <p:spPr bwMode="auto">
          <a:xfrm>
            <a:off x="2438400" y="2514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4" name="Text Box 7">
            <a:extLst>
              <a:ext uri="{FF2B5EF4-FFF2-40B4-BE49-F238E27FC236}">
                <a16:creationId xmlns:a16="http://schemas.microsoft.com/office/drawing/2014/main" id="{D9D81CAB-7DB7-4C29-A27E-CCAD74E9E154}"/>
              </a:ext>
            </a:extLst>
          </p:cNvPr>
          <p:cNvSpPr txBox="1">
            <a:spLocks noChangeArrowheads="1"/>
          </p:cNvSpPr>
          <p:nvPr/>
        </p:nvSpPr>
        <p:spPr bwMode="auto">
          <a:xfrm>
            <a:off x="2743200" y="609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5" name="Text Box 7">
            <a:extLst>
              <a:ext uri="{FF2B5EF4-FFF2-40B4-BE49-F238E27FC236}">
                <a16:creationId xmlns:a16="http://schemas.microsoft.com/office/drawing/2014/main" id="{112D1290-CB68-4848-82FC-A5E29B08884E}"/>
              </a:ext>
            </a:extLst>
          </p:cNvPr>
          <p:cNvSpPr txBox="1">
            <a:spLocks noChangeArrowheads="1"/>
          </p:cNvSpPr>
          <p:nvPr/>
        </p:nvSpPr>
        <p:spPr bwMode="auto">
          <a:xfrm>
            <a:off x="6096000" y="19812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6" name="Text Box 7">
            <a:extLst>
              <a:ext uri="{FF2B5EF4-FFF2-40B4-BE49-F238E27FC236}">
                <a16:creationId xmlns:a16="http://schemas.microsoft.com/office/drawing/2014/main" id="{6FD32056-5AE0-4675-9DEC-3CFB19FCDBCE}"/>
              </a:ext>
            </a:extLst>
          </p:cNvPr>
          <p:cNvSpPr txBox="1">
            <a:spLocks noChangeArrowheads="1"/>
          </p:cNvSpPr>
          <p:nvPr/>
        </p:nvSpPr>
        <p:spPr bwMode="auto">
          <a:xfrm>
            <a:off x="4953000" y="5181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7" name="Text Box 7">
            <a:extLst>
              <a:ext uri="{FF2B5EF4-FFF2-40B4-BE49-F238E27FC236}">
                <a16:creationId xmlns:a16="http://schemas.microsoft.com/office/drawing/2014/main" id="{8EF899D5-D69C-4036-995D-51F742886BCF}"/>
              </a:ext>
            </a:extLst>
          </p:cNvPr>
          <p:cNvSpPr txBox="1">
            <a:spLocks noChangeArrowheads="1"/>
          </p:cNvSpPr>
          <p:nvPr/>
        </p:nvSpPr>
        <p:spPr bwMode="auto">
          <a:xfrm>
            <a:off x="3048000" y="5595938"/>
            <a:ext cx="609600" cy="1262062"/>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8" name="Text Box 7">
            <a:extLst>
              <a:ext uri="{FF2B5EF4-FFF2-40B4-BE49-F238E27FC236}">
                <a16:creationId xmlns:a16="http://schemas.microsoft.com/office/drawing/2014/main" id="{A28EFF09-4CAB-46B1-8A4E-87F642570B22}"/>
              </a:ext>
            </a:extLst>
          </p:cNvPr>
          <p:cNvSpPr txBox="1">
            <a:spLocks noChangeArrowheads="1"/>
          </p:cNvSpPr>
          <p:nvPr/>
        </p:nvSpPr>
        <p:spPr bwMode="auto">
          <a:xfrm>
            <a:off x="2057400" y="45720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39" name="Text Box 7">
            <a:extLst>
              <a:ext uri="{FF2B5EF4-FFF2-40B4-BE49-F238E27FC236}">
                <a16:creationId xmlns:a16="http://schemas.microsoft.com/office/drawing/2014/main" id="{0F19D839-D341-45B1-8893-00B8D67E9E80}"/>
              </a:ext>
            </a:extLst>
          </p:cNvPr>
          <p:cNvSpPr txBox="1">
            <a:spLocks noChangeArrowheads="1"/>
          </p:cNvSpPr>
          <p:nvPr/>
        </p:nvSpPr>
        <p:spPr bwMode="auto">
          <a:xfrm>
            <a:off x="3733800" y="4038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40" name="Text Box 7">
            <a:extLst>
              <a:ext uri="{FF2B5EF4-FFF2-40B4-BE49-F238E27FC236}">
                <a16:creationId xmlns:a16="http://schemas.microsoft.com/office/drawing/2014/main" id="{65C9BF7B-17F1-4763-AE86-4323F0AB5BF4}"/>
              </a:ext>
            </a:extLst>
          </p:cNvPr>
          <p:cNvSpPr txBox="1">
            <a:spLocks noChangeArrowheads="1"/>
          </p:cNvSpPr>
          <p:nvPr/>
        </p:nvSpPr>
        <p:spPr bwMode="auto">
          <a:xfrm>
            <a:off x="3962400" y="25146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41" name="Text Box 7">
            <a:extLst>
              <a:ext uri="{FF2B5EF4-FFF2-40B4-BE49-F238E27FC236}">
                <a16:creationId xmlns:a16="http://schemas.microsoft.com/office/drawing/2014/main" id="{CCB965F8-9D5F-42B6-946E-098EB6E5848C}"/>
              </a:ext>
            </a:extLst>
          </p:cNvPr>
          <p:cNvSpPr txBox="1">
            <a:spLocks noChangeArrowheads="1"/>
          </p:cNvSpPr>
          <p:nvPr/>
        </p:nvSpPr>
        <p:spPr bwMode="auto">
          <a:xfrm>
            <a:off x="1905000" y="28194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42" name="Text Box 7">
            <a:extLst>
              <a:ext uri="{FF2B5EF4-FFF2-40B4-BE49-F238E27FC236}">
                <a16:creationId xmlns:a16="http://schemas.microsoft.com/office/drawing/2014/main" id="{D912FDB5-E509-451C-AD78-F81C6CF70317}"/>
              </a:ext>
            </a:extLst>
          </p:cNvPr>
          <p:cNvSpPr txBox="1">
            <a:spLocks noChangeArrowheads="1"/>
          </p:cNvSpPr>
          <p:nvPr/>
        </p:nvSpPr>
        <p:spPr bwMode="auto">
          <a:xfrm>
            <a:off x="6248400" y="34290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43" name="Text Box 7">
            <a:extLst>
              <a:ext uri="{FF2B5EF4-FFF2-40B4-BE49-F238E27FC236}">
                <a16:creationId xmlns:a16="http://schemas.microsoft.com/office/drawing/2014/main" id="{4CDCF846-2EDB-43F7-B13A-12021ADB46ED}"/>
              </a:ext>
            </a:extLst>
          </p:cNvPr>
          <p:cNvSpPr txBox="1">
            <a:spLocks noChangeArrowheads="1"/>
          </p:cNvSpPr>
          <p:nvPr/>
        </p:nvSpPr>
        <p:spPr bwMode="auto">
          <a:xfrm>
            <a:off x="3200400" y="18288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44" name="Text Box 7">
            <a:extLst>
              <a:ext uri="{FF2B5EF4-FFF2-40B4-BE49-F238E27FC236}">
                <a16:creationId xmlns:a16="http://schemas.microsoft.com/office/drawing/2014/main" id="{C9F3D379-1D8F-45A4-9269-5CCCCAD207F3}"/>
              </a:ext>
            </a:extLst>
          </p:cNvPr>
          <p:cNvSpPr txBox="1">
            <a:spLocks noChangeArrowheads="1"/>
          </p:cNvSpPr>
          <p:nvPr/>
        </p:nvSpPr>
        <p:spPr bwMode="auto">
          <a:xfrm>
            <a:off x="6553200" y="4191000"/>
            <a:ext cx="609600" cy="12620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sz="4000" dirty="0">
                <a:solidFill>
                  <a:srgbClr val="FF0000"/>
                </a:solidFill>
                <a:latin typeface="Arial" charset="0"/>
                <a:cs typeface="Arial" charset="0"/>
              </a:rPr>
              <a:t>e</a:t>
            </a:r>
          </a:p>
          <a:p>
            <a:pPr>
              <a:spcBef>
                <a:spcPct val="50000"/>
              </a:spcBef>
              <a:defRPr/>
            </a:pPr>
            <a:endParaRPr lang="en-US" dirty="0">
              <a:solidFill>
                <a:srgbClr val="0000FF"/>
              </a:solidFill>
              <a:latin typeface="Arial" charset="0"/>
              <a:cs typeface="Arial" charset="0"/>
            </a:endParaRPr>
          </a:p>
        </p:txBody>
      </p:sp>
      <p:sp>
        <p:nvSpPr>
          <p:cNvPr id="40994" name="TextBox 1">
            <a:extLst>
              <a:ext uri="{FF2B5EF4-FFF2-40B4-BE49-F238E27FC236}">
                <a16:creationId xmlns:a16="http://schemas.microsoft.com/office/drawing/2014/main" id="{B09B1B56-C4CE-41DA-97B4-EF7953A8FFD1}"/>
              </a:ext>
            </a:extLst>
          </p:cNvPr>
          <p:cNvSpPr txBox="1">
            <a:spLocks noChangeArrowheads="1"/>
          </p:cNvSpPr>
          <p:nvPr/>
        </p:nvSpPr>
        <p:spPr bwMode="auto">
          <a:xfrm>
            <a:off x="0" y="0"/>
            <a:ext cx="23622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electron pressure</a:t>
            </a:r>
          </a:p>
          <a:p>
            <a:r>
              <a:rPr lang="en-US" altLang="en-US">
                <a:latin typeface="Arial" panose="020B0604020202020204" pitchFamily="34" charset="0"/>
                <a:cs typeface="Arial" panose="020B0604020202020204" pitchFamily="34" charset="0"/>
              </a:rPr>
              <a:t>prevents further collapse and heating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5">
            <a:extLst>
              <a:ext uri="{FF2B5EF4-FFF2-40B4-BE49-F238E27FC236}">
                <a16:creationId xmlns:a16="http://schemas.microsoft.com/office/drawing/2014/main" id="{A3A8ABE1-190C-4164-8015-250F4AC60E12}"/>
              </a:ext>
            </a:extLst>
          </p:cNvPr>
          <p:cNvSpPr txBox="1">
            <a:spLocks noChangeArrowheads="1"/>
          </p:cNvSpPr>
          <p:nvPr/>
        </p:nvSpPr>
        <p:spPr bwMode="auto">
          <a:xfrm>
            <a:off x="304800" y="304800"/>
            <a:ext cx="8382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a:solidFill>
                  <a:schemeClr val="accent1"/>
                </a:solidFill>
                <a:latin typeface="Arial" panose="020B0604020202020204" pitchFamily="34" charset="0"/>
                <a:cs typeface="Arial" panose="020B0604020202020204" pitchFamily="34" charset="0"/>
              </a:rPr>
              <a:t>We know this because</a:t>
            </a:r>
          </a:p>
          <a:p>
            <a:pPr>
              <a:spcBef>
                <a:spcPct val="50000"/>
              </a:spcBef>
            </a:pPr>
            <a:endParaRPr lang="en-US" altLang="en-US" sz="3200">
              <a:solidFill>
                <a:schemeClr val="accent1"/>
              </a:solidFill>
              <a:latin typeface="Arial" panose="020B0604020202020204" pitchFamily="34" charset="0"/>
              <a:cs typeface="Arial" panose="020B0604020202020204" pitchFamily="34" charset="0"/>
            </a:endParaRPr>
          </a:p>
          <a:p>
            <a:pPr>
              <a:spcBef>
                <a:spcPct val="50000"/>
              </a:spcBef>
            </a:pPr>
            <a:r>
              <a:rPr lang="en-US" altLang="en-US">
                <a:solidFill>
                  <a:schemeClr val="accent1"/>
                </a:solidFill>
                <a:latin typeface="Arial" panose="020B0604020202020204" pitchFamily="34" charset="0"/>
                <a:cs typeface="Arial" panose="020B0604020202020204" pitchFamily="34" charset="0"/>
              </a:rPr>
              <a:t>—  We see the remains of dead stars </a:t>
            </a:r>
          </a:p>
          <a:p>
            <a:pPr>
              <a:spcBef>
                <a:spcPct val="50000"/>
              </a:spcBef>
            </a:pPr>
            <a:endParaRPr lang="en-US" altLang="en-US">
              <a:solidFill>
                <a:schemeClr val="accent1"/>
              </a:solidFill>
              <a:latin typeface="Arial" panose="020B0604020202020204" pitchFamily="34" charset="0"/>
              <a:cs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3010" name="TextBox 3">
            <a:extLst>
              <a:ext uri="{FF2B5EF4-FFF2-40B4-BE49-F238E27FC236}">
                <a16:creationId xmlns:a16="http://schemas.microsoft.com/office/drawing/2014/main" id="{40D6F739-19F1-4572-9C16-A2670FA59FE2}"/>
              </a:ext>
            </a:extLst>
          </p:cNvPr>
          <p:cNvSpPr txBox="1">
            <a:spLocks noChangeArrowheads="1"/>
          </p:cNvSpPr>
          <p:nvPr/>
        </p:nvSpPr>
        <p:spPr bwMode="auto">
          <a:xfrm>
            <a:off x="2819400" y="6243638"/>
            <a:ext cx="37877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Core of Star:  White Dwarf</a:t>
            </a:r>
          </a:p>
        </p:txBody>
      </p:sp>
      <p:sp>
        <p:nvSpPr>
          <p:cNvPr id="43011" name="Oval 9">
            <a:extLst>
              <a:ext uri="{FF2B5EF4-FFF2-40B4-BE49-F238E27FC236}">
                <a16:creationId xmlns:a16="http://schemas.microsoft.com/office/drawing/2014/main" id="{D37D45AB-147E-42DF-BC33-A6C035FEF137}"/>
              </a:ext>
            </a:extLst>
          </p:cNvPr>
          <p:cNvSpPr>
            <a:spLocks noChangeArrowheads="1"/>
          </p:cNvSpPr>
          <p:nvPr/>
        </p:nvSpPr>
        <p:spPr bwMode="auto">
          <a:xfrm>
            <a:off x="4038600" y="3200400"/>
            <a:ext cx="762000" cy="762000"/>
          </a:xfrm>
          <a:prstGeom prst="ellipse">
            <a:avLst/>
          </a:prstGeom>
          <a:solidFill>
            <a:schemeClr val="bg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 name="Text Box 7">
            <a:extLst>
              <a:ext uri="{FF2B5EF4-FFF2-40B4-BE49-F238E27FC236}">
                <a16:creationId xmlns:a16="http://schemas.microsoft.com/office/drawing/2014/main" id="{03D4FA29-C542-49C2-B72B-C240BCADCE69}"/>
              </a:ext>
            </a:extLst>
          </p:cNvPr>
          <p:cNvSpPr txBox="1">
            <a:spLocks noChangeArrowheads="1"/>
          </p:cNvSpPr>
          <p:nvPr/>
        </p:nvSpPr>
        <p:spPr bwMode="auto">
          <a:xfrm>
            <a:off x="4191000" y="3327400"/>
            <a:ext cx="6096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C</a:t>
            </a:r>
          </a:p>
          <a:p>
            <a:pPr>
              <a:spcBef>
                <a:spcPct val="50000"/>
              </a:spcBef>
              <a:defRPr/>
            </a:pPr>
            <a:endParaRPr lang="en-US">
              <a:solidFill>
                <a:srgbClr val="0000FF"/>
              </a:solidFill>
              <a:latin typeface="Arial" charset="0"/>
              <a:cs typeface="Arial" charset="0"/>
            </a:endParaRPr>
          </a:p>
        </p:txBody>
      </p:sp>
      <p:sp>
        <p:nvSpPr>
          <p:cNvPr id="43013" name="TextBox 3">
            <a:extLst>
              <a:ext uri="{FF2B5EF4-FFF2-40B4-BE49-F238E27FC236}">
                <a16:creationId xmlns:a16="http://schemas.microsoft.com/office/drawing/2014/main" id="{CB9A9E36-B080-4A17-AFCA-E2DF1A1CCCA8}"/>
              </a:ext>
            </a:extLst>
          </p:cNvPr>
          <p:cNvSpPr txBox="1">
            <a:spLocks noChangeArrowheads="1"/>
          </p:cNvSpPr>
          <p:nvPr/>
        </p:nvSpPr>
        <p:spPr bwMode="auto">
          <a:xfrm>
            <a:off x="133350" y="1447800"/>
            <a:ext cx="1390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800">
                <a:latin typeface="Arial" panose="020B0604020202020204" pitchFamily="34" charset="0"/>
                <a:cs typeface="Arial" panose="020B0604020202020204" pitchFamily="34" charset="0"/>
              </a:rPr>
              <a:t>star surface</a:t>
            </a:r>
          </a:p>
        </p:txBody>
      </p:sp>
      <p:sp>
        <p:nvSpPr>
          <p:cNvPr id="43014" name="Rectangle 12">
            <a:extLst>
              <a:ext uri="{FF2B5EF4-FFF2-40B4-BE49-F238E27FC236}">
                <a16:creationId xmlns:a16="http://schemas.microsoft.com/office/drawing/2014/main" id="{0513EAD2-BB07-4D0D-B304-80A22B339DBE}"/>
              </a:ext>
            </a:extLst>
          </p:cNvPr>
          <p:cNvSpPr>
            <a:spLocks noChangeArrowheads="1"/>
          </p:cNvSpPr>
          <p:nvPr/>
        </p:nvSpPr>
        <p:spPr bwMode="auto">
          <a:xfrm>
            <a:off x="0" y="0"/>
            <a:ext cx="1752600" cy="1447800"/>
          </a:xfrm>
          <a:prstGeom prst="rect">
            <a:avLst/>
          </a:prstGeom>
          <a:noFill/>
          <a:ln w="28575">
            <a:solidFill>
              <a:srgbClr val="8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3015" name="Oval 14">
            <a:extLst>
              <a:ext uri="{FF2B5EF4-FFF2-40B4-BE49-F238E27FC236}">
                <a16:creationId xmlns:a16="http://schemas.microsoft.com/office/drawing/2014/main" id="{19357B81-2916-4951-8D5A-701D0457667B}"/>
              </a:ext>
            </a:extLst>
          </p:cNvPr>
          <p:cNvSpPr>
            <a:spLocks noChangeArrowheads="1"/>
          </p:cNvSpPr>
          <p:nvPr/>
        </p:nvSpPr>
        <p:spPr bwMode="auto">
          <a:xfrm>
            <a:off x="838200" y="723900"/>
            <a:ext cx="76200" cy="76200"/>
          </a:xfrm>
          <a:prstGeom prst="ellipse">
            <a:avLst/>
          </a:prstGeom>
          <a:solidFill>
            <a:srgbClr val="FFFFFF"/>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2">
            <a:extLst>
              <a:ext uri="{FF2B5EF4-FFF2-40B4-BE49-F238E27FC236}">
                <a16:creationId xmlns:a16="http://schemas.microsoft.com/office/drawing/2014/main" id="{2D66AA16-388E-4105-93D6-C68A419A64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9600"/>
            <a:ext cx="9144000"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3">
            <a:extLst>
              <a:ext uri="{FF2B5EF4-FFF2-40B4-BE49-F238E27FC236}">
                <a16:creationId xmlns:a16="http://schemas.microsoft.com/office/drawing/2014/main" id="{D13EE7B5-493D-4719-B203-D2E3794F58F0}"/>
              </a:ext>
            </a:extLst>
          </p:cNvPr>
          <p:cNvPicPr>
            <a:picLocks noChangeAspect="1" noChangeArrowheads="1"/>
          </p:cNvPicPr>
          <p:nvPr/>
        </p:nvPicPr>
        <p:blipFill>
          <a:blip r:embed="rId3">
            <a:lum contrast="2000"/>
            <a:extLst>
              <a:ext uri="{28A0092B-C50C-407E-A947-70E740481C1C}">
                <a14:useLocalDpi xmlns:a14="http://schemas.microsoft.com/office/drawing/2010/main" val="0"/>
              </a:ext>
            </a:extLst>
          </a:blip>
          <a:srcRect l="4166" t="17189" r="4184" b="20305"/>
          <a:stretch>
            <a:fillRect/>
          </a:stretch>
        </p:blipFill>
        <p:spPr bwMode="auto">
          <a:xfrm>
            <a:off x="990600" y="381000"/>
            <a:ext cx="72390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4" descr="redrectangle_hst_big.jpg">
            <a:extLst>
              <a:ext uri="{FF2B5EF4-FFF2-40B4-BE49-F238E27FC236}">
                <a16:creationId xmlns:a16="http://schemas.microsoft.com/office/drawing/2014/main" id="{1376D9D7-FE8D-4397-A4E3-AB9A03408B7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92088"/>
            <a:ext cx="9144000" cy="647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4">
            <a:extLst>
              <a:ext uri="{FF2B5EF4-FFF2-40B4-BE49-F238E27FC236}">
                <a16:creationId xmlns:a16="http://schemas.microsoft.com/office/drawing/2014/main" id="{895FB20B-1DBE-4F0A-A475-2EFFD0F2DD8F}"/>
              </a:ext>
            </a:extLst>
          </p:cNvPr>
          <p:cNvPicPr>
            <a:picLocks noChangeAspect="1" noChangeArrowheads="1"/>
          </p:cNvPicPr>
          <p:nvPr/>
        </p:nvPicPr>
        <p:blipFill>
          <a:blip r:embed="rId3">
            <a:lum contrast="10000"/>
            <a:extLst>
              <a:ext uri="{28A0092B-C50C-407E-A947-70E740481C1C}">
                <a14:useLocalDpi xmlns:a14="http://schemas.microsoft.com/office/drawing/2010/main" val="0"/>
              </a:ext>
            </a:extLst>
          </a:blip>
          <a:srcRect l="10414" t="11665" r="10435" b="23346"/>
          <a:stretch>
            <a:fillRect/>
          </a:stretch>
        </p:blipFill>
        <p:spPr bwMode="auto">
          <a:xfrm>
            <a:off x="1905000" y="381000"/>
            <a:ext cx="57912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a:extLst>
              <a:ext uri="{FF2B5EF4-FFF2-40B4-BE49-F238E27FC236}">
                <a16:creationId xmlns:a16="http://schemas.microsoft.com/office/drawing/2014/main" id="{61DD7691-314A-4FD3-B9EC-776490D1C561}"/>
              </a:ext>
            </a:extLst>
          </p:cNvPr>
          <p:cNvPicPr>
            <a:picLocks noChangeAspect="1" noChangeArrowheads="1"/>
          </p:cNvPicPr>
          <p:nvPr/>
        </p:nvPicPr>
        <p:blipFill>
          <a:blip r:embed="rId3">
            <a:lum contrast="22000"/>
            <a:extLst>
              <a:ext uri="{28A0092B-C50C-407E-A947-70E740481C1C}">
                <a14:useLocalDpi xmlns:a14="http://schemas.microsoft.com/office/drawing/2010/main" val="0"/>
              </a:ext>
            </a:extLst>
          </a:blip>
          <a:srcRect/>
          <a:stretch>
            <a:fillRect/>
          </a:stretch>
        </p:blipFill>
        <p:spPr bwMode="auto">
          <a:xfrm>
            <a:off x="990600" y="1600200"/>
            <a:ext cx="7010400" cy="389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2">
            <a:extLst>
              <a:ext uri="{FF2B5EF4-FFF2-40B4-BE49-F238E27FC236}">
                <a16:creationId xmlns:a16="http://schemas.microsoft.com/office/drawing/2014/main" id="{EDD8B672-7C38-42A1-A338-BBBF27D947A8}"/>
              </a:ext>
            </a:extLst>
          </p:cNvPr>
          <p:cNvPicPr>
            <a:picLocks noChangeAspect="1" noChangeArrowheads="1"/>
          </p:cNvPicPr>
          <p:nvPr/>
        </p:nvPicPr>
        <p:blipFill>
          <a:blip r:embed="rId3">
            <a:lum contrast="18000"/>
            <a:extLst>
              <a:ext uri="{28A0092B-C50C-407E-A947-70E740481C1C}">
                <a14:useLocalDpi xmlns:a14="http://schemas.microsoft.com/office/drawing/2010/main" val="0"/>
              </a:ext>
            </a:extLst>
          </a:blip>
          <a:srcRect l="3610" t="3110" r="3639" b="20099"/>
          <a:stretch>
            <a:fillRect/>
          </a:stretch>
        </p:blipFill>
        <p:spPr bwMode="auto">
          <a:xfrm>
            <a:off x="1676400" y="228600"/>
            <a:ext cx="61849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2">
            <a:extLst>
              <a:ext uri="{FF2B5EF4-FFF2-40B4-BE49-F238E27FC236}">
                <a16:creationId xmlns:a16="http://schemas.microsoft.com/office/drawing/2014/main" id="{D8D54E28-49F0-4EBE-A822-03B9DBC19A47}"/>
              </a:ext>
            </a:extLst>
          </p:cNvPr>
          <p:cNvPicPr>
            <a:picLocks noChangeAspect="1" noChangeArrowheads="1"/>
          </p:cNvPicPr>
          <p:nvPr/>
        </p:nvPicPr>
        <p:blipFill>
          <a:blip r:embed="rId3">
            <a:lum contrast="20000"/>
            <a:extLst>
              <a:ext uri="{28A0092B-C50C-407E-A947-70E740481C1C}">
                <a14:useLocalDpi xmlns:a14="http://schemas.microsoft.com/office/drawing/2010/main" val="0"/>
              </a:ext>
            </a:extLst>
          </a:blip>
          <a:srcRect l="3645" t="8414" r="3799" b="16251"/>
          <a:stretch>
            <a:fillRect/>
          </a:stretch>
        </p:blipFill>
        <p:spPr bwMode="auto">
          <a:xfrm>
            <a:off x="0" y="446088"/>
            <a:ext cx="9144000" cy="595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1" descr="whitedwarf.jpg">
            <a:extLst>
              <a:ext uri="{FF2B5EF4-FFF2-40B4-BE49-F238E27FC236}">
                <a16:creationId xmlns:a16="http://schemas.microsoft.com/office/drawing/2014/main" id="{CBA92727-4385-45F3-915D-5788008E108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3250" y="577850"/>
            <a:ext cx="7937500" cy="570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
            <a:extLst>
              <a:ext uri="{FF2B5EF4-FFF2-40B4-BE49-F238E27FC236}">
                <a16:creationId xmlns:a16="http://schemas.microsoft.com/office/drawing/2014/main" id="{4C99B830-43F5-421E-9D7C-425FBF33FA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18" t="1215" r="1389" b="16663"/>
          <a:stretch>
            <a:fillRect/>
          </a:stretch>
        </p:blipFill>
        <p:spPr bwMode="auto">
          <a:xfrm>
            <a:off x="990600" y="0"/>
            <a:ext cx="6781800" cy="668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a:extLst>
              <a:ext uri="{FF2B5EF4-FFF2-40B4-BE49-F238E27FC236}">
                <a16:creationId xmlns:a16="http://schemas.microsoft.com/office/drawing/2014/main" id="{5B5A9EDD-3327-4466-BA0F-CD6CF3E646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166" t="9164" r="4187" b="15848"/>
          <a:stretch>
            <a:fillRect/>
          </a:stretch>
        </p:blipFill>
        <p:spPr bwMode="auto">
          <a:xfrm>
            <a:off x="13716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1" descr="HR.png">
            <a:extLst>
              <a:ext uri="{FF2B5EF4-FFF2-40B4-BE49-F238E27FC236}">
                <a16:creationId xmlns:a16="http://schemas.microsoft.com/office/drawing/2014/main" id="{9A6391CF-540B-4FDC-98E5-A31DF24C160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2693" y="568325"/>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Oval 2">
            <a:extLst>
              <a:ext uri="{FF2B5EF4-FFF2-40B4-BE49-F238E27FC236}">
                <a16:creationId xmlns:a16="http://schemas.microsoft.com/office/drawing/2014/main" id="{33FE3354-A861-40EC-BDF6-C39E25BFA1E5}"/>
              </a:ext>
            </a:extLst>
          </p:cNvPr>
          <p:cNvSpPr>
            <a:spLocks noChangeArrowheads="1"/>
          </p:cNvSpPr>
          <p:nvPr/>
        </p:nvSpPr>
        <p:spPr bwMode="auto">
          <a:xfrm>
            <a:off x="6172200" y="3657600"/>
            <a:ext cx="91440" cy="91440"/>
          </a:xfrm>
          <a:prstGeom prst="ellipse">
            <a:avLst/>
          </a:prstGeom>
          <a:solidFill>
            <a:srgbClr val="FFFF00"/>
          </a:solidFill>
          <a:ln w="9525">
            <a:solidFill>
              <a:srgbClr val="FFFF00"/>
            </a:solidFill>
            <a:round/>
            <a:headEnd/>
            <a:tailEnd/>
          </a:ln>
          <a:effectLst>
            <a:outerShdw blurRad="50800" dist="38100" dir="2700000" algn="tl" rotWithShape="0">
              <a:srgbClr val="808080">
                <a:alpha val="39999"/>
              </a:srgbClr>
            </a:outerShdw>
          </a:effectLst>
        </p:spPr>
        <p:txBody>
          <a:bodyPr/>
          <a:lstStyle/>
          <a:p>
            <a:pPr>
              <a:defRPr/>
            </a:pPr>
            <a:endParaRPr lang="en-US">
              <a:latin typeface="Times" charset="0"/>
              <a:ea typeface="ＭＳ Ｐゴシック" charset="0"/>
              <a:cs typeface="ＭＳ Ｐゴシック" charset="0"/>
            </a:endParaRPr>
          </a:p>
        </p:txBody>
      </p:sp>
      <p:sp>
        <p:nvSpPr>
          <p:cNvPr id="62467" name="TextBox 5">
            <a:extLst>
              <a:ext uri="{FF2B5EF4-FFF2-40B4-BE49-F238E27FC236}">
                <a16:creationId xmlns:a16="http://schemas.microsoft.com/office/drawing/2014/main" id="{D3C4C58B-39DC-41E2-96FD-D77B258FBA9E}"/>
              </a:ext>
            </a:extLst>
          </p:cNvPr>
          <p:cNvSpPr txBox="1">
            <a:spLocks noChangeArrowheads="1"/>
          </p:cNvSpPr>
          <p:nvPr/>
        </p:nvSpPr>
        <p:spPr bwMode="auto">
          <a:xfrm>
            <a:off x="7942659" y="3455987"/>
            <a:ext cx="1219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dirty="0">
                <a:solidFill>
                  <a:srgbClr val="FFFF00"/>
                </a:solidFill>
                <a:latin typeface="Arial" panose="020B0604020202020204" pitchFamily="34" charset="0"/>
                <a:cs typeface="Arial" panose="020B0604020202020204" pitchFamily="34" charset="0"/>
              </a:rPr>
              <a:t>our </a:t>
            </a:r>
          </a:p>
          <a:p>
            <a:r>
              <a:rPr lang="en-US" altLang="en-US" dirty="0">
                <a:solidFill>
                  <a:srgbClr val="FFFF00"/>
                </a:solidFill>
                <a:latin typeface="Arial" panose="020B0604020202020204" pitchFamily="34" charset="0"/>
                <a:cs typeface="Arial" panose="020B0604020202020204" pitchFamily="34" charset="0"/>
              </a:rPr>
              <a:t>Sun</a:t>
            </a:r>
          </a:p>
          <a:p>
            <a:r>
              <a:rPr lang="en-US" altLang="en-US" dirty="0">
                <a:solidFill>
                  <a:srgbClr val="FFFF00"/>
                </a:solidFill>
                <a:latin typeface="Arial" panose="020B0604020202020204" pitchFamily="34" charset="0"/>
                <a:cs typeface="Arial" panose="020B0604020202020204" pitchFamily="34" charset="0"/>
              </a:rPr>
              <a:t>now</a:t>
            </a:r>
          </a:p>
          <a:p>
            <a:endParaRPr lang="en-US" altLang="en-US" dirty="0">
              <a:solidFill>
                <a:srgbClr val="FFFF00"/>
              </a:solidFill>
              <a:latin typeface="Arial" panose="020B0604020202020204" pitchFamily="34" charset="0"/>
              <a:cs typeface="Arial" panose="020B0604020202020204" pitchFamily="34" charset="0"/>
            </a:endParaRPr>
          </a:p>
          <a:p>
            <a:r>
              <a:rPr lang="en-US" altLang="en-US" dirty="0">
                <a:solidFill>
                  <a:srgbClr val="FFFF00"/>
                </a:solidFill>
                <a:latin typeface="Arial" panose="020B0604020202020204" pitchFamily="34" charset="0"/>
                <a:cs typeface="Arial" panose="020B0604020202020204" pitchFamily="34" charset="0"/>
              </a:rPr>
              <a:t>4.6x10</a:t>
            </a:r>
            <a:r>
              <a:rPr lang="en-US" altLang="en-US" baseline="30000" dirty="0">
                <a:solidFill>
                  <a:srgbClr val="FFFF00"/>
                </a:solidFill>
                <a:latin typeface="Arial" panose="020B0604020202020204" pitchFamily="34" charset="0"/>
                <a:cs typeface="Arial" panose="020B0604020202020204" pitchFamily="34" charset="0"/>
              </a:rPr>
              <a:t>9</a:t>
            </a:r>
          </a:p>
          <a:p>
            <a:r>
              <a:rPr lang="en-US" altLang="en-US" dirty="0" err="1">
                <a:solidFill>
                  <a:srgbClr val="FFFF00"/>
                </a:solidFill>
                <a:latin typeface="Arial" panose="020B0604020202020204" pitchFamily="34" charset="0"/>
                <a:cs typeface="Arial" panose="020B0604020202020204" pitchFamily="34" charset="0"/>
              </a:rPr>
              <a:t>yrs</a:t>
            </a:r>
            <a:r>
              <a:rPr lang="en-US" altLang="en-US" dirty="0">
                <a:solidFill>
                  <a:srgbClr val="FFFF00"/>
                </a:solidFill>
                <a:latin typeface="Arial" panose="020B0604020202020204" pitchFamily="34" charset="0"/>
                <a:cs typeface="Arial" panose="020B0604020202020204" pitchFamily="34" charset="0"/>
              </a:rPr>
              <a:t> old</a:t>
            </a:r>
          </a:p>
        </p:txBody>
      </p:sp>
      <p:sp>
        <p:nvSpPr>
          <p:cNvPr id="62468" name="Rectangle 4">
            <a:extLst>
              <a:ext uri="{FF2B5EF4-FFF2-40B4-BE49-F238E27FC236}">
                <a16:creationId xmlns:a16="http://schemas.microsoft.com/office/drawing/2014/main" id="{06FC6C0C-5221-4924-9C22-4BA8E4C682BA}"/>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2469" name="Rectangle 5">
            <a:extLst>
              <a:ext uri="{FF2B5EF4-FFF2-40B4-BE49-F238E27FC236}">
                <a16:creationId xmlns:a16="http://schemas.microsoft.com/office/drawing/2014/main" id="{69C35A4C-D42C-481F-99FB-7919189270BE}"/>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2470" name="Rectangle 6">
            <a:extLst>
              <a:ext uri="{FF2B5EF4-FFF2-40B4-BE49-F238E27FC236}">
                <a16:creationId xmlns:a16="http://schemas.microsoft.com/office/drawing/2014/main" id="{F39C795D-0B81-462D-805A-08B7A5F45D0A}"/>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2471" name="Rectangle 7">
            <a:extLst>
              <a:ext uri="{FF2B5EF4-FFF2-40B4-BE49-F238E27FC236}">
                <a16:creationId xmlns:a16="http://schemas.microsoft.com/office/drawing/2014/main" id="{FBBF47CF-5A1C-49DE-89CF-5649315848DA}"/>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2472" name="Rectangle 8">
            <a:extLst>
              <a:ext uri="{FF2B5EF4-FFF2-40B4-BE49-F238E27FC236}">
                <a16:creationId xmlns:a16="http://schemas.microsoft.com/office/drawing/2014/main" id="{620F3534-3F42-4BC3-992B-6CDC37397F54}"/>
              </a:ext>
            </a:extLst>
          </p:cNvPr>
          <p:cNvSpPr>
            <a:spLocks noChangeArrowheads="1"/>
          </p:cNvSpPr>
          <p:nvPr/>
        </p:nvSpPr>
        <p:spPr bwMode="auto">
          <a:xfrm>
            <a:off x="7239000" y="2133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2473" name="Rectangle 9">
            <a:extLst>
              <a:ext uri="{FF2B5EF4-FFF2-40B4-BE49-F238E27FC236}">
                <a16:creationId xmlns:a16="http://schemas.microsoft.com/office/drawing/2014/main" id="{077D3937-9C89-4900-B4B0-8592CBB74D95}"/>
              </a:ext>
            </a:extLst>
          </p:cNvPr>
          <p:cNvSpPr>
            <a:spLocks noChangeArrowheads="1"/>
          </p:cNvSpPr>
          <p:nvPr/>
        </p:nvSpPr>
        <p:spPr bwMode="auto">
          <a:xfrm>
            <a:off x="4267200" y="33528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2474" name="Rectangle 10">
            <a:extLst>
              <a:ext uri="{FF2B5EF4-FFF2-40B4-BE49-F238E27FC236}">
                <a16:creationId xmlns:a16="http://schemas.microsoft.com/office/drawing/2014/main" id="{1C29A189-6C01-4A09-A09C-3FEE0F569C86}"/>
              </a:ext>
            </a:extLst>
          </p:cNvPr>
          <p:cNvSpPr>
            <a:spLocks noChangeArrowheads="1"/>
          </p:cNvSpPr>
          <p:nvPr/>
        </p:nvSpPr>
        <p:spPr bwMode="auto">
          <a:xfrm>
            <a:off x="3276600" y="457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3490" name="TextBox 3">
            <a:extLst>
              <a:ext uri="{FF2B5EF4-FFF2-40B4-BE49-F238E27FC236}">
                <a16:creationId xmlns:a16="http://schemas.microsoft.com/office/drawing/2014/main" id="{0745B161-B596-4ED0-A332-284B72255E4F}"/>
              </a:ext>
            </a:extLst>
          </p:cNvPr>
          <p:cNvSpPr txBox="1">
            <a:spLocks noChangeArrowheads="1"/>
          </p:cNvSpPr>
          <p:nvPr/>
        </p:nvSpPr>
        <p:spPr bwMode="auto">
          <a:xfrm>
            <a:off x="838200" y="914400"/>
            <a:ext cx="72326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a:p>
            <a:r>
              <a:rPr lang="en-US" altLang="en-US">
                <a:solidFill>
                  <a:srgbClr val="FF0000"/>
                </a:solidFill>
                <a:latin typeface="Arial" panose="020B0604020202020204" pitchFamily="34" charset="0"/>
                <a:cs typeface="Arial" panose="020B0604020202020204" pitchFamily="34" charset="0"/>
              </a:rPr>
              <a:t>200 million years from now:   too hot to live on earth</a:t>
            </a:r>
          </a:p>
          <a:p>
            <a:endParaRPr lang="en-US" altLang="en-US">
              <a:latin typeface="Arial" panose="020B0604020202020204" pitchFamily="34" charset="0"/>
              <a:cs typeface="Arial" panose="020B0604020202020204" pitchFamily="34" charset="0"/>
            </a:endParaRPr>
          </a:p>
        </p:txBody>
      </p:sp>
      <p:sp>
        <p:nvSpPr>
          <p:cNvPr id="63491" name="Rectangle 1">
            <a:extLst>
              <a:ext uri="{FF2B5EF4-FFF2-40B4-BE49-F238E27FC236}">
                <a16:creationId xmlns:a16="http://schemas.microsoft.com/office/drawing/2014/main" id="{539AC224-E46B-4C33-9F16-DC368279BFC5}"/>
              </a:ext>
            </a:extLst>
          </p:cNvPr>
          <p:cNvSpPr>
            <a:spLocks noChangeArrowheads="1"/>
          </p:cNvSpPr>
          <p:nvPr/>
        </p:nvSpPr>
        <p:spPr bwMode="auto">
          <a:xfrm>
            <a:off x="2819400" y="304800"/>
            <a:ext cx="3144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Our Sun in the Future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TextBox 3">
            <a:extLst>
              <a:ext uri="{FF2B5EF4-FFF2-40B4-BE49-F238E27FC236}">
                <a16:creationId xmlns:a16="http://schemas.microsoft.com/office/drawing/2014/main" id="{3A556A00-5801-4243-AB01-92573C06417B}"/>
              </a:ext>
            </a:extLst>
          </p:cNvPr>
          <p:cNvSpPr txBox="1">
            <a:spLocks noChangeArrowheads="1"/>
          </p:cNvSpPr>
          <p:nvPr/>
        </p:nvSpPr>
        <p:spPr bwMode="auto">
          <a:xfrm>
            <a:off x="838200" y="914400"/>
            <a:ext cx="8174038" cy="2308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endParaRPr lang="en-US" dirty="0">
              <a:latin typeface="Arial" charset="0"/>
              <a:cs typeface="Arial" charset="0"/>
            </a:endParaRPr>
          </a:p>
          <a:p>
            <a:pPr>
              <a:defRPr/>
            </a:pPr>
            <a:endParaRPr lang="en-US" dirty="0">
              <a:latin typeface="Arial" charset="0"/>
              <a:cs typeface="Arial" charset="0"/>
            </a:endParaRPr>
          </a:p>
          <a:p>
            <a:pPr>
              <a:defRPr/>
            </a:pPr>
            <a:r>
              <a:rPr lang="en-US" dirty="0">
                <a:solidFill>
                  <a:schemeClr val="bg1">
                    <a:lumMod val="75000"/>
                  </a:schemeClr>
                </a:solidFill>
                <a:latin typeface="Arial" charset="0"/>
                <a:cs typeface="Arial" charset="0"/>
              </a:rPr>
              <a:t>200 million years from now:   too hot to live on earth</a:t>
            </a:r>
          </a:p>
          <a:p>
            <a:pPr>
              <a:defRPr/>
            </a:pPr>
            <a:endParaRPr lang="en-US" dirty="0">
              <a:latin typeface="Arial" charset="0"/>
              <a:cs typeface="Arial" charset="0"/>
            </a:endParaRPr>
          </a:p>
          <a:p>
            <a:pPr>
              <a:defRPr/>
            </a:pPr>
            <a:r>
              <a:rPr lang="en-US" dirty="0">
                <a:solidFill>
                  <a:srgbClr val="FF0000"/>
                </a:solidFill>
                <a:latin typeface="Arial" charset="0"/>
                <a:cs typeface="Arial" charset="0"/>
              </a:rPr>
              <a:t>500 million years from now:  atmosphere and oceans gone</a:t>
            </a:r>
          </a:p>
          <a:p>
            <a:pPr>
              <a:defRPr/>
            </a:pPr>
            <a:endParaRPr lang="en-US" dirty="0">
              <a:latin typeface="Arial" charset="0"/>
              <a:cs typeface="Arial" charset="0"/>
            </a:endParaRPr>
          </a:p>
        </p:txBody>
      </p:sp>
      <p:sp>
        <p:nvSpPr>
          <p:cNvPr id="65539" name="Rectangle 1">
            <a:extLst>
              <a:ext uri="{FF2B5EF4-FFF2-40B4-BE49-F238E27FC236}">
                <a16:creationId xmlns:a16="http://schemas.microsoft.com/office/drawing/2014/main" id="{D34B79C9-E3C7-4B9E-A261-D093BA237197}"/>
              </a:ext>
            </a:extLst>
          </p:cNvPr>
          <p:cNvSpPr>
            <a:spLocks noChangeArrowheads="1"/>
          </p:cNvSpPr>
          <p:nvPr/>
        </p:nvSpPr>
        <p:spPr bwMode="auto">
          <a:xfrm>
            <a:off x="2819400" y="304800"/>
            <a:ext cx="3144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Our Sun in the Future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7586" name="TextBox 3">
            <a:extLst>
              <a:ext uri="{FF2B5EF4-FFF2-40B4-BE49-F238E27FC236}">
                <a16:creationId xmlns:a16="http://schemas.microsoft.com/office/drawing/2014/main" id="{0B79B058-D7FB-4CBD-8004-1B560237FB2A}"/>
              </a:ext>
            </a:extLst>
          </p:cNvPr>
          <p:cNvSpPr txBox="1">
            <a:spLocks noChangeArrowheads="1"/>
          </p:cNvSpPr>
          <p:nvPr/>
        </p:nvSpPr>
        <p:spPr bwMode="auto">
          <a:xfrm>
            <a:off x="838200" y="914400"/>
            <a:ext cx="8174038"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a:p>
            <a:r>
              <a:rPr lang="en-US" altLang="en-US">
                <a:solidFill>
                  <a:srgbClr val="BFBFBF"/>
                </a:solidFill>
                <a:latin typeface="Arial" panose="020B0604020202020204" pitchFamily="34" charset="0"/>
                <a:cs typeface="Arial" panose="020B0604020202020204" pitchFamily="34" charset="0"/>
              </a:rPr>
              <a:t>200 million years from now:   too hot to live on earth</a:t>
            </a:r>
          </a:p>
          <a:p>
            <a:endParaRPr lang="en-US" altLang="en-US">
              <a:solidFill>
                <a:srgbClr val="BFBFBF"/>
              </a:solidFill>
              <a:latin typeface="Arial" panose="020B0604020202020204" pitchFamily="34" charset="0"/>
              <a:cs typeface="Arial" panose="020B0604020202020204" pitchFamily="34" charset="0"/>
            </a:endParaRPr>
          </a:p>
          <a:p>
            <a:r>
              <a:rPr lang="en-US" altLang="en-US">
                <a:solidFill>
                  <a:srgbClr val="BFBFBF"/>
                </a:solidFill>
                <a:latin typeface="Arial" panose="020B0604020202020204" pitchFamily="34" charset="0"/>
                <a:cs typeface="Arial" panose="020B0604020202020204" pitchFamily="34" charset="0"/>
              </a:rPr>
              <a:t>500 million years from now:  atmosphere and oceans gone</a:t>
            </a:r>
          </a:p>
          <a:p>
            <a:endParaRPr lang="en-US" altLang="en-US">
              <a:latin typeface="Arial" panose="020B0604020202020204" pitchFamily="34" charset="0"/>
              <a:cs typeface="Arial" panose="020B0604020202020204" pitchFamily="34" charset="0"/>
            </a:endParaRPr>
          </a:p>
          <a:p>
            <a:r>
              <a:rPr lang="en-US" altLang="en-US">
                <a:solidFill>
                  <a:srgbClr val="FF0000"/>
                </a:solidFill>
                <a:latin typeface="Arial" panose="020B0604020202020204" pitchFamily="34" charset="0"/>
                <a:cs typeface="Arial" panose="020B0604020202020204" pitchFamily="34" charset="0"/>
              </a:rPr>
              <a:t>1 billion years from now:  surface Sun near Jupiter</a:t>
            </a:r>
          </a:p>
        </p:txBody>
      </p:sp>
      <p:sp>
        <p:nvSpPr>
          <p:cNvPr id="67587" name="Rectangle 1">
            <a:extLst>
              <a:ext uri="{FF2B5EF4-FFF2-40B4-BE49-F238E27FC236}">
                <a16:creationId xmlns:a16="http://schemas.microsoft.com/office/drawing/2014/main" id="{16EA9412-20B1-47B9-B7AF-0EB7B1F13636}"/>
              </a:ext>
            </a:extLst>
          </p:cNvPr>
          <p:cNvSpPr>
            <a:spLocks noChangeArrowheads="1"/>
          </p:cNvSpPr>
          <p:nvPr/>
        </p:nvSpPr>
        <p:spPr bwMode="auto">
          <a:xfrm>
            <a:off x="2819400" y="304800"/>
            <a:ext cx="3144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Our Sun in the Future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9634" name="TextBox 3">
            <a:extLst>
              <a:ext uri="{FF2B5EF4-FFF2-40B4-BE49-F238E27FC236}">
                <a16:creationId xmlns:a16="http://schemas.microsoft.com/office/drawing/2014/main" id="{26EEE46C-8979-4403-A765-7973AD1E10DA}"/>
              </a:ext>
            </a:extLst>
          </p:cNvPr>
          <p:cNvSpPr txBox="1">
            <a:spLocks noChangeArrowheads="1"/>
          </p:cNvSpPr>
          <p:nvPr/>
        </p:nvSpPr>
        <p:spPr bwMode="auto">
          <a:xfrm>
            <a:off x="838200" y="914400"/>
            <a:ext cx="8174038"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a:p>
            <a:r>
              <a:rPr lang="en-US" altLang="en-US">
                <a:solidFill>
                  <a:srgbClr val="BFBFBF"/>
                </a:solidFill>
                <a:latin typeface="Arial" panose="020B0604020202020204" pitchFamily="34" charset="0"/>
                <a:cs typeface="Arial" panose="020B0604020202020204" pitchFamily="34" charset="0"/>
              </a:rPr>
              <a:t>200 million years from now:   too hot to live on earth</a:t>
            </a:r>
          </a:p>
          <a:p>
            <a:endParaRPr lang="en-US" altLang="en-US">
              <a:solidFill>
                <a:srgbClr val="BFBFBF"/>
              </a:solidFill>
              <a:latin typeface="Arial" panose="020B0604020202020204" pitchFamily="34" charset="0"/>
              <a:cs typeface="Arial" panose="020B0604020202020204" pitchFamily="34" charset="0"/>
            </a:endParaRPr>
          </a:p>
          <a:p>
            <a:r>
              <a:rPr lang="en-US" altLang="en-US">
                <a:solidFill>
                  <a:srgbClr val="BFBFBF"/>
                </a:solidFill>
                <a:latin typeface="Arial" panose="020B0604020202020204" pitchFamily="34" charset="0"/>
                <a:cs typeface="Arial" panose="020B0604020202020204" pitchFamily="34" charset="0"/>
              </a:rPr>
              <a:t>500 million years from now:  atmosphere and oceans gone</a:t>
            </a:r>
          </a:p>
          <a:p>
            <a:endParaRPr lang="en-US" altLang="en-US">
              <a:solidFill>
                <a:srgbClr val="BFBFBF"/>
              </a:solidFill>
              <a:latin typeface="Arial" panose="020B0604020202020204" pitchFamily="34" charset="0"/>
              <a:cs typeface="Arial" panose="020B0604020202020204" pitchFamily="34" charset="0"/>
            </a:endParaRPr>
          </a:p>
          <a:p>
            <a:r>
              <a:rPr lang="en-US" altLang="en-US">
                <a:solidFill>
                  <a:srgbClr val="BFBFBF"/>
                </a:solidFill>
                <a:latin typeface="Arial" panose="020B0604020202020204" pitchFamily="34" charset="0"/>
                <a:cs typeface="Arial" panose="020B0604020202020204" pitchFamily="34" charset="0"/>
              </a:rPr>
              <a:t>1 billion years from now:  surface Sun near Jupiter</a:t>
            </a:r>
          </a:p>
          <a:p>
            <a:endParaRPr lang="en-US" altLang="en-US">
              <a:latin typeface="Arial" panose="020B0604020202020204" pitchFamily="34" charset="0"/>
              <a:cs typeface="Arial" panose="020B0604020202020204" pitchFamily="34" charset="0"/>
            </a:endParaRPr>
          </a:p>
          <a:p>
            <a:r>
              <a:rPr lang="en-US" altLang="en-US">
                <a:solidFill>
                  <a:srgbClr val="FF0000"/>
                </a:solidFill>
                <a:latin typeface="Arial" panose="020B0604020202020204" pitchFamily="34" charset="0"/>
                <a:cs typeface="Arial" panose="020B0604020202020204" pitchFamily="34" charset="0"/>
              </a:rPr>
              <a:t>4.5 billion yrs from now:   Red giant   (2,000 x Lsun)</a:t>
            </a:r>
          </a:p>
          <a:p>
            <a:r>
              <a:rPr lang="en-US" altLang="en-US">
                <a:solidFill>
                  <a:srgbClr val="FF0000"/>
                </a:solidFill>
                <a:latin typeface="Arial" panose="020B0604020202020204" pitchFamily="34" charset="0"/>
                <a:cs typeface="Arial" panose="020B0604020202020204" pitchFamily="34" charset="0"/>
              </a:rPr>
              <a:t> </a:t>
            </a:r>
          </a:p>
        </p:txBody>
      </p:sp>
      <p:sp>
        <p:nvSpPr>
          <p:cNvPr id="69635" name="Rectangle 1">
            <a:extLst>
              <a:ext uri="{FF2B5EF4-FFF2-40B4-BE49-F238E27FC236}">
                <a16:creationId xmlns:a16="http://schemas.microsoft.com/office/drawing/2014/main" id="{3B047539-336F-42F8-8902-99E574594F5A}"/>
              </a:ext>
            </a:extLst>
          </p:cNvPr>
          <p:cNvSpPr>
            <a:spLocks noChangeArrowheads="1"/>
          </p:cNvSpPr>
          <p:nvPr/>
        </p:nvSpPr>
        <p:spPr bwMode="auto">
          <a:xfrm>
            <a:off x="2819400" y="304800"/>
            <a:ext cx="3144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Our Sun in the Future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682" name="TextBox 3">
            <a:extLst>
              <a:ext uri="{FF2B5EF4-FFF2-40B4-BE49-F238E27FC236}">
                <a16:creationId xmlns:a16="http://schemas.microsoft.com/office/drawing/2014/main" id="{64D1DE99-AB3D-43B5-8362-9E0B84A772E8}"/>
              </a:ext>
            </a:extLst>
          </p:cNvPr>
          <p:cNvSpPr txBox="1">
            <a:spLocks noChangeArrowheads="1"/>
          </p:cNvSpPr>
          <p:nvPr/>
        </p:nvSpPr>
        <p:spPr bwMode="auto">
          <a:xfrm>
            <a:off x="838200" y="914400"/>
            <a:ext cx="8174038"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a:p>
            <a:r>
              <a:rPr lang="en-US" altLang="en-US">
                <a:solidFill>
                  <a:srgbClr val="BFBFBF"/>
                </a:solidFill>
                <a:latin typeface="Arial" panose="020B0604020202020204" pitchFamily="34" charset="0"/>
                <a:cs typeface="Arial" panose="020B0604020202020204" pitchFamily="34" charset="0"/>
              </a:rPr>
              <a:t>200 million years from now:   too hot to live on earth</a:t>
            </a:r>
          </a:p>
          <a:p>
            <a:endParaRPr lang="en-US" altLang="en-US">
              <a:solidFill>
                <a:srgbClr val="BFBFBF"/>
              </a:solidFill>
              <a:latin typeface="Arial" panose="020B0604020202020204" pitchFamily="34" charset="0"/>
              <a:cs typeface="Arial" panose="020B0604020202020204" pitchFamily="34" charset="0"/>
            </a:endParaRPr>
          </a:p>
          <a:p>
            <a:r>
              <a:rPr lang="en-US" altLang="en-US">
                <a:solidFill>
                  <a:srgbClr val="BFBFBF"/>
                </a:solidFill>
                <a:latin typeface="Arial" panose="020B0604020202020204" pitchFamily="34" charset="0"/>
                <a:cs typeface="Arial" panose="020B0604020202020204" pitchFamily="34" charset="0"/>
              </a:rPr>
              <a:t>500 million years from now:  atmosphere and oceans gone</a:t>
            </a:r>
          </a:p>
          <a:p>
            <a:endParaRPr lang="en-US" altLang="en-US">
              <a:solidFill>
                <a:srgbClr val="BFBFBF"/>
              </a:solidFill>
              <a:latin typeface="Arial" panose="020B0604020202020204" pitchFamily="34" charset="0"/>
              <a:cs typeface="Arial" panose="020B0604020202020204" pitchFamily="34" charset="0"/>
            </a:endParaRPr>
          </a:p>
          <a:p>
            <a:r>
              <a:rPr lang="en-US" altLang="en-US">
                <a:solidFill>
                  <a:srgbClr val="BFBFBF"/>
                </a:solidFill>
                <a:latin typeface="Arial" panose="020B0604020202020204" pitchFamily="34" charset="0"/>
                <a:cs typeface="Arial" panose="020B0604020202020204" pitchFamily="34" charset="0"/>
              </a:rPr>
              <a:t>1 billion years from now:  surface Sun near Jupiter</a:t>
            </a:r>
          </a:p>
          <a:p>
            <a:endParaRPr lang="en-US" altLang="en-US">
              <a:solidFill>
                <a:srgbClr val="BFBFBF"/>
              </a:solidFill>
              <a:latin typeface="Arial" panose="020B0604020202020204" pitchFamily="34" charset="0"/>
              <a:cs typeface="Arial" panose="020B0604020202020204" pitchFamily="34" charset="0"/>
            </a:endParaRPr>
          </a:p>
          <a:p>
            <a:r>
              <a:rPr lang="en-US" altLang="en-US">
                <a:solidFill>
                  <a:srgbClr val="BFBFBF"/>
                </a:solidFill>
                <a:latin typeface="Arial" panose="020B0604020202020204" pitchFamily="34" charset="0"/>
                <a:cs typeface="Arial" panose="020B0604020202020204" pitchFamily="34" charset="0"/>
              </a:rPr>
              <a:t>4.5 billion yrs from now:   Red giant   (2,000 x Lsun)</a:t>
            </a:r>
          </a:p>
          <a:p>
            <a:r>
              <a:rPr lang="en-US" altLang="en-US">
                <a:solidFill>
                  <a:srgbClr val="BFBFBF"/>
                </a:solidFill>
                <a:latin typeface="Arial" panose="020B0604020202020204" pitchFamily="34" charset="0"/>
                <a:cs typeface="Arial" panose="020B0604020202020204" pitchFamily="34" charset="0"/>
              </a:rPr>
              <a:t> </a:t>
            </a:r>
          </a:p>
          <a:p>
            <a:r>
              <a:rPr lang="en-US" altLang="en-US">
                <a:solidFill>
                  <a:srgbClr val="FF0000"/>
                </a:solidFill>
                <a:latin typeface="Arial" panose="020B0604020202020204" pitchFamily="34" charset="0"/>
                <a:cs typeface="Arial" panose="020B0604020202020204" pitchFamily="34" charset="0"/>
              </a:rPr>
              <a:t>5.5 billion yrs from now:  PN and WD</a:t>
            </a:r>
          </a:p>
        </p:txBody>
      </p:sp>
      <p:sp>
        <p:nvSpPr>
          <p:cNvPr id="71683" name="Rectangle 1">
            <a:extLst>
              <a:ext uri="{FF2B5EF4-FFF2-40B4-BE49-F238E27FC236}">
                <a16:creationId xmlns:a16="http://schemas.microsoft.com/office/drawing/2014/main" id="{FA98C231-FB73-473A-91EF-E4C3317345EC}"/>
              </a:ext>
            </a:extLst>
          </p:cNvPr>
          <p:cNvSpPr>
            <a:spLocks noChangeArrowheads="1"/>
          </p:cNvSpPr>
          <p:nvPr/>
        </p:nvSpPr>
        <p:spPr bwMode="auto">
          <a:xfrm>
            <a:off x="2819400" y="304800"/>
            <a:ext cx="3144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Our Sun in the Future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extBox 5">
            <a:extLst>
              <a:ext uri="{FF2B5EF4-FFF2-40B4-BE49-F238E27FC236}">
                <a16:creationId xmlns:a16="http://schemas.microsoft.com/office/drawing/2014/main" id="{3000CEAF-A06E-4272-A566-05F243A6CD97}"/>
              </a:ext>
            </a:extLst>
          </p:cNvPr>
          <p:cNvSpPr txBox="1">
            <a:spLocks noChangeArrowheads="1"/>
          </p:cNvSpPr>
          <p:nvPr/>
        </p:nvSpPr>
        <p:spPr bwMode="auto">
          <a:xfrm>
            <a:off x="2590800" y="2743200"/>
            <a:ext cx="472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1300"/>
                </a:solidFill>
                <a:latin typeface="Arial" panose="020B0604020202020204" pitchFamily="34" charset="0"/>
                <a:cs typeface="Arial" panose="020B0604020202020204" pitchFamily="34" charset="0"/>
              </a:rPr>
              <a:t>low mass star evolves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3" name="Picture 1" descr="HR.png">
            <a:extLst>
              <a:ext uri="{FF2B5EF4-FFF2-40B4-BE49-F238E27FC236}">
                <a16:creationId xmlns:a16="http://schemas.microsoft.com/office/drawing/2014/main" id="{E7DE338B-622D-43CD-9FD1-B2EAF27D730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4" name="Oval 2">
            <a:extLst>
              <a:ext uri="{FF2B5EF4-FFF2-40B4-BE49-F238E27FC236}">
                <a16:creationId xmlns:a16="http://schemas.microsoft.com/office/drawing/2014/main" id="{B1424CBC-2F13-42B5-8616-005449CE8531}"/>
              </a:ext>
            </a:extLst>
          </p:cNvPr>
          <p:cNvSpPr>
            <a:spLocks noChangeArrowheads="1"/>
          </p:cNvSpPr>
          <p:nvPr/>
        </p:nvSpPr>
        <p:spPr bwMode="auto">
          <a:xfrm>
            <a:off x="6172200" y="3657600"/>
            <a:ext cx="76200" cy="76200"/>
          </a:xfrm>
          <a:prstGeom prst="ellipse">
            <a:avLst/>
          </a:prstGeom>
          <a:solidFill>
            <a:srgbClr val="FFFF00"/>
          </a:solidFill>
          <a:ln w="9525">
            <a:solidFill>
              <a:srgbClr val="FFFF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4755" name="Rectangle 4">
            <a:extLst>
              <a:ext uri="{FF2B5EF4-FFF2-40B4-BE49-F238E27FC236}">
                <a16:creationId xmlns:a16="http://schemas.microsoft.com/office/drawing/2014/main" id="{D99DE9E8-EABE-42B0-84D9-813AFA2BF96B}"/>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4756" name="Rectangle 5">
            <a:extLst>
              <a:ext uri="{FF2B5EF4-FFF2-40B4-BE49-F238E27FC236}">
                <a16:creationId xmlns:a16="http://schemas.microsoft.com/office/drawing/2014/main" id="{893F987A-F2CE-468C-A1BB-F84B84B5B8C0}"/>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4757" name="Rectangle 6">
            <a:extLst>
              <a:ext uri="{FF2B5EF4-FFF2-40B4-BE49-F238E27FC236}">
                <a16:creationId xmlns:a16="http://schemas.microsoft.com/office/drawing/2014/main" id="{7C1C6629-FF3A-4D61-BDBE-0704055B5E7D}"/>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4758" name="Rectangle 7">
            <a:extLst>
              <a:ext uri="{FF2B5EF4-FFF2-40B4-BE49-F238E27FC236}">
                <a16:creationId xmlns:a16="http://schemas.microsoft.com/office/drawing/2014/main" id="{83279426-86C2-4BEB-BAD4-63482747D012}"/>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4759" name="Rectangle 8">
            <a:extLst>
              <a:ext uri="{FF2B5EF4-FFF2-40B4-BE49-F238E27FC236}">
                <a16:creationId xmlns:a16="http://schemas.microsoft.com/office/drawing/2014/main" id="{34A57328-A87E-4FAC-A593-9276C22D4F90}"/>
              </a:ext>
            </a:extLst>
          </p:cNvPr>
          <p:cNvSpPr>
            <a:spLocks noChangeArrowheads="1"/>
          </p:cNvSpPr>
          <p:nvPr/>
        </p:nvSpPr>
        <p:spPr bwMode="auto">
          <a:xfrm>
            <a:off x="7239000" y="2133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4760" name="Rectangle 9">
            <a:extLst>
              <a:ext uri="{FF2B5EF4-FFF2-40B4-BE49-F238E27FC236}">
                <a16:creationId xmlns:a16="http://schemas.microsoft.com/office/drawing/2014/main" id="{393AB151-D542-4D83-8172-D25D566D9120}"/>
              </a:ext>
            </a:extLst>
          </p:cNvPr>
          <p:cNvSpPr>
            <a:spLocks noChangeArrowheads="1"/>
          </p:cNvSpPr>
          <p:nvPr/>
        </p:nvSpPr>
        <p:spPr bwMode="auto">
          <a:xfrm>
            <a:off x="4267200" y="33528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4761" name="Rectangle 10">
            <a:extLst>
              <a:ext uri="{FF2B5EF4-FFF2-40B4-BE49-F238E27FC236}">
                <a16:creationId xmlns:a16="http://schemas.microsoft.com/office/drawing/2014/main" id="{9311713D-FEDA-4E4D-92A2-55B142B898DF}"/>
              </a:ext>
            </a:extLst>
          </p:cNvPr>
          <p:cNvSpPr>
            <a:spLocks noChangeArrowheads="1"/>
          </p:cNvSpPr>
          <p:nvPr/>
        </p:nvSpPr>
        <p:spPr bwMode="auto">
          <a:xfrm>
            <a:off x="3276600" y="457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4762" name="TextBox 5">
            <a:extLst>
              <a:ext uri="{FF2B5EF4-FFF2-40B4-BE49-F238E27FC236}">
                <a16:creationId xmlns:a16="http://schemas.microsoft.com/office/drawing/2014/main" id="{7D31C2DA-C009-4DFB-AE2C-F1493D8E5201}"/>
              </a:ext>
            </a:extLst>
          </p:cNvPr>
          <p:cNvSpPr txBox="1">
            <a:spLocks noChangeArrowheads="1"/>
          </p:cNvSpPr>
          <p:nvPr/>
        </p:nvSpPr>
        <p:spPr bwMode="auto">
          <a:xfrm>
            <a:off x="8001000" y="3505200"/>
            <a:ext cx="1219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FF00"/>
                </a:solidFill>
                <a:latin typeface="Arial" panose="020B0604020202020204" pitchFamily="34" charset="0"/>
                <a:cs typeface="Arial" panose="020B0604020202020204" pitchFamily="34" charset="0"/>
              </a:rPr>
              <a:t>our </a:t>
            </a:r>
          </a:p>
          <a:p>
            <a:r>
              <a:rPr lang="en-US" altLang="en-US">
                <a:solidFill>
                  <a:srgbClr val="FFFF00"/>
                </a:solidFill>
                <a:latin typeface="Arial" panose="020B0604020202020204" pitchFamily="34" charset="0"/>
                <a:cs typeface="Arial" panose="020B0604020202020204" pitchFamily="34" charset="0"/>
              </a:rPr>
              <a:t>Sun</a:t>
            </a:r>
          </a:p>
          <a:p>
            <a:r>
              <a:rPr lang="en-US" altLang="en-US">
                <a:solidFill>
                  <a:srgbClr val="FFFF00"/>
                </a:solidFill>
                <a:latin typeface="Arial" panose="020B0604020202020204" pitchFamily="34" charset="0"/>
                <a:cs typeface="Arial" panose="020B0604020202020204" pitchFamily="34" charset="0"/>
              </a:rPr>
              <a:t>now</a:t>
            </a:r>
          </a:p>
          <a:p>
            <a:endParaRPr lang="en-US" altLang="en-US">
              <a:solidFill>
                <a:srgbClr val="FFFF00"/>
              </a:solidFill>
              <a:latin typeface="Arial" panose="020B0604020202020204" pitchFamily="34" charset="0"/>
              <a:cs typeface="Arial" panose="020B0604020202020204" pitchFamily="34" charset="0"/>
            </a:endParaRPr>
          </a:p>
          <a:p>
            <a:r>
              <a:rPr lang="en-US" altLang="en-US">
                <a:solidFill>
                  <a:srgbClr val="FFFF00"/>
                </a:solidFill>
                <a:latin typeface="Arial" panose="020B0604020202020204" pitchFamily="34" charset="0"/>
                <a:cs typeface="Arial" panose="020B0604020202020204" pitchFamily="34" charset="0"/>
              </a:rPr>
              <a:t>4.6x10</a:t>
            </a:r>
            <a:r>
              <a:rPr lang="en-US" altLang="en-US" baseline="30000">
                <a:solidFill>
                  <a:srgbClr val="FFFF00"/>
                </a:solidFill>
                <a:latin typeface="Arial" panose="020B0604020202020204" pitchFamily="34" charset="0"/>
                <a:cs typeface="Arial" panose="020B0604020202020204" pitchFamily="34" charset="0"/>
              </a:rPr>
              <a:t>9</a:t>
            </a:r>
          </a:p>
          <a:p>
            <a:r>
              <a:rPr lang="en-US" altLang="en-US">
                <a:solidFill>
                  <a:srgbClr val="FFFF00"/>
                </a:solidFill>
                <a:latin typeface="Arial" panose="020B0604020202020204" pitchFamily="34" charset="0"/>
                <a:cs typeface="Arial" panose="020B0604020202020204" pitchFamily="34" charset="0"/>
              </a:rPr>
              <a:t>yrs 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1" descr="HR.png">
            <a:extLst>
              <a:ext uri="{FF2B5EF4-FFF2-40B4-BE49-F238E27FC236}">
                <a16:creationId xmlns:a16="http://schemas.microsoft.com/office/drawing/2014/main" id="{4B191F42-F95D-44FA-A6A2-A6BB9C47714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78" name="Oval 2">
            <a:extLst>
              <a:ext uri="{FF2B5EF4-FFF2-40B4-BE49-F238E27FC236}">
                <a16:creationId xmlns:a16="http://schemas.microsoft.com/office/drawing/2014/main" id="{E36D6A1F-0EA9-4312-8DA6-22EDC8EB0248}"/>
              </a:ext>
            </a:extLst>
          </p:cNvPr>
          <p:cNvSpPr>
            <a:spLocks noChangeArrowheads="1"/>
          </p:cNvSpPr>
          <p:nvPr/>
        </p:nvSpPr>
        <p:spPr bwMode="auto">
          <a:xfrm>
            <a:off x="6248400" y="3124200"/>
            <a:ext cx="152400" cy="152400"/>
          </a:xfrm>
          <a:prstGeom prst="ellipse">
            <a:avLst/>
          </a:prstGeom>
          <a:solidFill>
            <a:srgbClr val="FFFF00"/>
          </a:solidFill>
          <a:ln w="9525">
            <a:solidFill>
              <a:srgbClr val="FFFF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5779" name="TextBox 5">
            <a:extLst>
              <a:ext uri="{FF2B5EF4-FFF2-40B4-BE49-F238E27FC236}">
                <a16:creationId xmlns:a16="http://schemas.microsoft.com/office/drawing/2014/main" id="{88A67F51-DC3F-447C-9D45-D8B51D59C8BC}"/>
              </a:ext>
            </a:extLst>
          </p:cNvPr>
          <p:cNvSpPr txBox="1">
            <a:spLocks noChangeArrowheads="1"/>
          </p:cNvSpPr>
          <p:nvPr/>
        </p:nvSpPr>
        <p:spPr bwMode="auto">
          <a:xfrm>
            <a:off x="8001000" y="3505200"/>
            <a:ext cx="990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FF00"/>
                </a:solidFill>
                <a:latin typeface="Arial" panose="020B0604020202020204" pitchFamily="34" charset="0"/>
                <a:cs typeface="Arial" panose="020B0604020202020204" pitchFamily="34" charset="0"/>
              </a:rPr>
              <a:t>our </a:t>
            </a:r>
          </a:p>
          <a:p>
            <a:r>
              <a:rPr lang="en-US" altLang="en-US">
                <a:solidFill>
                  <a:srgbClr val="FFFF00"/>
                </a:solidFill>
                <a:latin typeface="Arial" panose="020B0604020202020204" pitchFamily="34" charset="0"/>
                <a:cs typeface="Arial" panose="020B0604020202020204" pitchFamily="34" charset="0"/>
              </a:rPr>
              <a:t>Sun</a:t>
            </a:r>
          </a:p>
          <a:p>
            <a:r>
              <a:rPr lang="en-US" altLang="en-US">
                <a:solidFill>
                  <a:srgbClr val="FFFF00"/>
                </a:solidFill>
                <a:latin typeface="Arial" panose="020B0604020202020204" pitchFamily="34" charset="0"/>
                <a:cs typeface="Arial" panose="020B0604020202020204" pitchFamily="34" charset="0"/>
              </a:rPr>
              <a:t>10</a:t>
            </a:r>
            <a:r>
              <a:rPr lang="en-US" altLang="en-US" baseline="30000">
                <a:solidFill>
                  <a:srgbClr val="FFFF00"/>
                </a:solidFill>
                <a:latin typeface="Arial" panose="020B0604020202020204" pitchFamily="34" charset="0"/>
                <a:cs typeface="Arial" panose="020B0604020202020204" pitchFamily="34" charset="0"/>
              </a:rPr>
              <a:t>8</a:t>
            </a:r>
            <a:r>
              <a:rPr lang="en-US" altLang="en-US">
                <a:solidFill>
                  <a:srgbClr val="FFFF00"/>
                </a:solidFill>
                <a:latin typeface="Arial" panose="020B0604020202020204" pitchFamily="34" charset="0"/>
                <a:cs typeface="Arial" panose="020B0604020202020204" pitchFamily="34" charset="0"/>
              </a:rPr>
              <a:t> yr</a:t>
            </a:r>
          </a:p>
          <a:p>
            <a:r>
              <a:rPr lang="en-US" altLang="en-US">
                <a:solidFill>
                  <a:srgbClr val="FFFF00"/>
                </a:solidFill>
                <a:latin typeface="Arial" panose="020B0604020202020204" pitchFamily="34" charset="0"/>
                <a:cs typeface="Arial" panose="020B0604020202020204" pitchFamily="34" charset="0"/>
              </a:rPr>
              <a:t>from now</a:t>
            </a:r>
          </a:p>
        </p:txBody>
      </p:sp>
      <p:sp>
        <p:nvSpPr>
          <p:cNvPr id="75780" name="Rectangle 4">
            <a:extLst>
              <a:ext uri="{FF2B5EF4-FFF2-40B4-BE49-F238E27FC236}">
                <a16:creationId xmlns:a16="http://schemas.microsoft.com/office/drawing/2014/main" id="{5A007712-E5F5-41FE-916F-4E7E59E751AE}"/>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5781" name="Rectangle 5">
            <a:extLst>
              <a:ext uri="{FF2B5EF4-FFF2-40B4-BE49-F238E27FC236}">
                <a16:creationId xmlns:a16="http://schemas.microsoft.com/office/drawing/2014/main" id="{D33BFC9D-CF80-4EDE-BC45-7DE654639BC1}"/>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5782" name="Rectangle 6">
            <a:extLst>
              <a:ext uri="{FF2B5EF4-FFF2-40B4-BE49-F238E27FC236}">
                <a16:creationId xmlns:a16="http://schemas.microsoft.com/office/drawing/2014/main" id="{23BE0BBA-DE62-4A20-8F49-064AB1F7DBA7}"/>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5783" name="Rectangle 7">
            <a:extLst>
              <a:ext uri="{FF2B5EF4-FFF2-40B4-BE49-F238E27FC236}">
                <a16:creationId xmlns:a16="http://schemas.microsoft.com/office/drawing/2014/main" id="{3F5756C2-B91D-4F3F-8E18-E260D8B1FE11}"/>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1" name="Picture 1" descr="HR.png">
            <a:extLst>
              <a:ext uri="{FF2B5EF4-FFF2-40B4-BE49-F238E27FC236}">
                <a16:creationId xmlns:a16="http://schemas.microsoft.com/office/drawing/2014/main" id="{588E3B7D-859E-4AFF-9CA0-43AC71FFB91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2" name="Oval 2">
            <a:extLst>
              <a:ext uri="{FF2B5EF4-FFF2-40B4-BE49-F238E27FC236}">
                <a16:creationId xmlns:a16="http://schemas.microsoft.com/office/drawing/2014/main" id="{C6BF17CD-E13D-4909-85F4-F5A93176F017}"/>
              </a:ext>
            </a:extLst>
          </p:cNvPr>
          <p:cNvSpPr>
            <a:spLocks noChangeArrowheads="1"/>
          </p:cNvSpPr>
          <p:nvPr/>
        </p:nvSpPr>
        <p:spPr bwMode="auto">
          <a:xfrm>
            <a:off x="6248400" y="2590800"/>
            <a:ext cx="304800" cy="304800"/>
          </a:xfrm>
          <a:prstGeom prst="ellipse">
            <a:avLst/>
          </a:prstGeom>
          <a:solidFill>
            <a:srgbClr val="FF9600"/>
          </a:solidFill>
          <a:ln w="9525">
            <a:solidFill>
              <a:srgbClr val="FF96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solidFill>
                <a:srgbClr val="FFE002"/>
              </a:solidFill>
            </a:endParaRPr>
          </a:p>
        </p:txBody>
      </p:sp>
      <p:sp>
        <p:nvSpPr>
          <p:cNvPr id="76803" name="TextBox 5">
            <a:extLst>
              <a:ext uri="{FF2B5EF4-FFF2-40B4-BE49-F238E27FC236}">
                <a16:creationId xmlns:a16="http://schemas.microsoft.com/office/drawing/2014/main" id="{6FB9E803-58F4-4CC0-B23E-A1B6C07F9A7B}"/>
              </a:ext>
            </a:extLst>
          </p:cNvPr>
          <p:cNvSpPr txBox="1">
            <a:spLocks noChangeArrowheads="1"/>
          </p:cNvSpPr>
          <p:nvPr/>
        </p:nvSpPr>
        <p:spPr bwMode="auto">
          <a:xfrm>
            <a:off x="8001000" y="3505200"/>
            <a:ext cx="9906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9600"/>
                </a:solidFill>
                <a:latin typeface="Arial" panose="020B0604020202020204" pitchFamily="34" charset="0"/>
                <a:cs typeface="Arial" panose="020B0604020202020204" pitchFamily="34" charset="0"/>
              </a:rPr>
              <a:t>our </a:t>
            </a:r>
          </a:p>
          <a:p>
            <a:r>
              <a:rPr lang="en-US" altLang="en-US">
                <a:solidFill>
                  <a:srgbClr val="FF9600"/>
                </a:solidFill>
                <a:latin typeface="Arial" panose="020B0604020202020204" pitchFamily="34" charset="0"/>
                <a:cs typeface="Arial" panose="020B0604020202020204" pitchFamily="34" charset="0"/>
              </a:rPr>
              <a:t>Sun</a:t>
            </a:r>
          </a:p>
          <a:p>
            <a:r>
              <a:rPr lang="en-US" altLang="en-US">
                <a:solidFill>
                  <a:srgbClr val="FF9600"/>
                </a:solidFill>
                <a:latin typeface="Arial" panose="020B0604020202020204" pitchFamily="34" charset="0"/>
                <a:cs typeface="Arial" panose="020B0604020202020204" pitchFamily="34" charset="0"/>
              </a:rPr>
              <a:t>10</a:t>
            </a:r>
            <a:r>
              <a:rPr lang="en-US" altLang="en-US" baseline="30000">
                <a:solidFill>
                  <a:srgbClr val="FF9600"/>
                </a:solidFill>
                <a:latin typeface="Arial" panose="020B0604020202020204" pitchFamily="34" charset="0"/>
                <a:cs typeface="Arial" panose="020B0604020202020204" pitchFamily="34" charset="0"/>
              </a:rPr>
              <a:t>9</a:t>
            </a:r>
            <a:r>
              <a:rPr lang="en-US" altLang="en-US">
                <a:solidFill>
                  <a:srgbClr val="FF9600"/>
                </a:solidFill>
                <a:latin typeface="Arial" panose="020B0604020202020204" pitchFamily="34" charset="0"/>
                <a:cs typeface="Arial" panose="020B0604020202020204" pitchFamily="34" charset="0"/>
              </a:rPr>
              <a:t> yr</a:t>
            </a:r>
          </a:p>
          <a:p>
            <a:r>
              <a:rPr lang="en-US" altLang="en-US">
                <a:solidFill>
                  <a:srgbClr val="FF9600"/>
                </a:solidFill>
                <a:latin typeface="Arial" panose="020B0604020202020204" pitchFamily="34" charset="0"/>
                <a:cs typeface="Arial" panose="020B0604020202020204" pitchFamily="34" charset="0"/>
              </a:rPr>
              <a:t>from now</a:t>
            </a:r>
          </a:p>
          <a:p>
            <a:endParaRPr lang="en-US" altLang="en-US">
              <a:solidFill>
                <a:srgbClr val="FF9600"/>
              </a:solidFill>
              <a:latin typeface="Arial" panose="020B0604020202020204" pitchFamily="34" charset="0"/>
              <a:cs typeface="Arial" panose="020B0604020202020204" pitchFamily="34" charset="0"/>
            </a:endParaRPr>
          </a:p>
        </p:txBody>
      </p:sp>
      <p:sp>
        <p:nvSpPr>
          <p:cNvPr id="76804" name="Rectangle 4">
            <a:extLst>
              <a:ext uri="{FF2B5EF4-FFF2-40B4-BE49-F238E27FC236}">
                <a16:creationId xmlns:a16="http://schemas.microsoft.com/office/drawing/2014/main" id="{8B6CEA60-CC91-4980-BFAF-0931AABE035A}"/>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6805" name="Rectangle 5">
            <a:extLst>
              <a:ext uri="{FF2B5EF4-FFF2-40B4-BE49-F238E27FC236}">
                <a16:creationId xmlns:a16="http://schemas.microsoft.com/office/drawing/2014/main" id="{876541B0-7F74-4791-B9E9-011130DC1C28}"/>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6806" name="Rectangle 6">
            <a:extLst>
              <a:ext uri="{FF2B5EF4-FFF2-40B4-BE49-F238E27FC236}">
                <a16:creationId xmlns:a16="http://schemas.microsoft.com/office/drawing/2014/main" id="{F6439207-2770-42AD-944F-F45DE79BE3CA}"/>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6807" name="Rectangle 7">
            <a:extLst>
              <a:ext uri="{FF2B5EF4-FFF2-40B4-BE49-F238E27FC236}">
                <a16:creationId xmlns:a16="http://schemas.microsoft.com/office/drawing/2014/main" id="{02ED5890-E7E5-42FF-9293-712FE44B8341}"/>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5">
            <a:extLst>
              <a:ext uri="{FF2B5EF4-FFF2-40B4-BE49-F238E27FC236}">
                <a16:creationId xmlns:a16="http://schemas.microsoft.com/office/drawing/2014/main" id="{337A9153-96E8-4C6E-BE42-FF41A1EB10D3}"/>
              </a:ext>
            </a:extLst>
          </p:cNvPr>
          <p:cNvSpPr txBox="1">
            <a:spLocks noChangeArrowheads="1"/>
          </p:cNvSpPr>
          <p:nvPr/>
        </p:nvSpPr>
        <p:spPr bwMode="auto">
          <a:xfrm>
            <a:off x="304800" y="304800"/>
            <a:ext cx="8382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a:solidFill>
                  <a:schemeClr val="accent1"/>
                </a:solidFill>
                <a:latin typeface="Arial" panose="020B0604020202020204" pitchFamily="34" charset="0"/>
                <a:cs typeface="Arial" panose="020B0604020202020204" pitchFamily="34" charset="0"/>
              </a:rPr>
              <a:t>We know this because</a:t>
            </a:r>
          </a:p>
          <a:p>
            <a:pPr>
              <a:spcBef>
                <a:spcPct val="50000"/>
              </a:spcBef>
            </a:pPr>
            <a:endParaRPr lang="en-US" altLang="en-US" sz="3200">
              <a:solidFill>
                <a:schemeClr val="accent1"/>
              </a:solidFill>
              <a:latin typeface="Arial" panose="020B0604020202020204" pitchFamily="34" charset="0"/>
              <a:cs typeface="Arial" panose="020B0604020202020204" pitchFamily="34" charset="0"/>
            </a:endParaRPr>
          </a:p>
          <a:p>
            <a:pPr>
              <a:spcBef>
                <a:spcPct val="50000"/>
              </a:spcBef>
            </a:pPr>
            <a:r>
              <a:rPr lang="en-US" altLang="en-US">
                <a:solidFill>
                  <a:schemeClr val="accent1"/>
                </a:solidFill>
                <a:latin typeface="Arial" panose="020B0604020202020204" pitchFamily="34" charset="0"/>
                <a:cs typeface="Arial" panose="020B0604020202020204" pitchFamily="34" charset="0"/>
              </a:rPr>
              <a:t>—  We see the remains of dead stars </a:t>
            </a:r>
          </a:p>
          <a:p>
            <a:pPr>
              <a:spcBef>
                <a:spcPct val="50000"/>
              </a:spcBef>
            </a:pPr>
            <a:r>
              <a:rPr lang="en-US" altLang="en-US">
                <a:solidFill>
                  <a:schemeClr val="accent1"/>
                </a:solidFill>
                <a:latin typeface="Arial" panose="020B0604020202020204" pitchFamily="34" charset="0"/>
                <a:cs typeface="Arial" panose="020B0604020202020204" pitchFamily="34" charset="0"/>
              </a:rPr>
              <a:t>—  We are made of elements other than H and He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5" name="Picture 1" descr="HR.png">
            <a:extLst>
              <a:ext uri="{FF2B5EF4-FFF2-40B4-BE49-F238E27FC236}">
                <a16:creationId xmlns:a16="http://schemas.microsoft.com/office/drawing/2014/main" id="{D806DE27-D7A7-4FEF-A3F6-C8571AEA09A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6" name="Oval 2">
            <a:extLst>
              <a:ext uri="{FF2B5EF4-FFF2-40B4-BE49-F238E27FC236}">
                <a16:creationId xmlns:a16="http://schemas.microsoft.com/office/drawing/2014/main" id="{8E15B038-601C-4CBC-8BA5-3E533292AE8A}"/>
              </a:ext>
            </a:extLst>
          </p:cNvPr>
          <p:cNvSpPr>
            <a:spLocks noChangeArrowheads="1"/>
          </p:cNvSpPr>
          <p:nvPr/>
        </p:nvSpPr>
        <p:spPr bwMode="auto">
          <a:xfrm>
            <a:off x="6553200" y="1981200"/>
            <a:ext cx="457200" cy="457200"/>
          </a:xfrm>
          <a:prstGeom prst="ellipse">
            <a:avLst/>
          </a:prstGeom>
          <a:solidFill>
            <a:srgbClr val="FF1300"/>
          </a:solidFill>
          <a:ln w="9525">
            <a:solidFill>
              <a:srgbClr val="FF13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solidFill>
                <a:srgbClr val="FFE002"/>
              </a:solidFill>
            </a:endParaRPr>
          </a:p>
        </p:txBody>
      </p:sp>
      <p:sp>
        <p:nvSpPr>
          <p:cNvPr id="77827" name="TextBox 5">
            <a:extLst>
              <a:ext uri="{FF2B5EF4-FFF2-40B4-BE49-F238E27FC236}">
                <a16:creationId xmlns:a16="http://schemas.microsoft.com/office/drawing/2014/main" id="{83A0DE20-3786-4D99-ADB3-3222E70ABAB4}"/>
              </a:ext>
            </a:extLst>
          </p:cNvPr>
          <p:cNvSpPr txBox="1">
            <a:spLocks noChangeArrowheads="1"/>
          </p:cNvSpPr>
          <p:nvPr/>
        </p:nvSpPr>
        <p:spPr bwMode="auto">
          <a:xfrm>
            <a:off x="8001000" y="3505200"/>
            <a:ext cx="1143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1300"/>
                </a:solidFill>
                <a:latin typeface="Arial" panose="020B0604020202020204" pitchFamily="34" charset="0"/>
                <a:cs typeface="Arial" panose="020B0604020202020204" pitchFamily="34" charset="0"/>
              </a:rPr>
              <a:t>our </a:t>
            </a:r>
          </a:p>
          <a:p>
            <a:r>
              <a:rPr lang="en-US" altLang="en-US">
                <a:solidFill>
                  <a:srgbClr val="FF1300"/>
                </a:solidFill>
                <a:latin typeface="Arial" panose="020B0604020202020204" pitchFamily="34" charset="0"/>
                <a:cs typeface="Arial" panose="020B0604020202020204" pitchFamily="34" charset="0"/>
              </a:rPr>
              <a:t>Sun</a:t>
            </a:r>
          </a:p>
          <a:p>
            <a:r>
              <a:rPr lang="en-US" altLang="en-US">
                <a:solidFill>
                  <a:srgbClr val="FF1300"/>
                </a:solidFill>
                <a:latin typeface="Arial" panose="020B0604020202020204" pitchFamily="34" charset="0"/>
                <a:cs typeface="Arial" panose="020B0604020202020204" pitchFamily="34" charset="0"/>
              </a:rPr>
              <a:t>4x10</a:t>
            </a:r>
            <a:r>
              <a:rPr lang="en-US" altLang="en-US" baseline="30000">
                <a:solidFill>
                  <a:srgbClr val="FF1300"/>
                </a:solidFill>
                <a:latin typeface="Arial" panose="020B0604020202020204" pitchFamily="34" charset="0"/>
                <a:cs typeface="Arial" panose="020B0604020202020204" pitchFamily="34" charset="0"/>
              </a:rPr>
              <a:t>9</a:t>
            </a:r>
            <a:r>
              <a:rPr lang="en-US" altLang="en-US">
                <a:solidFill>
                  <a:srgbClr val="FF1300"/>
                </a:solidFill>
                <a:latin typeface="Arial" panose="020B0604020202020204" pitchFamily="34" charset="0"/>
                <a:cs typeface="Arial" panose="020B0604020202020204" pitchFamily="34" charset="0"/>
              </a:rPr>
              <a:t> yr from now</a:t>
            </a:r>
          </a:p>
          <a:p>
            <a:endParaRPr lang="en-US" altLang="en-US">
              <a:solidFill>
                <a:srgbClr val="FF1300"/>
              </a:solidFill>
              <a:latin typeface="Arial" panose="020B0604020202020204" pitchFamily="34" charset="0"/>
              <a:cs typeface="Arial" panose="020B0604020202020204" pitchFamily="34" charset="0"/>
            </a:endParaRPr>
          </a:p>
        </p:txBody>
      </p:sp>
      <p:sp>
        <p:nvSpPr>
          <p:cNvPr id="77828" name="Rectangle 4">
            <a:extLst>
              <a:ext uri="{FF2B5EF4-FFF2-40B4-BE49-F238E27FC236}">
                <a16:creationId xmlns:a16="http://schemas.microsoft.com/office/drawing/2014/main" id="{8B529578-1C55-43B6-8CD8-BCC1F79CFEBB}"/>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7829" name="Rectangle 5">
            <a:extLst>
              <a:ext uri="{FF2B5EF4-FFF2-40B4-BE49-F238E27FC236}">
                <a16:creationId xmlns:a16="http://schemas.microsoft.com/office/drawing/2014/main" id="{084ABD31-0426-405C-A38C-E25CF6DF9919}"/>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7830" name="Rectangle 6">
            <a:extLst>
              <a:ext uri="{FF2B5EF4-FFF2-40B4-BE49-F238E27FC236}">
                <a16:creationId xmlns:a16="http://schemas.microsoft.com/office/drawing/2014/main" id="{5344A36C-01B1-4208-AE34-F61D9C1599B8}"/>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7831" name="Rectangle 7">
            <a:extLst>
              <a:ext uri="{FF2B5EF4-FFF2-40B4-BE49-F238E27FC236}">
                <a16:creationId xmlns:a16="http://schemas.microsoft.com/office/drawing/2014/main" id="{A6C3725C-6A36-43F5-85BA-F5CFE634E20A}"/>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Picture 1" descr="HR.png">
            <a:extLst>
              <a:ext uri="{FF2B5EF4-FFF2-40B4-BE49-F238E27FC236}">
                <a16:creationId xmlns:a16="http://schemas.microsoft.com/office/drawing/2014/main" id="{E925962F-E404-47B4-8657-C3E01DDBB32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0" name="Oval 2">
            <a:extLst>
              <a:ext uri="{FF2B5EF4-FFF2-40B4-BE49-F238E27FC236}">
                <a16:creationId xmlns:a16="http://schemas.microsoft.com/office/drawing/2014/main" id="{C17B524E-2C46-425F-94CA-CC766F436453}"/>
              </a:ext>
            </a:extLst>
          </p:cNvPr>
          <p:cNvSpPr>
            <a:spLocks noChangeArrowheads="1"/>
          </p:cNvSpPr>
          <p:nvPr/>
        </p:nvSpPr>
        <p:spPr bwMode="auto">
          <a:xfrm>
            <a:off x="3505200" y="3810000"/>
            <a:ext cx="76200" cy="76200"/>
          </a:xfrm>
          <a:prstGeom prst="ellipse">
            <a:avLst/>
          </a:prstGeom>
          <a:solidFill>
            <a:schemeClr val="bg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solidFill>
                <a:srgbClr val="FFE002"/>
              </a:solidFill>
            </a:endParaRPr>
          </a:p>
        </p:txBody>
      </p:sp>
      <p:sp>
        <p:nvSpPr>
          <p:cNvPr id="78851" name="TextBox 5">
            <a:extLst>
              <a:ext uri="{FF2B5EF4-FFF2-40B4-BE49-F238E27FC236}">
                <a16:creationId xmlns:a16="http://schemas.microsoft.com/office/drawing/2014/main" id="{CF3E6CEC-95D7-4DB0-8B02-C631E1CA93FA}"/>
              </a:ext>
            </a:extLst>
          </p:cNvPr>
          <p:cNvSpPr txBox="1">
            <a:spLocks noChangeArrowheads="1"/>
          </p:cNvSpPr>
          <p:nvPr/>
        </p:nvSpPr>
        <p:spPr bwMode="auto">
          <a:xfrm>
            <a:off x="8001000" y="3505200"/>
            <a:ext cx="1143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chemeClr val="bg1"/>
                </a:solidFill>
                <a:latin typeface="Arial" panose="020B0604020202020204" pitchFamily="34" charset="0"/>
                <a:cs typeface="Arial" panose="020B0604020202020204" pitchFamily="34" charset="0"/>
              </a:rPr>
              <a:t>our </a:t>
            </a:r>
          </a:p>
          <a:p>
            <a:r>
              <a:rPr lang="en-US" altLang="en-US">
                <a:solidFill>
                  <a:schemeClr val="bg1"/>
                </a:solidFill>
                <a:latin typeface="Arial" panose="020B0604020202020204" pitchFamily="34" charset="0"/>
                <a:cs typeface="Arial" panose="020B0604020202020204" pitchFamily="34" charset="0"/>
              </a:rPr>
              <a:t>Sun</a:t>
            </a:r>
          </a:p>
          <a:p>
            <a:r>
              <a:rPr lang="en-US" altLang="en-US">
                <a:solidFill>
                  <a:schemeClr val="bg1"/>
                </a:solidFill>
                <a:latin typeface="Arial" panose="020B0604020202020204" pitchFamily="34" charset="0"/>
                <a:cs typeface="Arial" panose="020B0604020202020204" pitchFamily="34" charset="0"/>
              </a:rPr>
              <a:t>9x10</a:t>
            </a:r>
            <a:r>
              <a:rPr lang="en-US" altLang="en-US" baseline="30000">
                <a:solidFill>
                  <a:schemeClr val="bg1"/>
                </a:solidFill>
                <a:latin typeface="Arial" panose="020B0604020202020204" pitchFamily="34" charset="0"/>
                <a:cs typeface="Arial" panose="020B0604020202020204" pitchFamily="34" charset="0"/>
              </a:rPr>
              <a:t>9</a:t>
            </a:r>
            <a:r>
              <a:rPr lang="en-US" altLang="en-US">
                <a:solidFill>
                  <a:schemeClr val="bg1"/>
                </a:solidFill>
                <a:latin typeface="Arial" panose="020B0604020202020204" pitchFamily="34" charset="0"/>
                <a:cs typeface="Arial" panose="020B0604020202020204" pitchFamily="34" charset="0"/>
              </a:rPr>
              <a:t> yr old, start to end</a:t>
            </a:r>
          </a:p>
          <a:p>
            <a:endParaRPr lang="en-US" altLang="en-US">
              <a:solidFill>
                <a:srgbClr val="FF1300"/>
              </a:solidFill>
              <a:latin typeface="Arial" panose="020B0604020202020204" pitchFamily="34" charset="0"/>
              <a:cs typeface="Arial" panose="020B0604020202020204" pitchFamily="34" charset="0"/>
            </a:endParaRPr>
          </a:p>
        </p:txBody>
      </p:sp>
      <p:cxnSp>
        <p:nvCxnSpPr>
          <p:cNvPr id="78852" name="Straight Arrow Connector 6">
            <a:extLst>
              <a:ext uri="{FF2B5EF4-FFF2-40B4-BE49-F238E27FC236}">
                <a16:creationId xmlns:a16="http://schemas.microsoft.com/office/drawing/2014/main" id="{55BE2C38-4C8C-4A28-86BF-8EF44D58AD8F}"/>
              </a:ext>
            </a:extLst>
          </p:cNvPr>
          <p:cNvCxnSpPr>
            <a:cxnSpLocks noChangeShapeType="1"/>
          </p:cNvCxnSpPr>
          <p:nvPr/>
        </p:nvCxnSpPr>
        <p:spPr bwMode="auto">
          <a:xfrm rot="16200000" flipV="1">
            <a:off x="3657600" y="3962400"/>
            <a:ext cx="381000" cy="381000"/>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
        <p:nvSpPr>
          <p:cNvPr id="78853" name="Rectangle 5">
            <a:extLst>
              <a:ext uri="{FF2B5EF4-FFF2-40B4-BE49-F238E27FC236}">
                <a16:creationId xmlns:a16="http://schemas.microsoft.com/office/drawing/2014/main" id="{42D9339D-1BDA-458F-83B8-83C825ACD687}"/>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8854" name="Rectangle 6">
            <a:extLst>
              <a:ext uri="{FF2B5EF4-FFF2-40B4-BE49-F238E27FC236}">
                <a16:creationId xmlns:a16="http://schemas.microsoft.com/office/drawing/2014/main" id="{F3131202-9D94-472A-9C28-C133E13B6609}"/>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8855" name="Rectangle 7">
            <a:extLst>
              <a:ext uri="{FF2B5EF4-FFF2-40B4-BE49-F238E27FC236}">
                <a16:creationId xmlns:a16="http://schemas.microsoft.com/office/drawing/2014/main" id="{8D798A11-F4A6-49B7-A8E0-851926A5A397}"/>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8856" name="Rectangle 8">
            <a:extLst>
              <a:ext uri="{FF2B5EF4-FFF2-40B4-BE49-F238E27FC236}">
                <a16:creationId xmlns:a16="http://schemas.microsoft.com/office/drawing/2014/main" id="{CF6DFFF6-156E-4A98-B457-45D116B56438}"/>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9874" name="TextBox 3">
            <a:extLst>
              <a:ext uri="{FF2B5EF4-FFF2-40B4-BE49-F238E27FC236}">
                <a16:creationId xmlns:a16="http://schemas.microsoft.com/office/drawing/2014/main" id="{C5E920C0-5867-4BF6-86E0-6C6873B88383}"/>
              </a:ext>
            </a:extLst>
          </p:cNvPr>
          <p:cNvSpPr txBox="1">
            <a:spLocks noChangeArrowheads="1"/>
          </p:cNvSpPr>
          <p:nvPr/>
        </p:nvSpPr>
        <p:spPr bwMode="auto">
          <a:xfrm>
            <a:off x="990600" y="1676400"/>
            <a:ext cx="7472363"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solidFill>
                <a:srgbClr val="0000FF"/>
              </a:solidFill>
              <a:latin typeface="Arial" panose="020B0604020202020204" pitchFamily="34" charset="0"/>
              <a:cs typeface="Arial" panose="020B0604020202020204" pitchFamily="34" charset="0"/>
            </a:endParaRP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The more </a:t>
            </a:r>
            <a:r>
              <a:rPr lang="en-US" altLang="en-US">
                <a:solidFill>
                  <a:srgbClr val="FF0000"/>
                </a:solidFill>
                <a:latin typeface="Arial" panose="020B0604020202020204" pitchFamily="34" charset="0"/>
                <a:cs typeface="Arial" panose="020B0604020202020204" pitchFamily="34" charset="0"/>
              </a:rPr>
              <a:t>MASSIVE</a:t>
            </a:r>
            <a:r>
              <a:rPr lang="en-US" altLang="en-US">
                <a:solidFill>
                  <a:srgbClr val="0000FF"/>
                </a:solidFill>
                <a:latin typeface="Arial" panose="020B0604020202020204" pitchFamily="34" charset="0"/>
                <a:cs typeface="Arial" panose="020B0604020202020204" pitchFamily="34" charset="0"/>
              </a:rPr>
              <a:t> the Star on the MAIN Sequence, </a:t>
            </a:r>
          </a:p>
          <a:p>
            <a:r>
              <a:rPr lang="en-US" altLang="en-US">
                <a:solidFill>
                  <a:srgbClr val="0000FF"/>
                </a:solidFill>
                <a:latin typeface="Arial" panose="020B0604020202020204" pitchFamily="34" charset="0"/>
                <a:cs typeface="Arial" panose="020B0604020202020204" pitchFamily="34" charset="0"/>
              </a:rPr>
              <a:t>the hotter it is on its surface and inside its core, and</a:t>
            </a:r>
          </a:p>
          <a:p>
            <a:endParaRPr lang="en-US" altLang="en-US">
              <a:solidFill>
                <a:srgbClr val="0000FF"/>
              </a:solidFill>
              <a:latin typeface="Arial" panose="020B0604020202020204" pitchFamily="34" charset="0"/>
              <a:cs typeface="Arial" panose="020B0604020202020204" pitchFamily="34" charset="0"/>
            </a:endParaRP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the </a:t>
            </a:r>
            <a:r>
              <a:rPr lang="en-US" altLang="en-US">
                <a:solidFill>
                  <a:srgbClr val="FF0000"/>
                </a:solidFill>
                <a:latin typeface="Arial" panose="020B0604020202020204" pitchFamily="34" charset="0"/>
                <a:cs typeface="Arial" panose="020B0604020202020204" pitchFamily="34" charset="0"/>
              </a:rPr>
              <a:t>faster</a:t>
            </a:r>
            <a:r>
              <a:rPr lang="en-US" altLang="en-US">
                <a:solidFill>
                  <a:srgbClr val="0000FF"/>
                </a:solidFill>
                <a:latin typeface="Arial" panose="020B0604020202020204" pitchFamily="34" charset="0"/>
                <a:cs typeface="Arial" panose="020B0604020202020204" pitchFamily="34" charset="0"/>
              </a:rPr>
              <a:t> it uses up its H fuel</a:t>
            </a: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Look at evolution of a star &gt;&gt;M than Sun.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 name="Text Box 7">
            <a:extLst>
              <a:ext uri="{FF2B5EF4-FFF2-40B4-BE49-F238E27FC236}">
                <a16:creationId xmlns:a16="http://schemas.microsoft.com/office/drawing/2014/main" id="{7286911D-BE37-4596-9CCE-A44B35A1BE4A}"/>
              </a:ext>
            </a:extLst>
          </p:cNvPr>
          <p:cNvSpPr txBox="1">
            <a:spLocks noChangeArrowheads="1"/>
          </p:cNvSpPr>
          <p:nvPr/>
        </p:nvSpPr>
        <p:spPr bwMode="auto">
          <a:xfrm>
            <a:off x="838200" y="457200"/>
            <a:ext cx="7010400" cy="360045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FF0000"/>
                </a:solidFill>
                <a:latin typeface="Arial" charset="0"/>
                <a:cs typeface="Arial" charset="0"/>
              </a:rPr>
              <a:t>Stars Take different paths to their end depending on how MASSIVE they are.</a:t>
            </a:r>
          </a:p>
          <a:p>
            <a:pPr>
              <a:spcBef>
                <a:spcPct val="50000"/>
              </a:spcBef>
              <a:defRPr/>
            </a:pPr>
            <a:endParaRPr lang="en-US">
              <a:solidFill>
                <a:srgbClr val="0000FF"/>
              </a:solidFill>
              <a:latin typeface="Arial" charset="0"/>
              <a:cs typeface="Arial" charset="0"/>
            </a:endParaRPr>
          </a:p>
          <a:p>
            <a:pPr>
              <a:spcBef>
                <a:spcPct val="50000"/>
              </a:spcBef>
              <a:defRPr/>
            </a:pPr>
            <a:r>
              <a:rPr lang="en-US">
                <a:solidFill>
                  <a:srgbClr val="0000FF"/>
                </a:solidFill>
                <a:latin typeface="Arial" charset="0"/>
                <a:cs typeface="Arial" charset="0"/>
              </a:rPr>
              <a:t>1 to  3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PN   +   white dwarf</a:t>
            </a:r>
          </a:p>
          <a:p>
            <a:pPr>
              <a:spcBef>
                <a:spcPct val="50000"/>
              </a:spcBef>
              <a:defRPr/>
            </a:pPr>
            <a:r>
              <a:rPr lang="en-US">
                <a:solidFill>
                  <a:srgbClr val="0000FF"/>
                </a:solidFill>
                <a:latin typeface="Arial" charset="0"/>
                <a:cs typeface="Arial" charset="0"/>
              </a:rPr>
              <a:t>3 to  8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SN   +   neutron star</a:t>
            </a:r>
          </a:p>
          <a:p>
            <a:pPr>
              <a:spcBef>
                <a:spcPct val="50000"/>
              </a:spcBef>
              <a:defRPr/>
            </a:pPr>
            <a:r>
              <a:rPr lang="en-US">
                <a:solidFill>
                  <a:srgbClr val="0000FF"/>
                </a:solidFill>
                <a:latin typeface="Arial" charset="0"/>
                <a:cs typeface="Arial" charset="0"/>
              </a:rPr>
              <a:t>    &gt; 8 M</a:t>
            </a:r>
            <a:r>
              <a:rPr lang="en-US" baseline="-25000">
                <a:solidFill>
                  <a:srgbClr val="0000FF"/>
                </a:solidFill>
                <a:latin typeface="Arial" charset="0"/>
                <a:cs typeface="Arial" charset="0"/>
              </a:rPr>
              <a:t>O</a:t>
            </a:r>
            <a:r>
              <a:rPr lang="en-US">
                <a:solidFill>
                  <a:srgbClr val="0000FF"/>
                </a:solidFill>
                <a:latin typeface="Arial" charset="0"/>
                <a:cs typeface="Arial" charset="0"/>
              </a:rPr>
              <a:t>           SN   +   black hole</a:t>
            </a:r>
          </a:p>
          <a:p>
            <a:pPr>
              <a:spcBef>
                <a:spcPct val="50000"/>
              </a:spcBef>
              <a:defRPr/>
            </a:pPr>
            <a:endParaRPr lang="en-US">
              <a:solidFill>
                <a:srgbClr val="0000FF"/>
              </a:solidFill>
              <a:latin typeface="Arial" charset="0"/>
              <a:cs typeface="Arial" charset="0"/>
            </a:endParaRPr>
          </a:p>
        </p:txBody>
      </p:sp>
      <p:sp>
        <p:nvSpPr>
          <p:cNvPr id="81923" name="Oval 19">
            <a:extLst>
              <a:ext uri="{FF2B5EF4-FFF2-40B4-BE49-F238E27FC236}">
                <a16:creationId xmlns:a16="http://schemas.microsoft.com/office/drawing/2014/main" id="{4B983F09-7728-4986-AA12-B86B9760933D}"/>
              </a:ext>
            </a:extLst>
          </p:cNvPr>
          <p:cNvSpPr>
            <a:spLocks noChangeArrowheads="1"/>
          </p:cNvSpPr>
          <p:nvPr/>
        </p:nvSpPr>
        <p:spPr bwMode="auto">
          <a:xfrm flipV="1">
            <a:off x="2179638" y="2252663"/>
            <a:ext cx="46037" cy="46037"/>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1924" name="Oval 3">
            <a:extLst>
              <a:ext uri="{FF2B5EF4-FFF2-40B4-BE49-F238E27FC236}">
                <a16:creationId xmlns:a16="http://schemas.microsoft.com/office/drawing/2014/main" id="{C0541B6C-E811-401E-928C-2F669B04BF8B}"/>
              </a:ext>
            </a:extLst>
          </p:cNvPr>
          <p:cNvSpPr>
            <a:spLocks noChangeArrowheads="1"/>
          </p:cNvSpPr>
          <p:nvPr/>
        </p:nvSpPr>
        <p:spPr bwMode="auto">
          <a:xfrm flipV="1">
            <a:off x="2176463" y="28067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1925" name="Oval 4">
            <a:extLst>
              <a:ext uri="{FF2B5EF4-FFF2-40B4-BE49-F238E27FC236}">
                <a16:creationId xmlns:a16="http://schemas.microsoft.com/office/drawing/2014/main" id="{AADD9ADD-402D-435D-8E0D-F2F0731B84FD}"/>
              </a:ext>
            </a:extLst>
          </p:cNvPr>
          <p:cNvSpPr>
            <a:spLocks noChangeArrowheads="1"/>
          </p:cNvSpPr>
          <p:nvPr/>
        </p:nvSpPr>
        <p:spPr bwMode="auto">
          <a:xfrm flipV="1">
            <a:off x="2087563" y="33528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 name="Rectangle 1">
            <a:extLst>
              <a:ext uri="{FF2B5EF4-FFF2-40B4-BE49-F238E27FC236}">
                <a16:creationId xmlns:a16="http://schemas.microsoft.com/office/drawing/2014/main" id="{16622924-F987-4A9F-B5AE-196079536CC0}"/>
              </a:ext>
            </a:extLst>
          </p:cNvPr>
          <p:cNvSpPr>
            <a:spLocks noChangeArrowheads="1"/>
          </p:cNvSpPr>
          <p:nvPr/>
        </p:nvSpPr>
        <p:spPr bwMode="auto">
          <a:xfrm>
            <a:off x="533400" y="2362200"/>
            <a:ext cx="5562600" cy="609600"/>
          </a:xfrm>
          <a:prstGeom prst="rect">
            <a:avLst/>
          </a:prstGeom>
          <a:noFill/>
          <a:ln w="57150">
            <a:solidFill>
              <a:srgbClr val="FFFF00"/>
            </a:solidFill>
            <a:round/>
            <a:headEnd/>
            <a:tailEnd/>
          </a:ln>
          <a:effectLst>
            <a:outerShdw blurRad="50800" dist="38100" dir="5400000" algn="t" rotWithShape="0">
              <a:srgbClr val="808080">
                <a:alpha val="39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1" descr="HR.png">
            <a:extLst>
              <a:ext uri="{FF2B5EF4-FFF2-40B4-BE49-F238E27FC236}">
                <a16:creationId xmlns:a16="http://schemas.microsoft.com/office/drawing/2014/main" id="{3EEB018C-6A9E-4895-A80E-39856E35345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6" name="Oval 2">
            <a:extLst>
              <a:ext uri="{FF2B5EF4-FFF2-40B4-BE49-F238E27FC236}">
                <a16:creationId xmlns:a16="http://schemas.microsoft.com/office/drawing/2014/main" id="{1ACAF8EE-E3D2-4B40-B98D-74C66F365A31}"/>
              </a:ext>
            </a:extLst>
          </p:cNvPr>
          <p:cNvSpPr>
            <a:spLocks noChangeArrowheads="1"/>
          </p:cNvSpPr>
          <p:nvPr/>
        </p:nvSpPr>
        <p:spPr bwMode="auto">
          <a:xfrm>
            <a:off x="4191000" y="2743200"/>
            <a:ext cx="152400" cy="152400"/>
          </a:xfrm>
          <a:prstGeom prst="ellipse">
            <a:avLst/>
          </a:prstGeom>
          <a:solidFill>
            <a:srgbClr val="3366FF"/>
          </a:solidFill>
          <a:ln w="9525">
            <a:solidFill>
              <a:srgbClr val="3366FF"/>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solidFill>
                <a:srgbClr val="89EE97"/>
              </a:solidFill>
            </a:endParaRPr>
          </a:p>
        </p:txBody>
      </p:sp>
      <p:sp>
        <p:nvSpPr>
          <p:cNvPr id="82947" name="TextBox 5">
            <a:extLst>
              <a:ext uri="{FF2B5EF4-FFF2-40B4-BE49-F238E27FC236}">
                <a16:creationId xmlns:a16="http://schemas.microsoft.com/office/drawing/2014/main" id="{DA2211DD-5965-4EA1-AEDF-E7E9FF63C82C}"/>
              </a:ext>
            </a:extLst>
          </p:cNvPr>
          <p:cNvSpPr txBox="1">
            <a:spLocks noChangeArrowheads="1"/>
          </p:cNvSpPr>
          <p:nvPr/>
        </p:nvSpPr>
        <p:spPr bwMode="auto">
          <a:xfrm>
            <a:off x="0" y="1524000"/>
            <a:ext cx="1371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dirty="0">
                <a:solidFill>
                  <a:srgbClr val="89EE97"/>
                </a:solidFill>
                <a:latin typeface="Arial" panose="020B0604020202020204" pitchFamily="34" charset="0"/>
                <a:cs typeface="Arial" panose="020B0604020202020204" pitchFamily="34" charset="0"/>
              </a:rPr>
              <a:t>3-8 </a:t>
            </a:r>
            <a:r>
              <a:rPr lang="en-US" altLang="en-US" dirty="0" err="1">
                <a:solidFill>
                  <a:srgbClr val="89EE97"/>
                </a:solidFill>
                <a:latin typeface="Arial" panose="020B0604020202020204" pitchFamily="34" charset="0"/>
                <a:cs typeface="Arial" panose="020B0604020202020204" pitchFamily="34" charset="0"/>
              </a:rPr>
              <a:t>M</a:t>
            </a:r>
            <a:r>
              <a:rPr lang="en-US" altLang="en-US" baseline="-25000" dirty="0" err="1">
                <a:solidFill>
                  <a:srgbClr val="89EE97"/>
                </a:solidFill>
                <a:latin typeface="Arial" panose="020B0604020202020204" pitchFamily="34" charset="0"/>
                <a:cs typeface="Arial" panose="020B0604020202020204" pitchFamily="34" charset="0"/>
              </a:rPr>
              <a:t>sun</a:t>
            </a:r>
            <a:endParaRPr lang="en-US" altLang="en-US" dirty="0">
              <a:solidFill>
                <a:srgbClr val="89EE97"/>
              </a:solidFill>
              <a:latin typeface="Arial" panose="020B0604020202020204" pitchFamily="34" charset="0"/>
              <a:cs typeface="Arial" panose="020B0604020202020204" pitchFamily="34" charset="0"/>
            </a:endParaRPr>
          </a:p>
          <a:p>
            <a:pPr algn="ctr"/>
            <a:endParaRPr lang="en-US" altLang="en-US" dirty="0">
              <a:solidFill>
                <a:srgbClr val="FFFF00"/>
              </a:solidFill>
              <a:latin typeface="Arial" panose="020B0604020202020204" pitchFamily="34" charset="0"/>
              <a:cs typeface="Arial" panose="020B0604020202020204" pitchFamily="34" charset="0"/>
            </a:endParaRPr>
          </a:p>
          <a:p>
            <a:pPr algn="ctr"/>
            <a:r>
              <a:rPr lang="en-US" altLang="en-US" dirty="0">
                <a:solidFill>
                  <a:srgbClr val="89EE97"/>
                </a:solidFill>
                <a:latin typeface="Arial" panose="020B0604020202020204" pitchFamily="34" charset="0"/>
                <a:cs typeface="Arial" panose="020B0604020202020204" pitchFamily="34" charset="0"/>
              </a:rPr>
              <a:t>5 x 10</a:t>
            </a:r>
            <a:r>
              <a:rPr lang="en-US" altLang="en-US" baseline="30000" dirty="0">
                <a:solidFill>
                  <a:srgbClr val="89EE97"/>
                </a:solidFill>
                <a:latin typeface="Arial" panose="020B0604020202020204" pitchFamily="34" charset="0"/>
                <a:cs typeface="Arial" panose="020B0604020202020204" pitchFamily="34" charset="0"/>
              </a:rPr>
              <a:t>9</a:t>
            </a:r>
            <a:r>
              <a:rPr lang="en-US" altLang="en-US" dirty="0">
                <a:solidFill>
                  <a:srgbClr val="89EE97"/>
                </a:solidFill>
                <a:latin typeface="Arial" panose="020B0604020202020204" pitchFamily="34" charset="0"/>
                <a:cs typeface="Arial" panose="020B0604020202020204" pitchFamily="34" charset="0"/>
              </a:rPr>
              <a:t> on</a:t>
            </a:r>
          </a:p>
          <a:p>
            <a:pPr algn="ctr"/>
            <a:r>
              <a:rPr lang="en-US" altLang="en-US" dirty="0">
                <a:solidFill>
                  <a:srgbClr val="89EE97"/>
                </a:solidFill>
                <a:latin typeface="Arial" panose="020B0604020202020204" pitchFamily="34" charset="0"/>
                <a:cs typeface="Arial" panose="020B0604020202020204" pitchFamily="34" charset="0"/>
              </a:rPr>
              <a:t>MS</a:t>
            </a:r>
          </a:p>
        </p:txBody>
      </p:sp>
      <p:sp>
        <p:nvSpPr>
          <p:cNvPr id="82948" name="Rectangle 4">
            <a:extLst>
              <a:ext uri="{FF2B5EF4-FFF2-40B4-BE49-F238E27FC236}">
                <a16:creationId xmlns:a16="http://schemas.microsoft.com/office/drawing/2014/main" id="{474D48AA-DD6F-4384-807F-4CE8EB88D390}"/>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2949" name="Rectangle 5">
            <a:extLst>
              <a:ext uri="{FF2B5EF4-FFF2-40B4-BE49-F238E27FC236}">
                <a16:creationId xmlns:a16="http://schemas.microsoft.com/office/drawing/2014/main" id="{191FC360-25D4-4C74-B340-28D071632158}"/>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2950" name="Rectangle 6">
            <a:extLst>
              <a:ext uri="{FF2B5EF4-FFF2-40B4-BE49-F238E27FC236}">
                <a16:creationId xmlns:a16="http://schemas.microsoft.com/office/drawing/2014/main" id="{29E3E3BC-1439-4A2E-9071-83E8CB4C461F}"/>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2951" name="Rectangle 7">
            <a:extLst>
              <a:ext uri="{FF2B5EF4-FFF2-40B4-BE49-F238E27FC236}">
                <a16:creationId xmlns:a16="http://schemas.microsoft.com/office/drawing/2014/main" id="{2FDA32F8-C33F-4E35-A50F-336B326722B0}"/>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 name="Oval 1">
            <a:extLst>
              <a:ext uri="{FF2B5EF4-FFF2-40B4-BE49-F238E27FC236}">
                <a16:creationId xmlns:a16="http://schemas.microsoft.com/office/drawing/2014/main" id="{3A62C689-7AC4-4C6E-B8B8-BD85FD7A9D18}"/>
              </a:ext>
            </a:extLst>
          </p:cNvPr>
          <p:cNvSpPr/>
          <p:nvPr/>
        </p:nvSpPr>
        <p:spPr bwMode="auto">
          <a:xfrm>
            <a:off x="4191000" y="2743200"/>
            <a:ext cx="152400" cy="152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en-US">
              <a:ln>
                <a:solidFill>
                  <a:srgbClr val="89EE97"/>
                </a:solidFill>
              </a:ln>
              <a:solidFill>
                <a:srgbClr val="0BEEE9"/>
              </a:solidFill>
              <a:latin typeface="Times" charset="0"/>
              <a:ea typeface="ＭＳ Ｐゴシック" charset="0"/>
              <a:cs typeface="ＭＳ Ｐゴシック"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Picture 1" descr="HR.png">
            <a:extLst>
              <a:ext uri="{FF2B5EF4-FFF2-40B4-BE49-F238E27FC236}">
                <a16:creationId xmlns:a16="http://schemas.microsoft.com/office/drawing/2014/main" id="{0FA95DFD-E17D-47EB-B158-0AEAB239BC3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0" name="Oval 2">
            <a:extLst>
              <a:ext uri="{FF2B5EF4-FFF2-40B4-BE49-F238E27FC236}">
                <a16:creationId xmlns:a16="http://schemas.microsoft.com/office/drawing/2014/main" id="{3AA69423-4702-46DE-84D8-C15F093A0F81}"/>
              </a:ext>
            </a:extLst>
          </p:cNvPr>
          <p:cNvSpPr>
            <a:spLocks noChangeArrowheads="1"/>
          </p:cNvSpPr>
          <p:nvPr/>
        </p:nvSpPr>
        <p:spPr bwMode="auto">
          <a:xfrm>
            <a:off x="5562600" y="2362200"/>
            <a:ext cx="304800" cy="304800"/>
          </a:xfrm>
          <a:prstGeom prst="ellipse">
            <a:avLst/>
          </a:prstGeom>
          <a:solidFill>
            <a:srgbClr val="FFFF00"/>
          </a:solidFill>
          <a:ln w="9525">
            <a:solidFill>
              <a:srgbClr val="FFFF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3971" name="TextBox 5">
            <a:extLst>
              <a:ext uri="{FF2B5EF4-FFF2-40B4-BE49-F238E27FC236}">
                <a16:creationId xmlns:a16="http://schemas.microsoft.com/office/drawing/2014/main" id="{1923570C-5F12-4102-B47F-982778F3E305}"/>
              </a:ext>
            </a:extLst>
          </p:cNvPr>
          <p:cNvSpPr txBox="1">
            <a:spLocks noChangeArrowheads="1"/>
          </p:cNvSpPr>
          <p:nvPr/>
        </p:nvSpPr>
        <p:spPr bwMode="auto">
          <a:xfrm>
            <a:off x="0" y="1524000"/>
            <a:ext cx="1371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FF00"/>
                </a:solidFill>
                <a:latin typeface="Arial" panose="020B0604020202020204" pitchFamily="34" charset="0"/>
                <a:cs typeface="Arial" panose="020B0604020202020204" pitchFamily="34" charset="0"/>
              </a:rPr>
              <a:t>3-8 M</a:t>
            </a:r>
            <a:r>
              <a:rPr lang="en-US" altLang="en-US" baseline="-25000">
                <a:solidFill>
                  <a:srgbClr val="FFFF00"/>
                </a:solidFill>
                <a:latin typeface="Arial" panose="020B0604020202020204" pitchFamily="34" charset="0"/>
                <a:cs typeface="Arial" panose="020B0604020202020204" pitchFamily="34" charset="0"/>
              </a:rPr>
              <a:t>sun</a:t>
            </a:r>
            <a:endParaRPr lang="en-US" altLang="en-US">
              <a:solidFill>
                <a:srgbClr val="FFFF00"/>
              </a:solidFill>
              <a:latin typeface="Arial" panose="020B0604020202020204" pitchFamily="34" charset="0"/>
              <a:cs typeface="Arial" panose="020B0604020202020204" pitchFamily="34" charset="0"/>
            </a:endParaRPr>
          </a:p>
          <a:p>
            <a:endParaRPr lang="en-US" altLang="en-US">
              <a:solidFill>
                <a:srgbClr val="FFFF00"/>
              </a:solidFill>
              <a:latin typeface="Arial" panose="020B0604020202020204" pitchFamily="34" charset="0"/>
              <a:cs typeface="Arial" panose="020B0604020202020204" pitchFamily="34" charset="0"/>
            </a:endParaRPr>
          </a:p>
          <a:p>
            <a:r>
              <a:rPr lang="en-US" altLang="en-US">
                <a:solidFill>
                  <a:srgbClr val="FFFF00"/>
                </a:solidFill>
                <a:latin typeface="Arial" panose="020B0604020202020204" pitchFamily="34" charset="0"/>
                <a:cs typeface="Arial" panose="020B0604020202020204" pitchFamily="34" charset="0"/>
              </a:rPr>
              <a:t>3 x 10</a:t>
            </a:r>
            <a:r>
              <a:rPr lang="en-US" altLang="en-US" baseline="30000">
                <a:solidFill>
                  <a:srgbClr val="FFFF00"/>
                </a:solidFill>
                <a:latin typeface="Arial" panose="020B0604020202020204" pitchFamily="34" charset="0"/>
                <a:cs typeface="Arial" panose="020B0604020202020204" pitchFamily="34" charset="0"/>
              </a:rPr>
              <a:t>9</a:t>
            </a:r>
            <a:r>
              <a:rPr lang="en-US" altLang="en-US">
                <a:solidFill>
                  <a:srgbClr val="FFFF00"/>
                </a:solidFill>
                <a:latin typeface="Arial" panose="020B0604020202020204" pitchFamily="34" charset="0"/>
                <a:cs typeface="Arial" panose="020B0604020202020204" pitchFamily="34" charset="0"/>
              </a:rPr>
              <a:t> yrs</a:t>
            </a:r>
          </a:p>
        </p:txBody>
      </p:sp>
      <p:sp>
        <p:nvSpPr>
          <p:cNvPr id="83972" name="Rectangle 4">
            <a:extLst>
              <a:ext uri="{FF2B5EF4-FFF2-40B4-BE49-F238E27FC236}">
                <a16:creationId xmlns:a16="http://schemas.microsoft.com/office/drawing/2014/main" id="{A90DDD27-9DED-40E7-A6DA-A504DEB93A90}"/>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3973" name="Rectangle 5">
            <a:extLst>
              <a:ext uri="{FF2B5EF4-FFF2-40B4-BE49-F238E27FC236}">
                <a16:creationId xmlns:a16="http://schemas.microsoft.com/office/drawing/2014/main" id="{35A093CE-FABC-47CF-A315-0F06FCE326D1}"/>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3974" name="Rectangle 6">
            <a:extLst>
              <a:ext uri="{FF2B5EF4-FFF2-40B4-BE49-F238E27FC236}">
                <a16:creationId xmlns:a16="http://schemas.microsoft.com/office/drawing/2014/main" id="{37E27D6E-6794-4367-A2A9-44073E0C9E4F}"/>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3975" name="Rectangle 7">
            <a:extLst>
              <a:ext uri="{FF2B5EF4-FFF2-40B4-BE49-F238E27FC236}">
                <a16:creationId xmlns:a16="http://schemas.microsoft.com/office/drawing/2014/main" id="{A5685B5C-C43A-413B-822F-F1284D040BFF}"/>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1" descr="HR.png">
            <a:extLst>
              <a:ext uri="{FF2B5EF4-FFF2-40B4-BE49-F238E27FC236}">
                <a16:creationId xmlns:a16="http://schemas.microsoft.com/office/drawing/2014/main" id="{285DB29B-23F3-461C-B3D2-649C3D60217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4" name="Oval 2">
            <a:extLst>
              <a:ext uri="{FF2B5EF4-FFF2-40B4-BE49-F238E27FC236}">
                <a16:creationId xmlns:a16="http://schemas.microsoft.com/office/drawing/2014/main" id="{4686051F-F1C4-4951-B7A6-73191AD1060D}"/>
              </a:ext>
            </a:extLst>
          </p:cNvPr>
          <p:cNvSpPr>
            <a:spLocks noChangeArrowheads="1"/>
          </p:cNvSpPr>
          <p:nvPr/>
        </p:nvSpPr>
        <p:spPr bwMode="auto">
          <a:xfrm>
            <a:off x="6477000" y="1981200"/>
            <a:ext cx="457200" cy="457200"/>
          </a:xfrm>
          <a:prstGeom prst="ellipse">
            <a:avLst/>
          </a:prstGeom>
          <a:solidFill>
            <a:srgbClr val="FF1300"/>
          </a:solidFill>
          <a:ln w="9525">
            <a:solidFill>
              <a:srgbClr val="FF13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4995" name="TextBox 5">
            <a:extLst>
              <a:ext uri="{FF2B5EF4-FFF2-40B4-BE49-F238E27FC236}">
                <a16:creationId xmlns:a16="http://schemas.microsoft.com/office/drawing/2014/main" id="{5A7B6EBC-B17B-452D-921B-AFE3D1925E46}"/>
              </a:ext>
            </a:extLst>
          </p:cNvPr>
          <p:cNvSpPr txBox="1">
            <a:spLocks noChangeArrowheads="1"/>
          </p:cNvSpPr>
          <p:nvPr/>
        </p:nvSpPr>
        <p:spPr bwMode="auto">
          <a:xfrm>
            <a:off x="0" y="1524000"/>
            <a:ext cx="1371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1300"/>
                </a:solidFill>
                <a:latin typeface="Arial" panose="020B0604020202020204" pitchFamily="34" charset="0"/>
                <a:cs typeface="Arial" panose="020B0604020202020204" pitchFamily="34" charset="0"/>
              </a:rPr>
              <a:t>massive</a:t>
            </a:r>
          </a:p>
          <a:p>
            <a:r>
              <a:rPr lang="en-US" altLang="en-US">
                <a:solidFill>
                  <a:srgbClr val="FF1300"/>
                </a:solidFill>
                <a:latin typeface="Arial" panose="020B0604020202020204" pitchFamily="34" charset="0"/>
                <a:cs typeface="Arial" panose="020B0604020202020204" pitchFamily="34" charset="0"/>
              </a:rPr>
              <a:t>star</a:t>
            </a:r>
          </a:p>
          <a:p>
            <a:r>
              <a:rPr lang="en-US" altLang="en-US">
                <a:solidFill>
                  <a:srgbClr val="FF1300"/>
                </a:solidFill>
                <a:latin typeface="Arial" panose="020B0604020202020204" pitchFamily="34" charset="0"/>
                <a:cs typeface="Arial" panose="020B0604020202020204" pitchFamily="34" charset="0"/>
              </a:rPr>
              <a:t>½ x10</a:t>
            </a:r>
            <a:r>
              <a:rPr lang="en-US" altLang="en-US" baseline="30000">
                <a:solidFill>
                  <a:srgbClr val="FF1300"/>
                </a:solidFill>
                <a:latin typeface="Arial" panose="020B0604020202020204" pitchFamily="34" charset="0"/>
                <a:cs typeface="Arial" panose="020B0604020202020204" pitchFamily="34" charset="0"/>
              </a:rPr>
              <a:t>9</a:t>
            </a:r>
            <a:r>
              <a:rPr lang="en-US" altLang="en-US">
                <a:solidFill>
                  <a:srgbClr val="FF1300"/>
                </a:solidFill>
                <a:latin typeface="Arial" panose="020B0604020202020204" pitchFamily="34" charset="0"/>
                <a:cs typeface="Arial" panose="020B0604020202020204" pitchFamily="34" charset="0"/>
              </a:rPr>
              <a:t> yrs</a:t>
            </a:r>
          </a:p>
        </p:txBody>
      </p:sp>
      <p:sp>
        <p:nvSpPr>
          <p:cNvPr id="84996" name="Rectangle 4">
            <a:extLst>
              <a:ext uri="{FF2B5EF4-FFF2-40B4-BE49-F238E27FC236}">
                <a16:creationId xmlns:a16="http://schemas.microsoft.com/office/drawing/2014/main" id="{074BCF08-8E87-467B-83D6-253B5D7C6E54}"/>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4997" name="Rectangle 5">
            <a:extLst>
              <a:ext uri="{FF2B5EF4-FFF2-40B4-BE49-F238E27FC236}">
                <a16:creationId xmlns:a16="http://schemas.microsoft.com/office/drawing/2014/main" id="{2D8DB71A-E123-4930-B0CF-DD7B0FB2ECB9}"/>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4998" name="Rectangle 6">
            <a:extLst>
              <a:ext uri="{FF2B5EF4-FFF2-40B4-BE49-F238E27FC236}">
                <a16:creationId xmlns:a16="http://schemas.microsoft.com/office/drawing/2014/main" id="{1B85963A-D1B2-42CF-956B-FDF323415C62}"/>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4999" name="Rectangle 7">
            <a:extLst>
              <a:ext uri="{FF2B5EF4-FFF2-40B4-BE49-F238E27FC236}">
                <a16:creationId xmlns:a16="http://schemas.microsoft.com/office/drawing/2014/main" id="{08DC6D2E-8F71-4BCF-AF76-2921C83C358E}"/>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 name="Text Box 7">
            <a:extLst>
              <a:ext uri="{FF2B5EF4-FFF2-40B4-BE49-F238E27FC236}">
                <a16:creationId xmlns:a16="http://schemas.microsoft.com/office/drawing/2014/main" id="{42D605EE-895C-4829-9EB2-F181E5BB2BCB}"/>
              </a:ext>
            </a:extLst>
          </p:cNvPr>
          <p:cNvSpPr txBox="1">
            <a:spLocks noChangeArrowheads="1"/>
          </p:cNvSpPr>
          <p:nvPr/>
        </p:nvSpPr>
        <p:spPr bwMode="auto">
          <a:xfrm>
            <a:off x="838200" y="457200"/>
            <a:ext cx="7010400" cy="360045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FF0000"/>
                </a:solidFill>
                <a:latin typeface="Arial" charset="0"/>
                <a:cs typeface="Arial" charset="0"/>
              </a:rPr>
              <a:t>Stars Take different paths to their end depending on how MASSIVE they are.</a:t>
            </a:r>
          </a:p>
          <a:p>
            <a:pPr>
              <a:spcBef>
                <a:spcPct val="50000"/>
              </a:spcBef>
              <a:defRPr/>
            </a:pPr>
            <a:endParaRPr lang="en-US">
              <a:solidFill>
                <a:srgbClr val="0000FF"/>
              </a:solidFill>
              <a:latin typeface="Arial" charset="0"/>
              <a:cs typeface="Arial" charset="0"/>
            </a:endParaRPr>
          </a:p>
          <a:p>
            <a:pPr>
              <a:spcBef>
                <a:spcPct val="50000"/>
              </a:spcBef>
              <a:defRPr/>
            </a:pPr>
            <a:r>
              <a:rPr lang="en-US">
                <a:solidFill>
                  <a:srgbClr val="0000FF"/>
                </a:solidFill>
                <a:latin typeface="Arial" charset="0"/>
                <a:cs typeface="Arial" charset="0"/>
              </a:rPr>
              <a:t>1 to  3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PN   +   white dwarf</a:t>
            </a:r>
          </a:p>
          <a:p>
            <a:pPr>
              <a:spcBef>
                <a:spcPct val="50000"/>
              </a:spcBef>
              <a:defRPr/>
            </a:pPr>
            <a:r>
              <a:rPr lang="en-US">
                <a:solidFill>
                  <a:srgbClr val="0000FF"/>
                </a:solidFill>
                <a:latin typeface="Arial" charset="0"/>
                <a:cs typeface="Arial" charset="0"/>
              </a:rPr>
              <a:t>3 to  8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SN   +   neutron star</a:t>
            </a:r>
          </a:p>
          <a:p>
            <a:pPr>
              <a:spcBef>
                <a:spcPct val="50000"/>
              </a:spcBef>
              <a:defRPr/>
            </a:pPr>
            <a:r>
              <a:rPr lang="en-US">
                <a:solidFill>
                  <a:srgbClr val="0000FF"/>
                </a:solidFill>
                <a:latin typeface="Arial" charset="0"/>
                <a:cs typeface="Arial" charset="0"/>
              </a:rPr>
              <a:t>    &gt; 8 M</a:t>
            </a:r>
            <a:r>
              <a:rPr lang="en-US" baseline="-25000">
                <a:solidFill>
                  <a:srgbClr val="0000FF"/>
                </a:solidFill>
                <a:latin typeface="Arial" charset="0"/>
                <a:cs typeface="Arial" charset="0"/>
              </a:rPr>
              <a:t>O</a:t>
            </a:r>
            <a:r>
              <a:rPr lang="en-US">
                <a:solidFill>
                  <a:srgbClr val="0000FF"/>
                </a:solidFill>
                <a:latin typeface="Arial" charset="0"/>
                <a:cs typeface="Arial" charset="0"/>
              </a:rPr>
              <a:t>           SN   +   black hole</a:t>
            </a:r>
          </a:p>
          <a:p>
            <a:pPr>
              <a:spcBef>
                <a:spcPct val="50000"/>
              </a:spcBef>
              <a:defRPr/>
            </a:pPr>
            <a:endParaRPr lang="en-US">
              <a:solidFill>
                <a:srgbClr val="0000FF"/>
              </a:solidFill>
              <a:latin typeface="Arial" charset="0"/>
              <a:cs typeface="Arial" charset="0"/>
            </a:endParaRPr>
          </a:p>
        </p:txBody>
      </p:sp>
      <p:sp>
        <p:nvSpPr>
          <p:cNvPr id="86019" name="Oval 19">
            <a:extLst>
              <a:ext uri="{FF2B5EF4-FFF2-40B4-BE49-F238E27FC236}">
                <a16:creationId xmlns:a16="http://schemas.microsoft.com/office/drawing/2014/main" id="{AC46C689-E458-4E20-A800-68CE180FDBDC}"/>
              </a:ext>
            </a:extLst>
          </p:cNvPr>
          <p:cNvSpPr>
            <a:spLocks noChangeArrowheads="1"/>
          </p:cNvSpPr>
          <p:nvPr/>
        </p:nvSpPr>
        <p:spPr bwMode="auto">
          <a:xfrm flipV="1">
            <a:off x="2179638" y="2252663"/>
            <a:ext cx="46037" cy="46037"/>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6020" name="Oval 3">
            <a:extLst>
              <a:ext uri="{FF2B5EF4-FFF2-40B4-BE49-F238E27FC236}">
                <a16:creationId xmlns:a16="http://schemas.microsoft.com/office/drawing/2014/main" id="{CF98766C-F356-4DB5-9BB2-BC49C206A384}"/>
              </a:ext>
            </a:extLst>
          </p:cNvPr>
          <p:cNvSpPr>
            <a:spLocks noChangeArrowheads="1"/>
          </p:cNvSpPr>
          <p:nvPr/>
        </p:nvSpPr>
        <p:spPr bwMode="auto">
          <a:xfrm flipV="1">
            <a:off x="2176463" y="28067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6021" name="Oval 4">
            <a:extLst>
              <a:ext uri="{FF2B5EF4-FFF2-40B4-BE49-F238E27FC236}">
                <a16:creationId xmlns:a16="http://schemas.microsoft.com/office/drawing/2014/main" id="{913014DB-9263-4ACF-B70F-CEFA3F8E689B}"/>
              </a:ext>
            </a:extLst>
          </p:cNvPr>
          <p:cNvSpPr>
            <a:spLocks noChangeArrowheads="1"/>
          </p:cNvSpPr>
          <p:nvPr/>
        </p:nvSpPr>
        <p:spPr bwMode="auto">
          <a:xfrm flipV="1">
            <a:off x="2087563" y="33528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 name="Rectangle 1">
            <a:extLst>
              <a:ext uri="{FF2B5EF4-FFF2-40B4-BE49-F238E27FC236}">
                <a16:creationId xmlns:a16="http://schemas.microsoft.com/office/drawing/2014/main" id="{0412D67B-5BE1-4DAA-91D8-F28CC69374C1}"/>
              </a:ext>
            </a:extLst>
          </p:cNvPr>
          <p:cNvSpPr>
            <a:spLocks noChangeArrowheads="1"/>
          </p:cNvSpPr>
          <p:nvPr/>
        </p:nvSpPr>
        <p:spPr bwMode="auto">
          <a:xfrm>
            <a:off x="533400" y="2971800"/>
            <a:ext cx="5562600" cy="609600"/>
          </a:xfrm>
          <a:prstGeom prst="rect">
            <a:avLst/>
          </a:prstGeom>
          <a:noFill/>
          <a:ln w="57150">
            <a:solidFill>
              <a:srgbClr val="FFFF00"/>
            </a:solidFill>
            <a:round/>
            <a:headEnd/>
            <a:tailEnd/>
          </a:ln>
          <a:effectLst>
            <a:outerShdw blurRad="50800" dist="38100" dir="5400000" algn="t" rotWithShape="0">
              <a:srgbClr val="808080">
                <a:alpha val="39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1" name="Picture 1" descr="HR.png">
            <a:extLst>
              <a:ext uri="{FF2B5EF4-FFF2-40B4-BE49-F238E27FC236}">
                <a16:creationId xmlns:a16="http://schemas.microsoft.com/office/drawing/2014/main" id="{9A21A018-CCE8-4E56-A856-7E777A4E7B8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2" name="Oval 2">
            <a:extLst>
              <a:ext uri="{FF2B5EF4-FFF2-40B4-BE49-F238E27FC236}">
                <a16:creationId xmlns:a16="http://schemas.microsoft.com/office/drawing/2014/main" id="{24562B37-8A65-4484-991E-2D4EE2299B5E}"/>
              </a:ext>
            </a:extLst>
          </p:cNvPr>
          <p:cNvSpPr>
            <a:spLocks noChangeArrowheads="1"/>
          </p:cNvSpPr>
          <p:nvPr/>
        </p:nvSpPr>
        <p:spPr bwMode="auto">
          <a:xfrm>
            <a:off x="2743200" y="1447800"/>
            <a:ext cx="152400" cy="152400"/>
          </a:xfrm>
          <a:prstGeom prst="ellipse">
            <a:avLst/>
          </a:prstGeom>
          <a:solidFill>
            <a:srgbClr val="3366FF"/>
          </a:solidFill>
          <a:ln w="9525">
            <a:solidFill>
              <a:srgbClr val="3366FF"/>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7043" name="TextBox 5">
            <a:extLst>
              <a:ext uri="{FF2B5EF4-FFF2-40B4-BE49-F238E27FC236}">
                <a16:creationId xmlns:a16="http://schemas.microsoft.com/office/drawing/2014/main" id="{FD02E1A4-761D-4689-94E9-AE8F235CE5DC}"/>
              </a:ext>
            </a:extLst>
          </p:cNvPr>
          <p:cNvSpPr txBox="1">
            <a:spLocks noChangeArrowheads="1"/>
          </p:cNvSpPr>
          <p:nvPr/>
        </p:nvSpPr>
        <p:spPr bwMode="auto">
          <a:xfrm>
            <a:off x="0" y="1524000"/>
            <a:ext cx="1371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3366FF"/>
                </a:solidFill>
                <a:latin typeface="Arial" panose="020B0604020202020204" pitchFamily="34" charset="0"/>
                <a:cs typeface="Arial" panose="020B0604020202020204" pitchFamily="34" charset="0"/>
              </a:rPr>
              <a:t>massive</a:t>
            </a:r>
          </a:p>
          <a:p>
            <a:r>
              <a:rPr lang="en-US" altLang="en-US">
                <a:solidFill>
                  <a:srgbClr val="3366FF"/>
                </a:solidFill>
                <a:latin typeface="Arial" panose="020B0604020202020204" pitchFamily="34" charset="0"/>
                <a:cs typeface="Arial" panose="020B0604020202020204" pitchFamily="34" charset="0"/>
              </a:rPr>
              <a:t>star</a:t>
            </a:r>
          </a:p>
          <a:p>
            <a:r>
              <a:rPr lang="en-US" altLang="en-US">
                <a:solidFill>
                  <a:srgbClr val="3366FF"/>
                </a:solidFill>
                <a:latin typeface="Arial" panose="020B0604020202020204" pitchFamily="34" charset="0"/>
                <a:cs typeface="Arial" panose="020B0604020202020204" pitchFamily="34" charset="0"/>
              </a:rPr>
              <a:t>now</a:t>
            </a:r>
          </a:p>
        </p:txBody>
      </p:sp>
      <p:sp>
        <p:nvSpPr>
          <p:cNvPr id="87044" name="Rectangle 4">
            <a:extLst>
              <a:ext uri="{FF2B5EF4-FFF2-40B4-BE49-F238E27FC236}">
                <a16:creationId xmlns:a16="http://schemas.microsoft.com/office/drawing/2014/main" id="{630ECC87-46C4-48E8-8612-1BC7D3675040}"/>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7045" name="Rectangle 5">
            <a:extLst>
              <a:ext uri="{FF2B5EF4-FFF2-40B4-BE49-F238E27FC236}">
                <a16:creationId xmlns:a16="http://schemas.microsoft.com/office/drawing/2014/main" id="{D35C9C60-ADD7-4ADD-B202-042D42437CB9}"/>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7046" name="Rectangle 6">
            <a:extLst>
              <a:ext uri="{FF2B5EF4-FFF2-40B4-BE49-F238E27FC236}">
                <a16:creationId xmlns:a16="http://schemas.microsoft.com/office/drawing/2014/main" id="{C98D60A3-8A3D-4427-B6E6-E1BD4CA7FA74}"/>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7047" name="Rectangle 7">
            <a:extLst>
              <a:ext uri="{FF2B5EF4-FFF2-40B4-BE49-F238E27FC236}">
                <a16:creationId xmlns:a16="http://schemas.microsoft.com/office/drawing/2014/main" id="{FD81B939-7CB6-42D4-A401-1388C33B41A2}"/>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1" descr="HR.png">
            <a:extLst>
              <a:ext uri="{FF2B5EF4-FFF2-40B4-BE49-F238E27FC236}">
                <a16:creationId xmlns:a16="http://schemas.microsoft.com/office/drawing/2014/main" id="{4C40E46F-08CC-48AC-9CA1-B87E1A681AE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6" name="Oval 2">
            <a:extLst>
              <a:ext uri="{FF2B5EF4-FFF2-40B4-BE49-F238E27FC236}">
                <a16:creationId xmlns:a16="http://schemas.microsoft.com/office/drawing/2014/main" id="{CC0E5F76-9395-40A8-A03F-595B37A8F66C}"/>
              </a:ext>
            </a:extLst>
          </p:cNvPr>
          <p:cNvSpPr>
            <a:spLocks noChangeArrowheads="1"/>
          </p:cNvSpPr>
          <p:nvPr/>
        </p:nvSpPr>
        <p:spPr bwMode="auto">
          <a:xfrm>
            <a:off x="5257800" y="1219200"/>
            <a:ext cx="304800" cy="304800"/>
          </a:xfrm>
          <a:prstGeom prst="ellipse">
            <a:avLst/>
          </a:prstGeom>
          <a:solidFill>
            <a:srgbClr val="FFFF00"/>
          </a:solidFill>
          <a:ln w="9525">
            <a:solidFill>
              <a:srgbClr val="FFFF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8067" name="TextBox 5">
            <a:extLst>
              <a:ext uri="{FF2B5EF4-FFF2-40B4-BE49-F238E27FC236}">
                <a16:creationId xmlns:a16="http://schemas.microsoft.com/office/drawing/2014/main" id="{51111926-574E-402B-A42A-2D1BF47188A8}"/>
              </a:ext>
            </a:extLst>
          </p:cNvPr>
          <p:cNvSpPr txBox="1">
            <a:spLocks noChangeArrowheads="1"/>
          </p:cNvSpPr>
          <p:nvPr/>
        </p:nvSpPr>
        <p:spPr bwMode="auto">
          <a:xfrm>
            <a:off x="0" y="1524000"/>
            <a:ext cx="1371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dirty="0">
                <a:solidFill>
                  <a:srgbClr val="FFFF00"/>
                </a:solidFill>
                <a:latin typeface="Arial" panose="020B0604020202020204" pitchFamily="34" charset="0"/>
                <a:cs typeface="Arial" panose="020B0604020202020204" pitchFamily="34" charset="0"/>
              </a:rPr>
              <a:t>massive</a:t>
            </a:r>
          </a:p>
          <a:p>
            <a:pPr algn="ctr"/>
            <a:r>
              <a:rPr lang="en-US" altLang="en-US" dirty="0">
                <a:solidFill>
                  <a:srgbClr val="FFFF00"/>
                </a:solidFill>
                <a:latin typeface="Arial" panose="020B0604020202020204" pitchFamily="34" charset="0"/>
                <a:cs typeface="Arial" panose="020B0604020202020204" pitchFamily="34" charset="0"/>
              </a:rPr>
              <a:t>star</a:t>
            </a:r>
          </a:p>
          <a:p>
            <a:pPr algn="ctr"/>
            <a:r>
              <a:rPr lang="en-US" altLang="en-US" dirty="0">
                <a:solidFill>
                  <a:srgbClr val="FFFF00"/>
                </a:solidFill>
                <a:latin typeface="Arial" panose="020B0604020202020204" pitchFamily="34" charset="0"/>
                <a:cs typeface="Arial" panose="020B0604020202020204" pitchFamily="34" charset="0"/>
              </a:rPr>
              <a:t>20x10</a:t>
            </a:r>
            <a:r>
              <a:rPr lang="en-US" altLang="en-US" baseline="30000" dirty="0">
                <a:solidFill>
                  <a:srgbClr val="FFFF00"/>
                </a:solidFill>
                <a:latin typeface="Arial" panose="020B0604020202020204" pitchFamily="34" charset="0"/>
                <a:cs typeface="Arial" panose="020B0604020202020204" pitchFamily="34" charset="0"/>
              </a:rPr>
              <a:t>6</a:t>
            </a:r>
            <a:r>
              <a:rPr lang="en-US" altLang="en-US" dirty="0">
                <a:solidFill>
                  <a:srgbClr val="FFFF00"/>
                </a:solidFill>
                <a:latin typeface="Arial" panose="020B0604020202020204" pitchFamily="34" charset="0"/>
                <a:cs typeface="Arial" panose="020B0604020202020204" pitchFamily="34" charset="0"/>
              </a:rPr>
              <a:t> </a:t>
            </a:r>
            <a:r>
              <a:rPr lang="en-US" altLang="en-US" dirty="0" err="1">
                <a:solidFill>
                  <a:srgbClr val="FFFF00"/>
                </a:solidFill>
                <a:latin typeface="Arial" panose="020B0604020202020204" pitchFamily="34" charset="0"/>
                <a:cs typeface="Arial" panose="020B0604020202020204" pitchFamily="34" charset="0"/>
              </a:rPr>
              <a:t>yrs</a:t>
            </a:r>
            <a:endParaRPr lang="en-US" altLang="en-US" dirty="0">
              <a:solidFill>
                <a:srgbClr val="FFFF00"/>
              </a:solidFill>
              <a:latin typeface="Arial" panose="020B0604020202020204" pitchFamily="34" charset="0"/>
              <a:cs typeface="Arial" panose="020B0604020202020204" pitchFamily="34" charset="0"/>
            </a:endParaRPr>
          </a:p>
        </p:txBody>
      </p:sp>
      <p:sp>
        <p:nvSpPr>
          <p:cNvPr id="88068" name="Rectangle 4">
            <a:extLst>
              <a:ext uri="{FF2B5EF4-FFF2-40B4-BE49-F238E27FC236}">
                <a16:creationId xmlns:a16="http://schemas.microsoft.com/office/drawing/2014/main" id="{52E50C6B-445C-4B5E-B457-3F38A3ECDEE4}"/>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8069" name="Rectangle 5">
            <a:extLst>
              <a:ext uri="{FF2B5EF4-FFF2-40B4-BE49-F238E27FC236}">
                <a16:creationId xmlns:a16="http://schemas.microsoft.com/office/drawing/2014/main" id="{E7F96A50-C4B7-4D9C-8CF9-3227CDE025CF}"/>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8070" name="Rectangle 6">
            <a:extLst>
              <a:ext uri="{FF2B5EF4-FFF2-40B4-BE49-F238E27FC236}">
                <a16:creationId xmlns:a16="http://schemas.microsoft.com/office/drawing/2014/main" id="{8414D1ED-58F3-46EC-A36C-BAE00F2DE018}"/>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8071" name="Rectangle 7">
            <a:extLst>
              <a:ext uri="{FF2B5EF4-FFF2-40B4-BE49-F238E27FC236}">
                <a16:creationId xmlns:a16="http://schemas.microsoft.com/office/drawing/2014/main" id="{9C76EAAE-49FE-40DA-A4EB-EB0F8A15C528}"/>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5">
            <a:extLst>
              <a:ext uri="{FF2B5EF4-FFF2-40B4-BE49-F238E27FC236}">
                <a16:creationId xmlns:a16="http://schemas.microsoft.com/office/drawing/2014/main" id="{05873131-3CE1-42AB-87B0-2CE7C11A7136}"/>
              </a:ext>
            </a:extLst>
          </p:cNvPr>
          <p:cNvSpPr txBox="1">
            <a:spLocks noChangeArrowheads="1"/>
          </p:cNvSpPr>
          <p:nvPr/>
        </p:nvSpPr>
        <p:spPr bwMode="auto">
          <a:xfrm>
            <a:off x="304800" y="304800"/>
            <a:ext cx="8382000"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a:solidFill>
                  <a:schemeClr val="accent1"/>
                </a:solidFill>
                <a:latin typeface="Arial" panose="020B0604020202020204" pitchFamily="34" charset="0"/>
                <a:cs typeface="Arial" panose="020B0604020202020204" pitchFamily="34" charset="0"/>
              </a:rPr>
              <a:t>We know this because</a:t>
            </a:r>
          </a:p>
          <a:p>
            <a:pPr>
              <a:spcBef>
                <a:spcPct val="50000"/>
              </a:spcBef>
            </a:pPr>
            <a:endParaRPr lang="en-US" altLang="en-US" sz="3200">
              <a:solidFill>
                <a:schemeClr val="accent1"/>
              </a:solidFill>
              <a:latin typeface="Arial" panose="020B0604020202020204" pitchFamily="34" charset="0"/>
              <a:cs typeface="Arial" panose="020B0604020202020204" pitchFamily="34" charset="0"/>
            </a:endParaRPr>
          </a:p>
          <a:p>
            <a:pPr>
              <a:spcBef>
                <a:spcPct val="50000"/>
              </a:spcBef>
            </a:pPr>
            <a:r>
              <a:rPr lang="en-US" altLang="en-US">
                <a:solidFill>
                  <a:schemeClr val="accent1"/>
                </a:solidFill>
                <a:latin typeface="Arial" panose="020B0604020202020204" pitchFamily="34" charset="0"/>
                <a:cs typeface="Arial" panose="020B0604020202020204" pitchFamily="34" charset="0"/>
              </a:rPr>
              <a:t>—  We see the remains of dead stars </a:t>
            </a:r>
          </a:p>
          <a:p>
            <a:pPr>
              <a:spcBef>
                <a:spcPct val="50000"/>
              </a:spcBef>
            </a:pPr>
            <a:r>
              <a:rPr lang="en-US" altLang="en-US">
                <a:solidFill>
                  <a:schemeClr val="accent1"/>
                </a:solidFill>
                <a:latin typeface="Arial" panose="020B0604020202020204" pitchFamily="34" charset="0"/>
                <a:cs typeface="Arial" panose="020B0604020202020204" pitchFamily="34" charset="0"/>
              </a:rPr>
              <a:t>—  We are made of elements other than H and He</a:t>
            </a:r>
          </a:p>
          <a:p>
            <a:pPr>
              <a:spcBef>
                <a:spcPct val="50000"/>
              </a:spcBef>
            </a:pPr>
            <a:r>
              <a:rPr lang="en-US" altLang="en-US">
                <a:solidFill>
                  <a:schemeClr val="accent1"/>
                </a:solidFill>
                <a:latin typeface="Arial" panose="020B0604020202020204" pitchFamily="34" charset="0"/>
                <a:cs typeface="Arial" panose="020B0604020202020204" pitchFamily="34" charset="0"/>
              </a:rPr>
              <a:t>—  Stars have only so much H fuel to fight gravity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89" name="Picture 1" descr="HR.png">
            <a:extLst>
              <a:ext uri="{FF2B5EF4-FFF2-40B4-BE49-F238E27FC236}">
                <a16:creationId xmlns:a16="http://schemas.microsoft.com/office/drawing/2014/main" id="{3A23DBCE-7E0A-499C-A5EC-9D11CAD4337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0" name="Oval 2">
            <a:extLst>
              <a:ext uri="{FF2B5EF4-FFF2-40B4-BE49-F238E27FC236}">
                <a16:creationId xmlns:a16="http://schemas.microsoft.com/office/drawing/2014/main" id="{4C163E8D-FBC6-435F-A526-EE51D225208E}"/>
              </a:ext>
            </a:extLst>
          </p:cNvPr>
          <p:cNvSpPr>
            <a:spLocks noChangeArrowheads="1"/>
          </p:cNvSpPr>
          <p:nvPr/>
        </p:nvSpPr>
        <p:spPr bwMode="auto">
          <a:xfrm>
            <a:off x="6096000" y="1066800"/>
            <a:ext cx="457200" cy="457200"/>
          </a:xfrm>
          <a:prstGeom prst="ellipse">
            <a:avLst/>
          </a:prstGeom>
          <a:solidFill>
            <a:srgbClr val="FF9600"/>
          </a:solidFill>
          <a:ln w="9525">
            <a:solidFill>
              <a:srgbClr val="FF96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9091" name="TextBox 5">
            <a:extLst>
              <a:ext uri="{FF2B5EF4-FFF2-40B4-BE49-F238E27FC236}">
                <a16:creationId xmlns:a16="http://schemas.microsoft.com/office/drawing/2014/main" id="{15978586-D625-4AF0-A409-74BD59AABB42}"/>
              </a:ext>
            </a:extLst>
          </p:cNvPr>
          <p:cNvSpPr txBox="1">
            <a:spLocks noChangeArrowheads="1"/>
          </p:cNvSpPr>
          <p:nvPr/>
        </p:nvSpPr>
        <p:spPr bwMode="auto">
          <a:xfrm>
            <a:off x="0" y="1524000"/>
            <a:ext cx="1371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9600"/>
                </a:solidFill>
                <a:latin typeface="Arial" panose="020B0604020202020204" pitchFamily="34" charset="0"/>
                <a:cs typeface="Arial" panose="020B0604020202020204" pitchFamily="34" charset="0"/>
              </a:rPr>
              <a:t>massive</a:t>
            </a:r>
          </a:p>
          <a:p>
            <a:r>
              <a:rPr lang="en-US" altLang="en-US">
                <a:solidFill>
                  <a:srgbClr val="FF9600"/>
                </a:solidFill>
                <a:latin typeface="Arial" panose="020B0604020202020204" pitchFamily="34" charset="0"/>
                <a:cs typeface="Arial" panose="020B0604020202020204" pitchFamily="34" charset="0"/>
              </a:rPr>
              <a:t>star</a:t>
            </a:r>
          </a:p>
          <a:p>
            <a:r>
              <a:rPr lang="en-US" altLang="en-US">
                <a:solidFill>
                  <a:srgbClr val="FF9600"/>
                </a:solidFill>
                <a:latin typeface="Arial" panose="020B0604020202020204" pitchFamily="34" charset="0"/>
                <a:cs typeface="Arial" panose="020B0604020202020204" pitchFamily="34" charset="0"/>
              </a:rPr>
              <a:t>25x10</a:t>
            </a:r>
            <a:r>
              <a:rPr lang="en-US" altLang="en-US" baseline="30000">
                <a:solidFill>
                  <a:srgbClr val="FF9600"/>
                </a:solidFill>
                <a:latin typeface="Arial" panose="020B0604020202020204" pitchFamily="34" charset="0"/>
                <a:cs typeface="Arial" panose="020B0604020202020204" pitchFamily="34" charset="0"/>
              </a:rPr>
              <a:t>6</a:t>
            </a:r>
            <a:r>
              <a:rPr lang="en-US" altLang="en-US">
                <a:solidFill>
                  <a:srgbClr val="FF9600"/>
                </a:solidFill>
                <a:latin typeface="Arial" panose="020B0604020202020204" pitchFamily="34" charset="0"/>
                <a:cs typeface="Arial" panose="020B0604020202020204" pitchFamily="34" charset="0"/>
              </a:rPr>
              <a:t> yrs</a:t>
            </a:r>
          </a:p>
        </p:txBody>
      </p:sp>
      <p:sp>
        <p:nvSpPr>
          <p:cNvPr id="89092" name="Rectangle 4">
            <a:extLst>
              <a:ext uri="{FF2B5EF4-FFF2-40B4-BE49-F238E27FC236}">
                <a16:creationId xmlns:a16="http://schemas.microsoft.com/office/drawing/2014/main" id="{B31DBBAA-9281-4C00-9188-3DF9ABD6F66F}"/>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9093" name="Rectangle 5">
            <a:extLst>
              <a:ext uri="{FF2B5EF4-FFF2-40B4-BE49-F238E27FC236}">
                <a16:creationId xmlns:a16="http://schemas.microsoft.com/office/drawing/2014/main" id="{6C011A97-76BE-48D4-B144-4E1F1266E1C9}"/>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9094" name="Rectangle 6">
            <a:extLst>
              <a:ext uri="{FF2B5EF4-FFF2-40B4-BE49-F238E27FC236}">
                <a16:creationId xmlns:a16="http://schemas.microsoft.com/office/drawing/2014/main" id="{7A7CE241-4E3E-4383-A989-1BE0F02F2EA7}"/>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9095" name="Rectangle 7">
            <a:extLst>
              <a:ext uri="{FF2B5EF4-FFF2-40B4-BE49-F238E27FC236}">
                <a16:creationId xmlns:a16="http://schemas.microsoft.com/office/drawing/2014/main" id="{49276945-53D2-4B3E-ACB5-D074D0A00BA8}"/>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3" name="Picture 1" descr="HR.png">
            <a:extLst>
              <a:ext uri="{FF2B5EF4-FFF2-40B4-BE49-F238E27FC236}">
                <a16:creationId xmlns:a16="http://schemas.microsoft.com/office/drawing/2014/main" id="{0E0A8052-0D42-4C92-8B45-73CD0308265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27050"/>
            <a:ext cx="6831013" cy="633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4" name="Oval 2">
            <a:extLst>
              <a:ext uri="{FF2B5EF4-FFF2-40B4-BE49-F238E27FC236}">
                <a16:creationId xmlns:a16="http://schemas.microsoft.com/office/drawing/2014/main" id="{EF121415-E7CF-4EA3-8343-9988C54878AE}"/>
              </a:ext>
            </a:extLst>
          </p:cNvPr>
          <p:cNvSpPr>
            <a:spLocks noChangeArrowheads="1"/>
          </p:cNvSpPr>
          <p:nvPr/>
        </p:nvSpPr>
        <p:spPr bwMode="auto">
          <a:xfrm>
            <a:off x="6553200" y="914400"/>
            <a:ext cx="762000" cy="762000"/>
          </a:xfrm>
          <a:prstGeom prst="ellipse">
            <a:avLst/>
          </a:prstGeom>
          <a:solidFill>
            <a:srgbClr val="FF1300"/>
          </a:solidFill>
          <a:ln w="9525">
            <a:solidFill>
              <a:srgbClr val="FF13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0115" name="TextBox 5">
            <a:extLst>
              <a:ext uri="{FF2B5EF4-FFF2-40B4-BE49-F238E27FC236}">
                <a16:creationId xmlns:a16="http://schemas.microsoft.com/office/drawing/2014/main" id="{66158F10-65C2-4216-8B3E-A30873BDD0E9}"/>
              </a:ext>
            </a:extLst>
          </p:cNvPr>
          <p:cNvSpPr txBox="1">
            <a:spLocks noChangeArrowheads="1"/>
          </p:cNvSpPr>
          <p:nvPr/>
        </p:nvSpPr>
        <p:spPr bwMode="auto">
          <a:xfrm>
            <a:off x="0" y="1524000"/>
            <a:ext cx="1371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1300"/>
                </a:solidFill>
                <a:latin typeface="Arial" panose="020B0604020202020204" pitchFamily="34" charset="0"/>
                <a:cs typeface="Arial" panose="020B0604020202020204" pitchFamily="34" charset="0"/>
              </a:rPr>
              <a:t>massive</a:t>
            </a:r>
          </a:p>
          <a:p>
            <a:r>
              <a:rPr lang="en-US" altLang="en-US">
                <a:solidFill>
                  <a:srgbClr val="FF1300"/>
                </a:solidFill>
                <a:latin typeface="Arial" panose="020B0604020202020204" pitchFamily="34" charset="0"/>
                <a:cs typeface="Arial" panose="020B0604020202020204" pitchFamily="34" charset="0"/>
              </a:rPr>
              <a:t>star</a:t>
            </a:r>
          </a:p>
          <a:p>
            <a:r>
              <a:rPr lang="en-US" altLang="en-US">
                <a:solidFill>
                  <a:srgbClr val="FF1300"/>
                </a:solidFill>
                <a:latin typeface="Arial" panose="020B0604020202020204" pitchFamily="34" charset="0"/>
                <a:cs typeface="Arial" panose="020B0604020202020204" pitchFamily="34" charset="0"/>
              </a:rPr>
              <a:t>30x10</a:t>
            </a:r>
            <a:r>
              <a:rPr lang="en-US" altLang="en-US" baseline="30000">
                <a:solidFill>
                  <a:srgbClr val="FF1300"/>
                </a:solidFill>
                <a:latin typeface="Arial" panose="020B0604020202020204" pitchFamily="34" charset="0"/>
                <a:cs typeface="Arial" panose="020B0604020202020204" pitchFamily="34" charset="0"/>
              </a:rPr>
              <a:t>6</a:t>
            </a:r>
            <a:r>
              <a:rPr lang="en-US" altLang="en-US">
                <a:solidFill>
                  <a:srgbClr val="FF1300"/>
                </a:solidFill>
                <a:latin typeface="Arial" panose="020B0604020202020204" pitchFamily="34" charset="0"/>
                <a:cs typeface="Arial" panose="020B0604020202020204" pitchFamily="34" charset="0"/>
              </a:rPr>
              <a:t> yrs</a:t>
            </a:r>
          </a:p>
        </p:txBody>
      </p:sp>
      <p:sp>
        <p:nvSpPr>
          <p:cNvPr id="90116" name="Rectangle 4">
            <a:extLst>
              <a:ext uri="{FF2B5EF4-FFF2-40B4-BE49-F238E27FC236}">
                <a16:creationId xmlns:a16="http://schemas.microsoft.com/office/drawing/2014/main" id="{1ADE0AE1-4904-45BF-AC72-6EBCD3E08146}"/>
              </a:ext>
            </a:extLst>
          </p:cNvPr>
          <p:cNvSpPr>
            <a:spLocks noChangeArrowheads="1"/>
          </p:cNvSpPr>
          <p:nvPr/>
        </p:nvSpPr>
        <p:spPr bwMode="auto">
          <a:xfrm>
            <a:off x="4876800" y="7620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0117" name="Rectangle 5">
            <a:extLst>
              <a:ext uri="{FF2B5EF4-FFF2-40B4-BE49-F238E27FC236}">
                <a16:creationId xmlns:a16="http://schemas.microsoft.com/office/drawing/2014/main" id="{A7936FE0-EF81-4C2F-9F4F-5A41D13BD6FB}"/>
              </a:ext>
            </a:extLst>
          </p:cNvPr>
          <p:cNvSpPr>
            <a:spLocks noChangeArrowheads="1"/>
          </p:cNvSpPr>
          <p:nvPr/>
        </p:nvSpPr>
        <p:spPr bwMode="auto">
          <a:xfrm>
            <a:off x="7086600" y="19812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0118" name="Rectangle 6">
            <a:extLst>
              <a:ext uri="{FF2B5EF4-FFF2-40B4-BE49-F238E27FC236}">
                <a16:creationId xmlns:a16="http://schemas.microsoft.com/office/drawing/2014/main" id="{CB4369D1-782A-4965-BA7B-8FDCE79C1623}"/>
              </a:ext>
            </a:extLst>
          </p:cNvPr>
          <p:cNvSpPr>
            <a:spLocks noChangeArrowheads="1"/>
          </p:cNvSpPr>
          <p:nvPr/>
        </p:nvSpPr>
        <p:spPr bwMode="auto">
          <a:xfrm>
            <a:off x="4114800" y="32004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0119" name="Rectangle 7">
            <a:extLst>
              <a:ext uri="{FF2B5EF4-FFF2-40B4-BE49-F238E27FC236}">
                <a16:creationId xmlns:a16="http://schemas.microsoft.com/office/drawing/2014/main" id="{FEFC1D97-E352-46E0-B163-26552F269D36}"/>
              </a:ext>
            </a:extLst>
          </p:cNvPr>
          <p:cNvSpPr>
            <a:spLocks noChangeArrowheads="1"/>
          </p:cNvSpPr>
          <p:nvPr/>
        </p:nvSpPr>
        <p:spPr bwMode="auto">
          <a:xfrm>
            <a:off x="3124200" y="4419600"/>
            <a:ext cx="381000" cy="381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a:extLst>
              <a:ext uri="{FF2B5EF4-FFF2-40B4-BE49-F238E27FC236}">
                <a16:creationId xmlns:a16="http://schemas.microsoft.com/office/drawing/2014/main" id="{1701AA9F-2B13-40FC-B351-7101CE27CB76}"/>
              </a:ext>
            </a:extLst>
          </p:cNvPr>
          <p:cNvGrpSpPr>
            <a:grpSpLocks/>
          </p:cNvGrpSpPr>
          <p:nvPr/>
        </p:nvGrpSpPr>
        <p:grpSpPr bwMode="auto">
          <a:xfrm>
            <a:off x="0" y="0"/>
            <a:ext cx="9144000" cy="6858000"/>
            <a:chOff x="0" y="0"/>
            <a:chExt cx="9144000" cy="6858000"/>
          </a:xfrm>
        </p:grpSpPr>
        <p:pic>
          <p:nvPicPr>
            <p:cNvPr id="91149" name="Picture 2">
              <a:extLst>
                <a:ext uri="{FF2B5EF4-FFF2-40B4-BE49-F238E27FC236}">
                  <a16:creationId xmlns:a16="http://schemas.microsoft.com/office/drawing/2014/main" id="{670394CD-C42A-4FB7-ACC1-7CDBE02F20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380" t="15079" r="2380" b="13492"/>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Oval 2">
              <a:extLst>
                <a:ext uri="{FF2B5EF4-FFF2-40B4-BE49-F238E27FC236}">
                  <a16:creationId xmlns:a16="http://schemas.microsoft.com/office/drawing/2014/main" id="{D598B3DD-DB34-414B-82D9-8398AD17232A}"/>
                </a:ext>
              </a:extLst>
            </p:cNvPr>
            <p:cNvSpPr/>
            <p:nvPr/>
          </p:nvSpPr>
          <p:spPr bwMode="auto">
            <a:xfrm>
              <a:off x="4191000" y="3048000"/>
              <a:ext cx="762000" cy="762000"/>
            </a:xfrm>
            <a:prstGeom prst="ellipse">
              <a:avLst/>
            </a:prstGeom>
            <a:gradFill flip="none" rotWithShape="1">
              <a:gsLst>
                <a:gs pos="0">
                  <a:srgbClr val="FF6600"/>
                </a:gs>
                <a:gs pos="100000">
                  <a:srgbClr val="FFFFFF"/>
                </a:gs>
              </a:gsLst>
              <a:path path="circle">
                <a:fillToRect l="50000" t="50000" r="50000" b="50000"/>
              </a:path>
              <a:tileRect/>
            </a:gradFill>
            <a:ln w="111125" cap="flat" cmpd="sng" algn="ctr">
              <a:gradFill flip="none" rotWithShape="1">
                <a:gsLst>
                  <a:gs pos="98000">
                    <a:prstClr val="white">
                      <a:alpha val="65000"/>
                    </a:prstClr>
                  </a:gs>
                  <a:gs pos="36000">
                    <a:srgbClr val="FF6600"/>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grpSp>
      <p:sp>
        <p:nvSpPr>
          <p:cNvPr id="10" name="Oval 9">
            <a:extLst>
              <a:ext uri="{FF2B5EF4-FFF2-40B4-BE49-F238E27FC236}">
                <a16:creationId xmlns:a16="http://schemas.microsoft.com/office/drawing/2014/main" id="{D4BA8D85-47C5-4844-ACCC-20BA61D0FCFA}"/>
              </a:ext>
            </a:extLst>
          </p:cNvPr>
          <p:cNvSpPr/>
          <p:nvPr/>
        </p:nvSpPr>
        <p:spPr bwMode="auto">
          <a:xfrm>
            <a:off x="-1447800" y="-2590800"/>
            <a:ext cx="12039600" cy="12039600"/>
          </a:xfrm>
          <a:prstGeom prst="ellipse">
            <a:avLst/>
          </a:prstGeom>
          <a:gradFill flip="none" rotWithShape="1">
            <a:gsLst>
              <a:gs pos="0">
                <a:srgbClr val="3238FF"/>
              </a:gs>
              <a:gs pos="100000">
                <a:srgbClr val="FFFFFF"/>
              </a:gs>
            </a:gsLst>
            <a:path path="circle">
              <a:fillToRect l="50000" t="50000" r="50000" b="50000"/>
            </a:path>
            <a:tileRect/>
          </a:gradFill>
          <a:ln w="200025" cap="flat" cmpd="sng" algn="ctr">
            <a:gradFill flip="none" rotWithShape="1">
              <a:gsLst>
                <a:gs pos="0">
                  <a:srgbClr val="0000FF">
                    <a:alpha val="60000"/>
                  </a:srgbClr>
                </a:gs>
                <a:gs pos="98000">
                  <a:prstClr val="white">
                    <a:alpha val="60000"/>
                  </a:prstClr>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grpSp>
        <p:nvGrpSpPr>
          <p:cNvPr id="4" name="Group 10">
            <a:extLst>
              <a:ext uri="{FF2B5EF4-FFF2-40B4-BE49-F238E27FC236}">
                <a16:creationId xmlns:a16="http://schemas.microsoft.com/office/drawing/2014/main" id="{AF71B7F5-E479-4B92-9F2D-4EDE1809C546}"/>
              </a:ext>
            </a:extLst>
          </p:cNvPr>
          <p:cNvGrpSpPr>
            <a:grpSpLocks/>
          </p:cNvGrpSpPr>
          <p:nvPr/>
        </p:nvGrpSpPr>
        <p:grpSpPr bwMode="auto">
          <a:xfrm>
            <a:off x="2044700" y="914400"/>
            <a:ext cx="5054600" cy="5041900"/>
            <a:chOff x="2044700" y="914400"/>
            <a:chExt cx="5054600" cy="5041900"/>
          </a:xfrm>
        </p:grpSpPr>
        <p:grpSp>
          <p:nvGrpSpPr>
            <p:cNvPr id="91143" name="Group 24">
              <a:extLst>
                <a:ext uri="{FF2B5EF4-FFF2-40B4-BE49-F238E27FC236}">
                  <a16:creationId xmlns:a16="http://schemas.microsoft.com/office/drawing/2014/main" id="{D11E7776-701C-4EC2-A69A-0273F7515C66}"/>
                </a:ext>
              </a:extLst>
            </p:cNvPr>
            <p:cNvGrpSpPr>
              <a:grpSpLocks/>
            </p:cNvGrpSpPr>
            <p:nvPr/>
          </p:nvGrpSpPr>
          <p:grpSpPr bwMode="auto">
            <a:xfrm>
              <a:off x="2286000" y="1143000"/>
              <a:ext cx="4572000" cy="4572000"/>
              <a:chOff x="2286000" y="1143000"/>
              <a:chExt cx="4572000" cy="4572000"/>
            </a:xfrm>
          </p:grpSpPr>
          <p:sp>
            <p:nvSpPr>
              <p:cNvPr id="14" name="Oval 13">
                <a:extLst>
                  <a:ext uri="{FF2B5EF4-FFF2-40B4-BE49-F238E27FC236}">
                    <a16:creationId xmlns:a16="http://schemas.microsoft.com/office/drawing/2014/main" id="{23434824-2855-4308-979B-F63F4ED93366}"/>
                  </a:ext>
                </a:extLst>
              </p:cNvPr>
              <p:cNvSpPr/>
              <p:nvPr/>
            </p:nvSpPr>
            <p:spPr bwMode="auto">
              <a:xfrm>
                <a:off x="2286000" y="1143000"/>
                <a:ext cx="4572000" cy="4572000"/>
              </a:xfrm>
              <a:prstGeom prst="ellipse">
                <a:avLst/>
              </a:prstGeom>
              <a:gradFill flip="none" rotWithShape="1">
                <a:gsLst>
                  <a:gs pos="84000">
                    <a:srgbClr val="3238FF"/>
                  </a:gs>
                  <a:gs pos="47000">
                    <a:srgbClr val="FF6600"/>
                  </a:gs>
                </a:gsLst>
                <a:path path="circle">
                  <a:fillToRect l="50000" t="50000" r="50000" b="50000"/>
                </a:path>
                <a:tileRect/>
              </a:gradFill>
              <a:ln w="200025" cap="flat" cmpd="sng" algn="ctr">
                <a:gradFill flip="none" rotWithShape="1">
                  <a:gsLst>
                    <a:gs pos="37000">
                      <a:srgbClr val="0000FF">
                        <a:alpha val="60000"/>
                      </a:srgbClr>
                    </a:gs>
                    <a:gs pos="92000">
                      <a:prstClr val="white">
                        <a:alpha val="49000"/>
                      </a:prstClr>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sp>
            <p:nvSpPr>
              <p:cNvPr id="15" name="TextBox 14">
                <a:extLst>
                  <a:ext uri="{FF2B5EF4-FFF2-40B4-BE49-F238E27FC236}">
                    <a16:creationId xmlns:a16="http://schemas.microsoft.com/office/drawing/2014/main" id="{36557A0A-290E-48C1-AAD6-6CA21676B273}"/>
                  </a:ext>
                </a:extLst>
              </p:cNvPr>
              <p:cNvSpPr txBox="1">
                <a:spLocks noChangeArrowheads="1"/>
              </p:cNvSpPr>
              <p:nvPr/>
            </p:nvSpPr>
            <p:spPr bwMode="auto">
              <a:xfrm>
                <a:off x="4343400" y="3198813"/>
                <a:ext cx="685800" cy="460375"/>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b="1">
                    <a:solidFill>
                      <a:srgbClr val="FFFF00"/>
                    </a:solidFill>
                    <a:latin typeface="Arial" charset="0"/>
                    <a:cs typeface="Arial" charset="0"/>
                  </a:rPr>
                  <a:t>C</a:t>
                </a:r>
                <a:endParaRPr lang="en-US" b="1">
                  <a:solidFill>
                    <a:srgbClr val="FFFF00"/>
                  </a:solidFill>
                  <a:ea typeface="Arial" charset="0"/>
                  <a:cs typeface="Arial" charset="0"/>
                </a:endParaRPr>
              </a:p>
            </p:txBody>
          </p:sp>
        </p:grpSp>
        <p:pic>
          <p:nvPicPr>
            <p:cNvPr id="91144" name="Picture 12" descr="Untitled-0.png">
              <a:extLst>
                <a:ext uri="{FF2B5EF4-FFF2-40B4-BE49-F238E27FC236}">
                  <a16:creationId xmlns:a16="http://schemas.microsoft.com/office/drawing/2014/main" id="{FB5768CD-5785-442A-90C3-E0125D50945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44700" y="914400"/>
              <a:ext cx="5054600"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Text Box 5">
            <a:extLst>
              <a:ext uri="{FF2B5EF4-FFF2-40B4-BE49-F238E27FC236}">
                <a16:creationId xmlns:a16="http://schemas.microsoft.com/office/drawing/2014/main" id="{805C1364-C64C-4AF6-9153-442D1F4FEF75}"/>
              </a:ext>
            </a:extLst>
          </p:cNvPr>
          <p:cNvSpPr txBox="1">
            <a:spLocks noChangeArrowheads="1"/>
          </p:cNvSpPr>
          <p:nvPr/>
        </p:nvSpPr>
        <p:spPr bwMode="auto">
          <a:xfrm>
            <a:off x="1905000" y="5799138"/>
            <a:ext cx="5715000" cy="830262"/>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000090"/>
                </a:solidFill>
                <a:latin typeface="Arial" charset="0"/>
                <a:ea typeface="Arial" charset="0"/>
                <a:cs typeface="Arial" charset="0"/>
              </a:rPr>
              <a:t>Massive Stars Continue Fusion Reactions until they make Iron (Fe)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accel="50000" decel="50000" fill="hold" nodeType="withEffect">
                                  <p:stCondLst>
                                    <p:cond delay="0"/>
                                  </p:stCondLst>
                                  <p:childTnLst>
                                    <p:animScale>
                                      <p:cBhvr>
                                        <p:cTn id="6" dur="2000" fill="hold"/>
                                        <p:tgtEl>
                                          <p:spTgt spid="2"/>
                                        </p:tgtEl>
                                      </p:cBhvr>
                                      <p:by x="400000" y="400000"/>
                                    </p:animScale>
                                  </p:childTnLst>
                                </p:cTn>
                              </p:par>
                              <p:par>
                                <p:cTn id="7" presetID="23" presetClass="entr" presetSubtype="16" fill="hold" nodeType="withEffect">
                                  <p:stCondLst>
                                    <p:cond delay="1000"/>
                                  </p:stCondLst>
                                  <p:childTnLst>
                                    <p:set>
                                      <p:cBhvr>
                                        <p:cTn id="8" dur="1" fill="hold">
                                          <p:stCondLst>
                                            <p:cond delay="0"/>
                                          </p:stCondLst>
                                        </p:cTn>
                                        <p:tgtEl>
                                          <p:spTgt spid="10"/>
                                        </p:tgtEl>
                                        <p:attrNameLst>
                                          <p:attrName>style.visibility</p:attrName>
                                        </p:attrNameLst>
                                      </p:cBhvr>
                                      <p:to>
                                        <p:strVal val="visible"/>
                                      </p:to>
                                    </p:set>
                                    <p:anim calcmode="lin" valueType="num">
                                      <p:cBhvr>
                                        <p:cTn id="9" dur="1000" fill="hold"/>
                                        <p:tgtEl>
                                          <p:spTgt spid="10"/>
                                        </p:tgtEl>
                                        <p:attrNameLst>
                                          <p:attrName>ppt_w</p:attrName>
                                        </p:attrNameLst>
                                      </p:cBhvr>
                                      <p:tavLst>
                                        <p:tav tm="0">
                                          <p:val>
                                            <p:fltVal val="0"/>
                                          </p:val>
                                        </p:tav>
                                        <p:tav tm="100000">
                                          <p:val>
                                            <p:strVal val="#ppt_w"/>
                                          </p:val>
                                        </p:tav>
                                      </p:tavLst>
                                    </p:anim>
                                    <p:anim calcmode="lin" valueType="num">
                                      <p:cBhvr>
                                        <p:cTn id="10" dur="1000" fill="hold"/>
                                        <p:tgtEl>
                                          <p:spTgt spid="10"/>
                                        </p:tgtEl>
                                        <p:attrNameLst>
                                          <p:attrName>ppt_h</p:attrName>
                                        </p:attrNameLst>
                                      </p:cBhvr>
                                      <p:tavLst>
                                        <p:tav tm="0">
                                          <p:val>
                                            <p:fltVal val="0"/>
                                          </p:val>
                                        </p:tav>
                                        <p:tav tm="100000">
                                          <p:val>
                                            <p:strVal val="#ppt_h"/>
                                          </p:val>
                                        </p:tav>
                                      </p:tavLst>
                                    </p:anim>
                                  </p:childTnLst>
                                </p:cTn>
                              </p:par>
                              <p:par>
                                <p:cTn id="11" presetID="23" presetClass="entr" presetSubtype="16" fill="hold" nodeType="withEffect">
                                  <p:stCondLst>
                                    <p:cond delay="2000"/>
                                  </p:stCondLst>
                                  <p:childTnLst>
                                    <p:set>
                                      <p:cBhvr>
                                        <p:cTn id="12" dur="1" fill="hold">
                                          <p:stCondLst>
                                            <p:cond delay="0"/>
                                          </p:stCondLst>
                                        </p:cTn>
                                        <p:tgtEl>
                                          <p:spTgt spid="4"/>
                                        </p:tgtEl>
                                        <p:attrNameLst>
                                          <p:attrName>style.visibility</p:attrName>
                                        </p:attrNameLst>
                                      </p:cBhvr>
                                      <p:to>
                                        <p:strVal val="visible"/>
                                      </p:to>
                                    </p:set>
                                    <p:anim calcmode="lin" valueType="num">
                                      <p:cBhvr>
                                        <p:cTn id="13" dur="2000" fill="hold"/>
                                        <p:tgtEl>
                                          <p:spTgt spid="4"/>
                                        </p:tgtEl>
                                        <p:attrNameLst>
                                          <p:attrName>ppt_w</p:attrName>
                                        </p:attrNameLst>
                                      </p:cBhvr>
                                      <p:tavLst>
                                        <p:tav tm="0">
                                          <p:val>
                                            <p:fltVal val="0"/>
                                          </p:val>
                                        </p:tav>
                                        <p:tav tm="100000">
                                          <p:val>
                                            <p:strVal val="#ppt_w"/>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childTnLst>
                                </p:cTn>
                              </p:par>
                            </p:childTnLst>
                          </p:cTn>
                        </p:par>
                        <p:par>
                          <p:cTn id="15" fill="hold" nodeType="afterGroup">
                            <p:stCondLst>
                              <p:cond delay="4000"/>
                            </p:stCondLst>
                            <p:childTnLst>
                              <p:par>
                                <p:cTn id="16" presetID="1"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1" name="Picture 2">
            <a:extLst>
              <a:ext uri="{FF2B5EF4-FFF2-40B4-BE49-F238E27FC236}">
                <a16:creationId xmlns:a16="http://schemas.microsoft.com/office/drawing/2014/main" id="{9C84C3EF-EC36-45B4-8ED6-15D04C48FD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5079" r="3967" b="11905"/>
          <a:stretch>
            <a:fillRect/>
          </a:stretch>
        </p:blipFill>
        <p:spPr bwMode="auto">
          <a:xfrm>
            <a:off x="-228600" y="0"/>
            <a:ext cx="9220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Oval 35">
            <a:extLst>
              <a:ext uri="{FF2B5EF4-FFF2-40B4-BE49-F238E27FC236}">
                <a16:creationId xmlns:a16="http://schemas.microsoft.com/office/drawing/2014/main" id="{EAB2FA4D-210C-47DE-9B5B-96579072270D}"/>
              </a:ext>
            </a:extLst>
          </p:cNvPr>
          <p:cNvSpPr/>
          <p:nvPr/>
        </p:nvSpPr>
        <p:spPr bwMode="auto">
          <a:xfrm>
            <a:off x="4495800" y="2819400"/>
            <a:ext cx="762000" cy="762000"/>
          </a:xfrm>
          <a:prstGeom prst="ellipse">
            <a:avLst/>
          </a:prstGeom>
          <a:gradFill flip="none" rotWithShape="1">
            <a:gsLst>
              <a:gs pos="0">
                <a:srgbClr val="FF6600"/>
              </a:gs>
              <a:gs pos="100000">
                <a:srgbClr val="FFFFFF"/>
              </a:gs>
            </a:gsLst>
            <a:path path="circle">
              <a:fillToRect l="50000" t="50000" r="50000" b="50000"/>
            </a:path>
            <a:tileRect/>
          </a:gradFill>
          <a:ln w="111125" cap="flat" cmpd="sng" algn="ctr">
            <a:gradFill flip="none" rotWithShape="1">
              <a:gsLst>
                <a:gs pos="98000">
                  <a:prstClr val="white">
                    <a:alpha val="65000"/>
                  </a:prstClr>
                </a:gs>
                <a:gs pos="36000">
                  <a:srgbClr val="FF6600"/>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sp>
        <p:nvSpPr>
          <p:cNvPr id="2" name="Oval 1">
            <a:extLst>
              <a:ext uri="{FF2B5EF4-FFF2-40B4-BE49-F238E27FC236}">
                <a16:creationId xmlns:a16="http://schemas.microsoft.com/office/drawing/2014/main" id="{FAB46AAE-D96F-4359-AF99-2D3A582AE877}"/>
              </a:ext>
            </a:extLst>
          </p:cNvPr>
          <p:cNvSpPr/>
          <p:nvPr/>
        </p:nvSpPr>
        <p:spPr bwMode="auto">
          <a:xfrm>
            <a:off x="-1447800" y="-2590800"/>
            <a:ext cx="12039600" cy="12039600"/>
          </a:xfrm>
          <a:prstGeom prst="ellipse">
            <a:avLst/>
          </a:prstGeom>
          <a:gradFill flip="none" rotWithShape="1">
            <a:gsLst>
              <a:gs pos="0">
                <a:srgbClr val="3238FF"/>
              </a:gs>
              <a:gs pos="100000">
                <a:srgbClr val="FFFFFF"/>
              </a:gs>
            </a:gsLst>
            <a:path path="circle">
              <a:fillToRect l="50000" t="50000" r="50000" b="50000"/>
            </a:path>
            <a:tileRect/>
          </a:gradFill>
          <a:ln w="200025" cap="flat" cmpd="sng" algn="ctr">
            <a:gradFill flip="none" rotWithShape="1">
              <a:gsLst>
                <a:gs pos="0">
                  <a:srgbClr val="0000FF">
                    <a:alpha val="60000"/>
                  </a:srgbClr>
                </a:gs>
                <a:gs pos="98000">
                  <a:prstClr val="white">
                    <a:alpha val="60000"/>
                  </a:prstClr>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sp>
        <p:nvSpPr>
          <p:cNvPr id="24" name="Oval 23">
            <a:extLst>
              <a:ext uri="{FF2B5EF4-FFF2-40B4-BE49-F238E27FC236}">
                <a16:creationId xmlns:a16="http://schemas.microsoft.com/office/drawing/2014/main" id="{2C0BEAD7-9822-454A-9F18-B52F58B9E8C4}"/>
              </a:ext>
            </a:extLst>
          </p:cNvPr>
          <p:cNvSpPr/>
          <p:nvPr/>
        </p:nvSpPr>
        <p:spPr bwMode="auto">
          <a:xfrm>
            <a:off x="2286000" y="1143000"/>
            <a:ext cx="4572000" cy="4572000"/>
          </a:xfrm>
          <a:prstGeom prst="ellipse">
            <a:avLst/>
          </a:prstGeom>
          <a:gradFill flip="none" rotWithShape="1">
            <a:gsLst>
              <a:gs pos="84000">
                <a:srgbClr val="3238FF"/>
              </a:gs>
              <a:gs pos="47000">
                <a:srgbClr val="FF6600"/>
              </a:gs>
            </a:gsLst>
            <a:path path="circle">
              <a:fillToRect l="50000" t="50000" r="50000" b="50000"/>
            </a:path>
            <a:tileRect/>
          </a:gradFill>
          <a:ln w="200025" cap="flat" cmpd="sng" algn="ctr">
            <a:gradFill flip="none" rotWithShape="1">
              <a:gsLst>
                <a:gs pos="37000">
                  <a:srgbClr val="0000FF">
                    <a:alpha val="60000"/>
                  </a:srgbClr>
                </a:gs>
                <a:gs pos="92000">
                  <a:prstClr val="white">
                    <a:alpha val="49000"/>
                  </a:prstClr>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sp>
        <p:nvSpPr>
          <p:cNvPr id="22" name="Oval 21">
            <a:extLst>
              <a:ext uri="{FF2B5EF4-FFF2-40B4-BE49-F238E27FC236}">
                <a16:creationId xmlns:a16="http://schemas.microsoft.com/office/drawing/2014/main" id="{7D8F6933-1152-4C96-B14E-FEA9AC6FC334}"/>
              </a:ext>
            </a:extLst>
          </p:cNvPr>
          <p:cNvSpPr/>
          <p:nvPr/>
        </p:nvSpPr>
        <p:spPr bwMode="auto">
          <a:xfrm>
            <a:off x="2286000" y="1143000"/>
            <a:ext cx="4572000" cy="4572000"/>
          </a:xfrm>
          <a:prstGeom prst="ellipse">
            <a:avLst/>
          </a:prstGeom>
          <a:gradFill flip="none" rotWithShape="1">
            <a:gsLst>
              <a:gs pos="84000">
                <a:srgbClr val="3238FF"/>
              </a:gs>
              <a:gs pos="47000">
                <a:srgbClr val="FF6600"/>
              </a:gs>
            </a:gsLst>
            <a:path path="circle">
              <a:fillToRect l="50000" t="50000" r="50000" b="50000"/>
            </a:path>
            <a:tileRect/>
          </a:gradFill>
          <a:ln w="200025" cap="flat" cmpd="sng" algn="ctr">
            <a:gradFill flip="none" rotWithShape="1">
              <a:gsLst>
                <a:gs pos="37000">
                  <a:srgbClr val="0000FF">
                    <a:alpha val="60000"/>
                  </a:srgbClr>
                </a:gs>
                <a:gs pos="92000">
                  <a:prstClr val="white">
                    <a:alpha val="49000"/>
                  </a:prstClr>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sp>
        <p:nvSpPr>
          <p:cNvPr id="6" name="Text Box 5">
            <a:extLst>
              <a:ext uri="{FF2B5EF4-FFF2-40B4-BE49-F238E27FC236}">
                <a16:creationId xmlns:a16="http://schemas.microsoft.com/office/drawing/2014/main" id="{FB14D450-AB72-4F48-853C-2B8857AC5ED3}"/>
              </a:ext>
            </a:extLst>
          </p:cNvPr>
          <p:cNvSpPr txBox="1">
            <a:spLocks noChangeArrowheads="1"/>
          </p:cNvSpPr>
          <p:nvPr/>
        </p:nvSpPr>
        <p:spPr bwMode="auto">
          <a:xfrm>
            <a:off x="1905000" y="5799138"/>
            <a:ext cx="5715000" cy="830262"/>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000090"/>
                </a:solidFill>
                <a:latin typeface="Arial" charset="0"/>
                <a:ea typeface="Arial" charset="0"/>
                <a:cs typeface="Arial" charset="0"/>
              </a:rPr>
              <a:t>Massive Stars Continue Fusion Reactions until they make Iron (Fe)</a:t>
            </a:r>
          </a:p>
        </p:txBody>
      </p:sp>
      <p:pic>
        <p:nvPicPr>
          <p:cNvPr id="92175" name="Picture 12" descr="Untitled-0.png">
            <a:extLst>
              <a:ext uri="{FF2B5EF4-FFF2-40B4-BE49-F238E27FC236}">
                <a16:creationId xmlns:a16="http://schemas.microsoft.com/office/drawing/2014/main" id="{195B319B-37A9-4B8E-82CF-A3104A13D05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44700" y="908050"/>
            <a:ext cx="5054600"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Untitled-0a.png">
            <a:extLst>
              <a:ext uri="{FF2B5EF4-FFF2-40B4-BE49-F238E27FC236}">
                <a16:creationId xmlns:a16="http://schemas.microsoft.com/office/drawing/2014/main" id="{FBF78626-7F42-4101-BC21-3AA2977F5C9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44700" y="908050"/>
            <a:ext cx="5054600"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1BBEC424-81A8-4BB0-924A-B33BE1730201}"/>
              </a:ext>
            </a:extLst>
          </p:cNvPr>
          <p:cNvSpPr txBox="1">
            <a:spLocks noChangeArrowheads="1"/>
          </p:cNvSpPr>
          <p:nvPr/>
        </p:nvSpPr>
        <p:spPr bwMode="auto">
          <a:xfrm>
            <a:off x="4343400" y="3198813"/>
            <a:ext cx="685800" cy="460375"/>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b="1">
                <a:solidFill>
                  <a:srgbClr val="FFFF00"/>
                </a:solidFill>
                <a:latin typeface="Arial" charset="0"/>
                <a:cs typeface="Arial" charset="0"/>
              </a:rPr>
              <a:t>C</a:t>
            </a:r>
            <a:endParaRPr lang="en-US" b="1">
              <a:solidFill>
                <a:srgbClr val="FFFF00"/>
              </a:solidFill>
              <a:ea typeface="Arial" charset="0"/>
              <a:cs typeface="Arial" charset="0"/>
            </a:endParaRPr>
          </a:p>
        </p:txBody>
      </p:sp>
      <p:sp>
        <p:nvSpPr>
          <p:cNvPr id="19" name="TextBox 18">
            <a:extLst>
              <a:ext uri="{FF2B5EF4-FFF2-40B4-BE49-F238E27FC236}">
                <a16:creationId xmlns:a16="http://schemas.microsoft.com/office/drawing/2014/main" id="{E3AA0B7F-2747-400D-BC38-8660EAFC40F2}"/>
              </a:ext>
            </a:extLst>
          </p:cNvPr>
          <p:cNvSpPr txBox="1">
            <a:spLocks noChangeArrowheads="1"/>
          </p:cNvSpPr>
          <p:nvPr/>
        </p:nvSpPr>
        <p:spPr bwMode="auto">
          <a:xfrm>
            <a:off x="4267200" y="3198813"/>
            <a:ext cx="685800" cy="460375"/>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b="1">
                <a:solidFill>
                  <a:srgbClr val="FFFF00"/>
                </a:solidFill>
                <a:latin typeface="Arial" charset="0"/>
                <a:cs typeface="Arial" charset="0"/>
              </a:rPr>
              <a:t>Ne</a:t>
            </a:r>
            <a:endParaRPr lang="en-US" b="1">
              <a:solidFill>
                <a:srgbClr val="FFFF00"/>
              </a:solidFill>
              <a:ea typeface="Arial" charset="0"/>
              <a:cs typeface="Arial" charset="0"/>
            </a:endParaRPr>
          </a:p>
        </p:txBody>
      </p:sp>
      <p:pic>
        <p:nvPicPr>
          <p:cNvPr id="20" name="Picture 19" descr="Untitled-2.png">
            <a:extLst>
              <a:ext uri="{FF2B5EF4-FFF2-40B4-BE49-F238E27FC236}">
                <a16:creationId xmlns:a16="http://schemas.microsoft.com/office/drawing/2014/main" id="{B8C15E8D-7C89-41DA-9B12-0EF3121E247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44700" y="908050"/>
            <a:ext cx="5054600"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56458158-E33F-4A56-9854-397E8CBF923E}"/>
              </a:ext>
            </a:extLst>
          </p:cNvPr>
          <p:cNvSpPr txBox="1">
            <a:spLocks noChangeArrowheads="1"/>
          </p:cNvSpPr>
          <p:nvPr/>
        </p:nvSpPr>
        <p:spPr bwMode="auto">
          <a:xfrm>
            <a:off x="4343400" y="3198813"/>
            <a:ext cx="685800" cy="460375"/>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b="1">
                <a:solidFill>
                  <a:srgbClr val="FFFF00"/>
                </a:solidFill>
                <a:latin typeface="Arial" charset="0"/>
                <a:cs typeface="Arial" charset="0"/>
              </a:rPr>
              <a:t>O</a:t>
            </a:r>
            <a:endParaRPr lang="en-US" b="1">
              <a:solidFill>
                <a:srgbClr val="FFFF00"/>
              </a:solidFill>
              <a:ea typeface="Arial" charset="0"/>
              <a:cs typeface="Arial" charset="0"/>
            </a:endParaRPr>
          </a:p>
        </p:txBody>
      </p:sp>
      <p:pic>
        <p:nvPicPr>
          <p:cNvPr id="21" name="Picture 20" descr="Untitled-3.png">
            <a:extLst>
              <a:ext uri="{FF2B5EF4-FFF2-40B4-BE49-F238E27FC236}">
                <a16:creationId xmlns:a16="http://schemas.microsoft.com/office/drawing/2014/main" id="{58FE9306-E612-4319-9435-C7C65A0F0CE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44700" y="908050"/>
            <a:ext cx="5054600"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a:extLst>
              <a:ext uri="{FF2B5EF4-FFF2-40B4-BE49-F238E27FC236}">
                <a16:creationId xmlns:a16="http://schemas.microsoft.com/office/drawing/2014/main" id="{91F0C1E0-9EBA-4DE1-A077-366D2DE640CE}"/>
              </a:ext>
            </a:extLst>
          </p:cNvPr>
          <p:cNvSpPr txBox="1">
            <a:spLocks noChangeArrowheads="1"/>
          </p:cNvSpPr>
          <p:nvPr/>
        </p:nvSpPr>
        <p:spPr bwMode="auto">
          <a:xfrm>
            <a:off x="4343400" y="3198813"/>
            <a:ext cx="685800" cy="460375"/>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b="1">
                <a:solidFill>
                  <a:srgbClr val="FFFF00"/>
                </a:solidFill>
                <a:latin typeface="Arial" charset="0"/>
                <a:cs typeface="Arial" charset="0"/>
              </a:rPr>
              <a:t>Si</a:t>
            </a:r>
            <a:endParaRPr lang="en-US" b="1">
              <a:solidFill>
                <a:srgbClr val="FFFF00"/>
              </a:solidFill>
              <a:ea typeface="Arial" charset="0"/>
              <a:cs typeface="Arial" charset="0"/>
            </a:endParaRPr>
          </a:p>
        </p:txBody>
      </p:sp>
      <p:pic>
        <p:nvPicPr>
          <p:cNvPr id="23" name="Picture 22" descr="Untitled-4.png">
            <a:extLst>
              <a:ext uri="{FF2B5EF4-FFF2-40B4-BE49-F238E27FC236}">
                <a16:creationId xmlns:a16="http://schemas.microsoft.com/office/drawing/2014/main" id="{D5E23456-B680-4A49-B4CA-91D1838F03D9}"/>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044700" y="908050"/>
            <a:ext cx="5054600"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17E79260-7F53-418E-9338-645F620D37FC}"/>
              </a:ext>
            </a:extLst>
          </p:cNvPr>
          <p:cNvSpPr txBox="1">
            <a:spLocks noChangeArrowheads="1"/>
          </p:cNvSpPr>
          <p:nvPr/>
        </p:nvSpPr>
        <p:spPr bwMode="auto">
          <a:xfrm>
            <a:off x="4318000" y="3195638"/>
            <a:ext cx="685800" cy="461962"/>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b="1">
                <a:solidFill>
                  <a:srgbClr val="FFFF00"/>
                </a:solidFill>
                <a:latin typeface="Arial" charset="0"/>
                <a:cs typeface="Arial" charset="0"/>
              </a:rPr>
              <a:t>Fe</a:t>
            </a:r>
            <a:endParaRPr lang="en-US" b="1">
              <a:solidFill>
                <a:srgbClr val="FFFF00"/>
              </a:solidFill>
              <a:ea typeface="Arial" charset="0"/>
              <a:cs typeface="Arial" charset="0"/>
            </a:endParaRPr>
          </a:p>
        </p:txBody>
      </p:sp>
      <p:sp>
        <p:nvSpPr>
          <p:cNvPr id="25" name="Text Box 5">
            <a:extLst>
              <a:ext uri="{FF2B5EF4-FFF2-40B4-BE49-F238E27FC236}">
                <a16:creationId xmlns:a16="http://schemas.microsoft.com/office/drawing/2014/main" id="{15792C79-244D-4EC5-A256-28FE5A0F4ACD}"/>
              </a:ext>
            </a:extLst>
          </p:cNvPr>
          <p:cNvSpPr txBox="1">
            <a:spLocks noChangeArrowheads="1"/>
          </p:cNvSpPr>
          <p:nvPr/>
        </p:nvSpPr>
        <p:spPr bwMode="auto">
          <a:xfrm>
            <a:off x="1752600" y="5791200"/>
            <a:ext cx="5715000" cy="8302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000090"/>
                </a:solidFill>
                <a:latin typeface="Arial" charset="0"/>
                <a:ea typeface="Arial" charset="0"/>
                <a:cs typeface="Arial" charset="0"/>
              </a:rPr>
              <a:t>Si </a:t>
            </a:r>
            <a:r>
              <a:rPr lang="en-US">
                <a:solidFill>
                  <a:srgbClr val="000090"/>
                </a:solidFill>
                <a:latin typeface="Wingdings"/>
                <a:ea typeface="Wingdings"/>
                <a:cs typeface="Wingdings"/>
              </a:rPr>
              <a:t></a:t>
            </a:r>
            <a:r>
              <a:rPr lang="en-US">
                <a:solidFill>
                  <a:srgbClr val="000090"/>
                </a:solidFill>
                <a:latin typeface="Arial" charset="0"/>
                <a:ea typeface="Arial" charset="0"/>
                <a:cs typeface="Arial" charset="0"/>
              </a:rPr>
              <a:t> Fe is the last reaction a massive star can make before it explodes.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xit" presetSubtype="0" fill="hold" grpId="0" nodeType="withEffect">
                                  <p:stCondLst>
                                    <p:cond delay="0"/>
                                  </p:stCondLst>
                                  <p:childTnLst>
                                    <p:animEffect transition="out" filter="fade">
                                      <p:cBhvr>
                                        <p:cTn id="6" dur="2000"/>
                                        <p:tgtEl>
                                          <p:spTgt spid="6"/>
                                        </p:tgtEl>
                                      </p:cBhvr>
                                    </p:animEffect>
                                    <p:set>
                                      <p:cBhvr>
                                        <p:cTn id="7" dur="1" fill="hold">
                                          <p:stCondLst>
                                            <p:cond delay="1999"/>
                                          </p:stCondLst>
                                        </p:cTn>
                                        <p:tgtEl>
                                          <p:spTgt spid="6"/>
                                        </p:tgtEl>
                                        <p:attrNameLst>
                                          <p:attrName>style.visibility</p:attrName>
                                        </p:attrNameLst>
                                      </p:cBhvr>
                                      <p:to>
                                        <p:strVal val="hidden"/>
                                      </p:to>
                                    </p:set>
                                  </p:childTnLst>
                                </p:cTn>
                              </p:par>
                            </p:childTnLst>
                          </p:cTn>
                        </p:par>
                        <p:par>
                          <p:cTn id="8" fill="hold" nodeType="afterGroup">
                            <p:stCondLst>
                              <p:cond delay="2000"/>
                            </p:stCondLst>
                            <p:childTnLst>
                              <p:par>
                                <p:cTn id="9" presetID="53"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fltVal val="0"/>
                                          </p:val>
                                        </p:tav>
                                        <p:tav tm="100000">
                                          <p:val>
                                            <p:strVal val="#ppt_h"/>
                                          </p:val>
                                        </p:tav>
                                      </p:tavLst>
                                    </p:anim>
                                    <p:animEffect transition="in" filter="fade">
                                      <p:cBhvr>
                                        <p:cTn id="13" dur="1000"/>
                                        <p:tgtEl>
                                          <p:spTgt spid="14"/>
                                        </p:tgtEl>
                                      </p:cBhvr>
                                    </p:animEffect>
                                  </p:childTnLst>
                                </p:cTn>
                              </p:par>
                              <p:par>
                                <p:cTn id="14" presetID="1" presetClass="exit"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hidden"/>
                                      </p:to>
                                    </p:se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xit" presetSubtype="0" fill="hold" grpId="1" nodeType="clickEffect">
                                  <p:stCondLst>
                                    <p:cond delay="0"/>
                                  </p:stCondLst>
                                  <p:childTnLst>
                                    <p:set>
                                      <p:cBhvr>
                                        <p:cTn id="23" dur="1" fill="hold">
                                          <p:stCondLst>
                                            <p:cond delay="0"/>
                                          </p:stCondLst>
                                        </p:cTn>
                                        <p:tgtEl>
                                          <p:spTgt spid="19"/>
                                        </p:tgtEl>
                                        <p:attrNameLst>
                                          <p:attrName>style.visibility</p:attrName>
                                        </p:attrNameLst>
                                      </p:cBhvr>
                                      <p:to>
                                        <p:strVal val="hidden"/>
                                      </p:to>
                                    </p:set>
                                  </p:childTnLst>
                                </p:cTn>
                              </p:par>
                            </p:childTnLst>
                          </p:cTn>
                        </p:par>
                        <p:par>
                          <p:cTn id="24" fill="hold" nodeType="afterGroup">
                            <p:stCondLst>
                              <p:cond delay="0"/>
                            </p:stCondLst>
                            <p:childTnLst>
                              <p:par>
                                <p:cTn id="25" presetID="53"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childTnLst>
                          </p:cTn>
                        </p:par>
                        <p:par>
                          <p:cTn id="30" fill="hold" nodeType="afterGroup">
                            <p:stCondLst>
                              <p:cond delay="1000"/>
                            </p:stCondLst>
                            <p:childTnLst>
                              <p:par>
                                <p:cTn id="31" presetID="1"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18"/>
                                        </p:tgtEl>
                                        <p:attrNameLst>
                                          <p:attrName>style.visibility</p:attrName>
                                        </p:attrNameLst>
                                      </p:cBhvr>
                                      <p:to>
                                        <p:strVal val="hidden"/>
                                      </p:to>
                                    </p:set>
                                  </p:childTnLst>
                                </p:cTn>
                              </p:par>
                            </p:childTnLst>
                          </p:cTn>
                        </p:par>
                        <p:par>
                          <p:cTn id="37" fill="hold" nodeType="afterGroup">
                            <p:stCondLst>
                              <p:cond delay="0"/>
                            </p:stCondLst>
                            <p:childTnLst>
                              <p:par>
                                <p:cTn id="38" presetID="53" presetClass="entr" presetSubtype="0"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1000" fill="hold"/>
                                        <p:tgtEl>
                                          <p:spTgt spid="21"/>
                                        </p:tgtEl>
                                        <p:attrNameLst>
                                          <p:attrName>ppt_w</p:attrName>
                                        </p:attrNameLst>
                                      </p:cBhvr>
                                      <p:tavLst>
                                        <p:tav tm="0">
                                          <p:val>
                                            <p:fltVal val="0"/>
                                          </p:val>
                                        </p:tav>
                                        <p:tav tm="100000">
                                          <p:val>
                                            <p:strVal val="#ppt_w"/>
                                          </p:val>
                                        </p:tav>
                                      </p:tavLst>
                                    </p:anim>
                                    <p:anim calcmode="lin" valueType="num">
                                      <p:cBhvr>
                                        <p:cTn id="41" dur="1000" fill="hold"/>
                                        <p:tgtEl>
                                          <p:spTgt spid="21"/>
                                        </p:tgtEl>
                                        <p:attrNameLst>
                                          <p:attrName>ppt_h</p:attrName>
                                        </p:attrNameLst>
                                      </p:cBhvr>
                                      <p:tavLst>
                                        <p:tav tm="0">
                                          <p:val>
                                            <p:fltVal val="0"/>
                                          </p:val>
                                        </p:tav>
                                        <p:tav tm="100000">
                                          <p:val>
                                            <p:strVal val="#ppt_h"/>
                                          </p:val>
                                        </p:tav>
                                      </p:tavLst>
                                    </p:anim>
                                    <p:animEffect transition="in" filter="fade">
                                      <p:cBhvr>
                                        <p:cTn id="42" dur="1000"/>
                                        <p:tgtEl>
                                          <p:spTgt spid="21"/>
                                        </p:tgtEl>
                                      </p:cBhvr>
                                    </p:animEffect>
                                  </p:childTnLst>
                                </p:cTn>
                              </p:par>
                            </p:childTnLst>
                          </p:cTn>
                        </p:par>
                        <p:par>
                          <p:cTn id="43" fill="hold" nodeType="afterGroup">
                            <p:stCondLst>
                              <p:cond delay="1000"/>
                            </p:stCondLst>
                            <p:childTnLst>
                              <p:par>
                                <p:cTn id="44" presetID="1" presetClass="entr" presetSubtype="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xit" presetSubtype="0" fill="hold" grpId="1" nodeType="clickEffect">
                                  <p:stCondLst>
                                    <p:cond delay="0"/>
                                  </p:stCondLst>
                                  <p:childTnLst>
                                    <p:set>
                                      <p:cBhvr>
                                        <p:cTn id="49" dur="1" fill="hold">
                                          <p:stCondLst>
                                            <p:cond delay="0"/>
                                          </p:stCondLst>
                                        </p:cTn>
                                        <p:tgtEl>
                                          <p:spTgt spid="17"/>
                                        </p:tgtEl>
                                        <p:attrNameLst>
                                          <p:attrName>style.visibility</p:attrName>
                                        </p:attrNameLst>
                                      </p:cBhvr>
                                      <p:to>
                                        <p:strVal val="hidden"/>
                                      </p:to>
                                    </p:set>
                                  </p:childTnLst>
                                </p:cTn>
                              </p:par>
                            </p:childTnLst>
                          </p:cTn>
                        </p:par>
                        <p:par>
                          <p:cTn id="50" fill="hold" nodeType="afterGroup">
                            <p:stCondLst>
                              <p:cond delay="0"/>
                            </p:stCondLst>
                            <p:childTnLst>
                              <p:par>
                                <p:cTn id="51" presetID="53"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1000" fill="hold"/>
                                        <p:tgtEl>
                                          <p:spTgt spid="23"/>
                                        </p:tgtEl>
                                        <p:attrNameLst>
                                          <p:attrName>ppt_w</p:attrName>
                                        </p:attrNameLst>
                                      </p:cBhvr>
                                      <p:tavLst>
                                        <p:tav tm="0">
                                          <p:val>
                                            <p:fltVal val="0"/>
                                          </p:val>
                                        </p:tav>
                                        <p:tav tm="100000">
                                          <p:val>
                                            <p:strVal val="#ppt_w"/>
                                          </p:val>
                                        </p:tav>
                                      </p:tavLst>
                                    </p:anim>
                                    <p:anim calcmode="lin" valueType="num">
                                      <p:cBhvr>
                                        <p:cTn id="54" dur="1000" fill="hold"/>
                                        <p:tgtEl>
                                          <p:spTgt spid="23"/>
                                        </p:tgtEl>
                                        <p:attrNameLst>
                                          <p:attrName>ppt_h</p:attrName>
                                        </p:attrNameLst>
                                      </p:cBhvr>
                                      <p:tavLst>
                                        <p:tav tm="0">
                                          <p:val>
                                            <p:fltVal val="0"/>
                                          </p:val>
                                        </p:tav>
                                        <p:tav tm="100000">
                                          <p:val>
                                            <p:strVal val="#ppt_h"/>
                                          </p:val>
                                        </p:tav>
                                      </p:tavLst>
                                    </p:anim>
                                    <p:animEffect transition="in" filter="fade">
                                      <p:cBhvr>
                                        <p:cTn id="55" dur="1000"/>
                                        <p:tgtEl>
                                          <p:spTgt spid="23"/>
                                        </p:tgtEl>
                                      </p:cBhvr>
                                    </p:animEffect>
                                  </p:childTnLst>
                                </p:cTn>
                              </p:par>
                            </p:childTnLst>
                          </p:cTn>
                        </p:par>
                        <p:par>
                          <p:cTn id="56" fill="hold" nodeType="afterGroup">
                            <p:stCondLst>
                              <p:cond delay="1000"/>
                            </p:stCondLst>
                            <p:childTnLst>
                              <p:par>
                                <p:cTn id="57" presetID="1"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par>
                                <p:cTn id="59" presetID="10"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9" grpId="0"/>
      <p:bldP spid="19" grpId="1"/>
      <p:bldP spid="18" grpId="0"/>
      <p:bldP spid="18" grpId="1"/>
      <p:bldP spid="17" grpId="0"/>
      <p:bldP spid="17" grpId="1"/>
      <p:bldP spid="16" grpId="0"/>
      <p:bldP spid="2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5" name="Picture 2">
            <a:extLst>
              <a:ext uri="{FF2B5EF4-FFF2-40B4-BE49-F238E27FC236}">
                <a16:creationId xmlns:a16="http://schemas.microsoft.com/office/drawing/2014/main" id="{8A877E5A-D8DB-43D4-A318-41DC4B3BEF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5079" r="3967" b="11905"/>
          <a:stretch>
            <a:fillRect/>
          </a:stretch>
        </p:blipFill>
        <p:spPr bwMode="auto">
          <a:xfrm>
            <a:off x="-228600" y="76200"/>
            <a:ext cx="9220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Oval 35">
            <a:extLst>
              <a:ext uri="{FF2B5EF4-FFF2-40B4-BE49-F238E27FC236}">
                <a16:creationId xmlns:a16="http://schemas.microsoft.com/office/drawing/2014/main" id="{1E59610F-4424-443C-A502-F2CB42964DEB}"/>
              </a:ext>
            </a:extLst>
          </p:cNvPr>
          <p:cNvSpPr/>
          <p:nvPr/>
        </p:nvSpPr>
        <p:spPr bwMode="auto">
          <a:xfrm>
            <a:off x="4191000" y="3048000"/>
            <a:ext cx="762000" cy="762000"/>
          </a:xfrm>
          <a:prstGeom prst="ellipse">
            <a:avLst/>
          </a:prstGeom>
          <a:gradFill flip="none" rotWithShape="1">
            <a:gsLst>
              <a:gs pos="0">
                <a:srgbClr val="FF6600"/>
              </a:gs>
              <a:gs pos="100000">
                <a:srgbClr val="FFFFFF"/>
              </a:gs>
            </a:gsLst>
            <a:path path="circle">
              <a:fillToRect l="50000" t="50000" r="50000" b="50000"/>
            </a:path>
            <a:tileRect/>
          </a:gradFill>
          <a:ln w="111125" cap="flat" cmpd="sng" algn="ctr">
            <a:gradFill flip="none" rotWithShape="1">
              <a:gsLst>
                <a:gs pos="98000">
                  <a:prstClr val="white">
                    <a:alpha val="65000"/>
                  </a:prstClr>
                </a:gs>
                <a:gs pos="36000">
                  <a:srgbClr val="FF6600"/>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sp>
        <p:nvSpPr>
          <p:cNvPr id="2" name="Oval 1">
            <a:extLst>
              <a:ext uri="{FF2B5EF4-FFF2-40B4-BE49-F238E27FC236}">
                <a16:creationId xmlns:a16="http://schemas.microsoft.com/office/drawing/2014/main" id="{0B6EDC0F-5D83-4A82-B082-AE178EB77227}"/>
              </a:ext>
            </a:extLst>
          </p:cNvPr>
          <p:cNvSpPr/>
          <p:nvPr/>
        </p:nvSpPr>
        <p:spPr bwMode="auto">
          <a:xfrm>
            <a:off x="-1447800" y="-2590800"/>
            <a:ext cx="12039600" cy="12039600"/>
          </a:xfrm>
          <a:prstGeom prst="ellipse">
            <a:avLst/>
          </a:prstGeom>
          <a:gradFill flip="none" rotWithShape="1">
            <a:gsLst>
              <a:gs pos="0">
                <a:srgbClr val="3238FF"/>
              </a:gs>
              <a:gs pos="100000">
                <a:srgbClr val="FFFFFF"/>
              </a:gs>
            </a:gsLst>
            <a:path path="circle">
              <a:fillToRect l="50000" t="50000" r="50000" b="50000"/>
            </a:path>
            <a:tileRect/>
          </a:gradFill>
          <a:ln w="200025" cap="flat" cmpd="sng" algn="ctr">
            <a:gradFill flip="none" rotWithShape="1">
              <a:gsLst>
                <a:gs pos="0">
                  <a:srgbClr val="0000FF">
                    <a:alpha val="60000"/>
                  </a:srgbClr>
                </a:gs>
                <a:gs pos="98000">
                  <a:prstClr val="white">
                    <a:alpha val="60000"/>
                  </a:prstClr>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grpSp>
        <p:nvGrpSpPr>
          <p:cNvPr id="3" name="Group 24">
            <a:extLst>
              <a:ext uri="{FF2B5EF4-FFF2-40B4-BE49-F238E27FC236}">
                <a16:creationId xmlns:a16="http://schemas.microsoft.com/office/drawing/2014/main" id="{FED5B177-A092-4064-A0E8-B71E359BB01E}"/>
              </a:ext>
            </a:extLst>
          </p:cNvPr>
          <p:cNvGrpSpPr>
            <a:grpSpLocks/>
          </p:cNvGrpSpPr>
          <p:nvPr/>
        </p:nvGrpSpPr>
        <p:grpSpPr bwMode="auto">
          <a:xfrm>
            <a:off x="2044700" y="908050"/>
            <a:ext cx="5054600" cy="5041900"/>
            <a:chOff x="2044700" y="908050"/>
            <a:chExt cx="5054600" cy="5041900"/>
          </a:xfrm>
        </p:grpSpPr>
        <p:pic>
          <p:nvPicPr>
            <p:cNvPr id="93196" name="Picture 21" descr="Untitled-6.png">
              <a:extLst>
                <a:ext uri="{FF2B5EF4-FFF2-40B4-BE49-F238E27FC236}">
                  <a16:creationId xmlns:a16="http://schemas.microsoft.com/office/drawing/2014/main" id="{B490F9D9-5B37-4E5F-86C5-60BCCB8E79A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44700" y="908050"/>
              <a:ext cx="5054600"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782E2043-AC24-414D-8C53-F8B802D73EB4}"/>
                </a:ext>
              </a:extLst>
            </p:cNvPr>
            <p:cNvSpPr txBox="1">
              <a:spLocks noChangeArrowheads="1"/>
            </p:cNvSpPr>
            <p:nvPr/>
          </p:nvSpPr>
          <p:spPr bwMode="auto">
            <a:xfrm>
              <a:off x="4318000" y="3195638"/>
              <a:ext cx="685800" cy="461962"/>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b="1">
                  <a:solidFill>
                    <a:srgbClr val="FFFF00"/>
                  </a:solidFill>
                  <a:latin typeface="Arial" charset="0"/>
                  <a:cs typeface="Arial" charset="0"/>
                </a:rPr>
                <a:t>Fe</a:t>
              </a:r>
              <a:endParaRPr lang="en-US" b="1">
                <a:solidFill>
                  <a:srgbClr val="FFFF00"/>
                </a:solidFill>
                <a:ea typeface="Arial" charset="0"/>
                <a:cs typeface="Arial" charset="0"/>
              </a:endParaRPr>
            </a:p>
          </p:txBody>
        </p:sp>
      </p:grpSp>
      <p:sp>
        <p:nvSpPr>
          <p:cNvPr id="24" name="TextBox 23">
            <a:extLst>
              <a:ext uri="{FF2B5EF4-FFF2-40B4-BE49-F238E27FC236}">
                <a16:creationId xmlns:a16="http://schemas.microsoft.com/office/drawing/2014/main" id="{CC19AB28-52DB-4FEE-AD62-7CD8E3D973A1}"/>
              </a:ext>
            </a:extLst>
          </p:cNvPr>
          <p:cNvSpPr txBox="1">
            <a:spLocks noChangeArrowheads="1"/>
          </p:cNvSpPr>
          <p:nvPr/>
        </p:nvSpPr>
        <p:spPr bwMode="auto">
          <a:xfrm>
            <a:off x="2438400" y="6167438"/>
            <a:ext cx="4648200" cy="461962"/>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a:solidFill>
                  <a:srgbClr val="000090"/>
                </a:solidFill>
                <a:latin typeface="Arial" charset="0"/>
                <a:cs typeface="Arial" charset="0"/>
              </a:rPr>
              <a:t>Let's zoom back out of the Star</a:t>
            </a:r>
            <a:endParaRPr lang="en-US">
              <a:ea typeface="Arial" charset="0"/>
              <a:cs typeface="Arial" charset="0"/>
            </a:endParaRPr>
          </a:p>
        </p:txBody>
      </p:sp>
      <p:sp>
        <p:nvSpPr>
          <p:cNvPr id="26" name="TextBox 25">
            <a:extLst>
              <a:ext uri="{FF2B5EF4-FFF2-40B4-BE49-F238E27FC236}">
                <a16:creationId xmlns:a16="http://schemas.microsoft.com/office/drawing/2014/main" id="{E9884C58-8B82-4640-8613-73F62D7B24F1}"/>
              </a:ext>
            </a:extLst>
          </p:cNvPr>
          <p:cNvSpPr txBox="1">
            <a:spLocks noChangeArrowheads="1"/>
          </p:cNvSpPr>
          <p:nvPr/>
        </p:nvSpPr>
        <p:spPr bwMode="auto">
          <a:xfrm>
            <a:off x="2057400" y="5486400"/>
            <a:ext cx="5105400" cy="12001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a:defRPr/>
            </a:pPr>
            <a:r>
              <a:rPr lang="en-US">
                <a:solidFill>
                  <a:srgbClr val="FFFF00"/>
                </a:solidFill>
                <a:latin typeface="Arial" charset="0"/>
                <a:cs typeface="Arial" charset="0"/>
              </a:rPr>
              <a:t>All the fusion reactions have caused the surface of this massive star to bloat up and cool.</a:t>
            </a:r>
            <a:endParaRPr lang="en-US">
              <a:solidFill>
                <a:srgbClr val="FFFF00"/>
              </a:solidFill>
              <a:ea typeface="Arial" charset="0"/>
              <a:cs typeface="Arial" charset="0"/>
            </a:endParaRPr>
          </a:p>
        </p:txBody>
      </p:sp>
      <p:sp>
        <p:nvSpPr>
          <p:cNvPr id="27" name="Text Box 5">
            <a:extLst>
              <a:ext uri="{FF2B5EF4-FFF2-40B4-BE49-F238E27FC236}">
                <a16:creationId xmlns:a16="http://schemas.microsoft.com/office/drawing/2014/main" id="{957A7FE0-716A-404E-9F96-AE16779B7810}"/>
              </a:ext>
            </a:extLst>
          </p:cNvPr>
          <p:cNvSpPr txBox="1">
            <a:spLocks noChangeArrowheads="1"/>
          </p:cNvSpPr>
          <p:nvPr/>
        </p:nvSpPr>
        <p:spPr bwMode="auto">
          <a:xfrm>
            <a:off x="1752600" y="5722938"/>
            <a:ext cx="5715000" cy="830262"/>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000090"/>
                </a:solidFill>
                <a:latin typeface="Arial" charset="0"/>
                <a:ea typeface="Arial" charset="0"/>
                <a:cs typeface="Arial" charset="0"/>
              </a:rPr>
              <a:t>Si </a:t>
            </a:r>
            <a:r>
              <a:rPr lang="en-US">
                <a:solidFill>
                  <a:srgbClr val="000090"/>
                </a:solidFill>
                <a:latin typeface="Wingdings"/>
                <a:ea typeface="Wingdings"/>
                <a:cs typeface="Wingdings"/>
              </a:rPr>
              <a:t></a:t>
            </a:r>
            <a:r>
              <a:rPr lang="en-US">
                <a:solidFill>
                  <a:srgbClr val="000090"/>
                </a:solidFill>
                <a:latin typeface="Arial" charset="0"/>
                <a:ea typeface="Arial" charset="0"/>
                <a:cs typeface="Arial" charset="0"/>
              </a:rPr>
              <a:t> Fe is the last reaction a massive star can make before it explodes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xit" presetSubtype="0" fill="hold" grpId="0" nodeType="withEffect">
                                  <p:stCondLst>
                                    <p:cond delay="0"/>
                                  </p:stCondLst>
                                  <p:childTnLst>
                                    <p:animEffect transition="out" filter="fade">
                                      <p:cBhvr>
                                        <p:cTn id="6" dur="2000"/>
                                        <p:tgtEl>
                                          <p:spTgt spid="27"/>
                                        </p:tgtEl>
                                      </p:cBhvr>
                                    </p:animEffect>
                                    <p:set>
                                      <p:cBhvr>
                                        <p:cTn id="7" dur="1" fill="hold">
                                          <p:stCondLst>
                                            <p:cond delay="1999"/>
                                          </p:stCondLst>
                                        </p:cTn>
                                        <p:tgtEl>
                                          <p:spTgt spid="27"/>
                                        </p:tgtEl>
                                        <p:attrNameLst>
                                          <p:attrName>style.visibility</p:attrName>
                                        </p:attrNameLst>
                                      </p:cBhvr>
                                      <p:to>
                                        <p:strVal val="hidden"/>
                                      </p:to>
                                    </p:se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2000"/>
                                        <p:tgtEl>
                                          <p:spTgt spid="24"/>
                                        </p:tgtEl>
                                      </p:cBhvr>
                                    </p:animEffect>
                                  </p:childTnLst>
                                </p:cTn>
                              </p:par>
                            </p:childTnLst>
                          </p:cTn>
                        </p:par>
                        <p:par>
                          <p:cTn id="12" fill="hold" nodeType="afterGroup">
                            <p:stCondLst>
                              <p:cond delay="4000"/>
                            </p:stCondLst>
                            <p:childTnLst>
                              <p:par>
                                <p:cTn id="13" presetID="23" presetClass="exit" presetSubtype="32" fill="hold" nodeType="afterEffect">
                                  <p:stCondLst>
                                    <p:cond delay="2000"/>
                                  </p:stCondLst>
                                  <p:childTnLst>
                                    <p:anim calcmode="lin" valueType="num">
                                      <p:cBhvr>
                                        <p:cTn id="14" dur="3000"/>
                                        <p:tgtEl>
                                          <p:spTgt spid="3"/>
                                        </p:tgtEl>
                                        <p:attrNameLst>
                                          <p:attrName>ppt_w</p:attrName>
                                        </p:attrNameLst>
                                      </p:cBhvr>
                                      <p:tavLst>
                                        <p:tav tm="0">
                                          <p:val>
                                            <p:strVal val="ppt_w"/>
                                          </p:val>
                                        </p:tav>
                                        <p:tav tm="100000">
                                          <p:val>
                                            <p:fltVal val="0"/>
                                          </p:val>
                                        </p:tav>
                                      </p:tavLst>
                                    </p:anim>
                                    <p:anim calcmode="lin" valueType="num">
                                      <p:cBhvr>
                                        <p:cTn id="15" dur="3000"/>
                                        <p:tgtEl>
                                          <p:spTgt spid="3"/>
                                        </p:tgtEl>
                                        <p:attrNameLst>
                                          <p:attrName>ppt_h</p:attrName>
                                        </p:attrNameLst>
                                      </p:cBhvr>
                                      <p:tavLst>
                                        <p:tav tm="0">
                                          <p:val>
                                            <p:strVal val="ppt_h"/>
                                          </p:val>
                                        </p:tav>
                                        <p:tav tm="100000">
                                          <p:val>
                                            <p:fltVal val="0"/>
                                          </p:val>
                                        </p:tav>
                                      </p:tavLst>
                                    </p:anim>
                                    <p:set>
                                      <p:cBhvr>
                                        <p:cTn id="16" dur="1" fill="hold">
                                          <p:stCondLst>
                                            <p:cond delay="2999"/>
                                          </p:stCondLst>
                                        </p:cTn>
                                        <p:tgtEl>
                                          <p:spTgt spid="3"/>
                                        </p:tgtEl>
                                        <p:attrNameLst>
                                          <p:attrName>style.visibility</p:attrName>
                                        </p:attrNameLst>
                                      </p:cBhvr>
                                      <p:to>
                                        <p:strVal val="hidden"/>
                                      </p:to>
                                    </p:set>
                                  </p:childTnLst>
                                </p:cTn>
                              </p:par>
                            </p:childTnLst>
                          </p:cTn>
                        </p:par>
                        <p:par>
                          <p:cTn id="17" fill="hold" nodeType="afterGroup">
                            <p:stCondLst>
                              <p:cond delay="9000"/>
                            </p:stCondLst>
                            <p:childTnLst>
                              <p:par>
                                <p:cTn id="18" presetID="23" presetClass="exit" presetSubtype="32" fill="hold" nodeType="afterEffect">
                                  <p:stCondLst>
                                    <p:cond delay="0"/>
                                  </p:stCondLst>
                                  <p:childTnLst>
                                    <p:anim calcmode="lin" valueType="num">
                                      <p:cBhvr>
                                        <p:cTn id="19" dur="2000"/>
                                        <p:tgtEl>
                                          <p:spTgt spid="2"/>
                                        </p:tgtEl>
                                        <p:attrNameLst>
                                          <p:attrName>ppt_w</p:attrName>
                                        </p:attrNameLst>
                                      </p:cBhvr>
                                      <p:tavLst>
                                        <p:tav tm="0">
                                          <p:val>
                                            <p:strVal val="ppt_w"/>
                                          </p:val>
                                        </p:tav>
                                        <p:tav tm="100000">
                                          <p:val>
                                            <p:fltVal val="0"/>
                                          </p:val>
                                        </p:tav>
                                      </p:tavLst>
                                    </p:anim>
                                    <p:anim calcmode="lin" valueType="num">
                                      <p:cBhvr>
                                        <p:cTn id="20" dur="2000"/>
                                        <p:tgtEl>
                                          <p:spTgt spid="2"/>
                                        </p:tgtEl>
                                        <p:attrNameLst>
                                          <p:attrName>ppt_h</p:attrName>
                                        </p:attrNameLst>
                                      </p:cBhvr>
                                      <p:tavLst>
                                        <p:tav tm="0">
                                          <p:val>
                                            <p:strVal val="ppt_h"/>
                                          </p:val>
                                        </p:tav>
                                        <p:tav tm="100000">
                                          <p:val>
                                            <p:fltVal val="0"/>
                                          </p:val>
                                        </p:tav>
                                      </p:tavLst>
                                    </p:anim>
                                    <p:set>
                                      <p:cBhvr>
                                        <p:cTn id="21" dur="1" fill="hold">
                                          <p:stCondLst>
                                            <p:cond delay="1999"/>
                                          </p:stCondLst>
                                        </p:cTn>
                                        <p:tgtEl>
                                          <p:spTgt spid="2"/>
                                        </p:tgtEl>
                                        <p:attrNameLst>
                                          <p:attrName>style.visibility</p:attrName>
                                        </p:attrNameLst>
                                      </p:cBhvr>
                                      <p:to>
                                        <p:strVal val="hidden"/>
                                      </p:to>
                                    </p:set>
                                  </p:childTnLst>
                                </p:cTn>
                              </p:par>
                              <p:par>
                                <p:cTn id="22" presetID="10" presetClass="exit" presetSubtype="0" fill="hold" grpId="1" nodeType="withEffect">
                                  <p:stCondLst>
                                    <p:cond delay="2000"/>
                                  </p:stCondLst>
                                  <p:childTnLst>
                                    <p:animEffect transition="out" filter="fade">
                                      <p:cBhvr>
                                        <p:cTn id="23" dur="2000"/>
                                        <p:tgtEl>
                                          <p:spTgt spid="24"/>
                                        </p:tgtEl>
                                      </p:cBhvr>
                                    </p:animEffect>
                                    <p:set>
                                      <p:cBhvr>
                                        <p:cTn id="24" dur="1" fill="hold">
                                          <p:stCondLst>
                                            <p:cond delay="1999"/>
                                          </p:stCondLst>
                                        </p:cTn>
                                        <p:tgtEl>
                                          <p:spTgt spid="24"/>
                                        </p:tgtEl>
                                        <p:attrNameLst>
                                          <p:attrName>style.visibility</p:attrName>
                                        </p:attrNameLst>
                                      </p:cBhvr>
                                      <p:to>
                                        <p:strVal val="hidden"/>
                                      </p:to>
                                    </p:set>
                                  </p:childTnLst>
                                </p:cTn>
                              </p:par>
                            </p:childTnLst>
                          </p:cTn>
                        </p:par>
                        <p:par>
                          <p:cTn id="25" fill="hold" nodeType="afterGroup">
                            <p:stCondLst>
                              <p:cond delay="13000"/>
                            </p:stCondLst>
                            <p:childTnLst>
                              <p:par>
                                <p:cTn id="26" presetID="10" presetClass="entr" presetSubtype="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6" grpId="0"/>
      <p:bldP spid="2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a:extLst>
              <a:ext uri="{FF2B5EF4-FFF2-40B4-BE49-F238E27FC236}">
                <a16:creationId xmlns:a16="http://schemas.microsoft.com/office/drawing/2014/main" id="{86B6D1E4-EAE1-400F-AE2B-2854CE140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5079" r="3967" b="11905"/>
          <a:stretch>
            <a:fillRect/>
          </a:stretch>
        </p:blipFill>
        <p:spPr bwMode="auto">
          <a:xfrm>
            <a:off x="-228600" y="76200"/>
            <a:ext cx="9220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Oval 2">
            <a:extLst>
              <a:ext uri="{FF2B5EF4-FFF2-40B4-BE49-F238E27FC236}">
                <a16:creationId xmlns:a16="http://schemas.microsoft.com/office/drawing/2014/main" id="{EFB67006-01E5-4D2D-91BE-E945E5E15AEB}"/>
              </a:ext>
            </a:extLst>
          </p:cNvPr>
          <p:cNvSpPr/>
          <p:nvPr/>
        </p:nvSpPr>
        <p:spPr bwMode="auto">
          <a:xfrm>
            <a:off x="4191000" y="3048000"/>
            <a:ext cx="762000" cy="762000"/>
          </a:xfrm>
          <a:prstGeom prst="ellipse">
            <a:avLst/>
          </a:prstGeom>
          <a:gradFill flip="none" rotWithShape="1">
            <a:gsLst>
              <a:gs pos="0">
                <a:srgbClr val="FF6600"/>
              </a:gs>
              <a:gs pos="100000">
                <a:srgbClr val="FFFFFF"/>
              </a:gs>
            </a:gsLst>
            <a:path path="circle">
              <a:fillToRect l="50000" t="50000" r="50000" b="50000"/>
            </a:path>
            <a:tileRect/>
          </a:gradFill>
          <a:ln w="111125" cap="flat" cmpd="sng" algn="ctr">
            <a:gradFill flip="none" rotWithShape="1">
              <a:gsLst>
                <a:gs pos="98000">
                  <a:prstClr val="white">
                    <a:alpha val="65000"/>
                  </a:prstClr>
                </a:gs>
                <a:gs pos="36000">
                  <a:srgbClr val="FF6600"/>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sp>
        <p:nvSpPr>
          <p:cNvPr id="19" name="Oval 18">
            <a:extLst>
              <a:ext uri="{FF2B5EF4-FFF2-40B4-BE49-F238E27FC236}">
                <a16:creationId xmlns:a16="http://schemas.microsoft.com/office/drawing/2014/main" id="{12C99BF0-7CE5-448A-A83E-DDBF0364C75A}"/>
              </a:ext>
            </a:extLst>
          </p:cNvPr>
          <p:cNvSpPr/>
          <p:nvPr/>
        </p:nvSpPr>
        <p:spPr bwMode="auto">
          <a:xfrm>
            <a:off x="1866900" y="762000"/>
            <a:ext cx="5410200" cy="5334000"/>
          </a:xfrm>
          <a:prstGeom prst="ellipse">
            <a:avLst/>
          </a:prstGeom>
          <a:gradFill flip="none" rotWithShape="1">
            <a:gsLst>
              <a:gs pos="0">
                <a:srgbClr val="FF6600"/>
              </a:gs>
              <a:gs pos="100000">
                <a:srgbClr val="FFFFFF"/>
              </a:gs>
            </a:gsLst>
            <a:path path="circle">
              <a:fillToRect l="50000" t="50000" r="50000" b="50000"/>
            </a:path>
            <a:tileRect/>
          </a:gradFill>
          <a:ln w="111125" cap="flat" cmpd="sng" algn="ctr">
            <a:gradFill flip="none" rotWithShape="1">
              <a:gsLst>
                <a:gs pos="98000">
                  <a:prstClr val="white">
                    <a:alpha val="65000"/>
                  </a:prstClr>
                </a:gs>
                <a:gs pos="36000">
                  <a:srgbClr val="FF6600"/>
                </a:gs>
              </a:gsLst>
              <a:path path="shape">
                <a:fillToRect l="50000" t="50000" r="50000" b="50000"/>
              </a:path>
              <a:tileRect/>
            </a:gradFill>
            <a:prstDash val="solid"/>
            <a:round/>
            <a:headEnd type="none" w="med" len="med"/>
            <a:tailEnd type="none" w="med" len="med"/>
          </a:ln>
          <a:effectLst/>
        </p:spPr>
        <p:txBody>
          <a:bodyPr/>
          <a:lstStyle/>
          <a:p>
            <a:pPr>
              <a:defRPr/>
            </a:pPr>
            <a:endParaRPr lang="en-US">
              <a:latin typeface="Times" charset="0"/>
              <a:ea typeface="+mn-ea"/>
            </a:endParaRPr>
          </a:p>
        </p:txBody>
      </p:sp>
      <p:pic>
        <p:nvPicPr>
          <p:cNvPr id="20" name="Picture 19" descr="Untitled-3.png">
            <a:extLst>
              <a:ext uri="{FF2B5EF4-FFF2-40B4-BE49-F238E27FC236}">
                <a16:creationId xmlns:a16="http://schemas.microsoft.com/office/drawing/2014/main" id="{5B7B4019-BA00-4C42-9CA0-0FC97E3507B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990600"/>
            <a:ext cx="6400800" cy="479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Freeform 20">
            <a:extLst>
              <a:ext uri="{FF2B5EF4-FFF2-40B4-BE49-F238E27FC236}">
                <a16:creationId xmlns:a16="http://schemas.microsoft.com/office/drawing/2014/main" id="{9EA45118-5B5D-4E51-BC97-5F1D8D9E1C9E}"/>
              </a:ext>
            </a:extLst>
          </p:cNvPr>
          <p:cNvSpPr/>
          <p:nvPr/>
        </p:nvSpPr>
        <p:spPr>
          <a:xfrm>
            <a:off x="-76200" y="-1143000"/>
            <a:ext cx="9967884" cy="8588328"/>
          </a:xfrm>
          <a:custGeom>
            <a:avLst/>
            <a:gdLst>
              <a:gd name="connsiteX0" fmla="*/ 926547 w 3475014"/>
              <a:gd name="connsiteY0" fmla="*/ 873016 h 2994072"/>
              <a:gd name="connsiteX1" fmla="*/ 697947 w 3475014"/>
              <a:gd name="connsiteY1" fmla="*/ 695216 h 2994072"/>
              <a:gd name="connsiteX2" fmla="*/ 672547 w 3475014"/>
              <a:gd name="connsiteY2" fmla="*/ 661350 h 2994072"/>
              <a:gd name="connsiteX3" fmla="*/ 587880 w 3475014"/>
              <a:gd name="connsiteY3" fmla="*/ 610550 h 2994072"/>
              <a:gd name="connsiteX4" fmla="*/ 554014 w 3475014"/>
              <a:gd name="connsiteY4" fmla="*/ 585150 h 2994072"/>
              <a:gd name="connsiteX5" fmla="*/ 520147 w 3475014"/>
              <a:gd name="connsiteY5" fmla="*/ 568216 h 2994072"/>
              <a:gd name="connsiteX6" fmla="*/ 494747 w 3475014"/>
              <a:gd name="connsiteY6" fmla="*/ 551283 h 2994072"/>
              <a:gd name="connsiteX7" fmla="*/ 435480 w 3475014"/>
              <a:gd name="connsiteY7" fmla="*/ 534350 h 2994072"/>
              <a:gd name="connsiteX8" fmla="*/ 384680 w 3475014"/>
              <a:gd name="connsiteY8" fmla="*/ 508950 h 2994072"/>
              <a:gd name="connsiteX9" fmla="*/ 367747 w 3475014"/>
              <a:gd name="connsiteY9" fmla="*/ 534350 h 2994072"/>
              <a:gd name="connsiteX10" fmla="*/ 401614 w 3475014"/>
              <a:gd name="connsiteY10" fmla="*/ 712150 h 2994072"/>
              <a:gd name="connsiteX11" fmla="*/ 511680 w 3475014"/>
              <a:gd name="connsiteY11" fmla="*/ 906883 h 2994072"/>
              <a:gd name="connsiteX12" fmla="*/ 537080 w 3475014"/>
              <a:gd name="connsiteY12" fmla="*/ 932283 h 2994072"/>
              <a:gd name="connsiteX13" fmla="*/ 587880 w 3475014"/>
              <a:gd name="connsiteY13" fmla="*/ 974616 h 2994072"/>
              <a:gd name="connsiteX14" fmla="*/ 681014 w 3475014"/>
              <a:gd name="connsiteY14" fmla="*/ 1067750 h 2994072"/>
              <a:gd name="connsiteX15" fmla="*/ 723347 w 3475014"/>
              <a:gd name="connsiteY15" fmla="*/ 1101616 h 2994072"/>
              <a:gd name="connsiteX16" fmla="*/ 308480 w 3475014"/>
              <a:gd name="connsiteY16" fmla="*/ 1143950 h 2994072"/>
              <a:gd name="connsiteX17" fmla="*/ 139147 w 3475014"/>
              <a:gd name="connsiteY17" fmla="*/ 1203216 h 2994072"/>
              <a:gd name="connsiteX18" fmla="*/ 29080 w 3475014"/>
              <a:gd name="connsiteY18" fmla="*/ 1228616 h 2994072"/>
              <a:gd name="connsiteX19" fmla="*/ 3680 w 3475014"/>
              <a:gd name="connsiteY19" fmla="*/ 1245550 h 2994072"/>
              <a:gd name="connsiteX20" fmla="*/ 12147 w 3475014"/>
              <a:gd name="connsiteY20" fmla="*/ 1279416 h 2994072"/>
              <a:gd name="connsiteX21" fmla="*/ 88347 w 3475014"/>
              <a:gd name="connsiteY21" fmla="*/ 1321750 h 2994072"/>
              <a:gd name="connsiteX22" fmla="*/ 477814 w 3475014"/>
              <a:gd name="connsiteY22" fmla="*/ 1372550 h 2994072"/>
              <a:gd name="connsiteX23" fmla="*/ 503214 w 3475014"/>
              <a:gd name="connsiteY23" fmla="*/ 1381016 h 2994072"/>
              <a:gd name="connsiteX24" fmla="*/ 503214 w 3475014"/>
              <a:gd name="connsiteY24" fmla="*/ 1575750 h 2994072"/>
              <a:gd name="connsiteX25" fmla="*/ 350814 w 3475014"/>
              <a:gd name="connsiteY25" fmla="*/ 1795883 h 2994072"/>
              <a:gd name="connsiteX26" fmla="*/ 257680 w 3475014"/>
              <a:gd name="connsiteY26" fmla="*/ 1973683 h 2994072"/>
              <a:gd name="connsiteX27" fmla="*/ 249214 w 3475014"/>
              <a:gd name="connsiteY27" fmla="*/ 2007550 h 2994072"/>
              <a:gd name="connsiteX28" fmla="*/ 232280 w 3475014"/>
              <a:gd name="connsiteY28" fmla="*/ 2083750 h 2994072"/>
              <a:gd name="connsiteX29" fmla="*/ 215347 w 3475014"/>
              <a:gd name="connsiteY29" fmla="*/ 2117616 h 2994072"/>
              <a:gd name="connsiteX30" fmla="*/ 206880 w 3475014"/>
              <a:gd name="connsiteY30" fmla="*/ 2092216 h 2994072"/>
              <a:gd name="connsiteX31" fmla="*/ 215347 w 3475014"/>
              <a:gd name="connsiteY31" fmla="*/ 2049883 h 2994072"/>
              <a:gd name="connsiteX32" fmla="*/ 249214 w 3475014"/>
              <a:gd name="connsiteY32" fmla="*/ 2024483 h 2994072"/>
              <a:gd name="connsiteX33" fmla="*/ 443947 w 3475014"/>
              <a:gd name="connsiteY33" fmla="*/ 1999083 h 2994072"/>
              <a:gd name="connsiteX34" fmla="*/ 469347 w 3475014"/>
              <a:gd name="connsiteY34" fmla="*/ 1982150 h 2994072"/>
              <a:gd name="connsiteX35" fmla="*/ 570947 w 3475014"/>
              <a:gd name="connsiteY35" fmla="*/ 1982150 h 2994072"/>
              <a:gd name="connsiteX36" fmla="*/ 587880 w 3475014"/>
              <a:gd name="connsiteY36" fmla="*/ 2016016 h 2994072"/>
              <a:gd name="connsiteX37" fmla="*/ 596347 w 3475014"/>
              <a:gd name="connsiteY37" fmla="*/ 2058350 h 2994072"/>
              <a:gd name="connsiteX38" fmla="*/ 562480 w 3475014"/>
              <a:gd name="connsiteY38" fmla="*/ 2278483 h 2994072"/>
              <a:gd name="connsiteX39" fmla="*/ 528614 w 3475014"/>
              <a:gd name="connsiteY39" fmla="*/ 2354683 h 2994072"/>
              <a:gd name="connsiteX40" fmla="*/ 503214 w 3475014"/>
              <a:gd name="connsiteY40" fmla="*/ 2422416 h 2994072"/>
              <a:gd name="connsiteX41" fmla="*/ 477814 w 3475014"/>
              <a:gd name="connsiteY41" fmla="*/ 2481683 h 2994072"/>
              <a:gd name="connsiteX42" fmla="*/ 460880 w 3475014"/>
              <a:gd name="connsiteY42" fmla="*/ 2557883 h 2994072"/>
              <a:gd name="connsiteX43" fmla="*/ 443947 w 3475014"/>
              <a:gd name="connsiteY43" fmla="*/ 2642550 h 2994072"/>
              <a:gd name="connsiteX44" fmla="*/ 435480 w 3475014"/>
              <a:gd name="connsiteY44" fmla="*/ 2710283 h 2994072"/>
              <a:gd name="connsiteX45" fmla="*/ 520147 w 3475014"/>
              <a:gd name="connsiteY45" fmla="*/ 2676416 h 2994072"/>
              <a:gd name="connsiteX46" fmla="*/ 706414 w 3475014"/>
              <a:gd name="connsiteY46" fmla="*/ 2566350 h 2994072"/>
              <a:gd name="connsiteX47" fmla="*/ 765680 w 3475014"/>
              <a:gd name="connsiteY47" fmla="*/ 2532483 h 2994072"/>
              <a:gd name="connsiteX48" fmla="*/ 816480 w 3475014"/>
              <a:gd name="connsiteY48" fmla="*/ 2524016 h 2994072"/>
              <a:gd name="connsiteX49" fmla="*/ 884214 w 3475014"/>
              <a:gd name="connsiteY49" fmla="*/ 2532483 h 2994072"/>
              <a:gd name="connsiteX50" fmla="*/ 951947 w 3475014"/>
              <a:gd name="connsiteY50" fmla="*/ 2600216 h 2994072"/>
              <a:gd name="connsiteX51" fmla="*/ 1002747 w 3475014"/>
              <a:gd name="connsiteY51" fmla="*/ 2651016 h 2994072"/>
              <a:gd name="connsiteX52" fmla="*/ 1070480 w 3475014"/>
              <a:gd name="connsiteY52" fmla="*/ 2735683 h 2994072"/>
              <a:gd name="connsiteX53" fmla="*/ 1163614 w 3475014"/>
              <a:gd name="connsiteY53" fmla="*/ 2828816 h 2994072"/>
              <a:gd name="connsiteX54" fmla="*/ 1222880 w 3475014"/>
              <a:gd name="connsiteY54" fmla="*/ 2888083 h 2994072"/>
              <a:gd name="connsiteX55" fmla="*/ 1282147 w 3475014"/>
              <a:gd name="connsiteY55" fmla="*/ 2938883 h 2994072"/>
              <a:gd name="connsiteX56" fmla="*/ 1426080 w 3475014"/>
              <a:gd name="connsiteY56" fmla="*/ 2786483 h 2994072"/>
              <a:gd name="connsiteX57" fmla="*/ 1468414 w 3475014"/>
              <a:gd name="connsiteY57" fmla="*/ 2727216 h 2994072"/>
              <a:gd name="connsiteX58" fmla="*/ 1527680 w 3475014"/>
              <a:gd name="connsiteY58" fmla="*/ 2667950 h 2994072"/>
              <a:gd name="connsiteX59" fmla="*/ 1603880 w 3475014"/>
              <a:gd name="connsiteY59" fmla="*/ 2566350 h 2994072"/>
              <a:gd name="connsiteX60" fmla="*/ 1612347 w 3475014"/>
              <a:gd name="connsiteY60" fmla="*/ 2591750 h 2994072"/>
              <a:gd name="connsiteX61" fmla="*/ 1730880 w 3475014"/>
              <a:gd name="connsiteY61" fmla="*/ 2676416 h 2994072"/>
              <a:gd name="connsiteX62" fmla="*/ 1883280 w 3475014"/>
              <a:gd name="connsiteY62" fmla="*/ 2786483 h 2994072"/>
              <a:gd name="connsiteX63" fmla="*/ 1942547 w 3475014"/>
              <a:gd name="connsiteY63" fmla="*/ 2828816 h 2994072"/>
              <a:gd name="connsiteX64" fmla="*/ 2001814 w 3475014"/>
              <a:gd name="connsiteY64" fmla="*/ 2845750 h 2994072"/>
              <a:gd name="connsiteX65" fmla="*/ 2086480 w 3475014"/>
              <a:gd name="connsiteY65" fmla="*/ 2710283 h 2994072"/>
              <a:gd name="connsiteX66" fmla="*/ 2111880 w 3475014"/>
              <a:gd name="connsiteY66" fmla="*/ 2718750 h 2994072"/>
              <a:gd name="connsiteX67" fmla="*/ 2255814 w 3475014"/>
              <a:gd name="connsiteY67" fmla="*/ 2727216 h 2994072"/>
              <a:gd name="connsiteX68" fmla="*/ 2315080 w 3475014"/>
              <a:gd name="connsiteY68" fmla="*/ 2735683 h 2994072"/>
              <a:gd name="connsiteX69" fmla="*/ 2653747 w 3475014"/>
              <a:gd name="connsiteY69" fmla="*/ 2718750 h 2994072"/>
              <a:gd name="connsiteX70" fmla="*/ 2594480 w 3475014"/>
              <a:gd name="connsiteY70" fmla="*/ 2651016 h 2994072"/>
              <a:gd name="connsiteX71" fmla="*/ 2501347 w 3475014"/>
              <a:gd name="connsiteY71" fmla="*/ 2557883 h 2994072"/>
              <a:gd name="connsiteX72" fmla="*/ 2323547 w 3475014"/>
              <a:gd name="connsiteY72" fmla="*/ 2405483 h 2994072"/>
              <a:gd name="connsiteX73" fmla="*/ 2238880 w 3475014"/>
              <a:gd name="connsiteY73" fmla="*/ 2346216 h 2994072"/>
              <a:gd name="connsiteX74" fmla="*/ 2230414 w 3475014"/>
              <a:gd name="connsiteY74" fmla="*/ 2320816 h 2994072"/>
              <a:gd name="connsiteX75" fmla="*/ 2289680 w 3475014"/>
              <a:gd name="connsiteY75" fmla="*/ 2329283 h 2994072"/>
              <a:gd name="connsiteX76" fmla="*/ 2442080 w 3475014"/>
              <a:gd name="connsiteY76" fmla="*/ 2346216 h 2994072"/>
              <a:gd name="connsiteX77" fmla="*/ 2552147 w 3475014"/>
              <a:gd name="connsiteY77" fmla="*/ 2363150 h 2994072"/>
              <a:gd name="connsiteX78" fmla="*/ 2636814 w 3475014"/>
              <a:gd name="connsiteY78" fmla="*/ 2371616 h 2994072"/>
              <a:gd name="connsiteX79" fmla="*/ 3043214 w 3475014"/>
              <a:gd name="connsiteY79" fmla="*/ 2329283 h 2994072"/>
              <a:gd name="connsiteX80" fmla="*/ 3119414 w 3475014"/>
              <a:gd name="connsiteY80" fmla="*/ 2320816 h 2994072"/>
              <a:gd name="connsiteX81" fmla="*/ 3280280 w 3475014"/>
              <a:gd name="connsiteY81" fmla="*/ 2295416 h 2994072"/>
              <a:gd name="connsiteX82" fmla="*/ 3348014 w 3475014"/>
              <a:gd name="connsiteY82" fmla="*/ 2270016 h 2994072"/>
              <a:gd name="connsiteX83" fmla="*/ 3390347 w 3475014"/>
              <a:gd name="connsiteY83" fmla="*/ 2253083 h 2994072"/>
              <a:gd name="connsiteX84" fmla="*/ 3475014 w 3475014"/>
              <a:gd name="connsiteY84" fmla="*/ 2236150 h 2994072"/>
              <a:gd name="connsiteX85" fmla="*/ 3466547 w 3475014"/>
              <a:gd name="connsiteY85" fmla="*/ 2210750 h 2994072"/>
              <a:gd name="connsiteX86" fmla="*/ 3424214 w 3475014"/>
              <a:gd name="connsiteY86" fmla="*/ 2185350 h 2994072"/>
              <a:gd name="connsiteX87" fmla="*/ 3212547 w 3475014"/>
              <a:gd name="connsiteY87" fmla="*/ 2083750 h 2994072"/>
              <a:gd name="connsiteX88" fmla="*/ 3043214 w 3475014"/>
              <a:gd name="connsiteY88" fmla="*/ 1965216 h 2994072"/>
              <a:gd name="connsiteX89" fmla="*/ 2992414 w 3475014"/>
              <a:gd name="connsiteY89" fmla="*/ 1914416 h 2994072"/>
              <a:gd name="connsiteX90" fmla="*/ 2814614 w 3475014"/>
              <a:gd name="connsiteY90" fmla="*/ 1838216 h 2994072"/>
              <a:gd name="connsiteX91" fmla="*/ 2577547 w 3475014"/>
              <a:gd name="connsiteY91" fmla="*/ 1787416 h 2994072"/>
              <a:gd name="connsiteX92" fmla="*/ 2492880 w 3475014"/>
              <a:gd name="connsiteY92" fmla="*/ 1770483 h 2994072"/>
              <a:gd name="connsiteX93" fmla="*/ 2450547 w 3475014"/>
              <a:gd name="connsiteY93" fmla="*/ 1753550 h 2994072"/>
              <a:gd name="connsiteX94" fmla="*/ 2425147 w 3475014"/>
              <a:gd name="connsiteY94" fmla="*/ 1745083 h 2994072"/>
              <a:gd name="connsiteX95" fmla="*/ 2459014 w 3475014"/>
              <a:gd name="connsiteY95" fmla="*/ 1736616 h 2994072"/>
              <a:gd name="connsiteX96" fmla="*/ 2831547 w 3475014"/>
              <a:gd name="connsiteY96" fmla="*/ 1719683 h 2994072"/>
              <a:gd name="connsiteX97" fmla="*/ 2983947 w 3475014"/>
              <a:gd name="connsiteY97" fmla="*/ 1694283 h 2994072"/>
              <a:gd name="connsiteX98" fmla="*/ 3229480 w 3475014"/>
              <a:gd name="connsiteY98" fmla="*/ 1668883 h 2994072"/>
              <a:gd name="connsiteX99" fmla="*/ 3297214 w 3475014"/>
              <a:gd name="connsiteY99" fmla="*/ 1660416 h 2994072"/>
              <a:gd name="connsiteX100" fmla="*/ 3331080 w 3475014"/>
              <a:gd name="connsiteY100" fmla="*/ 1660416 h 2994072"/>
              <a:gd name="connsiteX101" fmla="*/ 3322614 w 3475014"/>
              <a:gd name="connsiteY101" fmla="*/ 1601150 h 2994072"/>
              <a:gd name="connsiteX102" fmla="*/ 3271814 w 3475014"/>
              <a:gd name="connsiteY102" fmla="*/ 1508016 h 2994072"/>
              <a:gd name="connsiteX103" fmla="*/ 3254880 w 3475014"/>
              <a:gd name="connsiteY103" fmla="*/ 1491083 h 2994072"/>
              <a:gd name="connsiteX104" fmla="*/ 3102480 w 3475014"/>
              <a:gd name="connsiteY104" fmla="*/ 1440283 h 2994072"/>
              <a:gd name="connsiteX105" fmla="*/ 3017814 w 3475014"/>
              <a:gd name="connsiteY105" fmla="*/ 1423350 h 2994072"/>
              <a:gd name="connsiteX106" fmla="*/ 2907747 w 3475014"/>
              <a:gd name="connsiteY106" fmla="*/ 1389483 h 2994072"/>
              <a:gd name="connsiteX107" fmla="*/ 2772280 w 3475014"/>
              <a:gd name="connsiteY107" fmla="*/ 1296350 h 2994072"/>
              <a:gd name="connsiteX108" fmla="*/ 2721480 w 3475014"/>
              <a:gd name="connsiteY108" fmla="*/ 1262483 h 2994072"/>
              <a:gd name="connsiteX109" fmla="*/ 2475947 w 3475014"/>
              <a:gd name="connsiteY109" fmla="*/ 1203216 h 2994072"/>
              <a:gd name="connsiteX110" fmla="*/ 2416680 w 3475014"/>
              <a:gd name="connsiteY110" fmla="*/ 1160883 h 2994072"/>
              <a:gd name="connsiteX111" fmla="*/ 2391280 w 3475014"/>
              <a:gd name="connsiteY111" fmla="*/ 1135483 h 2994072"/>
              <a:gd name="connsiteX112" fmla="*/ 2442080 w 3475014"/>
              <a:gd name="connsiteY112" fmla="*/ 1093150 h 2994072"/>
              <a:gd name="connsiteX113" fmla="*/ 2873880 w 3475014"/>
              <a:gd name="connsiteY113" fmla="*/ 949216 h 2994072"/>
              <a:gd name="connsiteX114" fmla="*/ 3085547 w 3475014"/>
              <a:gd name="connsiteY114" fmla="*/ 881483 h 2994072"/>
              <a:gd name="connsiteX115" fmla="*/ 3161747 w 3475014"/>
              <a:gd name="connsiteY115" fmla="*/ 847616 h 2994072"/>
              <a:gd name="connsiteX116" fmla="*/ 3204080 w 3475014"/>
              <a:gd name="connsiteY116" fmla="*/ 839150 h 2994072"/>
              <a:gd name="connsiteX117" fmla="*/ 3229480 w 3475014"/>
              <a:gd name="connsiteY117" fmla="*/ 830683 h 2994072"/>
              <a:gd name="connsiteX118" fmla="*/ 2602947 w 3475014"/>
              <a:gd name="connsiteY118" fmla="*/ 873016 h 2994072"/>
              <a:gd name="connsiteX119" fmla="*/ 2475947 w 3475014"/>
              <a:gd name="connsiteY119" fmla="*/ 915350 h 2994072"/>
              <a:gd name="connsiteX120" fmla="*/ 2416680 w 3475014"/>
              <a:gd name="connsiteY120" fmla="*/ 923816 h 2994072"/>
              <a:gd name="connsiteX121" fmla="*/ 2205014 w 3475014"/>
              <a:gd name="connsiteY121" fmla="*/ 906883 h 2994072"/>
              <a:gd name="connsiteX122" fmla="*/ 2221947 w 3475014"/>
              <a:gd name="connsiteY122" fmla="*/ 805283 h 2994072"/>
              <a:gd name="connsiteX123" fmla="*/ 2205014 w 3475014"/>
              <a:gd name="connsiteY123" fmla="*/ 678283 h 2994072"/>
              <a:gd name="connsiteX124" fmla="*/ 2188080 w 3475014"/>
              <a:gd name="connsiteY124" fmla="*/ 26350 h 2994072"/>
              <a:gd name="connsiteX125" fmla="*/ 2137280 w 3475014"/>
              <a:gd name="connsiteY125" fmla="*/ 94083 h 2994072"/>
              <a:gd name="connsiteX126" fmla="*/ 2052614 w 3475014"/>
              <a:gd name="connsiteY126" fmla="*/ 297283 h 2994072"/>
              <a:gd name="connsiteX127" fmla="*/ 2001814 w 3475014"/>
              <a:gd name="connsiteY127" fmla="*/ 441216 h 2994072"/>
              <a:gd name="connsiteX128" fmla="*/ 1976414 w 3475014"/>
              <a:gd name="connsiteY128" fmla="*/ 492016 h 2994072"/>
              <a:gd name="connsiteX129" fmla="*/ 1942547 w 3475014"/>
              <a:gd name="connsiteY129" fmla="*/ 576683 h 2994072"/>
              <a:gd name="connsiteX130" fmla="*/ 1917147 w 3475014"/>
              <a:gd name="connsiteY130" fmla="*/ 610550 h 2994072"/>
              <a:gd name="connsiteX131" fmla="*/ 1908680 w 3475014"/>
              <a:gd name="connsiteY131" fmla="*/ 644416 h 2994072"/>
              <a:gd name="connsiteX132" fmla="*/ 1891747 w 3475014"/>
              <a:gd name="connsiteY132" fmla="*/ 678283 h 2994072"/>
              <a:gd name="connsiteX133" fmla="*/ 1883280 w 3475014"/>
              <a:gd name="connsiteY133" fmla="*/ 754483 h 2994072"/>
              <a:gd name="connsiteX134" fmla="*/ 1747814 w 3475014"/>
              <a:gd name="connsiteY134" fmla="*/ 678283 h 2994072"/>
              <a:gd name="connsiteX135" fmla="*/ 1680080 w 3475014"/>
              <a:gd name="connsiteY135" fmla="*/ 627483 h 2994072"/>
              <a:gd name="connsiteX136" fmla="*/ 1637747 w 3475014"/>
              <a:gd name="connsiteY136" fmla="*/ 568216 h 2994072"/>
              <a:gd name="connsiteX137" fmla="*/ 1595414 w 3475014"/>
              <a:gd name="connsiteY137" fmla="*/ 500483 h 2994072"/>
              <a:gd name="connsiteX138" fmla="*/ 1570014 w 3475014"/>
              <a:gd name="connsiteY138" fmla="*/ 466616 h 2994072"/>
              <a:gd name="connsiteX139" fmla="*/ 1553080 w 3475014"/>
              <a:gd name="connsiteY139" fmla="*/ 441216 h 2994072"/>
              <a:gd name="connsiteX140" fmla="*/ 1502280 w 3475014"/>
              <a:gd name="connsiteY140" fmla="*/ 415816 h 2994072"/>
              <a:gd name="connsiteX141" fmla="*/ 1476880 w 3475014"/>
              <a:gd name="connsiteY141" fmla="*/ 373483 h 2994072"/>
              <a:gd name="connsiteX142" fmla="*/ 1468414 w 3475014"/>
              <a:gd name="connsiteY142" fmla="*/ 339616 h 2994072"/>
              <a:gd name="connsiteX143" fmla="*/ 1443014 w 3475014"/>
              <a:gd name="connsiteY143" fmla="*/ 754483 h 2994072"/>
              <a:gd name="connsiteX144" fmla="*/ 1434547 w 3475014"/>
              <a:gd name="connsiteY144" fmla="*/ 779883 h 2994072"/>
              <a:gd name="connsiteX145" fmla="*/ 1392214 w 3475014"/>
              <a:gd name="connsiteY145" fmla="*/ 762950 h 2994072"/>
              <a:gd name="connsiteX146" fmla="*/ 1290614 w 3475014"/>
              <a:gd name="connsiteY146" fmla="*/ 652883 h 2994072"/>
              <a:gd name="connsiteX147" fmla="*/ 1231347 w 3475014"/>
              <a:gd name="connsiteY147" fmla="*/ 559750 h 2994072"/>
              <a:gd name="connsiteX148" fmla="*/ 1180547 w 3475014"/>
              <a:gd name="connsiteY148" fmla="*/ 500483 h 2994072"/>
              <a:gd name="connsiteX149" fmla="*/ 1036614 w 3475014"/>
              <a:gd name="connsiteY149" fmla="*/ 398883 h 2994072"/>
              <a:gd name="connsiteX150" fmla="*/ 985814 w 3475014"/>
              <a:gd name="connsiteY150" fmla="*/ 373483 h 2994072"/>
              <a:gd name="connsiteX151" fmla="*/ 960414 w 3475014"/>
              <a:gd name="connsiteY151" fmla="*/ 339616 h 2994072"/>
              <a:gd name="connsiteX152" fmla="*/ 926547 w 3475014"/>
              <a:gd name="connsiteY152" fmla="*/ 288816 h 2994072"/>
              <a:gd name="connsiteX153" fmla="*/ 841880 w 3475014"/>
              <a:gd name="connsiteY153" fmla="*/ 204150 h 2994072"/>
              <a:gd name="connsiteX154" fmla="*/ 816480 w 3475014"/>
              <a:gd name="connsiteY154" fmla="*/ 178750 h 2994072"/>
              <a:gd name="connsiteX155" fmla="*/ 757214 w 3475014"/>
              <a:gd name="connsiteY155" fmla="*/ 119483 h 2994072"/>
              <a:gd name="connsiteX156" fmla="*/ 765680 w 3475014"/>
              <a:gd name="connsiteY156" fmla="*/ 238016 h 2994072"/>
              <a:gd name="connsiteX157" fmla="*/ 791080 w 3475014"/>
              <a:gd name="connsiteY157" fmla="*/ 381950 h 2994072"/>
              <a:gd name="connsiteX158" fmla="*/ 799547 w 3475014"/>
              <a:gd name="connsiteY158" fmla="*/ 458150 h 2994072"/>
              <a:gd name="connsiteX159" fmla="*/ 816480 w 3475014"/>
              <a:gd name="connsiteY159" fmla="*/ 602083 h 2994072"/>
              <a:gd name="connsiteX160" fmla="*/ 841880 w 3475014"/>
              <a:gd name="connsiteY160" fmla="*/ 695216 h 2994072"/>
              <a:gd name="connsiteX161" fmla="*/ 850347 w 3475014"/>
              <a:gd name="connsiteY161" fmla="*/ 737550 h 2994072"/>
              <a:gd name="connsiteX162" fmla="*/ 875747 w 3475014"/>
              <a:gd name="connsiteY162" fmla="*/ 856083 h 2994072"/>
              <a:gd name="connsiteX163" fmla="*/ 841880 w 3475014"/>
              <a:gd name="connsiteY163" fmla="*/ 864550 h 2994072"/>
              <a:gd name="connsiteX164" fmla="*/ 867280 w 3475014"/>
              <a:gd name="connsiteY164" fmla="*/ 856083 h 2994072"/>
              <a:gd name="connsiteX165" fmla="*/ 867280 w 3475014"/>
              <a:gd name="connsiteY165" fmla="*/ 847616 h 2994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3475014" h="2994072">
                <a:moveTo>
                  <a:pt x="926547" y="873016"/>
                </a:moveTo>
                <a:cubicBezTo>
                  <a:pt x="805111" y="897304"/>
                  <a:pt x="851688" y="900199"/>
                  <a:pt x="697947" y="695216"/>
                </a:cubicBezTo>
                <a:cubicBezTo>
                  <a:pt x="689480" y="683927"/>
                  <a:pt x="683094" y="670725"/>
                  <a:pt x="672547" y="661350"/>
                </a:cubicBezTo>
                <a:cubicBezTo>
                  <a:pt x="623091" y="617389"/>
                  <a:pt x="632604" y="638502"/>
                  <a:pt x="587880" y="610550"/>
                </a:cubicBezTo>
                <a:cubicBezTo>
                  <a:pt x="575914" y="603071"/>
                  <a:pt x="565980" y="592629"/>
                  <a:pt x="554014" y="585150"/>
                </a:cubicBezTo>
                <a:cubicBezTo>
                  <a:pt x="543311" y="578460"/>
                  <a:pt x="531106" y="574478"/>
                  <a:pt x="520147" y="568216"/>
                </a:cubicBezTo>
                <a:cubicBezTo>
                  <a:pt x="511312" y="563167"/>
                  <a:pt x="503848" y="555834"/>
                  <a:pt x="494747" y="551283"/>
                </a:cubicBezTo>
                <a:cubicBezTo>
                  <a:pt x="482597" y="545208"/>
                  <a:pt x="446337" y="537064"/>
                  <a:pt x="435480" y="534350"/>
                </a:cubicBezTo>
                <a:cubicBezTo>
                  <a:pt x="418547" y="525883"/>
                  <a:pt x="403612" y="508950"/>
                  <a:pt x="384680" y="508950"/>
                </a:cubicBezTo>
                <a:cubicBezTo>
                  <a:pt x="374504" y="508950"/>
                  <a:pt x="366902" y="524210"/>
                  <a:pt x="367747" y="534350"/>
                </a:cubicBezTo>
                <a:cubicBezTo>
                  <a:pt x="372758" y="594474"/>
                  <a:pt x="381683" y="655205"/>
                  <a:pt x="401614" y="712150"/>
                </a:cubicBezTo>
                <a:cubicBezTo>
                  <a:pt x="415047" y="750529"/>
                  <a:pt x="468042" y="855972"/>
                  <a:pt x="511680" y="906883"/>
                </a:cubicBezTo>
                <a:cubicBezTo>
                  <a:pt x="519472" y="915974"/>
                  <a:pt x="528131" y="924328"/>
                  <a:pt x="537080" y="932283"/>
                </a:cubicBezTo>
                <a:cubicBezTo>
                  <a:pt x="553555" y="946927"/>
                  <a:pt x="571570" y="959789"/>
                  <a:pt x="587880" y="974616"/>
                </a:cubicBezTo>
                <a:cubicBezTo>
                  <a:pt x="597365" y="983239"/>
                  <a:pt x="675841" y="1063611"/>
                  <a:pt x="681014" y="1067750"/>
                </a:cubicBezTo>
                <a:lnTo>
                  <a:pt x="723347" y="1101616"/>
                </a:lnTo>
                <a:cubicBezTo>
                  <a:pt x="528594" y="1166536"/>
                  <a:pt x="884904" y="1052455"/>
                  <a:pt x="308480" y="1143950"/>
                </a:cubicBezTo>
                <a:cubicBezTo>
                  <a:pt x="249418" y="1153325"/>
                  <a:pt x="196648" y="1186787"/>
                  <a:pt x="139147" y="1203216"/>
                </a:cubicBezTo>
                <a:cubicBezTo>
                  <a:pt x="63374" y="1224866"/>
                  <a:pt x="100147" y="1216772"/>
                  <a:pt x="29080" y="1228616"/>
                </a:cubicBezTo>
                <a:cubicBezTo>
                  <a:pt x="20613" y="1234261"/>
                  <a:pt x="6898" y="1235896"/>
                  <a:pt x="3680" y="1245550"/>
                </a:cubicBezTo>
                <a:cubicBezTo>
                  <a:pt x="0" y="1256589"/>
                  <a:pt x="6943" y="1269008"/>
                  <a:pt x="12147" y="1279416"/>
                </a:cubicBezTo>
                <a:cubicBezTo>
                  <a:pt x="23287" y="1301697"/>
                  <a:pt x="78261" y="1319733"/>
                  <a:pt x="88347" y="1321750"/>
                </a:cubicBezTo>
                <a:cubicBezTo>
                  <a:pt x="279726" y="1360026"/>
                  <a:pt x="322426" y="1360597"/>
                  <a:pt x="477814" y="1372550"/>
                </a:cubicBezTo>
                <a:cubicBezTo>
                  <a:pt x="486281" y="1375372"/>
                  <a:pt x="495788" y="1376066"/>
                  <a:pt x="503214" y="1381016"/>
                </a:cubicBezTo>
                <a:cubicBezTo>
                  <a:pt x="568459" y="1424512"/>
                  <a:pt x="532840" y="1500698"/>
                  <a:pt x="503214" y="1575750"/>
                </a:cubicBezTo>
                <a:cubicBezTo>
                  <a:pt x="465103" y="1672297"/>
                  <a:pt x="401662" y="1715979"/>
                  <a:pt x="350814" y="1795883"/>
                </a:cubicBezTo>
                <a:cubicBezTo>
                  <a:pt x="316726" y="1849450"/>
                  <a:pt x="280078" y="1912087"/>
                  <a:pt x="257680" y="1973683"/>
                </a:cubicBezTo>
                <a:cubicBezTo>
                  <a:pt x="253703" y="1984619"/>
                  <a:pt x="251831" y="1996212"/>
                  <a:pt x="249214" y="2007550"/>
                </a:cubicBezTo>
                <a:cubicBezTo>
                  <a:pt x="243363" y="2032903"/>
                  <a:pt x="239932" y="2058881"/>
                  <a:pt x="232280" y="2083750"/>
                </a:cubicBezTo>
                <a:cubicBezTo>
                  <a:pt x="228568" y="2095813"/>
                  <a:pt x="220991" y="2106327"/>
                  <a:pt x="215347" y="2117616"/>
                </a:cubicBezTo>
                <a:cubicBezTo>
                  <a:pt x="212525" y="2109149"/>
                  <a:pt x="206880" y="2101141"/>
                  <a:pt x="206880" y="2092216"/>
                </a:cubicBezTo>
                <a:cubicBezTo>
                  <a:pt x="206880" y="2077826"/>
                  <a:pt x="207720" y="2062086"/>
                  <a:pt x="215347" y="2049883"/>
                </a:cubicBezTo>
                <a:cubicBezTo>
                  <a:pt x="222826" y="2037917"/>
                  <a:pt x="235439" y="2027544"/>
                  <a:pt x="249214" y="2024483"/>
                </a:cubicBezTo>
                <a:cubicBezTo>
                  <a:pt x="313116" y="2010283"/>
                  <a:pt x="379036" y="2007550"/>
                  <a:pt x="443947" y="1999083"/>
                </a:cubicBezTo>
                <a:cubicBezTo>
                  <a:pt x="452414" y="1993439"/>
                  <a:pt x="459994" y="1986158"/>
                  <a:pt x="469347" y="1982150"/>
                </a:cubicBezTo>
                <a:cubicBezTo>
                  <a:pt x="507244" y="1965909"/>
                  <a:pt x="526951" y="1976650"/>
                  <a:pt x="570947" y="1982150"/>
                </a:cubicBezTo>
                <a:cubicBezTo>
                  <a:pt x="576591" y="1993439"/>
                  <a:pt x="583889" y="2004043"/>
                  <a:pt x="587880" y="2016016"/>
                </a:cubicBezTo>
                <a:cubicBezTo>
                  <a:pt x="592431" y="2029668"/>
                  <a:pt x="596347" y="2043959"/>
                  <a:pt x="596347" y="2058350"/>
                </a:cubicBezTo>
                <a:cubicBezTo>
                  <a:pt x="596347" y="2158752"/>
                  <a:pt x="594169" y="2192468"/>
                  <a:pt x="562480" y="2278483"/>
                </a:cubicBezTo>
                <a:cubicBezTo>
                  <a:pt x="552871" y="2304565"/>
                  <a:pt x="539197" y="2328981"/>
                  <a:pt x="528614" y="2354683"/>
                </a:cubicBezTo>
                <a:cubicBezTo>
                  <a:pt x="519433" y="2376980"/>
                  <a:pt x="512169" y="2400028"/>
                  <a:pt x="503214" y="2422416"/>
                </a:cubicBezTo>
                <a:cubicBezTo>
                  <a:pt x="495232" y="2442372"/>
                  <a:pt x="484225" y="2461168"/>
                  <a:pt x="477814" y="2481683"/>
                </a:cubicBezTo>
                <a:cubicBezTo>
                  <a:pt x="470053" y="2506518"/>
                  <a:pt x="466240" y="2532421"/>
                  <a:pt x="460880" y="2557883"/>
                </a:cubicBezTo>
                <a:cubicBezTo>
                  <a:pt x="454951" y="2586047"/>
                  <a:pt x="447517" y="2613991"/>
                  <a:pt x="443947" y="2642550"/>
                </a:cubicBezTo>
                <a:cubicBezTo>
                  <a:pt x="441125" y="2665128"/>
                  <a:pt x="414688" y="2701042"/>
                  <a:pt x="435480" y="2710283"/>
                </a:cubicBezTo>
                <a:cubicBezTo>
                  <a:pt x="463257" y="2722628"/>
                  <a:pt x="492703" y="2689484"/>
                  <a:pt x="520147" y="2676416"/>
                </a:cubicBezTo>
                <a:cubicBezTo>
                  <a:pt x="603297" y="2636821"/>
                  <a:pt x="627450" y="2614606"/>
                  <a:pt x="706414" y="2566350"/>
                </a:cubicBezTo>
                <a:cubicBezTo>
                  <a:pt x="725829" y="2554485"/>
                  <a:pt x="743236" y="2536224"/>
                  <a:pt x="765680" y="2532483"/>
                </a:cubicBezTo>
                <a:lnTo>
                  <a:pt x="816480" y="2524016"/>
                </a:lnTo>
                <a:cubicBezTo>
                  <a:pt x="839058" y="2526838"/>
                  <a:pt x="862977" y="2524315"/>
                  <a:pt x="884214" y="2532483"/>
                </a:cubicBezTo>
                <a:cubicBezTo>
                  <a:pt x="921256" y="2546730"/>
                  <a:pt x="928440" y="2574097"/>
                  <a:pt x="951947" y="2600216"/>
                </a:cubicBezTo>
                <a:cubicBezTo>
                  <a:pt x="967967" y="2618016"/>
                  <a:pt x="986727" y="2633216"/>
                  <a:pt x="1002747" y="2651016"/>
                </a:cubicBezTo>
                <a:cubicBezTo>
                  <a:pt x="1124909" y="2786753"/>
                  <a:pt x="888625" y="2542463"/>
                  <a:pt x="1070480" y="2735683"/>
                </a:cubicBezTo>
                <a:cubicBezTo>
                  <a:pt x="1100570" y="2767653"/>
                  <a:pt x="1132569" y="2797771"/>
                  <a:pt x="1163614" y="2828816"/>
                </a:cubicBezTo>
                <a:cubicBezTo>
                  <a:pt x="1183370" y="2848572"/>
                  <a:pt x="1201667" y="2869901"/>
                  <a:pt x="1222880" y="2888083"/>
                </a:cubicBezTo>
                <a:lnTo>
                  <a:pt x="1282147" y="2938883"/>
                </a:lnTo>
                <a:cubicBezTo>
                  <a:pt x="1356051" y="2840344"/>
                  <a:pt x="1238261" y="2994072"/>
                  <a:pt x="1426080" y="2786483"/>
                </a:cubicBezTo>
                <a:cubicBezTo>
                  <a:pt x="1442368" y="2768480"/>
                  <a:pt x="1452614" y="2745649"/>
                  <a:pt x="1468414" y="2727216"/>
                </a:cubicBezTo>
                <a:cubicBezTo>
                  <a:pt x="1486596" y="2706004"/>
                  <a:pt x="1510062" y="2689633"/>
                  <a:pt x="1527680" y="2667950"/>
                </a:cubicBezTo>
                <a:cubicBezTo>
                  <a:pt x="1652136" y="2514773"/>
                  <a:pt x="1530609" y="2639621"/>
                  <a:pt x="1603880" y="2566350"/>
                </a:cubicBezTo>
                <a:cubicBezTo>
                  <a:pt x="1606702" y="2574817"/>
                  <a:pt x="1606470" y="2585034"/>
                  <a:pt x="1612347" y="2591750"/>
                </a:cubicBezTo>
                <a:cubicBezTo>
                  <a:pt x="1645339" y="2629455"/>
                  <a:pt x="1690671" y="2648579"/>
                  <a:pt x="1730880" y="2676416"/>
                </a:cubicBezTo>
                <a:cubicBezTo>
                  <a:pt x="1782401" y="2712085"/>
                  <a:pt x="1832602" y="2749626"/>
                  <a:pt x="1883280" y="2786483"/>
                </a:cubicBezTo>
                <a:cubicBezTo>
                  <a:pt x="1891719" y="2792620"/>
                  <a:pt x="1929612" y="2822349"/>
                  <a:pt x="1942547" y="2828816"/>
                </a:cubicBezTo>
                <a:cubicBezTo>
                  <a:pt x="1954695" y="2834890"/>
                  <a:pt x="1990961" y="2843037"/>
                  <a:pt x="2001814" y="2845750"/>
                </a:cubicBezTo>
                <a:cubicBezTo>
                  <a:pt x="2140752" y="2814874"/>
                  <a:pt x="2039518" y="2862913"/>
                  <a:pt x="2086480" y="2710283"/>
                </a:cubicBezTo>
                <a:cubicBezTo>
                  <a:pt x="2089105" y="2701753"/>
                  <a:pt x="2103000" y="2717862"/>
                  <a:pt x="2111880" y="2718750"/>
                </a:cubicBezTo>
                <a:cubicBezTo>
                  <a:pt x="2159702" y="2723532"/>
                  <a:pt x="2207836" y="2724394"/>
                  <a:pt x="2255814" y="2727216"/>
                </a:cubicBezTo>
                <a:cubicBezTo>
                  <a:pt x="2275569" y="2730038"/>
                  <a:pt x="2295124" y="2735683"/>
                  <a:pt x="2315080" y="2735683"/>
                </a:cubicBezTo>
                <a:cubicBezTo>
                  <a:pt x="2397862" y="2735683"/>
                  <a:pt x="2561155" y="2724537"/>
                  <a:pt x="2653747" y="2718750"/>
                </a:cubicBezTo>
                <a:cubicBezTo>
                  <a:pt x="2694412" y="2678083"/>
                  <a:pt x="2669113" y="2714454"/>
                  <a:pt x="2594480" y="2651016"/>
                </a:cubicBezTo>
                <a:cubicBezTo>
                  <a:pt x="2561028" y="2622582"/>
                  <a:pt x="2533879" y="2587365"/>
                  <a:pt x="2501347" y="2557883"/>
                </a:cubicBezTo>
                <a:cubicBezTo>
                  <a:pt x="2443506" y="2505465"/>
                  <a:pt x="2388496" y="2448783"/>
                  <a:pt x="2323547" y="2405483"/>
                </a:cubicBezTo>
                <a:cubicBezTo>
                  <a:pt x="2261006" y="2363788"/>
                  <a:pt x="2289028" y="2383827"/>
                  <a:pt x="2238880" y="2346216"/>
                </a:cubicBezTo>
                <a:cubicBezTo>
                  <a:pt x="2236058" y="2337749"/>
                  <a:pt x="2226423" y="2328798"/>
                  <a:pt x="2230414" y="2320816"/>
                </a:cubicBezTo>
                <a:cubicBezTo>
                  <a:pt x="2243206" y="2295233"/>
                  <a:pt x="2282595" y="2326921"/>
                  <a:pt x="2289680" y="2329283"/>
                </a:cubicBezTo>
                <a:cubicBezTo>
                  <a:pt x="2327322" y="2341830"/>
                  <a:pt x="2421925" y="2344666"/>
                  <a:pt x="2442080" y="2346216"/>
                </a:cubicBezTo>
                <a:cubicBezTo>
                  <a:pt x="2478823" y="2352340"/>
                  <a:pt x="2515110" y="2358793"/>
                  <a:pt x="2552147" y="2363150"/>
                </a:cubicBezTo>
                <a:cubicBezTo>
                  <a:pt x="2580316" y="2366464"/>
                  <a:pt x="2608592" y="2368794"/>
                  <a:pt x="2636814" y="2371616"/>
                </a:cubicBezTo>
                <a:cubicBezTo>
                  <a:pt x="3183739" y="2340364"/>
                  <a:pt x="2755680" y="2381562"/>
                  <a:pt x="3043214" y="2329283"/>
                </a:cubicBezTo>
                <a:cubicBezTo>
                  <a:pt x="3068358" y="2324711"/>
                  <a:pt x="3094115" y="2324430"/>
                  <a:pt x="3119414" y="2320816"/>
                </a:cubicBezTo>
                <a:cubicBezTo>
                  <a:pt x="3173155" y="2313139"/>
                  <a:pt x="3280280" y="2295416"/>
                  <a:pt x="3280280" y="2295416"/>
                </a:cubicBezTo>
                <a:cubicBezTo>
                  <a:pt x="3349562" y="2260776"/>
                  <a:pt x="3278847" y="2293072"/>
                  <a:pt x="3348014" y="2270016"/>
                </a:cubicBezTo>
                <a:cubicBezTo>
                  <a:pt x="3362432" y="2265210"/>
                  <a:pt x="3375929" y="2257889"/>
                  <a:pt x="3390347" y="2253083"/>
                </a:cubicBezTo>
                <a:cubicBezTo>
                  <a:pt x="3415612" y="2244661"/>
                  <a:pt x="3449996" y="2240319"/>
                  <a:pt x="3475014" y="2236150"/>
                </a:cubicBezTo>
                <a:cubicBezTo>
                  <a:pt x="3472192" y="2227683"/>
                  <a:pt x="3472858" y="2217061"/>
                  <a:pt x="3466547" y="2210750"/>
                </a:cubicBezTo>
                <a:cubicBezTo>
                  <a:pt x="3454911" y="2199114"/>
                  <a:pt x="3438933" y="2192709"/>
                  <a:pt x="3424214" y="2185350"/>
                </a:cubicBezTo>
                <a:cubicBezTo>
                  <a:pt x="3354214" y="2150350"/>
                  <a:pt x="3276662" y="2128631"/>
                  <a:pt x="3212547" y="2083750"/>
                </a:cubicBezTo>
                <a:cubicBezTo>
                  <a:pt x="3156103" y="2044239"/>
                  <a:pt x="3091933" y="2013935"/>
                  <a:pt x="3043214" y="1965216"/>
                </a:cubicBezTo>
                <a:cubicBezTo>
                  <a:pt x="3026281" y="1948283"/>
                  <a:pt x="3011978" y="1928226"/>
                  <a:pt x="2992414" y="1914416"/>
                </a:cubicBezTo>
                <a:cubicBezTo>
                  <a:pt x="2933273" y="1872670"/>
                  <a:pt x="2883275" y="1854478"/>
                  <a:pt x="2814614" y="1838216"/>
                </a:cubicBezTo>
                <a:cubicBezTo>
                  <a:pt x="2735973" y="1819591"/>
                  <a:pt x="2656630" y="1804065"/>
                  <a:pt x="2577547" y="1787416"/>
                </a:cubicBezTo>
                <a:cubicBezTo>
                  <a:pt x="2549383" y="1781487"/>
                  <a:pt x="2492880" y="1770483"/>
                  <a:pt x="2492880" y="1770483"/>
                </a:cubicBezTo>
                <a:cubicBezTo>
                  <a:pt x="2478769" y="1764839"/>
                  <a:pt x="2464777" y="1758886"/>
                  <a:pt x="2450547" y="1753550"/>
                </a:cubicBezTo>
                <a:cubicBezTo>
                  <a:pt x="2442191" y="1750416"/>
                  <a:pt x="2421156" y="1753065"/>
                  <a:pt x="2425147" y="1745083"/>
                </a:cubicBezTo>
                <a:cubicBezTo>
                  <a:pt x="2430351" y="1734675"/>
                  <a:pt x="2447400" y="1737342"/>
                  <a:pt x="2459014" y="1736616"/>
                </a:cubicBezTo>
                <a:cubicBezTo>
                  <a:pt x="2583078" y="1728862"/>
                  <a:pt x="2707369" y="1725327"/>
                  <a:pt x="2831547" y="1719683"/>
                </a:cubicBezTo>
                <a:cubicBezTo>
                  <a:pt x="2882347" y="1711216"/>
                  <a:pt x="2932861" y="1700805"/>
                  <a:pt x="2983947" y="1694283"/>
                </a:cubicBezTo>
                <a:cubicBezTo>
                  <a:pt x="3065566" y="1683864"/>
                  <a:pt x="3147834" y="1679089"/>
                  <a:pt x="3229480" y="1668883"/>
                </a:cubicBezTo>
                <a:lnTo>
                  <a:pt x="3297214" y="1660416"/>
                </a:lnTo>
                <a:cubicBezTo>
                  <a:pt x="3461757" y="1701553"/>
                  <a:pt x="3339900" y="1676292"/>
                  <a:pt x="3331080" y="1660416"/>
                </a:cubicBezTo>
                <a:cubicBezTo>
                  <a:pt x="3321389" y="1642971"/>
                  <a:pt x="3327454" y="1620510"/>
                  <a:pt x="3322614" y="1601150"/>
                </a:cubicBezTo>
                <a:cubicBezTo>
                  <a:pt x="3315633" y="1573228"/>
                  <a:pt x="3290662" y="1526862"/>
                  <a:pt x="3271814" y="1508016"/>
                </a:cubicBezTo>
                <a:cubicBezTo>
                  <a:pt x="3266169" y="1502372"/>
                  <a:pt x="3261858" y="1494960"/>
                  <a:pt x="3254880" y="1491083"/>
                </a:cubicBezTo>
                <a:cubicBezTo>
                  <a:pt x="3209869" y="1466077"/>
                  <a:pt x="3150727" y="1451770"/>
                  <a:pt x="3102480" y="1440283"/>
                </a:cubicBezTo>
                <a:cubicBezTo>
                  <a:pt x="3074482" y="1433617"/>
                  <a:pt x="3045663" y="1430615"/>
                  <a:pt x="3017814" y="1423350"/>
                </a:cubicBezTo>
                <a:cubicBezTo>
                  <a:pt x="2980671" y="1413660"/>
                  <a:pt x="2944436" y="1400772"/>
                  <a:pt x="2907747" y="1389483"/>
                </a:cubicBezTo>
                <a:cubicBezTo>
                  <a:pt x="2840084" y="1347194"/>
                  <a:pt x="2835870" y="1347223"/>
                  <a:pt x="2772280" y="1296350"/>
                </a:cubicBezTo>
                <a:cubicBezTo>
                  <a:pt x="2747790" y="1276758"/>
                  <a:pt x="2760325" y="1273077"/>
                  <a:pt x="2721480" y="1262483"/>
                </a:cubicBezTo>
                <a:cubicBezTo>
                  <a:pt x="2640252" y="1240330"/>
                  <a:pt x="2557791" y="1222972"/>
                  <a:pt x="2475947" y="1203216"/>
                </a:cubicBezTo>
                <a:cubicBezTo>
                  <a:pt x="2455844" y="1189815"/>
                  <a:pt x="2435059" y="1176636"/>
                  <a:pt x="2416680" y="1160883"/>
                </a:cubicBezTo>
                <a:cubicBezTo>
                  <a:pt x="2407589" y="1153091"/>
                  <a:pt x="2399747" y="1143950"/>
                  <a:pt x="2391280" y="1135483"/>
                </a:cubicBezTo>
                <a:cubicBezTo>
                  <a:pt x="2408213" y="1121372"/>
                  <a:pt x="2422033" y="1102314"/>
                  <a:pt x="2442080" y="1093150"/>
                </a:cubicBezTo>
                <a:cubicBezTo>
                  <a:pt x="2656526" y="995117"/>
                  <a:pt x="2670260" y="1009869"/>
                  <a:pt x="2873880" y="949216"/>
                </a:cubicBezTo>
                <a:cubicBezTo>
                  <a:pt x="2944877" y="928068"/>
                  <a:pt x="3017852" y="911570"/>
                  <a:pt x="3085547" y="881483"/>
                </a:cubicBezTo>
                <a:cubicBezTo>
                  <a:pt x="3110947" y="870194"/>
                  <a:pt x="3135571" y="856965"/>
                  <a:pt x="3161747" y="847616"/>
                </a:cubicBezTo>
                <a:cubicBezTo>
                  <a:pt x="3175299" y="842776"/>
                  <a:pt x="3190119" y="842640"/>
                  <a:pt x="3204080" y="839150"/>
                </a:cubicBezTo>
                <a:cubicBezTo>
                  <a:pt x="3212738" y="836985"/>
                  <a:pt x="3221013" y="833505"/>
                  <a:pt x="3229480" y="830683"/>
                </a:cubicBezTo>
                <a:cubicBezTo>
                  <a:pt x="2956508" y="815517"/>
                  <a:pt x="3008540" y="810177"/>
                  <a:pt x="2602947" y="873016"/>
                </a:cubicBezTo>
                <a:cubicBezTo>
                  <a:pt x="2558850" y="879848"/>
                  <a:pt x="2520122" y="909040"/>
                  <a:pt x="2475947" y="915350"/>
                </a:cubicBezTo>
                <a:lnTo>
                  <a:pt x="2416680" y="923816"/>
                </a:lnTo>
                <a:cubicBezTo>
                  <a:pt x="2346125" y="918172"/>
                  <a:pt x="2265475" y="943685"/>
                  <a:pt x="2205014" y="906883"/>
                </a:cubicBezTo>
                <a:cubicBezTo>
                  <a:pt x="2175686" y="889031"/>
                  <a:pt x="2221947" y="805283"/>
                  <a:pt x="2221947" y="805283"/>
                </a:cubicBezTo>
                <a:cubicBezTo>
                  <a:pt x="2216303" y="762950"/>
                  <a:pt x="2206453" y="720967"/>
                  <a:pt x="2205014" y="678283"/>
                </a:cubicBezTo>
                <a:cubicBezTo>
                  <a:pt x="2182151" y="0"/>
                  <a:pt x="2263208" y="251724"/>
                  <a:pt x="2188080" y="26350"/>
                </a:cubicBezTo>
                <a:cubicBezTo>
                  <a:pt x="2171147" y="48928"/>
                  <a:pt x="2148135" y="68032"/>
                  <a:pt x="2137280" y="94083"/>
                </a:cubicBezTo>
                <a:cubicBezTo>
                  <a:pt x="2109058" y="161816"/>
                  <a:pt x="2077036" y="228089"/>
                  <a:pt x="2052614" y="297283"/>
                </a:cubicBezTo>
                <a:cubicBezTo>
                  <a:pt x="2035681" y="345261"/>
                  <a:pt x="2024567" y="395709"/>
                  <a:pt x="2001814" y="441216"/>
                </a:cubicBezTo>
                <a:cubicBezTo>
                  <a:pt x="1993347" y="458149"/>
                  <a:pt x="1983696" y="474540"/>
                  <a:pt x="1976414" y="492016"/>
                </a:cubicBezTo>
                <a:cubicBezTo>
                  <a:pt x="1957416" y="537611"/>
                  <a:pt x="1966099" y="538998"/>
                  <a:pt x="1942547" y="576683"/>
                </a:cubicBezTo>
                <a:cubicBezTo>
                  <a:pt x="1935068" y="588649"/>
                  <a:pt x="1925614" y="599261"/>
                  <a:pt x="1917147" y="610550"/>
                </a:cubicBezTo>
                <a:cubicBezTo>
                  <a:pt x="1914325" y="621839"/>
                  <a:pt x="1912766" y="633521"/>
                  <a:pt x="1908680" y="644416"/>
                </a:cubicBezTo>
                <a:cubicBezTo>
                  <a:pt x="1904248" y="656234"/>
                  <a:pt x="1894585" y="665985"/>
                  <a:pt x="1891747" y="678283"/>
                </a:cubicBezTo>
                <a:cubicBezTo>
                  <a:pt x="1886000" y="703185"/>
                  <a:pt x="1886102" y="729083"/>
                  <a:pt x="1883280" y="754483"/>
                </a:cubicBezTo>
                <a:cubicBezTo>
                  <a:pt x="1838488" y="732087"/>
                  <a:pt x="1785317" y="706410"/>
                  <a:pt x="1747814" y="678283"/>
                </a:cubicBezTo>
                <a:cubicBezTo>
                  <a:pt x="1725236" y="661350"/>
                  <a:pt x="1700036" y="647439"/>
                  <a:pt x="1680080" y="627483"/>
                </a:cubicBezTo>
                <a:cubicBezTo>
                  <a:pt x="1662913" y="610316"/>
                  <a:pt x="1651214" y="588416"/>
                  <a:pt x="1637747" y="568216"/>
                </a:cubicBezTo>
                <a:cubicBezTo>
                  <a:pt x="1622978" y="546063"/>
                  <a:pt x="1610183" y="522636"/>
                  <a:pt x="1595414" y="500483"/>
                </a:cubicBezTo>
                <a:cubicBezTo>
                  <a:pt x="1587587" y="488742"/>
                  <a:pt x="1578216" y="478099"/>
                  <a:pt x="1570014" y="466616"/>
                </a:cubicBezTo>
                <a:cubicBezTo>
                  <a:pt x="1564099" y="458336"/>
                  <a:pt x="1560275" y="448411"/>
                  <a:pt x="1553080" y="441216"/>
                </a:cubicBezTo>
                <a:cubicBezTo>
                  <a:pt x="1536667" y="424804"/>
                  <a:pt x="1522938" y="422702"/>
                  <a:pt x="1502280" y="415816"/>
                </a:cubicBezTo>
                <a:cubicBezTo>
                  <a:pt x="1493813" y="401705"/>
                  <a:pt x="1483563" y="388521"/>
                  <a:pt x="1476880" y="373483"/>
                </a:cubicBezTo>
                <a:cubicBezTo>
                  <a:pt x="1472154" y="362850"/>
                  <a:pt x="1469284" y="328012"/>
                  <a:pt x="1468414" y="339616"/>
                </a:cubicBezTo>
                <a:cubicBezTo>
                  <a:pt x="1464902" y="386437"/>
                  <a:pt x="1474227" y="629628"/>
                  <a:pt x="1443014" y="754483"/>
                </a:cubicBezTo>
                <a:cubicBezTo>
                  <a:pt x="1440849" y="763141"/>
                  <a:pt x="1437369" y="771416"/>
                  <a:pt x="1434547" y="779883"/>
                </a:cubicBezTo>
                <a:cubicBezTo>
                  <a:pt x="1420436" y="774239"/>
                  <a:pt x="1404372" y="772069"/>
                  <a:pt x="1392214" y="762950"/>
                </a:cubicBezTo>
                <a:cubicBezTo>
                  <a:pt x="1370236" y="746467"/>
                  <a:pt x="1309117" y="679095"/>
                  <a:pt x="1290614" y="652883"/>
                </a:cubicBezTo>
                <a:cubicBezTo>
                  <a:pt x="1269394" y="622821"/>
                  <a:pt x="1252891" y="589581"/>
                  <a:pt x="1231347" y="559750"/>
                </a:cubicBezTo>
                <a:cubicBezTo>
                  <a:pt x="1216113" y="538656"/>
                  <a:pt x="1199569" y="518237"/>
                  <a:pt x="1180547" y="500483"/>
                </a:cubicBezTo>
                <a:cubicBezTo>
                  <a:pt x="1142115" y="464613"/>
                  <a:pt x="1082996" y="425387"/>
                  <a:pt x="1036614" y="398883"/>
                </a:cubicBezTo>
                <a:cubicBezTo>
                  <a:pt x="1020176" y="389490"/>
                  <a:pt x="1002747" y="381950"/>
                  <a:pt x="985814" y="373483"/>
                </a:cubicBezTo>
                <a:cubicBezTo>
                  <a:pt x="977347" y="362194"/>
                  <a:pt x="968506" y="351176"/>
                  <a:pt x="960414" y="339616"/>
                </a:cubicBezTo>
                <a:cubicBezTo>
                  <a:pt x="948743" y="322943"/>
                  <a:pt x="939949" y="304132"/>
                  <a:pt x="926547" y="288816"/>
                </a:cubicBezTo>
                <a:cubicBezTo>
                  <a:pt x="900264" y="258779"/>
                  <a:pt x="870102" y="232372"/>
                  <a:pt x="841880" y="204150"/>
                </a:cubicBezTo>
                <a:cubicBezTo>
                  <a:pt x="833413" y="195683"/>
                  <a:pt x="826059" y="185934"/>
                  <a:pt x="816480" y="178750"/>
                </a:cubicBezTo>
                <a:cubicBezTo>
                  <a:pt x="771325" y="144883"/>
                  <a:pt x="791081" y="164639"/>
                  <a:pt x="757214" y="119483"/>
                </a:cubicBezTo>
                <a:cubicBezTo>
                  <a:pt x="738136" y="176714"/>
                  <a:pt x="749387" y="129394"/>
                  <a:pt x="765680" y="238016"/>
                </a:cubicBezTo>
                <a:cubicBezTo>
                  <a:pt x="786374" y="375974"/>
                  <a:pt x="759155" y="254247"/>
                  <a:pt x="791080" y="381950"/>
                </a:cubicBezTo>
                <a:cubicBezTo>
                  <a:pt x="793902" y="407350"/>
                  <a:pt x="797004" y="432721"/>
                  <a:pt x="799547" y="458150"/>
                </a:cubicBezTo>
                <a:cubicBezTo>
                  <a:pt x="806635" y="529025"/>
                  <a:pt x="804505" y="542208"/>
                  <a:pt x="816480" y="602083"/>
                </a:cubicBezTo>
                <a:cubicBezTo>
                  <a:pt x="822178" y="630573"/>
                  <a:pt x="835438" y="669449"/>
                  <a:pt x="841880" y="695216"/>
                </a:cubicBezTo>
                <a:cubicBezTo>
                  <a:pt x="845370" y="709177"/>
                  <a:pt x="847111" y="723528"/>
                  <a:pt x="850347" y="737550"/>
                </a:cubicBezTo>
                <a:cubicBezTo>
                  <a:pt x="875663" y="847253"/>
                  <a:pt x="860341" y="763653"/>
                  <a:pt x="875747" y="856083"/>
                </a:cubicBezTo>
                <a:cubicBezTo>
                  <a:pt x="864458" y="858905"/>
                  <a:pt x="853516" y="864550"/>
                  <a:pt x="841880" y="864550"/>
                </a:cubicBezTo>
                <a:cubicBezTo>
                  <a:pt x="832955" y="864550"/>
                  <a:pt x="859854" y="861034"/>
                  <a:pt x="867280" y="856083"/>
                </a:cubicBezTo>
                <a:cubicBezTo>
                  <a:pt x="869628" y="854517"/>
                  <a:pt x="867280" y="850438"/>
                  <a:pt x="867280" y="847616"/>
                </a:cubicBezTo>
              </a:path>
            </a:pathLst>
          </a:custGeom>
          <a:gradFill flip="none" rotWithShape="1">
            <a:gsLst>
              <a:gs pos="54000">
                <a:schemeClr val="bg1">
                  <a:alpha val="97000"/>
                </a:schemeClr>
              </a:gs>
              <a:gs pos="82000">
                <a:srgbClr val="000000">
                  <a:alpha val="97000"/>
                </a:srgbClr>
              </a:gs>
            </a:gsLst>
            <a:path path="circle">
              <a:fillToRect l="50000" t="50000" r="50000" b="50000"/>
            </a:path>
            <a:tileRect/>
          </a:gradFill>
          <a:ln>
            <a:noFill/>
          </a:ln>
          <a:effectLst/>
          <a:scene3d>
            <a:camera prst="orthographicFront"/>
            <a:lightRig rig="threePt" dir="t"/>
          </a:scene3d>
          <a:sp3d>
            <a:bevelT/>
            <a:bevelB/>
          </a:sp3d>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23" name="Text Box 5">
            <a:extLst>
              <a:ext uri="{FF2B5EF4-FFF2-40B4-BE49-F238E27FC236}">
                <a16:creationId xmlns:a16="http://schemas.microsoft.com/office/drawing/2014/main" id="{1161EBC5-94AA-4AC5-B69D-612C8FF29F98}"/>
              </a:ext>
            </a:extLst>
          </p:cNvPr>
          <p:cNvSpPr txBox="1">
            <a:spLocks noChangeArrowheads="1"/>
          </p:cNvSpPr>
          <p:nvPr/>
        </p:nvSpPr>
        <p:spPr bwMode="auto">
          <a:xfrm>
            <a:off x="4343400" y="42037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FDFF01"/>
                </a:solidFill>
                <a:latin typeface="Arial" charset="0"/>
                <a:ea typeface="Arial" charset="0"/>
                <a:cs typeface="Arial" charset="0"/>
              </a:rPr>
              <a:t>Ti</a:t>
            </a:r>
          </a:p>
        </p:txBody>
      </p:sp>
      <p:sp>
        <p:nvSpPr>
          <p:cNvPr id="24" name="Text Box 5">
            <a:extLst>
              <a:ext uri="{FF2B5EF4-FFF2-40B4-BE49-F238E27FC236}">
                <a16:creationId xmlns:a16="http://schemas.microsoft.com/office/drawing/2014/main" id="{FDE64223-C4BC-4330-81CF-31FC56CFEB79}"/>
              </a:ext>
            </a:extLst>
          </p:cNvPr>
          <p:cNvSpPr txBox="1">
            <a:spLocks noChangeArrowheads="1"/>
          </p:cNvSpPr>
          <p:nvPr/>
        </p:nvSpPr>
        <p:spPr bwMode="auto">
          <a:xfrm>
            <a:off x="2590800" y="45085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CCFFCC"/>
                </a:solidFill>
                <a:latin typeface="Arial" charset="0"/>
                <a:ea typeface="Arial" charset="0"/>
                <a:cs typeface="Arial" charset="0"/>
              </a:rPr>
              <a:t>Au</a:t>
            </a:r>
          </a:p>
        </p:txBody>
      </p:sp>
      <p:sp>
        <p:nvSpPr>
          <p:cNvPr id="25" name="Text Box 5">
            <a:extLst>
              <a:ext uri="{FF2B5EF4-FFF2-40B4-BE49-F238E27FC236}">
                <a16:creationId xmlns:a16="http://schemas.microsoft.com/office/drawing/2014/main" id="{4AAA169F-80F9-4A86-8013-90B58D8EE35D}"/>
              </a:ext>
            </a:extLst>
          </p:cNvPr>
          <p:cNvSpPr txBox="1">
            <a:spLocks noChangeArrowheads="1"/>
          </p:cNvSpPr>
          <p:nvPr/>
        </p:nvSpPr>
        <p:spPr bwMode="auto">
          <a:xfrm>
            <a:off x="3352800" y="48133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CCFFCC"/>
                </a:solidFill>
                <a:latin typeface="Arial" charset="0"/>
                <a:ea typeface="Arial" charset="0"/>
                <a:cs typeface="Arial" charset="0"/>
              </a:rPr>
              <a:t>V</a:t>
            </a:r>
          </a:p>
        </p:txBody>
      </p:sp>
      <p:sp>
        <p:nvSpPr>
          <p:cNvPr id="26" name="Text Box 5">
            <a:extLst>
              <a:ext uri="{FF2B5EF4-FFF2-40B4-BE49-F238E27FC236}">
                <a16:creationId xmlns:a16="http://schemas.microsoft.com/office/drawing/2014/main" id="{6D694681-DC8F-41EA-BEF1-44F364E12D0F}"/>
              </a:ext>
            </a:extLst>
          </p:cNvPr>
          <p:cNvSpPr txBox="1">
            <a:spLocks noChangeArrowheads="1"/>
          </p:cNvSpPr>
          <p:nvPr/>
        </p:nvSpPr>
        <p:spPr bwMode="auto">
          <a:xfrm>
            <a:off x="4191000" y="21463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latin typeface="Arial" charset="0"/>
                <a:ea typeface="Arial" charset="0"/>
                <a:cs typeface="Arial" charset="0"/>
              </a:rPr>
              <a:t>Tn</a:t>
            </a:r>
          </a:p>
        </p:txBody>
      </p:sp>
      <p:sp>
        <p:nvSpPr>
          <p:cNvPr id="27" name="Text Box 5">
            <a:extLst>
              <a:ext uri="{FF2B5EF4-FFF2-40B4-BE49-F238E27FC236}">
                <a16:creationId xmlns:a16="http://schemas.microsoft.com/office/drawing/2014/main" id="{FDC185C6-3344-4ED7-8660-F99BCAA65BD5}"/>
              </a:ext>
            </a:extLst>
          </p:cNvPr>
          <p:cNvSpPr txBox="1">
            <a:spLocks noChangeArrowheads="1"/>
          </p:cNvSpPr>
          <p:nvPr/>
        </p:nvSpPr>
        <p:spPr bwMode="auto">
          <a:xfrm>
            <a:off x="4800600" y="35179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FF0500"/>
                </a:solidFill>
                <a:latin typeface="Arial" charset="0"/>
                <a:ea typeface="Arial" charset="0"/>
                <a:cs typeface="Arial" charset="0"/>
              </a:rPr>
              <a:t>U</a:t>
            </a:r>
          </a:p>
        </p:txBody>
      </p:sp>
      <p:sp>
        <p:nvSpPr>
          <p:cNvPr id="28" name="Text Box 5">
            <a:extLst>
              <a:ext uri="{FF2B5EF4-FFF2-40B4-BE49-F238E27FC236}">
                <a16:creationId xmlns:a16="http://schemas.microsoft.com/office/drawing/2014/main" id="{0AD73281-14F6-4AEC-9EB9-607FADA9DA34}"/>
              </a:ext>
            </a:extLst>
          </p:cNvPr>
          <p:cNvSpPr txBox="1">
            <a:spLocks noChangeArrowheads="1"/>
          </p:cNvSpPr>
          <p:nvPr/>
        </p:nvSpPr>
        <p:spPr bwMode="auto">
          <a:xfrm>
            <a:off x="5257800" y="15367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000000"/>
                </a:solidFill>
                <a:latin typeface="Arial" charset="0"/>
                <a:ea typeface="Arial" charset="0"/>
                <a:cs typeface="Arial" charset="0"/>
              </a:rPr>
              <a:t>Ca</a:t>
            </a:r>
          </a:p>
        </p:txBody>
      </p:sp>
      <p:sp>
        <p:nvSpPr>
          <p:cNvPr id="56341" name="Text Box 5">
            <a:extLst>
              <a:ext uri="{FF2B5EF4-FFF2-40B4-BE49-F238E27FC236}">
                <a16:creationId xmlns:a16="http://schemas.microsoft.com/office/drawing/2014/main" id="{B3BEF5F6-7A86-45E0-83A3-D256B50E442A}"/>
              </a:ext>
            </a:extLst>
          </p:cNvPr>
          <p:cNvSpPr txBox="1">
            <a:spLocks noChangeArrowheads="1"/>
          </p:cNvSpPr>
          <p:nvPr/>
        </p:nvSpPr>
        <p:spPr bwMode="auto">
          <a:xfrm>
            <a:off x="5181600" y="26035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000000"/>
                </a:solidFill>
                <a:latin typeface="Arial" charset="0"/>
                <a:ea typeface="Arial" charset="0"/>
                <a:cs typeface="Arial" charset="0"/>
              </a:rPr>
              <a:t>Ni</a:t>
            </a:r>
          </a:p>
        </p:txBody>
      </p:sp>
      <p:sp>
        <p:nvSpPr>
          <p:cNvPr id="30" name="Text Box 5">
            <a:extLst>
              <a:ext uri="{FF2B5EF4-FFF2-40B4-BE49-F238E27FC236}">
                <a16:creationId xmlns:a16="http://schemas.microsoft.com/office/drawing/2014/main" id="{AA90BAFB-4EA4-488B-B390-553FF0E2FF38}"/>
              </a:ext>
            </a:extLst>
          </p:cNvPr>
          <p:cNvSpPr txBox="1">
            <a:spLocks noChangeArrowheads="1"/>
          </p:cNvSpPr>
          <p:nvPr/>
        </p:nvSpPr>
        <p:spPr bwMode="auto">
          <a:xfrm>
            <a:off x="3124200" y="27559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FDFF01"/>
                </a:solidFill>
                <a:latin typeface="Arial" charset="0"/>
                <a:ea typeface="Arial" charset="0"/>
                <a:cs typeface="Arial" charset="0"/>
              </a:rPr>
              <a:t>Cu</a:t>
            </a:r>
          </a:p>
        </p:txBody>
      </p:sp>
      <p:sp>
        <p:nvSpPr>
          <p:cNvPr id="31" name="Text Box 5">
            <a:extLst>
              <a:ext uri="{FF2B5EF4-FFF2-40B4-BE49-F238E27FC236}">
                <a16:creationId xmlns:a16="http://schemas.microsoft.com/office/drawing/2014/main" id="{D31E57B2-5640-4A7F-99A7-A1C827CCFB89}"/>
              </a:ext>
            </a:extLst>
          </p:cNvPr>
          <p:cNvSpPr txBox="1">
            <a:spLocks noChangeArrowheads="1"/>
          </p:cNvSpPr>
          <p:nvPr/>
        </p:nvSpPr>
        <p:spPr bwMode="auto">
          <a:xfrm>
            <a:off x="3581400" y="35941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FDFF01"/>
                </a:solidFill>
                <a:latin typeface="Arial" charset="0"/>
                <a:ea typeface="Arial" charset="0"/>
                <a:cs typeface="Arial" charset="0"/>
              </a:rPr>
              <a:t>Pb</a:t>
            </a:r>
          </a:p>
        </p:txBody>
      </p:sp>
      <p:sp>
        <p:nvSpPr>
          <p:cNvPr id="32" name="Text Box 5">
            <a:extLst>
              <a:ext uri="{FF2B5EF4-FFF2-40B4-BE49-F238E27FC236}">
                <a16:creationId xmlns:a16="http://schemas.microsoft.com/office/drawing/2014/main" id="{30CFD31E-D8F9-4B25-9C9C-1E5F5CC1739B}"/>
              </a:ext>
            </a:extLst>
          </p:cNvPr>
          <p:cNvSpPr txBox="1">
            <a:spLocks noChangeArrowheads="1"/>
          </p:cNvSpPr>
          <p:nvPr/>
        </p:nvSpPr>
        <p:spPr bwMode="auto">
          <a:xfrm>
            <a:off x="5715000" y="38227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CCFFCC"/>
                </a:solidFill>
                <a:latin typeface="Arial" charset="0"/>
                <a:ea typeface="Arial" charset="0"/>
                <a:cs typeface="Arial" charset="0"/>
              </a:rPr>
              <a:t>Cd</a:t>
            </a:r>
          </a:p>
        </p:txBody>
      </p:sp>
      <p:sp>
        <p:nvSpPr>
          <p:cNvPr id="33" name="Text Box 5">
            <a:extLst>
              <a:ext uri="{FF2B5EF4-FFF2-40B4-BE49-F238E27FC236}">
                <a16:creationId xmlns:a16="http://schemas.microsoft.com/office/drawing/2014/main" id="{0C9EDE15-DD43-4ED9-BF8C-2449FA57E3D9}"/>
              </a:ext>
            </a:extLst>
          </p:cNvPr>
          <p:cNvSpPr txBox="1">
            <a:spLocks noChangeArrowheads="1"/>
          </p:cNvSpPr>
          <p:nvPr/>
        </p:nvSpPr>
        <p:spPr bwMode="auto">
          <a:xfrm>
            <a:off x="2133600" y="3746500"/>
            <a:ext cx="609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50000"/>
              </a:spcBef>
              <a:defRPr/>
            </a:pPr>
            <a:r>
              <a:rPr lang="en-US">
                <a:solidFill>
                  <a:srgbClr val="CCFFCC"/>
                </a:solidFill>
                <a:latin typeface="Arial" charset="0"/>
                <a:ea typeface="Arial" charset="0"/>
                <a:cs typeface="Arial" charset="0"/>
              </a:rPr>
              <a:t>Ag</a:t>
            </a:r>
          </a:p>
        </p:txBody>
      </p:sp>
      <p:sp>
        <p:nvSpPr>
          <p:cNvPr id="34" name="TextBox 33">
            <a:extLst>
              <a:ext uri="{FF2B5EF4-FFF2-40B4-BE49-F238E27FC236}">
                <a16:creationId xmlns:a16="http://schemas.microsoft.com/office/drawing/2014/main" id="{6ECB265A-B5D3-48CB-9BA6-7E25F742C39E}"/>
              </a:ext>
            </a:extLst>
          </p:cNvPr>
          <p:cNvSpPr txBox="1">
            <a:spLocks noChangeArrowheads="1"/>
          </p:cNvSpPr>
          <p:nvPr/>
        </p:nvSpPr>
        <p:spPr bwMode="auto">
          <a:xfrm>
            <a:off x="2362200" y="6121400"/>
            <a:ext cx="4495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200">
                <a:solidFill>
                  <a:schemeClr val="bg1"/>
                </a:solidFill>
                <a:latin typeface="Arial" panose="020B0604020202020204" pitchFamily="34" charset="0"/>
                <a:cs typeface="Arial" panose="020B0604020202020204" pitchFamily="34" charset="0"/>
              </a:rPr>
              <a:t>Supernova</a:t>
            </a:r>
            <a:r>
              <a:rPr lang="en-US" altLang="en-US">
                <a:solidFill>
                  <a:schemeClr val="bg1"/>
                </a:solidFill>
                <a:latin typeface="Arial" panose="020B0604020202020204" pitchFamily="34" charset="0"/>
                <a:cs typeface="Arial" panose="020B0604020202020204" pitchFamily="34" charset="0"/>
              </a:rPr>
              <a:t>!</a:t>
            </a:r>
            <a:endParaRPr lang="en-US" altLang="en-US">
              <a:solidFill>
                <a:schemeClr val="bg1"/>
              </a:solidFill>
              <a:cs typeface="Arial" panose="020B0604020202020204" pitchFamily="34" charset="0"/>
            </a:endParaRPr>
          </a:p>
        </p:txBody>
      </p:sp>
      <p:pic>
        <p:nvPicPr>
          <p:cNvPr id="22" name="Picture 4" descr="crabmosaic_hst_big.jpg">
            <a:extLst>
              <a:ext uri="{FF2B5EF4-FFF2-40B4-BE49-F238E27FC236}">
                <a16:creationId xmlns:a16="http://schemas.microsoft.com/office/drawing/2014/main" id="{7BE1A9D2-FC9A-4B63-859A-23375CC770A6}"/>
              </a:ext>
            </a:extLst>
          </p:cNvPr>
          <p:cNvPicPr>
            <a:picLocks noChangeAspect="1"/>
          </p:cNvPicPr>
          <p:nvPr/>
        </p:nvPicPr>
        <p:blipFill>
          <a:blip r:embed="rId4">
            <a:lum contrast="4000"/>
            <a:extLst>
              <a:ext uri="{28A0092B-C50C-407E-A947-70E740481C1C}">
                <a14:useLocalDpi xmlns:a14="http://schemas.microsoft.com/office/drawing/2010/main" val="0"/>
              </a:ext>
            </a:extLst>
          </a:blip>
          <a:srcRect l="5093" t="7593" r="4630" b="20000"/>
          <a:stretch>
            <a:fillRect/>
          </a:stretch>
        </p:blipFill>
        <p:spPr bwMode="auto">
          <a:xfrm>
            <a:off x="393700" y="-1009650"/>
            <a:ext cx="8382000" cy="840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accel="50000" decel="50000" fill="hold" nodeType="withEffect">
                                  <p:stCondLst>
                                    <p:cond delay="0"/>
                                  </p:stCondLst>
                                  <p:childTnLst>
                                    <p:animScale>
                                      <p:cBhvr>
                                        <p:cTn id="6" dur="500" fill="hold"/>
                                        <p:tgtEl>
                                          <p:spTgt spid="3"/>
                                        </p:tgtEl>
                                      </p:cBhvr>
                                      <p:by x="50000" y="50000"/>
                                    </p:animScale>
                                  </p:childTnLst>
                                </p:cTn>
                              </p:par>
                            </p:childTnLst>
                          </p:cTn>
                        </p:par>
                        <p:par>
                          <p:cTn id="7" fill="hold" nodeType="afterGroup">
                            <p:stCondLst>
                              <p:cond delay="500"/>
                            </p:stCondLst>
                            <p:childTnLst>
                              <p:par>
                                <p:cTn id="8" presetID="1" presetClass="exit" presetSubtype="0" fill="hold" nodeType="afterEffect">
                                  <p:stCondLst>
                                    <p:cond delay="0"/>
                                  </p:stCondLst>
                                  <p:childTnLst>
                                    <p:set>
                                      <p:cBhvr>
                                        <p:cTn id="9" dur="1" fill="hold">
                                          <p:stCondLst>
                                            <p:cond delay="0"/>
                                          </p:stCondLst>
                                        </p:cTn>
                                        <p:tgtEl>
                                          <p:spTgt spid="3"/>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childTnLst>
                                </p:cTn>
                              </p:par>
                              <p:par>
                                <p:cTn id="12" presetID="6" presetClass="emph" presetSubtype="0" accel="50000" decel="50000" fill="hold" nodeType="withEffect">
                                  <p:stCondLst>
                                    <p:cond delay="0"/>
                                  </p:stCondLst>
                                  <p:childTnLst>
                                    <p:animScale>
                                      <p:cBhvr>
                                        <p:cTn id="13" dur="500" fill="hold"/>
                                        <p:tgtEl>
                                          <p:spTgt spid="19"/>
                                        </p:tgtEl>
                                      </p:cBhvr>
                                      <p:by x="150000" y="150000"/>
                                    </p:animScale>
                                  </p:childTnLst>
                                </p:cTn>
                              </p:par>
                              <p:par>
                                <p:cTn id="14" presetID="10" presetClass="exit" presetSubtype="0" fill="hold" nodeType="withEffect">
                                  <p:stCondLst>
                                    <p:cond delay="0"/>
                                  </p:stCondLst>
                                  <p:childTnLst>
                                    <p:animEffect transition="out" filter="fade">
                                      <p:cBhvr>
                                        <p:cTn id="15" dur="1000"/>
                                        <p:tgtEl>
                                          <p:spTgt spid="19"/>
                                        </p:tgtEl>
                                      </p:cBhvr>
                                    </p:animEffect>
                                    <p:set>
                                      <p:cBhvr>
                                        <p:cTn id="16" dur="1" fill="hold">
                                          <p:stCondLst>
                                            <p:cond delay="999"/>
                                          </p:stCondLst>
                                        </p:cTn>
                                        <p:tgtEl>
                                          <p:spTgt spid="19"/>
                                        </p:tgtEl>
                                        <p:attrNameLst>
                                          <p:attrName>style.visibility</p:attrName>
                                        </p:attrNameLst>
                                      </p:cBhvr>
                                      <p:to>
                                        <p:strVal val="hidden"/>
                                      </p:to>
                                    </p:set>
                                  </p:childTnLst>
                                </p:cTn>
                              </p:par>
                            </p:childTnLst>
                          </p:cTn>
                        </p:par>
                        <p:par>
                          <p:cTn id="17" fill="hold" nodeType="afterGroup">
                            <p:stCondLst>
                              <p:cond delay="1500"/>
                            </p:stCondLst>
                            <p:childTnLst>
                              <p:par>
                                <p:cTn id="18" presetID="23" presetClass="entr" presetSubtype="16"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fltVal val="0"/>
                                          </p:val>
                                        </p:tav>
                                        <p:tav tm="100000">
                                          <p:val>
                                            <p:strVal val="#ppt_w"/>
                                          </p:val>
                                        </p:tav>
                                      </p:tavLst>
                                    </p:anim>
                                    <p:anim calcmode="lin" valueType="num">
                                      <p:cBhvr>
                                        <p:cTn id="21" dur="500" fill="hold"/>
                                        <p:tgtEl>
                                          <p:spTgt spid="21"/>
                                        </p:tgtEl>
                                        <p:attrNameLst>
                                          <p:attrName>ppt_h</p:attrName>
                                        </p:attrNameLst>
                                      </p:cBhvr>
                                      <p:tavLst>
                                        <p:tav tm="0">
                                          <p:val>
                                            <p:fltVal val="0"/>
                                          </p:val>
                                        </p:tav>
                                        <p:tav tm="100000">
                                          <p:val>
                                            <p:strVal val="#ppt_h"/>
                                          </p:val>
                                        </p:tav>
                                      </p:tavLst>
                                    </p:anim>
                                  </p:childTnLst>
                                </p:cTn>
                              </p:par>
                            </p:childTnLst>
                          </p:cTn>
                        </p:par>
                        <p:par>
                          <p:cTn id="22" fill="hold" nodeType="afterGroup">
                            <p:stCondLst>
                              <p:cond delay="2000"/>
                            </p:stCondLst>
                            <p:childTnLst>
                              <p:par>
                                <p:cTn id="23" presetID="1"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par>
                          <p:cTn id="25" fill="hold" nodeType="afterGroup">
                            <p:stCondLst>
                              <p:cond delay="2000"/>
                            </p:stCondLst>
                            <p:childTnLst>
                              <p:par>
                                <p:cTn id="26" presetID="6" presetClass="emph" presetSubtype="0" fill="hold" nodeType="afterEffect">
                                  <p:stCondLst>
                                    <p:cond delay="0"/>
                                  </p:stCondLst>
                                  <p:childTnLst>
                                    <p:animScale>
                                      <p:cBhvr>
                                        <p:cTn id="27" dur="1000" fill="hold"/>
                                        <p:tgtEl>
                                          <p:spTgt spid="21"/>
                                        </p:tgtEl>
                                      </p:cBhvr>
                                      <p:by x="400000" y="400000"/>
                                    </p:animScale>
                                  </p:childTnLst>
                                </p:cTn>
                              </p:par>
                              <p:par>
                                <p:cTn id="28" presetID="10" presetClass="entr" presetSubtype="0" fill="hold" grpId="0" nodeType="withEffect">
                                  <p:stCondLst>
                                    <p:cond delay="0"/>
                                  </p:stCondLst>
                                  <p:iterate type="lt">
                                    <p:tmPct val="0"/>
                                  </p:iterate>
                                  <p:childTnLst>
                                    <p:set>
                                      <p:cBhvr>
                                        <p:cTn id="29" dur="1" fill="hold">
                                          <p:stCondLst>
                                            <p:cond delay="0"/>
                                          </p:stCondLst>
                                        </p:cTn>
                                        <p:tgtEl>
                                          <p:spTgt spid="34"/>
                                        </p:tgtEl>
                                        <p:attrNameLst>
                                          <p:attrName>style.visibility</p:attrName>
                                        </p:attrNameLst>
                                      </p:cBhvr>
                                      <p:to>
                                        <p:strVal val="visible"/>
                                      </p:to>
                                    </p:set>
                                    <p:animEffect transition="in" filter="fade">
                                      <p:cBhvr>
                                        <p:cTn id="30" dur="2000"/>
                                        <p:tgtEl>
                                          <p:spTgt spid="34"/>
                                        </p:tgtEl>
                                      </p:cBhvr>
                                    </p:animEffect>
                                  </p:childTnLst>
                                </p:cTn>
                              </p:par>
                              <p:par>
                                <p:cTn id="31" presetID="28" presetClass="emph" presetSubtype="0" fill="hold" grpId="1" nodeType="withEffect">
                                  <p:stCondLst>
                                    <p:cond delay="0"/>
                                  </p:stCondLst>
                                  <p:iterate type="lt">
                                    <p:tmPct val="10000"/>
                                  </p:iterate>
                                  <p:childTnLst>
                                    <p:animClr clrSpc="rgb" dir="cw">
                                      <p:cBhvr override="childStyle">
                                        <p:cTn id="32" dur="500" fill="hold"/>
                                        <p:tgtEl>
                                          <p:spTgt spid="34"/>
                                        </p:tgtEl>
                                        <p:attrNameLst>
                                          <p:attrName>style.color</p:attrName>
                                        </p:attrNameLst>
                                      </p:cBhvr>
                                      <p:to>
                                        <a:srgbClr val="FDFF01"/>
                                      </p:to>
                                    </p:animClr>
                                    <p:animClr clrSpc="rgb" dir="cw">
                                      <p:cBhvr>
                                        <p:cTn id="33" dur="500" fill="hold"/>
                                        <p:tgtEl>
                                          <p:spTgt spid="34"/>
                                        </p:tgtEl>
                                        <p:attrNameLst>
                                          <p:attrName>fillcolor</p:attrName>
                                        </p:attrNameLst>
                                      </p:cBhvr>
                                      <p:to>
                                        <a:srgbClr val="FDFF01"/>
                                      </p:to>
                                    </p:animClr>
                                    <p:set>
                                      <p:cBhvr>
                                        <p:cTn id="34" dur="500" fill="hold"/>
                                        <p:tgtEl>
                                          <p:spTgt spid="34"/>
                                        </p:tgtEl>
                                        <p:attrNameLst>
                                          <p:attrName>fill.type</p:attrName>
                                        </p:attrNameLst>
                                      </p:cBhvr>
                                      <p:to>
                                        <p:strVal val="solid"/>
                                      </p:to>
                                    </p:set>
                                    <p:anim to="1.5" calcmode="lin" valueType="num">
                                      <p:cBhvr override="childStyle">
                                        <p:cTn id="35" dur="500" fill="hold"/>
                                        <p:tgtEl>
                                          <p:spTgt spid="34"/>
                                        </p:tgtEl>
                                        <p:attrNameLst>
                                          <p:attrName>style.fontSize</p:attrName>
                                        </p:attrNameLst>
                                      </p:cBhvr>
                                    </p:anim>
                                  </p:childTnLst>
                                </p:cTn>
                              </p:par>
                              <p:par>
                                <p:cTn id="36" presetID="10" presetClass="exit" presetSubtype="0" fill="hold" nodeType="withEffect">
                                  <p:stCondLst>
                                    <p:cond delay="0"/>
                                  </p:stCondLst>
                                  <p:childTnLst>
                                    <p:animEffect transition="out" filter="fade">
                                      <p:cBhvr>
                                        <p:cTn id="37" dur="1000"/>
                                        <p:tgtEl>
                                          <p:spTgt spid="21"/>
                                        </p:tgtEl>
                                      </p:cBhvr>
                                    </p:animEffect>
                                    <p:set>
                                      <p:cBhvr>
                                        <p:cTn id="38" dur="1" fill="hold">
                                          <p:stCondLst>
                                            <p:cond delay="999"/>
                                          </p:stCondLst>
                                        </p:cTn>
                                        <p:tgtEl>
                                          <p:spTgt spid="21"/>
                                        </p:tgtEl>
                                        <p:attrNameLst>
                                          <p:attrName>style.visibility</p:attrName>
                                        </p:attrNameLst>
                                      </p:cBhvr>
                                      <p:to>
                                        <p:strVal val="hidden"/>
                                      </p:to>
                                    </p:set>
                                  </p:childTnLst>
                                </p:cTn>
                              </p:par>
                            </p:childTnLst>
                          </p:cTn>
                        </p:par>
                        <p:par>
                          <p:cTn id="39" fill="hold" nodeType="afterGroup">
                            <p:stCondLst>
                              <p:cond delay="4000"/>
                            </p:stCondLst>
                            <p:childTnLst>
                              <p:par>
                                <p:cTn id="40" presetID="6" presetClass="emph" presetSubtype="0" decel="50000" fill="hold" nodeType="afterEffect">
                                  <p:stCondLst>
                                    <p:cond delay="0"/>
                                  </p:stCondLst>
                                  <p:childTnLst>
                                    <p:animScale>
                                      <p:cBhvr>
                                        <p:cTn id="41" dur="3000" fill="hold"/>
                                        <p:tgtEl>
                                          <p:spTgt spid="20"/>
                                        </p:tgtEl>
                                      </p:cBhvr>
                                      <p:by x="150000" y="150000"/>
                                    </p:animScale>
                                  </p:childTnLst>
                                </p:cTn>
                              </p:par>
                            </p:childTnLst>
                          </p:cTn>
                        </p:par>
                        <p:par>
                          <p:cTn id="42" fill="hold" nodeType="afterGroup">
                            <p:stCondLst>
                              <p:cond delay="7000"/>
                            </p:stCondLst>
                            <p:childTnLst>
                              <p:par>
                                <p:cTn id="43" presetID="1"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par>
                          <p:cTn id="45" fill="hold" nodeType="afterGroup">
                            <p:stCondLst>
                              <p:cond delay="7000"/>
                            </p:stCondLst>
                            <p:childTnLst>
                              <p:par>
                                <p:cTn id="46" presetID="35" presetClass="emph" presetSubtype="0" fill="hold" grpId="1" nodeType="afterEffect">
                                  <p:stCondLst>
                                    <p:cond delay="0"/>
                                  </p:stCondLst>
                                  <p:childTnLst>
                                    <p:anim calcmode="discrete" valueType="str">
                                      <p:cBhvr>
                                        <p:cTn id="47" dur="1000" fill="hold"/>
                                        <p:tgtEl>
                                          <p:spTgt spid="28"/>
                                        </p:tgtEl>
                                        <p:attrNameLst>
                                          <p:attrName>style.visibility</p:attrName>
                                        </p:attrNameLst>
                                      </p:cBhvr>
                                      <p:tavLst>
                                        <p:tav tm="0">
                                          <p:val>
                                            <p:strVal val="hidden"/>
                                          </p:val>
                                        </p:tav>
                                        <p:tav tm="50000">
                                          <p:val>
                                            <p:strVal val="visible"/>
                                          </p:val>
                                        </p:tav>
                                      </p:tavLst>
                                    </p:anim>
                                  </p:childTnLst>
                                </p:cTn>
                              </p:par>
                            </p:childTnLst>
                          </p:cTn>
                        </p:par>
                        <p:par>
                          <p:cTn id="48" fill="hold" nodeType="afterGroup">
                            <p:stCondLst>
                              <p:cond delay="8000"/>
                            </p:stCondLst>
                            <p:childTnLst>
                              <p:par>
                                <p:cTn id="49" presetID="1"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par>
                          <p:cTn id="51" fill="hold" nodeType="afterGroup">
                            <p:stCondLst>
                              <p:cond delay="8000"/>
                            </p:stCondLst>
                            <p:childTnLst>
                              <p:par>
                                <p:cTn id="52" presetID="35" presetClass="emph" presetSubtype="0" fill="hold" grpId="1" nodeType="afterEffect">
                                  <p:stCondLst>
                                    <p:cond delay="0"/>
                                  </p:stCondLst>
                                  <p:childTnLst>
                                    <p:anim calcmode="discrete" valueType="str">
                                      <p:cBhvr>
                                        <p:cTn id="53" dur="1000" fill="hold"/>
                                        <p:tgtEl>
                                          <p:spTgt spid="24"/>
                                        </p:tgtEl>
                                        <p:attrNameLst>
                                          <p:attrName>style.visibility</p:attrName>
                                        </p:attrNameLst>
                                      </p:cBhvr>
                                      <p:tavLst>
                                        <p:tav tm="0">
                                          <p:val>
                                            <p:strVal val="hidden"/>
                                          </p:val>
                                        </p:tav>
                                        <p:tav tm="50000">
                                          <p:val>
                                            <p:strVal val="visible"/>
                                          </p:val>
                                        </p:tav>
                                      </p:tavLst>
                                    </p:anim>
                                  </p:childTnLst>
                                </p:cTn>
                              </p:par>
                            </p:childTnLst>
                          </p:cTn>
                        </p:par>
                        <p:par>
                          <p:cTn id="54" fill="hold" nodeType="afterGroup">
                            <p:stCondLst>
                              <p:cond delay="9000"/>
                            </p:stCondLst>
                            <p:childTnLst>
                              <p:par>
                                <p:cTn id="55" presetID="1" presetClass="entr" presetSubtype="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childTnLst>
                          </p:cTn>
                        </p:par>
                        <p:par>
                          <p:cTn id="57" fill="hold" nodeType="afterGroup">
                            <p:stCondLst>
                              <p:cond delay="9000"/>
                            </p:stCondLst>
                            <p:childTnLst>
                              <p:par>
                                <p:cTn id="58" presetID="35" presetClass="emph" presetSubtype="0" fill="hold" grpId="1" nodeType="afterEffect">
                                  <p:stCondLst>
                                    <p:cond delay="0"/>
                                  </p:stCondLst>
                                  <p:childTnLst>
                                    <p:anim calcmode="discrete" valueType="str">
                                      <p:cBhvr>
                                        <p:cTn id="59" dur="1000" fill="hold"/>
                                        <p:tgtEl>
                                          <p:spTgt spid="32"/>
                                        </p:tgtEl>
                                        <p:attrNameLst>
                                          <p:attrName>style.visibility</p:attrName>
                                        </p:attrNameLst>
                                      </p:cBhvr>
                                      <p:tavLst>
                                        <p:tav tm="0">
                                          <p:val>
                                            <p:strVal val="hidden"/>
                                          </p:val>
                                        </p:tav>
                                        <p:tav tm="50000">
                                          <p:val>
                                            <p:strVal val="visible"/>
                                          </p:val>
                                        </p:tav>
                                      </p:tavLst>
                                    </p:anim>
                                  </p:childTnLst>
                                </p:cTn>
                              </p:par>
                            </p:childTnLst>
                          </p:cTn>
                        </p:par>
                        <p:par>
                          <p:cTn id="60" fill="hold" nodeType="afterGroup">
                            <p:stCondLst>
                              <p:cond delay="10000"/>
                            </p:stCondLst>
                            <p:childTnLst>
                              <p:par>
                                <p:cTn id="61" presetID="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childTnLst>
                                </p:cTn>
                              </p:par>
                            </p:childTnLst>
                          </p:cTn>
                        </p:par>
                        <p:par>
                          <p:cTn id="63" fill="hold" nodeType="afterGroup">
                            <p:stCondLst>
                              <p:cond delay="10000"/>
                            </p:stCondLst>
                            <p:childTnLst>
                              <p:par>
                                <p:cTn id="64" presetID="35" presetClass="emph" presetSubtype="0" fill="hold" grpId="1" nodeType="afterEffect">
                                  <p:stCondLst>
                                    <p:cond delay="0"/>
                                  </p:stCondLst>
                                  <p:childTnLst>
                                    <p:anim calcmode="discrete" valueType="str">
                                      <p:cBhvr>
                                        <p:cTn id="65" dur="1000" fill="hold"/>
                                        <p:tgtEl>
                                          <p:spTgt spid="30"/>
                                        </p:tgtEl>
                                        <p:attrNameLst>
                                          <p:attrName>style.visibility</p:attrName>
                                        </p:attrNameLst>
                                      </p:cBhvr>
                                      <p:tavLst>
                                        <p:tav tm="0">
                                          <p:val>
                                            <p:strVal val="hidden"/>
                                          </p:val>
                                        </p:tav>
                                        <p:tav tm="50000">
                                          <p:val>
                                            <p:strVal val="visible"/>
                                          </p:val>
                                        </p:tav>
                                      </p:tavLst>
                                    </p:anim>
                                  </p:childTnLst>
                                </p:cTn>
                              </p:par>
                            </p:childTnLst>
                          </p:cTn>
                        </p:par>
                        <p:par>
                          <p:cTn id="66" fill="hold" nodeType="afterGroup">
                            <p:stCondLst>
                              <p:cond delay="11000"/>
                            </p:stCondLst>
                            <p:childTnLst>
                              <p:par>
                                <p:cTn id="67" presetID="1" presetClass="entr" presetSubtype="0" fill="hold" grpId="0" nodeType="afterEffect">
                                  <p:stCondLst>
                                    <p:cond delay="0"/>
                                  </p:stCondLst>
                                  <p:childTnLst>
                                    <p:set>
                                      <p:cBhvr>
                                        <p:cTn id="68" dur="1" fill="hold">
                                          <p:stCondLst>
                                            <p:cond delay="0"/>
                                          </p:stCondLst>
                                        </p:cTn>
                                        <p:tgtEl>
                                          <p:spTgt spid="56341"/>
                                        </p:tgtEl>
                                        <p:attrNameLst>
                                          <p:attrName>style.visibility</p:attrName>
                                        </p:attrNameLst>
                                      </p:cBhvr>
                                      <p:to>
                                        <p:strVal val="visible"/>
                                      </p:to>
                                    </p:set>
                                  </p:childTnLst>
                                </p:cTn>
                              </p:par>
                            </p:childTnLst>
                          </p:cTn>
                        </p:par>
                        <p:par>
                          <p:cTn id="69" fill="hold" nodeType="afterGroup">
                            <p:stCondLst>
                              <p:cond delay="11000"/>
                            </p:stCondLst>
                            <p:childTnLst>
                              <p:par>
                                <p:cTn id="70" presetID="35" presetClass="emph" presetSubtype="0" fill="hold" grpId="1" nodeType="afterEffect">
                                  <p:stCondLst>
                                    <p:cond delay="0"/>
                                  </p:stCondLst>
                                  <p:childTnLst>
                                    <p:anim calcmode="discrete" valueType="str">
                                      <p:cBhvr>
                                        <p:cTn id="71" dur="1000" fill="hold"/>
                                        <p:tgtEl>
                                          <p:spTgt spid="56341"/>
                                        </p:tgtEl>
                                        <p:attrNameLst>
                                          <p:attrName>style.visibility</p:attrName>
                                        </p:attrNameLst>
                                      </p:cBhvr>
                                      <p:tavLst>
                                        <p:tav tm="0">
                                          <p:val>
                                            <p:strVal val="hidden"/>
                                          </p:val>
                                        </p:tav>
                                        <p:tav tm="50000">
                                          <p:val>
                                            <p:strVal val="visible"/>
                                          </p:val>
                                        </p:tav>
                                      </p:tavLst>
                                    </p:anim>
                                  </p:childTnLst>
                                </p:cTn>
                              </p:par>
                            </p:childTnLst>
                          </p:cTn>
                        </p:par>
                        <p:par>
                          <p:cTn id="72" fill="hold" nodeType="afterGroup">
                            <p:stCondLst>
                              <p:cond delay="12000"/>
                            </p:stCondLst>
                            <p:childTnLst>
                              <p:par>
                                <p:cTn id="73" presetID="1" presetClass="entr" presetSubtype="0"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childTnLst>
                                </p:cTn>
                              </p:par>
                            </p:childTnLst>
                          </p:cTn>
                        </p:par>
                        <p:par>
                          <p:cTn id="75" fill="hold" nodeType="afterGroup">
                            <p:stCondLst>
                              <p:cond delay="12000"/>
                            </p:stCondLst>
                            <p:childTnLst>
                              <p:par>
                                <p:cTn id="76" presetID="35" presetClass="emph" presetSubtype="0" fill="hold" grpId="1" nodeType="afterEffect">
                                  <p:stCondLst>
                                    <p:cond delay="0"/>
                                  </p:stCondLst>
                                  <p:childTnLst>
                                    <p:anim calcmode="discrete" valueType="str">
                                      <p:cBhvr>
                                        <p:cTn id="77" dur="1000" fill="hold"/>
                                        <p:tgtEl>
                                          <p:spTgt spid="33"/>
                                        </p:tgtEl>
                                        <p:attrNameLst>
                                          <p:attrName>style.visibility</p:attrName>
                                        </p:attrNameLst>
                                      </p:cBhvr>
                                      <p:tavLst>
                                        <p:tav tm="0">
                                          <p:val>
                                            <p:strVal val="hidden"/>
                                          </p:val>
                                        </p:tav>
                                        <p:tav tm="50000">
                                          <p:val>
                                            <p:strVal val="visible"/>
                                          </p:val>
                                        </p:tav>
                                      </p:tavLst>
                                    </p:anim>
                                  </p:childTnLst>
                                </p:cTn>
                              </p:par>
                            </p:childTnLst>
                          </p:cTn>
                        </p:par>
                        <p:par>
                          <p:cTn id="78" fill="hold" nodeType="afterGroup">
                            <p:stCondLst>
                              <p:cond delay="13000"/>
                            </p:stCondLst>
                            <p:childTnLst>
                              <p:par>
                                <p:cTn id="79" presetID="1" presetClass="entr" presetSubtype="0" fill="hold" grpId="0" nodeType="afterEffect">
                                  <p:stCondLst>
                                    <p:cond delay="0"/>
                                  </p:stCondLst>
                                  <p:childTnLst>
                                    <p:set>
                                      <p:cBhvr>
                                        <p:cTn id="80" dur="1" fill="hold">
                                          <p:stCondLst>
                                            <p:cond delay="0"/>
                                          </p:stCondLst>
                                        </p:cTn>
                                        <p:tgtEl>
                                          <p:spTgt spid="27"/>
                                        </p:tgtEl>
                                        <p:attrNameLst>
                                          <p:attrName>style.visibility</p:attrName>
                                        </p:attrNameLst>
                                      </p:cBhvr>
                                      <p:to>
                                        <p:strVal val="visible"/>
                                      </p:to>
                                    </p:set>
                                  </p:childTnLst>
                                </p:cTn>
                              </p:par>
                            </p:childTnLst>
                          </p:cTn>
                        </p:par>
                        <p:par>
                          <p:cTn id="81" fill="hold" nodeType="afterGroup">
                            <p:stCondLst>
                              <p:cond delay="13000"/>
                            </p:stCondLst>
                            <p:childTnLst>
                              <p:par>
                                <p:cTn id="82" presetID="35" presetClass="emph" presetSubtype="0" fill="hold" grpId="1" nodeType="afterEffect">
                                  <p:stCondLst>
                                    <p:cond delay="0"/>
                                  </p:stCondLst>
                                  <p:childTnLst>
                                    <p:anim calcmode="discrete" valueType="str">
                                      <p:cBhvr>
                                        <p:cTn id="83" dur="1000" fill="hold"/>
                                        <p:tgtEl>
                                          <p:spTgt spid="27"/>
                                        </p:tgtEl>
                                        <p:attrNameLst>
                                          <p:attrName>style.visibility</p:attrName>
                                        </p:attrNameLst>
                                      </p:cBhvr>
                                      <p:tavLst>
                                        <p:tav tm="0">
                                          <p:val>
                                            <p:strVal val="hidden"/>
                                          </p:val>
                                        </p:tav>
                                        <p:tav tm="50000">
                                          <p:val>
                                            <p:strVal val="visible"/>
                                          </p:val>
                                        </p:tav>
                                      </p:tavLst>
                                    </p:anim>
                                  </p:childTnLst>
                                </p:cTn>
                              </p:par>
                            </p:childTnLst>
                          </p:cTn>
                        </p:par>
                        <p:par>
                          <p:cTn id="84" fill="hold" nodeType="afterGroup">
                            <p:stCondLst>
                              <p:cond delay="14000"/>
                            </p:stCondLst>
                            <p:childTnLst>
                              <p:par>
                                <p:cTn id="85" presetID="1"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childTnLst>
                                </p:cTn>
                              </p:par>
                            </p:childTnLst>
                          </p:cTn>
                        </p:par>
                        <p:par>
                          <p:cTn id="87" fill="hold" nodeType="afterGroup">
                            <p:stCondLst>
                              <p:cond delay="14000"/>
                            </p:stCondLst>
                            <p:childTnLst>
                              <p:par>
                                <p:cTn id="88" presetID="35" presetClass="emph" presetSubtype="0" fill="hold" grpId="1" nodeType="afterEffect">
                                  <p:stCondLst>
                                    <p:cond delay="0"/>
                                  </p:stCondLst>
                                  <p:childTnLst>
                                    <p:anim calcmode="discrete" valueType="str">
                                      <p:cBhvr>
                                        <p:cTn id="89" dur="1000" fill="hold"/>
                                        <p:tgtEl>
                                          <p:spTgt spid="25"/>
                                        </p:tgtEl>
                                        <p:attrNameLst>
                                          <p:attrName>style.visibility</p:attrName>
                                        </p:attrNameLst>
                                      </p:cBhvr>
                                      <p:tavLst>
                                        <p:tav tm="0">
                                          <p:val>
                                            <p:strVal val="hidden"/>
                                          </p:val>
                                        </p:tav>
                                        <p:tav tm="50000">
                                          <p:val>
                                            <p:strVal val="visible"/>
                                          </p:val>
                                        </p:tav>
                                      </p:tavLst>
                                    </p:anim>
                                  </p:childTnLst>
                                </p:cTn>
                              </p:par>
                            </p:childTnLst>
                          </p:cTn>
                        </p:par>
                        <p:par>
                          <p:cTn id="90" fill="hold" nodeType="afterGroup">
                            <p:stCondLst>
                              <p:cond delay="15000"/>
                            </p:stCondLst>
                            <p:childTnLst>
                              <p:par>
                                <p:cTn id="91" presetID="1" presetClass="entr" presetSubtype="0" fill="hold" grpId="0" nodeType="afterEffect">
                                  <p:stCondLst>
                                    <p:cond delay="0"/>
                                  </p:stCondLst>
                                  <p:childTnLst>
                                    <p:set>
                                      <p:cBhvr>
                                        <p:cTn id="92" dur="1" fill="hold">
                                          <p:stCondLst>
                                            <p:cond delay="0"/>
                                          </p:stCondLst>
                                        </p:cTn>
                                        <p:tgtEl>
                                          <p:spTgt spid="31"/>
                                        </p:tgtEl>
                                        <p:attrNameLst>
                                          <p:attrName>style.visibility</p:attrName>
                                        </p:attrNameLst>
                                      </p:cBhvr>
                                      <p:to>
                                        <p:strVal val="visible"/>
                                      </p:to>
                                    </p:set>
                                  </p:childTnLst>
                                </p:cTn>
                              </p:par>
                            </p:childTnLst>
                          </p:cTn>
                        </p:par>
                        <p:par>
                          <p:cTn id="93" fill="hold" nodeType="afterGroup">
                            <p:stCondLst>
                              <p:cond delay="15000"/>
                            </p:stCondLst>
                            <p:childTnLst>
                              <p:par>
                                <p:cTn id="94" presetID="35" presetClass="emph" presetSubtype="0" fill="hold" grpId="1" nodeType="afterEffect">
                                  <p:stCondLst>
                                    <p:cond delay="0"/>
                                  </p:stCondLst>
                                  <p:childTnLst>
                                    <p:anim calcmode="discrete" valueType="str">
                                      <p:cBhvr>
                                        <p:cTn id="95" dur="1000" fill="hold"/>
                                        <p:tgtEl>
                                          <p:spTgt spid="31"/>
                                        </p:tgtEl>
                                        <p:attrNameLst>
                                          <p:attrName>style.visibility</p:attrName>
                                        </p:attrNameLst>
                                      </p:cBhvr>
                                      <p:tavLst>
                                        <p:tav tm="0">
                                          <p:val>
                                            <p:strVal val="hidden"/>
                                          </p:val>
                                        </p:tav>
                                        <p:tav tm="50000">
                                          <p:val>
                                            <p:strVal val="visible"/>
                                          </p:val>
                                        </p:tav>
                                      </p:tavLst>
                                    </p:anim>
                                  </p:childTnLst>
                                </p:cTn>
                              </p:par>
                            </p:childTnLst>
                          </p:cTn>
                        </p:par>
                        <p:par>
                          <p:cTn id="96" fill="hold" nodeType="afterGroup">
                            <p:stCondLst>
                              <p:cond delay="16000"/>
                            </p:stCondLst>
                            <p:childTnLst>
                              <p:par>
                                <p:cTn id="97" presetID="1" presetClass="entr" presetSubtype="0"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childTnLst>
                                </p:cTn>
                              </p:par>
                            </p:childTnLst>
                          </p:cTn>
                        </p:par>
                        <p:par>
                          <p:cTn id="99" fill="hold" nodeType="afterGroup">
                            <p:stCondLst>
                              <p:cond delay="16000"/>
                            </p:stCondLst>
                            <p:childTnLst>
                              <p:par>
                                <p:cTn id="100" presetID="35" presetClass="emph" presetSubtype="0" fill="hold" grpId="1" nodeType="afterEffect">
                                  <p:stCondLst>
                                    <p:cond delay="0"/>
                                  </p:stCondLst>
                                  <p:childTnLst>
                                    <p:anim calcmode="discrete" valueType="str">
                                      <p:cBhvr>
                                        <p:cTn id="101" dur="1000" fill="hold"/>
                                        <p:tgtEl>
                                          <p:spTgt spid="26"/>
                                        </p:tgtEl>
                                        <p:attrNameLst>
                                          <p:attrName>style.visibility</p:attrName>
                                        </p:attrNameLst>
                                      </p:cBhvr>
                                      <p:tavLst>
                                        <p:tav tm="0">
                                          <p:val>
                                            <p:strVal val="hidden"/>
                                          </p:val>
                                        </p:tav>
                                        <p:tav tm="50000">
                                          <p:val>
                                            <p:strVal val="visible"/>
                                          </p:val>
                                        </p:tav>
                                      </p:tavLst>
                                    </p:anim>
                                  </p:childTnLst>
                                </p:cTn>
                              </p:par>
                            </p:childTnLst>
                          </p:cTn>
                        </p:par>
                        <p:par>
                          <p:cTn id="102" fill="hold" nodeType="afterGroup">
                            <p:stCondLst>
                              <p:cond delay="17000"/>
                            </p:stCondLst>
                            <p:childTnLst>
                              <p:par>
                                <p:cTn id="103" presetID="1" presetClass="entr" presetSubtype="0" fill="hold" grpId="0" nodeType="afterEffect">
                                  <p:stCondLst>
                                    <p:cond delay="0"/>
                                  </p:stCondLst>
                                  <p:childTnLst>
                                    <p:set>
                                      <p:cBhvr>
                                        <p:cTn id="104" dur="1" fill="hold">
                                          <p:stCondLst>
                                            <p:cond delay="0"/>
                                          </p:stCondLst>
                                        </p:cTn>
                                        <p:tgtEl>
                                          <p:spTgt spid="23"/>
                                        </p:tgtEl>
                                        <p:attrNameLst>
                                          <p:attrName>style.visibility</p:attrName>
                                        </p:attrNameLst>
                                      </p:cBhvr>
                                      <p:to>
                                        <p:strVal val="visible"/>
                                      </p:to>
                                    </p:set>
                                  </p:childTnLst>
                                </p:cTn>
                              </p:par>
                            </p:childTnLst>
                          </p:cTn>
                        </p:par>
                        <p:par>
                          <p:cTn id="105" fill="hold" nodeType="afterGroup">
                            <p:stCondLst>
                              <p:cond delay="17000"/>
                            </p:stCondLst>
                            <p:childTnLst>
                              <p:par>
                                <p:cTn id="106" presetID="35" presetClass="emph" presetSubtype="0" fill="hold" grpId="1" nodeType="afterEffect">
                                  <p:stCondLst>
                                    <p:cond delay="0"/>
                                  </p:stCondLst>
                                  <p:childTnLst>
                                    <p:anim calcmode="discrete" valueType="str">
                                      <p:cBhvr>
                                        <p:cTn id="107" dur="1000" fill="hold"/>
                                        <p:tgtEl>
                                          <p:spTgt spid="23"/>
                                        </p:tgtEl>
                                        <p:attrNameLst>
                                          <p:attrName>style.visibility</p:attrName>
                                        </p:attrNameLst>
                                      </p:cBhvr>
                                      <p:tavLst>
                                        <p:tav tm="0">
                                          <p:val>
                                            <p:strVal val="hidden"/>
                                          </p:val>
                                        </p:tav>
                                        <p:tav tm="50000">
                                          <p:val>
                                            <p:strVal val="visible"/>
                                          </p:val>
                                        </p:tav>
                                      </p:tavLst>
                                    </p:anim>
                                  </p:childTnLst>
                                </p:cTn>
                              </p:par>
                            </p:childTnLst>
                          </p:cTn>
                        </p:par>
                        <p:par>
                          <p:cTn id="108" fill="hold" nodeType="afterGroup">
                            <p:stCondLst>
                              <p:cond delay="18000"/>
                            </p:stCondLst>
                            <p:childTnLst>
                              <p:par>
                                <p:cTn id="109" presetID="10" presetClass="entr" presetSubtype="0" fill="hold" nodeType="afterEffect">
                                  <p:stCondLst>
                                    <p:cond delay="200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5000"/>
                                        <p:tgtEl>
                                          <p:spTgt spid="22"/>
                                        </p:tgtEl>
                                      </p:cBhvr>
                                    </p:animEffect>
                                  </p:childTnLst>
                                </p:cTn>
                              </p:par>
                              <p:par>
                                <p:cTn id="112" presetID="10" presetClass="exit" presetSubtype="0" fill="hold" nodeType="withEffect">
                                  <p:stCondLst>
                                    <p:cond delay="0"/>
                                  </p:stCondLst>
                                  <p:childTnLst>
                                    <p:animEffect transition="out" filter="fade">
                                      <p:cBhvr>
                                        <p:cTn id="113" dur="2000"/>
                                        <p:tgtEl>
                                          <p:spTgt spid="59394"/>
                                        </p:tgtEl>
                                      </p:cBhvr>
                                    </p:animEffect>
                                    <p:set>
                                      <p:cBhvr>
                                        <p:cTn id="114" dur="1" fill="hold">
                                          <p:stCondLst>
                                            <p:cond delay="1999"/>
                                          </p:stCondLst>
                                        </p:cTn>
                                        <p:tgtEl>
                                          <p:spTgt spid="5939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P spid="24" grpId="0"/>
      <p:bldP spid="24" grpId="1"/>
      <p:bldP spid="25" grpId="0"/>
      <p:bldP spid="25" grpId="1"/>
      <p:bldP spid="26" grpId="0"/>
      <p:bldP spid="26" grpId="1"/>
      <p:bldP spid="27" grpId="0"/>
      <p:bldP spid="27" grpId="1"/>
      <p:bldP spid="28" grpId="0"/>
      <p:bldP spid="28" grpId="1"/>
      <p:bldP spid="56341" grpId="0"/>
      <p:bldP spid="56341" grpId="1"/>
      <p:bldP spid="30" grpId="0"/>
      <p:bldP spid="30" grpId="1"/>
      <p:bldP spid="31" grpId="0"/>
      <p:bldP spid="31" grpId="1"/>
      <p:bldP spid="32" grpId="0"/>
      <p:bldP spid="32" grpId="1"/>
      <p:bldP spid="33" grpId="0"/>
      <p:bldP spid="33" grpId="1"/>
      <p:bldP spid="34" grpId="0"/>
      <p:bldP spid="34" grpId="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3" name="Picture 2" descr="8738acd5c28c62f724378ef4532d8b50.jpg">
            <a:extLst>
              <a:ext uri="{FF2B5EF4-FFF2-40B4-BE49-F238E27FC236}">
                <a16:creationId xmlns:a16="http://schemas.microsoft.com/office/drawing/2014/main" id="{70477207-D2A6-4CDA-A7B8-C9786161E0C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2844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2">
            <a:extLst>
              <a:ext uri="{FF2B5EF4-FFF2-40B4-BE49-F238E27FC236}">
                <a16:creationId xmlns:a16="http://schemas.microsoft.com/office/drawing/2014/main" id="{03648CAB-3A4C-47D5-84EA-C1954552F8BF}"/>
              </a:ext>
            </a:extLst>
          </p:cNvPr>
          <p:cNvGrpSpPr>
            <a:grpSpLocks/>
          </p:cNvGrpSpPr>
          <p:nvPr/>
        </p:nvGrpSpPr>
        <p:grpSpPr bwMode="auto">
          <a:xfrm>
            <a:off x="228600" y="2895600"/>
            <a:ext cx="3429000" cy="3048000"/>
            <a:chOff x="228600" y="2895600"/>
            <a:chExt cx="3429000" cy="3048000"/>
          </a:xfrm>
        </p:grpSpPr>
        <p:pic>
          <p:nvPicPr>
            <p:cNvPr id="95246" name="Picture 3">
              <a:extLst>
                <a:ext uri="{FF2B5EF4-FFF2-40B4-BE49-F238E27FC236}">
                  <a16:creationId xmlns:a16="http://schemas.microsoft.com/office/drawing/2014/main" id="{C2011C7C-AC52-4C70-BFD4-CC8DAA12F2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895600"/>
              <a:ext cx="28956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5247" name="Straight Arrow Connector 14">
              <a:extLst>
                <a:ext uri="{FF2B5EF4-FFF2-40B4-BE49-F238E27FC236}">
                  <a16:creationId xmlns:a16="http://schemas.microsoft.com/office/drawing/2014/main" id="{F2A00050-E46C-4098-9893-84B1625DB84E}"/>
                </a:ext>
              </a:extLst>
            </p:cNvPr>
            <p:cNvCxnSpPr>
              <a:cxnSpLocks noChangeShapeType="1"/>
            </p:cNvCxnSpPr>
            <p:nvPr/>
          </p:nvCxnSpPr>
          <p:spPr bwMode="auto">
            <a:xfrm rot="10800000">
              <a:off x="2133600" y="4800600"/>
              <a:ext cx="1524000" cy="1143000"/>
            </a:xfrm>
            <a:prstGeom prst="straightConnector1">
              <a:avLst/>
            </a:prstGeom>
            <a:noFill/>
            <a:ln w="34925">
              <a:solidFill>
                <a:schemeClr val="bg1"/>
              </a:solidFill>
              <a:round/>
              <a:headEnd/>
              <a:tailEnd type="arrow" w="med" len="med"/>
            </a:ln>
            <a:extLst>
              <a:ext uri="{909E8E84-426E-40DD-AFC4-6F175D3DCCD1}">
                <a14:hiddenFill xmlns:a14="http://schemas.microsoft.com/office/drawing/2010/main">
                  <a:noFill/>
                </a14:hiddenFill>
              </a:ext>
            </a:extLst>
          </p:spPr>
        </p:cxnSp>
      </p:grpSp>
      <p:sp>
        <p:nvSpPr>
          <p:cNvPr id="52228" name="Text Box 3">
            <a:extLst>
              <a:ext uri="{FF2B5EF4-FFF2-40B4-BE49-F238E27FC236}">
                <a16:creationId xmlns:a16="http://schemas.microsoft.com/office/drawing/2014/main" id="{B4FE7BE0-490E-44DD-B9C2-65FA72DDE45F}"/>
              </a:ext>
            </a:extLst>
          </p:cNvPr>
          <p:cNvSpPr txBox="1">
            <a:spLocks noChangeArrowheads="1"/>
          </p:cNvSpPr>
          <p:nvPr/>
        </p:nvSpPr>
        <p:spPr bwMode="auto">
          <a:xfrm>
            <a:off x="3276600" y="0"/>
            <a:ext cx="1752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800">
                <a:solidFill>
                  <a:srgbClr val="CCFFCC"/>
                </a:solidFill>
                <a:latin typeface="Arial" panose="020B0604020202020204" pitchFamily="34" charset="0"/>
                <a:cs typeface="Arial" panose="020B0604020202020204" pitchFamily="34" charset="0"/>
              </a:rPr>
              <a:t>Cosmic</a:t>
            </a:r>
            <a:r>
              <a:rPr lang="en-US" altLang="en-US" sz="2800">
                <a:solidFill>
                  <a:srgbClr val="08FFFF"/>
                </a:solidFill>
                <a:latin typeface="Arial" panose="020B0604020202020204" pitchFamily="34" charset="0"/>
                <a:cs typeface="Arial" panose="020B0604020202020204" pitchFamily="34" charset="0"/>
              </a:rPr>
              <a:t> </a:t>
            </a:r>
            <a:r>
              <a:rPr lang="en-US" altLang="en-US" sz="2800">
                <a:solidFill>
                  <a:srgbClr val="CCFFCC"/>
                </a:solidFill>
                <a:latin typeface="Arial" panose="020B0604020202020204" pitchFamily="34" charset="0"/>
                <a:cs typeface="Arial" panose="020B0604020202020204" pitchFamily="34" charset="0"/>
              </a:rPr>
              <a:t>Recycling</a:t>
            </a:r>
          </a:p>
        </p:txBody>
      </p:sp>
      <p:grpSp>
        <p:nvGrpSpPr>
          <p:cNvPr id="3" name="Group 20">
            <a:extLst>
              <a:ext uri="{FF2B5EF4-FFF2-40B4-BE49-F238E27FC236}">
                <a16:creationId xmlns:a16="http://schemas.microsoft.com/office/drawing/2014/main" id="{FA358E2D-5E90-46BD-A15D-529C49D729B5}"/>
              </a:ext>
            </a:extLst>
          </p:cNvPr>
          <p:cNvGrpSpPr>
            <a:grpSpLocks/>
          </p:cNvGrpSpPr>
          <p:nvPr/>
        </p:nvGrpSpPr>
        <p:grpSpPr bwMode="auto">
          <a:xfrm>
            <a:off x="3657600" y="3048000"/>
            <a:ext cx="5486400" cy="3244850"/>
            <a:chOff x="3657600" y="3048000"/>
            <a:chExt cx="5486400" cy="3245223"/>
          </a:xfrm>
        </p:grpSpPr>
        <p:pic>
          <p:nvPicPr>
            <p:cNvPr id="95244" name="Picture 2">
              <a:extLst>
                <a:ext uri="{FF2B5EF4-FFF2-40B4-BE49-F238E27FC236}">
                  <a16:creationId xmlns:a16="http://schemas.microsoft.com/office/drawing/2014/main" id="{FA023F8A-42AD-43AE-B748-54D341B41D9E}"/>
                </a:ext>
              </a:extLst>
            </p:cNvPr>
            <p:cNvPicPr>
              <a:picLocks noChangeAspect="1" noChangeArrowheads="1"/>
            </p:cNvPicPr>
            <p:nvPr/>
          </p:nvPicPr>
          <p:blipFill>
            <a:blip r:embed="rId4">
              <a:lum contrast="8000"/>
              <a:extLst>
                <a:ext uri="{28A0092B-C50C-407E-A947-70E740481C1C}">
                  <a14:useLocalDpi xmlns:a14="http://schemas.microsoft.com/office/drawing/2010/main" val="0"/>
                </a:ext>
              </a:extLst>
            </a:blip>
            <a:srcRect l="29800" t="39357" r="16335" b="8842"/>
            <a:stretch>
              <a:fillRect/>
            </a:stretch>
          </p:blipFill>
          <p:spPr bwMode="auto">
            <a:xfrm>
              <a:off x="3657600" y="3886200"/>
              <a:ext cx="5486400" cy="2407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5245" name="Straight Arrow Connector 15">
              <a:extLst>
                <a:ext uri="{FF2B5EF4-FFF2-40B4-BE49-F238E27FC236}">
                  <a16:creationId xmlns:a16="http://schemas.microsoft.com/office/drawing/2014/main" id="{98B00229-D835-4496-8C63-F78EBEA79AF6}"/>
                </a:ext>
              </a:extLst>
            </p:cNvPr>
            <p:cNvCxnSpPr>
              <a:cxnSpLocks noChangeShapeType="1"/>
            </p:cNvCxnSpPr>
            <p:nvPr/>
          </p:nvCxnSpPr>
          <p:spPr bwMode="auto">
            <a:xfrm rot="5400000">
              <a:off x="5524500" y="3771900"/>
              <a:ext cx="1905000" cy="457200"/>
            </a:xfrm>
            <a:prstGeom prst="straightConnector1">
              <a:avLst/>
            </a:prstGeom>
            <a:noFill/>
            <a:ln w="34925">
              <a:solidFill>
                <a:schemeClr val="bg1"/>
              </a:solidFill>
              <a:round/>
              <a:headEnd/>
              <a:tailEnd type="arrow" w="med" len="med"/>
            </a:ln>
            <a:extLst>
              <a:ext uri="{909E8E84-426E-40DD-AFC4-6F175D3DCCD1}">
                <a14:hiddenFill xmlns:a14="http://schemas.microsoft.com/office/drawing/2010/main">
                  <a:noFill/>
                </a14:hiddenFill>
              </a:ext>
            </a:extLst>
          </p:spPr>
        </p:cxnSp>
      </p:grpSp>
      <p:cxnSp>
        <p:nvCxnSpPr>
          <p:cNvPr id="13" name="Straight Arrow Connector 12">
            <a:extLst>
              <a:ext uri="{FF2B5EF4-FFF2-40B4-BE49-F238E27FC236}">
                <a16:creationId xmlns:a16="http://schemas.microsoft.com/office/drawing/2014/main" id="{F7381615-0DB6-43A9-B4FD-738045242EB1}"/>
              </a:ext>
            </a:extLst>
          </p:cNvPr>
          <p:cNvCxnSpPr>
            <a:cxnSpLocks noChangeShapeType="1"/>
          </p:cNvCxnSpPr>
          <p:nvPr/>
        </p:nvCxnSpPr>
        <p:spPr bwMode="auto">
          <a:xfrm rot="5400000" flipH="1" flipV="1">
            <a:off x="1066800" y="2895600"/>
            <a:ext cx="763588" cy="1588"/>
          </a:xfrm>
          <a:prstGeom prst="straightConnector1">
            <a:avLst/>
          </a:prstGeom>
          <a:noFill/>
          <a:ln w="34925">
            <a:solidFill>
              <a:schemeClr val="bg1"/>
            </a:solidFill>
            <a:round/>
            <a:headEnd/>
            <a:tailEnd type="arrow" w="med" len="med"/>
          </a:ln>
          <a:extLst>
            <a:ext uri="{909E8E84-426E-40DD-AFC4-6F175D3DCCD1}">
              <a14:hiddenFill xmlns:a14="http://schemas.microsoft.com/office/drawing/2010/main">
                <a:noFill/>
              </a14:hiddenFill>
            </a:ext>
          </a:extLst>
        </p:spPr>
      </p:cxnSp>
      <p:grpSp>
        <p:nvGrpSpPr>
          <p:cNvPr id="4" name="Group 19">
            <a:extLst>
              <a:ext uri="{FF2B5EF4-FFF2-40B4-BE49-F238E27FC236}">
                <a16:creationId xmlns:a16="http://schemas.microsoft.com/office/drawing/2014/main" id="{9D58E365-368D-483D-B7DB-15E74795C334}"/>
              </a:ext>
            </a:extLst>
          </p:cNvPr>
          <p:cNvGrpSpPr>
            <a:grpSpLocks/>
          </p:cNvGrpSpPr>
          <p:nvPr/>
        </p:nvGrpSpPr>
        <p:grpSpPr bwMode="auto">
          <a:xfrm>
            <a:off x="3048000" y="0"/>
            <a:ext cx="5562600" cy="3429000"/>
            <a:chOff x="2895600" y="0"/>
            <a:chExt cx="5562600" cy="3429000"/>
          </a:xfrm>
        </p:grpSpPr>
        <p:pic>
          <p:nvPicPr>
            <p:cNvPr id="95242" name="Picture 4">
              <a:extLst>
                <a:ext uri="{FF2B5EF4-FFF2-40B4-BE49-F238E27FC236}">
                  <a16:creationId xmlns:a16="http://schemas.microsoft.com/office/drawing/2014/main" id="{207D674C-EFED-4A06-931C-3ADC191F77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0"/>
              <a:ext cx="3429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5243" name="Straight Arrow Connector 12">
              <a:extLst>
                <a:ext uri="{FF2B5EF4-FFF2-40B4-BE49-F238E27FC236}">
                  <a16:creationId xmlns:a16="http://schemas.microsoft.com/office/drawing/2014/main" id="{6E1ED65D-A7CB-4481-9E5A-DA88D9E866A3}"/>
                </a:ext>
              </a:extLst>
            </p:cNvPr>
            <p:cNvCxnSpPr>
              <a:cxnSpLocks noChangeShapeType="1"/>
            </p:cNvCxnSpPr>
            <p:nvPr/>
          </p:nvCxnSpPr>
          <p:spPr bwMode="auto">
            <a:xfrm>
              <a:off x="2895600" y="1600200"/>
              <a:ext cx="2209800" cy="1588"/>
            </a:xfrm>
            <a:prstGeom prst="straightConnector1">
              <a:avLst/>
            </a:prstGeom>
            <a:noFill/>
            <a:ln w="34925">
              <a:solidFill>
                <a:schemeClr val="bg1"/>
              </a:solidFill>
              <a:round/>
              <a:headEnd/>
              <a:tailEnd type="arrow" w="med" len="med"/>
            </a:ln>
            <a:extLst>
              <a:ext uri="{909E8E84-426E-40DD-AFC4-6F175D3DCCD1}">
                <a14:hiddenFill xmlns:a14="http://schemas.microsoft.com/office/drawing/2010/main">
                  <a:noFill/>
                </a14:hiddenFill>
              </a:ext>
            </a:extLst>
          </p:spPr>
        </p:cxnSp>
      </p:grpSp>
      <p:grpSp>
        <p:nvGrpSpPr>
          <p:cNvPr id="5" name="Group 17">
            <a:extLst>
              <a:ext uri="{FF2B5EF4-FFF2-40B4-BE49-F238E27FC236}">
                <a16:creationId xmlns:a16="http://schemas.microsoft.com/office/drawing/2014/main" id="{2351E929-FDB7-4C60-BEE1-11183226AB2B}"/>
              </a:ext>
            </a:extLst>
          </p:cNvPr>
          <p:cNvGrpSpPr>
            <a:grpSpLocks/>
          </p:cNvGrpSpPr>
          <p:nvPr/>
        </p:nvGrpSpPr>
        <p:grpSpPr bwMode="auto">
          <a:xfrm>
            <a:off x="3048000" y="152400"/>
            <a:ext cx="5791200" cy="2854325"/>
            <a:chOff x="3048000" y="152400"/>
            <a:chExt cx="5791200" cy="2854158"/>
          </a:xfrm>
        </p:grpSpPr>
        <p:pic>
          <p:nvPicPr>
            <p:cNvPr id="95240" name="Picture 13" descr="SN-NS.png">
              <a:extLst>
                <a:ext uri="{FF2B5EF4-FFF2-40B4-BE49-F238E27FC236}">
                  <a16:creationId xmlns:a16="http://schemas.microsoft.com/office/drawing/2014/main" id="{52BB3B94-B236-4250-9A6B-A6AB8AF8C1D7}"/>
                </a:ext>
              </a:extLst>
            </p:cNvPr>
            <p:cNvPicPr>
              <a:picLocks noChangeAspect="1"/>
            </p:cNvPicPr>
            <p:nvPr/>
          </p:nvPicPr>
          <p:blipFill>
            <a:blip r:embed="rId6">
              <a:lum contrast="12000"/>
              <a:extLst>
                <a:ext uri="{28A0092B-C50C-407E-A947-70E740481C1C}">
                  <a14:useLocalDpi xmlns:a14="http://schemas.microsoft.com/office/drawing/2010/main" val="0"/>
                </a:ext>
              </a:extLst>
            </a:blip>
            <a:srcRect/>
            <a:stretch>
              <a:fillRect/>
            </a:stretch>
          </p:blipFill>
          <p:spPr bwMode="auto">
            <a:xfrm>
              <a:off x="5410200" y="152400"/>
              <a:ext cx="3429000" cy="2854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5241" name="Straight Arrow Connector 15">
              <a:extLst>
                <a:ext uri="{FF2B5EF4-FFF2-40B4-BE49-F238E27FC236}">
                  <a16:creationId xmlns:a16="http://schemas.microsoft.com/office/drawing/2014/main" id="{907F6A7C-010C-41E2-B6B1-ADBC3277E92F}"/>
                </a:ext>
              </a:extLst>
            </p:cNvPr>
            <p:cNvCxnSpPr>
              <a:cxnSpLocks noChangeShapeType="1"/>
            </p:cNvCxnSpPr>
            <p:nvPr/>
          </p:nvCxnSpPr>
          <p:spPr bwMode="auto">
            <a:xfrm>
              <a:off x="3048000" y="1600200"/>
              <a:ext cx="2209800" cy="1588"/>
            </a:xfrm>
            <a:prstGeom prst="straightConnector1">
              <a:avLst/>
            </a:prstGeom>
            <a:noFill/>
            <a:ln w="34925">
              <a:solidFill>
                <a:schemeClr val="bg1"/>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nodeType="clickEffect">
                                  <p:stCondLst>
                                    <p:cond delay="0"/>
                                  </p:stCondLst>
                                  <p:childTnLst>
                                    <p:animEffect transition="out" filter="fade">
                                      <p:cBhvr>
                                        <p:cTn id="11" dur="2000"/>
                                        <p:tgtEl>
                                          <p:spTgt spid="5"/>
                                        </p:tgtEl>
                                      </p:cBhvr>
                                    </p:animEffect>
                                    <p:set>
                                      <p:cBhvr>
                                        <p:cTn id="12" dur="1" fill="hold">
                                          <p:stCondLst>
                                            <p:cond delay="1999"/>
                                          </p:stCondLst>
                                        </p:cTn>
                                        <p:tgtEl>
                                          <p:spTgt spid="5"/>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2000"/>
                                        <p:tgtEl>
                                          <p:spTgt spid="3"/>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000"/>
                                        <p:tgtEl>
                                          <p:spTgt spid="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childTnLst>
                                </p:cTn>
                              </p:par>
                            </p:childTnLst>
                          </p:cTn>
                        </p:par>
                        <p:par>
                          <p:cTn id="30" fill="hold" nodeType="afterGroup">
                            <p:stCondLst>
                              <p:cond delay="0"/>
                            </p:stCondLst>
                            <p:childTnLst>
                              <p:par>
                                <p:cTn id="31" presetID="10" presetClass="entr" presetSubtype="0" fill="hold" grpId="0" nodeType="afterEffect">
                                  <p:stCondLst>
                                    <p:cond delay="0"/>
                                  </p:stCondLst>
                                  <p:childTnLst>
                                    <p:set>
                                      <p:cBhvr>
                                        <p:cTn id="32" dur="1" fill="hold">
                                          <p:stCondLst>
                                            <p:cond delay="0"/>
                                          </p:stCondLst>
                                        </p:cTn>
                                        <p:tgtEl>
                                          <p:spTgt spid="52228"/>
                                        </p:tgtEl>
                                        <p:attrNameLst>
                                          <p:attrName>style.visibility</p:attrName>
                                        </p:attrNameLst>
                                      </p:cBhvr>
                                      <p:to>
                                        <p:strVal val="visible"/>
                                      </p:to>
                                    </p:set>
                                    <p:animEffect transition="in" filter="fade">
                                      <p:cBhvr>
                                        <p:cTn id="33" dur="2000"/>
                                        <p:tgtEl>
                                          <p:spTgt spid="52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ext Box 3">
            <a:extLst>
              <a:ext uri="{FF2B5EF4-FFF2-40B4-BE49-F238E27FC236}">
                <a16:creationId xmlns:a16="http://schemas.microsoft.com/office/drawing/2014/main" id="{DB7EB7AB-6F6F-4051-BEA8-5C6A47476A8C}"/>
              </a:ext>
            </a:extLst>
          </p:cNvPr>
          <p:cNvSpPr txBox="1">
            <a:spLocks noChangeArrowheads="1"/>
          </p:cNvSpPr>
          <p:nvPr/>
        </p:nvSpPr>
        <p:spPr bwMode="auto">
          <a:xfrm>
            <a:off x="381000" y="28575"/>
            <a:ext cx="83058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800" dirty="0">
                <a:solidFill>
                  <a:srgbClr val="CCFFCC"/>
                </a:solidFill>
                <a:latin typeface="Arial" panose="020B0604020202020204" pitchFamily="34" charset="0"/>
                <a:cs typeface="Arial" panose="020B0604020202020204" pitchFamily="34" charset="0"/>
              </a:rPr>
              <a:t>D</a:t>
            </a:r>
            <a:r>
              <a:rPr lang="en-US" altLang="en-US" sz="2800" dirty="0" smtClean="0">
                <a:solidFill>
                  <a:srgbClr val="CCFFCC"/>
                </a:solidFill>
                <a:latin typeface="Arial" panose="020B0604020202020204" pitchFamily="34" charset="0"/>
                <a:cs typeface="Arial" panose="020B0604020202020204" pitchFamily="34" charset="0"/>
              </a:rPr>
              <a:t>ue </a:t>
            </a:r>
            <a:r>
              <a:rPr lang="en-US" altLang="en-US" sz="2800" dirty="0">
                <a:solidFill>
                  <a:srgbClr val="CCFFCC"/>
                </a:solidFill>
                <a:latin typeface="Arial" panose="020B0604020202020204" pitchFamily="34" charset="0"/>
                <a:cs typeface="Arial" panose="020B0604020202020204" pitchFamily="34" charset="0"/>
              </a:rPr>
              <a:t>to stars that came and went billions of years before us, our Sun and Solar System contain:</a:t>
            </a:r>
          </a:p>
        </p:txBody>
      </p:sp>
      <p:sp>
        <p:nvSpPr>
          <p:cNvPr id="64518" name="Rectangle 4">
            <a:extLst>
              <a:ext uri="{FF2B5EF4-FFF2-40B4-BE49-F238E27FC236}">
                <a16:creationId xmlns:a16="http://schemas.microsoft.com/office/drawing/2014/main" id="{2047BADE-14A1-4D4E-B955-7799BF2056EF}"/>
              </a:ext>
            </a:extLst>
          </p:cNvPr>
          <p:cNvSpPr>
            <a:spLocks noChangeArrowheads="1"/>
          </p:cNvSpPr>
          <p:nvPr/>
        </p:nvSpPr>
        <p:spPr bwMode="auto">
          <a:xfrm>
            <a:off x="2286000" y="2514600"/>
            <a:ext cx="4191000" cy="4038600"/>
          </a:xfrm>
          <a:prstGeom prst="rect">
            <a:avLst/>
          </a:prstGeom>
          <a:noFill/>
          <a:ln w="66675">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nvGrpSpPr>
          <p:cNvPr id="2" name="Group 10">
            <a:extLst>
              <a:ext uri="{FF2B5EF4-FFF2-40B4-BE49-F238E27FC236}">
                <a16:creationId xmlns:a16="http://schemas.microsoft.com/office/drawing/2014/main" id="{FDE15D6B-0549-46DD-BEFE-789D1B70D04D}"/>
              </a:ext>
            </a:extLst>
          </p:cNvPr>
          <p:cNvGrpSpPr>
            <a:grpSpLocks/>
          </p:cNvGrpSpPr>
          <p:nvPr/>
        </p:nvGrpSpPr>
        <p:grpSpPr bwMode="auto">
          <a:xfrm>
            <a:off x="152400" y="3008313"/>
            <a:ext cx="8839200" cy="3455987"/>
            <a:chOff x="152400" y="3008244"/>
            <a:chExt cx="8839200" cy="3455931"/>
          </a:xfrm>
        </p:grpSpPr>
        <p:sp>
          <p:nvSpPr>
            <p:cNvPr id="96263" name="Text Box 3">
              <a:extLst>
                <a:ext uri="{FF2B5EF4-FFF2-40B4-BE49-F238E27FC236}">
                  <a16:creationId xmlns:a16="http://schemas.microsoft.com/office/drawing/2014/main" id="{860637E2-D5EB-4946-90D9-52AFBAB06F84}"/>
                </a:ext>
              </a:extLst>
            </p:cNvPr>
            <p:cNvSpPr txBox="1">
              <a:spLocks noChangeArrowheads="1"/>
            </p:cNvSpPr>
            <p:nvPr/>
          </p:nvSpPr>
          <p:spPr bwMode="auto">
            <a:xfrm>
              <a:off x="152400" y="3008244"/>
              <a:ext cx="1981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800">
                  <a:solidFill>
                    <a:srgbClr val="FFFF00"/>
                  </a:solidFill>
                  <a:latin typeface="Arial" panose="020B0604020202020204" pitchFamily="34" charset="0"/>
                  <a:cs typeface="Arial" panose="020B0604020202020204" pitchFamily="34" charset="0"/>
                </a:rPr>
                <a:t>this is what we are made of!</a:t>
              </a:r>
            </a:p>
          </p:txBody>
        </p:sp>
        <p:sp>
          <p:nvSpPr>
            <p:cNvPr id="96264" name="Text Box 3">
              <a:extLst>
                <a:ext uri="{FF2B5EF4-FFF2-40B4-BE49-F238E27FC236}">
                  <a16:creationId xmlns:a16="http://schemas.microsoft.com/office/drawing/2014/main" id="{12BED47A-15AD-4F75-A4C6-69F979E7ADEC}"/>
                </a:ext>
              </a:extLst>
            </p:cNvPr>
            <p:cNvSpPr txBox="1">
              <a:spLocks noChangeArrowheads="1"/>
            </p:cNvSpPr>
            <p:nvPr/>
          </p:nvSpPr>
          <p:spPr bwMode="auto">
            <a:xfrm>
              <a:off x="6629400" y="4648200"/>
              <a:ext cx="2362200" cy="1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800">
                  <a:solidFill>
                    <a:srgbClr val="FFFF00"/>
                  </a:solidFill>
                  <a:latin typeface="Arial" panose="020B0604020202020204" pitchFamily="34" charset="0"/>
                  <a:cs typeface="Arial" panose="020B0604020202020204" pitchFamily="34" charset="0"/>
                </a:rPr>
                <a:t>this is what interstellar DUST is made of!</a:t>
              </a:r>
            </a:p>
          </p:txBody>
        </p:sp>
      </p:grpSp>
      <p:sp>
        <p:nvSpPr>
          <p:cNvPr id="96260" name="TextBox 8">
            <a:extLst>
              <a:ext uri="{FF2B5EF4-FFF2-40B4-BE49-F238E27FC236}">
                <a16:creationId xmlns:a16="http://schemas.microsoft.com/office/drawing/2014/main" id="{9B45BD6E-F62F-420F-9D0A-C5FD1CFA7A0F}"/>
              </a:ext>
            </a:extLst>
          </p:cNvPr>
          <p:cNvSpPr txBox="1">
            <a:spLocks noChangeArrowheads="1"/>
          </p:cNvSpPr>
          <p:nvPr/>
        </p:nvSpPr>
        <p:spPr bwMode="auto">
          <a:xfrm>
            <a:off x="2362200" y="2514600"/>
            <a:ext cx="41148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200">
                <a:solidFill>
                  <a:srgbClr val="FFFFFF"/>
                </a:solidFill>
                <a:latin typeface="Arial" panose="020B0604020202020204" pitchFamily="34" charset="0"/>
                <a:cs typeface="Arial" panose="020B0604020202020204" pitchFamily="34" charset="0"/>
              </a:rPr>
              <a:t>Oxygen		0.77% Carbon		0.29%</a:t>
            </a:r>
          </a:p>
          <a:p>
            <a:r>
              <a:rPr lang="en-US" altLang="en-US" sz="3200">
                <a:solidFill>
                  <a:srgbClr val="FFFFFF"/>
                </a:solidFill>
                <a:latin typeface="Arial" panose="020B0604020202020204" pitchFamily="34" charset="0"/>
                <a:cs typeface="Arial" panose="020B0604020202020204" pitchFamily="34" charset="0"/>
              </a:rPr>
              <a:t>Iron			0.16% Neon		0.12% Nitrogen		0.09% Silicon		0.07% Magnesium	0.05% Sulfur		0.04%</a:t>
            </a:r>
            <a:endParaRPr lang="en-US" altLang="en-US" sz="3200">
              <a:solidFill>
                <a:srgbClr val="FFFFFF"/>
              </a:solidFill>
              <a:cs typeface="Arial" panose="020B0604020202020204" pitchFamily="34" charset="0"/>
            </a:endParaRPr>
          </a:p>
        </p:txBody>
      </p:sp>
      <p:sp>
        <p:nvSpPr>
          <p:cNvPr id="96261" name="TextBox 9">
            <a:extLst>
              <a:ext uri="{FF2B5EF4-FFF2-40B4-BE49-F238E27FC236}">
                <a16:creationId xmlns:a16="http://schemas.microsoft.com/office/drawing/2014/main" id="{361F575E-43D2-464A-9A0F-9BC04900A01C}"/>
              </a:ext>
            </a:extLst>
          </p:cNvPr>
          <p:cNvSpPr txBox="1">
            <a:spLocks noChangeArrowheads="1"/>
          </p:cNvSpPr>
          <p:nvPr/>
        </p:nvSpPr>
        <p:spPr bwMode="auto">
          <a:xfrm>
            <a:off x="2362200" y="1143000"/>
            <a:ext cx="5029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200">
                <a:solidFill>
                  <a:schemeClr val="bg1"/>
                </a:solidFill>
                <a:latin typeface="Arial" panose="020B0604020202020204" pitchFamily="34" charset="0"/>
                <a:cs typeface="Arial" panose="020B0604020202020204" pitchFamily="34" charset="0"/>
              </a:rPr>
              <a:t>Hydrogen	      73.77% Helium	      24.29%</a:t>
            </a:r>
          </a:p>
        </p:txBody>
      </p:sp>
      <p:sp>
        <p:nvSpPr>
          <p:cNvPr id="96262" name="Rectangle 3">
            <a:extLst>
              <a:ext uri="{FF2B5EF4-FFF2-40B4-BE49-F238E27FC236}">
                <a16:creationId xmlns:a16="http://schemas.microsoft.com/office/drawing/2014/main" id="{8C81E1AF-7F7F-4212-AEE8-8C7E350E0EB8}"/>
              </a:ext>
            </a:extLst>
          </p:cNvPr>
          <p:cNvSpPr>
            <a:spLocks noChangeArrowheads="1"/>
          </p:cNvSpPr>
          <p:nvPr/>
        </p:nvSpPr>
        <p:spPr bwMode="auto">
          <a:xfrm>
            <a:off x="6781800" y="4267200"/>
            <a:ext cx="2133600" cy="23622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4518"/>
                                        </p:tgtEl>
                                        <p:attrNameLst>
                                          <p:attrName>style.visibility</p:attrName>
                                        </p:attrNameLst>
                                      </p:cBhvr>
                                      <p:to>
                                        <p:strVal val="visible"/>
                                      </p:to>
                                    </p:set>
                                    <p:animEffect transition="in" filter="fade">
                                      <p:cBhvr>
                                        <p:cTn id="7" dur="2000"/>
                                        <p:tgtEl>
                                          <p:spTgt spid="64518"/>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8306" name="TextBox 3">
            <a:extLst>
              <a:ext uri="{FF2B5EF4-FFF2-40B4-BE49-F238E27FC236}">
                <a16:creationId xmlns:a16="http://schemas.microsoft.com/office/drawing/2014/main" id="{EEE7BB63-119A-4A31-89DE-9137194848AE}"/>
              </a:ext>
            </a:extLst>
          </p:cNvPr>
          <p:cNvSpPr txBox="1">
            <a:spLocks noChangeArrowheads="1"/>
          </p:cNvSpPr>
          <p:nvPr/>
        </p:nvSpPr>
        <p:spPr bwMode="auto">
          <a:xfrm>
            <a:off x="2667000" y="5867400"/>
            <a:ext cx="3371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Core of Star 1 – 3  M</a:t>
            </a:r>
            <a:r>
              <a:rPr lang="en-US" altLang="en-US" baseline="-25000">
                <a:latin typeface="Arial" panose="020B0604020202020204" pitchFamily="34" charset="0"/>
                <a:cs typeface="Arial" panose="020B0604020202020204" pitchFamily="34" charset="0"/>
              </a:rPr>
              <a:t>sun</a:t>
            </a:r>
          </a:p>
        </p:txBody>
      </p:sp>
      <p:sp>
        <p:nvSpPr>
          <p:cNvPr id="5" name="Text Box 7">
            <a:extLst>
              <a:ext uri="{FF2B5EF4-FFF2-40B4-BE49-F238E27FC236}">
                <a16:creationId xmlns:a16="http://schemas.microsoft.com/office/drawing/2014/main" id="{3E10C139-6084-47B9-BD47-F4569013384B}"/>
              </a:ext>
            </a:extLst>
          </p:cNvPr>
          <p:cNvSpPr txBox="1">
            <a:spLocks noChangeArrowheads="1"/>
          </p:cNvSpPr>
          <p:nvPr/>
        </p:nvSpPr>
        <p:spPr bwMode="auto">
          <a:xfrm>
            <a:off x="2971800" y="685800"/>
            <a:ext cx="32004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4 P           He + light</a:t>
            </a:r>
          </a:p>
          <a:p>
            <a:pPr>
              <a:spcBef>
                <a:spcPct val="50000"/>
              </a:spcBef>
              <a:defRPr/>
            </a:pPr>
            <a:endParaRPr lang="en-US">
              <a:solidFill>
                <a:srgbClr val="0000FF"/>
              </a:solidFill>
              <a:latin typeface="Arial" charset="0"/>
              <a:cs typeface="Arial" charset="0"/>
            </a:endParaRPr>
          </a:p>
        </p:txBody>
      </p:sp>
      <p:cxnSp>
        <p:nvCxnSpPr>
          <p:cNvPr id="98308" name="Straight Arrow Connector 6">
            <a:extLst>
              <a:ext uri="{FF2B5EF4-FFF2-40B4-BE49-F238E27FC236}">
                <a16:creationId xmlns:a16="http://schemas.microsoft.com/office/drawing/2014/main" id="{452E5C79-BBB5-4D43-9AFD-B7AF8CEC569D}"/>
              </a:ext>
            </a:extLst>
          </p:cNvPr>
          <p:cNvCxnSpPr>
            <a:cxnSpLocks noChangeShapeType="1"/>
          </p:cNvCxnSpPr>
          <p:nvPr/>
        </p:nvCxnSpPr>
        <p:spPr bwMode="auto">
          <a:xfrm>
            <a:off x="3657600" y="939800"/>
            <a:ext cx="685800" cy="1588"/>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98309" name="Oval 5">
            <a:extLst>
              <a:ext uri="{FF2B5EF4-FFF2-40B4-BE49-F238E27FC236}">
                <a16:creationId xmlns:a16="http://schemas.microsoft.com/office/drawing/2014/main" id="{ED19A64D-3A1D-4ED2-AA5F-DEA8CB52C900}"/>
              </a:ext>
            </a:extLst>
          </p:cNvPr>
          <p:cNvSpPr>
            <a:spLocks noChangeArrowheads="1"/>
          </p:cNvSpPr>
          <p:nvPr/>
        </p:nvSpPr>
        <p:spPr bwMode="auto">
          <a:xfrm>
            <a:off x="2438400" y="1524000"/>
            <a:ext cx="3962400" cy="3962400"/>
          </a:xfrm>
          <a:prstGeom prst="ellipse">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 name="Text Box 7">
            <a:extLst>
              <a:ext uri="{FF2B5EF4-FFF2-40B4-BE49-F238E27FC236}">
                <a16:creationId xmlns:a16="http://schemas.microsoft.com/office/drawing/2014/main" id="{575206DB-D503-4445-8E33-6804199C0310}"/>
              </a:ext>
            </a:extLst>
          </p:cNvPr>
          <p:cNvSpPr txBox="1">
            <a:spLocks noChangeArrowheads="1"/>
          </p:cNvSpPr>
          <p:nvPr/>
        </p:nvSpPr>
        <p:spPr bwMode="auto">
          <a:xfrm>
            <a:off x="3124200" y="2032000"/>
            <a:ext cx="26670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He      C + light </a:t>
            </a:r>
          </a:p>
          <a:p>
            <a:pPr>
              <a:spcBef>
                <a:spcPct val="50000"/>
              </a:spcBef>
              <a:defRPr/>
            </a:pPr>
            <a:endParaRPr lang="en-US">
              <a:solidFill>
                <a:srgbClr val="0000FF"/>
              </a:solidFill>
              <a:latin typeface="Arial" charset="0"/>
              <a:cs typeface="Arial" charset="0"/>
            </a:endParaRPr>
          </a:p>
        </p:txBody>
      </p:sp>
      <p:sp>
        <p:nvSpPr>
          <p:cNvPr id="98311" name="Oval 8">
            <a:extLst>
              <a:ext uri="{FF2B5EF4-FFF2-40B4-BE49-F238E27FC236}">
                <a16:creationId xmlns:a16="http://schemas.microsoft.com/office/drawing/2014/main" id="{F973E8C3-28B4-4B82-BC24-58D609FAFEC1}"/>
              </a:ext>
            </a:extLst>
          </p:cNvPr>
          <p:cNvSpPr>
            <a:spLocks noChangeArrowheads="1"/>
          </p:cNvSpPr>
          <p:nvPr/>
        </p:nvSpPr>
        <p:spPr bwMode="auto">
          <a:xfrm>
            <a:off x="1143000" y="76200"/>
            <a:ext cx="6781800" cy="6781800"/>
          </a:xfrm>
          <a:prstGeom prst="ellipse">
            <a:avLst/>
          </a:pr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98312" name="Straight Arrow Connector 6">
            <a:extLst>
              <a:ext uri="{FF2B5EF4-FFF2-40B4-BE49-F238E27FC236}">
                <a16:creationId xmlns:a16="http://schemas.microsoft.com/office/drawing/2014/main" id="{18C68D24-B4DB-4A1B-B83B-A0DAE52C19AA}"/>
              </a:ext>
            </a:extLst>
          </p:cNvPr>
          <p:cNvCxnSpPr>
            <a:cxnSpLocks noChangeShapeType="1"/>
          </p:cNvCxnSpPr>
          <p:nvPr/>
        </p:nvCxnSpPr>
        <p:spPr bwMode="auto">
          <a:xfrm>
            <a:off x="3657600" y="2284413"/>
            <a:ext cx="457200" cy="1587"/>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98313" name="Oval 9">
            <a:extLst>
              <a:ext uri="{FF2B5EF4-FFF2-40B4-BE49-F238E27FC236}">
                <a16:creationId xmlns:a16="http://schemas.microsoft.com/office/drawing/2014/main" id="{3A69E3B1-1E46-400D-A9AB-845298AC320D}"/>
              </a:ext>
            </a:extLst>
          </p:cNvPr>
          <p:cNvSpPr>
            <a:spLocks noChangeArrowheads="1"/>
          </p:cNvSpPr>
          <p:nvPr/>
        </p:nvSpPr>
        <p:spPr bwMode="auto">
          <a:xfrm>
            <a:off x="4038600" y="3200400"/>
            <a:ext cx="762000" cy="762000"/>
          </a:xfrm>
          <a:prstGeom prst="ellipse">
            <a:avLst/>
          </a:prstGeom>
          <a:solidFill>
            <a:schemeClr val="bg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 name="Text Box 7">
            <a:extLst>
              <a:ext uri="{FF2B5EF4-FFF2-40B4-BE49-F238E27FC236}">
                <a16:creationId xmlns:a16="http://schemas.microsoft.com/office/drawing/2014/main" id="{E7A74DF0-A1F9-45CD-934D-819405A3018D}"/>
              </a:ext>
            </a:extLst>
          </p:cNvPr>
          <p:cNvSpPr txBox="1">
            <a:spLocks noChangeArrowheads="1"/>
          </p:cNvSpPr>
          <p:nvPr/>
        </p:nvSpPr>
        <p:spPr bwMode="auto">
          <a:xfrm>
            <a:off x="4191000" y="3327400"/>
            <a:ext cx="6096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C</a:t>
            </a:r>
          </a:p>
          <a:p>
            <a:pPr>
              <a:spcBef>
                <a:spcPct val="50000"/>
              </a:spcBef>
              <a:defRPr/>
            </a:pPr>
            <a:endParaRPr lang="en-US">
              <a:solidFill>
                <a:srgbClr val="0000FF"/>
              </a:solidFill>
              <a:latin typeface="Arial" charset="0"/>
              <a:cs typeface="Arial"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3" name="Picture 1" descr="320px-Evolved_star_fusion_shells.svg.png">
            <a:extLst>
              <a:ext uri="{FF2B5EF4-FFF2-40B4-BE49-F238E27FC236}">
                <a16:creationId xmlns:a16="http://schemas.microsoft.com/office/drawing/2014/main" id="{5169EFE8-1BD3-4340-8F66-234D52A1AFC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76200"/>
            <a:ext cx="6705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4" name="TextBox 2">
            <a:extLst>
              <a:ext uri="{FF2B5EF4-FFF2-40B4-BE49-F238E27FC236}">
                <a16:creationId xmlns:a16="http://schemas.microsoft.com/office/drawing/2014/main" id="{31401E1F-90C4-4638-B6F7-D0069C132AEF}"/>
              </a:ext>
            </a:extLst>
          </p:cNvPr>
          <p:cNvSpPr txBox="1">
            <a:spLocks noChangeArrowheads="1"/>
          </p:cNvSpPr>
          <p:nvPr/>
        </p:nvSpPr>
        <p:spPr bwMode="auto">
          <a:xfrm>
            <a:off x="2971800" y="6396038"/>
            <a:ext cx="3581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1300"/>
                </a:solidFill>
                <a:latin typeface="Arial" panose="020B0604020202020204" pitchFamily="34" charset="0"/>
                <a:cs typeface="Arial" panose="020B0604020202020204" pitchFamily="34" charset="0"/>
              </a:rPr>
              <a:t>core of a massive star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5">
            <a:extLst>
              <a:ext uri="{FF2B5EF4-FFF2-40B4-BE49-F238E27FC236}">
                <a16:creationId xmlns:a16="http://schemas.microsoft.com/office/drawing/2014/main" id="{A761C52D-1D5A-44CC-AE05-DC5D14846973}"/>
              </a:ext>
            </a:extLst>
          </p:cNvPr>
          <p:cNvSpPr txBox="1">
            <a:spLocks noChangeArrowheads="1"/>
          </p:cNvSpPr>
          <p:nvPr/>
        </p:nvSpPr>
        <p:spPr bwMode="auto">
          <a:xfrm>
            <a:off x="304800" y="304800"/>
            <a:ext cx="838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3200">
                <a:solidFill>
                  <a:schemeClr val="accent1"/>
                </a:solidFill>
                <a:latin typeface="Arial" panose="020B0604020202020204" pitchFamily="34" charset="0"/>
                <a:cs typeface="Arial" panose="020B0604020202020204" pitchFamily="34" charset="0"/>
              </a:rPr>
              <a:t>We know this because</a:t>
            </a:r>
          </a:p>
          <a:p>
            <a:pPr>
              <a:spcBef>
                <a:spcPct val="50000"/>
              </a:spcBef>
            </a:pPr>
            <a:endParaRPr lang="en-US" altLang="en-US" sz="3200">
              <a:solidFill>
                <a:schemeClr val="accent1"/>
              </a:solidFill>
              <a:latin typeface="Arial" panose="020B0604020202020204" pitchFamily="34" charset="0"/>
              <a:cs typeface="Arial" panose="020B0604020202020204" pitchFamily="34" charset="0"/>
            </a:endParaRPr>
          </a:p>
          <a:p>
            <a:pPr>
              <a:spcBef>
                <a:spcPct val="50000"/>
              </a:spcBef>
            </a:pPr>
            <a:r>
              <a:rPr lang="en-US" altLang="en-US">
                <a:solidFill>
                  <a:schemeClr val="accent1"/>
                </a:solidFill>
                <a:latin typeface="Arial" panose="020B0604020202020204" pitchFamily="34" charset="0"/>
                <a:cs typeface="Arial" panose="020B0604020202020204" pitchFamily="34" charset="0"/>
              </a:rPr>
              <a:t>—  We see the remains of dead stars </a:t>
            </a:r>
          </a:p>
          <a:p>
            <a:pPr>
              <a:spcBef>
                <a:spcPct val="50000"/>
              </a:spcBef>
            </a:pPr>
            <a:r>
              <a:rPr lang="en-US" altLang="en-US">
                <a:solidFill>
                  <a:schemeClr val="accent1"/>
                </a:solidFill>
                <a:latin typeface="Arial" panose="020B0604020202020204" pitchFamily="34" charset="0"/>
                <a:cs typeface="Arial" panose="020B0604020202020204" pitchFamily="34" charset="0"/>
              </a:rPr>
              <a:t>—  We are made of elements other than H and He</a:t>
            </a:r>
          </a:p>
          <a:p>
            <a:pPr>
              <a:spcBef>
                <a:spcPct val="50000"/>
              </a:spcBef>
            </a:pPr>
            <a:r>
              <a:rPr lang="en-US" altLang="en-US">
                <a:solidFill>
                  <a:schemeClr val="accent1"/>
                </a:solidFill>
                <a:latin typeface="Arial" panose="020B0604020202020204" pitchFamily="34" charset="0"/>
                <a:cs typeface="Arial" panose="020B0604020202020204" pitchFamily="34" charset="0"/>
              </a:rPr>
              <a:t>—  Stars have only so much H fuel to fight gravity</a:t>
            </a:r>
          </a:p>
          <a:p>
            <a:pPr>
              <a:spcBef>
                <a:spcPct val="50000"/>
              </a:spcBef>
            </a:pPr>
            <a:r>
              <a:rPr lang="en-US" altLang="en-US">
                <a:solidFill>
                  <a:schemeClr val="accent1"/>
                </a:solidFill>
                <a:latin typeface="Arial" panose="020B0604020202020204" pitchFamily="34" charset="0"/>
                <a:cs typeface="Arial" panose="020B0604020202020204" pitchFamily="34" charset="0"/>
              </a:rPr>
              <a:t>—  HR diagram shows us what happens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7" name="Picture 1" descr="Screen shot 2012-03-14 at 1.30.44 PM.png">
            <a:extLst>
              <a:ext uri="{FF2B5EF4-FFF2-40B4-BE49-F238E27FC236}">
                <a16:creationId xmlns:a16="http://schemas.microsoft.com/office/drawing/2014/main" id="{F798835B-91DE-4D95-BDA0-7668E4CBDAB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136650"/>
            <a:ext cx="6096000" cy="458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1" name="Picture 1" descr="Screen shot 2012-03-14 at 1.31.06 PM.png">
            <a:extLst>
              <a:ext uri="{FF2B5EF4-FFF2-40B4-BE49-F238E27FC236}">
                <a16:creationId xmlns:a16="http://schemas.microsoft.com/office/drawing/2014/main" id="{D595108A-A3D8-432E-B5FF-F504F479E0A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57350" y="1028700"/>
            <a:ext cx="58293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5" name="Picture 1" descr="Screen shot 2012-03-14 at 1.30.55 PM.png">
            <a:extLst>
              <a:ext uri="{FF2B5EF4-FFF2-40B4-BE49-F238E27FC236}">
                <a16:creationId xmlns:a16="http://schemas.microsoft.com/office/drawing/2014/main" id="{F44C9498-FC7B-4228-902A-EDB05D192A3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78000" y="1066800"/>
            <a:ext cx="5689600" cy="46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0">
            <a:extLst>
              <a:ext uri="{FF2B5EF4-FFF2-40B4-BE49-F238E27FC236}">
                <a16:creationId xmlns:a16="http://schemas.microsoft.com/office/drawing/2014/main" id="{E6D9569C-DB98-4CD0-968C-55EF4CA2F6FB}"/>
              </a:ext>
            </a:extLst>
          </p:cNvPr>
          <p:cNvSpPr>
            <a:spLocks noChangeArrowheads="1"/>
          </p:cNvSpPr>
          <p:nvPr/>
        </p:nvSpPr>
        <p:spPr bwMode="auto">
          <a:xfrm>
            <a:off x="5638800" y="3429000"/>
            <a:ext cx="231775" cy="523875"/>
          </a:xfrm>
          <a:prstGeom prst="rect">
            <a:avLst/>
          </a:prstGeom>
          <a:noFill/>
          <a:ln>
            <a:noFill/>
          </a:ln>
          <a:extLst/>
        </p:spPr>
        <p:txBody>
          <a:bodyPr wrap="none" lIns="0" tIns="0" rIns="0" bIns="0">
            <a:spAutoFit/>
          </a:bodyPr>
          <a:lstStyle/>
          <a:p>
            <a:pPr>
              <a:defRPr/>
            </a:pPr>
            <a:r>
              <a:rPr lang="en-US" sz="3400" b="1">
                <a:solidFill>
                  <a:srgbClr val="FF00CC"/>
                </a:solidFill>
                <a:effectLst>
                  <a:outerShdw blurRad="38100" dist="38100" dir="2700000" algn="tl">
                    <a:srgbClr val="FFFFFF"/>
                  </a:outerShdw>
                </a:effectLst>
                <a:latin typeface="Symbol" charset="0"/>
                <a:ea typeface="ＭＳ Ｐゴシック" charset="0"/>
                <a:cs typeface="ＭＳ Ｐゴシック" charset="0"/>
                <a:sym typeface="Symbol" charset="0"/>
              </a:rPr>
              <a:t>n</a:t>
            </a:r>
            <a:endParaRPr lang="en-US">
              <a:effectLst>
                <a:outerShdw blurRad="38100" dist="38100" dir="2700000" algn="tl">
                  <a:srgbClr val="FFFFFF"/>
                </a:outerShdw>
              </a:effectLst>
              <a:latin typeface="Times" charset="0"/>
              <a:ea typeface="ＭＳ Ｐゴシック" charset="0"/>
              <a:cs typeface="ＭＳ Ｐゴシック" charset="0"/>
            </a:endParaRPr>
          </a:p>
        </p:txBody>
      </p:sp>
      <p:cxnSp>
        <p:nvCxnSpPr>
          <p:cNvPr id="103427" name="Straight Arrow Connector 3">
            <a:extLst>
              <a:ext uri="{FF2B5EF4-FFF2-40B4-BE49-F238E27FC236}">
                <a16:creationId xmlns:a16="http://schemas.microsoft.com/office/drawing/2014/main" id="{79599E35-54B4-4C8D-93F9-822DDE10E3EF}"/>
              </a:ext>
            </a:extLst>
          </p:cNvPr>
          <p:cNvCxnSpPr>
            <a:cxnSpLocks noChangeShapeType="1"/>
          </p:cNvCxnSpPr>
          <p:nvPr/>
        </p:nvCxnSpPr>
        <p:spPr bwMode="auto">
          <a:xfrm>
            <a:off x="5943600" y="3810000"/>
            <a:ext cx="1905000" cy="533400"/>
          </a:xfrm>
          <a:prstGeom prst="straightConnector1">
            <a:avLst/>
          </a:prstGeom>
          <a:noFill/>
          <a:ln w="38100">
            <a:solidFill>
              <a:srgbClr val="FFFD06"/>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Picture 1" descr="Screen shot 2012-03-14 at 1.29.37 PM.png">
            <a:extLst>
              <a:ext uri="{FF2B5EF4-FFF2-40B4-BE49-F238E27FC236}">
                <a16:creationId xmlns:a16="http://schemas.microsoft.com/office/drawing/2014/main" id="{75D57F29-AEB6-4DC7-B952-9C6E722626D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30250" y="927100"/>
            <a:ext cx="7683500" cy="5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Freeform 4">
            <a:extLst>
              <a:ext uri="{FF2B5EF4-FFF2-40B4-BE49-F238E27FC236}">
                <a16:creationId xmlns:a16="http://schemas.microsoft.com/office/drawing/2014/main" id="{76F2A15E-25DC-4B65-8460-A2D2BA575D4B}"/>
              </a:ext>
            </a:extLst>
          </p:cNvPr>
          <p:cNvSpPr>
            <a:spLocks/>
          </p:cNvSpPr>
          <p:nvPr/>
        </p:nvSpPr>
        <p:spPr bwMode="auto">
          <a:xfrm>
            <a:off x="3959225" y="3479800"/>
            <a:ext cx="254000" cy="227013"/>
          </a:xfrm>
          <a:custGeom>
            <a:avLst/>
            <a:gdLst>
              <a:gd name="T0" fmla="*/ 2147483647 w 180"/>
              <a:gd name="T1" fmla="*/ 0 h 143"/>
              <a:gd name="T2" fmla="*/ 2147483647 w 180"/>
              <a:gd name="T3" fmla="*/ 2147483647 h 143"/>
              <a:gd name="T4" fmla="*/ 2147483647 w 180"/>
              <a:gd name="T5" fmla="*/ 2147483647 h 143"/>
              <a:gd name="T6" fmla="*/ 0 w 180"/>
              <a:gd name="T7" fmla="*/ 2147483647 h 143"/>
              <a:gd name="T8" fmla="*/ 2147483647 w 180"/>
              <a:gd name="T9" fmla="*/ 0 h 143"/>
              <a:gd name="T10" fmla="*/ 0 60000 65536"/>
              <a:gd name="T11" fmla="*/ 0 60000 65536"/>
              <a:gd name="T12" fmla="*/ 0 60000 65536"/>
              <a:gd name="T13" fmla="*/ 0 60000 65536"/>
              <a:gd name="T14" fmla="*/ 0 60000 65536"/>
              <a:gd name="T15" fmla="*/ 0 w 180"/>
              <a:gd name="T16" fmla="*/ 0 h 143"/>
              <a:gd name="T17" fmla="*/ 180 w 180"/>
              <a:gd name="T18" fmla="*/ 143 h 143"/>
            </a:gdLst>
            <a:ahLst/>
            <a:cxnLst>
              <a:cxn ang="T10">
                <a:pos x="T0" y="T1"/>
              </a:cxn>
              <a:cxn ang="T11">
                <a:pos x="T2" y="T3"/>
              </a:cxn>
              <a:cxn ang="T12">
                <a:pos x="T4" y="T5"/>
              </a:cxn>
              <a:cxn ang="T13">
                <a:pos x="T6" y="T7"/>
              </a:cxn>
              <a:cxn ang="T14">
                <a:pos x="T8" y="T9"/>
              </a:cxn>
            </a:cxnLst>
            <a:rect l="T15" t="T16" r="T17" b="T18"/>
            <a:pathLst>
              <a:path w="180" h="143">
                <a:moveTo>
                  <a:pt x="180" y="0"/>
                </a:moveTo>
                <a:lnTo>
                  <a:pt x="75" y="143"/>
                </a:lnTo>
                <a:lnTo>
                  <a:pt x="105" y="45"/>
                </a:lnTo>
                <a:lnTo>
                  <a:pt x="0" y="45"/>
                </a:lnTo>
                <a:lnTo>
                  <a:pt x="18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74" name="Freeform 5">
            <a:extLst>
              <a:ext uri="{FF2B5EF4-FFF2-40B4-BE49-F238E27FC236}">
                <a16:creationId xmlns:a16="http://schemas.microsoft.com/office/drawing/2014/main" id="{31AD7FC9-E146-4F3C-8CC5-840A77F1663F}"/>
              </a:ext>
            </a:extLst>
          </p:cNvPr>
          <p:cNvSpPr>
            <a:spLocks/>
          </p:cNvSpPr>
          <p:nvPr/>
        </p:nvSpPr>
        <p:spPr bwMode="auto">
          <a:xfrm>
            <a:off x="4522788" y="2952750"/>
            <a:ext cx="244475" cy="239713"/>
          </a:xfrm>
          <a:custGeom>
            <a:avLst/>
            <a:gdLst>
              <a:gd name="T0" fmla="*/ 0 w 173"/>
              <a:gd name="T1" fmla="*/ 2147483647 h 151"/>
              <a:gd name="T2" fmla="*/ 2147483647 w 173"/>
              <a:gd name="T3" fmla="*/ 0 h 151"/>
              <a:gd name="T4" fmla="*/ 2147483647 w 173"/>
              <a:gd name="T5" fmla="*/ 2147483647 h 151"/>
              <a:gd name="T6" fmla="*/ 2147483647 w 173"/>
              <a:gd name="T7" fmla="*/ 2147483647 h 151"/>
              <a:gd name="T8" fmla="*/ 0 w 173"/>
              <a:gd name="T9" fmla="*/ 2147483647 h 151"/>
              <a:gd name="T10" fmla="*/ 0 60000 65536"/>
              <a:gd name="T11" fmla="*/ 0 60000 65536"/>
              <a:gd name="T12" fmla="*/ 0 60000 65536"/>
              <a:gd name="T13" fmla="*/ 0 60000 65536"/>
              <a:gd name="T14" fmla="*/ 0 60000 65536"/>
              <a:gd name="T15" fmla="*/ 0 w 173"/>
              <a:gd name="T16" fmla="*/ 0 h 151"/>
              <a:gd name="T17" fmla="*/ 173 w 173"/>
              <a:gd name="T18" fmla="*/ 151 h 151"/>
            </a:gdLst>
            <a:ahLst/>
            <a:cxnLst>
              <a:cxn ang="T10">
                <a:pos x="T0" y="T1"/>
              </a:cxn>
              <a:cxn ang="T11">
                <a:pos x="T2" y="T3"/>
              </a:cxn>
              <a:cxn ang="T12">
                <a:pos x="T4" y="T5"/>
              </a:cxn>
              <a:cxn ang="T13">
                <a:pos x="T6" y="T7"/>
              </a:cxn>
              <a:cxn ang="T14">
                <a:pos x="T8" y="T9"/>
              </a:cxn>
            </a:cxnLst>
            <a:rect l="T15" t="T16" r="T17" b="T18"/>
            <a:pathLst>
              <a:path w="173" h="151">
                <a:moveTo>
                  <a:pt x="0" y="151"/>
                </a:moveTo>
                <a:lnTo>
                  <a:pt x="98" y="0"/>
                </a:lnTo>
                <a:lnTo>
                  <a:pt x="67" y="98"/>
                </a:lnTo>
                <a:lnTo>
                  <a:pt x="173" y="98"/>
                </a:lnTo>
                <a:lnTo>
                  <a:pt x="0" y="15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75" name="Line 6">
            <a:extLst>
              <a:ext uri="{FF2B5EF4-FFF2-40B4-BE49-F238E27FC236}">
                <a16:creationId xmlns:a16="http://schemas.microsoft.com/office/drawing/2014/main" id="{7AB2DE17-EEEA-409F-B5A6-AC980A135256}"/>
              </a:ext>
            </a:extLst>
          </p:cNvPr>
          <p:cNvSpPr>
            <a:spLocks noChangeShapeType="1"/>
          </p:cNvSpPr>
          <p:nvPr/>
        </p:nvSpPr>
        <p:spPr bwMode="auto">
          <a:xfrm flipH="1">
            <a:off x="793750" y="3527425"/>
            <a:ext cx="3292475" cy="2678113"/>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76" name="Line 7">
            <a:extLst>
              <a:ext uri="{FF2B5EF4-FFF2-40B4-BE49-F238E27FC236}">
                <a16:creationId xmlns:a16="http://schemas.microsoft.com/office/drawing/2014/main" id="{3AE726BE-DB4C-4ECD-887F-0837C22682A2}"/>
              </a:ext>
            </a:extLst>
          </p:cNvPr>
          <p:cNvSpPr>
            <a:spLocks noChangeShapeType="1"/>
          </p:cNvSpPr>
          <p:nvPr/>
        </p:nvSpPr>
        <p:spPr bwMode="auto">
          <a:xfrm flipV="1">
            <a:off x="4595813" y="300038"/>
            <a:ext cx="3506787" cy="2784475"/>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77" name="Freeform 8">
            <a:extLst>
              <a:ext uri="{FF2B5EF4-FFF2-40B4-BE49-F238E27FC236}">
                <a16:creationId xmlns:a16="http://schemas.microsoft.com/office/drawing/2014/main" id="{84547FFC-1455-4BF0-9D32-9EBF6234CFD2}"/>
              </a:ext>
            </a:extLst>
          </p:cNvPr>
          <p:cNvSpPr>
            <a:spLocks/>
          </p:cNvSpPr>
          <p:nvPr/>
        </p:nvSpPr>
        <p:spPr bwMode="auto">
          <a:xfrm>
            <a:off x="3938588" y="3384550"/>
            <a:ext cx="254000" cy="190500"/>
          </a:xfrm>
          <a:custGeom>
            <a:avLst/>
            <a:gdLst>
              <a:gd name="T0" fmla="*/ 2147483647 w 180"/>
              <a:gd name="T1" fmla="*/ 2147483647 h 120"/>
              <a:gd name="T2" fmla="*/ 2147483647 w 180"/>
              <a:gd name="T3" fmla="*/ 2147483647 h 120"/>
              <a:gd name="T4" fmla="*/ 2147483647 w 180"/>
              <a:gd name="T5" fmla="*/ 2147483647 h 120"/>
              <a:gd name="T6" fmla="*/ 0 w 180"/>
              <a:gd name="T7" fmla="*/ 0 h 120"/>
              <a:gd name="T8" fmla="*/ 2147483647 w 180"/>
              <a:gd name="T9" fmla="*/ 2147483647 h 120"/>
              <a:gd name="T10" fmla="*/ 0 60000 65536"/>
              <a:gd name="T11" fmla="*/ 0 60000 65536"/>
              <a:gd name="T12" fmla="*/ 0 60000 65536"/>
              <a:gd name="T13" fmla="*/ 0 60000 65536"/>
              <a:gd name="T14" fmla="*/ 0 60000 65536"/>
              <a:gd name="T15" fmla="*/ 0 w 180"/>
              <a:gd name="T16" fmla="*/ 0 h 120"/>
              <a:gd name="T17" fmla="*/ 180 w 180"/>
              <a:gd name="T18" fmla="*/ 120 h 120"/>
            </a:gdLst>
            <a:ahLst/>
            <a:cxnLst>
              <a:cxn ang="T10">
                <a:pos x="T0" y="T1"/>
              </a:cxn>
              <a:cxn ang="T11">
                <a:pos x="T2" y="T3"/>
              </a:cxn>
              <a:cxn ang="T12">
                <a:pos x="T4" y="T5"/>
              </a:cxn>
              <a:cxn ang="T13">
                <a:pos x="T6" y="T7"/>
              </a:cxn>
              <a:cxn ang="T14">
                <a:pos x="T8" y="T9"/>
              </a:cxn>
            </a:cxnLst>
            <a:rect l="T15" t="T16" r="T17" b="T18"/>
            <a:pathLst>
              <a:path w="180" h="120">
                <a:moveTo>
                  <a:pt x="180" y="15"/>
                </a:moveTo>
                <a:lnTo>
                  <a:pt x="30" y="120"/>
                </a:lnTo>
                <a:lnTo>
                  <a:pt x="97" y="37"/>
                </a:lnTo>
                <a:lnTo>
                  <a:pt x="0" y="0"/>
                </a:lnTo>
                <a:lnTo>
                  <a:pt x="180" y="1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78" name="Freeform 9">
            <a:extLst>
              <a:ext uri="{FF2B5EF4-FFF2-40B4-BE49-F238E27FC236}">
                <a16:creationId xmlns:a16="http://schemas.microsoft.com/office/drawing/2014/main" id="{28DCDC5F-DA79-49B6-A56B-D8233CCAB373}"/>
              </a:ext>
            </a:extLst>
          </p:cNvPr>
          <p:cNvSpPr>
            <a:spLocks/>
          </p:cNvSpPr>
          <p:nvPr/>
        </p:nvSpPr>
        <p:spPr bwMode="auto">
          <a:xfrm>
            <a:off x="4552950" y="3073400"/>
            <a:ext cx="244475" cy="190500"/>
          </a:xfrm>
          <a:custGeom>
            <a:avLst/>
            <a:gdLst>
              <a:gd name="T0" fmla="*/ 0 w 173"/>
              <a:gd name="T1" fmla="*/ 2147483647 h 120"/>
              <a:gd name="T2" fmla="*/ 2147483647 w 173"/>
              <a:gd name="T3" fmla="*/ 0 h 120"/>
              <a:gd name="T4" fmla="*/ 2147483647 w 173"/>
              <a:gd name="T5" fmla="*/ 2147483647 h 120"/>
              <a:gd name="T6" fmla="*/ 2147483647 w 173"/>
              <a:gd name="T7" fmla="*/ 2147483647 h 120"/>
              <a:gd name="T8" fmla="*/ 0 w 173"/>
              <a:gd name="T9" fmla="*/ 2147483647 h 120"/>
              <a:gd name="T10" fmla="*/ 0 60000 65536"/>
              <a:gd name="T11" fmla="*/ 0 60000 65536"/>
              <a:gd name="T12" fmla="*/ 0 60000 65536"/>
              <a:gd name="T13" fmla="*/ 0 60000 65536"/>
              <a:gd name="T14" fmla="*/ 0 60000 65536"/>
              <a:gd name="T15" fmla="*/ 0 w 173"/>
              <a:gd name="T16" fmla="*/ 0 h 120"/>
              <a:gd name="T17" fmla="*/ 173 w 173"/>
              <a:gd name="T18" fmla="*/ 120 h 120"/>
            </a:gdLst>
            <a:ahLst/>
            <a:cxnLst>
              <a:cxn ang="T10">
                <a:pos x="T0" y="T1"/>
              </a:cxn>
              <a:cxn ang="T11">
                <a:pos x="T2" y="T3"/>
              </a:cxn>
              <a:cxn ang="T12">
                <a:pos x="T4" y="T5"/>
              </a:cxn>
              <a:cxn ang="T13">
                <a:pos x="T6" y="T7"/>
              </a:cxn>
              <a:cxn ang="T14">
                <a:pos x="T8" y="T9"/>
              </a:cxn>
            </a:cxnLst>
            <a:rect l="T15" t="T16" r="T17" b="T18"/>
            <a:pathLst>
              <a:path w="173" h="120">
                <a:moveTo>
                  <a:pt x="0" y="120"/>
                </a:moveTo>
                <a:lnTo>
                  <a:pt x="136" y="0"/>
                </a:lnTo>
                <a:lnTo>
                  <a:pt x="76" y="90"/>
                </a:lnTo>
                <a:lnTo>
                  <a:pt x="173" y="120"/>
                </a:lnTo>
                <a:lnTo>
                  <a:pt x="0" y="12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79" name="Line 10">
            <a:extLst>
              <a:ext uri="{FF2B5EF4-FFF2-40B4-BE49-F238E27FC236}">
                <a16:creationId xmlns:a16="http://schemas.microsoft.com/office/drawing/2014/main" id="{1E5CF8F1-7F53-4BF6-B9A8-A31FA1ED5D1C}"/>
              </a:ext>
            </a:extLst>
          </p:cNvPr>
          <p:cNvSpPr>
            <a:spLocks noChangeShapeType="1"/>
          </p:cNvSpPr>
          <p:nvPr/>
        </p:nvSpPr>
        <p:spPr bwMode="auto">
          <a:xfrm flipH="1">
            <a:off x="687388" y="3419475"/>
            <a:ext cx="3367087" cy="1063625"/>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80" name="Line 11">
            <a:extLst>
              <a:ext uri="{FF2B5EF4-FFF2-40B4-BE49-F238E27FC236}">
                <a16:creationId xmlns:a16="http://schemas.microsoft.com/office/drawing/2014/main" id="{FE805EC5-2E44-4132-826E-3BF185899045}"/>
              </a:ext>
            </a:extLst>
          </p:cNvPr>
          <p:cNvSpPr>
            <a:spLocks noChangeShapeType="1"/>
          </p:cNvSpPr>
          <p:nvPr/>
        </p:nvSpPr>
        <p:spPr bwMode="auto">
          <a:xfrm flipV="1">
            <a:off x="4640263" y="1806575"/>
            <a:ext cx="3525837" cy="1385888"/>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81" name="Freeform 12">
            <a:extLst>
              <a:ext uri="{FF2B5EF4-FFF2-40B4-BE49-F238E27FC236}">
                <a16:creationId xmlns:a16="http://schemas.microsoft.com/office/drawing/2014/main" id="{56FC018F-44EC-4974-8060-41DD37DAB7E9}"/>
              </a:ext>
            </a:extLst>
          </p:cNvPr>
          <p:cNvSpPr>
            <a:spLocks/>
          </p:cNvSpPr>
          <p:nvPr/>
        </p:nvSpPr>
        <p:spPr bwMode="auto">
          <a:xfrm>
            <a:off x="3927475" y="3228975"/>
            <a:ext cx="244475" cy="203200"/>
          </a:xfrm>
          <a:custGeom>
            <a:avLst/>
            <a:gdLst>
              <a:gd name="T0" fmla="*/ 2147483647 w 173"/>
              <a:gd name="T1" fmla="*/ 2147483647 h 128"/>
              <a:gd name="T2" fmla="*/ 0 w 173"/>
              <a:gd name="T3" fmla="*/ 2147483647 h 128"/>
              <a:gd name="T4" fmla="*/ 2147483647 w 173"/>
              <a:gd name="T5" fmla="*/ 2147483647 h 128"/>
              <a:gd name="T6" fmla="*/ 0 w 173"/>
              <a:gd name="T7" fmla="*/ 0 h 128"/>
              <a:gd name="T8" fmla="*/ 2147483647 w 173"/>
              <a:gd name="T9" fmla="*/ 2147483647 h 128"/>
              <a:gd name="T10" fmla="*/ 0 60000 65536"/>
              <a:gd name="T11" fmla="*/ 0 60000 65536"/>
              <a:gd name="T12" fmla="*/ 0 60000 65536"/>
              <a:gd name="T13" fmla="*/ 0 60000 65536"/>
              <a:gd name="T14" fmla="*/ 0 60000 65536"/>
              <a:gd name="T15" fmla="*/ 0 w 173"/>
              <a:gd name="T16" fmla="*/ 0 h 128"/>
              <a:gd name="T17" fmla="*/ 173 w 173"/>
              <a:gd name="T18" fmla="*/ 128 h 128"/>
            </a:gdLst>
            <a:ahLst/>
            <a:cxnLst>
              <a:cxn ang="T10">
                <a:pos x="T0" y="T1"/>
              </a:cxn>
              <a:cxn ang="T11">
                <a:pos x="T2" y="T3"/>
              </a:cxn>
              <a:cxn ang="T12">
                <a:pos x="T4" y="T5"/>
              </a:cxn>
              <a:cxn ang="T13">
                <a:pos x="T6" y="T7"/>
              </a:cxn>
              <a:cxn ang="T14">
                <a:pos x="T8" y="T9"/>
              </a:cxn>
            </a:cxnLst>
            <a:rect l="T15" t="T16" r="T17" b="T18"/>
            <a:pathLst>
              <a:path w="173" h="128">
                <a:moveTo>
                  <a:pt x="173" y="67"/>
                </a:moveTo>
                <a:lnTo>
                  <a:pt x="0" y="128"/>
                </a:lnTo>
                <a:lnTo>
                  <a:pt x="83" y="67"/>
                </a:lnTo>
                <a:lnTo>
                  <a:pt x="0" y="0"/>
                </a:lnTo>
                <a:lnTo>
                  <a:pt x="173" y="6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82" name="Freeform 13">
            <a:extLst>
              <a:ext uri="{FF2B5EF4-FFF2-40B4-BE49-F238E27FC236}">
                <a16:creationId xmlns:a16="http://schemas.microsoft.com/office/drawing/2014/main" id="{2D80B180-0446-4B45-937A-C6C7AC287861}"/>
              </a:ext>
            </a:extLst>
          </p:cNvPr>
          <p:cNvSpPr>
            <a:spLocks/>
          </p:cNvSpPr>
          <p:nvPr/>
        </p:nvSpPr>
        <p:spPr bwMode="auto">
          <a:xfrm>
            <a:off x="4565650" y="3228975"/>
            <a:ext cx="231775" cy="203200"/>
          </a:xfrm>
          <a:custGeom>
            <a:avLst/>
            <a:gdLst>
              <a:gd name="T0" fmla="*/ 0 w 165"/>
              <a:gd name="T1" fmla="*/ 2147483647 h 128"/>
              <a:gd name="T2" fmla="*/ 2147483647 w 165"/>
              <a:gd name="T3" fmla="*/ 0 h 128"/>
              <a:gd name="T4" fmla="*/ 2147483647 w 165"/>
              <a:gd name="T5" fmla="*/ 2147483647 h 128"/>
              <a:gd name="T6" fmla="*/ 2147483647 w 165"/>
              <a:gd name="T7" fmla="*/ 2147483647 h 128"/>
              <a:gd name="T8" fmla="*/ 0 w 165"/>
              <a:gd name="T9" fmla="*/ 2147483647 h 128"/>
              <a:gd name="T10" fmla="*/ 0 60000 65536"/>
              <a:gd name="T11" fmla="*/ 0 60000 65536"/>
              <a:gd name="T12" fmla="*/ 0 60000 65536"/>
              <a:gd name="T13" fmla="*/ 0 60000 65536"/>
              <a:gd name="T14" fmla="*/ 0 60000 65536"/>
              <a:gd name="T15" fmla="*/ 0 w 165"/>
              <a:gd name="T16" fmla="*/ 0 h 128"/>
              <a:gd name="T17" fmla="*/ 165 w 165"/>
              <a:gd name="T18" fmla="*/ 128 h 128"/>
            </a:gdLst>
            <a:ahLst/>
            <a:cxnLst>
              <a:cxn ang="T10">
                <a:pos x="T0" y="T1"/>
              </a:cxn>
              <a:cxn ang="T11">
                <a:pos x="T2" y="T3"/>
              </a:cxn>
              <a:cxn ang="T12">
                <a:pos x="T4" y="T5"/>
              </a:cxn>
              <a:cxn ang="T13">
                <a:pos x="T6" y="T7"/>
              </a:cxn>
              <a:cxn ang="T14">
                <a:pos x="T8" y="T9"/>
              </a:cxn>
            </a:cxnLst>
            <a:rect l="T15" t="T16" r="T17" b="T18"/>
            <a:pathLst>
              <a:path w="165" h="128">
                <a:moveTo>
                  <a:pt x="0" y="67"/>
                </a:moveTo>
                <a:lnTo>
                  <a:pt x="165" y="0"/>
                </a:lnTo>
                <a:lnTo>
                  <a:pt x="83" y="67"/>
                </a:lnTo>
                <a:lnTo>
                  <a:pt x="165" y="128"/>
                </a:lnTo>
                <a:lnTo>
                  <a:pt x="0" y="6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83" name="Line 14">
            <a:extLst>
              <a:ext uri="{FF2B5EF4-FFF2-40B4-BE49-F238E27FC236}">
                <a16:creationId xmlns:a16="http://schemas.microsoft.com/office/drawing/2014/main" id="{7B0CD546-7874-4236-A454-50A3E72611E2}"/>
              </a:ext>
            </a:extLst>
          </p:cNvPr>
          <p:cNvSpPr>
            <a:spLocks noChangeShapeType="1"/>
          </p:cNvSpPr>
          <p:nvPr/>
        </p:nvSpPr>
        <p:spPr bwMode="auto">
          <a:xfrm flipH="1">
            <a:off x="666750" y="3311525"/>
            <a:ext cx="3355975" cy="1588"/>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84" name="Line 15">
            <a:extLst>
              <a:ext uri="{FF2B5EF4-FFF2-40B4-BE49-F238E27FC236}">
                <a16:creationId xmlns:a16="http://schemas.microsoft.com/office/drawing/2014/main" id="{2FDA88F9-3C94-4B8E-964C-0E4E082827A2}"/>
              </a:ext>
            </a:extLst>
          </p:cNvPr>
          <p:cNvSpPr>
            <a:spLocks noChangeShapeType="1"/>
          </p:cNvSpPr>
          <p:nvPr/>
        </p:nvSpPr>
        <p:spPr bwMode="auto">
          <a:xfrm>
            <a:off x="4660900" y="3311525"/>
            <a:ext cx="3633788" cy="1588"/>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85" name="Freeform 16">
            <a:extLst>
              <a:ext uri="{FF2B5EF4-FFF2-40B4-BE49-F238E27FC236}">
                <a16:creationId xmlns:a16="http://schemas.microsoft.com/office/drawing/2014/main" id="{596048E5-9DD7-4F37-9774-FF87B3BC6AC1}"/>
              </a:ext>
            </a:extLst>
          </p:cNvPr>
          <p:cNvSpPr>
            <a:spLocks/>
          </p:cNvSpPr>
          <p:nvPr/>
        </p:nvSpPr>
        <p:spPr bwMode="auto">
          <a:xfrm>
            <a:off x="4479925" y="3455988"/>
            <a:ext cx="244475" cy="227012"/>
          </a:xfrm>
          <a:custGeom>
            <a:avLst/>
            <a:gdLst>
              <a:gd name="T0" fmla="*/ 0 w 173"/>
              <a:gd name="T1" fmla="*/ 0 h 143"/>
              <a:gd name="T2" fmla="*/ 2147483647 w 173"/>
              <a:gd name="T3" fmla="*/ 2147483647 h 143"/>
              <a:gd name="T4" fmla="*/ 2147483647 w 173"/>
              <a:gd name="T5" fmla="*/ 2147483647 h 143"/>
              <a:gd name="T6" fmla="*/ 2147483647 w 173"/>
              <a:gd name="T7" fmla="*/ 2147483647 h 143"/>
              <a:gd name="T8" fmla="*/ 0 w 173"/>
              <a:gd name="T9" fmla="*/ 0 h 143"/>
              <a:gd name="T10" fmla="*/ 0 60000 65536"/>
              <a:gd name="T11" fmla="*/ 0 60000 65536"/>
              <a:gd name="T12" fmla="*/ 0 60000 65536"/>
              <a:gd name="T13" fmla="*/ 0 60000 65536"/>
              <a:gd name="T14" fmla="*/ 0 60000 65536"/>
              <a:gd name="T15" fmla="*/ 0 w 173"/>
              <a:gd name="T16" fmla="*/ 0 h 143"/>
              <a:gd name="T17" fmla="*/ 173 w 173"/>
              <a:gd name="T18" fmla="*/ 143 h 143"/>
            </a:gdLst>
            <a:ahLst/>
            <a:cxnLst>
              <a:cxn ang="T10">
                <a:pos x="T0" y="T1"/>
              </a:cxn>
              <a:cxn ang="T11">
                <a:pos x="T2" y="T3"/>
              </a:cxn>
              <a:cxn ang="T12">
                <a:pos x="T4" y="T5"/>
              </a:cxn>
              <a:cxn ang="T13">
                <a:pos x="T6" y="T7"/>
              </a:cxn>
              <a:cxn ang="T14">
                <a:pos x="T8" y="T9"/>
              </a:cxn>
            </a:cxnLst>
            <a:rect l="T15" t="T16" r="T17" b="T18"/>
            <a:pathLst>
              <a:path w="173" h="143">
                <a:moveTo>
                  <a:pt x="0" y="0"/>
                </a:moveTo>
                <a:lnTo>
                  <a:pt x="173" y="45"/>
                </a:lnTo>
                <a:lnTo>
                  <a:pt x="67" y="45"/>
                </a:lnTo>
                <a:lnTo>
                  <a:pt x="97" y="143"/>
                </a:lnTo>
                <a:lnTo>
                  <a:pt x="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86" name="Freeform 17">
            <a:extLst>
              <a:ext uri="{FF2B5EF4-FFF2-40B4-BE49-F238E27FC236}">
                <a16:creationId xmlns:a16="http://schemas.microsoft.com/office/drawing/2014/main" id="{681827A0-5F75-44DE-ADBF-2068341858B9}"/>
              </a:ext>
            </a:extLst>
          </p:cNvPr>
          <p:cNvSpPr>
            <a:spLocks/>
          </p:cNvSpPr>
          <p:nvPr/>
        </p:nvSpPr>
        <p:spPr bwMode="auto">
          <a:xfrm>
            <a:off x="4552950" y="3395663"/>
            <a:ext cx="244475" cy="192087"/>
          </a:xfrm>
          <a:custGeom>
            <a:avLst/>
            <a:gdLst>
              <a:gd name="T0" fmla="*/ 0 w 173"/>
              <a:gd name="T1" fmla="*/ 2147483647 h 121"/>
              <a:gd name="T2" fmla="*/ 2147483647 w 173"/>
              <a:gd name="T3" fmla="*/ 0 h 121"/>
              <a:gd name="T4" fmla="*/ 2147483647 w 173"/>
              <a:gd name="T5" fmla="*/ 2147483647 h 121"/>
              <a:gd name="T6" fmla="*/ 2147483647 w 173"/>
              <a:gd name="T7" fmla="*/ 2147483647 h 121"/>
              <a:gd name="T8" fmla="*/ 0 w 173"/>
              <a:gd name="T9" fmla="*/ 2147483647 h 121"/>
              <a:gd name="T10" fmla="*/ 0 60000 65536"/>
              <a:gd name="T11" fmla="*/ 0 60000 65536"/>
              <a:gd name="T12" fmla="*/ 0 60000 65536"/>
              <a:gd name="T13" fmla="*/ 0 60000 65536"/>
              <a:gd name="T14" fmla="*/ 0 60000 65536"/>
              <a:gd name="T15" fmla="*/ 0 w 173"/>
              <a:gd name="T16" fmla="*/ 0 h 121"/>
              <a:gd name="T17" fmla="*/ 173 w 173"/>
              <a:gd name="T18" fmla="*/ 121 h 121"/>
            </a:gdLst>
            <a:ahLst/>
            <a:cxnLst>
              <a:cxn ang="T10">
                <a:pos x="T0" y="T1"/>
              </a:cxn>
              <a:cxn ang="T11">
                <a:pos x="T2" y="T3"/>
              </a:cxn>
              <a:cxn ang="T12">
                <a:pos x="T4" y="T5"/>
              </a:cxn>
              <a:cxn ang="T13">
                <a:pos x="T6" y="T7"/>
              </a:cxn>
              <a:cxn ang="T14">
                <a:pos x="T8" y="T9"/>
              </a:cxn>
            </a:cxnLst>
            <a:rect l="T15" t="T16" r="T17" b="T18"/>
            <a:pathLst>
              <a:path w="173" h="121">
                <a:moveTo>
                  <a:pt x="0" y="8"/>
                </a:moveTo>
                <a:lnTo>
                  <a:pt x="173" y="0"/>
                </a:lnTo>
                <a:lnTo>
                  <a:pt x="76" y="30"/>
                </a:lnTo>
                <a:lnTo>
                  <a:pt x="136" y="121"/>
                </a:lnTo>
                <a:lnTo>
                  <a:pt x="0" y="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87" name="Line 18">
            <a:extLst>
              <a:ext uri="{FF2B5EF4-FFF2-40B4-BE49-F238E27FC236}">
                <a16:creationId xmlns:a16="http://schemas.microsoft.com/office/drawing/2014/main" id="{83D2F4A3-C62C-49D5-BA22-CC128EE19F76}"/>
              </a:ext>
            </a:extLst>
          </p:cNvPr>
          <p:cNvSpPr>
            <a:spLocks noChangeShapeType="1"/>
          </p:cNvSpPr>
          <p:nvPr/>
        </p:nvSpPr>
        <p:spPr bwMode="auto">
          <a:xfrm>
            <a:off x="4552950" y="3503613"/>
            <a:ext cx="3570288" cy="2868612"/>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88" name="Line 19">
            <a:extLst>
              <a:ext uri="{FF2B5EF4-FFF2-40B4-BE49-F238E27FC236}">
                <a16:creationId xmlns:a16="http://schemas.microsoft.com/office/drawing/2014/main" id="{2ED631EC-4092-4E1B-B21B-501B908AB65F}"/>
              </a:ext>
            </a:extLst>
          </p:cNvPr>
          <p:cNvSpPr>
            <a:spLocks noChangeShapeType="1"/>
          </p:cNvSpPr>
          <p:nvPr/>
        </p:nvSpPr>
        <p:spPr bwMode="auto">
          <a:xfrm>
            <a:off x="4640263" y="3419475"/>
            <a:ext cx="3611562" cy="1422400"/>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89" name="Freeform 20">
            <a:extLst>
              <a:ext uri="{FF2B5EF4-FFF2-40B4-BE49-F238E27FC236}">
                <a16:creationId xmlns:a16="http://schemas.microsoft.com/office/drawing/2014/main" id="{C597B007-D66D-46A0-8AD5-443D48AE8412}"/>
              </a:ext>
            </a:extLst>
          </p:cNvPr>
          <p:cNvSpPr>
            <a:spLocks/>
          </p:cNvSpPr>
          <p:nvPr/>
        </p:nvSpPr>
        <p:spPr bwMode="auto">
          <a:xfrm>
            <a:off x="3938588" y="3060700"/>
            <a:ext cx="254000" cy="192088"/>
          </a:xfrm>
          <a:custGeom>
            <a:avLst/>
            <a:gdLst>
              <a:gd name="T0" fmla="*/ 2147483647 w 180"/>
              <a:gd name="T1" fmla="*/ 2147483647 h 121"/>
              <a:gd name="T2" fmla="*/ 0 w 180"/>
              <a:gd name="T3" fmla="*/ 2147483647 h 121"/>
              <a:gd name="T4" fmla="*/ 2147483647 w 180"/>
              <a:gd name="T5" fmla="*/ 2147483647 h 121"/>
              <a:gd name="T6" fmla="*/ 2147483647 w 180"/>
              <a:gd name="T7" fmla="*/ 0 h 121"/>
              <a:gd name="T8" fmla="*/ 2147483647 w 180"/>
              <a:gd name="T9" fmla="*/ 2147483647 h 121"/>
              <a:gd name="T10" fmla="*/ 0 60000 65536"/>
              <a:gd name="T11" fmla="*/ 0 60000 65536"/>
              <a:gd name="T12" fmla="*/ 0 60000 65536"/>
              <a:gd name="T13" fmla="*/ 0 60000 65536"/>
              <a:gd name="T14" fmla="*/ 0 60000 65536"/>
              <a:gd name="T15" fmla="*/ 0 w 180"/>
              <a:gd name="T16" fmla="*/ 0 h 121"/>
              <a:gd name="T17" fmla="*/ 180 w 180"/>
              <a:gd name="T18" fmla="*/ 121 h 121"/>
            </a:gdLst>
            <a:ahLst/>
            <a:cxnLst>
              <a:cxn ang="T10">
                <a:pos x="T0" y="T1"/>
              </a:cxn>
              <a:cxn ang="T11">
                <a:pos x="T2" y="T3"/>
              </a:cxn>
              <a:cxn ang="T12">
                <a:pos x="T4" y="T5"/>
              </a:cxn>
              <a:cxn ang="T13">
                <a:pos x="T6" y="T7"/>
              </a:cxn>
              <a:cxn ang="T14">
                <a:pos x="T8" y="T9"/>
              </a:cxn>
            </a:cxnLst>
            <a:rect l="T15" t="T16" r="T17" b="T18"/>
            <a:pathLst>
              <a:path w="180" h="121">
                <a:moveTo>
                  <a:pt x="180" y="121"/>
                </a:moveTo>
                <a:lnTo>
                  <a:pt x="0" y="121"/>
                </a:lnTo>
                <a:lnTo>
                  <a:pt x="97" y="91"/>
                </a:lnTo>
                <a:lnTo>
                  <a:pt x="37" y="0"/>
                </a:lnTo>
                <a:lnTo>
                  <a:pt x="180" y="12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90" name="Freeform 21">
            <a:extLst>
              <a:ext uri="{FF2B5EF4-FFF2-40B4-BE49-F238E27FC236}">
                <a16:creationId xmlns:a16="http://schemas.microsoft.com/office/drawing/2014/main" id="{A0724B37-09C4-4741-A722-777A2AD7A12A}"/>
              </a:ext>
            </a:extLst>
          </p:cNvPr>
          <p:cNvSpPr>
            <a:spLocks/>
          </p:cNvSpPr>
          <p:nvPr/>
        </p:nvSpPr>
        <p:spPr bwMode="auto">
          <a:xfrm>
            <a:off x="4267200" y="2870200"/>
            <a:ext cx="169863" cy="285750"/>
          </a:xfrm>
          <a:custGeom>
            <a:avLst/>
            <a:gdLst>
              <a:gd name="T0" fmla="*/ 2147483647 w 120"/>
              <a:gd name="T1" fmla="*/ 2147483647 h 180"/>
              <a:gd name="T2" fmla="*/ 0 w 120"/>
              <a:gd name="T3" fmla="*/ 0 h 180"/>
              <a:gd name="T4" fmla="*/ 2147483647 w 120"/>
              <a:gd name="T5" fmla="*/ 2147483647 h 180"/>
              <a:gd name="T6" fmla="*/ 2147483647 w 120"/>
              <a:gd name="T7" fmla="*/ 0 h 180"/>
              <a:gd name="T8" fmla="*/ 2147483647 w 120"/>
              <a:gd name="T9" fmla="*/ 2147483647 h 180"/>
              <a:gd name="T10" fmla="*/ 2147483647 w 120"/>
              <a:gd name="T11" fmla="*/ 2147483647 h 180"/>
              <a:gd name="T12" fmla="*/ 0 60000 65536"/>
              <a:gd name="T13" fmla="*/ 0 60000 65536"/>
              <a:gd name="T14" fmla="*/ 0 60000 65536"/>
              <a:gd name="T15" fmla="*/ 0 60000 65536"/>
              <a:gd name="T16" fmla="*/ 0 60000 65536"/>
              <a:gd name="T17" fmla="*/ 0 60000 65536"/>
              <a:gd name="T18" fmla="*/ 0 w 120"/>
              <a:gd name="T19" fmla="*/ 0 h 180"/>
              <a:gd name="T20" fmla="*/ 120 w 120"/>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120" h="180">
                <a:moveTo>
                  <a:pt x="68" y="180"/>
                </a:moveTo>
                <a:lnTo>
                  <a:pt x="0" y="0"/>
                </a:lnTo>
                <a:lnTo>
                  <a:pt x="60" y="90"/>
                </a:lnTo>
                <a:lnTo>
                  <a:pt x="120" y="0"/>
                </a:lnTo>
                <a:lnTo>
                  <a:pt x="60" y="173"/>
                </a:lnTo>
                <a:lnTo>
                  <a:pt x="68" y="18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91" name="Line 22">
            <a:extLst>
              <a:ext uri="{FF2B5EF4-FFF2-40B4-BE49-F238E27FC236}">
                <a16:creationId xmlns:a16="http://schemas.microsoft.com/office/drawing/2014/main" id="{D4FDC90E-6825-4DA4-A62E-65AFC8887FE3}"/>
              </a:ext>
            </a:extLst>
          </p:cNvPr>
          <p:cNvSpPr>
            <a:spLocks noChangeShapeType="1"/>
          </p:cNvSpPr>
          <p:nvPr/>
        </p:nvSpPr>
        <p:spPr bwMode="auto">
          <a:xfrm flipH="1" flipV="1">
            <a:off x="666750" y="1901825"/>
            <a:ext cx="3387725" cy="1279525"/>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2" name="Line 23">
            <a:extLst>
              <a:ext uri="{FF2B5EF4-FFF2-40B4-BE49-F238E27FC236}">
                <a16:creationId xmlns:a16="http://schemas.microsoft.com/office/drawing/2014/main" id="{2430B5D6-95C7-4FF2-9DD2-E982B74FDC5E}"/>
              </a:ext>
            </a:extLst>
          </p:cNvPr>
          <p:cNvSpPr>
            <a:spLocks noChangeShapeType="1"/>
          </p:cNvSpPr>
          <p:nvPr/>
        </p:nvSpPr>
        <p:spPr bwMode="auto">
          <a:xfrm flipV="1">
            <a:off x="4330700" y="84138"/>
            <a:ext cx="0" cy="2905125"/>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3" name="Freeform 24">
            <a:extLst>
              <a:ext uri="{FF2B5EF4-FFF2-40B4-BE49-F238E27FC236}">
                <a16:creationId xmlns:a16="http://schemas.microsoft.com/office/drawing/2014/main" id="{1B96C5F5-F995-4D8B-A2A0-EA2DF08E9A68}"/>
              </a:ext>
            </a:extLst>
          </p:cNvPr>
          <p:cNvSpPr>
            <a:spLocks/>
          </p:cNvSpPr>
          <p:nvPr/>
        </p:nvSpPr>
        <p:spPr bwMode="auto">
          <a:xfrm>
            <a:off x="4022725" y="2881313"/>
            <a:ext cx="212725" cy="287337"/>
          </a:xfrm>
          <a:custGeom>
            <a:avLst/>
            <a:gdLst>
              <a:gd name="T0" fmla="*/ 2147483647 w 150"/>
              <a:gd name="T1" fmla="*/ 2147483647 h 181"/>
              <a:gd name="T2" fmla="*/ 0 w 150"/>
              <a:gd name="T3" fmla="*/ 2147483647 h 181"/>
              <a:gd name="T4" fmla="*/ 2147483647 w 150"/>
              <a:gd name="T5" fmla="*/ 2147483647 h 181"/>
              <a:gd name="T6" fmla="*/ 2147483647 w 150"/>
              <a:gd name="T7" fmla="*/ 0 h 181"/>
              <a:gd name="T8" fmla="*/ 2147483647 w 150"/>
              <a:gd name="T9" fmla="*/ 2147483647 h 181"/>
              <a:gd name="T10" fmla="*/ 0 60000 65536"/>
              <a:gd name="T11" fmla="*/ 0 60000 65536"/>
              <a:gd name="T12" fmla="*/ 0 60000 65536"/>
              <a:gd name="T13" fmla="*/ 0 60000 65536"/>
              <a:gd name="T14" fmla="*/ 0 60000 65536"/>
              <a:gd name="T15" fmla="*/ 0 w 150"/>
              <a:gd name="T16" fmla="*/ 0 h 181"/>
              <a:gd name="T17" fmla="*/ 150 w 150"/>
              <a:gd name="T18" fmla="*/ 181 h 181"/>
            </a:gdLst>
            <a:ahLst/>
            <a:cxnLst>
              <a:cxn ang="T10">
                <a:pos x="T0" y="T1"/>
              </a:cxn>
              <a:cxn ang="T11">
                <a:pos x="T2" y="T3"/>
              </a:cxn>
              <a:cxn ang="T12">
                <a:pos x="T4" y="T5"/>
              </a:cxn>
              <a:cxn ang="T13">
                <a:pos x="T6" y="T7"/>
              </a:cxn>
              <a:cxn ang="T14">
                <a:pos x="T8" y="T9"/>
              </a:cxn>
            </a:cxnLst>
            <a:rect l="T15" t="T16" r="T17" b="T18"/>
            <a:pathLst>
              <a:path w="150" h="181">
                <a:moveTo>
                  <a:pt x="150" y="181"/>
                </a:moveTo>
                <a:lnTo>
                  <a:pt x="0" y="76"/>
                </a:lnTo>
                <a:lnTo>
                  <a:pt x="98" y="106"/>
                </a:lnTo>
                <a:lnTo>
                  <a:pt x="98" y="0"/>
                </a:lnTo>
                <a:lnTo>
                  <a:pt x="150" y="18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94" name="Freeform 25">
            <a:extLst>
              <a:ext uri="{FF2B5EF4-FFF2-40B4-BE49-F238E27FC236}">
                <a16:creationId xmlns:a16="http://schemas.microsoft.com/office/drawing/2014/main" id="{1DBC1426-752C-4EE1-BDA3-853601147626}"/>
              </a:ext>
            </a:extLst>
          </p:cNvPr>
          <p:cNvSpPr>
            <a:spLocks/>
          </p:cNvSpPr>
          <p:nvPr/>
        </p:nvSpPr>
        <p:spPr bwMode="auto">
          <a:xfrm>
            <a:off x="4448175" y="3527425"/>
            <a:ext cx="201613" cy="274638"/>
          </a:xfrm>
          <a:custGeom>
            <a:avLst/>
            <a:gdLst>
              <a:gd name="T0" fmla="*/ 0 w 143"/>
              <a:gd name="T1" fmla="*/ 0 h 173"/>
              <a:gd name="T2" fmla="*/ 2147483647 w 143"/>
              <a:gd name="T3" fmla="*/ 2147483647 h 173"/>
              <a:gd name="T4" fmla="*/ 2147483647 w 143"/>
              <a:gd name="T5" fmla="*/ 2147483647 h 173"/>
              <a:gd name="T6" fmla="*/ 2147483647 w 143"/>
              <a:gd name="T7" fmla="*/ 2147483647 h 173"/>
              <a:gd name="T8" fmla="*/ 0 w 143"/>
              <a:gd name="T9" fmla="*/ 0 h 173"/>
              <a:gd name="T10" fmla="*/ 0 60000 65536"/>
              <a:gd name="T11" fmla="*/ 0 60000 65536"/>
              <a:gd name="T12" fmla="*/ 0 60000 65536"/>
              <a:gd name="T13" fmla="*/ 0 60000 65536"/>
              <a:gd name="T14" fmla="*/ 0 60000 65536"/>
              <a:gd name="T15" fmla="*/ 0 w 143"/>
              <a:gd name="T16" fmla="*/ 0 h 173"/>
              <a:gd name="T17" fmla="*/ 143 w 143"/>
              <a:gd name="T18" fmla="*/ 173 h 173"/>
            </a:gdLst>
            <a:ahLst/>
            <a:cxnLst>
              <a:cxn ang="T10">
                <a:pos x="T0" y="T1"/>
              </a:cxn>
              <a:cxn ang="T11">
                <a:pos x="T2" y="T3"/>
              </a:cxn>
              <a:cxn ang="T12">
                <a:pos x="T4" y="T5"/>
              </a:cxn>
              <a:cxn ang="T13">
                <a:pos x="T6" y="T7"/>
              </a:cxn>
              <a:cxn ang="T14">
                <a:pos x="T8" y="T9"/>
              </a:cxn>
            </a:cxnLst>
            <a:rect l="T15" t="T16" r="T17" b="T18"/>
            <a:pathLst>
              <a:path w="143" h="173">
                <a:moveTo>
                  <a:pt x="0" y="0"/>
                </a:moveTo>
                <a:lnTo>
                  <a:pt x="143" y="98"/>
                </a:lnTo>
                <a:lnTo>
                  <a:pt x="45" y="68"/>
                </a:lnTo>
                <a:lnTo>
                  <a:pt x="45" y="173"/>
                </a:lnTo>
                <a:lnTo>
                  <a:pt x="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95" name="Line 26">
            <a:extLst>
              <a:ext uri="{FF2B5EF4-FFF2-40B4-BE49-F238E27FC236}">
                <a16:creationId xmlns:a16="http://schemas.microsoft.com/office/drawing/2014/main" id="{CC01B42F-8EE7-4AEB-B371-1B66AB06C9CE}"/>
              </a:ext>
            </a:extLst>
          </p:cNvPr>
          <p:cNvSpPr>
            <a:spLocks noChangeShapeType="1"/>
          </p:cNvSpPr>
          <p:nvPr/>
        </p:nvSpPr>
        <p:spPr bwMode="auto">
          <a:xfrm flipH="1" flipV="1">
            <a:off x="2279650" y="179388"/>
            <a:ext cx="1860550" cy="2846387"/>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6" name="Line 27">
            <a:extLst>
              <a:ext uri="{FF2B5EF4-FFF2-40B4-BE49-F238E27FC236}">
                <a16:creationId xmlns:a16="http://schemas.microsoft.com/office/drawing/2014/main" id="{87FFFC0D-57D7-48E3-A132-9450D0C69D3F}"/>
              </a:ext>
            </a:extLst>
          </p:cNvPr>
          <p:cNvSpPr>
            <a:spLocks noChangeShapeType="1"/>
          </p:cNvSpPr>
          <p:nvPr/>
        </p:nvSpPr>
        <p:spPr bwMode="auto">
          <a:xfrm>
            <a:off x="4489450" y="3611563"/>
            <a:ext cx="2041525" cy="3095625"/>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7" name="Freeform 28">
            <a:extLst>
              <a:ext uri="{FF2B5EF4-FFF2-40B4-BE49-F238E27FC236}">
                <a16:creationId xmlns:a16="http://schemas.microsoft.com/office/drawing/2014/main" id="{87D00C2F-2ED9-4AF7-B3D0-19CB2DC591A8}"/>
              </a:ext>
            </a:extLst>
          </p:cNvPr>
          <p:cNvSpPr>
            <a:spLocks/>
          </p:cNvSpPr>
          <p:nvPr/>
        </p:nvSpPr>
        <p:spPr bwMode="auto">
          <a:xfrm>
            <a:off x="4075113" y="3527425"/>
            <a:ext cx="223837" cy="263525"/>
          </a:xfrm>
          <a:custGeom>
            <a:avLst/>
            <a:gdLst>
              <a:gd name="T0" fmla="*/ 2147483647 w 159"/>
              <a:gd name="T1" fmla="*/ 0 h 166"/>
              <a:gd name="T2" fmla="*/ 2147483647 w 159"/>
              <a:gd name="T3" fmla="*/ 2147483647 h 166"/>
              <a:gd name="T4" fmla="*/ 2147483647 w 159"/>
              <a:gd name="T5" fmla="*/ 2147483647 h 166"/>
              <a:gd name="T6" fmla="*/ 0 w 159"/>
              <a:gd name="T7" fmla="*/ 2147483647 h 166"/>
              <a:gd name="T8" fmla="*/ 2147483647 w 159"/>
              <a:gd name="T9" fmla="*/ 0 h 166"/>
              <a:gd name="T10" fmla="*/ 0 60000 65536"/>
              <a:gd name="T11" fmla="*/ 0 60000 65536"/>
              <a:gd name="T12" fmla="*/ 0 60000 65536"/>
              <a:gd name="T13" fmla="*/ 0 60000 65536"/>
              <a:gd name="T14" fmla="*/ 0 60000 65536"/>
              <a:gd name="T15" fmla="*/ 0 w 159"/>
              <a:gd name="T16" fmla="*/ 0 h 166"/>
              <a:gd name="T17" fmla="*/ 159 w 159"/>
              <a:gd name="T18" fmla="*/ 166 h 166"/>
            </a:gdLst>
            <a:ahLst/>
            <a:cxnLst>
              <a:cxn ang="T10">
                <a:pos x="T0" y="T1"/>
              </a:cxn>
              <a:cxn ang="T11">
                <a:pos x="T2" y="T3"/>
              </a:cxn>
              <a:cxn ang="T12">
                <a:pos x="T4" y="T5"/>
              </a:cxn>
              <a:cxn ang="T13">
                <a:pos x="T6" y="T7"/>
              </a:cxn>
              <a:cxn ang="T14">
                <a:pos x="T8" y="T9"/>
              </a:cxn>
            </a:cxnLst>
            <a:rect l="T15" t="T16" r="T17" b="T18"/>
            <a:pathLst>
              <a:path w="159" h="166">
                <a:moveTo>
                  <a:pt x="159" y="0"/>
                </a:moveTo>
                <a:lnTo>
                  <a:pt x="98" y="166"/>
                </a:lnTo>
                <a:lnTo>
                  <a:pt x="106" y="68"/>
                </a:lnTo>
                <a:lnTo>
                  <a:pt x="0" y="98"/>
                </a:lnTo>
                <a:lnTo>
                  <a:pt x="159"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98" name="Freeform 29">
            <a:extLst>
              <a:ext uri="{FF2B5EF4-FFF2-40B4-BE49-F238E27FC236}">
                <a16:creationId xmlns:a16="http://schemas.microsoft.com/office/drawing/2014/main" id="{9644744D-B230-4D95-ABB0-417EC2B792AA}"/>
              </a:ext>
            </a:extLst>
          </p:cNvPr>
          <p:cNvSpPr>
            <a:spLocks/>
          </p:cNvSpPr>
          <p:nvPr/>
        </p:nvSpPr>
        <p:spPr bwMode="auto">
          <a:xfrm>
            <a:off x="4479925" y="2809875"/>
            <a:ext cx="212725" cy="274638"/>
          </a:xfrm>
          <a:custGeom>
            <a:avLst/>
            <a:gdLst>
              <a:gd name="T0" fmla="*/ 0 w 150"/>
              <a:gd name="T1" fmla="*/ 2147483647 h 173"/>
              <a:gd name="T2" fmla="*/ 2147483647 w 150"/>
              <a:gd name="T3" fmla="*/ 0 h 173"/>
              <a:gd name="T4" fmla="*/ 2147483647 w 150"/>
              <a:gd name="T5" fmla="*/ 2147483647 h 173"/>
              <a:gd name="T6" fmla="*/ 2147483647 w 150"/>
              <a:gd name="T7" fmla="*/ 2147483647 h 173"/>
              <a:gd name="T8" fmla="*/ 0 w 150"/>
              <a:gd name="T9" fmla="*/ 2147483647 h 173"/>
              <a:gd name="T10" fmla="*/ 0 60000 65536"/>
              <a:gd name="T11" fmla="*/ 0 60000 65536"/>
              <a:gd name="T12" fmla="*/ 0 60000 65536"/>
              <a:gd name="T13" fmla="*/ 0 60000 65536"/>
              <a:gd name="T14" fmla="*/ 0 60000 65536"/>
              <a:gd name="T15" fmla="*/ 0 w 150"/>
              <a:gd name="T16" fmla="*/ 0 h 173"/>
              <a:gd name="T17" fmla="*/ 150 w 150"/>
              <a:gd name="T18" fmla="*/ 173 h 173"/>
            </a:gdLst>
            <a:ahLst/>
            <a:cxnLst>
              <a:cxn ang="T10">
                <a:pos x="T0" y="T1"/>
              </a:cxn>
              <a:cxn ang="T11">
                <a:pos x="T2" y="T3"/>
              </a:cxn>
              <a:cxn ang="T12">
                <a:pos x="T4" y="T5"/>
              </a:cxn>
              <a:cxn ang="T13">
                <a:pos x="T6" y="T7"/>
              </a:cxn>
              <a:cxn ang="T14">
                <a:pos x="T8" y="T9"/>
              </a:cxn>
            </a:cxnLst>
            <a:rect l="T15" t="T16" r="T17" b="T18"/>
            <a:pathLst>
              <a:path w="150" h="173">
                <a:moveTo>
                  <a:pt x="0" y="173"/>
                </a:moveTo>
                <a:lnTo>
                  <a:pt x="52" y="0"/>
                </a:lnTo>
                <a:lnTo>
                  <a:pt x="45" y="106"/>
                </a:lnTo>
                <a:lnTo>
                  <a:pt x="150" y="75"/>
                </a:lnTo>
                <a:lnTo>
                  <a:pt x="0" y="17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99" name="Line 30">
            <a:extLst>
              <a:ext uri="{FF2B5EF4-FFF2-40B4-BE49-F238E27FC236}">
                <a16:creationId xmlns:a16="http://schemas.microsoft.com/office/drawing/2014/main" id="{731EA8A6-51E4-4DF0-9ADB-FDF8991F3D09}"/>
              </a:ext>
            </a:extLst>
          </p:cNvPr>
          <p:cNvSpPr>
            <a:spLocks noChangeShapeType="1"/>
          </p:cNvSpPr>
          <p:nvPr/>
        </p:nvSpPr>
        <p:spPr bwMode="auto">
          <a:xfrm flipH="1">
            <a:off x="2111375" y="3598863"/>
            <a:ext cx="2092325" cy="3108325"/>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0" name="Line 31">
            <a:extLst>
              <a:ext uri="{FF2B5EF4-FFF2-40B4-BE49-F238E27FC236}">
                <a16:creationId xmlns:a16="http://schemas.microsoft.com/office/drawing/2014/main" id="{CE2C55F3-B3A4-4872-84C8-9AC52FBF4D09}"/>
              </a:ext>
            </a:extLst>
          </p:cNvPr>
          <p:cNvSpPr>
            <a:spLocks noChangeShapeType="1"/>
          </p:cNvSpPr>
          <p:nvPr/>
        </p:nvSpPr>
        <p:spPr bwMode="auto">
          <a:xfrm flipV="1">
            <a:off x="4522788" y="107950"/>
            <a:ext cx="1965325" cy="2844800"/>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1" name="Freeform 32">
            <a:extLst>
              <a:ext uri="{FF2B5EF4-FFF2-40B4-BE49-F238E27FC236}">
                <a16:creationId xmlns:a16="http://schemas.microsoft.com/office/drawing/2014/main" id="{29204405-02F9-411D-9D5C-5EA626BCFFF3}"/>
              </a:ext>
            </a:extLst>
          </p:cNvPr>
          <p:cNvSpPr>
            <a:spLocks/>
          </p:cNvSpPr>
          <p:nvPr/>
        </p:nvSpPr>
        <p:spPr bwMode="auto">
          <a:xfrm>
            <a:off x="4298950" y="3563938"/>
            <a:ext cx="169863" cy="274637"/>
          </a:xfrm>
          <a:custGeom>
            <a:avLst/>
            <a:gdLst>
              <a:gd name="T0" fmla="*/ 2147483647 w 120"/>
              <a:gd name="T1" fmla="*/ 2147483647 h 173"/>
              <a:gd name="T2" fmla="*/ 2147483647 w 120"/>
              <a:gd name="T3" fmla="*/ 2147483647 h 173"/>
              <a:gd name="T4" fmla="*/ 2147483647 w 120"/>
              <a:gd name="T5" fmla="*/ 2147483647 h 173"/>
              <a:gd name="T6" fmla="*/ 0 w 120"/>
              <a:gd name="T7" fmla="*/ 2147483647 h 173"/>
              <a:gd name="T8" fmla="*/ 2147483647 w 120"/>
              <a:gd name="T9" fmla="*/ 0 h 173"/>
              <a:gd name="T10" fmla="*/ 2147483647 w 120"/>
              <a:gd name="T11" fmla="*/ 2147483647 h 173"/>
              <a:gd name="T12" fmla="*/ 0 60000 65536"/>
              <a:gd name="T13" fmla="*/ 0 60000 65536"/>
              <a:gd name="T14" fmla="*/ 0 60000 65536"/>
              <a:gd name="T15" fmla="*/ 0 60000 65536"/>
              <a:gd name="T16" fmla="*/ 0 60000 65536"/>
              <a:gd name="T17" fmla="*/ 0 60000 65536"/>
              <a:gd name="T18" fmla="*/ 0 w 120"/>
              <a:gd name="T19" fmla="*/ 0 h 173"/>
              <a:gd name="T20" fmla="*/ 120 w 120"/>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20" h="173">
                <a:moveTo>
                  <a:pt x="67" y="7"/>
                </a:moveTo>
                <a:lnTo>
                  <a:pt x="120" y="173"/>
                </a:lnTo>
                <a:lnTo>
                  <a:pt x="60" y="82"/>
                </a:lnTo>
                <a:lnTo>
                  <a:pt x="0" y="173"/>
                </a:lnTo>
                <a:lnTo>
                  <a:pt x="60" y="0"/>
                </a:lnTo>
                <a:lnTo>
                  <a:pt x="67" y="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02" name="Line 33">
            <a:extLst>
              <a:ext uri="{FF2B5EF4-FFF2-40B4-BE49-F238E27FC236}">
                <a16:creationId xmlns:a16="http://schemas.microsoft.com/office/drawing/2014/main" id="{7FBF98ED-35D1-4944-9C0F-9115A4D67625}"/>
              </a:ext>
            </a:extLst>
          </p:cNvPr>
          <p:cNvSpPr>
            <a:spLocks noChangeShapeType="1"/>
          </p:cNvSpPr>
          <p:nvPr/>
        </p:nvSpPr>
        <p:spPr bwMode="auto">
          <a:xfrm>
            <a:off x="4362450" y="3670300"/>
            <a:ext cx="1588" cy="3108325"/>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3" name="Oval 34">
            <a:extLst>
              <a:ext uri="{FF2B5EF4-FFF2-40B4-BE49-F238E27FC236}">
                <a16:creationId xmlns:a16="http://schemas.microsoft.com/office/drawing/2014/main" id="{E4792B61-3A0C-4052-B3D1-0C2909AF1A88}"/>
              </a:ext>
            </a:extLst>
          </p:cNvPr>
          <p:cNvSpPr>
            <a:spLocks noChangeArrowheads="1"/>
          </p:cNvSpPr>
          <p:nvPr/>
        </p:nvSpPr>
        <p:spPr bwMode="auto">
          <a:xfrm>
            <a:off x="4160838" y="3108325"/>
            <a:ext cx="414337" cy="466725"/>
          </a:xfrm>
          <a:prstGeom prst="ellipse">
            <a:avLst/>
          </a:prstGeom>
          <a:solidFill>
            <a:srgbClr val="00008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5504" name="Freeform 43">
            <a:extLst>
              <a:ext uri="{FF2B5EF4-FFF2-40B4-BE49-F238E27FC236}">
                <a16:creationId xmlns:a16="http://schemas.microsoft.com/office/drawing/2014/main" id="{69DBD7C4-23CD-4B67-9688-A60DD292D9D8}"/>
              </a:ext>
            </a:extLst>
          </p:cNvPr>
          <p:cNvSpPr>
            <a:spLocks/>
          </p:cNvSpPr>
          <p:nvPr/>
        </p:nvSpPr>
        <p:spPr bwMode="auto">
          <a:xfrm>
            <a:off x="3948113" y="2978150"/>
            <a:ext cx="255587" cy="238125"/>
          </a:xfrm>
          <a:custGeom>
            <a:avLst/>
            <a:gdLst>
              <a:gd name="T0" fmla="*/ 2147483647 w 181"/>
              <a:gd name="T1" fmla="*/ 2147483647 h 150"/>
              <a:gd name="T2" fmla="*/ 0 w 181"/>
              <a:gd name="T3" fmla="*/ 2147483647 h 150"/>
              <a:gd name="T4" fmla="*/ 2147483647 w 181"/>
              <a:gd name="T5" fmla="*/ 2147483647 h 150"/>
              <a:gd name="T6" fmla="*/ 2147483647 w 181"/>
              <a:gd name="T7" fmla="*/ 0 h 150"/>
              <a:gd name="T8" fmla="*/ 2147483647 w 181"/>
              <a:gd name="T9" fmla="*/ 2147483647 h 150"/>
              <a:gd name="T10" fmla="*/ 0 60000 65536"/>
              <a:gd name="T11" fmla="*/ 0 60000 65536"/>
              <a:gd name="T12" fmla="*/ 0 60000 65536"/>
              <a:gd name="T13" fmla="*/ 0 60000 65536"/>
              <a:gd name="T14" fmla="*/ 0 60000 65536"/>
              <a:gd name="T15" fmla="*/ 0 w 181"/>
              <a:gd name="T16" fmla="*/ 0 h 150"/>
              <a:gd name="T17" fmla="*/ 181 w 181"/>
              <a:gd name="T18" fmla="*/ 150 h 150"/>
            </a:gdLst>
            <a:ahLst/>
            <a:cxnLst>
              <a:cxn ang="T10">
                <a:pos x="T0" y="T1"/>
              </a:cxn>
              <a:cxn ang="T11">
                <a:pos x="T2" y="T3"/>
              </a:cxn>
              <a:cxn ang="T12">
                <a:pos x="T4" y="T5"/>
              </a:cxn>
              <a:cxn ang="T13">
                <a:pos x="T6" y="T7"/>
              </a:cxn>
              <a:cxn ang="T14">
                <a:pos x="T8" y="T9"/>
              </a:cxn>
            </a:cxnLst>
            <a:rect l="T15" t="T16" r="T17" b="T18"/>
            <a:pathLst>
              <a:path w="181" h="150">
                <a:moveTo>
                  <a:pt x="181" y="150"/>
                </a:moveTo>
                <a:lnTo>
                  <a:pt x="0" y="97"/>
                </a:lnTo>
                <a:lnTo>
                  <a:pt x="106" y="97"/>
                </a:lnTo>
                <a:lnTo>
                  <a:pt x="75" y="0"/>
                </a:lnTo>
                <a:lnTo>
                  <a:pt x="181" y="15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05" name="Line 44">
            <a:extLst>
              <a:ext uri="{FF2B5EF4-FFF2-40B4-BE49-F238E27FC236}">
                <a16:creationId xmlns:a16="http://schemas.microsoft.com/office/drawing/2014/main" id="{EDD6883E-FA17-4B69-A876-C4576FBA96D2}"/>
              </a:ext>
            </a:extLst>
          </p:cNvPr>
          <p:cNvSpPr>
            <a:spLocks noChangeShapeType="1"/>
          </p:cNvSpPr>
          <p:nvPr/>
        </p:nvSpPr>
        <p:spPr bwMode="auto">
          <a:xfrm flipH="1" flipV="1">
            <a:off x="771525" y="514350"/>
            <a:ext cx="3303588" cy="2593975"/>
          </a:xfrm>
          <a:prstGeom prst="line">
            <a:avLst/>
          </a:prstGeom>
          <a:noFill/>
          <a:ln w="603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6" name="Rectangle 45">
            <a:extLst>
              <a:ext uri="{FF2B5EF4-FFF2-40B4-BE49-F238E27FC236}">
                <a16:creationId xmlns:a16="http://schemas.microsoft.com/office/drawing/2014/main" id="{B6388622-831C-4CA8-B97B-679B033A1DD5}"/>
              </a:ext>
            </a:extLst>
          </p:cNvPr>
          <p:cNvSpPr>
            <a:spLocks noChangeArrowheads="1"/>
          </p:cNvSpPr>
          <p:nvPr/>
        </p:nvSpPr>
        <p:spPr bwMode="auto">
          <a:xfrm>
            <a:off x="6164263" y="2667000"/>
            <a:ext cx="2301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07" name="Rectangle 46">
            <a:extLst>
              <a:ext uri="{FF2B5EF4-FFF2-40B4-BE49-F238E27FC236}">
                <a16:creationId xmlns:a16="http://schemas.microsoft.com/office/drawing/2014/main" id="{EEC1216E-D0D2-4BA5-8F62-1A04B963AF9A}"/>
              </a:ext>
            </a:extLst>
          </p:cNvPr>
          <p:cNvSpPr>
            <a:spLocks noChangeArrowheads="1"/>
          </p:cNvSpPr>
          <p:nvPr/>
        </p:nvSpPr>
        <p:spPr bwMode="auto">
          <a:xfrm>
            <a:off x="6096000" y="1979613"/>
            <a:ext cx="230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08" name="Rectangle 47">
            <a:extLst>
              <a:ext uri="{FF2B5EF4-FFF2-40B4-BE49-F238E27FC236}">
                <a16:creationId xmlns:a16="http://schemas.microsoft.com/office/drawing/2014/main" id="{32F4A63D-FD38-41DD-AE8F-4DAAC4765C5D}"/>
              </a:ext>
            </a:extLst>
          </p:cNvPr>
          <p:cNvSpPr>
            <a:spLocks noChangeArrowheads="1"/>
          </p:cNvSpPr>
          <p:nvPr/>
        </p:nvSpPr>
        <p:spPr bwMode="auto">
          <a:xfrm>
            <a:off x="6692900" y="339725"/>
            <a:ext cx="230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09" name="Rectangle 48">
            <a:extLst>
              <a:ext uri="{FF2B5EF4-FFF2-40B4-BE49-F238E27FC236}">
                <a16:creationId xmlns:a16="http://schemas.microsoft.com/office/drawing/2014/main" id="{5B093203-425A-43EE-BE49-1F602C9FDFB2}"/>
              </a:ext>
            </a:extLst>
          </p:cNvPr>
          <p:cNvSpPr>
            <a:spLocks noChangeArrowheads="1"/>
          </p:cNvSpPr>
          <p:nvPr/>
        </p:nvSpPr>
        <p:spPr bwMode="auto">
          <a:xfrm>
            <a:off x="4540250" y="2065338"/>
            <a:ext cx="231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0" name="Rectangle 49">
            <a:extLst>
              <a:ext uri="{FF2B5EF4-FFF2-40B4-BE49-F238E27FC236}">
                <a16:creationId xmlns:a16="http://schemas.microsoft.com/office/drawing/2014/main" id="{AD96F25D-A8E0-40B2-8FB3-4B39F21BB414}"/>
              </a:ext>
            </a:extLst>
          </p:cNvPr>
          <p:cNvSpPr>
            <a:spLocks noChangeArrowheads="1"/>
          </p:cNvSpPr>
          <p:nvPr/>
        </p:nvSpPr>
        <p:spPr bwMode="auto">
          <a:xfrm>
            <a:off x="2881313" y="3849688"/>
            <a:ext cx="231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1" name="Rectangle 50">
            <a:extLst>
              <a:ext uri="{FF2B5EF4-FFF2-40B4-BE49-F238E27FC236}">
                <a16:creationId xmlns:a16="http://schemas.microsoft.com/office/drawing/2014/main" id="{31C969D2-A46A-4E0D-A21C-5B2C294C2CCD}"/>
              </a:ext>
            </a:extLst>
          </p:cNvPr>
          <p:cNvSpPr>
            <a:spLocks noChangeArrowheads="1"/>
          </p:cNvSpPr>
          <p:nvPr/>
        </p:nvSpPr>
        <p:spPr bwMode="auto">
          <a:xfrm>
            <a:off x="3792538" y="4876800"/>
            <a:ext cx="231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2" name="Rectangle 51">
            <a:extLst>
              <a:ext uri="{FF2B5EF4-FFF2-40B4-BE49-F238E27FC236}">
                <a16:creationId xmlns:a16="http://schemas.microsoft.com/office/drawing/2014/main" id="{A32334AF-7FCC-4CA3-99B9-9190F34711A1}"/>
              </a:ext>
            </a:extLst>
          </p:cNvPr>
          <p:cNvSpPr>
            <a:spLocks noChangeArrowheads="1"/>
          </p:cNvSpPr>
          <p:nvPr/>
        </p:nvSpPr>
        <p:spPr bwMode="auto">
          <a:xfrm>
            <a:off x="5148263" y="5715000"/>
            <a:ext cx="2301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3" name="Rectangle 52">
            <a:extLst>
              <a:ext uri="{FF2B5EF4-FFF2-40B4-BE49-F238E27FC236}">
                <a16:creationId xmlns:a16="http://schemas.microsoft.com/office/drawing/2014/main" id="{5D3CE3C0-2941-459B-BB4C-3E97F3E0E7F3}"/>
              </a:ext>
            </a:extLst>
          </p:cNvPr>
          <p:cNvSpPr>
            <a:spLocks noChangeArrowheads="1"/>
          </p:cNvSpPr>
          <p:nvPr/>
        </p:nvSpPr>
        <p:spPr bwMode="auto">
          <a:xfrm>
            <a:off x="4540250" y="4283075"/>
            <a:ext cx="231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4" name="Rectangle 53">
            <a:extLst>
              <a:ext uri="{FF2B5EF4-FFF2-40B4-BE49-F238E27FC236}">
                <a16:creationId xmlns:a16="http://schemas.microsoft.com/office/drawing/2014/main" id="{7519457A-9A6C-4F33-A415-46435668A146}"/>
              </a:ext>
            </a:extLst>
          </p:cNvPr>
          <p:cNvSpPr>
            <a:spLocks noChangeArrowheads="1"/>
          </p:cNvSpPr>
          <p:nvPr/>
        </p:nvSpPr>
        <p:spPr bwMode="auto">
          <a:xfrm>
            <a:off x="3133725" y="2430463"/>
            <a:ext cx="231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5" name="Rectangle 54">
            <a:extLst>
              <a:ext uri="{FF2B5EF4-FFF2-40B4-BE49-F238E27FC236}">
                <a16:creationId xmlns:a16="http://schemas.microsoft.com/office/drawing/2014/main" id="{61A72382-C87A-4C8C-90C8-7B112674436D}"/>
              </a:ext>
            </a:extLst>
          </p:cNvPr>
          <p:cNvSpPr>
            <a:spLocks noChangeArrowheads="1"/>
          </p:cNvSpPr>
          <p:nvPr/>
        </p:nvSpPr>
        <p:spPr bwMode="auto">
          <a:xfrm>
            <a:off x="1658938" y="3505200"/>
            <a:ext cx="231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6" name="Rectangle 55">
            <a:extLst>
              <a:ext uri="{FF2B5EF4-FFF2-40B4-BE49-F238E27FC236}">
                <a16:creationId xmlns:a16="http://schemas.microsoft.com/office/drawing/2014/main" id="{F68D4CA6-6142-47AD-917F-973DF7FA940D}"/>
              </a:ext>
            </a:extLst>
          </p:cNvPr>
          <p:cNvSpPr>
            <a:spLocks noChangeArrowheads="1"/>
          </p:cNvSpPr>
          <p:nvPr/>
        </p:nvSpPr>
        <p:spPr bwMode="auto">
          <a:xfrm>
            <a:off x="6977063" y="3673475"/>
            <a:ext cx="2301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7" name="Rectangle 56">
            <a:extLst>
              <a:ext uri="{FF2B5EF4-FFF2-40B4-BE49-F238E27FC236}">
                <a16:creationId xmlns:a16="http://schemas.microsoft.com/office/drawing/2014/main" id="{74EF195C-0462-43B6-858D-14EC18B9723A}"/>
              </a:ext>
            </a:extLst>
          </p:cNvPr>
          <p:cNvSpPr>
            <a:spLocks noChangeArrowheads="1"/>
          </p:cNvSpPr>
          <p:nvPr/>
        </p:nvSpPr>
        <p:spPr bwMode="auto">
          <a:xfrm>
            <a:off x="7318375" y="4876800"/>
            <a:ext cx="230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8" name="Rectangle 57">
            <a:extLst>
              <a:ext uri="{FF2B5EF4-FFF2-40B4-BE49-F238E27FC236}">
                <a16:creationId xmlns:a16="http://schemas.microsoft.com/office/drawing/2014/main" id="{A5F832B2-804B-460A-86F4-62A1C79E1640}"/>
              </a:ext>
            </a:extLst>
          </p:cNvPr>
          <p:cNvSpPr>
            <a:spLocks noChangeArrowheads="1"/>
          </p:cNvSpPr>
          <p:nvPr/>
        </p:nvSpPr>
        <p:spPr bwMode="auto">
          <a:xfrm>
            <a:off x="3125788" y="5791200"/>
            <a:ext cx="2301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19" name="Rectangle 58">
            <a:extLst>
              <a:ext uri="{FF2B5EF4-FFF2-40B4-BE49-F238E27FC236}">
                <a16:creationId xmlns:a16="http://schemas.microsoft.com/office/drawing/2014/main" id="{21F74B6F-8F40-4465-A015-59D9929C9DE7}"/>
              </a:ext>
            </a:extLst>
          </p:cNvPr>
          <p:cNvSpPr>
            <a:spLocks noChangeArrowheads="1"/>
          </p:cNvSpPr>
          <p:nvPr/>
        </p:nvSpPr>
        <p:spPr bwMode="auto">
          <a:xfrm>
            <a:off x="2247900" y="5273675"/>
            <a:ext cx="230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20" name="Rectangle 59">
            <a:extLst>
              <a:ext uri="{FF2B5EF4-FFF2-40B4-BE49-F238E27FC236}">
                <a16:creationId xmlns:a16="http://schemas.microsoft.com/office/drawing/2014/main" id="{467293C8-976F-49EA-B7BD-5295FD62307C}"/>
              </a:ext>
            </a:extLst>
          </p:cNvPr>
          <p:cNvSpPr>
            <a:spLocks noChangeArrowheads="1"/>
          </p:cNvSpPr>
          <p:nvPr/>
        </p:nvSpPr>
        <p:spPr bwMode="auto">
          <a:xfrm>
            <a:off x="5962650" y="5003800"/>
            <a:ext cx="231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21" name="Rectangle 60">
            <a:extLst>
              <a:ext uri="{FF2B5EF4-FFF2-40B4-BE49-F238E27FC236}">
                <a16:creationId xmlns:a16="http://schemas.microsoft.com/office/drawing/2014/main" id="{0B29CA0C-0814-410A-9865-768F8450CC42}"/>
              </a:ext>
            </a:extLst>
          </p:cNvPr>
          <p:cNvSpPr>
            <a:spLocks noChangeArrowheads="1"/>
          </p:cNvSpPr>
          <p:nvPr/>
        </p:nvSpPr>
        <p:spPr bwMode="auto">
          <a:xfrm>
            <a:off x="1466850" y="2576513"/>
            <a:ext cx="231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400" b="1">
                <a:solidFill>
                  <a:srgbClr val="FF00CC"/>
                </a:solidFill>
                <a:latin typeface="Symbol" panose="05050102010706020507" pitchFamily="18" charset="2"/>
                <a:sym typeface="Symbol" panose="05050102010706020507" pitchFamily="18" charset="2"/>
              </a:rPr>
              <a:t>n</a:t>
            </a:r>
            <a:endParaRPr lang="en-US" altLang="en-US"/>
          </a:p>
        </p:txBody>
      </p:sp>
      <p:sp>
        <p:nvSpPr>
          <p:cNvPr id="105522" name="Arc 61">
            <a:extLst>
              <a:ext uri="{FF2B5EF4-FFF2-40B4-BE49-F238E27FC236}">
                <a16:creationId xmlns:a16="http://schemas.microsoft.com/office/drawing/2014/main" id="{82B469CC-2456-4F3D-8358-85D9DA869040}"/>
              </a:ext>
            </a:extLst>
          </p:cNvPr>
          <p:cNvSpPr>
            <a:spLocks/>
          </p:cNvSpPr>
          <p:nvPr/>
        </p:nvSpPr>
        <p:spPr bwMode="auto">
          <a:xfrm>
            <a:off x="2109788" y="4394200"/>
            <a:ext cx="158750" cy="123825"/>
          </a:xfrm>
          <a:custGeom>
            <a:avLst/>
            <a:gdLst>
              <a:gd name="T0" fmla="*/ 2147483647 w 21557"/>
              <a:gd name="T1" fmla="*/ 0 h 14982"/>
              <a:gd name="T2" fmla="*/ 2147483647 w 21557"/>
              <a:gd name="T3" fmla="*/ 2147483647 h 14982"/>
              <a:gd name="T4" fmla="*/ 0 w 21557"/>
              <a:gd name="T5" fmla="*/ 2147483647 h 14982"/>
              <a:gd name="T6" fmla="*/ 0 60000 65536"/>
              <a:gd name="T7" fmla="*/ 0 60000 65536"/>
              <a:gd name="T8" fmla="*/ 0 60000 65536"/>
              <a:gd name="T9" fmla="*/ 0 w 21557"/>
              <a:gd name="T10" fmla="*/ 0 h 14982"/>
              <a:gd name="T11" fmla="*/ 21557 w 21557"/>
              <a:gd name="T12" fmla="*/ 14982 h 14982"/>
            </a:gdLst>
            <a:ahLst/>
            <a:cxnLst>
              <a:cxn ang="T6">
                <a:pos x="T0" y="T1"/>
              </a:cxn>
              <a:cxn ang="T7">
                <a:pos x="T2" y="T3"/>
              </a:cxn>
              <a:cxn ang="T8">
                <a:pos x="T4" y="T5"/>
              </a:cxn>
            </a:cxnLst>
            <a:rect l="T9" t="T10" r="T11" b="T12"/>
            <a:pathLst>
              <a:path w="21557" h="14982" fill="none" extrusionOk="0">
                <a:moveTo>
                  <a:pt x="15558" y="-1"/>
                </a:moveTo>
                <a:cubicBezTo>
                  <a:pt x="19112" y="3689"/>
                  <a:pt x="21238" y="8522"/>
                  <a:pt x="21557" y="13634"/>
                </a:cubicBezTo>
              </a:path>
              <a:path w="21557" h="14982" stroke="0" extrusionOk="0">
                <a:moveTo>
                  <a:pt x="15558" y="-1"/>
                </a:moveTo>
                <a:cubicBezTo>
                  <a:pt x="19112" y="3689"/>
                  <a:pt x="21238" y="8522"/>
                  <a:pt x="21557" y="13634"/>
                </a:cubicBezTo>
                <a:lnTo>
                  <a:pt x="0" y="14982"/>
                </a:lnTo>
                <a:lnTo>
                  <a:pt x="15558" y="-1"/>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23" name="Line 62">
            <a:extLst>
              <a:ext uri="{FF2B5EF4-FFF2-40B4-BE49-F238E27FC236}">
                <a16:creationId xmlns:a16="http://schemas.microsoft.com/office/drawing/2014/main" id="{75676C03-B276-452D-9C0F-F7EBBFE4AF9D}"/>
              </a:ext>
            </a:extLst>
          </p:cNvPr>
          <p:cNvSpPr>
            <a:spLocks noChangeShapeType="1"/>
          </p:cNvSpPr>
          <p:nvPr/>
        </p:nvSpPr>
        <p:spPr bwMode="auto">
          <a:xfrm flipH="1">
            <a:off x="2247900" y="4173538"/>
            <a:ext cx="563563" cy="274637"/>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05524" name="Group 94">
            <a:extLst>
              <a:ext uri="{FF2B5EF4-FFF2-40B4-BE49-F238E27FC236}">
                <a16:creationId xmlns:a16="http://schemas.microsoft.com/office/drawing/2014/main" id="{384982FF-22E2-4F98-ABA7-BE42651B949D}"/>
              </a:ext>
            </a:extLst>
          </p:cNvPr>
          <p:cNvGrpSpPr>
            <a:grpSpLocks/>
          </p:cNvGrpSpPr>
          <p:nvPr/>
        </p:nvGrpSpPr>
        <p:grpSpPr bwMode="auto">
          <a:xfrm>
            <a:off x="7004050" y="217488"/>
            <a:ext cx="301625" cy="242887"/>
            <a:chOff x="5283" y="96"/>
            <a:chExt cx="214" cy="153"/>
          </a:xfrm>
        </p:grpSpPr>
        <p:sp>
          <p:nvSpPr>
            <p:cNvPr id="105554" name="Arc 63">
              <a:extLst>
                <a:ext uri="{FF2B5EF4-FFF2-40B4-BE49-F238E27FC236}">
                  <a16:creationId xmlns:a16="http://schemas.microsoft.com/office/drawing/2014/main" id="{DA9A8CFC-258F-474F-B126-72D55EFF591C}"/>
                </a:ext>
              </a:extLst>
            </p:cNvPr>
            <p:cNvSpPr>
              <a:spLocks/>
            </p:cNvSpPr>
            <p:nvPr/>
          </p:nvSpPr>
          <p:spPr bwMode="auto">
            <a:xfrm>
              <a:off x="5388" y="96"/>
              <a:ext cx="109" cy="93"/>
            </a:xfrm>
            <a:custGeom>
              <a:avLst/>
              <a:gdLst>
                <a:gd name="T0" fmla="*/ 0 w 20873"/>
                <a:gd name="T1" fmla="*/ 0 h 17731"/>
                <a:gd name="T2" fmla="*/ 0 w 20873"/>
                <a:gd name="T3" fmla="*/ 0 h 17731"/>
                <a:gd name="T4" fmla="*/ 0 w 20873"/>
                <a:gd name="T5" fmla="*/ 0 h 17731"/>
                <a:gd name="T6" fmla="*/ 0 60000 65536"/>
                <a:gd name="T7" fmla="*/ 0 60000 65536"/>
                <a:gd name="T8" fmla="*/ 0 60000 65536"/>
                <a:gd name="T9" fmla="*/ 0 w 20873"/>
                <a:gd name="T10" fmla="*/ 0 h 17731"/>
                <a:gd name="T11" fmla="*/ 20873 w 20873"/>
                <a:gd name="T12" fmla="*/ 17731 h 17731"/>
              </a:gdLst>
              <a:ahLst/>
              <a:cxnLst>
                <a:cxn ang="T6">
                  <a:pos x="T0" y="T1"/>
                </a:cxn>
                <a:cxn ang="T7">
                  <a:pos x="T2" y="T3"/>
                </a:cxn>
                <a:cxn ang="T8">
                  <a:pos x="T4" y="T5"/>
                </a:cxn>
              </a:cxnLst>
              <a:rect l="T9" t="T10" r="T11" b="T12"/>
              <a:pathLst>
                <a:path w="20873" h="17731" fill="none" extrusionOk="0">
                  <a:moveTo>
                    <a:pt x="8538" y="17731"/>
                  </a:moveTo>
                  <a:cubicBezTo>
                    <a:pt x="4339" y="14811"/>
                    <a:pt x="1313" y="10495"/>
                    <a:pt x="-1" y="5553"/>
                  </a:cubicBezTo>
                </a:path>
                <a:path w="20873" h="17731" stroke="0" extrusionOk="0">
                  <a:moveTo>
                    <a:pt x="8538" y="17731"/>
                  </a:moveTo>
                  <a:cubicBezTo>
                    <a:pt x="4339" y="14811"/>
                    <a:pt x="1313" y="10495"/>
                    <a:pt x="-1" y="5553"/>
                  </a:cubicBezTo>
                  <a:lnTo>
                    <a:pt x="20873" y="0"/>
                  </a:lnTo>
                  <a:lnTo>
                    <a:pt x="8538" y="17731"/>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55" name="Line 64">
              <a:extLst>
                <a:ext uri="{FF2B5EF4-FFF2-40B4-BE49-F238E27FC236}">
                  <a16:creationId xmlns:a16="http://schemas.microsoft.com/office/drawing/2014/main" id="{70FEABD1-56B8-4D7B-A5B9-1032ECB6615C}"/>
                </a:ext>
              </a:extLst>
            </p:cNvPr>
            <p:cNvSpPr>
              <a:spLocks noChangeShapeType="1"/>
            </p:cNvSpPr>
            <p:nvPr/>
          </p:nvSpPr>
          <p:spPr bwMode="auto">
            <a:xfrm flipV="1">
              <a:off x="5283" y="174"/>
              <a:ext cx="105" cy="75"/>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05525" name="Arc 65">
            <a:extLst>
              <a:ext uri="{FF2B5EF4-FFF2-40B4-BE49-F238E27FC236}">
                <a16:creationId xmlns:a16="http://schemas.microsoft.com/office/drawing/2014/main" id="{CA0207FC-0470-4505-8739-9A33BC745139}"/>
              </a:ext>
            </a:extLst>
          </p:cNvPr>
          <p:cNvSpPr>
            <a:spLocks/>
          </p:cNvSpPr>
          <p:nvPr/>
        </p:nvSpPr>
        <p:spPr bwMode="auto">
          <a:xfrm>
            <a:off x="4857750" y="1590675"/>
            <a:ext cx="120650" cy="177800"/>
          </a:xfrm>
          <a:custGeom>
            <a:avLst/>
            <a:gdLst>
              <a:gd name="T0" fmla="*/ 2147483647 w 16239"/>
              <a:gd name="T1" fmla="*/ 2147483647 h 21373"/>
              <a:gd name="T2" fmla="*/ 0 w 16239"/>
              <a:gd name="T3" fmla="*/ 2147483647 h 21373"/>
              <a:gd name="T4" fmla="*/ 2147483647 w 16239"/>
              <a:gd name="T5" fmla="*/ 0 h 21373"/>
              <a:gd name="T6" fmla="*/ 0 60000 65536"/>
              <a:gd name="T7" fmla="*/ 0 60000 65536"/>
              <a:gd name="T8" fmla="*/ 0 60000 65536"/>
              <a:gd name="T9" fmla="*/ 0 w 16239"/>
              <a:gd name="T10" fmla="*/ 0 h 21373"/>
              <a:gd name="T11" fmla="*/ 16239 w 16239"/>
              <a:gd name="T12" fmla="*/ 21373 h 21373"/>
            </a:gdLst>
            <a:ahLst/>
            <a:cxnLst>
              <a:cxn ang="T6">
                <a:pos x="T0" y="T1"/>
              </a:cxn>
              <a:cxn ang="T7">
                <a:pos x="T2" y="T3"/>
              </a:cxn>
              <a:cxn ang="T8">
                <a:pos x="T4" y="T5"/>
              </a:cxn>
            </a:cxnLst>
            <a:rect l="T9" t="T10" r="T11" b="T12"/>
            <a:pathLst>
              <a:path w="16239" h="21373" fill="none" extrusionOk="0">
                <a:moveTo>
                  <a:pt x="13116" y="21373"/>
                </a:moveTo>
                <a:cubicBezTo>
                  <a:pt x="8035" y="20630"/>
                  <a:pt x="3385" y="18102"/>
                  <a:pt x="-1" y="14242"/>
                </a:cubicBezTo>
              </a:path>
              <a:path w="16239" h="21373" stroke="0" extrusionOk="0">
                <a:moveTo>
                  <a:pt x="13116" y="21373"/>
                </a:moveTo>
                <a:cubicBezTo>
                  <a:pt x="8035" y="20630"/>
                  <a:pt x="3385" y="18102"/>
                  <a:pt x="-1" y="14242"/>
                </a:cubicBezTo>
                <a:lnTo>
                  <a:pt x="16239" y="0"/>
                </a:lnTo>
                <a:lnTo>
                  <a:pt x="13116" y="21373"/>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26" name="Line 66">
            <a:extLst>
              <a:ext uri="{FF2B5EF4-FFF2-40B4-BE49-F238E27FC236}">
                <a16:creationId xmlns:a16="http://schemas.microsoft.com/office/drawing/2014/main" id="{A967BA1A-F032-4447-A54E-8C649BA7D818}"/>
              </a:ext>
            </a:extLst>
          </p:cNvPr>
          <p:cNvSpPr>
            <a:spLocks noChangeShapeType="1"/>
          </p:cNvSpPr>
          <p:nvPr/>
        </p:nvSpPr>
        <p:spPr bwMode="auto">
          <a:xfrm flipV="1">
            <a:off x="4733925" y="1722438"/>
            <a:ext cx="192088" cy="406400"/>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27" name="Arc 67">
            <a:extLst>
              <a:ext uri="{FF2B5EF4-FFF2-40B4-BE49-F238E27FC236}">
                <a16:creationId xmlns:a16="http://schemas.microsoft.com/office/drawing/2014/main" id="{B36C3E22-5400-42FA-9E01-D5192D20B44B}"/>
              </a:ext>
            </a:extLst>
          </p:cNvPr>
          <p:cNvSpPr>
            <a:spLocks/>
          </p:cNvSpPr>
          <p:nvPr/>
        </p:nvSpPr>
        <p:spPr bwMode="auto">
          <a:xfrm>
            <a:off x="633413" y="2617788"/>
            <a:ext cx="160337" cy="120650"/>
          </a:xfrm>
          <a:custGeom>
            <a:avLst/>
            <a:gdLst>
              <a:gd name="T0" fmla="*/ 2147483647 w 21600"/>
              <a:gd name="T1" fmla="*/ 0 h 14614"/>
              <a:gd name="T2" fmla="*/ 2147483647 w 21600"/>
              <a:gd name="T3" fmla="*/ 2147483647 h 14614"/>
              <a:gd name="T4" fmla="*/ 0 w 21600"/>
              <a:gd name="T5" fmla="*/ 2147483647 h 14614"/>
              <a:gd name="T6" fmla="*/ 0 60000 65536"/>
              <a:gd name="T7" fmla="*/ 0 60000 65536"/>
              <a:gd name="T8" fmla="*/ 0 60000 65536"/>
              <a:gd name="T9" fmla="*/ 0 w 21600"/>
              <a:gd name="T10" fmla="*/ 0 h 14614"/>
              <a:gd name="T11" fmla="*/ 21600 w 21600"/>
              <a:gd name="T12" fmla="*/ 14614 h 14614"/>
            </a:gdLst>
            <a:ahLst/>
            <a:cxnLst>
              <a:cxn ang="T6">
                <a:pos x="T0" y="T1"/>
              </a:cxn>
              <a:cxn ang="T7">
                <a:pos x="T2" y="T3"/>
              </a:cxn>
              <a:cxn ang="T8">
                <a:pos x="T4" y="T5"/>
              </a:cxn>
            </a:cxnLst>
            <a:rect l="T9" t="T10" r="T11" b="T12"/>
            <a:pathLst>
              <a:path w="21600" h="14614" fill="none" extrusionOk="0">
                <a:moveTo>
                  <a:pt x="21142" y="-1"/>
                </a:moveTo>
                <a:cubicBezTo>
                  <a:pt x="21446" y="1453"/>
                  <a:pt x="21600" y="2934"/>
                  <a:pt x="21600" y="4420"/>
                </a:cubicBezTo>
                <a:cubicBezTo>
                  <a:pt x="21600" y="7976"/>
                  <a:pt x="20721" y="11478"/>
                  <a:pt x="19042" y="14614"/>
                </a:cubicBezTo>
              </a:path>
              <a:path w="21600" h="14614" stroke="0" extrusionOk="0">
                <a:moveTo>
                  <a:pt x="21142" y="-1"/>
                </a:moveTo>
                <a:cubicBezTo>
                  <a:pt x="21446" y="1453"/>
                  <a:pt x="21600" y="2934"/>
                  <a:pt x="21600" y="4420"/>
                </a:cubicBezTo>
                <a:cubicBezTo>
                  <a:pt x="21600" y="7976"/>
                  <a:pt x="20721" y="11478"/>
                  <a:pt x="19042" y="14614"/>
                </a:cubicBezTo>
                <a:lnTo>
                  <a:pt x="0" y="4420"/>
                </a:lnTo>
                <a:lnTo>
                  <a:pt x="21142" y="-1"/>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28" name="Line 68">
            <a:extLst>
              <a:ext uri="{FF2B5EF4-FFF2-40B4-BE49-F238E27FC236}">
                <a16:creationId xmlns:a16="http://schemas.microsoft.com/office/drawing/2014/main" id="{AF3500F4-BE84-4C5F-9160-02B536319D54}"/>
              </a:ext>
            </a:extLst>
          </p:cNvPr>
          <p:cNvSpPr>
            <a:spLocks noChangeShapeType="1"/>
          </p:cNvSpPr>
          <p:nvPr/>
        </p:nvSpPr>
        <p:spPr bwMode="auto">
          <a:xfrm flipH="1" flipV="1">
            <a:off x="771525" y="2667000"/>
            <a:ext cx="466725" cy="71438"/>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29" name="Arc 69">
            <a:extLst>
              <a:ext uri="{FF2B5EF4-FFF2-40B4-BE49-F238E27FC236}">
                <a16:creationId xmlns:a16="http://schemas.microsoft.com/office/drawing/2014/main" id="{0D690C1A-769B-419A-8B2B-D1CD7BA6DBCE}"/>
              </a:ext>
            </a:extLst>
          </p:cNvPr>
          <p:cNvSpPr>
            <a:spLocks/>
          </p:cNvSpPr>
          <p:nvPr/>
        </p:nvSpPr>
        <p:spPr bwMode="auto">
          <a:xfrm>
            <a:off x="6861175" y="1733550"/>
            <a:ext cx="157163" cy="130175"/>
          </a:xfrm>
          <a:custGeom>
            <a:avLst/>
            <a:gdLst>
              <a:gd name="T0" fmla="*/ 2147483647 w 21475"/>
              <a:gd name="T1" fmla="*/ 2147483647 h 15688"/>
              <a:gd name="T2" fmla="*/ 0 w 21475"/>
              <a:gd name="T3" fmla="*/ 2147483647 h 15688"/>
              <a:gd name="T4" fmla="*/ 2147483647 w 21475"/>
              <a:gd name="T5" fmla="*/ 0 h 15688"/>
              <a:gd name="T6" fmla="*/ 0 60000 65536"/>
              <a:gd name="T7" fmla="*/ 0 60000 65536"/>
              <a:gd name="T8" fmla="*/ 0 60000 65536"/>
              <a:gd name="T9" fmla="*/ 0 w 21475"/>
              <a:gd name="T10" fmla="*/ 0 h 15688"/>
              <a:gd name="T11" fmla="*/ 21475 w 21475"/>
              <a:gd name="T12" fmla="*/ 15688 h 15688"/>
            </a:gdLst>
            <a:ahLst/>
            <a:cxnLst>
              <a:cxn ang="T6">
                <a:pos x="T0" y="T1"/>
              </a:cxn>
              <a:cxn ang="T7">
                <a:pos x="T2" y="T3"/>
              </a:cxn>
              <a:cxn ang="T8">
                <a:pos x="T4" y="T5"/>
              </a:cxn>
            </a:cxnLst>
            <a:rect l="T9" t="T10" r="T11" b="T12"/>
            <a:pathLst>
              <a:path w="21475" h="15688" fill="none" extrusionOk="0">
                <a:moveTo>
                  <a:pt x="6627" y="15688"/>
                </a:moveTo>
                <a:cubicBezTo>
                  <a:pt x="2898" y="12158"/>
                  <a:pt x="548" y="7416"/>
                  <a:pt x="-2" y="2311"/>
                </a:cubicBezTo>
              </a:path>
              <a:path w="21475" h="15688" stroke="0" extrusionOk="0">
                <a:moveTo>
                  <a:pt x="6627" y="15688"/>
                </a:moveTo>
                <a:cubicBezTo>
                  <a:pt x="2898" y="12158"/>
                  <a:pt x="548" y="7416"/>
                  <a:pt x="-2" y="2311"/>
                </a:cubicBezTo>
                <a:lnTo>
                  <a:pt x="21475" y="0"/>
                </a:lnTo>
                <a:lnTo>
                  <a:pt x="6627" y="15688"/>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30" name="Line 70">
            <a:extLst>
              <a:ext uri="{FF2B5EF4-FFF2-40B4-BE49-F238E27FC236}">
                <a16:creationId xmlns:a16="http://schemas.microsoft.com/office/drawing/2014/main" id="{78CC421D-3FDC-4A74-824A-AA75C87A1CE4}"/>
              </a:ext>
            </a:extLst>
          </p:cNvPr>
          <p:cNvSpPr>
            <a:spLocks noChangeShapeType="1"/>
          </p:cNvSpPr>
          <p:nvPr/>
        </p:nvSpPr>
        <p:spPr bwMode="auto">
          <a:xfrm flipV="1">
            <a:off x="6413500" y="1817688"/>
            <a:ext cx="457200" cy="263525"/>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1" name="Arc 71">
            <a:extLst>
              <a:ext uri="{FF2B5EF4-FFF2-40B4-BE49-F238E27FC236}">
                <a16:creationId xmlns:a16="http://schemas.microsoft.com/office/drawing/2014/main" id="{14F88CBA-B6DC-4B89-AA76-9185560D87D7}"/>
              </a:ext>
            </a:extLst>
          </p:cNvPr>
          <p:cNvSpPr>
            <a:spLocks/>
          </p:cNvSpPr>
          <p:nvPr/>
        </p:nvSpPr>
        <p:spPr bwMode="auto">
          <a:xfrm>
            <a:off x="8050213" y="5467350"/>
            <a:ext cx="158750" cy="128588"/>
          </a:xfrm>
          <a:custGeom>
            <a:avLst/>
            <a:gdLst>
              <a:gd name="T0" fmla="*/ 0 w 21496"/>
              <a:gd name="T1" fmla="*/ 2147483647 h 15558"/>
              <a:gd name="T2" fmla="*/ 2147483647 w 21496"/>
              <a:gd name="T3" fmla="*/ 0 h 15558"/>
              <a:gd name="T4" fmla="*/ 2147483647 w 21496"/>
              <a:gd name="T5" fmla="*/ 2147483647 h 15558"/>
              <a:gd name="T6" fmla="*/ 0 60000 65536"/>
              <a:gd name="T7" fmla="*/ 0 60000 65536"/>
              <a:gd name="T8" fmla="*/ 0 60000 65536"/>
              <a:gd name="T9" fmla="*/ 0 w 21496"/>
              <a:gd name="T10" fmla="*/ 0 h 15558"/>
              <a:gd name="T11" fmla="*/ 21496 w 21496"/>
              <a:gd name="T12" fmla="*/ 15558 h 15558"/>
            </a:gdLst>
            <a:ahLst/>
            <a:cxnLst>
              <a:cxn ang="T6">
                <a:pos x="T0" y="T1"/>
              </a:cxn>
              <a:cxn ang="T7">
                <a:pos x="T2" y="T3"/>
              </a:cxn>
              <a:cxn ang="T8">
                <a:pos x="T4" y="T5"/>
              </a:cxn>
            </a:cxnLst>
            <a:rect l="T9" t="T10" r="T11" b="T12"/>
            <a:pathLst>
              <a:path w="21496" h="15558" fill="none" extrusionOk="0">
                <a:moveTo>
                  <a:pt x="-1" y="13446"/>
                </a:moveTo>
                <a:cubicBezTo>
                  <a:pt x="501" y="8332"/>
                  <a:pt x="2811" y="3564"/>
                  <a:pt x="6513" y="-1"/>
                </a:cubicBezTo>
              </a:path>
              <a:path w="21496" h="15558" stroke="0" extrusionOk="0">
                <a:moveTo>
                  <a:pt x="-1" y="13446"/>
                </a:moveTo>
                <a:cubicBezTo>
                  <a:pt x="501" y="8332"/>
                  <a:pt x="2811" y="3564"/>
                  <a:pt x="6513" y="-1"/>
                </a:cubicBezTo>
                <a:lnTo>
                  <a:pt x="21496" y="15558"/>
                </a:lnTo>
                <a:lnTo>
                  <a:pt x="-1" y="13446"/>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32" name="Line 72">
            <a:extLst>
              <a:ext uri="{FF2B5EF4-FFF2-40B4-BE49-F238E27FC236}">
                <a16:creationId xmlns:a16="http://schemas.microsoft.com/office/drawing/2014/main" id="{5EEC5234-1D52-4D4F-A9A4-480EE739E754}"/>
              </a:ext>
            </a:extLst>
          </p:cNvPr>
          <p:cNvSpPr>
            <a:spLocks noChangeShapeType="1"/>
          </p:cNvSpPr>
          <p:nvPr/>
        </p:nvSpPr>
        <p:spPr bwMode="auto">
          <a:xfrm>
            <a:off x="7602538" y="5260975"/>
            <a:ext cx="457200" cy="250825"/>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3" name="Arc 73">
            <a:extLst>
              <a:ext uri="{FF2B5EF4-FFF2-40B4-BE49-F238E27FC236}">
                <a16:creationId xmlns:a16="http://schemas.microsoft.com/office/drawing/2014/main" id="{63726D51-E819-4E71-8969-ED8AEF5E3970}"/>
              </a:ext>
            </a:extLst>
          </p:cNvPr>
          <p:cNvSpPr>
            <a:spLocks/>
          </p:cNvSpPr>
          <p:nvPr/>
        </p:nvSpPr>
        <p:spPr bwMode="auto">
          <a:xfrm>
            <a:off x="8027988" y="3941763"/>
            <a:ext cx="158750" cy="122237"/>
          </a:xfrm>
          <a:custGeom>
            <a:avLst/>
            <a:gdLst>
              <a:gd name="T0" fmla="*/ 2147483647 w 21600"/>
              <a:gd name="T1" fmla="*/ 2147483647 h 14635"/>
              <a:gd name="T2" fmla="*/ 2147483647 w 21600"/>
              <a:gd name="T3" fmla="*/ 0 h 14635"/>
              <a:gd name="T4" fmla="*/ 2147483647 w 21600"/>
              <a:gd name="T5" fmla="*/ 2147483647 h 14635"/>
              <a:gd name="T6" fmla="*/ 0 60000 65536"/>
              <a:gd name="T7" fmla="*/ 0 60000 65536"/>
              <a:gd name="T8" fmla="*/ 0 60000 65536"/>
              <a:gd name="T9" fmla="*/ 0 w 21600"/>
              <a:gd name="T10" fmla="*/ 0 h 14635"/>
              <a:gd name="T11" fmla="*/ 21600 w 21600"/>
              <a:gd name="T12" fmla="*/ 14635 h 14635"/>
            </a:gdLst>
            <a:ahLst/>
            <a:cxnLst>
              <a:cxn ang="T6">
                <a:pos x="T0" y="T1"/>
              </a:cxn>
              <a:cxn ang="T7">
                <a:pos x="T2" y="T3"/>
              </a:cxn>
              <a:cxn ang="T8">
                <a:pos x="T4" y="T5"/>
              </a:cxn>
            </a:cxnLst>
            <a:rect l="T9" t="T10" r="T11" b="T12"/>
            <a:pathLst>
              <a:path w="21600" h="14635" fill="none" extrusionOk="0">
                <a:moveTo>
                  <a:pt x="1147" y="14635"/>
                </a:moveTo>
                <a:cubicBezTo>
                  <a:pt x="387" y="12398"/>
                  <a:pt x="0" y="10051"/>
                  <a:pt x="0" y="7689"/>
                </a:cubicBezTo>
                <a:cubicBezTo>
                  <a:pt x="0" y="5061"/>
                  <a:pt x="479" y="2455"/>
                  <a:pt x="1415" y="-1"/>
                </a:cubicBezTo>
              </a:path>
              <a:path w="21600" h="14635" stroke="0" extrusionOk="0">
                <a:moveTo>
                  <a:pt x="1147" y="14635"/>
                </a:moveTo>
                <a:cubicBezTo>
                  <a:pt x="387" y="12398"/>
                  <a:pt x="0" y="10051"/>
                  <a:pt x="0" y="7689"/>
                </a:cubicBezTo>
                <a:cubicBezTo>
                  <a:pt x="0" y="5061"/>
                  <a:pt x="479" y="2455"/>
                  <a:pt x="1415" y="-1"/>
                </a:cubicBezTo>
                <a:lnTo>
                  <a:pt x="21600" y="7689"/>
                </a:lnTo>
                <a:lnTo>
                  <a:pt x="1147" y="14635"/>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34" name="Line 74">
            <a:extLst>
              <a:ext uri="{FF2B5EF4-FFF2-40B4-BE49-F238E27FC236}">
                <a16:creationId xmlns:a16="http://schemas.microsoft.com/office/drawing/2014/main" id="{B47CAB14-1C38-4FF9-9BE9-EEB03E3A5A6C}"/>
              </a:ext>
            </a:extLst>
          </p:cNvPr>
          <p:cNvSpPr>
            <a:spLocks noChangeShapeType="1"/>
          </p:cNvSpPr>
          <p:nvPr/>
        </p:nvSpPr>
        <p:spPr bwMode="auto">
          <a:xfrm>
            <a:off x="7305675" y="3970338"/>
            <a:ext cx="722313" cy="23812"/>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5" name="Arc 75">
            <a:extLst>
              <a:ext uri="{FF2B5EF4-FFF2-40B4-BE49-F238E27FC236}">
                <a16:creationId xmlns:a16="http://schemas.microsoft.com/office/drawing/2014/main" id="{36C6B6DE-31D7-41E7-BB47-A079CF4A95AB}"/>
              </a:ext>
            </a:extLst>
          </p:cNvPr>
          <p:cNvSpPr>
            <a:spLocks/>
          </p:cNvSpPr>
          <p:nvPr/>
        </p:nvSpPr>
        <p:spPr bwMode="auto">
          <a:xfrm>
            <a:off x="6581775" y="6013450"/>
            <a:ext cx="139700" cy="168275"/>
          </a:xfrm>
          <a:custGeom>
            <a:avLst/>
            <a:gdLst>
              <a:gd name="T0" fmla="*/ 0 w 18918"/>
              <a:gd name="T1" fmla="*/ 2147483647 h 20184"/>
              <a:gd name="T2" fmla="*/ 2147483647 w 18918"/>
              <a:gd name="T3" fmla="*/ 0 h 20184"/>
              <a:gd name="T4" fmla="*/ 2147483647 w 18918"/>
              <a:gd name="T5" fmla="*/ 2147483647 h 20184"/>
              <a:gd name="T6" fmla="*/ 0 60000 65536"/>
              <a:gd name="T7" fmla="*/ 0 60000 65536"/>
              <a:gd name="T8" fmla="*/ 0 60000 65536"/>
              <a:gd name="T9" fmla="*/ 0 w 18918"/>
              <a:gd name="T10" fmla="*/ 0 h 20184"/>
              <a:gd name="T11" fmla="*/ 18918 w 18918"/>
              <a:gd name="T12" fmla="*/ 20184 h 20184"/>
            </a:gdLst>
            <a:ahLst/>
            <a:cxnLst>
              <a:cxn ang="T6">
                <a:pos x="T0" y="T1"/>
              </a:cxn>
              <a:cxn ang="T7">
                <a:pos x="T2" y="T3"/>
              </a:cxn>
              <a:cxn ang="T8">
                <a:pos x="T4" y="T5"/>
              </a:cxn>
            </a:cxnLst>
            <a:rect l="T9" t="T10" r="T11" b="T12"/>
            <a:pathLst>
              <a:path w="18918" h="20184" fill="none" extrusionOk="0">
                <a:moveTo>
                  <a:pt x="-1" y="9759"/>
                </a:moveTo>
                <a:cubicBezTo>
                  <a:pt x="2468" y="5279"/>
                  <a:pt x="6447" y="1820"/>
                  <a:pt x="11228" y="-1"/>
                </a:cubicBezTo>
              </a:path>
              <a:path w="18918" h="20184" stroke="0" extrusionOk="0">
                <a:moveTo>
                  <a:pt x="-1" y="9759"/>
                </a:moveTo>
                <a:cubicBezTo>
                  <a:pt x="2468" y="5279"/>
                  <a:pt x="6447" y="1820"/>
                  <a:pt x="11228" y="-1"/>
                </a:cubicBezTo>
                <a:lnTo>
                  <a:pt x="18918" y="20184"/>
                </a:lnTo>
                <a:lnTo>
                  <a:pt x="-1" y="9759"/>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36" name="Line 76">
            <a:extLst>
              <a:ext uri="{FF2B5EF4-FFF2-40B4-BE49-F238E27FC236}">
                <a16:creationId xmlns:a16="http://schemas.microsoft.com/office/drawing/2014/main" id="{46920AD8-EE84-485C-8A28-786831CD778A}"/>
              </a:ext>
            </a:extLst>
          </p:cNvPr>
          <p:cNvSpPr>
            <a:spLocks noChangeShapeType="1"/>
          </p:cNvSpPr>
          <p:nvPr/>
        </p:nvSpPr>
        <p:spPr bwMode="auto">
          <a:xfrm>
            <a:off x="6200775" y="5499100"/>
            <a:ext cx="414338" cy="538163"/>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7" name="Arc 77">
            <a:extLst>
              <a:ext uri="{FF2B5EF4-FFF2-40B4-BE49-F238E27FC236}">
                <a16:creationId xmlns:a16="http://schemas.microsoft.com/office/drawing/2014/main" id="{C3C52229-E0CF-4062-B537-B933F2E43595}"/>
              </a:ext>
            </a:extLst>
          </p:cNvPr>
          <p:cNvSpPr>
            <a:spLocks/>
          </p:cNvSpPr>
          <p:nvPr/>
        </p:nvSpPr>
        <p:spPr bwMode="auto">
          <a:xfrm>
            <a:off x="5511800" y="6507163"/>
            <a:ext cx="125413" cy="176212"/>
          </a:xfrm>
          <a:custGeom>
            <a:avLst/>
            <a:gdLst>
              <a:gd name="T0" fmla="*/ 0 w 17070"/>
              <a:gd name="T1" fmla="*/ 2147483647 h 21142"/>
              <a:gd name="T2" fmla="*/ 2147483647 w 17070"/>
              <a:gd name="T3" fmla="*/ 0 h 21142"/>
              <a:gd name="T4" fmla="*/ 2147483647 w 17070"/>
              <a:gd name="T5" fmla="*/ 2147483647 h 21142"/>
              <a:gd name="T6" fmla="*/ 0 60000 65536"/>
              <a:gd name="T7" fmla="*/ 0 60000 65536"/>
              <a:gd name="T8" fmla="*/ 0 60000 65536"/>
              <a:gd name="T9" fmla="*/ 0 w 17070"/>
              <a:gd name="T10" fmla="*/ 0 h 21142"/>
              <a:gd name="T11" fmla="*/ 17070 w 17070"/>
              <a:gd name="T12" fmla="*/ 21142 h 21142"/>
            </a:gdLst>
            <a:ahLst/>
            <a:cxnLst>
              <a:cxn ang="T6">
                <a:pos x="T0" y="T1"/>
              </a:cxn>
              <a:cxn ang="T7">
                <a:pos x="T2" y="T3"/>
              </a:cxn>
              <a:cxn ang="T8">
                <a:pos x="T4" y="T5"/>
              </a:cxn>
            </a:cxnLst>
            <a:rect l="T9" t="T10" r="T11" b="T12"/>
            <a:pathLst>
              <a:path w="17070" h="21142" fill="none" extrusionOk="0">
                <a:moveTo>
                  <a:pt x="-1" y="7907"/>
                </a:moveTo>
                <a:cubicBezTo>
                  <a:pt x="3143" y="3852"/>
                  <a:pt x="7627" y="1049"/>
                  <a:pt x="12649" y="-1"/>
                </a:cubicBezTo>
              </a:path>
              <a:path w="17070" h="21142" stroke="0" extrusionOk="0">
                <a:moveTo>
                  <a:pt x="-1" y="7907"/>
                </a:moveTo>
                <a:cubicBezTo>
                  <a:pt x="3143" y="3852"/>
                  <a:pt x="7627" y="1049"/>
                  <a:pt x="12649" y="-1"/>
                </a:cubicBezTo>
                <a:lnTo>
                  <a:pt x="17070" y="21142"/>
                </a:lnTo>
                <a:lnTo>
                  <a:pt x="-1" y="7907"/>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38" name="Line 78">
            <a:extLst>
              <a:ext uri="{FF2B5EF4-FFF2-40B4-BE49-F238E27FC236}">
                <a16:creationId xmlns:a16="http://schemas.microsoft.com/office/drawing/2014/main" id="{63EF56CF-85E9-43A6-8325-5A4ACA786A27}"/>
              </a:ext>
            </a:extLst>
          </p:cNvPr>
          <p:cNvSpPr>
            <a:spLocks noChangeShapeType="1"/>
          </p:cNvSpPr>
          <p:nvPr/>
        </p:nvSpPr>
        <p:spPr bwMode="auto">
          <a:xfrm>
            <a:off x="5372100" y="6216650"/>
            <a:ext cx="180975" cy="311150"/>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9" name="Arc 79">
            <a:extLst>
              <a:ext uri="{FF2B5EF4-FFF2-40B4-BE49-F238E27FC236}">
                <a16:creationId xmlns:a16="http://schemas.microsoft.com/office/drawing/2014/main" id="{F448D206-6DCF-40EB-A570-38B8A9568500}"/>
              </a:ext>
            </a:extLst>
          </p:cNvPr>
          <p:cNvSpPr>
            <a:spLocks/>
          </p:cNvSpPr>
          <p:nvPr/>
        </p:nvSpPr>
        <p:spPr bwMode="auto">
          <a:xfrm>
            <a:off x="6965950" y="2716213"/>
            <a:ext cx="158750" cy="119062"/>
          </a:xfrm>
          <a:custGeom>
            <a:avLst/>
            <a:gdLst>
              <a:gd name="T0" fmla="*/ 2147483647 w 21600"/>
              <a:gd name="T1" fmla="*/ 2147483647 h 14248"/>
              <a:gd name="T2" fmla="*/ 2147483647 w 21600"/>
              <a:gd name="T3" fmla="*/ 0 h 14248"/>
              <a:gd name="T4" fmla="*/ 2147483647 w 21600"/>
              <a:gd name="T5" fmla="*/ 2147483647 h 14248"/>
              <a:gd name="T6" fmla="*/ 0 60000 65536"/>
              <a:gd name="T7" fmla="*/ 0 60000 65536"/>
              <a:gd name="T8" fmla="*/ 0 60000 65536"/>
              <a:gd name="T9" fmla="*/ 0 w 21600"/>
              <a:gd name="T10" fmla="*/ 0 h 14248"/>
              <a:gd name="T11" fmla="*/ 21600 w 21600"/>
              <a:gd name="T12" fmla="*/ 14248 h 14248"/>
            </a:gdLst>
            <a:ahLst/>
            <a:cxnLst>
              <a:cxn ang="T6">
                <a:pos x="T0" y="T1"/>
              </a:cxn>
              <a:cxn ang="T7">
                <a:pos x="T2" y="T3"/>
              </a:cxn>
              <a:cxn ang="T8">
                <a:pos x="T4" y="T5"/>
              </a:cxn>
            </a:cxnLst>
            <a:rect l="T9" t="T10" r="T11" b="T12"/>
            <a:pathLst>
              <a:path w="21600" h="14248" fill="none" extrusionOk="0">
                <a:moveTo>
                  <a:pt x="3480" y="14248"/>
                </a:moveTo>
                <a:cubicBezTo>
                  <a:pt x="1208" y="10747"/>
                  <a:pt x="0" y="6663"/>
                  <a:pt x="0" y="2490"/>
                </a:cubicBezTo>
                <a:cubicBezTo>
                  <a:pt x="0" y="1657"/>
                  <a:pt x="48" y="826"/>
                  <a:pt x="144" y="-1"/>
                </a:cubicBezTo>
              </a:path>
              <a:path w="21600" h="14248" stroke="0" extrusionOk="0">
                <a:moveTo>
                  <a:pt x="3480" y="14248"/>
                </a:moveTo>
                <a:cubicBezTo>
                  <a:pt x="1208" y="10747"/>
                  <a:pt x="0" y="6663"/>
                  <a:pt x="0" y="2490"/>
                </a:cubicBezTo>
                <a:cubicBezTo>
                  <a:pt x="0" y="1657"/>
                  <a:pt x="48" y="826"/>
                  <a:pt x="144" y="-1"/>
                </a:cubicBezTo>
                <a:lnTo>
                  <a:pt x="21600" y="2490"/>
                </a:lnTo>
                <a:lnTo>
                  <a:pt x="3480" y="14248"/>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40" name="Line 80">
            <a:extLst>
              <a:ext uri="{FF2B5EF4-FFF2-40B4-BE49-F238E27FC236}">
                <a16:creationId xmlns:a16="http://schemas.microsoft.com/office/drawing/2014/main" id="{CC74AC89-358F-4C18-A52D-F0C22CC827D3}"/>
              </a:ext>
            </a:extLst>
          </p:cNvPr>
          <p:cNvSpPr>
            <a:spLocks noChangeShapeType="1"/>
          </p:cNvSpPr>
          <p:nvPr/>
        </p:nvSpPr>
        <p:spPr bwMode="auto">
          <a:xfrm flipV="1">
            <a:off x="6540500" y="2786063"/>
            <a:ext cx="425450" cy="107950"/>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41" name="Arc 81">
            <a:extLst>
              <a:ext uri="{FF2B5EF4-FFF2-40B4-BE49-F238E27FC236}">
                <a16:creationId xmlns:a16="http://schemas.microsoft.com/office/drawing/2014/main" id="{7659BCC0-E6CB-4547-BE3C-44759B1AE752}"/>
              </a:ext>
            </a:extLst>
          </p:cNvPr>
          <p:cNvSpPr>
            <a:spLocks/>
          </p:cNvSpPr>
          <p:nvPr/>
        </p:nvSpPr>
        <p:spPr bwMode="auto">
          <a:xfrm>
            <a:off x="1684338" y="6070600"/>
            <a:ext cx="149225" cy="158750"/>
          </a:xfrm>
          <a:custGeom>
            <a:avLst/>
            <a:gdLst>
              <a:gd name="T0" fmla="*/ 2147483647 w 20028"/>
              <a:gd name="T1" fmla="*/ 0 h 19042"/>
              <a:gd name="T2" fmla="*/ 2147483647 w 20028"/>
              <a:gd name="T3" fmla="*/ 2147483647 h 19042"/>
              <a:gd name="T4" fmla="*/ 0 w 20028"/>
              <a:gd name="T5" fmla="*/ 2147483647 h 19042"/>
              <a:gd name="T6" fmla="*/ 0 60000 65536"/>
              <a:gd name="T7" fmla="*/ 0 60000 65536"/>
              <a:gd name="T8" fmla="*/ 0 60000 65536"/>
              <a:gd name="T9" fmla="*/ 0 w 20028"/>
              <a:gd name="T10" fmla="*/ 0 h 19042"/>
              <a:gd name="T11" fmla="*/ 20028 w 20028"/>
              <a:gd name="T12" fmla="*/ 19042 h 19042"/>
            </a:gdLst>
            <a:ahLst/>
            <a:cxnLst>
              <a:cxn ang="T6">
                <a:pos x="T0" y="T1"/>
              </a:cxn>
              <a:cxn ang="T7">
                <a:pos x="T2" y="T3"/>
              </a:cxn>
              <a:cxn ang="T8">
                <a:pos x="T4" y="T5"/>
              </a:cxn>
            </a:cxnLst>
            <a:rect l="T9" t="T10" r="T11" b="T12"/>
            <a:pathLst>
              <a:path w="20028" h="19042" fill="none" extrusionOk="0">
                <a:moveTo>
                  <a:pt x="10194" y="-1"/>
                </a:moveTo>
                <a:cubicBezTo>
                  <a:pt x="14654" y="2386"/>
                  <a:pt x="18134" y="6263"/>
                  <a:pt x="20028" y="10953"/>
                </a:cubicBezTo>
              </a:path>
              <a:path w="20028" h="19042" stroke="0" extrusionOk="0">
                <a:moveTo>
                  <a:pt x="10194" y="-1"/>
                </a:moveTo>
                <a:cubicBezTo>
                  <a:pt x="14654" y="2386"/>
                  <a:pt x="18134" y="6263"/>
                  <a:pt x="20028" y="10953"/>
                </a:cubicBezTo>
                <a:lnTo>
                  <a:pt x="0" y="19042"/>
                </a:lnTo>
                <a:lnTo>
                  <a:pt x="10194" y="-1"/>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42" name="Line 82">
            <a:extLst>
              <a:ext uri="{FF2B5EF4-FFF2-40B4-BE49-F238E27FC236}">
                <a16:creationId xmlns:a16="http://schemas.microsoft.com/office/drawing/2014/main" id="{86BEE08E-754F-4C78-A485-30A8E2D4BE0B}"/>
              </a:ext>
            </a:extLst>
          </p:cNvPr>
          <p:cNvSpPr>
            <a:spLocks noChangeShapeType="1"/>
          </p:cNvSpPr>
          <p:nvPr/>
        </p:nvSpPr>
        <p:spPr bwMode="auto">
          <a:xfrm flipH="1">
            <a:off x="1781175" y="5715000"/>
            <a:ext cx="382588" cy="393700"/>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43" name="Arc 83">
            <a:extLst>
              <a:ext uri="{FF2B5EF4-FFF2-40B4-BE49-F238E27FC236}">
                <a16:creationId xmlns:a16="http://schemas.microsoft.com/office/drawing/2014/main" id="{BFDC7B6B-EFDA-472D-AE93-6667D1FE2CD9}"/>
              </a:ext>
            </a:extLst>
          </p:cNvPr>
          <p:cNvSpPr>
            <a:spLocks/>
          </p:cNvSpPr>
          <p:nvPr/>
        </p:nvSpPr>
        <p:spPr bwMode="auto">
          <a:xfrm>
            <a:off x="2843213" y="6518275"/>
            <a:ext cx="123825" cy="176213"/>
          </a:xfrm>
          <a:custGeom>
            <a:avLst/>
            <a:gdLst>
              <a:gd name="T0" fmla="*/ 2147483647 w 16734"/>
              <a:gd name="T1" fmla="*/ 0 h 21216"/>
              <a:gd name="T2" fmla="*/ 2147483647 w 16734"/>
              <a:gd name="T3" fmla="*/ 2147483647 h 21216"/>
              <a:gd name="T4" fmla="*/ 0 w 16734"/>
              <a:gd name="T5" fmla="*/ 2147483647 h 21216"/>
              <a:gd name="T6" fmla="*/ 0 60000 65536"/>
              <a:gd name="T7" fmla="*/ 0 60000 65536"/>
              <a:gd name="T8" fmla="*/ 0 60000 65536"/>
              <a:gd name="T9" fmla="*/ 0 w 16734"/>
              <a:gd name="T10" fmla="*/ 0 h 21216"/>
              <a:gd name="T11" fmla="*/ 16734 w 16734"/>
              <a:gd name="T12" fmla="*/ 21216 h 21216"/>
            </a:gdLst>
            <a:ahLst/>
            <a:cxnLst>
              <a:cxn ang="T6">
                <a:pos x="T0" y="T1"/>
              </a:cxn>
              <a:cxn ang="T7">
                <a:pos x="T2" y="T3"/>
              </a:cxn>
              <a:cxn ang="T8">
                <a:pos x="T4" y="T5"/>
              </a:cxn>
            </a:cxnLst>
            <a:rect l="T9" t="T10" r="T11" b="T12"/>
            <a:pathLst>
              <a:path w="16734" h="21216" fill="none" extrusionOk="0">
                <a:moveTo>
                  <a:pt x="4050" y="-1"/>
                </a:moveTo>
                <a:cubicBezTo>
                  <a:pt x="9035" y="950"/>
                  <a:pt x="13526" y="3627"/>
                  <a:pt x="16734" y="7559"/>
                </a:cubicBezTo>
              </a:path>
              <a:path w="16734" h="21216" stroke="0" extrusionOk="0">
                <a:moveTo>
                  <a:pt x="4050" y="-1"/>
                </a:moveTo>
                <a:cubicBezTo>
                  <a:pt x="9035" y="950"/>
                  <a:pt x="13526" y="3627"/>
                  <a:pt x="16734" y="7559"/>
                </a:cubicBezTo>
                <a:lnTo>
                  <a:pt x="0" y="21216"/>
                </a:lnTo>
                <a:lnTo>
                  <a:pt x="4050" y="-1"/>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44" name="Line 84">
            <a:extLst>
              <a:ext uri="{FF2B5EF4-FFF2-40B4-BE49-F238E27FC236}">
                <a16:creationId xmlns:a16="http://schemas.microsoft.com/office/drawing/2014/main" id="{56CA9A8D-9BE3-4F56-8E58-3D2691F7D81A}"/>
              </a:ext>
            </a:extLst>
          </p:cNvPr>
          <p:cNvSpPr>
            <a:spLocks noChangeShapeType="1"/>
          </p:cNvSpPr>
          <p:nvPr/>
        </p:nvSpPr>
        <p:spPr bwMode="auto">
          <a:xfrm flipH="1">
            <a:off x="2906713" y="6216650"/>
            <a:ext cx="171450" cy="323850"/>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45" name="Arc 85">
            <a:extLst>
              <a:ext uri="{FF2B5EF4-FFF2-40B4-BE49-F238E27FC236}">
                <a16:creationId xmlns:a16="http://schemas.microsoft.com/office/drawing/2014/main" id="{D8BE603E-C9AD-46DB-AA58-531BE3596447}"/>
              </a:ext>
            </a:extLst>
          </p:cNvPr>
          <p:cNvSpPr>
            <a:spLocks/>
          </p:cNvSpPr>
          <p:nvPr/>
        </p:nvSpPr>
        <p:spPr bwMode="auto">
          <a:xfrm>
            <a:off x="3716338" y="6037263"/>
            <a:ext cx="107950" cy="179387"/>
          </a:xfrm>
          <a:custGeom>
            <a:avLst/>
            <a:gdLst>
              <a:gd name="T0" fmla="*/ 0 w 14474"/>
              <a:gd name="T1" fmla="*/ 2147483647 h 21600"/>
              <a:gd name="T2" fmla="*/ 2147483647 w 14474"/>
              <a:gd name="T3" fmla="*/ 2147483647 h 21600"/>
              <a:gd name="T4" fmla="*/ 2147483647 w 14474"/>
              <a:gd name="T5" fmla="*/ 2147483647 h 21600"/>
              <a:gd name="T6" fmla="*/ 0 60000 65536"/>
              <a:gd name="T7" fmla="*/ 0 60000 65536"/>
              <a:gd name="T8" fmla="*/ 0 60000 65536"/>
              <a:gd name="T9" fmla="*/ 0 w 14474"/>
              <a:gd name="T10" fmla="*/ 0 h 21600"/>
              <a:gd name="T11" fmla="*/ 14474 w 14474"/>
              <a:gd name="T12" fmla="*/ 21600 h 21600"/>
            </a:gdLst>
            <a:ahLst/>
            <a:cxnLst>
              <a:cxn ang="T6">
                <a:pos x="T0" y="T1"/>
              </a:cxn>
              <a:cxn ang="T7">
                <a:pos x="T2" y="T3"/>
              </a:cxn>
              <a:cxn ang="T8">
                <a:pos x="T4" y="T5"/>
              </a:cxn>
            </a:cxnLst>
            <a:rect l="T9" t="T10" r="T11" b="T12"/>
            <a:pathLst>
              <a:path w="14474" h="21600" fill="none" extrusionOk="0">
                <a:moveTo>
                  <a:pt x="-1" y="383"/>
                </a:moveTo>
                <a:cubicBezTo>
                  <a:pt x="1334" y="128"/>
                  <a:pt x="2690" y="-1"/>
                  <a:pt x="4050" y="-1"/>
                </a:cubicBezTo>
                <a:cubicBezTo>
                  <a:pt x="7695" y="-1"/>
                  <a:pt x="11281" y="922"/>
                  <a:pt x="14474" y="2681"/>
                </a:cubicBezTo>
              </a:path>
              <a:path w="14474" h="21600" stroke="0" extrusionOk="0">
                <a:moveTo>
                  <a:pt x="-1" y="383"/>
                </a:moveTo>
                <a:cubicBezTo>
                  <a:pt x="1334" y="128"/>
                  <a:pt x="2690" y="-1"/>
                  <a:pt x="4050" y="-1"/>
                </a:cubicBezTo>
                <a:cubicBezTo>
                  <a:pt x="7695" y="-1"/>
                  <a:pt x="11281" y="922"/>
                  <a:pt x="14474" y="2681"/>
                </a:cubicBezTo>
                <a:lnTo>
                  <a:pt x="4050" y="21600"/>
                </a:lnTo>
                <a:lnTo>
                  <a:pt x="-1" y="383"/>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46" name="Line 86">
            <a:extLst>
              <a:ext uri="{FF2B5EF4-FFF2-40B4-BE49-F238E27FC236}">
                <a16:creationId xmlns:a16="http://schemas.microsoft.com/office/drawing/2014/main" id="{4F1DEFF0-9D3C-45BF-8D3E-E5A1DA87DE51}"/>
              </a:ext>
            </a:extLst>
          </p:cNvPr>
          <p:cNvSpPr>
            <a:spLocks noChangeShapeType="1"/>
          </p:cNvSpPr>
          <p:nvPr/>
        </p:nvSpPr>
        <p:spPr bwMode="auto">
          <a:xfrm flipH="1">
            <a:off x="3757613" y="5464175"/>
            <a:ext cx="84137" cy="573088"/>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47" name="Arc 87">
            <a:extLst>
              <a:ext uri="{FF2B5EF4-FFF2-40B4-BE49-F238E27FC236}">
                <a16:creationId xmlns:a16="http://schemas.microsoft.com/office/drawing/2014/main" id="{C6BB0FA0-98F1-4EEE-8B33-4E3E2422715A}"/>
              </a:ext>
            </a:extLst>
          </p:cNvPr>
          <p:cNvSpPr>
            <a:spLocks/>
          </p:cNvSpPr>
          <p:nvPr/>
        </p:nvSpPr>
        <p:spPr bwMode="auto">
          <a:xfrm>
            <a:off x="4949825" y="5240338"/>
            <a:ext cx="123825" cy="176212"/>
          </a:xfrm>
          <a:custGeom>
            <a:avLst/>
            <a:gdLst>
              <a:gd name="T0" fmla="*/ 0 w 16734"/>
              <a:gd name="T1" fmla="*/ 2147483647 h 21216"/>
              <a:gd name="T2" fmla="*/ 2147483647 w 16734"/>
              <a:gd name="T3" fmla="*/ 0 h 21216"/>
              <a:gd name="T4" fmla="*/ 2147483647 w 16734"/>
              <a:gd name="T5" fmla="*/ 2147483647 h 21216"/>
              <a:gd name="T6" fmla="*/ 0 60000 65536"/>
              <a:gd name="T7" fmla="*/ 0 60000 65536"/>
              <a:gd name="T8" fmla="*/ 0 60000 65536"/>
              <a:gd name="T9" fmla="*/ 0 w 16734"/>
              <a:gd name="T10" fmla="*/ 0 h 21216"/>
              <a:gd name="T11" fmla="*/ 16734 w 16734"/>
              <a:gd name="T12" fmla="*/ 21216 h 21216"/>
            </a:gdLst>
            <a:ahLst/>
            <a:cxnLst>
              <a:cxn ang="T6">
                <a:pos x="T0" y="T1"/>
              </a:cxn>
              <a:cxn ang="T7">
                <a:pos x="T2" y="T3"/>
              </a:cxn>
              <a:cxn ang="T8">
                <a:pos x="T4" y="T5"/>
              </a:cxn>
            </a:cxnLst>
            <a:rect l="T9" t="T10" r="T11" b="T12"/>
            <a:pathLst>
              <a:path w="16734" h="21216" fill="none" extrusionOk="0">
                <a:moveTo>
                  <a:pt x="-1" y="7559"/>
                </a:moveTo>
                <a:cubicBezTo>
                  <a:pt x="3207" y="3627"/>
                  <a:pt x="7698" y="950"/>
                  <a:pt x="12683" y="-1"/>
                </a:cubicBezTo>
              </a:path>
              <a:path w="16734" h="21216" stroke="0" extrusionOk="0">
                <a:moveTo>
                  <a:pt x="-1" y="7559"/>
                </a:moveTo>
                <a:cubicBezTo>
                  <a:pt x="3207" y="3627"/>
                  <a:pt x="7698" y="950"/>
                  <a:pt x="12683" y="-1"/>
                </a:cubicBezTo>
                <a:lnTo>
                  <a:pt x="16734" y="21216"/>
                </a:lnTo>
                <a:lnTo>
                  <a:pt x="-1" y="7559"/>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48" name="Line 88">
            <a:extLst>
              <a:ext uri="{FF2B5EF4-FFF2-40B4-BE49-F238E27FC236}">
                <a16:creationId xmlns:a16="http://schemas.microsoft.com/office/drawing/2014/main" id="{3FE7D13D-1A29-4844-A292-107198D4F5DE}"/>
              </a:ext>
            </a:extLst>
          </p:cNvPr>
          <p:cNvSpPr>
            <a:spLocks noChangeShapeType="1"/>
          </p:cNvSpPr>
          <p:nvPr/>
        </p:nvSpPr>
        <p:spPr bwMode="auto">
          <a:xfrm>
            <a:off x="4692650" y="4710113"/>
            <a:ext cx="296863" cy="550862"/>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49" name="Arc 89">
            <a:extLst>
              <a:ext uri="{FF2B5EF4-FFF2-40B4-BE49-F238E27FC236}">
                <a16:creationId xmlns:a16="http://schemas.microsoft.com/office/drawing/2014/main" id="{BB97687D-9DD4-4876-9532-6EA9E16ABB6C}"/>
              </a:ext>
            </a:extLst>
          </p:cNvPr>
          <p:cNvSpPr>
            <a:spLocks/>
          </p:cNvSpPr>
          <p:nvPr/>
        </p:nvSpPr>
        <p:spPr bwMode="auto">
          <a:xfrm>
            <a:off x="2451100" y="2236788"/>
            <a:ext cx="158750" cy="131762"/>
          </a:xfrm>
          <a:custGeom>
            <a:avLst/>
            <a:gdLst>
              <a:gd name="T0" fmla="*/ 2147483647 w 21452"/>
              <a:gd name="T1" fmla="*/ 2147483647 h 15816"/>
              <a:gd name="T2" fmla="*/ 2147483647 w 21452"/>
              <a:gd name="T3" fmla="*/ 2147483647 h 15816"/>
              <a:gd name="T4" fmla="*/ 0 w 21452"/>
              <a:gd name="T5" fmla="*/ 0 h 15816"/>
              <a:gd name="T6" fmla="*/ 0 60000 65536"/>
              <a:gd name="T7" fmla="*/ 0 60000 65536"/>
              <a:gd name="T8" fmla="*/ 0 60000 65536"/>
              <a:gd name="T9" fmla="*/ 0 w 21452"/>
              <a:gd name="T10" fmla="*/ 0 h 15816"/>
              <a:gd name="T11" fmla="*/ 21452 w 21452"/>
              <a:gd name="T12" fmla="*/ 15816 h 15816"/>
            </a:gdLst>
            <a:ahLst/>
            <a:cxnLst>
              <a:cxn ang="T6">
                <a:pos x="T0" y="T1"/>
              </a:cxn>
              <a:cxn ang="T7">
                <a:pos x="T2" y="T3"/>
              </a:cxn>
              <a:cxn ang="T8">
                <a:pos x="T4" y="T5"/>
              </a:cxn>
            </a:cxnLst>
            <a:rect l="T9" t="T10" r="T11" b="T12"/>
            <a:pathLst>
              <a:path w="21452" h="15816" fill="none" extrusionOk="0">
                <a:moveTo>
                  <a:pt x="21452" y="2524"/>
                </a:moveTo>
                <a:cubicBezTo>
                  <a:pt x="20853" y="7614"/>
                  <a:pt x="18463" y="12325"/>
                  <a:pt x="14710" y="15816"/>
                </a:cubicBezTo>
              </a:path>
              <a:path w="21452" h="15816" stroke="0" extrusionOk="0">
                <a:moveTo>
                  <a:pt x="21452" y="2524"/>
                </a:moveTo>
                <a:cubicBezTo>
                  <a:pt x="20853" y="7614"/>
                  <a:pt x="18463" y="12325"/>
                  <a:pt x="14710" y="15816"/>
                </a:cubicBezTo>
                <a:lnTo>
                  <a:pt x="0" y="0"/>
                </a:lnTo>
                <a:lnTo>
                  <a:pt x="21452" y="2524"/>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50" name="Line 90">
            <a:extLst>
              <a:ext uri="{FF2B5EF4-FFF2-40B4-BE49-F238E27FC236}">
                <a16:creationId xmlns:a16="http://schemas.microsoft.com/office/drawing/2014/main" id="{8CA6BBD6-6178-4C06-9E46-AEF012027B77}"/>
              </a:ext>
            </a:extLst>
          </p:cNvPr>
          <p:cNvSpPr>
            <a:spLocks noChangeShapeType="1"/>
          </p:cNvSpPr>
          <p:nvPr/>
        </p:nvSpPr>
        <p:spPr bwMode="auto">
          <a:xfrm flipH="1" flipV="1">
            <a:off x="2566988" y="2295525"/>
            <a:ext cx="488950" cy="287338"/>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51" name="Arc 91">
            <a:extLst>
              <a:ext uri="{FF2B5EF4-FFF2-40B4-BE49-F238E27FC236}">
                <a16:creationId xmlns:a16="http://schemas.microsoft.com/office/drawing/2014/main" id="{FEB66A52-0D67-4EFC-AF48-56791305F009}"/>
              </a:ext>
            </a:extLst>
          </p:cNvPr>
          <p:cNvSpPr>
            <a:spLocks/>
          </p:cNvSpPr>
          <p:nvPr/>
        </p:nvSpPr>
        <p:spPr bwMode="auto">
          <a:xfrm>
            <a:off x="793750" y="3886200"/>
            <a:ext cx="158750" cy="119063"/>
          </a:xfrm>
          <a:custGeom>
            <a:avLst/>
            <a:gdLst>
              <a:gd name="T0" fmla="*/ 2147483647 w 21600"/>
              <a:gd name="T1" fmla="*/ 0 h 14287"/>
              <a:gd name="T2" fmla="*/ 2147483647 w 21600"/>
              <a:gd name="T3" fmla="*/ 2147483647 h 14287"/>
              <a:gd name="T4" fmla="*/ 0 w 21600"/>
              <a:gd name="T5" fmla="*/ 2147483647 h 14287"/>
              <a:gd name="T6" fmla="*/ 0 60000 65536"/>
              <a:gd name="T7" fmla="*/ 0 60000 65536"/>
              <a:gd name="T8" fmla="*/ 0 60000 65536"/>
              <a:gd name="T9" fmla="*/ 0 w 21600"/>
              <a:gd name="T10" fmla="*/ 0 h 14287"/>
              <a:gd name="T11" fmla="*/ 21600 w 21600"/>
              <a:gd name="T12" fmla="*/ 14287 h 14287"/>
            </a:gdLst>
            <a:ahLst/>
            <a:cxnLst>
              <a:cxn ang="T6">
                <a:pos x="T0" y="T1"/>
              </a:cxn>
              <a:cxn ang="T7">
                <a:pos x="T2" y="T3"/>
              </a:cxn>
              <a:cxn ang="T8">
                <a:pos x="T4" y="T5"/>
              </a:cxn>
            </a:cxnLst>
            <a:rect l="T9" t="T10" r="T11" b="T12"/>
            <a:pathLst>
              <a:path w="21600" h="14287" fill="none" extrusionOk="0">
                <a:moveTo>
                  <a:pt x="18349" y="-1"/>
                </a:moveTo>
                <a:cubicBezTo>
                  <a:pt x="20474" y="3420"/>
                  <a:pt x="21600" y="7367"/>
                  <a:pt x="21600" y="11395"/>
                </a:cubicBezTo>
                <a:cubicBezTo>
                  <a:pt x="21600" y="12362"/>
                  <a:pt x="21535" y="13328"/>
                  <a:pt x="21405" y="14287"/>
                </a:cubicBezTo>
              </a:path>
              <a:path w="21600" h="14287" stroke="0" extrusionOk="0">
                <a:moveTo>
                  <a:pt x="18349" y="-1"/>
                </a:moveTo>
                <a:cubicBezTo>
                  <a:pt x="20474" y="3420"/>
                  <a:pt x="21600" y="7367"/>
                  <a:pt x="21600" y="11395"/>
                </a:cubicBezTo>
                <a:cubicBezTo>
                  <a:pt x="21600" y="12362"/>
                  <a:pt x="21535" y="13328"/>
                  <a:pt x="21405" y="14287"/>
                </a:cubicBezTo>
                <a:lnTo>
                  <a:pt x="0" y="11395"/>
                </a:lnTo>
                <a:lnTo>
                  <a:pt x="18349" y="-1"/>
                </a:lnTo>
                <a:close/>
              </a:path>
            </a:pathLst>
          </a:custGeom>
          <a:solidFill>
            <a:srgbClr val="FF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52" name="Line 92">
            <a:extLst>
              <a:ext uri="{FF2B5EF4-FFF2-40B4-BE49-F238E27FC236}">
                <a16:creationId xmlns:a16="http://schemas.microsoft.com/office/drawing/2014/main" id="{A4E8E937-569E-4C40-9465-6B05FFE0CD84}"/>
              </a:ext>
            </a:extLst>
          </p:cNvPr>
          <p:cNvSpPr>
            <a:spLocks noChangeShapeType="1"/>
          </p:cNvSpPr>
          <p:nvPr/>
        </p:nvSpPr>
        <p:spPr bwMode="auto">
          <a:xfrm flipH="1">
            <a:off x="931863" y="3790950"/>
            <a:ext cx="593725" cy="142875"/>
          </a:xfrm>
          <a:prstGeom prst="line">
            <a:avLst/>
          </a:prstGeom>
          <a:noFill/>
          <a:ln w="23813">
            <a:solidFill>
              <a:srgbClr val="FF00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53" name="Rectangle 93">
            <a:extLst>
              <a:ext uri="{FF2B5EF4-FFF2-40B4-BE49-F238E27FC236}">
                <a16:creationId xmlns:a16="http://schemas.microsoft.com/office/drawing/2014/main" id="{DEFD8CAC-66C2-42EC-90D6-DA7708CFE0E5}"/>
              </a:ext>
            </a:extLst>
          </p:cNvPr>
          <p:cNvSpPr>
            <a:spLocks noChangeArrowheads="1"/>
          </p:cNvSpPr>
          <p:nvPr/>
        </p:nvSpPr>
        <p:spPr bwMode="auto">
          <a:xfrm>
            <a:off x="8251825" y="844550"/>
            <a:ext cx="1857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7" name="Picture 1" descr="Screen shot 2012-03-14 at 1.30.14 PM.png">
            <a:extLst>
              <a:ext uri="{FF2B5EF4-FFF2-40B4-BE49-F238E27FC236}">
                <a16:creationId xmlns:a16="http://schemas.microsoft.com/office/drawing/2014/main" id="{C010F832-C8F7-485C-9F49-FDCCAA6FD0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2850" y="654050"/>
            <a:ext cx="6718300" cy="554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498" name="Oval 34">
            <a:extLst>
              <a:ext uri="{FF2B5EF4-FFF2-40B4-BE49-F238E27FC236}">
                <a16:creationId xmlns:a16="http://schemas.microsoft.com/office/drawing/2014/main" id="{C06F3D98-0E38-4EC2-B822-4D027A49CD33}"/>
              </a:ext>
            </a:extLst>
          </p:cNvPr>
          <p:cNvSpPr>
            <a:spLocks noChangeArrowheads="1"/>
          </p:cNvSpPr>
          <p:nvPr/>
        </p:nvSpPr>
        <p:spPr bwMode="auto">
          <a:xfrm>
            <a:off x="4419600" y="3733800"/>
            <a:ext cx="533400" cy="503238"/>
          </a:xfrm>
          <a:prstGeom prst="ellipse">
            <a:avLst/>
          </a:prstGeom>
          <a:solidFill>
            <a:srgbClr val="00008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1" name="Picture 4" descr="cluster.jpg                                                    00001DA8phoenix                        ABA78158:">
            <a:extLst>
              <a:ext uri="{FF2B5EF4-FFF2-40B4-BE49-F238E27FC236}">
                <a16:creationId xmlns:a16="http://schemas.microsoft.com/office/drawing/2014/main" id="{C74E2E20-071C-4293-97B5-EF49841147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106" t="48820" r="2080" b="16663"/>
          <a:stretch>
            <a:fillRect/>
          </a:stretch>
        </p:blipFill>
        <p:spPr bwMode="auto">
          <a:xfrm>
            <a:off x="0" y="2514600"/>
            <a:ext cx="4673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2" name="Picture 6" descr="cluster.jpg                                                    00001DA8phoenix                        ABA78158:">
            <a:extLst>
              <a:ext uri="{FF2B5EF4-FFF2-40B4-BE49-F238E27FC236}">
                <a16:creationId xmlns:a16="http://schemas.microsoft.com/office/drawing/2014/main" id="{03C98A83-E7BA-4955-89F0-339839CA43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1215" r="2080" b="16660"/>
          <a:stretch>
            <a:fillRect/>
          </a:stretch>
        </p:blipFill>
        <p:spPr bwMode="auto">
          <a:xfrm>
            <a:off x="5283200" y="0"/>
            <a:ext cx="20320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3" name="Picture 7" descr="cluster.jpg                                                    00001DA8phoenix                        ABA78158:">
            <a:extLst>
              <a:ext uri="{FF2B5EF4-FFF2-40B4-BE49-F238E27FC236}">
                <a16:creationId xmlns:a16="http://schemas.microsoft.com/office/drawing/2014/main" id="{28EBC031-9C28-4B26-9A5B-2FD1C9E443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7769" t="22612" r="1416" b="38109"/>
          <a:stretch>
            <a:fillRect/>
          </a:stretch>
        </p:blipFill>
        <p:spPr bwMode="auto">
          <a:xfrm>
            <a:off x="0" y="0"/>
            <a:ext cx="34544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4" name="Picture 13" descr="cluster.jpg                                                    00001DA8phoenix                        ABA78158:">
            <a:extLst>
              <a:ext uri="{FF2B5EF4-FFF2-40B4-BE49-F238E27FC236}">
                <a16:creationId xmlns:a16="http://schemas.microsoft.com/office/drawing/2014/main" id="{87C6E983-2C4C-4A22-B31C-2C2488F2A2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40491" r="2078" b="16660"/>
          <a:stretch>
            <a:fillRect/>
          </a:stretch>
        </p:blipFill>
        <p:spPr bwMode="auto">
          <a:xfrm>
            <a:off x="3182938" y="0"/>
            <a:ext cx="2032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5" name="Picture 14" descr="cluster.jpg                                                    00001DA8phoenix                        ABA78158:">
            <a:extLst>
              <a:ext uri="{FF2B5EF4-FFF2-40B4-BE49-F238E27FC236}">
                <a16:creationId xmlns:a16="http://schemas.microsoft.com/office/drawing/2014/main" id="{66BFC474-D880-4473-B10D-6FA0820A9D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50014" r="2080" b="16660"/>
          <a:stretch>
            <a:fillRect/>
          </a:stretch>
        </p:blipFill>
        <p:spPr bwMode="auto">
          <a:xfrm>
            <a:off x="7112000" y="0"/>
            <a:ext cx="2032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6" name="Picture 15" descr="cluster.jpg                                                    00001DA8phoenix                        ABA78158:">
            <a:extLst>
              <a:ext uri="{FF2B5EF4-FFF2-40B4-BE49-F238E27FC236}">
                <a16:creationId xmlns:a16="http://schemas.microsoft.com/office/drawing/2014/main" id="{58208A2F-D38C-45AF-A52F-C2D923AFA8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50014" r="2080" b="16660"/>
          <a:stretch>
            <a:fillRect/>
          </a:stretch>
        </p:blipFill>
        <p:spPr bwMode="auto">
          <a:xfrm>
            <a:off x="0" y="4724400"/>
            <a:ext cx="2032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7" name="Picture 16" descr="cluster.jpg                                                    00001DA8phoenix                        ABA78158:">
            <a:extLst>
              <a:ext uri="{FF2B5EF4-FFF2-40B4-BE49-F238E27FC236}">
                <a16:creationId xmlns:a16="http://schemas.microsoft.com/office/drawing/2014/main" id="{415C1104-A44B-4192-A6A3-496CB18DE0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50014" r="2078" b="22610"/>
          <a:stretch>
            <a:fillRect/>
          </a:stretch>
        </p:blipFill>
        <p:spPr bwMode="auto">
          <a:xfrm>
            <a:off x="5080000" y="4876800"/>
            <a:ext cx="20320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8" name="Picture 17" descr="cluster.jpg                                                    00001DA8phoenix                        ABA78158:">
            <a:extLst>
              <a:ext uri="{FF2B5EF4-FFF2-40B4-BE49-F238E27FC236}">
                <a16:creationId xmlns:a16="http://schemas.microsoft.com/office/drawing/2014/main" id="{606B46BF-8F13-4466-84A1-531AFF1C61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50014" r="25685" b="16658"/>
          <a:stretch>
            <a:fillRect/>
          </a:stretch>
        </p:blipFill>
        <p:spPr bwMode="auto">
          <a:xfrm>
            <a:off x="4470400" y="2514600"/>
            <a:ext cx="88106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9" name="Picture 18" descr="cluster.jpg                                                    00001DA8phoenix                        ABA78158:">
            <a:extLst>
              <a:ext uri="{FF2B5EF4-FFF2-40B4-BE49-F238E27FC236}">
                <a16:creationId xmlns:a16="http://schemas.microsoft.com/office/drawing/2014/main" id="{73671455-9092-4E72-BD92-A90A9A935C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3205" t="50014" r="10410" b="22610"/>
          <a:stretch>
            <a:fillRect/>
          </a:stretch>
        </p:blipFill>
        <p:spPr bwMode="auto">
          <a:xfrm>
            <a:off x="1693863" y="4800600"/>
            <a:ext cx="128587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30" name="Picture 19" descr="cluster.jpg                                                    00001DA8phoenix                        ABA78158:">
            <a:extLst>
              <a:ext uri="{FF2B5EF4-FFF2-40B4-BE49-F238E27FC236}">
                <a16:creationId xmlns:a16="http://schemas.microsoft.com/office/drawing/2014/main" id="{2986FCDC-55F1-46DA-9B33-8A1C062533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50014" r="2078" b="22610"/>
          <a:stretch>
            <a:fillRect/>
          </a:stretch>
        </p:blipFill>
        <p:spPr bwMode="auto">
          <a:xfrm>
            <a:off x="7112000" y="2209800"/>
            <a:ext cx="20320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31" name="Picture 20" descr="cluster.jpg                                                    00001DA8phoenix                        ABA78158:">
            <a:extLst>
              <a:ext uri="{FF2B5EF4-FFF2-40B4-BE49-F238E27FC236}">
                <a16:creationId xmlns:a16="http://schemas.microsoft.com/office/drawing/2014/main" id="{3C15AF7A-C673-45A3-856E-66B2FDB5C9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40489" r="2078" b="22960"/>
          <a:stretch>
            <a:fillRect/>
          </a:stretch>
        </p:blipFill>
        <p:spPr bwMode="auto">
          <a:xfrm>
            <a:off x="2979738" y="4648200"/>
            <a:ext cx="2032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32" name="Picture 21" descr="cluster.jpg                                                    00001DA8phoenix                        ABA78158:">
            <a:extLst>
              <a:ext uri="{FF2B5EF4-FFF2-40B4-BE49-F238E27FC236}">
                <a16:creationId xmlns:a16="http://schemas.microsoft.com/office/drawing/2014/main" id="{3161AAA5-43C7-4D4B-B3DA-D66DC2ED2A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50014" r="2078" b="22610"/>
          <a:stretch>
            <a:fillRect/>
          </a:stretch>
        </p:blipFill>
        <p:spPr bwMode="auto">
          <a:xfrm>
            <a:off x="7112000" y="3886200"/>
            <a:ext cx="20320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33" name="Picture 22" descr="cluster.jpg                                                    00001DA8phoenix                        ABA78158:">
            <a:extLst>
              <a:ext uri="{FF2B5EF4-FFF2-40B4-BE49-F238E27FC236}">
                <a16:creationId xmlns:a16="http://schemas.microsoft.com/office/drawing/2014/main" id="{CFFA2E19-9626-4D3D-AB44-8A1AFE8D6C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50014" r="2078" b="22610"/>
          <a:stretch>
            <a:fillRect/>
          </a:stretch>
        </p:blipFill>
        <p:spPr bwMode="auto">
          <a:xfrm>
            <a:off x="7112000" y="5105400"/>
            <a:ext cx="20320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34" name="Picture 24" descr="cluster.jpg                                                    00001DA8phoenix                        ABA78158:">
            <a:extLst>
              <a:ext uri="{FF2B5EF4-FFF2-40B4-BE49-F238E27FC236}">
                <a16:creationId xmlns:a16="http://schemas.microsoft.com/office/drawing/2014/main" id="{4F49146A-B350-457B-80D0-5E6E29D361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5702" t="61914" r="11798" b="28560"/>
          <a:stretch>
            <a:fillRect/>
          </a:stretch>
        </p:blipFill>
        <p:spPr bwMode="auto">
          <a:xfrm>
            <a:off x="1490663" y="33528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35" name="Picture 25" descr="cluster.jpg                                                    00001DA8phoenix                        ABA78158:">
            <a:extLst>
              <a:ext uri="{FF2B5EF4-FFF2-40B4-BE49-F238E27FC236}">
                <a16:creationId xmlns:a16="http://schemas.microsoft.com/office/drawing/2014/main" id="{5CBE0294-77E5-498D-A341-674457EBE4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9877" t="60722" r="54846" b="30945"/>
          <a:stretch>
            <a:fillRect/>
          </a:stretch>
        </p:blipFill>
        <p:spPr bwMode="auto">
          <a:xfrm>
            <a:off x="6367463" y="3200400"/>
            <a:ext cx="74453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36" name="Picture 27" descr="cluster.jpg                                                    00001DA8phoenix                        ABA78158:">
            <a:extLst>
              <a:ext uri="{FF2B5EF4-FFF2-40B4-BE49-F238E27FC236}">
                <a16:creationId xmlns:a16="http://schemas.microsoft.com/office/drawing/2014/main" id="{08E6052B-6D05-492C-AB78-9B969C659D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9589" t="71437" r="3465" b="22610"/>
          <a:stretch>
            <a:fillRect/>
          </a:stretch>
        </p:blipFill>
        <p:spPr bwMode="auto">
          <a:xfrm>
            <a:off x="1084263" y="1371600"/>
            <a:ext cx="3381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37" name="Picture 59">
            <a:extLst>
              <a:ext uri="{FF2B5EF4-FFF2-40B4-BE49-F238E27FC236}">
                <a16:creationId xmlns:a16="http://schemas.microsoft.com/office/drawing/2014/main" id="{47677666-5668-45D1-97D3-B188A6E761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1863" y="1295400"/>
            <a:ext cx="3792537" cy="435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16" name="Picture 60">
            <a:extLst>
              <a:ext uri="{FF2B5EF4-FFF2-40B4-BE49-F238E27FC236}">
                <a16:creationId xmlns:a16="http://schemas.microsoft.com/office/drawing/2014/main" id="{711B7371-1C06-4E1A-BE2A-0E2F4B4318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667000"/>
            <a:ext cx="1614488"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39" name="Picture 62" descr="cluster.jpg                                                    00001DA8phoenix                        ABA78158:">
            <a:extLst>
              <a:ext uri="{FF2B5EF4-FFF2-40B4-BE49-F238E27FC236}">
                <a16:creationId xmlns:a16="http://schemas.microsoft.com/office/drawing/2014/main" id="{E4C14090-260E-4DEE-9A14-16BA9EF485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262" t="60725" r="2078" b="24991"/>
          <a:stretch>
            <a:fillRect/>
          </a:stretch>
        </p:blipFill>
        <p:spPr bwMode="auto">
          <a:xfrm>
            <a:off x="1084263" y="5943600"/>
            <a:ext cx="2032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20" name="Picture 64">
            <a:extLst>
              <a:ext uri="{FF2B5EF4-FFF2-40B4-BE49-F238E27FC236}">
                <a16:creationId xmlns:a16="http://schemas.microsoft.com/office/drawing/2014/main" id="{803E266B-DCCE-4E21-8F0D-E32A4377CE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5200" y="4038600"/>
            <a:ext cx="1252538"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41" name="TextBox 1">
            <a:extLst>
              <a:ext uri="{FF2B5EF4-FFF2-40B4-BE49-F238E27FC236}">
                <a16:creationId xmlns:a16="http://schemas.microsoft.com/office/drawing/2014/main" id="{9E59EFE4-27F7-4C7B-BEDA-8594685E6803}"/>
              </a:ext>
            </a:extLst>
          </p:cNvPr>
          <p:cNvSpPr txBox="1">
            <a:spLocks noChangeArrowheads="1"/>
          </p:cNvSpPr>
          <p:nvPr/>
        </p:nvSpPr>
        <p:spPr bwMode="auto">
          <a:xfrm>
            <a:off x="2362200" y="228600"/>
            <a:ext cx="6400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After the neutrino burst, it takes 3 hours for the blast to make it to the surface of the star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1000"/>
                                  </p:stCondLst>
                                  <p:childTnLst>
                                    <p:set>
                                      <p:cBhvr>
                                        <p:cTn id="6" dur="1" fill="hold">
                                          <p:stCondLst>
                                            <p:cond delay="0"/>
                                          </p:stCondLst>
                                        </p:cTn>
                                        <p:tgtEl>
                                          <p:spTgt spid="19520"/>
                                        </p:tgtEl>
                                        <p:attrNameLst>
                                          <p:attrName>style.visibility</p:attrName>
                                        </p:attrNameLst>
                                      </p:cBhvr>
                                      <p:to>
                                        <p:strVal val="visible"/>
                                      </p:to>
                                    </p:set>
                                    <p:anim calcmode="lin" valueType="num">
                                      <p:cBhvr additive="base">
                                        <p:cTn id="7" dur="500" fill="hold"/>
                                        <p:tgtEl>
                                          <p:spTgt spid="19520"/>
                                        </p:tgtEl>
                                        <p:attrNameLst>
                                          <p:attrName>ppt_x</p:attrName>
                                        </p:attrNameLst>
                                      </p:cBhvr>
                                      <p:tavLst>
                                        <p:tav tm="0">
                                          <p:val>
                                            <p:strVal val="#ppt_x"/>
                                          </p:val>
                                        </p:tav>
                                        <p:tav tm="100000">
                                          <p:val>
                                            <p:strVal val="#ppt_x"/>
                                          </p:val>
                                        </p:tav>
                                      </p:tavLst>
                                    </p:anim>
                                    <p:anim calcmode="lin" valueType="num">
                                      <p:cBhvr additive="base">
                                        <p:cTn id="8" dur="500" fill="hold"/>
                                        <p:tgtEl>
                                          <p:spTgt spid="1952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500"/>
                            </p:stCondLst>
                            <p:childTnLst>
                              <p:par>
                                <p:cTn id="10" presetID="1" presetClass="entr" presetSubtype="0" fill="hold" nodeType="afterEffect">
                                  <p:stCondLst>
                                    <p:cond delay="0"/>
                                  </p:stCondLst>
                                  <p:childTnLst>
                                    <p:set>
                                      <p:cBhvr>
                                        <p:cTn id="11" dur="1" fill="hold">
                                          <p:stCondLst>
                                            <p:cond delay="499"/>
                                          </p:stCondLst>
                                        </p:cTn>
                                        <p:tgtEl>
                                          <p:spTgt spid="195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5" name="Picture 1" descr="Screen shot 2012-03-14 at 1.31.31 PM.png">
            <a:extLst>
              <a:ext uri="{FF2B5EF4-FFF2-40B4-BE49-F238E27FC236}">
                <a16:creationId xmlns:a16="http://schemas.microsoft.com/office/drawing/2014/main" id="{13D616F5-9295-4FB0-8966-45969E7FE5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55700" y="749300"/>
            <a:ext cx="6832600" cy="535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46" name="TextBox 2">
            <a:extLst>
              <a:ext uri="{FF2B5EF4-FFF2-40B4-BE49-F238E27FC236}">
                <a16:creationId xmlns:a16="http://schemas.microsoft.com/office/drawing/2014/main" id="{109C7F93-2CC7-4832-BD26-FF4A5F436D65}"/>
              </a:ext>
            </a:extLst>
          </p:cNvPr>
          <p:cNvSpPr txBox="1">
            <a:spLocks noChangeArrowheads="1"/>
          </p:cNvSpPr>
          <p:nvPr/>
        </p:nvSpPr>
        <p:spPr bwMode="auto">
          <a:xfrm>
            <a:off x="2362200" y="6248400"/>
            <a:ext cx="3962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Supernova remnant (SNR)</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69" name="Picture 2" descr="betelgeuse">
            <a:extLst>
              <a:ext uri="{FF2B5EF4-FFF2-40B4-BE49-F238E27FC236}">
                <a16:creationId xmlns:a16="http://schemas.microsoft.com/office/drawing/2014/main" id="{CC848B97-CEAB-4D6E-93E9-B0BA71829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828" b="17897"/>
          <a:stretch>
            <a:fillRect/>
          </a:stretch>
        </p:blipFill>
        <p:spPr bwMode="auto">
          <a:xfrm>
            <a:off x="165100" y="333375"/>
            <a:ext cx="8931275" cy="559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0" name="Text Box 3">
            <a:extLst>
              <a:ext uri="{FF2B5EF4-FFF2-40B4-BE49-F238E27FC236}">
                <a16:creationId xmlns:a16="http://schemas.microsoft.com/office/drawing/2014/main" id="{967760DD-80CD-473A-BBFA-A42190A4EC38}"/>
              </a:ext>
            </a:extLst>
          </p:cNvPr>
          <p:cNvSpPr txBox="1">
            <a:spLocks noChangeArrowheads="1"/>
          </p:cNvSpPr>
          <p:nvPr/>
        </p:nvSpPr>
        <p:spPr bwMode="auto">
          <a:xfrm>
            <a:off x="4800600" y="6096000"/>
            <a:ext cx="3505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Orion Constellation</a:t>
            </a:r>
            <a:endParaRPr lang="en-US" altLang="en-US">
              <a:latin typeface="Arial" panose="020B0604020202020204" pitchFamily="34" charset="0"/>
              <a:cs typeface="Arial" panose="020B0604020202020204" pitchFamily="34" charset="0"/>
            </a:endParaRPr>
          </a:p>
        </p:txBody>
      </p:sp>
      <p:sp>
        <p:nvSpPr>
          <p:cNvPr id="109571" name="Rectangle 8">
            <a:extLst>
              <a:ext uri="{FF2B5EF4-FFF2-40B4-BE49-F238E27FC236}">
                <a16:creationId xmlns:a16="http://schemas.microsoft.com/office/drawing/2014/main" id="{DD2F5723-450C-44F0-8EA8-4E5D25AA3DDE}"/>
              </a:ext>
            </a:extLst>
          </p:cNvPr>
          <p:cNvSpPr>
            <a:spLocks noChangeArrowheads="1"/>
          </p:cNvSpPr>
          <p:nvPr/>
        </p:nvSpPr>
        <p:spPr bwMode="auto">
          <a:xfrm>
            <a:off x="203200" y="393700"/>
            <a:ext cx="3302000" cy="3340100"/>
          </a:xfrm>
          <a:prstGeom prst="rect">
            <a:avLst/>
          </a:prstGeom>
          <a:noFill/>
          <a:ln w="889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72" name="Rectangle 11">
            <a:extLst>
              <a:ext uri="{FF2B5EF4-FFF2-40B4-BE49-F238E27FC236}">
                <a16:creationId xmlns:a16="http://schemas.microsoft.com/office/drawing/2014/main" id="{31485669-6A48-4EB7-9C44-E4E347E7596D}"/>
              </a:ext>
            </a:extLst>
          </p:cNvPr>
          <p:cNvSpPr>
            <a:spLocks noChangeArrowheads="1"/>
          </p:cNvSpPr>
          <p:nvPr/>
        </p:nvSpPr>
        <p:spPr bwMode="auto">
          <a:xfrm>
            <a:off x="3606800" y="412750"/>
            <a:ext cx="5410200" cy="5435600"/>
          </a:xfrm>
          <a:prstGeom prst="rect">
            <a:avLst/>
          </a:prstGeom>
          <a:solidFill>
            <a:schemeClr val="tx1"/>
          </a:solidFill>
          <a:ln w="25400">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109573" name="Picture 9" descr="3619964116_c926641cf9.jpg">
            <a:extLst>
              <a:ext uri="{FF2B5EF4-FFF2-40B4-BE49-F238E27FC236}">
                <a16:creationId xmlns:a16="http://schemas.microsoft.com/office/drawing/2014/main" id="{1D67E88E-55B5-4BF5-9C5E-2C6AA2809412}"/>
              </a:ext>
            </a:extLst>
          </p:cNvPr>
          <p:cNvPicPr>
            <a:picLocks noChangeAspect="1"/>
          </p:cNvPicPr>
          <p:nvPr/>
        </p:nvPicPr>
        <p:blipFill>
          <a:blip r:embed="rId3">
            <a:lum contrast="14000"/>
            <a:extLst>
              <a:ext uri="{28A0092B-C50C-407E-A947-70E740481C1C}">
                <a14:useLocalDpi xmlns:a14="http://schemas.microsoft.com/office/drawing/2010/main" val="0"/>
              </a:ext>
            </a:extLst>
          </a:blip>
          <a:srcRect l="6717" r="9644" b="2779"/>
          <a:stretch>
            <a:fillRect/>
          </a:stretch>
        </p:blipFill>
        <p:spPr bwMode="auto">
          <a:xfrm>
            <a:off x="3657600" y="457200"/>
            <a:ext cx="5360988"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9574" name="Straight Connector 4">
            <a:extLst>
              <a:ext uri="{FF2B5EF4-FFF2-40B4-BE49-F238E27FC236}">
                <a16:creationId xmlns:a16="http://schemas.microsoft.com/office/drawing/2014/main" id="{F6C16262-6CBB-44B9-91FA-51298BD86397}"/>
              </a:ext>
            </a:extLst>
          </p:cNvPr>
          <p:cNvCxnSpPr>
            <a:cxnSpLocks noChangeShapeType="1"/>
          </p:cNvCxnSpPr>
          <p:nvPr/>
        </p:nvCxnSpPr>
        <p:spPr bwMode="auto">
          <a:xfrm flipV="1">
            <a:off x="2743200" y="1447800"/>
            <a:ext cx="2133600" cy="457200"/>
          </a:xfrm>
          <a:prstGeom prst="line">
            <a:avLst/>
          </a:prstGeom>
          <a:noFill/>
          <a:ln w="254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sp>
        <p:nvSpPr>
          <p:cNvPr id="109575" name="Text Box 3">
            <a:extLst>
              <a:ext uri="{FF2B5EF4-FFF2-40B4-BE49-F238E27FC236}">
                <a16:creationId xmlns:a16="http://schemas.microsoft.com/office/drawing/2014/main" id="{D0BE2ACE-8C14-4229-9663-26AE63A5B49A}"/>
              </a:ext>
            </a:extLst>
          </p:cNvPr>
          <p:cNvSpPr txBox="1">
            <a:spLocks noChangeArrowheads="1"/>
          </p:cNvSpPr>
          <p:nvPr/>
        </p:nvSpPr>
        <p:spPr bwMode="auto">
          <a:xfrm rot="-780000">
            <a:off x="2947988" y="1219200"/>
            <a:ext cx="152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6600"/>
                </a:solidFill>
                <a:latin typeface="Arial" panose="020B0604020202020204" pitchFamily="34" charset="0"/>
                <a:cs typeface="Arial" panose="020B0604020202020204" pitchFamily="34" charset="0"/>
              </a:rPr>
              <a:t>Betelgeuse</a:t>
            </a:r>
          </a:p>
        </p:txBody>
      </p:sp>
      <p:sp>
        <p:nvSpPr>
          <p:cNvPr id="109576" name="Rectangle 12">
            <a:extLst>
              <a:ext uri="{FF2B5EF4-FFF2-40B4-BE49-F238E27FC236}">
                <a16:creationId xmlns:a16="http://schemas.microsoft.com/office/drawing/2014/main" id="{3584CDAA-6240-460E-9AF9-87F9EDD8305B}"/>
              </a:ext>
            </a:extLst>
          </p:cNvPr>
          <p:cNvSpPr>
            <a:spLocks noChangeArrowheads="1"/>
          </p:cNvSpPr>
          <p:nvPr/>
        </p:nvSpPr>
        <p:spPr bwMode="auto">
          <a:xfrm>
            <a:off x="177800" y="3771900"/>
            <a:ext cx="3352800" cy="2133600"/>
          </a:xfrm>
          <a:prstGeom prst="rect">
            <a:avLst/>
          </a:prstGeom>
          <a:noFill/>
          <a:ln w="317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77" name="Rectangle 13">
            <a:extLst>
              <a:ext uri="{FF2B5EF4-FFF2-40B4-BE49-F238E27FC236}">
                <a16:creationId xmlns:a16="http://schemas.microsoft.com/office/drawing/2014/main" id="{FD0F377C-F9C3-427E-A76E-90C98866CBF4}"/>
              </a:ext>
            </a:extLst>
          </p:cNvPr>
          <p:cNvSpPr>
            <a:spLocks noChangeArrowheads="1"/>
          </p:cNvSpPr>
          <p:nvPr/>
        </p:nvSpPr>
        <p:spPr bwMode="auto">
          <a:xfrm>
            <a:off x="3416300" y="5905500"/>
            <a:ext cx="152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78" name="Rectangle 14">
            <a:extLst>
              <a:ext uri="{FF2B5EF4-FFF2-40B4-BE49-F238E27FC236}">
                <a16:creationId xmlns:a16="http://schemas.microsoft.com/office/drawing/2014/main" id="{DBDC769F-C0E2-4654-BEE0-86162992229E}"/>
              </a:ext>
            </a:extLst>
          </p:cNvPr>
          <p:cNvSpPr>
            <a:spLocks noChangeArrowheads="1"/>
          </p:cNvSpPr>
          <p:nvPr/>
        </p:nvSpPr>
        <p:spPr bwMode="auto">
          <a:xfrm>
            <a:off x="3403600" y="266700"/>
            <a:ext cx="152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3" name="Picture 1" descr="bet3neb.jpg">
            <a:extLst>
              <a:ext uri="{FF2B5EF4-FFF2-40B4-BE49-F238E27FC236}">
                <a16:creationId xmlns:a16="http://schemas.microsoft.com/office/drawing/2014/main" id="{A014027D-6156-4BA0-B29A-67598B2F0698}"/>
              </a:ext>
            </a:extLst>
          </p:cNvPr>
          <p:cNvPicPr>
            <a:picLocks noChangeAspect="1"/>
          </p:cNvPicPr>
          <p:nvPr/>
        </p:nvPicPr>
        <p:blipFill>
          <a:blip r:embed="rId2">
            <a:extLst>
              <a:ext uri="{28A0092B-C50C-407E-A947-70E740481C1C}">
                <a14:useLocalDpi xmlns:a14="http://schemas.microsoft.com/office/drawing/2010/main" val="0"/>
              </a:ext>
            </a:extLst>
          </a:blip>
          <a:srcRect l="1111" t="11111" r="3333" b="8888"/>
          <a:stretch>
            <a:fillRect/>
          </a:stretch>
        </p:blipFill>
        <p:spPr bwMode="auto">
          <a:xfrm>
            <a:off x="1219200" y="228600"/>
            <a:ext cx="65532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594" name="Picture 2" descr="betel2op.jpg">
            <a:extLst>
              <a:ext uri="{FF2B5EF4-FFF2-40B4-BE49-F238E27FC236}">
                <a16:creationId xmlns:a16="http://schemas.microsoft.com/office/drawing/2014/main" id="{8F0137FC-046E-422B-935F-473669714D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981200"/>
            <a:ext cx="22098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5" name="Oval 5">
            <a:extLst>
              <a:ext uri="{FF2B5EF4-FFF2-40B4-BE49-F238E27FC236}">
                <a16:creationId xmlns:a16="http://schemas.microsoft.com/office/drawing/2014/main" id="{C374B6C3-1B49-4B71-914C-9D994F45D4DE}"/>
              </a:ext>
            </a:extLst>
          </p:cNvPr>
          <p:cNvSpPr>
            <a:spLocks noChangeAspect="1"/>
          </p:cNvSpPr>
          <p:nvPr/>
        </p:nvSpPr>
        <p:spPr bwMode="auto">
          <a:xfrm>
            <a:off x="3997325" y="2590800"/>
            <a:ext cx="650875" cy="650875"/>
          </a:xfrm>
          <a:prstGeom prst="ellipse">
            <a:avLst/>
          </a:prstGeom>
          <a:solidFill>
            <a:schemeClr val="tx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596" name="Oval 4">
            <a:extLst>
              <a:ext uri="{FF2B5EF4-FFF2-40B4-BE49-F238E27FC236}">
                <a16:creationId xmlns:a16="http://schemas.microsoft.com/office/drawing/2014/main" id="{29E7BA67-52AF-4DF2-A2B5-C4D5BD78A894}"/>
              </a:ext>
            </a:extLst>
          </p:cNvPr>
          <p:cNvSpPr>
            <a:spLocks noChangeArrowheads="1"/>
          </p:cNvSpPr>
          <p:nvPr/>
        </p:nvSpPr>
        <p:spPr bwMode="auto">
          <a:xfrm>
            <a:off x="4297363" y="2895600"/>
            <a:ext cx="46037" cy="46038"/>
          </a:xfrm>
          <a:prstGeom prst="ellipse">
            <a:avLst/>
          </a:prstGeom>
          <a:solidFill>
            <a:srgbClr val="FF6600"/>
          </a:solidFill>
          <a:ln w="9525">
            <a:solidFill>
              <a:srgbClr val="FF66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597" name="Rectangle 12">
            <a:extLst>
              <a:ext uri="{FF2B5EF4-FFF2-40B4-BE49-F238E27FC236}">
                <a16:creationId xmlns:a16="http://schemas.microsoft.com/office/drawing/2014/main" id="{62F88414-6997-45AA-93B8-1D3D16B7D0E1}"/>
              </a:ext>
            </a:extLst>
          </p:cNvPr>
          <p:cNvSpPr>
            <a:spLocks noChangeArrowheads="1"/>
          </p:cNvSpPr>
          <p:nvPr/>
        </p:nvSpPr>
        <p:spPr bwMode="auto">
          <a:xfrm>
            <a:off x="152400" y="1981200"/>
            <a:ext cx="2209800" cy="2209800"/>
          </a:xfrm>
          <a:prstGeom prst="rect">
            <a:avLst/>
          </a:prstGeom>
          <a:noFill/>
          <a:ln w="825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10598" name="Straight Connector 7">
            <a:extLst>
              <a:ext uri="{FF2B5EF4-FFF2-40B4-BE49-F238E27FC236}">
                <a16:creationId xmlns:a16="http://schemas.microsoft.com/office/drawing/2014/main" id="{85D0A737-55F4-428A-B38D-430553A224F1}"/>
              </a:ext>
            </a:extLst>
          </p:cNvPr>
          <p:cNvCxnSpPr>
            <a:cxnSpLocks noChangeShapeType="1"/>
          </p:cNvCxnSpPr>
          <p:nvPr/>
        </p:nvCxnSpPr>
        <p:spPr bwMode="auto">
          <a:xfrm>
            <a:off x="1270000" y="2590800"/>
            <a:ext cx="3048000" cy="3048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cxnSp>
        <p:nvCxnSpPr>
          <p:cNvPr id="110599" name="Straight Connector 9">
            <a:extLst>
              <a:ext uri="{FF2B5EF4-FFF2-40B4-BE49-F238E27FC236}">
                <a16:creationId xmlns:a16="http://schemas.microsoft.com/office/drawing/2014/main" id="{FCCEE950-6667-4385-B450-BF2ADAAB8345}"/>
              </a:ext>
            </a:extLst>
          </p:cNvPr>
          <p:cNvCxnSpPr>
            <a:cxnSpLocks noChangeShapeType="1"/>
          </p:cNvCxnSpPr>
          <p:nvPr/>
        </p:nvCxnSpPr>
        <p:spPr bwMode="auto">
          <a:xfrm rot="21540000" flipV="1">
            <a:off x="1295400" y="2971800"/>
            <a:ext cx="3022600" cy="7620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sp>
        <p:nvSpPr>
          <p:cNvPr id="110600" name="Text Box 3">
            <a:extLst>
              <a:ext uri="{FF2B5EF4-FFF2-40B4-BE49-F238E27FC236}">
                <a16:creationId xmlns:a16="http://schemas.microsoft.com/office/drawing/2014/main" id="{61B731F9-FE0A-4B47-A0C0-49CB2E2D5B85}"/>
              </a:ext>
            </a:extLst>
          </p:cNvPr>
          <p:cNvSpPr txBox="1">
            <a:spLocks noChangeArrowheads="1"/>
          </p:cNvSpPr>
          <p:nvPr/>
        </p:nvSpPr>
        <p:spPr bwMode="auto">
          <a:xfrm>
            <a:off x="838200" y="5410200"/>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chemeClr val="bg1"/>
                </a:solidFill>
                <a:latin typeface="Arial" panose="020B0604020202020204" pitchFamily="34" charset="0"/>
                <a:cs typeface="Arial" panose="020B0604020202020204" pitchFamily="34" charset="0"/>
              </a:rPr>
              <a:t>= 5 AU</a:t>
            </a:r>
          </a:p>
        </p:txBody>
      </p:sp>
      <p:grpSp>
        <p:nvGrpSpPr>
          <p:cNvPr id="110601" name="Group 21">
            <a:extLst>
              <a:ext uri="{FF2B5EF4-FFF2-40B4-BE49-F238E27FC236}">
                <a16:creationId xmlns:a16="http://schemas.microsoft.com/office/drawing/2014/main" id="{33D4E424-3CAB-40C3-A675-669ACAEEB101}"/>
              </a:ext>
            </a:extLst>
          </p:cNvPr>
          <p:cNvGrpSpPr>
            <a:grpSpLocks/>
          </p:cNvGrpSpPr>
          <p:nvPr/>
        </p:nvGrpSpPr>
        <p:grpSpPr bwMode="auto">
          <a:xfrm>
            <a:off x="3351213" y="5257800"/>
            <a:ext cx="3278187" cy="152400"/>
            <a:chOff x="3352006" y="5499894"/>
            <a:chExt cx="3277394" cy="152400"/>
          </a:xfrm>
        </p:grpSpPr>
        <p:cxnSp>
          <p:nvCxnSpPr>
            <p:cNvPr id="110605" name="Straight Connector 15">
              <a:extLst>
                <a:ext uri="{FF2B5EF4-FFF2-40B4-BE49-F238E27FC236}">
                  <a16:creationId xmlns:a16="http://schemas.microsoft.com/office/drawing/2014/main" id="{DD8E0F2D-E6F1-4438-8CB2-5E5B4C1C40E3}"/>
                </a:ext>
              </a:extLst>
            </p:cNvPr>
            <p:cNvCxnSpPr>
              <a:cxnSpLocks noChangeShapeType="1"/>
            </p:cNvCxnSpPr>
            <p:nvPr/>
          </p:nvCxnSpPr>
          <p:spPr bwMode="auto">
            <a:xfrm>
              <a:off x="3352800" y="5638800"/>
              <a:ext cx="3276600" cy="1588"/>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cxnSp>
          <p:nvCxnSpPr>
            <p:cNvPr id="110606" name="Straight Connector 17">
              <a:extLst>
                <a:ext uri="{FF2B5EF4-FFF2-40B4-BE49-F238E27FC236}">
                  <a16:creationId xmlns:a16="http://schemas.microsoft.com/office/drawing/2014/main" id="{236A2E99-0AAE-41C9-900F-9EEB662C9D8A}"/>
                </a:ext>
              </a:extLst>
            </p:cNvPr>
            <p:cNvCxnSpPr>
              <a:cxnSpLocks noChangeShapeType="1"/>
            </p:cNvCxnSpPr>
            <p:nvPr/>
          </p:nvCxnSpPr>
          <p:spPr bwMode="auto">
            <a:xfrm rot="5400000" flipH="1" flipV="1">
              <a:off x="3276600"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cxnSp>
          <p:nvCxnSpPr>
            <p:cNvPr id="110607" name="Straight Connector 18">
              <a:extLst>
                <a:ext uri="{FF2B5EF4-FFF2-40B4-BE49-F238E27FC236}">
                  <a16:creationId xmlns:a16="http://schemas.microsoft.com/office/drawing/2014/main" id="{5C5B53F2-BDC9-42AE-AA5C-DB73230329E0}"/>
                </a:ext>
              </a:extLst>
            </p:cNvPr>
            <p:cNvCxnSpPr>
              <a:cxnSpLocks noChangeShapeType="1"/>
            </p:cNvCxnSpPr>
            <p:nvPr/>
          </p:nvCxnSpPr>
          <p:spPr bwMode="auto">
            <a:xfrm rot="5400000" flipH="1" flipV="1">
              <a:off x="6552406"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grpSp>
      <p:sp>
        <p:nvSpPr>
          <p:cNvPr id="110602" name="Text Box 3">
            <a:extLst>
              <a:ext uri="{FF2B5EF4-FFF2-40B4-BE49-F238E27FC236}">
                <a16:creationId xmlns:a16="http://schemas.microsoft.com/office/drawing/2014/main" id="{3F04EF0B-A59A-4FAC-9AE8-A9ABE139C8B7}"/>
              </a:ext>
            </a:extLst>
          </p:cNvPr>
          <p:cNvSpPr txBox="1">
            <a:spLocks noChangeArrowheads="1"/>
          </p:cNvSpPr>
          <p:nvPr/>
        </p:nvSpPr>
        <p:spPr bwMode="auto">
          <a:xfrm>
            <a:off x="3733800" y="5410200"/>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400">
                <a:solidFill>
                  <a:schemeClr val="bg1"/>
                </a:solidFill>
                <a:latin typeface="Arial" panose="020B0604020202020204" pitchFamily="34" charset="0"/>
                <a:cs typeface="Arial" panose="020B0604020202020204" pitchFamily="34" charset="0"/>
              </a:rPr>
              <a:t> </a:t>
            </a:r>
            <a:r>
              <a:rPr lang="en-US" altLang="en-US" sz="1800">
                <a:solidFill>
                  <a:schemeClr val="bg1"/>
                </a:solidFill>
                <a:latin typeface="Arial" panose="020B0604020202020204" pitchFamily="34" charset="0"/>
                <a:cs typeface="Arial" panose="020B0604020202020204" pitchFamily="34" charset="0"/>
              </a:rPr>
              <a:t>400 AU</a:t>
            </a:r>
          </a:p>
        </p:txBody>
      </p:sp>
      <p:sp>
        <p:nvSpPr>
          <p:cNvPr id="110603" name="Text Box 3">
            <a:extLst>
              <a:ext uri="{FF2B5EF4-FFF2-40B4-BE49-F238E27FC236}">
                <a16:creationId xmlns:a16="http://schemas.microsoft.com/office/drawing/2014/main" id="{A9C3944A-1C11-42F4-AD1F-2B510F1E7160}"/>
              </a:ext>
            </a:extLst>
          </p:cNvPr>
          <p:cNvSpPr txBox="1">
            <a:spLocks noChangeArrowheads="1"/>
          </p:cNvSpPr>
          <p:nvPr/>
        </p:nvSpPr>
        <p:spPr bwMode="auto">
          <a:xfrm>
            <a:off x="3733800" y="579120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800">
                <a:solidFill>
                  <a:schemeClr val="bg1"/>
                </a:solidFill>
                <a:latin typeface="Arial" panose="020B0604020202020204" pitchFamily="34" charset="0"/>
                <a:cs typeface="Arial" panose="020B0604020202020204" pitchFamily="34" charset="0"/>
              </a:rPr>
              <a:t>Cloud of Gas and Dust</a:t>
            </a:r>
          </a:p>
        </p:txBody>
      </p:sp>
      <p:sp>
        <p:nvSpPr>
          <p:cNvPr id="110604" name="Text Box 3">
            <a:extLst>
              <a:ext uri="{FF2B5EF4-FFF2-40B4-BE49-F238E27FC236}">
                <a16:creationId xmlns:a16="http://schemas.microsoft.com/office/drawing/2014/main" id="{0EF1FEB2-46D2-4D22-9B7F-CCBF8932CBBA}"/>
              </a:ext>
            </a:extLst>
          </p:cNvPr>
          <p:cNvSpPr txBox="1">
            <a:spLocks noChangeArrowheads="1"/>
          </p:cNvSpPr>
          <p:nvPr/>
        </p:nvSpPr>
        <p:spPr bwMode="auto">
          <a:xfrm>
            <a:off x="1447800" y="6411913"/>
            <a:ext cx="7391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rgbClr val="FF6600"/>
                </a:solidFill>
                <a:latin typeface="Arial" panose="020B0604020202020204" pitchFamily="34" charset="0"/>
                <a:cs typeface="Arial" panose="020B0604020202020204" pitchFamily="34" charset="0"/>
              </a:rPr>
              <a:t>Betelgeuse is ready to go Supernova!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E999A564-74C2-4E21-A7FA-D6831867F8EE}"/>
              </a:ext>
            </a:extLst>
          </p:cNvPr>
          <p:cNvSpPr txBox="1">
            <a:spLocks noChangeArrowheads="1"/>
          </p:cNvSpPr>
          <p:nvPr/>
        </p:nvSpPr>
        <p:spPr bwMode="auto">
          <a:xfrm>
            <a:off x="3276600" y="457200"/>
            <a:ext cx="21336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a:solidFill>
                  <a:srgbClr val="0000FF"/>
                </a:solidFill>
                <a:latin typeface="Arial"/>
                <a:ea typeface="+mn-ea"/>
                <a:cs typeface="Arial"/>
              </a:rPr>
              <a:t>HR Diagram</a:t>
            </a:r>
          </a:p>
        </p:txBody>
      </p:sp>
      <p:graphicFrame>
        <p:nvGraphicFramePr>
          <p:cNvPr id="22531" name="Object 2">
            <a:extLst>
              <a:ext uri="{FF2B5EF4-FFF2-40B4-BE49-F238E27FC236}">
                <a16:creationId xmlns:a16="http://schemas.microsoft.com/office/drawing/2014/main" id="{65D5E6F7-E251-4198-BDFD-2CC24724C6F4}"/>
              </a:ext>
            </a:extLst>
          </p:cNvPr>
          <p:cNvGraphicFramePr>
            <a:graphicFrameLocks noChangeAspect="1"/>
          </p:cNvGraphicFramePr>
          <p:nvPr>
            <p:extLst>
              <p:ext uri="{D42A27DB-BD31-4B8C-83A1-F6EECF244321}">
                <p14:modId xmlns:p14="http://schemas.microsoft.com/office/powerpoint/2010/main" val="2181171924"/>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2546" name="Document" r:id="rId4" imgW="15593651" imgH="12546032" progId="Word.Document.12">
                  <p:link updateAutomatic="1"/>
                </p:oleObj>
              </mc:Choice>
              <mc:Fallback>
                <p:oleObj name="Document" r:id="rId4" imgW="15593651" imgH="12546032" progId="Word.Document.12">
                  <p:link updateAutomatic="1"/>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2532" name="Rectangle 8">
            <a:extLst>
              <a:ext uri="{FF2B5EF4-FFF2-40B4-BE49-F238E27FC236}">
                <a16:creationId xmlns:a16="http://schemas.microsoft.com/office/drawing/2014/main" id="{47F75945-FC4A-4D6E-8C50-BCBCA51021A6}"/>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33" name="Rectangle 9">
            <a:extLst>
              <a:ext uri="{FF2B5EF4-FFF2-40B4-BE49-F238E27FC236}">
                <a16:creationId xmlns:a16="http://schemas.microsoft.com/office/drawing/2014/main" id="{A57EB009-F108-4C39-BA14-957264DCB748}"/>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34" name="Rectangle 11">
            <a:extLst>
              <a:ext uri="{FF2B5EF4-FFF2-40B4-BE49-F238E27FC236}">
                <a16:creationId xmlns:a16="http://schemas.microsoft.com/office/drawing/2014/main" id="{B0F6C060-6E38-4A70-ABC8-C016B2265293}"/>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22535" name="Straight Arrow Connector 15">
            <a:extLst>
              <a:ext uri="{FF2B5EF4-FFF2-40B4-BE49-F238E27FC236}">
                <a16:creationId xmlns:a16="http://schemas.microsoft.com/office/drawing/2014/main" id="{A5A0B9EA-71A8-4FD7-B655-B3D47600140D}"/>
              </a:ext>
            </a:extLst>
          </p:cNvPr>
          <p:cNvCxnSpPr>
            <a:cxnSpLocks noChangeShapeType="1"/>
          </p:cNvCxnSpPr>
          <p:nvPr/>
        </p:nvCxnSpPr>
        <p:spPr bwMode="auto">
          <a:xfrm rot="10800000" flipV="1">
            <a:off x="5410200" y="3200400"/>
            <a:ext cx="1828800" cy="457200"/>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22536" name="TextBox 17">
            <a:extLst>
              <a:ext uri="{FF2B5EF4-FFF2-40B4-BE49-F238E27FC236}">
                <a16:creationId xmlns:a16="http://schemas.microsoft.com/office/drawing/2014/main" id="{2BEB1011-7569-4B84-B41C-19DFAFE3D1CB}"/>
              </a:ext>
            </a:extLst>
          </p:cNvPr>
          <p:cNvSpPr txBox="1">
            <a:spLocks noChangeArrowheads="1"/>
          </p:cNvSpPr>
          <p:nvPr/>
        </p:nvSpPr>
        <p:spPr bwMode="auto">
          <a:xfrm>
            <a:off x="7315200" y="2971800"/>
            <a:ext cx="1447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000">
                <a:latin typeface="Arial" panose="020B0604020202020204" pitchFamily="34" charset="0"/>
                <a:cs typeface="Arial" panose="020B0604020202020204" pitchFamily="34" charset="0"/>
              </a:rPr>
              <a:t>main sequence</a:t>
            </a:r>
          </a:p>
        </p:txBody>
      </p:sp>
      <p:sp>
        <p:nvSpPr>
          <p:cNvPr id="22537" name="Rectangle 25">
            <a:extLst>
              <a:ext uri="{FF2B5EF4-FFF2-40B4-BE49-F238E27FC236}">
                <a16:creationId xmlns:a16="http://schemas.microsoft.com/office/drawing/2014/main" id="{C56B6DBA-5367-41D8-81BE-03A04780FEEE}"/>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38" name="Rectangle 26">
            <a:extLst>
              <a:ext uri="{FF2B5EF4-FFF2-40B4-BE49-F238E27FC236}">
                <a16:creationId xmlns:a16="http://schemas.microsoft.com/office/drawing/2014/main" id="{6357FE93-F34B-4F65-BEC6-EE995CAF642A}"/>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39" name="Rectangle 27">
            <a:extLst>
              <a:ext uri="{FF2B5EF4-FFF2-40B4-BE49-F238E27FC236}">
                <a16:creationId xmlns:a16="http://schemas.microsoft.com/office/drawing/2014/main" id="{08801A2E-0EC2-47DC-B7EE-8BADC4FABD29}"/>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40" name="Oval 1">
            <a:extLst>
              <a:ext uri="{FF2B5EF4-FFF2-40B4-BE49-F238E27FC236}">
                <a16:creationId xmlns:a16="http://schemas.microsoft.com/office/drawing/2014/main" id="{EA1A475D-2093-4ECA-85AB-1CAF881958AA}"/>
              </a:ext>
            </a:extLst>
          </p:cNvPr>
          <p:cNvSpPr>
            <a:spLocks noChangeArrowheads="1"/>
          </p:cNvSpPr>
          <p:nvPr/>
        </p:nvSpPr>
        <p:spPr bwMode="auto">
          <a:xfrm rot="-3172067">
            <a:off x="3993356" y="1024732"/>
            <a:ext cx="842963" cy="43434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Picture 2">
            <a:extLst>
              <a:ext uri="{FF2B5EF4-FFF2-40B4-BE49-F238E27FC236}">
                <a16:creationId xmlns:a16="http://schemas.microsoft.com/office/drawing/2014/main" id="{49567411-A446-4345-97A7-1AB5E695CFA9}"/>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1141413" y="862013"/>
            <a:ext cx="6859587" cy="513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5" name="Picture 2" descr="m82_subaru_big.jpg                                             0005D274Mac OS X                       BADBF046:">
            <a:extLst>
              <a:ext uri="{FF2B5EF4-FFF2-40B4-BE49-F238E27FC236}">
                <a16:creationId xmlns:a16="http://schemas.microsoft.com/office/drawing/2014/main" id="{318450A0-3D68-475F-9774-1ECD32242685}"/>
              </a:ext>
            </a:extLst>
          </p:cNvPr>
          <p:cNvPicPr>
            <a:picLocks noChangeAspect="1" noChangeArrowheads="1"/>
          </p:cNvPicPr>
          <p:nvPr/>
        </p:nvPicPr>
        <p:blipFill>
          <a:blip r:embed="rId3">
            <a:lum contrast="24000"/>
            <a:extLst>
              <a:ext uri="{28A0092B-C50C-407E-A947-70E740481C1C}">
                <a14:useLocalDpi xmlns:a14="http://schemas.microsoft.com/office/drawing/2010/main" val="0"/>
              </a:ext>
            </a:extLst>
          </a:blip>
          <a:srcRect l="2386" t="11713" r="3331" b="27962"/>
          <a:stretch>
            <a:fillRect/>
          </a:stretch>
        </p:blipFill>
        <p:spPr bwMode="auto">
          <a:xfrm rot="10800000">
            <a:off x="2057400" y="1905000"/>
            <a:ext cx="5410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3" name="Picture 2" descr="m82_subaru_big.jpg                                             0005D274Mac OS X                       BADBF046:">
            <a:extLst>
              <a:ext uri="{FF2B5EF4-FFF2-40B4-BE49-F238E27FC236}">
                <a16:creationId xmlns:a16="http://schemas.microsoft.com/office/drawing/2014/main" id="{789BF3BF-A8BF-444E-ACFB-9289B05F3ADE}"/>
              </a:ext>
            </a:extLst>
          </p:cNvPr>
          <p:cNvPicPr>
            <a:picLocks noChangeAspect="1" noChangeArrowheads="1"/>
          </p:cNvPicPr>
          <p:nvPr/>
        </p:nvPicPr>
        <p:blipFill>
          <a:blip r:embed="rId2">
            <a:lum contrast="24000"/>
            <a:extLst>
              <a:ext uri="{28A0092B-C50C-407E-A947-70E740481C1C}">
                <a14:useLocalDpi xmlns:a14="http://schemas.microsoft.com/office/drawing/2010/main" val="0"/>
              </a:ext>
            </a:extLst>
          </a:blip>
          <a:srcRect l="2386" t="11713" r="3331" b="27962"/>
          <a:stretch>
            <a:fillRect/>
          </a:stretch>
        </p:blipFill>
        <p:spPr bwMode="auto">
          <a:xfrm rot="10800000">
            <a:off x="2057400" y="1905000"/>
            <a:ext cx="5410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4AD3F0BB-81E0-4235-ADAF-D71CEDCE0614}"/>
              </a:ext>
            </a:extLst>
          </p:cNvPr>
          <p:cNvSpPr>
            <a:spLocks noChangeArrowheads="1"/>
          </p:cNvSpPr>
          <p:nvPr/>
        </p:nvSpPr>
        <p:spPr bwMode="auto">
          <a:xfrm>
            <a:off x="3886200" y="2895600"/>
            <a:ext cx="609600" cy="533400"/>
          </a:xfrm>
          <a:prstGeom prst="rect">
            <a:avLst/>
          </a:prstGeom>
          <a:noFill/>
          <a:ln w="60325">
            <a:solidFill>
              <a:srgbClr val="FFFF00"/>
            </a:solidFill>
            <a:round/>
            <a:headEnd/>
            <a:tailEnd/>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128"/>
              <a:cs typeface="ＭＳ Ｐゴシック" charset="-128"/>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7" name="Picture 2" descr="m82_subaru_big.jpg                                             0005D274Mac OS X                       BADBF046:">
            <a:extLst>
              <a:ext uri="{FF2B5EF4-FFF2-40B4-BE49-F238E27FC236}">
                <a16:creationId xmlns:a16="http://schemas.microsoft.com/office/drawing/2014/main" id="{223802E9-90D0-41F7-B875-BD237614F761}"/>
              </a:ext>
            </a:extLst>
          </p:cNvPr>
          <p:cNvPicPr>
            <a:picLocks noChangeAspect="1" noChangeArrowheads="1"/>
          </p:cNvPicPr>
          <p:nvPr/>
        </p:nvPicPr>
        <p:blipFill>
          <a:blip r:embed="rId2">
            <a:lum contrast="24000"/>
            <a:extLst>
              <a:ext uri="{28A0092B-C50C-407E-A947-70E740481C1C}">
                <a14:useLocalDpi xmlns:a14="http://schemas.microsoft.com/office/drawing/2010/main" val="0"/>
              </a:ext>
            </a:extLst>
          </a:blip>
          <a:srcRect l="13625" t="16420" r="11449" b="33524"/>
          <a:stretch>
            <a:fillRect/>
          </a:stretch>
        </p:blipFill>
        <p:spPr bwMode="auto">
          <a:xfrm rot="10800000">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DFF1EE57-BB47-4083-AFED-A48364D3CBD2}"/>
              </a:ext>
            </a:extLst>
          </p:cNvPr>
          <p:cNvSpPr>
            <a:spLocks noChangeArrowheads="1"/>
          </p:cNvSpPr>
          <p:nvPr/>
        </p:nvSpPr>
        <p:spPr bwMode="auto">
          <a:xfrm>
            <a:off x="2819400" y="1447800"/>
            <a:ext cx="1371600" cy="1371600"/>
          </a:xfrm>
          <a:prstGeom prst="rect">
            <a:avLst/>
          </a:prstGeom>
          <a:noFill/>
          <a:ln w="60325">
            <a:solidFill>
              <a:srgbClr val="FFFF00"/>
            </a:solidFill>
            <a:round/>
            <a:headEnd/>
            <a:tailEnd/>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128"/>
              <a:cs typeface="ＭＳ Ｐゴシック" charset="-128"/>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1" name="Picture 2" descr="m82_subaru_big.jpg                                             0005D274Mac OS X                       BADBF046:">
            <a:extLst>
              <a:ext uri="{FF2B5EF4-FFF2-40B4-BE49-F238E27FC236}">
                <a16:creationId xmlns:a16="http://schemas.microsoft.com/office/drawing/2014/main" id="{CE80BCF4-D129-4194-93B7-9B8DAE0DE13C}"/>
              </a:ext>
            </a:extLst>
          </p:cNvPr>
          <p:cNvPicPr>
            <a:picLocks noChangeAspect="1" noChangeArrowheads="1"/>
          </p:cNvPicPr>
          <p:nvPr/>
        </p:nvPicPr>
        <p:blipFill>
          <a:blip r:embed="rId3">
            <a:lum contrast="24000"/>
            <a:extLst>
              <a:ext uri="{28A0092B-C50C-407E-A947-70E740481C1C}">
                <a14:useLocalDpi xmlns:a14="http://schemas.microsoft.com/office/drawing/2010/main" val="0"/>
              </a:ext>
            </a:extLst>
          </a:blip>
          <a:srcRect l="13625" t="16420" r="11449" b="33524"/>
          <a:stretch>
            <a:fillRect/>
          </a:stretch>
        </p:blipFill>
        <p:spPr bwMode="auto">
          <a:xfrm rot="10800000">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762" name="Picture 3" descr="M82SN_ArrowBlock.jpg">
            <a:extLst>
              <a:ext uri="{FF2B5EF4-FFF2-40B4-BE49-F238E27FC236}">
                <a16:creationId xmlns:a16="http://schemas.microsoft.com/office/drawing/2014/main" id="{74E30DAB-BCA3-4FA0-97E1-C3CA45336299}"/>
              </a:ext>
            </a:extLst>
          </p:cNvPr>
          <p:cNvPicPr>
            <a:picLocks noChangeAspect="1"/>
          </p:cNvPicPr>
          <p:nvPr/>
        </p:nvPicPr>
        <p:blipFill>
          <a:blip r:embed="rId4">
            <a:extLst>
              <a:ext uri="{28A0092B-C50C-407E-A947-70E740481C1C}">
                <a14:useLocalDpi xmlns:a14="http://schemas.microsoft.com/office/drawing/2010/main" val="0"/>
              </a:ext>
            </a:extLst>
          </a:blip>
          <a:srcRect l="37579" t="36940" r="35362" b="38445"/>
          <a:stretch>
            <a:fillRect/>
          </a:stretch>
        </p:blipFill>
        <p:spPr bwMode="auto">
          <a:xfrm rot="-10500000">
            <a:off x="-85725" y="182563"/>
            <a:ext cx="8753475"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4C9D7486-29D2-4E34-96E2-F2C64E2AAF8A}"/>
              </a:ext>
            </a:extLst>
          </p:cNvPr>
          <p:cNvSpPr>
            <a:spLocks noChangeArrowheads="1"/>
          </p:cNvSpPr>
          <p:nvPr/>
        </p:nvSpPr>
        <p:spPr bwMode="auto">
          <a:xfrm>
            <a:off x="2819400" y="1447800"/>
            <a:ext cx="1371600" cy="1371600"/>
          </a:xfrm>
          <a:prstGeom prst="rect">
            <a:avLst/>
          </a:prstGeom>
          <a:noFill/>
          <a:ln w="60325">
            <a:solidFill>
              <a:srgbClr val="FFFF00"/>
            </a:solidFill>
            <a:round/>
            <a:headEnd/>
            <a:tailEnd/>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128"/>
              <a:cs typeface="ＭＳ Ｐゴシック" charset="-128"/>
            </a:endParaRPr>
          </a:p>
        </p:txBody>
      </p:sp>
      <p:cxnSp>
        <p:nvCxnSpPr>
          <p:cNvPr id="9" name="Straight Arrow Connector 8">
            <a:extLst>
              <a:ext uri="{FF2B5EF4-FFF2-40B4-BE49-F238E27FC236}">
                <a16:creationId xmlns:a16="http://schemas.microsoft.com/office/drawing/2014/main" id="{55483D45-AC99-4C25-AE57-5E2BAD8B88C0}"/>
              </a:ext>
            </a:extLst>
          </p:cNvPr>
          <p:cNvCxnSpPr>
            <a:cxnSpLocks noChangeShapeType="1"/>
          </p:cNvCxnSpPr>
          <p:nvPr/>
        </p:nvCxnSpPr>
        <p:spPr bwMode="auto">
          <a:xfrm rot="5400000" flipH="1" flipV="1">
            <a:off x="2628900" y="2933700"/>
            <a:ext cx="533400" cy="457200"/>
          </a:xfrm>
          <a:prstGeom prst="straightConnector1">
            <a:avLst/>
          </a:prstGeom>
          <a:noFill/>
          <a:ln w="53975">
            <a:solidFill>
              <a:srgbClr val="FFFF00"/>
            </a:solidFill>
            <a:round/>
            <a:headEnd/>
            <a:tailEnd type="arrow" w="med" len="med"/>
          </a:ln>
          <a:effectLst>
            <a:outerShdw blurRad="50800" dist="38100" dir="2700000" rotWithShape="0">
              <a:srgbClr val="808080">
                <a:alpha val="42999"/>
              </a:srgbClr>
            </a:outerShdw>
          </a:effectLst>
        </p:spPr>
      </p:cxn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09" name="Picture 2" descr="s147-snr.gif">
            <a:extLst>
              <a:ext uri="{FF2B5EF4-FFF2-40B4-BE49-F238E27FC236}">
                <a16:creationId xmlns:a16="http://schemas.microsoft.com/office/drawing/2014/main" id="{2D75B469-90AC-4273-A787-9E3846F55AC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33363"/>
            <a:ext cx="9144000" cy="639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3" name="Picture 1" descr="veil_noao.gif">
            <a:extLst>
              <a:ext uri="{FF2B5EF4-FFF2-40B4-BE49-F238E27FC236}">
                <a16:creationId xmlns:a16="http://schemas.microsoft.com/office/drawing/2014/main" id="{31A7ABC5-D00D-4EA2-9511-4AAD2A39D0A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25425"/>
            <a:ext cx="9144000" cy="640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7" name="Picture 2" descr="hires_veil.jpg">
            <a:extLst>
              <a:ext uri="{FF2B5EF4-FFF2-40B4-BE49-F238E27FC236}">
                <a16:creationId xmlns:a16="http://schemas.microsoft.com/office/drawing/2014/main" id="{E4B5B856-773C-4FCD-8330-432D95A4C793}"/>
              </a:ext>
            </a:extLst>
          </p:cNvPr>
          <p:cNvPicPr>
            <a:picLocks noChangeAspect="1"/>
          </p:cNvPicPr>
          <p:nvPr/>
        </p:nvPicPr>
        <p:blipFill>
          <a:blip r:embed="rId2">
            <a:lum contrast="8000"/>
            <a:extLst>
              <a:ext uri="{28A0092B-C50C-407E-A947-70E740481C1C}">
                <a14:useLocalDpi xmlns:a14="http://schemas.microsoft.com/office/drawing/2010/main" val="0"/>
              </a:ext>
            </a:extLst>
          </a:blip>
          <a:srcRect/>
          <a:stretch>
            <a:fillRect/>
          </a:stretch>
        </p:blipFill>
        <p:spPr bwMode="auto">
          <a:xfrm rot="-2208220">
            <a:off x="1143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1" name="Picture 2">
            <a:extLst>
              <a:ext uri="{FF2B5EF4-FFF2-40B4-BE49-F238E27FC236}">
                <a16:creationId xmlns:a16="http://schemas.microsoft.com/office/drawing/2014/main" id="{E193450D-674F-4B61-A672-E16B385F6B6F}"/>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l="8139" t="13954" r="6976" b="11627"/>
          <a:stretch>
            <a:fillRect/>
          </a:stretch>
        </p:blipFill>
        <p:spPr bwMode="auto">
          <a:xfrm>
            <a:off x="914400" y="381000"/>
            <a:ext cx="7086600" cy="621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2" name="TextBox 2">
            <a:extLst>
              <a:ext uri="{FF2B5EF4-FFF2-40B4-BE49-F238E27FC236}">
                <a16:creationId xmlns:a16="http://schemas.microsoft.com/office/drawing/2014/main" id="{5792CD4C-B65B-4CB0-85B7-8FD2277437F8}"/>
              </a:ext>
            </a:extLst>
          </p:cNvPr>
          <p:cNvSpPr txBox="1">
            <a:spLocks noChangeArrowheads="1"/>
          </p:cNvSpPr>
          <p:nvPr/>
        </p:nvSpPr>
        <p:spPr bwMode="auto">
          <a:xfrm>
            <a:off x="1905000" y="6248400"/>
            <a:ext cx="6172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Supernova remnant (SNR) Cas A in x-rays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29" name="Picture 2">
            <a:extLst>
              <a:ext uri="{FF2B5EF4-FFF2-40B4-BE49-F238E27FC236}">
                <a16:creationId xmlns:a16="http://schemas.microsoft.com/office/drawing/2014/main" id="{FE1E5A47-0331-405C-9FB2-48BF95ACA4EA}"/>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l="8139" t="13954" r="6976" b="11627"/>
          <a:stretch>
            <a:fillRect/>
          </a:stretch>
        </p:blipFill>
        <p:spPr bwMode="auto">
          <a:xfrm>
            <a:off x="914400" y="381000"/>
            <a:ext cx="7086600" cy="621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0" name="TextBox 2">
            <a:extLst>
              <a:ext uri="{FF2B5EF4-FFF2-40B4-BE49-F238E27FC236}">
                <a16:creationId xmlns:a16="http://schemas.microsoft.com/office/drawing/2014/main" id="{99014C64-A8E4-4FFB-A149-0758CD6A3812}"/>
              </a:ext>
            </a:extLst>
          </p:cNvPr>
          <p:cNvSpPr txBox="1">
            <a:spLocks noChangeArrowheads="1"/>
          </p:cNvSpPr>
          <p:nvPr/>
        </p:nvSpPr>
        <p:spPr bwMode="auto">
          <a:xfrm>
            <a:off x="2362200" y="6248400"/>
            <a:ext cx="5257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Supernova remnant (SNR) in x-rays</a:t>
            </a:r>
          </a:p>
        </p:txBody>
      </p:sp>
      <p:sp>
        <p:nvSpPr>
          <p:cNvPr id="124931" name="TextBox 3">
            <a:extLst>
              <a:ext uri="{FF2B5EF4-FFF2-40B4-BE49-F238E27FC236}">
                <a16:creationId xmlns:a16="http://schemas.microsoft.com/office/drawing/2014/main" id="{94801825-A110-476A-B76B-42D4D00D0B7B}"/>
              </a:ext>
            </a:extLst>
          </p:cNvPr>
          <p:cNvSpPr txBox="1">
            <a:spLocks noChangeArrowheads="1"/>
          </p:cNvSpPr>
          <p:nvPr/>
        </p:nvSpPr>
        <p:spPr bwMode="auto">
          <a:xfrm>
            <a:off x="152400" y="3810000"/>
            <a:ext cx="1295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Neutron</a:t>
            </a:r>
          </a:p>
          <a:p>
            <a:r>
              <a:rPr lang="en-US" altLang="en-US">
                <a:solidFill>
                  <a:srgbClr val="FF0000"/>
                </a:solidFill>
                <a:latin typeface="Arial" panose="020B0604020202020204" pitchFamily="34" charset="0"/>
                <a:cs typeface="Arial" panose="020B0604020202020204" pitchFamily="34" charset="0"/>
              </a:rPr>
              <a:t>star</a:t>
            </a:r>
          </a:p>
        </p:txBody>
      </p:sp>
      <p:cxnSp>
        <p:nvCxnSpPr>
          <p:cNvPr id="124932" name="Straight Arrow Connector 4">
            <a:extLst>
              <a:ext uri="{FF2B5EF4-FFF2-40B4-BE49-F238E27FC236}">
                <a16:creationId xmlns:a16="http://schemas.microsoft.com/office/drawing/2014/main" id="{327754E6-7A1A-49DB-BF26-556AA51FD0D1}"/>
              </a:ext>
            </a:extLst>
          </p:cNvPr>
          <p:cNvCxnSpPr>
            <a:cxnSpLocks noChangeShapeType="1"/>
          </p:cNvCxnSpPr>
          <p:nvPr/>
        </p:nvCxnSpPr>
        <p:spPr bwMode="auto">
          <a:xfrm flipV="1">
            <a:off x="1066800" y="3657600"/>
            <a:ext cx="3352800" cy="685800"/>
          </a:xfrm>
          <a:prstGeom prst="straightConnector1">
            <a:avLst/>
          </a:prstGeom>
          <a:noFill/>
          <a:ln w="57150">
            <a:solidFill>
              <a:srgbClr val="FF0C02"/>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2CF27B18-EB57-4BA7-8667-8E5826B850A3}"/>
              </a:ext>
            </a:extLst>
          </p:cNvPr>
          <p:cNvSpPr txBox="1">
            <a:spLocks noChangeArrowheads="1"/>
          </p:cNvSpPr>
          <p:nvPr/>
        </p:nvSpPr>
        <p:spPr bwMode="auto">
          <a:xfrm>
            <a:off x="3276600" y="457200"/>
            <a:ext cx="21336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a:solidFill>
                  <a:srgbClr val="0000FF"/>
                </a:solidFill>
                <a:latin typeface="Arial"/>
                <a:ea typeface="+mn-ea"/>
                <a:cs typeface="Arial"/>
              </a:rPr>
              <a:t>HR Diagram</a:t>
            </a:r>
          </a:p>
        </p:txBody>
      </p:sp>
      <p:graphicFrame>
        <p:nvGraphicFramePr>
          <p:cNvPr id="23555" name="Object 2">
            <a:extLst>
              <a:ext uri="{FF2B5EF4-FFF2-40B4-BE49-F238E27FC236}">
                <a16:creationId xmlns:a16="http://schemas.microsoft.com/office/drawing/2014/main" id="{23438F05-359D-4055-967D-8B0A30B38D90}"/>
              </a:ext>
            </a:extLst>
          </p:cNvPr>
          <p:cNvGraphicFramePr>
            <a:graphicFrameLocks noChangeAspect="1"/>
          </p:cNvGraphicFramePr>
          <p:nvPr>
            <p:extLst>
              <p:ext uri="{D42A27DB-BD31-4B8C-83A1-F6EECF244321}">
                <p14:modId xmlns:p14="http://schemas.microsoft.com/office/powerpoint/2010/main" val="2576334364"/>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3574" name="Document" r:id="rId4" imgW="15593651" imgH="12546032" progId="Word.Document.12">
                  <p:link updateAutomatic="1"/>
                </p:oleObj>
              </mc:Choice>
              <mc:Fallback>
                <p:oleObj name="Document" r:id="rId4" imgW="15593651" imgH="12546032" progId="Word.Document.12">
                  <p:link updateAutomatic="1"/>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3556" name="Rectangle 8">
            <a:extLst>
              <a:ext uri="{FF2B5EF4-FFF2-40B4-BE49-F238E27FC236}">
                <a16:creationId xmlns:a16="http://schemas.microsoft.com/office/drawing/2014/main" id="{3A9428DE-B004-4A85-825F-3CA1DFE85700}"/>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3557" name="Rectangle 9">
            <a:extLst>
              <a:ext uri="{FF2B5EF4-FFF2-40B4-BE49-F238E27FC236}">
                <a16:creationId xmlns:a16="http://schemas.microsoft.com/office/drawing/2014/main" id="{B12FD263-06E8-4330-92A3-6BDCCEE28A51}"/>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3558" name="Rectangle 11">
            <a:extLst>
              <a:ext uri="{FF2B5EF4-FFF2-40B4-BE49-F238E27FC236}">
                <a16:creationId xmlns:a16="http://schemas.microsoft.com/office/drawing/2014/main" id="{61D536B4-23DD-4525-95FA-0C2956661A20}"/>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23559" name="Straight Arrow Connector 15">
            <a:extLst>
              <a:ext uri="{FF2B5EF4-FFF2-40B4-BE49-F238E27FC236}">
                <a16:creationId xmlns:a16="http://schemas.microsoft.com/office/drawing/2014/main" id="{2D4B3DD4-C2FB-4080-B5BD-79EC29C39A80}"/>
              </a:ext>
            </a:extLst>
          </p:cNvPr>
          <p:cNvCxnSpPr>
            <a:cxnSpLocks noChangeShapeType="1"/>
          </p:cNvCxnSpPr>
          <p:nvPr/>
        </p:nvCxnSpPr>
        <p:spPr bwMode="auto">
          <a:xfrm rot="10800000" flipV="1">
            <a:off x="4724400" y="2438400"/>
            <a:ext cx="2438400" cy="762000"/>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23560" name="TextBox 17">
            <a:extLst>
              <a:ext uri="{FF2B5EF4-FFF2-40B4-BE49-F238E27FC236}">
                <a16:creationId xmlns:a16="http://schemas.microsoft.com/office/drawing/2014/main" id="{9F17243D-2F9C-479B-900E-A42BC247F921}"/>
              </a:ext>
            </a:extLst>
          </p:cNvPr>
          <p:cNvSpPr txBox="1">
            <a:spLocks noChangeArrowheads="1"/>
          </p:cNvSpPr>
          <p:nvPr/>
        </p:nvSpPr>
        <p:spPr bwMode="auto">
          <a:xfrm>
            <a:off x="7239000" y="1981200"/>
            <a:ext cx="1447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000">
                <a:latin typeface="Arial" panose="020B0604020202020204" pitchFamily="34" charset="0"/>
                <a:cs typeface="Arial" panose="020B0604020202020204" pitchFamily="34" charset="0"/>
              </a:rPr>
              <a:t>main sequence</a:t>
            </a:r>
          </a:p>
        </p:txBody>
      </p:sp>
      <p:sp>
        <p:nvSpPr>
          <p:cNvPr id="23561" name="Rectangle 25">
            <a:extLst>
              <a:ext uri="{FF2B5EF4-FFF2-40B4-BE49-F238E27FC236}">
                <a16:creationId xmlns:a16="http://schemas.microsoft.com/office/drawing/2014/main" id="{B6E77469-2B68-4ED3-A4CF-B174EF3010FA}"/>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3562" name="Rectangle 26">
            <a:extLst>
              <a:ext uri="{FF2B5EF4-FFF2-40B4-BE49-F238E27FC236}">
                <a16:creationId xmlns:a16="http://schemas.microsoft.com/office/drawing/2014/main" id="{80D43877-D96E-46C4-94FF-43A298B9E458}"/>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3563" name="Rectangle 27">
            <a:extLst>
              <a:ext uri="{FF2B5EF4-FFF2-40B4-BE49-F238E27FC236}">
                <a16:creationId xmlns:a16="http://schemas.microsoft.com/office/drawing/2014/main" id="{288EC3D4-3C7A-414E-A773-E1F9B0232320}"/>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23564" name="Straight Arrow Connector 12">
            <a:extLst>
              <a:ext uri="{FF2B5EF4-FFF2-40B4-BE49-F238E27FC236}">
                <a16:creationId xmlns:a16="http://schemas.microsoft.com/office/drawing/2014/main" id="{3DE55DF9-9CFF-405B-9EF5-FF61A14D0A19}"/>
              </a:ext>
            </a:extLst>
          </p:cNvPr>
          <p:cNvCxnSpPr>
            <a:cxnSpLocks noChangeShapeType="1"/>
          </p:cNvCxnSpPr>
          <p:nvPr/>
        </p:nvCxnSpPr>
        <p:spPr bwMode="auto">
          <a:xfrm rot="5400000" flipH="1" flipV="1">
            <a:off x="3943350" y="4324350"/>
            <a:ext cx="1600200" cy="876300"/>
          </a:xfrm>
          <a:prstGeom prst="straightConnector1">
            <a:avLst/>
          </a:prstGeom>
          <a:noFill/>
          <a:ln w="41275">
            <a:solidFill>
              <a:srgbClr val="FF6600"/>
            </a:solidFill>
            <a:round/>
            <a:headEnd/>
            <a:tailEnd type="arrow" w="med" len="med"/>
          </a:ln>
          <a:extLst>
            <a:ext uri="{909E8E84-426E-40DD-AFC4-6F175D3DCCD1}">
              <a14:hiddenFill xmlns:a14="http://schemas.microsoft.com/office/drawing/2010/main">
                <a:noFill/>
              </a14:hiddenFill>
            </a:ext>
          </a:extLst>
        </p:spPr>
      </p:cxnSp>
      <p:sp>
        <p:nvSpPr>
          <p:cNvPr id="23565" name="TextBox 17">
            <a:extLst>
              <a:ext uri="{FF2B5EF4-FFF2-40B4-BE49-F238E27FC236}">
                <a16:creationId xmlns:a16="http://schemas.microsoft.com/office/drawing/2014/main" id="{A005CA59-8D3B-4859-A01F-8DA06F19CDB6}"/>
              </a:ext>
            </a:extLst>
          </p:cNvPr>
          <p:cNvSpPr txBox="1">
            <a:spLocks noChangeArrowheads="1"/>
          </p:cNvSpPr>
          <p:nvPr/>
        </p:nvSpPr>
        <p:spPr bwMode="auto">
          <a:xfrm>
            <a:off x="4038600" y="5638800"/>
            <a:ext cx="2819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000">
                <a:latin typeface="Arial" panose="020B0604020202020204" pitchFamily="34" charset="0"/>
                <a:cs typeface="Arial" panose="020B0604020202020204" pitchFamily="34" charset="0"/>
              </a:rPr>
              <a:t>low mass,</a:t>
            </a:r>
          </a:p>
          <a:p>
            <a:r>
              <a:rPr lang="en-US" altLang="en-US" sz="2000">
                <a:latin typeface="Arial" panose="020B0604020202020204" pitchFamily="34" charset="0"/>
                <a:cs typeface="Arial" panose="020B0604020202020204" pitchFamily="34" charset="0"/>
              </a:rPr>
              <a:t>long time for H-fusion</a:t>
            </a:r>
          </a:p>
        </p:txBody>
      </p:sp>
      <p:sp>
        <p:nvSpPr>
          <p:cNvPr id="23566" name="TextBox 17">
            <a:extLst>
              <a:ext uri="{FF2B5EF4-FFF2-40B4-BE49-F238E27FC236}">
                <a16:creationId xmlns:a16="http://schemas.microsoft.com/office/drawing/2014/main" id="{DFC15F46-7BC1-4072-A0FA-FE078A255C9A}"/>
              </a:ext>
            </a:extLst>
          </p:cNvPr>
          <p:cNvSpPr txBox="1">
            <a:spLocks noChangeArrowheads="1"/>
          </p:cNvSpPr>
          <p:nvPr/>
        </p:nvSpPr>
        <p:spPr bwMode="auto">
          <a:xfrm>
            <a:off x="381000" y="5334000"/>
            <a:ext cx="2819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000">
                <a:latin typeface="Arial" panose="020B0604020202020204" pitchFamily="34" charset="0"/>
                <a:cs typeface="Arial" panose="020B0604020202020204" pitchFamily="34" charset="0"/>
              </a:rPr>
              <a:t>highmass,</a:t>
            </a:r>
          </a:p>
          <a:p>
            <a:r>
              <a:rPr lang="en-US" altLang="en-US" sz="2000">
                <a:latin typeface="Arial" panose="020B0604020202020204" pitchFamily="34" charset="0"/>
                <a:cs typeface="Arial" panose="020B0604020202020204" pitchFamily="34" charset="0"/>
              </a:rPr>
              <a:t>short time for H-fusion</a:t>
            </a:r>
          </a:p>
        </p:txBody>
      </p:sp>
      <p:cxnSp>
        <p:nvCxnSpPr>
          <p:cNvPr id="23567" name="Straight Arrow Connector 16">
            <a:extLst>
              <a:ext uri="{FF2B5EF4-FFF2-40B4-BE49-F238E27FC236}">
                <a16:creationId xmlns:a16="http://schemas.microsoft.com/office/drawing/2014/main" id="{53D2AEB2-E391-43D8-94B1-7E4B04E64DC7}"/>
              </a:ext>
            </a:extLst>
          </p:cNvPr>
          <p:cNvCxnSpPr>
            <a:cxnSpLocks noChangeShapeType="1"/>
          </p:cNvCxnSpPr>
          <p:nvPr/>
        </p:nvCxnSpPr>
        <p:spPr bwMode="auto">
          <a:xfrm rot="5400000" flipH="1" flipV="1">
            <a:off x="1066800" y="3048000"/>
            <a:ext cx="2286000" cy="2133600"/>
          </a:xfrm>
          <a:prstGeom prst="straightConnector1">
            <a:avLst/>
          </a:prstGeom>
          <a:noFill/>
          <a:ln w="41275">
            <a:solidFill>
              <a:srgbClr val="0000FF"/>
            </a:solidFill>
            <a:round/>
            <a:headEnd/>
            <a:tailEnd type="arrow" w="med" len="med"/>
          </a:ln>
          <a:extLst>
            <a:ext uri="{909E8E84-426E-40DD-AFC4-6F175D3DCCD1}">
              <a14:hiddenFill xmlns:a14="http://schemas.microsoft.com/office/drawing/2010/main">
                <a:noFill/>
              </a14:hiddenFill>
            </a:ext>
          </a:extLst>
        </p:spPr>
      </p:cxnSp>
      <p:sp>
        <p:nvSpPr>
          <p:cNvPr id="23568" name="Oval 15">
            <a:extLst>
              <a:ext uri="{FF2B5EF4-FFF2-40B4-BE49-F238E27FC236}">
                <a16:creationId xmlns:a16="http://schemas.microsoft.com/office/drawing/2014/main" id="{CFFF6A48-DA00-4C59-AA1F-9EF4B19C9271}"/>
              </a:ext>
            </a:extLst>
          </p:cNvPr>
          <p:cNvSpPr>
            <a:spLocks noChangeArrowheads="1"/>
          </p:cNvSpPr>
          <p:nvPr/>
        </p:nvSpPr>
        <p:spPr bwMode="auto">
          <a:xfrm rot="-3172067">
            <a:off x="3993356" y="1024732"/>
            <a:ext cx="842963" cy="43434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Picture 2">
            <a:extLst>
              <a:ext uri="{FF2B5EF4-FFF2-40B4-BE49-F238E27FC236}">
                <a16:creationId xmlns:a16="http://schemas.microsoft.com/office/drawing/2014/main" id="{6C7F6F5A-E1CF-481D-8EB6-122DD6B9654F}"/>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l="8139" t="13954" r="6976" b="11627"/>
          <a:stretch>
            <a:fillRect/>
          </a:stretch>
        </p:blipFill>
        <p:spPr bwMode="auto">
          <a:xfrm>
            <a:off x="914400" y="381000"/>
            <a:ext cx="7086600" cy="621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78" name="TextBox 2">
            <a:extLst>
              <a:ext uri="{FF2B5EF4-FFF2-40B4-BE49-F238E27FC236}">
                <a16:creationId xmlns:a16="http://schemas.microsoft.com/office/drawing/2014/main" id="{2239A2B3-4AEB-48CF-9C4D-44F63F731535}"/>
              </a:ext>
            </a:extLst>
          </p:cNvPr>
          <p:cNvSpPr txBox="1">
            <a:spLocks noChangeArrowheads="1"/>
          </p:cNvSpPr>
          <p:nvPr/>
        </p:nvSpPr>
        <p:spPr bwMode="auto">
          <a:xfrm>
            <a:off x="2362200" y="6248400"/>
            <a:ext cx="5257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Supernova remnant (SNR) in x-rays</a:t>
            </a:r>
          </a:p>
        </p:txBody>
      </p:sp>
      <p:sp>
        <p:nvSpPr>
          <p:cNvPr id="126979" name="TextBox 3">
            <a:extLst>
              <a:ext uri="{FF2B5EF4-FFF2-40B4-BE49-F238E27FC236}">
                <a16:creationId xmlns:a16="http://schemas.microsoft.com/office/drawing/2014/main" id="{E02ABEBB-B0A5-40EA-BBAA-C193D7F59C61}"/>
              </a:ext>
            </a:extLst>
          </p:cNvPr>
          <p:cNvSpPr txBox="1">
            <a:spLocks noChangeArrowheads="1"/>
          </p:cNvSpPr>
          <p:nvPr/>
        </p:nvSpPr>
        <p:spPr bwMode="auto">
          <a:xfrm>
            <a:off x="152400" y="3810000"/>
            <a:ext cx="1295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Neutron</a:t>
            </a:r>
          </a:p>
          <a:p>
            <a:r>
              <a:rPr lang="en-US" altLang="en-US">
                <a:solidFill>
                  <a:srgbClr val="FF0000"/>
                </a:solidFill>
                <a:latin typeface="Arial" panose="020B0604020202020204" pitchFamily="34" charset="0"/>
                <a:cs typeface="Arial" panose="020B0604020202020204" pitchFamily="34" charset="0"/>
              </a:rPr>
              <a:t>star</a:t>
            </a:r>
          </a:p>
        </p:txBody>
      </p:sp>
      <p:cxnSp>
        <p:nvCxnSpPr>
          <p:cNvPr id="126980" name="Straight Arrow Connector 4">
            <a:extLst>
              <a:ext uri="{FF2B5EF4-FFF2-40B4-BE49-F238E27FC236}">
                <a16:creationId xmlns:a16="http://schemas.microsoft.com/office/drawing/2014/main" id="{F014AE3B-C363-4CD3-BCB2-6F3265C96C9E}"/>
              </a:ext>
            </a:extLst>
          </p:cNvPr>
          <p:cNvCxnSpPr>
            <a:cxnSpLocks noChangeShapeType="1"/>
          </p:cNvCxnSpPr>
          <p:nvPr/>
        </p:nvCxnSpPr>
        <p:spPr bwMode="auto">
          <a:xfrm flipV="1">
            <a:off x="1066800" y="3657600"/>
            <a:ext cx="3352800" cy="685800"/>
          </a:xfrm>
          <a:prstGeom prst="straightConnector1">
            <a:avLst/>
          </a:prstGeom>
          <a:noFill/>
          <a:ln w="57150">
            <a:solidFill>
              <a:srgbClr val="FF0C02"/>
            </a:solidFill>
            <a:round/>
            <a:headEnd/>
            <a:tailEnd type="arrow" w="med" len="med"/>
          </a:ln>
          <a:extLst>
            <a:ext uri="{909E8E84-426E-40DD-AFC4-6F175D3DCCD1}">
              <a14:hiddenFill xmlns:a14="http://schemas.microsoft.com/office/drawing/2010/main">
                <a:noFill/>
              </a14:hiddenFill>
            </a:ext>
          </a:extLst>
        </p:spPr>
      </p:cxnSp>
      <p:sp>
        <p:nvSpPr>
          <p:cNvPr id="126981" name="Rectangle 1">
            <a:extLst>
              <a:ext uri="{FF2B5EF4-FFF2-40B4-BE49-F238E27FC236}">
                <a16:creationId xmlns:a16="http://schemas.microsoft.com/office/drawing/2014/main" id="{0FAEAF8D-9E0F-4DFD-9E5E-06CEFDEA5471}"/>
              </a:ext>
            </a:extLst>
          </p:cNvPr>
          <p:cNvSpPr>
            <a:spLocks noChangeArrowheads="1"/>
          </p:cNvSpPr>
          <p:nvPr/>
        </p:nvSpPr>
        <p:spPr bwMode="auto">
          <a:xfrm>
            <a:off x="4419600" y="3505200"/>
            <a:ext cx="152400" cy="228600"/>
          </a:xfrm>
          <a:prstGeom prst="rect">
            <a:avLst/>
          </a:prstGeom>
          <a:noFill/>
          <a:ln w="38100">
            <a:solidFill>
              <a:srgbClr val="FF0C02"/>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5" name="Picture 1" descr="pulsar.jpg">
            <a:extLst>
              <a:ext uri="{FF2B5EF4-FFF2-40B4-BE49-F238E27FC236}">
                <a16:creationId xmlns:a16="http://schemas.microsoft.com/office/drawing/2014/main" id="{96648E20-6836-41DF-8BC7-9E8B7313F26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371600"/>
            <a:ext cx="4114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6" name="Rectangle 2">
            <a:extLst>
              <a:ext uri="{FF2B5EF4-FFF2-40B4-BE49-F238E27FC236}">
                <a16:creationId xmlns:a16="http://schemas.microsoft.com/office/drawing/2014/main" id="{02A7C285-E02B-4EA2-A843-AB0DD1A956DD}"/>
              </a:ext>
            </a:extLst>
          </p:cNvPr>
          <p:cNvSpPr>
            <a:spLocks noChangeArrowheads="1"/>
          </p:cNvSpPr>
          <p:nvPr/>
        </p:nvSpPr>
        <p:spPr bwMode="auto">
          <a:xfrm>
            <a:off x="2514600" y="1371600"/>
            <a:ext cx="4114800" cy="4114800"/>
          </a:xfrm>
          <a:prstGeom prst="rect">
            <a:avLst/>
          </a:prstGeom>
          <a:noFill/>
          <a:ln w="38100">
            <a:solidFill>
              <a:srgbClr val="FF0C02"/>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49" name="Picture 1" descr="pulsar.jpg">
            <a:extLst>
              <a:ext uri="{FF2B5EF4-FFF2-40B4-BE49-F238E27FC236}">
                <a16:creationId xmlns:a16="http://schemas.microsoft.com/office/drawing/2014/main" id="{27969F6B-7AB3-4F91-A4BE-4E0CFDB7553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371600"/>
            <a:ext cx="4114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0" name="Rectangle 2">
            <a:extLst>
              <a:ext uri="{FF2B5EF4-FFF2-40B4-BE49-F238E27FC236}">
                <a16:creationId xmlns:a16="http://schemas.microsoft.com/office/drawing/2014/main" id="{7E3BF53C-E36B-4CF6-9189-9197E912C155}"/>
              </a:ext>
            </a:extLst>
          </p:cNvPr>
          <p:cNvSpPr>
            <a:spLocks noChangeArrowheads="1"/>
          </p:cNvSpPr>
          <p:nvPr/>
        </p:nvSpPr>
        <p:spPr bwMode="auto">
          <a:xfrm>
            <a:off x="2514600" y="1371600"/>
            <a:ext cx="4114800" cy="4114800"/>
          </a:xfrm>
          <a:prstGeom prst="rect">
            <a:avLst/>
          </a:prstGeom>
          <a:noFill/>
          <a:ln w="38100">
            <a:solidFill>
              <a:srgbClr val="FF0C02"/>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nvGrpSpPr>
          <p:cNvPr id="130051" name="Group 25">
            <a:extLst>
              <a:ext uri="{FF2B5EF4-FFF2-40B4-BE49-F238E27FC236}">
                <a16:creationId xmlns:a16="http://schemas.microsoft.com/office/drawing/2014/main" id="{C9BDD837-FACE-4372-B33C-F9C41A888287}"/>
              </a:ext>
            </a:extLst>
          </p:cNvPr>
          <p:cNvGrpSpPr>
            <a:grpSpLocks/>
          </p:cNvGrpSpPr>
          <p:nvPr/>
        </p:nvGrpSpPr>
        <p:grpSpPr bwMode="auto">
          <a:xfrm>
            <a:off x="7561263" y="304800"/>
            <a:ext cx="588962" cy="1085850"/>
            <a:chOff x="6070601" y="2904067"/>
            <a:chExt cx="1117599" cy="2057400"/>
          </a:xfrm>
        </p:grpSpPr>
        <p:grpSp>
          <p:nvGrpSpPr>
            <p:cNvPr id="130055" name="Group 40">
              <a:extLst>
                <a:ext uri="{FF2B5EF4-FFF2-40B4-BE49-F238E27FC236}">
                  <a16:creationId xmlns:a16="http://schemas.microsoft.com/office/drawing/2014/main" id="{7CB71D98-4C70-4527-BA07-22392DF10752}"/>
                </a:ext>
              </a:extLst>
            </p:cNvPr>
            <p:cNvGrpSpPr>
              <a:grpSpLocks/>
            </p:cNvGrpSpPr>
            <p:nvPr/>
          </p:nvGrpSpPr>
          <p:grpSpPr bwMode="auto">
            <a:xfrm>
              <a:off x="6409252" y="2904067"/>
              <a:ext cx="778948" cy="2057400"/>
              <a:chOff x="6409252" y="2904067"/>
              <a:chExt cx="778948" cy="2057400"/>
            </a:xfrm>
          </p:grpSpPr>
          <p:sp>
            <p:nvSpPr>
              <p:cNvPr id="32" name="Oval 31">
                <a:extLst>
                  <a:ext uri="{FF2B5EF4-FFF2-40B4-BE49-F238E27FC236}">
                    <a16:creationId xmlns:a16="http://schemas.microsoft.com/office/drawing/2014/main" id="{AC225A71-7B05-452E-8BE8-AE21EFBDD672}"/>
                  </a:ext>
                </a:extLst>
              </p:cNvPr>
              <p:cNvSpPr>
                <a:spLocks noChangeArrowheads="1"/>
              </p:cNvSpPr>
              <p:nvPr/>
            </p:nvSpPr>
            <p:spPr bwMode="auto">
              <a:xfrm>
                <a:off x="6679106" y="2904067"/>
                <a:ext cx="271116" cy="372979"/>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cxnSp>
            <p:nvCxnSpPr>
              <p:cNvPr id="33" name="Straight Connector 32">
                <a:extLst>
                  <a:ext uri="{FF2B5EF4-FFF2-40B4-BE49-F238E27FC236}">
                    <a16:creationId xmlns:a16="http://schemas.microsoft.com/office/drawing/2014/main" id="{CC71C74E-38AD-4009-857C-BF84145253D8}"/>
                  </a:ext>
                </a:extLst>
              </p:cNvPr>
              <p:cNvCxnSpPr>
                <a:cxnSpLocks noChangeShapeType="1"/>
              </p:cNvCxnSpPr>
              <p:nvPr/>
            </p:nvCxnSpPr>
            <p:spPr bwMode="auto">
              <a:xfrm rot="16200000" flipH="1">
                <a:off x="6492853" y="3647009"/>
                <a:ext cx="688809" cy="9038"/>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4" name="Straight Connector 33">
                <a:extLst>
                  <a:ext uri="{FF2B5EF4-FFF2-40B4-BE49-F238E27FC236}">
                    <a16:creationId xmlns:a16="http://schemas.microsoft.com/office/drawing/2014/main" id="{DA9BA65B-2680-4B45-8CAE-4E070D705419}"/>
                  </a:ext>
                </a:extLst>
              </p:cNvPr>
              <p:cNvCxnSpPr>
                <a:cxnSpLocks noChangeShapeType="1"/>
              </p:cNvCxnSpPr>
              <p:nvPr/>
            </p:nvCxnSpPr>
            <p:spPr bwMode="auto">
              <a:xfrm rot="5400000">
                <a:off x="6426431" y="4070876"/>
                <a:ext cx="490286" cy="340402"/>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5" name="Straight Connector 34">
                <a:extLst>
                  <a:ext uri="{FF2B5EF4-FFF2-40B4-BE49-F238E27FC236}">
                    <a16:creationId xmlns:a16="http://schemas.microsoft.com/office/drawing/2014/main" id="{212D76A5-0E63-43E1-AD60-105CF05EDD1B}"/>
                  </a:ext>
                </a:extLst>
              </p:cNvPr>
              <p:cNvCxnSpPr>
                <a:cxnSpLocks noChangeShapeType="1"/>
              </p:cNvCxnSpPr>
              <p:nvPr/>
            </p:nvCxnSpPr>
            <p:spPr bwMode="auto">
              <a:xfrm flipV="1">
                <a:off x="6501373" y="4486220"/>
                <a:ext cx="686827" cy="0"/>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6" name="Straight Connector 35">
                <a:extLst>
                  <a:ext uri="{FF2B5EF4-FFF2-40B4-BE49-F238E27FC236}">
                    <a16:creationId xmlns:a16="http://schemas.microsoft.com/office/drawing/2014/main" id="{C8824A07-C4B5-4E2B-86F3-A551A08CEEBB}"/>
                  </a:ext>
                </a:extLst>
              </p:cNvPr>
              <p:cNvCxnSpPr>
                <a:cxnSpLocks noChangeShapeType="1"/>
              </p:cNvCxnSpPr>
              <p:nvPr/>
            </p:nvCxnSpPr>
            <p:spPr bwMode="auto">
              <a:xfrm rot="16200000" flipH="1">
                <a:off x="6769845" y="4067864"/>
                <a:ext cx="490286" cy="346425"/>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7" name="Elbow Connector 36">
                <a:extLst>
                  <a:ext uri="{FF2B5EF4-FFF2-40B4-BE49-F238E27FC236}">
                    <a16:creationId xmlns:a16="http://schemas.microsoft.com/office/drawing/2014/main" id="{AA8E9CAE-A0B0-4ED2-9A27-D4FD11C619DC}"/>
                  </a:ext>
                </a:extLst>
              </p:cNvPr>
              <p:cNvCxnSpPr>
                <a:cxnSpLocks noChangeShapeType="1"/>
              </p:cNvCxnSpPr>
              <p:nvPr/>
            </p:nvCxnSpPr>
            <p:spPr bwMode="auto">
              <a:xfrm rot="5400000">
                <a:off x="6326985" y="4567224"/>
                <a:ext cx="442161" cy="280152"/>
              </a:xfrm>
              <a:prstGeom prst="bentConnector3">
                <a:avLst>
                  <a:gd name="adj1" fmla="val 98079"/>
                </a:avLst>
              </a:prstGeom>
              <a:noFill/>
              <a:ln w="25400">
                <a:solidFill>
                  <a:schemeClr val="accent1"/>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8" name="Elbow Connector 37">
                <a:extLst>
                  <a:ext uri="{FF2B5EF4-FFF2-40B4-BE49-F238E27FC236}">
                    <a16:creationId xmlns:a16="http://schemas.microsoft.com/office/drawing/2014/main" id="{C30C90D4-830D-4049-942D-A296EE60976E}"/>
                  </a:ext>
                </a:extLst>
              </p:cNvPr>
              <p:cNvCxnSpPr>
                <a:cxnSpLocks noChangeShapeType="1"/>
              </p:cNvCxnSpPr>
              <p:nvPr/>
            </p:nvCxnSpPr>
            <p:spPr bwMode="auto">
              <a:xfrm rot="5400000">
                <a:off x="6674914" y="4601815"/>
                <a:ext cx="439153" cy="280154"/>
              </a:xfrm>
              <a:prstGeom prst="bentConnector3">
                <a:avLst>
                  <a:gd name="adj1" fmla="val 98079"/>
                </a:avLst>
              </a:prstGeom>
              <a:noFill/>
              <a:ln w="25400">
                <a:solidFill>
                  <a:schemeClr val="accent1"/>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cxnSp>
          <p:nvCxnSpPr>
            <p:cNvPr id="28" name="Straight Connector 27">
              <a:extLst>
                <a:ext uri="{FF2B5EF4-FFF2-40B4-BE49-F238E27FC236}">
                  <a16:creationId xmlns:a16="http://schemas.microsoft.com/office/drawing/2014/main" id="{C2E964A1-0871-428C-8E84-9D312FDF8482}"/>
                </a:ext>
              </a:extLst>
            </p:cNvPr>
            <p:cNvCxnSpPr>
              <a:cxnSpLocks noChangeShapeType="1"/>
            </p:cNvCxnSpPr>
            <p:nvPr/>
          </p:nvCxnSpPr>
          <p:spPr bwMode="auto">
            <a:xfrm rot="10800000" flipV="1">
              <a:off x="6188084" y="3634986"/>
              <a:ext cx="644653" cy="174458"/>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9" name="Straight Connector 28">
              <a:extLst>
                <a:ext uri="{FF2B5EF4-FFF2-40B4-BE49-F238E27FC236}">
                  <a16:creationId xmlns:a16="http://schemas.microsoft.com/office/drawing/2014/main" id="{06854514-59DA-4173-B8C4-6355CBAF4BFB}"/>
                </a:ext>
              </a:extLst>
            </p:cNvPr>
            <p:cNvCxnSpPr>
              <a:cxnSpLocks noChangeShapeType="1"/>
            </p:cNvCxnSpPr>
            <p:nvPr/>
          </p:nvCxnSpPr>
          <p:spPr bwMode="auto">
            <a:xfrm rot="10800000">
              <a:off x="6188084" y="3529709"/>
              <a:ext cx="644653" cy="42111"/>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0" name="Oval 29">
              <a:extLst>
                <a:ext uri="{FF2B5EF4-FFF2-40B4-BE49-F238E27FC236}">
                  <a16:creationId xmlns:a16="http://schemas.microsoft.com/office/drawing/2014/main" id="{47087B5F-8D86-48DB-A04C-509D554C9D6E}"/>
                </a:ext>
              </a:extLst>
            </p:cNvPr>
            <p:cNvSpPr>
              <a:spLocks noChangeArrowheads="1"/>
            </p:cNvSpPr>
            <p:nvPr/>
          </p:nvSpPr>
          <p:spPr bwMode="auto">
            <a:xfrm>
              <a:off x="6094700" y="3472560"/>
              <a:ext cx="129532" cy="105275"/>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1" name="Oval 30">
              <a:extLst>
                <a:ext uri="{FF2B5EF4-FFF2-40B4-BE49-F238E27FC236}">
                  <a16:creationId xmlns:a16="http://schemas.microsoft.com/office/drawing/2014/main" id="{C90D6642-1118-4FE2-A32C-2FD1D3AD95B7}"/>
                </a:ext>
              </a:extLst>
            </p:cNvPr>
            <p:cNvSpPr>
              <a:spLocks noChangeArrowheads="1"/>
            </p:cNvSpPr>
            <p:nvPr/>
          </p:nvSpPr>
          <p:spPr bwMode="auto">
            <a:xfrm>
              <a:off x="6070601" y="3767334"/>
              <a:ext cx="126521" cy="108284"/>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pic>
        <p:nvPicPr>
          <p:cNvPr id="130052" name="Picture 38">
            <a:extLst>
              <a:ext uri="{FF2B5EF4-FFF2-40B4-BE49-F238E27FC236}">
                <a16:creationId xmlns:a16="http://schemas.microsoft.com/office/drawing/2014/main" id="{C389E5C3-EDC2-4F1A-AC05-3F567A4C340F}"/>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7623175" y="1390650"/>
            <a:ext cx="63817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3" name="TextBox 39">
            <a:extLst>
              <a:ext uri="{FF2B5EF4-FFF2-40B4-BE49-F238E27FC236}">
                <a16:creationId xmlns:a16="http://schemas.microsoft.com/office/drawing/2014/main" id="{7CF33B47-6F50-4812-A965-9E42F21CA76C}"/>
              </a:ext>
            </a:extLst>
          </p:cNvPr>
          <p:cNvSpPr txBox="1">
            <a:spLocks noChangeArrowheads="1"/>
          </p:cNvSpPr>
          <p:nvPr/>
        </p:nvSpPr>
        <p:spPr bwMode="auto">
          <a:xfrm>
            <a:off x="7543800" y="2170113"/>
            <a:ext cx="160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Earth</a:t>
            </a:r>
          </a:p>
          <a:p>
            <a:r>
              <a:rPr lang="en-US" altLang="en-US">
                <a:solidFill>
                  <a:srgbClr val="FF0000"/>
                </a:solidFill>
                <a:latin typeface="Arial" panose="020B0604020202020204" pitchFamily="34" charset="0"/>
                <a:cs typeface="Arial" panose="020B0604020202020204" pitchFamily="34" charset="0"/>
              </a:rPr>
              <a:t>Will see a PULSAR</a:t>
            </a:r>
          </a:p>
        </p:txBody>
      </p:sp>
      <p:cxnSp>
        <p:nvCxnSpPr>
          <p:cNvPr id="130054" name="Straight Arrow Connector 40">
            <a:extLst>
              <a:ext uri="{FF2B5EF4-FFF2-40B4-BE49-F238E27FC236}">
                <a16:creationId xmlns:a16="http://schemas.microsoft.com/office/drawing/2014/main" id="{186F1DA2-8201-458E-8C19-DAA9A00DBE55}"/>
              </a:ext>
            </a:extLst>
          </p:cNvPr>
          <p:cNvCxnSpPr>
            <a:cxnSpLocks noChangeShapeType="1"/>
            <a:endCxn id="30" idx="4"/>
          </p:cNvCxnSpPr>
          <p:nvPr/>
        </p:nvCxnSpPr>
        <p:spPr bwMode="auto">
          <a:xfrm flipV="1">
            <a:off x="6400800" y="660400"/>
            <a:ext cx="1206500" cy="939800"/>
          </a:xfrm>
          <a:prstGeom prst="straightConnector1">
            <a:avLst/>
          </a:prstGeom>
          <a:noFill/>
          <a:ln w="381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3" name="Picture 1" descr="pulsar.jpg">
            <a:extLst>
              <a:ext uri="{FF2B5EF4-FFF2-40B4-BE49-F238E27FC236}">
                <a16:creationId xmlns:a16="http://schemas.microsoft.com/office/drawing/2014/main" id="{15A9D36B-ED9E-4864-BC47-088D91F1C59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371600"/>
            <a:ext cx="4114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4" name="Rectangle 2">
            <a:extLst>
              <a:ext uri="{FF2B5EF4-FFF2-40B4-BE49-F238E27FC236}">
                <a16:creationId xmlns:a16="http://schemas.microsoft.com/office/drawing/2014/main" id="{08CB4765-E86C-4DC8-95AB-6A518304547C}"/>
              </a:ext>
            </a:extLst>
          </p:cNvPr>
          <p:cNvSpPr>
            <a:spLocks noChangeArrowheads="1"/>
          </p:cNvSpPr>
          <p:nvPr/>
        </p:nvSpPr>
        <p:spPr bwMode="auto">
          <a:xfrm>
            <a:off x="2514600" y="1371600"/>
            <a:ext cx="4114800" cy="4114800"/>
          </a:xfrm>
          <a:prstGeom prst="rect">
            <a:avLst/>
          </a:prstGeom>
          <a:noFill/>
          <a:ln w="38100">
            <a:solidFill>
              <a:srgbClr val="FF0C02"/>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 name="Oval 3">
            <a:extLst>
              <a:ext uri="{FF2B5EF4-FFF2-40B4-BE49-F238E27FC236}">
                <a16:creationId xmlns:a16="http://schemas.microsoft.com/office/drawing/2014/main" id="{A52339D0-D398-470A-8060-D54FE6AC7863}"/>
              </a:ext>
            </a:extLst>
          </p:cNvPr>
          <p:cNvSpPr>
            <a:spLocks noChangeArrowheads="1"/>
          </p:cNvSpPr>
          <p:nvPr/>
        </p:nvSpPr>
        <p:spPr bwMode="auto">
          <a:xfrm>
            <a:off x="703263" y="2868613"/>
            <a:ext cx="592137" cy="592137"/>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nvGrpSpPr>
          <p:cNvPr id="131076" name="Group 20">
            <a:extLst>
              <a:ext uri="{FF2B5EF4-FFF2-40B4-BE49-F238E27FC236}">
                <a16:creationId xmlns:a16="http://schemas.microsoft.com/office/drawing/2014/main" id="{0B711383-0CFC-459D-99B5-144B8E0DBCCD}"/>
              </a:ext>
            </a:extLst>
          </p:cNvPr>
          <p:cNvGrpSpPr>
            <a:grpSpLocks/>
          </p:cNvGrpSpPr>
          <p:nvPr/>
        </p:nvGrpSpPr>
        <p:grpSpPr bwMode="auto">
          <a:xfrm>
            <a:off x="658813" y="2124075"/>
            <a:ext cx="696912" cy="755650"/>
            <a:chOff x="6070601" y="2904067"/>
            <a:chExt cx="1480400" cy="2057400"/>
          </a:xfrm>
        </p:grpSpPr>
        <p:grpSp>
          <p:nvGrpSpPr>
            <p:cNvPr id="131098" name="Group 40">
              <a:extLst>
                <a:ext uri="{FF2B5EF4-FFF2-40B4-BE49-F238E27FC236}">
                  <a16:creationId xmlns:a16="http://schemas.microsoft.com/office/drawing/2014/main" id="{66E2BD94-8668-491A-B582-B9C6CD91C08D}"/>
                </a:ext>
              </a:extLst>
            </p:cNvPr>
            <p:cNvGrpSpPr>
              <a:grpSpLocks/>
            </p:cNvGrpSpPr>
            <p:nvPr/>
          </p:nvGrpSpPr>
          <p:grpSpPr bwMode="auto">
            <a:xfrm>
              <a:off x="6409252" y="2904067"/>
              <a:ext cx="778948" cy="2057400"/>
              <a:chOff x="6409252" y="2904067"/>
              <a:chExt cx="778948" cy="2057400"/>
            </a:xfrm>
          </p:grpSpPr>
          <p:sp>
            <p:nvSpPr>
              <p:cNvPr id="11" name="Oval 10">
                <a:extLst>
                  <a:ext uri="{FF2B5EF4-FFF2-40B4-BE49-F238E27FC236}">
                    <a16:creationId xmlns:a16="http://schemas.microsoft.com/office/drawing/2014/main" id="{3E3EB916-3219-4710-8088-64B91483B0D3}"/>
                  </a:ext>
                </a:extLst>
              </p:cNvPr>
              <p:cNvSpPr>
                <a:spLocks noChangeArrowheads="1"/>
              </p:cNvSpPr>
              <p:nvPr/>
            </p:nvSpPr>
            <p:spPr bwMode="auto">
              <a:xfrm>
                <a:off x="6677599" y="2904067"/>
                <a:ext cx="273148" cy="371715"/>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cxnSp>
            <p:nvCxnSpPr>
              <p:cNvPr id="12" name="Straight Connector 11">
                <a:extLst>
                  <a:ext uri="{FF2B5EF4-FFF2-40B4-BE49-F238E27FC236}">
                    <a16:creationId xmlns:a16="http://schemas.microsoft.com/office/drawing/2014/main" id="{CB418441-557A-4A09-B8DC-2BC74EA8AF4F}"/>
                  </a:ext>
                </a:extLst>
              </p:cNvPr>
              <p:cNvCxnSpPr>
                <a:cxnSpLocks noChangeShapeType="1"/>
              </p:cNvCxnSpPr>
              <p:nvPr/>
            </p:nvCxnSpPr>
            <p:spPr bwMode="auto">
              <a:xfrm rot="16200000" flipH="1">
                <a:off x="6490313" y="3648447"/>
                <a:ext cx="691563" cy="6744"/>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13" name="Straight Connector 12">
                <a:extLst>
                  <a:ext uri="{FF2B5EF4-FFF2-40B4-BE49-F238E27FC236}">
                    <a16:creationId xmlns:a16="http://schemas.microsoft.com/office/drawing/2014/main" id="{A30676E9-4B0F-40FE-83D7-7F4D027C6415}"/>
                  </a:ext>
                </a:extLst>
              </p:cNvPr>
              <p:cNvCxnSpPr>
                <a:cxnSpLocks noChangeShapeType="1"/>
              </p:cNvCxnSpPr>
              <p:nvPr/>
            </p:nvCxnSpPr>
            <p:spPr bwMode="auto">
              <a:xfrm rot="5400000">
                <a:off x="6426646" y="4073201"/>
                <a:ext cx="488415" cy="337221"/>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14" name="Straight Connector 13">
                <a:extLst>
                  <a:ext uri="{FF2B5EF4-FFF2-40B4-BE49-F238E27FC236}">
                    <a16:creationId xmlns:a16="http://schemas.microsoft.com/office/drawing/2014/main" id="{CFD1A268-5BD7-467B-B049-2E3D0E5511CD}"/>
                  </a:ext>
                </a:extLst>
              </p:cNvPr>
              <p:cNvCxnSpPr>
                <a:cxnSpLocks noChangeShapeType="1"/>
              </p:cNvCxnSpPr>
              <p:nvPr/>
            </p:nvCxnSpPr>
            <p:spPr bwMode="auto">
              <a:xfrm flipV="1">
                <a:off x="6502244" y="4486017"/>
                <a:ext cx="684558" cy="0"/>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15" name="Straight Connector 14">
                <a:extLst>
                  <a:ext uri="{FF2B5EF4-FFF2-40B4-BE49-F238E27FC236}">
                    <a16:creationId xmlns:a16="http://schemas.microsoft.com/office/drawing/2014/main" id="{4292C6FE-3794-433C-856C-294839D99A5A}"/>
                  </a:ext>
                </a:extLst>
              </p:cNvPr>
              <p:cNvCxnSpPr>
                <a:cxnSpLocks noChangeShapeType="1"/>
              </p:cNvCxnSpPr>
              <p:nvPr/>
            </p:nvCxnSpPr>
            <p:spPr bwMode="auto">
              <a:xfrm rot="16200000" flipH="1">
                <a:off x="6768925" y="4068143"/>
                <a:ext cx="488415" cy="347337"/>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16" name="Elbow Connector 15">
                <a:extLst>
                  <a:ext uri="{FF2B5EF4-FFF2-40B4-BE49-F238E27FC236}">
                    <a16:creationId xmlns:a16="http://schemas.microsoft.com/office/drawing/2014/main" id="{7790359E-4206-4765-B758-4368C1906083}"/>
                  </a:ext>
                </a:extLst>
              </p:cNvPr>
              <p:cNvCxnSpPr>
                <a:cxnSpLocks noChangeShapeType="1"/>
              </p:cNvCxnSpPr>
              <p:nvPr/>
            </p:nvCxnSpPr>
            <p:spPr bwMode="auto">
              <a:xfrm rot="5400000">
                <a:off x="6327332" y="4566508"/>
                <a:ext cx="440871" cy="279893"/>
              </a:xfrm>
              <a:prstGeom prst="bentConnector3">
                <a:avLst>
                  <a:gd name="adj1" fmla="val 98079"/>
                </a:avLst>
              </a:prstGeom>
              <a:noFill/>
              <a:ln w="25400">
                <a:solidFill>
                  <a:schemeClr val="accent1"/>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17" name="Elbow Connector 16">
                <a:extLst>
                  <a:ext uri="{FF2B5EF4-FFF2-40B4-BE49-F238E27FC236}">
                    <a16:creationId xmlns:a16="http://schemas.microsoft.com/office/drawing/2014/main" id="{5E83AF27-BABB-459B-B574-DFC6F294D913}"/>
                  </a:ext>
                </a:extLst>
              </p:cNvPr>
              <p:cNvCxnSpPr>
                <a:cxnSpLocks noChangeShapeType="1"/>
              </p:cNvCxnSpPr>
              <p:nvPr/>
            </p:nvCxnSpPr>
            <p:spPr bwMode="auto">
              <a:xfrm rot="5400000">
                <a:off x="6674671" y="4601084"/>
                <a:ext cx="440871" cy="279895"/>
              </a:xfrm>
              <a:prstGeom prst="bentConnector3">
                <a:avLst>
                  <a:gd name="adj1" fmla="val 98079"/>
                </a:avLst>
              </a:prstGeom>
              <a:noFill/>
              <a:ln w="25400">
                <a:solidFill>
                  <a:schemeClr val="accent1"/>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cxnSp>
          <p:nvCxnSpPr>
            <p:cNvPr id="7" name="Straight Connector 6">
              <a:extLst>
                <a:ext uri="{FF2B5EF4-FFF2-40B4-BE49-F238E27FC236}">
                  <a16:creationId xmlns:a16="http://schemas.microsoft.com/office/drawing/2014/main" id="{BE0D7465-1D6A-48E6-9E59-60B9E7587C62}"/>
                </a:ext>
              </a:extLst>
            </p:cNvPr>
            <p:cNvCxnSpPr>
              <a:cxnSpLocks noChangeShapeType="1"/>
            </p:cNvCxnSpPr>
            <p:nvPr/>
          </p:nvCxnSpPr>
          <p:spPr bwMode="auto">
            <a:xfrm rot="10800000" flipV="1">
              <a:off x="6188627" y="3634532"/>
              <a:ext cx="644094" cy="177212"/>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8" name="Straight Connector 7">
              <a:extLst>
                <a:ext uri="{FF2B5EF4-FFF2-40B4-BE49-F238E27FC236}">
                  <a16:creationId xmlns:a16="http://schemas.microsoft.com/office/drawing/2014/main" id="{6427F15A-2A6E-4C95-85E6-090E05ACCB68}"/>
                </a:ext>
              </a:extLst>
            </p:cNvPr>
            <p:cNvCxnSpPr>
              <a:cxnSpLocks noChangeShapeType="1"/>
            </p:cNvCxnSpPr>
            <p:nvPr/>
          </p:nvCxnSpPr>
          <p:spPr bwMode="auto">
            <a:xfrm flipV="1">
              <a:off x="6832721" y="3470286"/>
              <a:ext cx="590136" cy="103734"/>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9" name="Oval 8">
              <a:extLst>
                <a:ext uri="{FF2B5EF4-FFF2-40B4-BE49-F238E27FC236}">
                  <a16:creationId xmlns:a16="http://schemas.microsoft.com/office/drawing/2014/main" id="{97613FD5-D181-4D66-BD97-5768EFC26355}"/>
                </a:ext>
              </a:extLst>
            </p:cNvPr>
            <p:cNvSpPr>
              <a:spLocks noChangeArrowheads="1"/>
            </p:cNvSpPr>
            <p:nvPr/>
          </p:nvSpPr>
          <p:spPr bwMode="auto">
            <a:xfrm>
              <a:off x="7422857" y="3379517"/>
              <a:ext cx="128144" cy="108058"/>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 name="Oval 9">
              <a:extLst>
                <a:ext uri="{FF2B5EF4-FFF2-40B4-BE49-F238E27FC236}">
                  <a16:creationId xmlns:a16="http://schemas.microsoft.com/office/drawing/2014/main" id="{76EB15B0-99D2-4FD9-912D-64C52E5DCE2A}"/>
                </a:ext>
              </a:extLst>
            </p:cNvPr>
            <p:cNvSpPr>
              <a:spLocks noChangeArrowheads="1"/>
            </p:cNvSpPr>
            <p:nvPr/>
          </p:nvSpPr>
          <p:spPr bwMode="auto">
            <a:xfrm>
              <a:off x="6070601" y="3768521"/>
              <a:ext cx="128144" cy="108058"/>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sp>
        <p:nvSpPr>
          <p:cNvPr id="131077" name="TextBox 17">
            <a:extLst>
              <a:ext uri="{FF2B5EF4-FFF2-40B4-BE49-F238E27FC236}">
                <a16:creationId xmlns:a16="http://schemas.microsoft.com/office/drawing/2014/main" id="{11C1E434-6C81-4E6D-B417-5161F83A59EA}"/>
              </a:ext>
            </a:extLst>
          </p:cNvPr>
          <p:cNvSpPr txBox="1">
            <a:spLocks noChangeArrowheads="1"/>
          </p:cNvSpPr>
          <p:nvPr/>
        </p:nvSpPr>
        <p:spPr bwMode="auto">
          <a:xfrm>
            <a:off x="457200" y="3536950"/>
            <a:ext cx="17526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alien planet will see a neutron star</a:t>
            </a:r>
          </a:p>
        </p:txBody>
      </p:sp>
      <p:sp>
        <p:nvSpPr>
          <p:cNvPr id="19" name="Freeform 18">
            <a:extLst>
              <a:ext uri="{FF2B5EF4-FFF2-40B4-BE49-F238E27FC236}">
                <a16:creationId xmlns:a16="http://schemas.microsoft.com/office/drawing/2014/main" id="{F3AA0CD7-2F92-4F60-BB29-261D25282FA0}"/>
              </a:ext>
            </a:extLst>
          </p:cNvPr>
          <p:cNvSpPr>
            <a:spLocks/>
          </p:cNvSpPr>
          <p:nvPr/>
        </p:nvSpPr>
        <p:spPr bwMode="auto">
          <a:xfrm>
            <a:off x="1066800" y="1928813"/>
            <a:ext cx="268288" cy="220662"/>
          </a:xfrm>
          <a:custGeom>
            <a:avLst/>
            <a:gdLst>
              <a:gd name="T0" fmla="*/ 0 w 268713"/>
              <a:gd name="T1" fmla="*/ 220662 h 220133"/>
              <a:gd name="T2" fmla="*/ 25360 w 268713"/>
              <a:gd name="T3" fmla="*/ 203688 h 220133"/>
              <a:gd name="T4" fmla="*/ 33812 w 268713"/>
              <a:gd name="T5" fmla="*/ 178227 h 220133"/>
              <a:gd name="T6" fmla="*/ 76079 w 268713"/>
              <a:gd name="T7" fmla="*/ 127305 h 220133"/>
              <a:gd name="T8" fmla="*/ 228238 w 268713"/>
              <a:gd name="T9" fmla="*/ 110332 h 220133"/>
              <a:gd name="T10" fmla="*/ 253598 w 268713"/>
              <a:gd name="T11" fmla="*/ 84870 h 220133"/>
              <a:gd name="T12" fmla="*/ 262051 w 268713"/>
              <a:gd name="T13" fmla="*/ 0 h 220133"/>
              <a:gd name="T14" fmla="*/ 262051 w 268713"/>
              <a:gd name="T15" fmla="*/ 0 h 22013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8713" h="220133">
                <a:moveTo>
                  <a:pt x="0" y="220133"/>
                </a:moveTo>
                <a:cubicBezTo>
                  <a:pt x="8467" y="214489"/>
                  <a:pt x="19043" y="211146"/>
                  <a:pt x="25400" y="203200"/>
                </a:cubicBezTo>
                <a:cubicBezTo>
                  <a:pt x="30975" y="196231"/>
                  <a:pt x="30350" y="186003"/>
                  <a:pt x="33866" y="177800"/>
                </a:cubicBezTo>
                <a:cubicBezTo>
                  <a:pt x="42112" y="158558"/>
                  <a:pt x="50971" y="131805"/>
                  <a:pt x="76200" y="127000"/>
                </a:cubicBezTo>
                <a:cubicBezTo>
                  <a:pt x="126410" y="117436"/>
                  <a:pt x="177800" y="115711"/>
                  <a:pt x="228600" y="110067"/>
                </a:cubicBezTo>
                <a:cubicBezTo>
                  <a:pt x="237067" y="101600"/>
                  <a:pt x="247358" y="94630"/>
                  <a:pt x="254000" y="84667"/>
                </a:cubicBezTo>
                <a:cubicBezTo>
                  <a:pt x="268713" y="62597"/>
                  <a:pt x="262466" y="19332"/>
                  <a:pt x="262466" y="0"/>
                </a:cubicBezTo>
              </a:path>
            </a:pathLst>
          </a:custGeom>
          <a:noFill/>
          <a:ln w="25400" cap="flat" cmpd="sng">
            <a:solidFill>
              <a:schemeClr val="accent1"/>
            </a:solidFill>
            <a:prstDash val="solid"/>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20" name="Freeform 19">
            <a:extLst>
              <a:ext uri="{FF2B5EF4-FFF2-40B4-BE49-F238E27FC236}">
                <a16:creationId xmlns:a16="http://schemas.microsoft.com/office/drawing/2014/main" id="{7435A1DB-FF71-41F9-9CEE-D2E706C9E66C}"/>
              </a:ext>
            </a:extLst>
          </p:cNvPr>
          <p:cNvSpPr>
            <a:spLocks/>
          </p:cNvSpPr>
          <p:nvPr/>
        </p:nvSpPr>
        <p:spPr bwMode="auto">
          <a:xfrm>
            <a:off x="566738" y="2038350"/>
            <a:ext cx="398462" cy="107950"/>
          </a:xfrm>
          <a:custGeom>
            <a:avLst/>
            <a:gdLst>
              <a:gd name="T0" fmla="*/ 398462 w 397934"/>
              <a:gd name="T1" fmla="*/ 77083 h 106713"/>
              <a:gd name="T2" fmla="*/ 313683 w 397934"/>
              <a:gd name="T3" fmla="*/ 59953 h 106713"/>
              <a:gd name="T4" fmla="*/ 169559 w 397934"/>
              <a:gd name="T5" fmla="*/ 68518 h 106713"/>
              <a:gd name="T6" fmla="*/ 50867 w 397934"/>
              <a:gd name="T7" fmla="*/ 85647 h 106713"/>
              <a:gd name="T8" fmla="*/ 0 w 397934"/>
              <a:gd name="T9" fmla="*/ 68518 h 106713"/>
              <a:gd name="T10" fmla="*/ 0 w 397934"/>
              <a:gd name="T11" fmla="*/ 0 h 106713"/>
              <a:gd name="T12" fmla="*/ 0 w 397934"/>
              <a:gd name="T13" fmla="*/ 0 h 1067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934" h="106713">
                <a:moveTo>
                  <a:pt x="397934" y="76200"/>
                </a:moveTo>
                <a:cubicBezTo>
                  <a:pt x="375556" y="70605"/>
                  <a:pt x="334026" y="59266"/>
                  <a:pt x="313267" y="59266"/>
                </a:cubicBezTo>
                <a:cubicBezTo>
                  <a:pt x="265206" y="59266"/>
                  <a:pt x="217312" y="64911"/>
                  <a:pt x="169334" y="67733"/>
                </a:cubicBezTo>
                <a:cubicBezTo>
                  <a:pt x="117360" y="106713"/>
                  <a:pt x="140296" y="101446"/>
                  <a:pt x="50800" y="84666"/>
                </a:cubicBezTo>
                <a:cubicBezTo>
                  <a:pt x="33256" y="81377"/>
                  <a:pt x="0" y="85582"/>
                  <a:pt x="0" y="67733"/>
                </a:cubicBezTo>
                <a:lnTo>
                  <a:pt x="0" y="0"/>
                </a:lnTo>
              </a:path>
            </a:pathLst>
          </a:custGeom>
          <a:noFill/>
          <a:ln w="25400" cap="flat" cmpd="sng">
            <a:solidFill>
              <a:schemeClr val="accent1"/>
            </a:solidFill>
            <a:prstDash val="solid"/>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22" name="Freeform 21">
            <a:extLst>
              <a:ext uri="{FF2B5EF4-FFF2-40B4-BE49-F238E27FC236}">
                <a16:creationId xmlns:a16="http://schemas.microsoft.com/office/drawing/2014/main" id="{9C1943C2-34D5-427A-ACA5-DE6BB1AAD230}"/>
              </a:ext>
            </a:extLst>
          </p:cNvPr>
          <p:cNvSpPr>
            <a:spLocks/>
          </p:cNvSpPr>
          <p:nvPr/>
        </p:nvSpPr>
        <p:spPr bwMode="auto">
          <a:xfrm>
            <a:off x="677863" y="1852613"/>
            <a:ext cx="330200" cy="261937"/>
          </a:xfrm>
          <a:custGeom>
            <a:avLst/>
            <a:gdLst>
              <a:gd name="T0" fmla="*/ 330200 w 330200"/>
              <a:gd name="T1" fmla="*/ 261937 h 262467"/>
              <a:gd name="T2" fmla="*/ 262467 w 330200"/>
              <a:gd name="T3" fmla="*/ 194340 h 262467"/>
              <a:gd name="T4" fmla="*/ 186267 w 330200"/>
              <a:gd name="T5" fmla="*/ 152092 h 262467"/>
              <a:gd name="T6" fmla="*/ 152400 w 330200"/>
              <a:gd name="T7" fmla="*/ 118294 h 262467"/>
              <a:gd name="T8" fmla="*/ 127000 w 330200"/>
              <a:gd name="T9" fmla="*/ 109845 h 262467"/>
              <a:gd name="T10" fmla="*/ 59267 w 330200"/>
              <a:gd name="T11" fmla="*/ 92945 h 262467"/>
              <a:gd name="T12" fmla="*/ 0 w 330200"/>
              <a:gd name="T13" fmla="*/ 67596 h 262467"/>
              <a:gd name="T14" fmla="*/ 8467 w 330200"/>
              <a:gd name="T15" fmla="*/ 0 h 262467"/>
              <a:gd name="T16" fmla="*/ 8467 w 330200"/>
              <a:gd name="T17" fmla="*/ 0 h 2624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0200" h="262467">
                <a:moveTo>
                  <a:pt x="330200" y="262467"/>
                </a:moveTo>
                <a:cubicBezTo>
                  <a:pt x="304047" y="223237"/>
                  <a:pt x="314570" y="233810"/>
                  <a:pt x="262467" y="194733"/>
                </a:cubicBezTo>
                <a:cubicBezTo>
                  <a:pt x="215889" y="159799"/>
                  <a:pt x="225866" y="165600"/>
                  <a:pt x="186267" y="152400"/>
                </a:cubicBezTo>
                <a:cubicBezTo>
                  <a:pt x="174978" y="141111"/>
                  <a:pt x="167546" y="123581"/>
                  <a:pt x="152400" y="118533"/>
                </a:cubicBezTo>
                <a:cubicBezTo>
                  <a:pt x="143933" y="115711"/>
                  <a:pt x="135658" y="112231"/>
                  <a:pt x="127000" y="110067"/>
                </a:cubicBezTo>
                <a:cubicBezTo>
                  <a:pt x="107677" y="105236"/>
                  <a:pt x="78621" y="102810"/>
                  <a:pt x="59267" y="93133"/>
                </a:cubicBezTo>
                <a:cubicBezTo>
                  <a:pt x="798" y="63898"/>
                  <a:pt x="70483" y="85354"/>
                  <a:pt x="0" y="67733"/>
                </a:cubicBezTo>
                <a:cubicBezTo>
                  <a:pt x="8866" y="5673"/>
                  <a:pt x="8467" y="28423"/>
                  <a:pt x="8467" y="0"/>
                </a:cubicBezTo>
              </a:path>
            </a:pathLst>
          </a:custGeom>
          <a:noFill/>
          <a:ln w="25400" cap="flat" cmpd="sng">
            <a:solidFill>
              <a:schemeClr val="accent1"/>
            </a:solidFill>
            <a:prstDash val="solid"/>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endParaRPr lang="en-US"/>
          </a:p>
        </p:txBody>
      </p:sp>
      <p:cxnSp>
        <p:nvCxnSpPr>
          <p:cNvPr id="131081" name="Straight Arrow Connector 23">
            <a:extLst>
              <a:ext uri="{FF2B5EF4-FFF2-40B4-BE49-F238E27FC236}">
                <a16:creationId xmlns:a16="http://schemas.microsoft.com/office/drawing/2014/main" id="{94711BA5-7BF3-421E-94D2-1E454D857870}"/>
              </a:ext>
            </a:extLst>
          </p:cNvPr>
          <p:cNvCxnSpPr>
            <a:cxnSpLocks noChangeShapeType="1"/>
          </p:cNvCxnSpPr>
          <p:nvPr/>
        </p:nvCxnSpPr>
        <p:spPr bwMode="auto">
          <a:xfrm>
            <a:off x="1447800" y="2438400"/>
            <a:ext cx="1600200" cy="1588"/>
          </a:xfrm>
          <a:prstGeom prst="straightConnector1">
            <a:avLst/>
          </a:prstGeom>
          <a:noFill/>
          <a:ln w="381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nvGrpSpPr>
          <p:cNvPr id="131082" name="Group 25">
            <a:extLst>
              <a:ext uri="{FF2B5EF4-FFF2-40B4-BE49-F238E27FC236}">
                <a16:creationId xmlns:a16="http://schemas.microsoft.com/office/drawing/2014/main" id="{73095BC1-1CBB-48C4-B771-FAF63C14AC81}"/>
              </a:ext>
            </a:extLst>
          </p:cNvPr>
          <p:cNvGrpSpPr>
            <a:grpSpLocks/>
          </p:cNvGrpSpPr>
          <p:nvPr/>
        </p:nvGrpSpPr>
        <p:grpSpPr bwMode="auto">
          <a:xfrm>
            <a:off x="7561263" y="304800"/>
            <a:ext cx="588962" cy="1085850"/>
            <a:chOff x="6070601" y="2904067"/>
            <a:chExt cx="1117599" cy="2057400"/>
          </a:xfrm>
        </p:grpSpPr>
        <p:grpSp>
          <p:nvGrpSpPr>
            <p:cNvPr id="131086" name="Group 40">
              <a:extLst>
                <a:ext uri="{FF2B5EF4-FFF2-40B4-BE49-F238E27FC236}">
                  <a16:creationId xmlns:a16="http://schemas.microsoft.com/office/drawing/2014/main" id="{B59A155C-591F-4FB0-978C-EDE80FD2DF72}"/>
                </a:ext>
              </a:extLst>
            </p:cNvPr>
            <p:cNvGrpSpPr>
              <a:grpSpLocks/>
            </p:cNvGrpSpPr>
            <p:nvPr/>
          </p:nvGrpSpPr>
          <p:grpSpPr bwMode="auto">
            <a:xfrm>
              <a:off x="6409252" y="2904067"/>
              <a:ext cx="778948" cy="2057400"/>
              <a:chOff x="6409252" y="2904067"/>
              <a:chExt cx="778948" cy="2057400"/>
            </a:xfrm>
          </p:grpSpPr>
          <p:sp>
            <p:nvSpPr>
              <p:cNvPr id="32" name="Oval 31">
                <a:extLst>
                  <a:ext uri="{FF2B5EF4-FFF2-40B4-BE49-F238E27FC236}">
                    <a16:creationId xmlns:a16="http://schemas.microsoft.com/office/drawing/2014/main" id="{337E731C-083E-42B3-8574-BD1C81A9CB6F}"/>
                  </a:ext>
                </a:extLst>
              </p:cNvPr>
              <p:cNvSpPr>
                <a:spLocks noChangeArrowheads="1"/>
              </p:cNvSpPr>
              <p:nvPr/>
            </p:nvSpPr>
            <p:spPr bwMode="auto">
              <a:xfrm>
                <a:off x="6679106" y="2904067"/>
                <a:ext cx="271116" cy="372979"/>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cxnSp>
            <p:nvCxnSpPr>
              <p:cNvPr id="33" name="Straight Connector 32">
                <a:extLst>
                  <a:ext uri="{FF2B5EF4-FFF2-40B4-BE49-F238E27FC236}">
                    <a16:creationId xmlns:a16="http://schemas.microsoft.com/office/drawing/2014/main" id="{79DADFE1-7155-4B4F-9A81-A7C0F0CDEF5E}"/>
                  </a:ext>
                </a:extLst>
              </p:cNvPr>
              <p:cNvCxnSpPr>
                <a:cxnSpLocks noChangeShapeType="1"/>
              </p:cNvCxnSpPr>
              <p:nvPr/>
            </p:nvCxnSpPr>
            <p:spPr bwMode="auto">
              <a:xfrm rot="16200000" flipH="1">
                <a:off x="6492853" y="3647009"/>
                <a:ext cx="688809" cy="9038"/>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4" name="Straight Connector 33">
                <a:extLst>
                  <a:ext uri="{FF2B5EF4-FFF2-40B4-BE49-F238E27FC236}">
                    <a16:creationId xmlns:a16="http://schemas.microsoft.com/office/drawing/2014/main" id="{2FCB83FE-E468-4BBE-962B-A5729868B5D0}"/>
                  </a:ext>
                </a:extLst>
              </p:cNvPr>
              <p:cNvCxnSpPr>
                <a:cxnSpLocks noChangeShapeType="1"/>
              </p:cNvCxnSpPr>
              <p:nvPr/>
            </p:nvCxnSpPr>
            <p:spPr bwMode="auto">
              <a:xfrm rot="5400000">
                <a:off x="6426431" y="4070876"/>
                <a:ext cx="490286" cy="340402"/>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5" name="Straight Connector 34">
                <a:extLst>
                  <a:ext uri="{FF2B5EF4-FFF2-40B4-BE49-F238E27FC236}">
                    <a16:creationId xmlns:a16="http://schemas.microsoft.com/office/drawing/2014/main" id="{BDA80394-F81B-4538-A0EF-5C285B99A193}"/>
                  </a:ext>
                </a:extLst>
              </p:cNvPr>
              <p:cNvCxnSpPr>
                <a:cxnSpLocks noChangeShapeType="1"/>
              </p:cNvCxnSpPr>
              <p:nvPr/>
            </p:nvCxnSpPr>
            <p:spPr bwMode="auto">
              <a:xfrm flipV="1">
                <a:off x="6501373" y="4486220"/>
                <a:ext cx="686827" cy="0"/>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6" name="Straight Connector 35">
                <a:extLst>
                  <a:ext uri="{FF2B5EF4-FFF2-40B4-BE49-F238E27FC236}">
                    <a16:creationId xmlns:a16="http://schemas.microsoft.com/office/drawing/2014/main" id="{F96D0D89-19D0-4882-B883-352211D2533A}"/>
                  </a:ext>
                </a:extLst>
              </p:cNvPr>
              <p:cNvCxnSpPr>
                <a:cxnSpLocks noChangeShapeType="1"/>
              </p:cNvCxnSpPr>
              <p:nvPr/>
            </p:nvCxnSpPr>
            <p:spPr bwMode="auto">
              <a:xfrm rot="16200000" flipH="1">
                <a:off x="6769845" y="4067864"/>
                <a:ext cx="490286" cy="346425"/>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7" name="Elbow Connector 36">
                <a:extLst>
                  <a:ext uri="{FF2B5EF4-FFF2-40B4-BE49-F238E27FC236}">
                    <a16:creationId xmlns:a16="http://schemas.microsoft.com/office/drawing/2014/main" id="{C6CC7701-4C09-4624-BB58-02276C00D8E4}"/>
                  </a:ext>
                </a:extLst>
              </p:cNvPr>
              <p:cNvCxnSpPr>
                <a:cxnSpLocks noChangeShapeType="1"/>
              </p:cNvCxnSpPr>
              <p:nvPr/>
            </p:nvCxnSpPr>
            <p:spPr bwMode="auto">
              <a:xfrm rot="5400000">
                <a:off x="6326985" y="4567224"/>
                <a:ext cx="442161" cy="280152"/>
              </a:xfrm>
              <a:prstGeom prst="bentConnector3">
                <a:avLst>
                  <a:gd name="adj1" fmla="val 98079"/>
                </a:avLst>
              </a:prstGeom>
              <a:noFill/>
              <a:ln w="25400">
                <a:solidFill>
                  <a:schemeClr val="accent1"/>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8" name="Elbow Connector 37">
                <a:extLst>
                  <a:ext uri="{FF2B5EF4-FFF2-40B4-BE49-F238E27FC236}">
                    <a16:creationId xmlns:a16="http://schemas.microsoft.com/office/drawing/2014/main" id="{22AF416A-A2C7-4F70-B809-C7621B234D33}"/>
                  </a:ext>
                </a:extLst>
              </p:cNvPr>
              <p:cNvCxnSpPr>
                <a:cxnSpLocks noChangeShapeType="1"/>
              </p:cNvCxnSpPr>
              <p:nvPr/>
            </p:nvCxnSpPr>
            <p:spPr bwMode="auto">
              <a:xfrm rot="5400000">
                <a:off x="6674914" y="4601815"/>
                <a:ext cx="439153" cy="280154"/>
              </a:xfrm>
              <a:prstGeom prst="bentConnector3">
                <a:avLst>
                  <a:gd name="adj1" fmla="val 98079"/>
                </a:avLst>
              </a:prstGeom>
              <a:noFill/>
              <a:ln w="25400">
                <a:solidFill>
                  <a:schemeClr val="accent1"/>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cxnSp>
          <p:nvCxnSpPr>
            <p:cNvPr id="28" name="Straight Connector 27">
              <a:extLst>
                <a:ext uri="{FF2B5EF4-FFF2-40B4-BE49-F238E27FC236}">
                  <a16:creationId xmlns:a16="http://schemas.microsoft.com/office/drawing/2014/main" id="{F4AB881A-E0F6-4AF9-9A2E-628DF649F567}"/>
                </a:ext>
              </a:extLst>
            </p:cNvPr>
            <p:cNvCxnSpPr>
              <a:cxnSpLocks noChangeShapeType="1"/>
            </p:cNvCxnSpPr>
            <p:nvPr/>
          </p:nvCxnSpPr>
          <p:spPr bwMode="auto">
            <a:xfrm rot="10800000" flipV="1">
              <a:off x="6188084" y="3634986"/>
              <a:ext cx="644653" cy="174458"/>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9" name="Straight Connector 28">
              <a:extLst>
                <a:ext uri="{FF2B5EF4-FFF2-40B4-BE49-F238E27FC236}">
                  <a16:creationId xmlns:a16="http://schemas.microsoft.com/office/drawing/2014/main" id="{056B1C0B-646F-4781-9B98-7F00B8A01C13}"/>
                </a:ext>
              </a:extLst>
            </p:cNvPr>
            <p:cNvCxnSpPr>
              <a:cxnSpLocks noChangeShapeType="1"/>
            </p:cNvCxnSpPr>
            <p:nvPr/>
          </p:nvCxnSpPr>
          <p:spPr bwMode="auto">
            <a:xfrm rot="10800000">
              <a:off x="6188084" y="3529709"/>
              <a:ext cx="644653" cy="42111"/>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0" name="Oval 29">
              <a:extLst>
                <a:ext uri="{FF2B5EF4-FFF2-40B4-BE49-F238E27FC236}">
                  <a16:creationId xmlns:a16="http://schemas.microsoft.com/office/drawing/2014/main" id="{EDC8D5A8-1554-4E62-8003-89DA8AFACB7D}"/>
                </a:ext>
              </a:extLst>
            </p:cNvPr>
            <p:cNvSpPr>
              <a:spLocks noChangeArrowheads="1"/>
            </p:cNvSpPr>
            <p:nvPr/>
          </p:nvSpPr>
          <p:spPr bwMode="auto">
            <a:xfrm>
              <a:off x="6094700" y="3472560"/>
              <a:ext cx="129532" cy="105275"/>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1" name="Oval 30">
              <a:extLst>
                <a:ext uri="{FF2B5EF4-FFF2-40B4-BE49-F238E27FC236}">
                  <a16:creationId xmlns:a16="http://schemas.microsoft.com/office/drawing/2014/main" id="{7A619ABC-6F7C-4E2A-8B57-B6CB5CB11977}"/>
                </a:ext>
              </a:extLst>
            </p:cNvPr>
            <p:cNvSpPr>
              <a:spLocks noChangeArrowheads="1"/>
            </p:cNvSpPr>
            <p:nvPr/>
          </p:nvSpPr>
          <p:spPr bwMode="auto">
            <a:xfrm>
              <a:off x="6070601" y="3767334"/>
              <a:ext cx="126521" cy="108284"/>
            </a:xfrm>
            <a:prstGeom prst="ellipse">
              <a:avLst/>
            </a:prstGeom>
            <a:gradFill rotWithShape="1">
              <a:gsLst>
                <a:gs pos="0">
                  <a:srgbClr val="CBFFFF"/>
                </a:gs>
                <a:gs pos="100000">
                  <a:srgbClr val="B5E5E9"/>
                </a:gs>
              </a:gsLst>
              <a:lin ang="5400000"/>
            </a:gradFill>
            <a:ln w="9525">
              <a:solidFill>
                <a:srgbClr val="B6DCDF"/>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pic>
        <p:nvPicPr>
          <p:cNvPr id="131083" name="Picture 38">
            <a:extLst>
              <a:ext uri="{FF2B5EF4-FFF2-40B4-BE49-F238E27FC236}">
                <a16:creationId xmlns:a16="http://schemas.microsoft.com/office/drawing/2014/main" id="{FB4315EB-402C-4795-94C0-3D9B7D367DC9}"/>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7623175" y="1390650"/>
            <a:ext cx="63817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84" name="TextBox 39">
            <a:extLst>
              <a:ext uri="{FF2B5EF4-FFF2-40B4-BE49-F238E27FC236}">
                <a16:creationId xmlns:a16="http://schemas.microsoft.com/office/drawing/2014/main" id="{EE8C119A-D04F-45F5-BBFA-DD05580F9224}"/>
              </a:ext>
            </a:extLst>
          </p:cNvPr>
          <p:cNvSpPr txBox="1">
            <a:spLocks noChangeArrowheads="1"/>
          </p:cNvSpPr>
          <p:nvPr/>
        </p:nvSpPr>
        <p:spPr bwMode="auto">
          <a:xfrm>
            <a:off x="7543800" y="2170113"/>
            <a:ext cx="160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Earth</a:t>
            </a:r>
          </a:p>
          <a:p>
            <a:r>
              <a:rPr lang="en-US" altLang="en-US">
                <a:solidFill>
                  <a:srgbClr val="FF0000"/>
                </a:solidFill>
                <a:latin typeface="Arial" panose="020B0604020202020204" pitchFamily="34" charset="0"/>
                <a:cs typeface="Arial" panose="020B0604020202020204" pitchFamily="34" charset="0"/>
              </a:rPr>
              <a:t>Will see a PULSAR</a:t>
            </a:r>
          </a:p>
        </p:txBody>
      </p:sp>
      <p:cxnSp>
        <p:nvCxnSpPr>
          <p:cNvPr id="131085" name="Straight Arrow Connector 40">
            <a:extLst>
              <a:ext uri="{FF2B5EF4-FFF2-40B4-BE49-F238E27FC236}">
                <a16:creationId xmlns:a16="http://schemas.microsoft.com/office/drawing/2014/main" id="{99FB0920-EB85-4BB6-8D57-6FCF745E68FD}"/>
              </a:ext>
            </a:extLst>
          </p:cNvPr>
          <p:cNvCxnSpPr>
            <a:cxnSpLocks noChangeShapeType="1"/>
            <a:endCxn id="30" idx="4"/>
          </p:cNvCxnSpPr>
          <p:nvPr/>
        </p:nvCxnSpPr>
        <p:spPr bwMode="auto">
          <a:xfrm flipV="1">
            <a:off x="6400800" y="660400"/>
            <a:ext cx="1206500" cy="939800"/>
          </a:xfrm>
          <a:prstGeom prst="straightConnector1">
            <a:avLst/>
          </a:prstGeom>
          <a:noFill/>
          <a:ln w="381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7" name="Picture 2">
            <a:extLst>
              <a:ext uri="{FF2B5EF4-FFF2-40B4-BE49-F238E27FC236}">
                <a16:creationId xmlns:a16="http://schemas.microsoft.com/office/drawing/2014/main" id="{A06104BD-5308-4B68-9CBE-F0D638E6C9BE}"/>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l="32251" t="9518" r="33127" b="5933"/>
          <a:stretch>
            <a:fillRect/>
          </a:stretch>
        </p:blipFill>
        <p:spPr bwMode="auto">
          <a:xfrm>
            <a:off x="3962400" y="1295400"/>
            <a:ext cx="10668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098" name="Rectangle 3">
            <a:extLst>
              <a:ext uri="{FF2B5EF4-FFF2-40B4-BE49-F238E27FC236}">
                <a16:creationId xmlns:a16="http://schemas.microsoft.com/office/drawing/2014/main" id="{2CAE8B0E-CF11-44D2-A3CB-176E874BC2C7}"/>
              </a:ext>
            </a:extLst>
          </p:cNvPr>
          <p:cNvSpPr>
            <a:spLocks noChangeArrowheads="1"/>
          </p:cNvSpPr>
          <p:nvPr/>
        </p:nvSpPr>
        <p:spPr bwMode="auto">
          <a:xfrm rot="-277324">
            <a:off x="4916488" y="2433638"/>
            <a:ext cx="325437" cy="3352800"/>
          </a:xfrm>
          <a:prstGeom prst="rect">
            <a:avLst/>
          </a:prstGeom>
          <a:solidFill>
            <a:schemeClr val="tx2"/>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32099" name="Rectangle 4">
            <a:extLst>
              <a:ext uri="{FF2B5EF4-FFF2-40B4-BE49-F238E27FC236}">
                <a16:creationId xmlns:a16="http://schemas.microsoft.com/office/drawing/2014/main" id="{F219F3D0-AC01-4FD9-A23E-83E5E7B2AF5F}"/>
              </a:ext>
            </a:extLst>
          </p:cNvPr>
          <p:cNvSpPr>
            <a:spLocks noChangeArrowheads="1"/>
          </p:cNvSpPr>
          <p:nvPr/>
        </p:nvSpPr>
        <p:spPr bwMode="auto">
          <a:xfrm rot="277324" flipH="1">
            <a:off x="3733800" y="2438400"/>
            <a:ext cx="325438" cy="3352800"/>
          </a:xfrm>
          <a:prstGeom prst="rect">
            <a:avLst/>
          </a:prstGeom>
          <a:solidFill>
            <a:schemeClr val="tx2"/>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32100" name="Oval 8">
            <a:extLst>
              <a:ext uri="{FF2B5EF4-FFF2-40B4-BE49-F238E27FC236}">
                <a16:creationId xmlns:a16="http://schemas.microsoft.com/office/drawing/2014/main" id="{A7CA9E07-454D-40D5-8523-C4B05BF6ACD9}"/>
              </a:ext>
            </a:extLst>
          </p:cNvPr>
          <p:cNvSpPr>
            <a:spLocks noChangeArrowheads="1"/>
          </p:cNvSpPr>
          <p:nvPr/>
        </p:nvSpPr>
        <p:spPr bwMode="auto">
          <a:xfrm rot="992958">
            <a:off x="8435975" y="2300288"/>
            <a:ext cx="230188" cy="328612"/>
          </a:xfrm>
          <a:prstGeom prst="ellipse">
            <a:avLst/>
          </a:prstGeom>
          <a:solidFill>
            <a:srgbClr val="FFFD06"/>
          </a:soli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32101" name="AutoShape 10">
            <a:extLst>
              <a:ext uri="{FF2B5EF4-FFF2-40B4-BE49-F238E27FC236}">
                <a16:creationId xmlns:a16="http://schemas.microsoft.com/office/drawing/2014/main" id="{2D2A5D45-8118-4481-B22E-916C1915679C}"/>
              </a:ext>
            </a:extLst>
          </p:cNvPr>
          <p:cNvSpPr>
            <a:spLocks noChangeArrowheads="1"/>
          </p:cNvSpPr>
          <p:nvPr/>
        </p:nvSpPr>
        <p:spPr bwMode="auto">
          <a:xfrm rot="6168788">
            <a:off x="6438900" y="-1587"/>
            <a:ext cx="304800" cy="40386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FD06"/>
          </a:solidFill>
          <a:ln w="9525">
            <a:solidFill>
              <a:srgbClr val="FFFD06"/>
            </a:solidFill>
            <a:miter lim="800000"/>
            <a:headEnd/>
            <a:tailEnd/>
          </a:ln>
        </p:spPr>
        <p:txBody>
          <a:bodyPr wrap="none" anchor="ctr"/>
          <a:lstStyle/>
          <a:p>
            <a:endParaRPr lang="en-US"/>
          </a:p>
        </p:txBody>
      </p:sp>
      <p:sp>
        <p:nvSpPr>
          <p:cNvPr id="132102" name="Rectangle 11">
            <a:extLst>
              <a:ext uri="{FF2B5EF4-FFF2-40B4-BE49-F238E27FC236}">
                <a16:creationId xmlns:a16="http://schemas.microsoft.com/office/drawing/2014/main" id="{25F9921C-40CA-49E9-BA38-2CD2087EA122}"/>
              </a:ext>
            </a:extLst>
          </p:cNvPr>
          <p:cNvSpPr>
            <a:spLocks noChangeArrowheads="1"/>
          </p:cNvSpPr>
          <p:nvPr/>
        </p:nvSpPr>
        <p:spPr bwMode="auto">
          <a:xfrm>
            <a:off x="4495800" y="1498600"/>
            <a:ext cx="152400" cy="152400"/>
          </a:xfrm>
          <a:prstGeom prst="rect">
            <a:avLst/>
          </a:prstGeom>
          <a:solidFill>
            <a:srgbClr val="FFFD06"/>
          </a:solidFill>
          <a:ln w="9525">
            <a:solidFill>
              <a:srgbClr val="FFFD06"/>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5" name="Picture 2" descr="pulsar_model_still.jpg">
            <a:extLst>
              <a:ext uri="{FF2B5EF4-FFF2-40B4-BE49-F238E27FC236}">
                <a16:creationId xmlns:a16="http://schemas.microsoft.com/office/drawing/2014/main" id="{E906D3E9-5BA3-4837-ADAA-806A4DDB342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65100"/>
            <a:ext cx="9144000" cy="652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Picture 2" descr="111900">
            <a:extLst>
              <a:ext uri="{FF2B5EF4-FFF2-40B4-BE49-F238E27FC236}">
                <a16:creationId xmlns:a16="http://schemas.microsoft.com/office/drawing/2014/main" id="{88025760-DC57-4C2F-9F56-44F40CCB02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04800"/>
            <a:ext cx="429260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0" name="Text Box 3">
            <a:extLst>
              <a:ext uri="{FF2B5EF4-FFF2-40B4-BE49-F238E27FC236}">
                <a16:creationId xmlns:a16="http://schemas.microsoft.com/office/drawing/2014/main" id="{311322DF-2F95-457B-AB83-BEABB98560E5}"/>
              </a:ext>
            </a:extLst>
          </p:cNvPr>
          <p:cNvSpPr txBox="1">
            <a:spLocks noChangeArrowheads="1"/>
          </p:cNvSpPr>
          <p:nvPr/>
        </p:nvSpPr>
        <p:spPr bwMode="auto">
          <a:xfrm>
            <a:off x="7010400" y="2895600"/>
            <a:ext cx="1828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FD06"/>
                </a:solidFill>
                <a:latin typeface="Arial" panose="020B0604020202020204" pitchFamily="34" charset="0"/>
              </a:rPr>
              <a:t>Jocelyn Bell 1969</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3" name="Picture 2" descr="bell_burnell_bw_1">
            <a:extLst>
              <a:ext uri="{FF2B5EF4-FFF2-40B4-BE49-F238E27FC236}">
                <a16:creationId xmlns:a16="http://schemas.microsoft.com/office/drawing/2014/main" id="{C9F1C01E-27DC-49F0-9A1C-E84A051ECD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6613" y="152400"/>
            <a:ext cx="4872037"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194" name="Text Box 3">
            <a:extLst>
              <a:ext uri="{FF2B5EF4-FFF2-40B4-BE49-F238E27FC236}">
                <a16:creationId xmlns:a16="http://schemas.microsoft.com/office/drawing/2014/main" id="{A56C7863-ECDD-43AC-B2BF-93535CB4FB87}"/>
              </a:ext>
            </a:extLst>
          </p:cNvPr>
          <p:cNvSpPr txBox="1">
            <a:spLocks noChangeArrowheads="1"/>
          </p:cNvSpPr>
          <p:nvPr/>
        </p:nvSpPr>
        <p:spPr bwMode="auto">
          <a:xfrm>
            <a:off x="7010400" y="2895600"/>
            <a:ext cx="1828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FD06"/>
                </a:solidFill>
                <a:latin typeface="Arial" panose="020B0604020202020204" pitchFamily="34" charset="0"/>
              </a:rPr>
              <a:t>Jocelyn Burnell-Bell</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2">
            <a:extLst>
              <a:ext uri="{FF2B5EF4-FFF2-40B4-BE49-F238E27FC236}">
                <a16:creationId xmlns:a16="http://schemas.microsoft.com/office/drawing/2014/main" id="{053F4E3B-F38F-4DA2-91C9-63CB7DF94C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9600"/>
            <a:ext cx="9144000"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Picture 2">
            <a:extLst>
              <a:ext uri="{FF2B5EF4-FFF2-40B4-BE49-F238E27FC236}">
                <a16:creationId xmlns:a16="http://schemas.microsoft.com/office/drawing/2014/main" id="{0FCB49D1-9ADF-4518-948C-2BD333FC68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9425"/>
            <a:ext cx="9144000" cy="554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 name="Text Box 7">
            <a:extLst>
              <a:ext uri="{FF2B5EF4-FFF2-40B4-BE49-F238E27FC236}">
                <a16:creationId xmlns:a16="http://schemas.microsoft.com/office/drawing/2014/main" id="{7314EB69-9192-4444-9A95-A4C6C0846E6E}"/>
              </a:ext>
            </a:extLst>
          </p:cNvPr>
          <p:cNvSpPr txBox="1">
            <a:spLocks noChangeArrowheads="1"/>
          </p:cNvSpPr>
          <p:nvPr/>
        </p:nvSpPr>
        <p:spPr bwMode="auto">
          <a:xfrm>
            <a:off x="838200" y="457200"/>
            <a:ext cx="7010400" cy="1938338"/>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Stars Take different paths to their end depending on how MASSIVE they are.</a:t>
            </a:r>
          </a:p>
          <a:p>
            <a:pPr>
              <a:spcBef>
                <a:spcPct val="50000"/>
              </a:spcBef>
              <a:defRPr/>
            </a:pPr>
            <a:endParaRPr lang="en-US">
              <a:solidFill>
                <a:srgbClr val="0000FF"/>
              </a:solidFill>
              <a:latin typeface="Arial" charset="0"/>
              <a:cs typeface="Arial" charset="0"/>
            </a:endParaRPr>
          </a:p>
          <a:p>
            <a:pPr>
              <a:spcBef>
                <a:spcPct val="50000"/>
              </a:spcBef>
              <a:defRPr/>
            </a:pPr>
            <a:r>
              <a:rPr lang="en-US">
                <a:solidFill>
                  <a:srgbClr val="0000FF"/>
                </a:solidFill>
                <a:latin typeface="Arial" charset="0"/>
                <a:cs typeface="Arial" charset="0"/>
              </a:rPr>
              <a:t>1 to  3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PN   +   white dwarf</a:t>
            </a:r>
          </a:p>
        </p:txBody>
      </p:sp>
      <p:sp>
        <p:nvSpPr>
          <p:cNvPr id="24579" name="Oval 19">
            <a:extLst>
              <a:ext uri="{FF2B5EF4-FFF2-40B4-BE49-F238E27FC236}">
                <a16:creationId xmlns:a16="http://schemas.microsoft.com/office/drawing/2014/main" id="{1A3DEE75-217C-41B4-AEE5-0D825479C006}"/>
              </a:ext>
            </a:extLst>
          </p:cNvPr>
          <p:cNvSpPr>
            <a:spLocks noChangeArrowheads="1"/>
          </p:cNvSpPr>
          <p:nvPr/>
        </p:nvSpPr>
        <p:spPr bwMode="auto">
          <a:xfrm flipV="1">
            <a:off x="2179638" y="2252663"/>
            <a:ext cx="46037" cy="46037"/>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3" name="Picture 2">
            <a:extLst>
              <a:ext uri="{FF2B5EF4-FFF2-40B4-BE49-F238E27FC236}">
                <a16:creationId xmlns:a16="http://schemas.microsoft.com/office/drawing/2014/main" id="{B1DBE226-3214-42B9-945D-0A46D79D8172}"/>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381000" y="0"/>
            <a:ext cx="8610600" cy="676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314" name="TextBox 4">
            <a:extLst>
              <a:ext uri="{FF2B5EF4-FFF2-40B4-BE49-F238E27FC236}">
                <a16:creationId xmlns:a16="http://schemas.microsoft.com/office/drawing/2014/main" id="{17F232AF-8678-4C44-8992-0BDF1680F84E}"/>
              </a:ext>
            </a:extLst>
          </p:cNvPr>
          <p:cNvSpPr txBox="1">
            <a:spLocks noChangeArrowheads="1"/>
          </p:cNvSpPr>
          <p:nvPr/>
        </p:nvSpPr>
        <p:spPr bwMode="auto">
          <a:xfrm>
            <a:off x="457200" y="3581400"/>
            <a:ext cx="1752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b="1">
                <a:solidFill>
                  <a:srgbClr val="FFFF00"/>
                </a:solidFill>
                <a:latin typeface="Arial" panose="020B0604020202020204" pitchFamily="34" charset="0"/>
                <a:cs typeface="Arial" panose="020B0604020202020204" pitchFamily="34" charset="0"/>
              </a:rPr>
              <a:t>appeared in the sky as a new star in the year 1181</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2">
            <a:extLst>
              <a:ext uri="{FF2B5EF4-FFF2-40B4-BE49-F238E27FC236}">
                <a16:creationId xmlns:a16="http://schemas.microsoft.com/office/drawing/2014/main" id="{20B708A9-B2E4-416F-B2A7-63E370F38C9A}"/>
              </a:ext>
            </a:extLst>
          </p:cNvPr>
          <p:cNvPicPr>
            <a:picLocks noChangeAspect="1" noChangeArrowheads="1"/>
          </p:cNvPicPr>
          <p:nvPr/>
        </p:nvPicPr>
        <p:blipFill>
          <a:blip r:embed="rId3">
            <a:lum contrast="32000"/>
            <a:extLst>
              <a:ext uri="{28A0092B-C50C-407E-A947-70E740481C1C}">
                <a14:useLocalDpi xmlns:a14="http://schemas.microsoft.com/office/drawing/2010/main" val="0"/>
              </a:ext>
            </a:extLst>
          </a:blip>
          <a:srcRect t="4837" b="9708"/>
          <a:stretch>
            <a:fillRect/>
          </a:stretch>
        </p:blipFill>
        <p:spPr bwMode="auto">
          <a:xfrm>
            <a:off x="2514600" y="1447800"/>
            <a:ext cx="4725988"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Picture 2">
            <a:extLst>
              <a:ext uri="{FF2B5EF4-FFF2-40B4-BE49-F238E27FC236}">
                <a16:creationId xmlns:a16="http://schemas.microsoft.com/office/drawing/2014/main" id="{58C02D43-D85A-40D8-B2FC-F72B7320C6AB}"/>
              </a:ext>
            </a:extLst>
          </p:cNvPr>
          <p:cNvPicPr>
            <a:picLocks noChangeAspect="1" noChangeArrowheads="1"/>
          </p:cNvPicPr>
          <p:nvPr/>
        </p:nvPicPr>
        <p:blipFill>
          <a:blip r:embed="rId3">
            <a:lum contrast="18000"/>
            <a:extLst>
              <a:ext uri="{28A0092B-C50C-407E-A947-70E740481C1C}">
                <a14:useLocalDpi xmlns:a14="http://schemas.microsoft.com/office/drawing/2010/main" val="0"/>
              </a:ext>
            </a:extLst>
          </a:blip>
          <a:srcRect/>
          <a:stretch>
            <a:fillRect/>
          </a:stretch>
        </p:blipFill>
        <p:spPr bwMode="auto">
          <a:xfrm flipH="1">
            <a:off x="228600" y="304800"/>
            <a:ext cx="84582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5" name="Picture 2">
            <a:extLst>
              <a:ext uri="{FF2B5EF4-FFF2-40B4-BE49-F238E27FC236}">
                <a16:creationId xmlns:a16="http://schemas.microsoft.com/office/drawing/2014/main" id="{DF008F1D-4B0D-4DBB-8846-D54CECFE85FE}"/>
              </a:ext>
            </a:extLst>
          </p:cNvPr>
          <p:cNvPicPr>
            <a:picLocks noChangeAspect="1" noChangeArrowheads="1"/>
          </p:cNvPicPr>
          <p:nvPr/>
        </p:nvPicPr>
        <p:blipFill>
          <a:blip r:embed="rId3">
            <a:lum contrast="32000"/>
            <a:extLst>
              <a:ext uri="{28A0092B-C50C-407E-A947-70E740481C1C}">
                <a14:useLocalDpi xmlns:a14="http://schemas.microsoft.com/office/drawing/2010/main" val="0"/>
              </a:ext>
            </a:extLst>
          </a:blip>
          <a:srcRect l="22951" t="-76" r="52" b="76"/>
          <a:stretch>
            <a:fillRect/>
          </a:stretch>
        </p:blipFill>
        <p:spPr bwMode="auto">
          <a:xfrm rot="-5400000">
            <a:off x="1923257" y="1124743"/>
            <a:ext cx="5410200" cy="468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 name="Text Box 7">
            <a:extLst>
              <a:ext uri="{FF2B5EF4-FFF2-40B4-BE49-F238E27FC236}">
                <a16:creationId xmlns:a16="http://schemas.microsoft.com/office/drawing/2014/main" id="{804FCBB1-74AD-4C21-89C4-8BBD771516CC}"/>
              </a:ext>
            </a:extLst>
          </p:cNvPr>
          <p:cNvSpPr txBox="1">
            <a:spLocks noChangeArrowheads="1"/>
          </p:cNvSpPr>
          <p:nvPr/>
        </p:nvSpPr>
        <p:spPr bwMode="auto">
          <a:xfrm>
            <a:off x="838200" y="457200"/>
            <a:ext cx="7010400" cy="360045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FF0000"/>
                </a:solidFill>
                <a:latin typeface="Arial" charset="0"/>
                <a:cs typeface="Arial" charset="0"/>
              </a:rPr>
              <a:t>Stars Take different paths to their end depending on how MASSIVE they are.</a:t>
            </a:r>
          </a:p>
          <a:p>
            <a:pPr>
              <a:spcBef>
                <a:spcPct val="50000"/>
              </a:spcBef>
              <a:defRPr/>
            </a:pPr>
            <a:endParaRPr lang="en-US">
              <a:solidFill>
                <a:srgbClr val="0000FF"/>
              </a:solidFill>
              <a:latin typeface="Arial" charset="0"/>
              <a:cs typeface="Arial" charset="0"/>
            </a:endParaRPr>
          </a:p>
          <a:p>
            <a:pPr>
              <a:spcBef>
                <a:spcPct val="50000"/>
              </a:spcBef>
              <a:defRPr/>
            </a:pPr>
            <a:r>
              <a:rPr lang="en-US">
                <a:solidFill>
                  <a:srgbClr val="0000FF"/>
                </a:solidFill>
                <a:latin typeface="Arial" charset="0"/>
                <a:cs typeface="Arial" charset="0"/>
              </a:rPr>
              <a:t>1 to  3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PN   +   white dwarf</a:t>
            </a:r>
          </a:p>
          <a:p>
            <a:pPr>
              <a:spcBef>
                <a:spcPct val="50000"/>
              </a:spcBef>
              <a:defRPr/>
            </a:pPr>
            <a:r>
              <a:rPr lang="en-US">
                <a:solidFill>
                  <a:srgbClr val="0000FF"/>
                </a:solidFill>
                <a:latin typeface="Arial" charset="0"/>
                <a:cs typeface="Arial" charset="0"/>
              </a:rPr>
              <a:t>3 to  8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SN   +   neutron star</a:t>
            </a:r>
          </a:p>
          <a:p>
            <a:pPr>
              <a:spcBef>
                <a:spcPct val="50000"/>
              </a:spcBef>
              <a:defRPr/>
            </a:pPr>
            <a:r>
              <a:rPr lang="en-US">
                <a:solidFill>
                  <a:srgbClr val="0000FF"/>
                </a:solidFill>
                <a:latin typeface="Arial" charset="0"/>
                <a:cs typeface="Arial" charset="0"/>
              </a:rPr>
              <a:t>    &gt; 8 M</a:t>
            </a:r>
            <a:r>
              <a:rPr lang="en-US" baseline="-25000">
                <a:solidFill>
                  <a:srgbClr val="0000FF"/>
                </a:solidFill>
                <a:latin typeface="Arial" charset="0"/>
                <a:cs typeface="Arial" charset="0"/>
              </a:rPr>
              <a:t>O</a:t>
            </a:r>
            <a:r>
              <a:rPr lang="en-US">
                <a:solidFill>
                  <a:srgbClr val="0000FF"/>
                </a:solidFill>
                <a:latin typeface="Arial" charset="0"/>
                <a:cs typeface="Arial" charset="0"/>
              </a:rPr>
              <a:t>           SN   +   black hole</a:t>
            </a:r>
          </a:p>
          <a:p>
            <a:pPr>
              <a:spcBef>
                <a:spcPct val="50000"/>
              </a:spcBef>
              <a:defRPr/>
            </a:pPr>
            <a:endParaRPr lang="en-US">
              <a:solidFill>
                <a:srgbClr val="0000FF"/>
              </a:solidFill>
              <a:latin typeface="Arial" charset="0"/>
              <a:cs typeface="Arial" charset="0"/>
            </a:endParaRPr>
          </a:p>
        </p:txBody>
      </p:sp>
      <p:sp>
        <p:nvSpPr>
          <p:cNvPr id="151555" name="Oval 19">
            <a:extLst>
              <a:ext uri="{FF2B5EF4-FFF2-40B4-BE49-F238E27FC236}">
                <a16:creationId xmlns:a16="http://schemas.microsoft.com/office/drawing/2014/main" id="{D7E07178-7EB1-4656-ADA6-4616B1824945}"/>
              </a:ext>
            </a:extLst>
          </p:cNvPr>
          <p:cNvSpPr>
            <a:spLocks noChangeArrowheads="1"/>
          </p:cNvSpPr>
          <p:nvPr/>
        </p:nvSpPr>
        <p:spPr bwMode="auto">
          <a:xfrm flipV="1">
            <a:off x="2179638" y="2252663"/>
            <a:ext cx="46037" cy="46037"/>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51556" name="Oval 3">
            <a:extLst>
              <a:ext uri="{FF2B5EF4-FFF2-40B4-BE49-F238E27FC236}">
                <a16:creationId xmlns:a16="http://schemas.microsoft.com/office/drawing/2014/main" id="{DE5E7BE7-8B13-4A43-9E12-9F58D5043B5A}"/>
              </a:ext>
            </a:extLst>
          </p:cNvPr>
          <p:cNvSpPr>
            <a:spLocks noChangeArrowheads="1"/>
          </p:cNvSpPr>
          <p:nvPr/>
        </p:nvSpPr>
        <p:spPr bwMode="auto">
          <a:xfrm flipV="1">
            <a:off x="2176463" y="28067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51557" name="Oval 4">
            <a:extLst>
              <a:ext uri="{FF2B5EF4-FFF2-40B4-BE49-F238E27FC236}">
                <a16:creationId xmlns:a16="http://schemas.microsoft.com/office/drawing/2014/main" id="{313361E7-4A62-4011-95C3-4A0A62E07CC9}"/>
              </a:ext>
            </a:extLst>
          </p:cNvPr>
          <p:cNvSpPr>
            <a:spLocks noChangeArrowheads="1"/>
          </p:cNvSpPr>
          <p:nvPr/>
        </p:nvSpPr>
        <p:spPr bwMode="auto">
          <a:xfrm flipV="1">
            <a:off x="2087563" y="33528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 name="Rectangle 1">
            <a:extLst>
              <a:ext uri="{FF2B5EF4-FFF2-40B4-BE49-F238E27FC236}">
                <a16:creationId xmlns:a16="http://schemas.microsoft.com/office/drawing/2014/main" id="{BC0E6EB2-01BE-4E04-8C1B-A2B948986B0B}"/>
              </a:ext>
            </a:extLst>
          </p:cNvPr>
          <p:cNvSpPr>
            <a:spLocks noChangeArrowheads="1"/>
          </p:cNvSpPr>
          <p:nvPr/>
        </p:nvSpPr>
        <p:spPr bwMode="auto">
          <a:xfrm>
            <a:off x="533400" y="2971800"/>
            <a:ext cx="5562600" cy="609600"/>
          </a:xfrm>
          <a:prstGeom prst="rect">
            <a:avLst/>
          </a:prstGeom>
          <a:noFill/>
          <a:ln w="57150">
            <a:solidFill>
              <a:srgbClr val="FFFF00"/>
            </a:solidFill>
            <a:round/>
            <a:headEnd/>
            <a:tailEnd/>
          </a:ln>
          <a:effectLst>
            <a:outerShdw blurRad="50800" dist="38100" dir="5400000" algn="t" rotWithShape="0">
              <a:srgbClr val="808080">
                <a:alpha val="39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 name="Text Box 7">
            <a:extLst>
              <a:ext uri="{FF2B5EF4-FFF2-40B4-BE49-F238E27FC236}">
                <a16:creationId xmlns:a16="http://schemas.microsoft.com/office/drawing/2014/main" id="{3CAA7A10-E192-4387-B80D-7BFAC1E3974A}"/>
              </a:ext>
            </a:extLst>
          </p:cNvPr>
          <p:cNvSpPr txBox="1">
            <a:spLocks noChangeArrowheads="1"/>
          </p:cNvSpPr>
          <p:nvPr/>
        </p:nvSpPr>
        <p:spPr bwMode="auto">
          <a:xfrm>
            <a:off x="838200" y="457200"/>
            <a:ext cx="7010400" cy="360045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FF0000"/>
                </a:solidFill>
                <a:latin typeface="Arial" charset="0"/>
                <a:cs typeface="Arial" charset="0"/>
              </a:rPr>
              <a:t>Stars Take different paths to their end depending on how MASSIVE they are.</a:t>
            </a:r>
          </a:p>
          <a:p>
            <a:pPr>
              <a:spcBef>
                <a:spcPct val="50000"/>
              </a:spcBef>
              <a:defRPr/>
            </a:pPr>
            <a:endParaRPr lang="en-US">
              <a:solidFill>
                <a:srgbClr val="0000FF"/>
              </a:solidFill>
              <a:latin typeface="Arial" charset="0"/>
              <a:cs typeface="Arial" charset="0"/>
            </a:endParaRPr>
          </a:p>
          <a:p>
            <a:pPr>
              <a:spcBef>
                <a:spcPct val="50000"/>
              </a:spcBef>
              <a:defRPr/>
            </a:pPr>
            <a:r>
              <a:rPr lang="en-US">
                <a:solidFill>
                  <a:srgbClr val="0000FF"/>
                </a:solidFill>
                <a:latin typeface="Arial" charset="0"/>
                <a:cs typeface="Arial" charset="0"/>
              </a:rPr>
              <a:t>1 to  3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PN   +   white dwarf</a:t>
            </a:r>
          </a:p>
          <a:p>
            <a:pPr>
              <a:spcBef>
                <a:spcPct val="50000"/>
              </a:spcBef>
              <a:defRPr/>
            </a:pPr>
            <a:r>
              <a:rPr lang="en-US">
                <a:solidFill>
                  <a:srgbClr val="0000FF"/>
                </a:solidFill>
                <a:latin typeface="Arial" charset="0"/>
                <a:cs typeface="Arial" charset="0"/>
              </a:rPr>
              <a:t>3 to  8 M</a:t>
            </a:r>
            <a:r>
              <a:rPr lang="en-US" sz="2800" baseline="-25000">
                <a:solidFill>
                  <a:srgbClr val="0000FF"/>
                </a:solidFill>
                <a:latin typeface="Arial" charset="0"/>
                <a:cs typeface="Arial" charset="0"/>
              </a:rPr>
              <a:t>O</a:t>
            </a:r>
            <a:r>
              <a:rPr lang="en-US">
                <a:solidFill>
                  <a:srgbClr val="0000FF"/>
                </a:solidFill>
                <a:latin typeface="Arial" charset="0"/>
                <a:cs typeface="Arial" charset="0"/>
              </a:rPr>
              <a:t>          SN   +   neutron star</a:t>
            </a:r>
          </a:p>
          <a:p>
            <a:pPr>
              <a:spcBef>
                <a:spcPct val="50000"/>
              </a:spcBef>
              <a:defRPr/>
            </a:pPr>
            <a:r>
              <a:rPr lang="en-US">
                <a:solidFill>
                  <a:srgbClr val="0000FF"/>
                </a:solidFill>
                <a:latin typeface="Arial" charset="0"/>
                <a:cs typeface="Arial" charset="0"/>
              </a:rPr>
              <a:t>    &gt; 8 M</a:t>
            </a:r>
            <a:r>
              <a:rPr lang="en-US" baseline="-25000">
                <a:solidFill>
                  <a:srgbClr val="0000FF"/>
                </a:solidFill>
                <a:latin typeface="Arial" charset="0"/>
                <a:cs typeface="Arial" charset="0"/>
              </a:rPr>
              <a:t>O</a:t>
            </a:r>
            <a:r>
              <a:rPr lang="en-US">
                <a:solidFill>
                  <a:srgbClr val="0000FF"/>
                </a:solidFill>
                <a:latin typeface="Arial" charset="0"/>
                <a:cs typeface="Arial" charset="0"/>
              </a:rPr>
              <a:t>           SN   +   black hole</a:t>
            </a:r>
          </a:p>
          <a:p>
            <a:pPr>
              <a:spcBef>
                <a:spcPct val="50000"/>
              </a:spcBef>
              <a:defRPr/>
            </a:pPr>
            <a:endParaRPr lang="en-US">
              <a:solidFill>
                <a:srgbClr val="0000FF"/>
              </a:solidFill>
              <a:latin typeface="Arial" charset="0"/>
              <a:cs typeface="Arial" charset="0"/>
            </a:endParaRPr>
          </a:p>
        </p:txBody>
      </p:sp>
      <p:sp>
        <p:nvSpPr>
          <p:cNvPr id="152579" name="Oval 19">
            <a:extLst>
              <a:ext uri="{FF2B5EF4-FFF2-40B4-BE49-F238E27FC236}">
                <a16:creationId xmlns:a16="http://schemas.microsoft.com/office/drawing/2014/main" id="{39B00B74-4813-499C-8E61-2C755939E7B5}"/>
              </a:ext>
            </a:extLst>
          </p:cNvPr>
          <p:cNvSpPr>
            <a:spLocks noChangeArrowheads="1"/>
          </p:cNvSpPr>
          <p:nvPr/>
        </p:nvSpPr>
        <p:spPr bwMode="auto">
          <a:xfrm flipV="1">
            <a:off x="2179638" y="2252663"/>
            <a:ext cx="46037" cy="46037"/>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52580" name="Oval 3">
            <a:extLst>
              <a:ext uri="{FF2B5EF4-FFF2-40B4-BE49-F238E27FC236}">
                <a16:creationId xmlns:a16="http://schemas.microsoft.com/office/drawing/2014/main" id="{D224F71A-1390-4A74-A235-9AFF10EA32D0}"/>
              </a:ext>
            </a:extLst>
          </p:cNvPr>
          <p:cNvSpPr>
            <a:spLocks noChangeArrowheads="1"/>
          </p:cNvSpPr>
          <p:nvPr/>
        </p:nvSpPr>
        <p:spPr bwMode="auto">
          <a:xfrm flipV="1">
            <a:off x="2176463" y="28067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52581" name="Oval 4">
            <a:extLst>
              <a:ext uri="{FF2B5EF4-FFF2-40B4-BE49-F238E27FC236}">
                <a16:creationId xmlns:a16="http://schemas.microsoft.com/office/drawing/2014/main" id="{C1D5A6DE-D1A3-49C1-B453-390705314055}"/>
              </a:ext>
            </a:extLst>
          </p:cNvPr>
          <p:cNvSpPr>
            <a:spLocks noChangeArrowheads="1"/>
          </p:cNvSpPr>
          <p:nvPr/>
        </p:nvSpPr>
        <p:spPr bwMode="auto">
          <a:xfrm flipV="1">
            <a:off x="2087563" y="3352800"/>
            <a:ext cx="46037" cy="46038"/>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 name="Rectangle 1">
            <a:extLst>
              <a:ext uri="{FF2B5EF4-FFF2-40B4-BE49-F238E27FC236}">
                <a16:creationId xmlns:a16="http://schemas.microsoft.com/office/drawing/2014/main" id="{462F7A4E-BFF2-414B-90B2-982C81EF8919}"/>
              </a:ext>
            </a:extLst>
          </p:cNvPr>
          <p:cNvSpPr>
            <a:spLocks noChangeArrowheads="1"/>
          </p:cNvSpPr>
          <p:nvPr/>
        </p:nvSpPr>
        <p:spPr bwMode="auto">
          <a:xfrm>
            <a:off x="533400" y="2971800"/>
            <a:ext cx="5562600" cy="609600"/>
          </a:xfrm>
          <a:prstGeom prst="rect">
            <a:avLst/>
          </a:prstGeom>
          <a:noFill/>
          <a:ln w="57150">
            <a:solidFill>
              <a:srgbClr val="FFFF00"/>
            </a:solidFill>
            <a:round/>
            <a:headEnd/>
            <a:tailEnd/>
          </a:ln>
          <a:effectLst>
            <a:outerShdw blurRad="50800" dist="38100" dir="5400000" algn="t" rotWithShape="0">
              <a:srgbClr val="808080">
                <a:alpha val="39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cxnSp>
        <p:nvCxnSpPr>
          <p:cNvPr id="152583" name="Straight Arrow Connector 7">
            <a:extLst>
              <a:ext uri="{FF2B5EF4-FFF2-40B4-BE49-F238E27FC236}">
                <a16:creationId xmlns:a16="http://schemas.microsoft.com/office/drawing/2014/main" id="{9FC6854E-5CAC-4396-866A-7A0B206BDCD8}"/>
              </a:ext>
            </a:extLst>
          </p:cNvPr>
          <p:cNvCxnSpPr>
            <a:cxnSpLocks noChangeShapeType="1"/>
          </p:cNvCxnSpPr>
          <p:nvPr/>
        </p:nvCxnSpPr>
        <p:spPr bwMode="auto">
          <a:xfrm rot="5400000">
            <a:off x="4114801" y="4038600"/>
            <a:ext cx="1219200" cy="3175"/>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sp>
        <p:nvSpPr>
          <p:cNvPr id="9" name="Text Box 7">
            <a:extLst>
              <a:ext uri="{FF2B5EF4-FFF2-40B4-BE49-F238E27FC236}">
                <a16:creationId xmlns:a16="http://schemas.microsoft.com/office/drawing/2014/main" id="{C90AEAEE-897D-46B0-BF90-EBFAE4688566}"/>
              </a:ext>
            </a:extLst>
          </p:cNvPr>
          <p:cNvSpPr txBox="1">
            <a:spLocks noChangeArrowheads="1"/>
          </p:cNvSpPr>
          <p:nvPr/>
        </p:nvSpPr>
        <p:spPr bwMode="auto">
          <a:xfrm>
            <a:off x="990600" y="4705350"/>
            <a:ext cx="70104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FF0000"/>
                </a:solidFill>
                <a:latin typeface="Arial" charset="0"/>
                <a:cs typeface="Arial" charset="0"/>
              </a:rPr>
              <a:t>an object whose escape speed is &gt; </a:t>
            </a:r>
            <a:r>
              <a:rPr lang="en-US" i="1">
                <a:solidFill>
                  <a:srgbClr val="FF0000"/>
                </a:solidFill>
                <a:latin typeface="Arial" charset="0"/>
                <a:cs typeface="Arial" charset="0"/>
              </a:rPr>
              <a:t>c</a:t>
            </a:r>
            <a:endParaRPr lang="en-US" i="1">
              <a:solidFill>
                <a:srgbClr val="0000FF"/>
              </a:solidFill>
              <a:latin typeface="Arial" charset="0"/>
              <a:cs typeface="Arial"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1" name="Picture 2" descr=" earth.gif                                                      00001DECphoenix                        ABA78158:">
            <a:extLst>
              <a:ext uri="{FF2B5EF4-FFF2-40B4-BE49-F238E27FC236}">
                <a16:creationId xmlns:a16="http://schemas.microsoft.com/office/drawing/2014/main" id="{5F24ABF3-D94B-436D-9EE6-3EB64BC75F3F}"/>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2303463" y="1828800"/>
            <a:ext cx="4470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02" name="Text Box 4">
            <a:extLst>
              <a:ext uri="{FF2B5EF4-FFF2-40B4-BE49-F238E27FC236}">
                <a16:creationId xmlns:a16="http://schemas.microsoft.com/office/drawing/2014/main" id="{BEFEFEBF-FDA1-4834-A4D5-70D6334BC8AF}"/>
              </a:ext>
            </a:extLst>
          </p:cNvPr>
          <p:cNvSpPr txBox="1">
            <a:spLocks noChangeArrowheads="1"/>
          </p:cNvSpPr>
          <p:nvPr/>
        </p:nvSpPr>
        <p:spPr bwMode="auto">
          <a:xfrm>
            <a:off x="4673600" y="457200"/>
            <a:ext cx="37258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b="1">
                <a:solidFill>
                  <a:srgbClr val="FE0000"/>
                </a:solidFill>
              </a:rPr>
              <a:t>V</a:t>
            </a:r>
            <a:r>
              <a:rPr lang="en-US" altLang="en-US" sz="2800" b="1" baseline="-25000">
                <a:solidFill>
                  <a:srgbClr val="FE0000"/>
                </a:solidFill>
              </a:rPr>
              <a:t>escape</a:t>
            </a:r>
            <a:r>
              <a:rPr lang="en-US" altLang="en-US" sz="2800" b="1">
                <a:solidFill>
                  <a:srgbClr val="FE0000"/>
                </a:solidFill>
              </a:rPr>
              <a:t> = 7 miles/second</a:t>
            </a:r>
            <a:endParaRPr lang="en-US" altLang="en-US">
              <a:solidFill>
                <a:srgbClr val="FE0000"/>
              </a:solidFill>
            </a:endParaRPr>
          </a:p>
        </p:txBody>
      </p:sp>
      <p:pic>
        <p:nvPicPr>
          <p:cNvPr id="89097" name="Picture 9">
            <a:extLst>
              <a:ext uri="{FF2B5EF4-FFF2-40B4-BE49-F238E27FC236}">
                <a16:creationId xmlns:a16="http://schemas.microsoft.com/office/drawing/2014/main" id="{D61663D4-BE0C-4759-B9C1-2652A07FFC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1295400"/>
            <a:ext cx="5080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103" name="Picture 15">
            <a:extLst>
              <a:ext uri="{FF2B5EF4-FFF2-40B4-BE49-F238E27FC236}">
                <a16:creationId xmlns:a16="http://schemas.microsoft.com/office/drawing/2014/main" id="{60937FB5-288A-4E6B-85B4-17D18176B1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381000"/>
            <a:ext cx="5080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104" name="Picture 16">
            <a:extLst>
              <a:ext uri="{FF2B5EF4-FFF2-40B4-BE49-F238E27FC236}">
                <a16:creationId xmlns:a16="http://schemas.microsoft.com/office/drawing/2014/main" id="{78FD0547-222C-4DCD-B5B0-AB13556177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1295400"/>
            <a:ext cx="5080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105" name="Picture 17">
            <a:extLst>
              <a:ext uri="{FF2B5EF4-FFF2-40B4-BE49-F238E27FC236}">
                <a16:creationId xmlns:a16="http://schemas.microsoft.com/office/drawing/2014/main" id="{7337492B-A532-4635-8711-505FB6C3E2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406400"/>
            <a:ext cx="5080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7">
            <a:extLst>
              <a:ext uri="{FF2B5EF4-FFF2-40B4-BE49-F238E27FC236}">
                <a16:creationId xmlns:a16="http://schemas.microsoft.com/office/drawing/2014/main" id="{D8385C55-31AB-4F91-B2DA-A90207437C36}"/>
              </a:ext>
            </a:extLst>
          </p:cNvPr>
          <p:cNvGrpSpPr>
            <a:grpSpLocks/>
          </p:cNvGrpSpPr>
          <p:nvPr/>
        </p:nvGrpSpPr>
        <p:grpSpPr bwMode="auto">
          <a:xfrm>
            <a:off x="4267200" y="76200"/>
            <a:ext cx="508000" cy="1879600"/>
            <a:chOff x="3072" y="96"/>
            <a:chExt cx="360" cy="1184"/>
          </a:xfrm>
        </p:grpSpPr>
        <p:pic>
          <p:nvPicPr>
            <p:cNvPr id="153608" name="Picture 3">
              <a:extLst>
                <a:ext uri="{FF2B5EF4-FFF2-40B4-BE49-F238E27FC236}">
                  <a16:creationId xmlns:a16="http://schemas.microsoft.com/office/drawing/2014/main" id="{6F23890D-B9BA-4EA5-9B69-E6EEBF863F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2" y="864"/>
              <a:ext cx="360"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09" name="Line 6">
              <a:extLst>
                <a:ext uri="{FF2B5EF4-FFF2-40B4-BE49-F238E27FC236}">
                  <a16:creationId xmlns:a16="http://schemas.microsoft.com/office/drawing/2014/main" id="{F568978A-639E-4B81-8BA2-A94385138000}"/>
                </a:ext>
              </a:extLst>
            </p:cNvPr>
            <p:cNvSpPr>
              <a:spLocks noChangeShapeType="1"/>
            </p:cNvSpPr>
            <p:nvPr/>
          </p:nvSpPr>
          <p:spPr bwMode="auto">
            <a:xfrm flipV="1">
              <a:off x="3264" y="96"/>
              <a:ext cx="0" cy="672"/>
            </a:xfrm>
            <a:prstGeom prst="line">
              <a:avLst/>
            </a:prstGeom>
            <a:noFill/>
            <a:ln w="38100">
              <a:solidFill>
                <a:srgbClr val="FE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89097"/>
                                        </p:tgtEl>
                                        <p:attrNameLst>
                                          <p:attrName>style.visibility</p:attrName>
                                        </p:attrNameLst>
                                      </p:cBhvr>
                                      <p:to>
                                        <p:strVal val="visible"/>
                                      </p:to>
                                    </p:set>
                                  </p:childTnLst>
                                </p:cTn>
                              </p:par>
                            </p:childTnLst>
                          </p:cTn>
                        </p:par>
                        <p:par>
                          <p:cTn id="7" fill="hold" nodeType="afterGroup">
                            <p:stCondLst>
                              <p:cond delay="500"/>
                            </p:stCondLst>
                            <p:childTnLst>
                              <p:par>
                                <p:cTn id="8" presetID="1" presetClass="exit" presetSubtype="0" fill="hold" nodeType="afterEffect">
                                  <p:stCondLst>
                                    <p:cond delay="1000"/>
                                  </p:stCondLst>
                                  <p:childTnLst>
                                    <p:set>
                                      <p:cBhvr>
                                        <p:cTn id="9" dur="1" fill="hold">
                                          <p:stCondLst>
                                            <p:cond delay="499"/>
                                          </p:stCondLst>
                                        </p:cTn>
                                        <p:tgtEl>
                                          <p:spTgt spid="89097"/>
                                        </p:tgtEl>
                                        <p:attrNameLst>
                                          <p:attrName>style.visibility</p:attrName>
                                        </p:attrNameLst>
                                      </p:cBhvr>
                                      <p:to>
                                        <p:strVal val="hidden"/>
                                      </p:to>
                                    </p:set>
                                  </p:childTnLst>
                                </p:cTn>
                              </p:par>
                            </p:childTnLst>
                          </p:cTn>
                        </p:par>
                        <p:par>
                          <p:cTn id="10" fill="hold" nodeType="afterGroup">
                            <p:stCondLst>
                              <p:cond delay="2000"/>
                            </p:stCondLst>
                            <p:childTnLst>
                              <p:par>
                                <p:cTn id="11" presetID="1" presetClass="entr" presetSubtype="0" fill="hold" nodeType="afterEffect">
                                  <p:stCondLst>
                                    <p:cond delay="0"/>
                                  </p:stCondLst>
                                  <p:childTnLst>
                                    <p:set>
                                      <p:cBhvr>
                                        <p:cTn id="12" dur="1" fill="hold">
                                          <p:stCondLst>
                                            <p:cond delay="499"/>
                                          </p:stCondLst>
                                        </p:cTn>
                                        <p:tgtEl>
                                          <p:spTgt spid="89103"/>
                                        </p:tgtEl>
                                        <p:attrNameLst>
                                          <p:attrName>style.visibility</p:attrName>
                                        </p:attrNameLst>
                                      </p:cBhvr>
                                      <p:to>
                                        <p:strVal val="visible"/>
                                      </p:to>
                                    </p:set>
                                  </p:childTnLst>
                                </p:cTn>
                              </p:par>
                            </p:childTnLst>
                          </p:cTn>
                        </p:par>
                        <p:par>
                          <p:cTn id="13" fill="hold" nodeType="afterGroup">
                            <p:stCondLst>
                              <p:cond delay="2500"/>
                            </p:stCondLst>
                            <p:childTnLst>
                              <p:par>
                                <p:cTn id="14" presetID="1" presetClass="exit" presetSubtype="0" fill="hold" nodeType="afterEffect">
                                  <p:stCondLst>
                                    <p:cond delay="1000"/>
                                  </p:stCondLst>
                                  <p:childTnLst>
                                    <p:set>
                                      <p:cBhvr>
                                        <p:cTn id="15" dur="1" fill="hold">
                                          <p:stCondLst>
                                            <p:cond delay="499"/>
                                          </p:stCondLst>
                                        </p:cTn>
                                        <p:tgtEl>
                                          <p:spTgt spid="89103"/>
                                        </p:tgtEl>
                                        <p:attrNameLst>
                                          <p:attrName>style.visibility</p:attrName>
                                        </p:attrNameLst>
                                      </p:cBhvr>
                                      <p:to>
                                        <p:strVal val="hidden"/>
                                      </p:to>
                                    </p:set>
                                  </p:childTnLst>
                                </p:cTn>
                              </p:par>
                            </p:childTnLst>
                          </p:cTn>
                        </p:par>
                        <p:par>
                          <p:cTn id="16" fill="hold" nodeType="afterGroup">
                            <p:stCondLst>
                              <p:cond delay="4000"/>
                            </p:stCondLst>
                            <p:childTnLst>
                              <p:par>
                                <p:cTn id="17" presetID="1" presetClass="entr" presetSubtype="0" fill="hold" nodeType="afterEffect">
                                  <p:stCondLst>
                                    <p:cond delay="0"/>
                                  </p:stCondLst>
                                  <p:childTnLst>
                                    <p:set>
                                      <p:cBhvr>
                                        <p:cTn id="18" dur="1" fill="hold">
                                          <p:stCondLst>
                                            <p:cond delay="499"/>
                                          </p:stCondLst>
                                        </p:cTn>
                                        <p:tgtEl>
                                          <p:spTgt spid="89104"/>
                                        </p:tgtEl>
                                        <p:attrNameLst>
                                          <p:attrName>style.visibility</p:attrName>
                                        </p:attrNameLst>
                                      </p:cBhvr>
                                      <p:to>
                                        <p:strVal val="visible"/>
                                      </p:to>
                                    </p:set>
                                  </p:childTnLst>
                                </p:cTn>
                              </p:par>
                            </p:childTnLst>
                          </p:cTn>
                        </p:par>
                        <p:par>
                          <p:cTn id="19" fill="hold" nodeType="afterGroup">
                            <p:stCondLst>
                              <p:cond delay="4500"/>
                            </p:stCondLst>
                            <p:childTnLst>
                              <p:par>
                                <p:cTn id="20" presetID="1" presetClass="exit" presetSubtype="0" fill="hold" nodeType="afterEffect">
                                  <p:stCondLst>
                                    <p:cond delay="1000"/>
                                  </p:stCondLst>
                                  <p:childTnLst>
                                    <p:set>
                                      <p:cBhvr>
                                        <p:cTn id="21" dur="1" fill="hold">
                                          <p:stCondLst>
                                            <p:cond delay="499"/>
                                          </p:stCondLst>
                                        </p:cTn>
                                        <p:tgtEl>
                                          <p:spTgt spid="89104"/>
                                        </p:tgtEl>
                                        <p:attrNameLst>
                                          <p:attrName>style.visibility</p:attrName>
                                        </p:attrNameLst>
                                      </p:cBhvr>
                                      <p:to>
                                        <p:strVal val="hidden"/>
                                      </p:to>
                                    </p:set>
                                  </p:childTnLst>
                                </p:cTn>
                              </p:par>
                            </p:childTnLst>
                          </p:cTn>
                        </p:par>
                        <p:par>
                          <p:cTn id="22" fill="hold" nodeType="afterGroup">
                            <p:stCondLst>
                              <p:cond delay="6000"/>
                            </p:stCondLst>
                            <p:childTnLst>
                              <p:par>
                                <p:cTn id="23" presetID="1" presetClass="entr" presetSubtype="0" fill="hold" nodeType="afterEffect">
                                  <p:stCondLst>
                                    <p:cond delay="0"/>
                                  </p:stCondLst>
                                  <p:childTnLst>
                                    <p:set>
                                      <p:cBhvr>
                                        <p:cTn id="24" dur="1" fill="hold">
                                          <p:stCondLst>
                                            <p:cond delay="499"/>
                                          </p:stCondLst>
                                        </p:cTn>
                                        <p:tgtEl>
                                          <p:spTgt spid="89105"/>
                                        </p:tgtEl>
                                        <p:attrNameLst>
                                          <p:attrName>style.visibility</p:attrName>
                                        </p:attrNameLst>
                                      </p:cBhvr>
                                      <p:to>
                                        <p:strVal val="visible"/>
                                      </p:to>
                                    </p:set>
                                  </p:childTnLst>
                                </p:cTn>
                              </p:par>
                            </p:childTnLst>
                          </p:cTn>
                        </p:par>
                        <p:par>
                          <p:cTn id="25" fill="hold" nodeType="afterGroup">
                            <p:stCondLst>
                              <p:cond delay="6500"/>
                            </p:stCondLst>
                            <p:childTnLst>
                              <p:par>
                                <p:cTn id="26" presetID="1" presetClass="exit" presetSubtype="0" fill="hold" nodeType="afterEffect">
                                  <p:stCondLst>
                                    <p:cond delay="1000"/>
                                  </p:stCondLst>
                                  <p:childTnLst>
                                    <p:set>
                                      <p:cBhvr>
                                        <p:cTn id="27" dur="1" fill="hold">
                                          <p:stCondLst>
                                            <p:cond delay="499"/>
                                          </p:stCondLst>
                                        </p:cTn>
                                        <p:tgtEl>
                                          <p:spTgt spid="89105"/>
                                        </p:tgtEl>
                                        <p:attrNameLst>
                                          <p:attrName>style.visibility</p:attrName>
                                        </p:attrNameLst>
                                      </p:cBhvr>
                                      <p:to>
                                        <p:strVal val="hidden"/>
                                      </p:to>
                                    </p:set>
                                  </p:childTnLst>
                                </p:cTn>
                              </p:par>
                            </p:childTnLst>
                          </p:cTn>
                        </p:par>
                        <p:par>
                          <p:cTn id="28" fill="hold" nodeType="afterGroup">
                            <p:stCondLst>
                              <p:cond delay="8000"/>
                            </p:stCondLst>
                            <p:childTnLst>
                              <p:par>
                                <p:cTn id="29" presetID="1" presetClass="entr" presetSubtype="0" fill="hold" nodeType="afterEffect">
                                  <p:stCondLst>
                                    <p:cond delay="0"/>
                                  </p:stCondLst>
                                  <p:childTnLst>
                                    <p:set>
                                      <p:cBhvr>
                                        <p:cTn id="30" dur="1" fill="hold">
                                          <p:stCondLst>
                                            <p:cond delay="499"/>
                                          </p:stCondLst>
                                        </p:cTn>
                                        <p:tgtEl>
                                          <p:spTgt spid="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xit" presetSubtype="1" fill="hold" nodeType="clickEffect">
                                  <p:stCondLst>
                                    <p:cond delay="0"/>
                                  </p:stCondLst>
                                  <p:childTnLst>
                                    <p:anim calcmode="lin" valueType="num">
                                      <p:cBhvr additive="base">
                                        <p:cTn id="34" dur="500"/>
                                        <p:tgtEl>
                                          <p:spTgt spid="2"/>
                                        </p:tgtEl>
                                        <p:attrNameLst>
                                          <p:attrName>ppt_x</p:attrName>
                                        </p:attrNameLst>
                                      </p:cBhvr>
                                      <p:tavLst>
                                        <p:tav tm="0">
                                          <p:val>
                                            <p:strVal val="ppt_x"/>
                                          </p:val>
                                        </p:tav>
                                        <p:tav tm="100000">
                                          <p:val>
                                            <p:strVal val="ppt_x"/>
                                          </p:val>
                                        </p:tav>
                                      </p:tavLst>
                                    </p:anim>
                                    <p:anim calcmode="lin" valueType="num">
                                      <p:cBhvr additive="base">
                                        <p:cTn id="35" dur="500"/>
                                        <p:tgtEl>
                                          <p:spTgt spid="2"/>
                                        </p:tgtEl>
                                        <p:attrNameLst>
                                          <p:attrName>ppt_y</p:attrName>
                                        </p:attrNameLst>
                                      </p:cBhvr>
                                      <p:tavLst>
                                        <p:tav tm="0">
                                          <p:val>
                                            <p:strVal val="ppt_y"/>
                                          </p:val>
                                        </p:tav>
                                        <p:tav tm="100000">
                                          <p:val>
                                            <p:strVal val="0-ppt_h/2"/>
                                          </p:val>
                                        </p:tav>
                                      </p:tavLst>
                                    </p:anim>
                                    <p:set>
                                      <p:cBhvr>
                                        <p:cTn id="36"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54626" name="Picture 2" descr="Sun_and_earth2.jpg                                             00005DBBphoenix                        ABA78158:">
            <a:extLst>
              <a:ext uri="{FF2B5EF4-FFF2-40B4-BE49-F238E27FC236}">
                <a16:creationId xmlns:a16="http://schemas.microsoft.com/office/drawing/2014/main" id="{37F19265-A2B1-40E4-B452-ADC68508C501}"/>
              </a:ext>
            </a:extLst>
          </p:cNvPr>
          <p:cNvPicPr>
            <a:picLocks noChangeAspect="1" noChangeArrowheads="1"/>
          </p:cNvPicPr>
          <p:nvPr/>
        </p:nvPicPr>
        <p:blipFill>
          <a:blip r:embed="rId2">
            <a:lum contrast="12000"/>
            <a:extLst>
              <a:ext uri="{28A0092B-C50C-407E-A947-70E740481C1C}">
                <a14:useLocalDpi xmlns:a14="http://schemas.microsoft.com/office/drawing/2010/main" val="0"/>
              </a:ext>
            </a:extLst>
          </a:blip>
          <a:srcRect t="4250"/>
          <a:stretch>
            <a:fillRect/>
          </a:stretch>
        </p:blipFill>
        <p:spPr bwMode="auto">
          <a:xfrm>
            <a:off x="1219200" y="49213"/>
            <a:ext cx="7924800" cy="680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627" name="Picture 3" descr="Sun_and_earth2.jpg                                             00005DBBphoenix                        ABA78158:">
            <a:extLst>
              <a:ext uri="{FF2B5EF4-FFF2-40B4-BE49-F238E27FC236}">
                <a16:creationId xmlns:a16="http://schemas.microsoft.com/office/drawing/2014/main" id="{2BEDA0A9-8038-46B2-B5BE-BE44CC733B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1819" r="71817" b="93469"/>
          <a:stretch>
            <a:fillRect/>
          </a:stretch>
        </p:blipFill>
        <p:spPr bwMode="auto">
          <a:xfrm>
            <a:off x="1422400" y="1981200"/>
            <a:ext cx="474663"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628" name="Text Box 7">
            <a:extLst>
              <a:ext uri="{FF2B5EF4-FFF2-40B4-BE49-F238E27FC236}">
                <a16:creationId xmlns:a16="http://schemas.microsoft.com/office/drawing/2014/main" id="{5E6D7477-A1E8-4BE4-B5E7-5107E54B8C93}"/>
              </a:ext>
            </a:extLst>
          </p:cNvPr>
          <p:cNvSpPr txBox="1">
            <a:spLocks noChangeArrowheads="1"/>
          </p:cNvSpPr>
          <p:nvPr/>
        </p:nvSpPr>
        <p:spPr bwMode="auto">
          <a:xfrm>
            <a:off x="3386138" y="5943600"/>
            <a:ext cx="57578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b="1"/>
              <a:t>V</a:t>
            </a:r>
            <a:r>
              <a:rPr lang="en-US" altLang="en-US" sz="2800" b="1" baseline="-25000"/>
              <a:t>escape</a:t>
            </a:r>
            <a:r>
              <a:rPr lang="en-US" altLang="en-US" sz="2800" b="1"/>
              <a:t> = 619 miles/sec from the Sun!!</a:t>
            </a:r>
            <a:endParaRPr lang="en-US" altLang="en-US"/>
          </a:p>
        </p:txBody>
      </p:sp>
      <p:grpSp>
        <p:nvGrpSpPr>
          <p:cNvPr id="2" name="Group 10">
            <a:extLst>
              <a:ext uri="{FF2B5EF4-FFF2-40B4-BE49-F238E27FC236}">
                <a16:creationId xmlns:a16="http://schemas.microsoft.com/office/drawing/2014/main" id="{70B81382-069A-428B-BCBA-B95AC006FA8B}"/>
              </a:ext>
            </a:extLst>
          </p:cNvPr>
          <p:cNvGrpSpPr>
            <a:grpSpLocks/>
          </p:cNvGrpSpPr>
          <p:nvPr/>
        </p:nvGrpSpPr>
        <p:grpSpPr bwMode="auto">
          <a:xfrm>
            <a:off x="2100263" y="2590800"/>
            <a:ext cx="2493962" cy="2819400"/>
            <a:chOff x="1488" y="1632"/>
            <a:chExt cx="1768" cy="1776"/>
          </a:xfrm>
        </p:grpSpPr>
        <p:pic>
          <p:nvPicPr>
            <p:cNvPr id="154634" name="Picture 5">
              <a:extLst>
                <a:ext uri="{FF2B5EF4-FFF2-40B4-BE49-F238E27FC236}">
                  <a16:creationId xmlns:a16="http://schemas.microsoft.com/office/drawing/2014/main" id="{94217DE6-1CFF-4180-B52D-514C158F0AD3}"/>
                </a:ext>
              </a:extLst>
            </p:cNvPr>
            <p:cNvPicPr>
              <a:picLocks noChangeAspect="1" noChangeArrowheads="1"/>
            </p:cNvPicPr>
            <p:nvPr/>
          </p:nvPicPr>
          <p:blipFill>
            <a:blip r:embed="rId3">
              <a:lum bright="6000" contrast="18000"/>
              <a:extLst>
                <a:ext uri="{28A0092B-C50C-407E-A947-70E740481C1C}">
                  <a14:useLocalDpi xmlns:a14="http://schemas.microsoft.com/office/drawing/2010/main" val="0"/>
                </a:ext>
              </a:extLst>
            </a:blip>
            <a:srcRect/>
            <a:stretch>
              <a:fillRect/>
            </a:stretch>
          </p:blipFill>
          <p:spPr bwMode="auto">
            <a:xfrm>
              <a:off x="2784" y="3024"/>
              <a:ext cx="47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635" name="Line 8">
              <a:extLst>
                <a:ext uri="{FF2B5EF4-FFF2-40B4-BE49-F238E27FC236}">
                  <a16:creationId xmlns:a16="http://schemas.microsoft.com/office/drawing/2014/main" id="{627D8337-D550-4CDC-B392-925D53986AB1}"/>
                </a:ext>
              </a:extLst>
            </p:cNvPr>
            <p:cNvSpPr>
              <a:spLocks noChangeShapeType="1"/>
            </p:cNvSpPr>
            <p:nvPr/>
          </p:nvSpPr>
          <p:spPr bwMode="auto">
            <a:xfrm flipH="1" flipV="1">
              <a:off x="1488" y="1632"/>
              <a:ext cx="1392" cy="1392"/>
            </a:xfrm>
            <a:prstGeom prst="line">
              <a:avLst/>
            </a:prstGeom>
            <a:noFill/>
            <a:ln w="57150">
              <a:solidFill>
                <a:srgbClr val="FE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 name="Group 11">
            <a:extLst>
              <a:ext uri="{FF2B5EF4-FFF2-40B4-BE49-F238E27FC236}">
                <a16:creationId xmlns:a16="http://schemas.microsoft.com/office/drawing/2014/main" id="{96098751-E97D-4592-96AF-234AB17D3923}"/>
              </a:ext>
            </a:extLst>
          </p:cNvPr>
          <p:cNvGrpSpPr>
            <a:grpSpLocks/>
          </p:cNvGrpSpPr>
          <p:nvPr/>
        </p:nvGrpSpPr>
        <p:grpSpPr bwMode="auto">
          <a:xfrm>
            <a:off x="541338" y="914400"/>
            <a:ext cx="2354262" cy="1295400"/>
            <a:chOff x="432" y="576"/>
            <a:chExt cx="1668" cy="816"/>
          </a:xfrm>
        </p:grpSpPr>
        <p:pic>
          <p:nvPicPr>
            <p:cNvPr id="154631" name="Picture 4">
              <a:extLst>
                <a:ext uri="{FF2B5EF4-FFF2-40B4-BE49-F238E27FC236}">
                  <a16:creationId xmlns:a16="http://schemas.microsoft.com/office/drawing/2014/main" id="{75246B53-8B50-4B17-A315-D8283350AB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 y="1008"/>
              <a:ext cx="47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632" name="Text Box 6">
              <a:extLst>
                <a:ext uri="{FF2B5EF4-FFF2-40B4-BE49-F238E27FC236}">
                  <a16:creationId xmlns:a16="http://schemas.microsoft.com/office/drawing/2014/main" id="{1A497D23-0B0E-4A92-9843-E2D1665B3831}"/>
                </a:ext>
              </a:extLst>
            </p:cNvPr>
            <p:cNvSpPr txBox="1">
              <a:spLocks noChangeArrowheads="1"/>
            </p:cNvSpPr>
            <p:nvPr/>
          </p:nvSpPr>
          <p:spPr bwMode="auto">
            <a:xfrm>
              <a:off x="624" y="576"/>
              <a:ext cx="147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b="1">
                  <a:solidFill>
                    <a:srgbClr val="FE0000"/>
                  </a:solidFill>
                </a:rPr>
                <a:t>V</a:t>
              </a:r>
              <a:r>
                <a:rPr lang="en-US" altLang="en-US" sz="1800" b="1" baseline="-25000">
                  <a:solidFill>
                    <a:srgbClr val="FE0000"/>
                  </a:solidFill>
                </a:rPr>
                <a:t>escape </a:t>
              </a:r>
              <a:r>
                <a:rPr lang="en-US" altLang="en-US" sz="1800" b="1">
                  <a:solidFill>
                    <a:srgbClr val="FE0000"/>
                  </a:solidFill>
                </a:rPr>
                <a:t>= 7 miles/sec</a:t>
              </a:r>
              <a:endParaRPr lang="en-US" altLang="en-US">
                <a:solidFill>
                  <a:srgbClr val="FE0000"/>
                </a:solidFill>
              </a:endParaRPr>
            </a:p>
          </p:txBody>
        </p:sp>
        <p:sp>
          <p:nvSpPr>
            <p:cNvPr id="154633" name="Line 9">
              <a:extLst>
                <a:ext uri="{FF2B5EF4-FFF2-40B4-BE49-F238E27FC236}">
                  <a16:creationId xmlns:a16="http://schemas.microsoft.com/office/drawing/2014/main" id="{B5871777-F3E1-4460-B15F-CC3E536914C6}"/>
                </a:ext>
              </a:extLst>
            </p:cNvPr>
            <p:cNvSpPr>
              <a:spLocks noChangeShapeType="1"/>
            </p:cNvSpPr>
            <p:nvPr/>
          </p:nvSpPr>
          <p:spPr bwMode="auto">
            <a:xfrm flipH="1" flipV="1">
              <a:off x="432" y="576"/>
              <a:ext cx="432" cy="432"/>
            </a:xfrm>
            <a:prstGeom prst="line">
              <a:avLst/>
            </a:prstGeom>
            <a:noFill/>
            <a:ln w="28575">
              <a:solidFill>
                <a:srgbClr val="FE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9" fill="hold" nodeType="clickEffect">
                                  <p:stCondLst>
                                    <p:cond delay="0"/>
                                  </p:stCondLst>
                                  <p:childTnLst>
                                    <p:anim calcmode="lin" valueType="num">
                                      <p:cBhvr additive="base">
                                        <p:cTn id="6" dur="500"/>
                                        <p:tgtEl>
                                          <p:spTgt spid="3"/>
                                        </p:tgtEl>
                                        <p:attrNameLst>
                                          <p:attrName>ppt_x</p:attrName>
                                        </p:attrNameLst>
                                      </p:cBhvr>
                                      <p:tavLst>
                                        <p:tav tm="0">
                                          <p:val>
                                            <p:strVal val="ppt_x"/>
                                          </p:val>
                                        </p:tav>
                                        <p:tav tm="100000">
                                          <p:val>
                                            <p:strVal val="0-ppt_w/2"/>
                                          </p:val>
                                        </p:tav>
                                      </p:tavLst>
                                    </p:anim>
                                    <p:anim calcmode="lin" valueType="num">
                                      <p:cBhvr additive="base">
                                        <p:cTn id="7" dur="500"/>
                                        <p:tgtEl>
                                          <p:spTgt spid="3"/>
                                        </p:tgtEl>
                                        <p:attrNameLst>
                                          <p:attrName>ppt_y</p:attrName>
                                        </p:attrNameLst>
                                      </p:cBhvr>
                                      <p:tavLst>
                                        <p:tav tm="0">
                                          <p:val>
                                            <p:strVal val="ppt_y"/>
                                          </p:val>
                                        </p:tav>
                                        <p:tav tm="100000">
                                          <p:val>
                                            <p:strVal val="0-ppt_h/2"/>
                                          </p:val>
                                        </p:tav>
                                      </p:tavLst>
                                    </p:anim>
                                    <p:set>
                                      <p:cBhvr>
                                        <p:cTn id="8" dur="1" fill="hold">
                                          <p:stCondLst>
                                            <p:cond delay="499"/>
                                          </p:stCondLst>
                                        </p:cTn>
                                        <p:tgtEl>
                                          <p:spTgt spid="3"/>
                                        </p:tgtEl>
                                        <p:attrNameLst>
                                          <p:attrName>style.visibility</p:attrName>
                                        </p:attrNameLst>
                                      </p:cBhvr>
                                      <p:to>
                                        <p:strVal val="hidden"/>
                                      </p:to>
                                    </p:set>
                                  </p:childTnLst>
                                </p:cTn>
                              </p:par>
                            </p:childTnLst>
                          </p:cTn>
                        </p:par>
                        <p:par>
                          <p:cTn id="9" fill="hold" nodeType="afterGroup">
                            <p:stCondLst>
                              <p:cond delay="500"/>
                            </p:stCondLst>
                            <p:childTnLst>
                              <p:par>
                                <p:cTn id="10" presetID="2" presetClass="exit" presetSubtype="9" fill="hold" nodeType="afterEffect">
                                  <p:stCondLst>
                                    <p:cond delay="0"/>
                                  </p:stCondLst>
                                  <p:childTnLst>
                                    <p:anim calcmode="lin" valueType="num">
                                      <p:cBhvr additive="base">
                                        <p:cTn id="11" dur="500"/>
                                        <p:tgtEl>
                                          <p:spTgt spid="2"/>
                                        </p:tgtEl>
                                        <p:attrNameLst>
                                          <p:attrName>ppt_x</p:attrName>
                                        </p:attrNameLst>
                                      </p:cBhvr>
                                      <p:tavLst>
                                        <p:tav tm="0">
                                          <p:val>
                                            <p:strVal val="ppt_x"/>
                                          </p:val>
                                        </p:tav>
                                        <p:tav tm="100000">
                                          <p:val>
                                            <p:strVal val="0-ppt_w/2"/>
                                          </p:val>
                                        </p:tav>
                                      </p:tavLst>
                                    </p:anim>
                                    <p:anim calcmode="lin" valueType="num">
                                      <p:cBhvr additive="base">
                                        <p:cTn id="12" dur="500"/>
                                        <p:tgtEl>
                                          <p:spTgt spid="2"/>
                                        </p:tgtEl>
                                        <p:attrNameLst>
                                          <p:attrName>ppt_y</p:attrName>
                                        </p:attrNameLst>
                                      </p:cBhvr>
                                      <p:tavLst>
                                        <p:tav tm="0">
                                          <p:val>
                                            <p:strVal val="ppt_y"/>
                                          </p:val>
                                        </p:tav>
                                        <p:tav tm="100000">
                                          <p:val>
                                            <p:strVal val="0-ppt_h/2"/>
                                          </p:val>
                                        </p:tav>
                                      </p:tavLst>
                                    </p:anim>
                                    <p:set>
                                      <p:cBhvr>
                                        <p:cTn id="13"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49" name="Picture 1026">
            <a:extLst>
              <a:ext uri="{FF2B5EF4-FFF2-40B4-BE49-F238E27FC236}">
                <a16:creationId xmlns:a16="http://schemas.microsoft.com/office/drawing/2014/main" id="{6CB6C6CB-597E-4373-BDC7-A116996E71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3" y="2413000"/>
            <a:ext cx="8669337"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5650" name="Picture 1027">
            <a:extLst>
              <a:ext uri="{FF2B5EF4-FFF2-40B4-BE49-F238E27FC236}">
                <a16:creationId xmlns:a16="http://schemas.microsoft.com/office/drawing/2014/main" id="{0EE91862-C1E0-4B80-8D92-4888A68738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6138" y="4876800"/>
            <a:ext cx="21796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5651" name="Picture 1028">
            <a:extLst>
              <a:ext uri="{FF2B5EF4-FFF2-40B4-BE49-F238E27FC236}">
                <a16:creationId xmlns:a16="http://schemas.microsoft.com/office/drawing/2014/main" id="{2BFE5EBB-533D-4902-B322-D6740029D0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9463" y="1295400"/>
            <a:ext cx="222408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5652" name="Picture 1029">
            <a:extLst>
              <a:ext uri="{FF2B5EF4-FFF2-40B4-BE49-F238E27FC236}">
                <a16:creationId xmlns:a16="http://schemas.microsoft.com/office/drawing/2014/main" id="{EDE34270-510A-4672-8645-EC533DFCB99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8263" y="2209800"/>
            <a:ext cx="2235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5653" name="Picture 1030">
            <a:extLst>
              <a:ext uri="{FF2B5EF4-FFF2-40B4-BE49-F238E27FC236}">
                <a16:creationId xmlns:a16="http://schemas.microsoft.com/office/drawing/2014/main" id="{ABC2C077-3DB3-4AF1-A15C-465CA3F93D7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14938" y="5715000"/>
            <a:ext cx="2438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08" name="Picture 1032">
            <a:extLst>
              <a:ext uri="{FF2B5EF4-FFF2-40B4-BE49-F238E27FC236}">
                <a16:creationId xmlns:a16="http://schemas.microsoft.com/office/drawing/2014/main" id="{6C32E1F1-5920-406D-A4A6-DEEFE9FDFC4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64000" y="5753100"/>
            <a:ext cx="9715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09" name="Picture 1033">
            <a:extLst>
              <a:ext uri="{FF2B5EF4-FFF2-40B4-BE49-F238E27FC236}">
                <a16:creationId xmlns:a16="http://schemas.microsoft.com/office/drawing/2014/main" id="{37158DEA-6457-4E07-BF27-70BA0398C3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02088" y="1981200"/>
            <a:ext cx="9429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5656" name="Rectangle 1034">
            <a:extLst>
              <a:ext uri="{FF2B5EF4-FFF2-40B4-BE49-F238E27FC236}">
                <a16:creationId xmlns:a16="http://schemas.microsoft.com/office/drawing/2014/main" id="{AFA28980-0511-4A9D-B56A-4C7C5C0CD9B0}"/>
              </a:ext>
            </a:extLst>
          </p:cNvPr>
          <p:cNvSpPr>
            <a:spLocks noChangeArrowheads="1"/>
          </p:cNvSpPr>
          <p:nvPr/>
        </p:nvSpPr>
        <p:spPr bwMode="auto">
          <a:xfrm>
            <a:off x="3860800" y="1828800"/>
            <a:ext cx="406400" cy="2286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153608"/>
                                        </p:tgtEl>
                                        <p:attrNameLst>
                                          <p:attrName>style.visibility</p:attrName>
                                        </p:attrNameLst>
                                      </p:cBhvr>
                                      <p:to>
                                        <p:strVal val="visible"/>
                                      </p:to>
                                    </p:set>
                                    <p:anim calcmode="lin" valueType="num">
                                      <p:cBhvr additive="base">
                                        <p:cTn id="7" dur="500" fill="hold"/>
                                        <p:tgtEl>
                                          <p:spTgt spid="153608"/>
                                        </p:tgtEl>
                                        <p:attrNameLst>
                                          <p:attrName>ppt_x</p:attrName>
                                        </p:attrNameLst>
                                      </p:cBhvr>
                                      <p:tavLst>
                                        <p:tav tm="0">
                                          <p:val>
                                            <p:strVal val="#ppt_x"/>
                                          </p:val>
                                        </p:tav>
                                        <p:tav tm="100000">
                                          <p:val>
                                            <p:strVal val="#ppt_x"/>
                                          </p:val>
                                        </p:tav>
                                      </p:tavLst>
                                    </p:anim>
                                    <p:anim calcmode="lin" valueType="num">
                                      <p:cBhvr additive="base">
                                        <p:cTn id="8" dur="500" fill="hold"/>
                                        <p:tgtEl>
                                          <p:spTgt spid="153608"/>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fill="hold" nodeType="afterEffect">
                                  <p:stCondLst>
                                    <p:cond delay="0"/>
                                  </p:stCondLst>
                                  <p:childTnLst>
                                    <p:set>
                                      <p:cBhvr>
                                        <p:cTn id="11" dur="1" fill="hold">
                                          <p:stCondLst>
                                            <p:cond delay="0"/>
                                          </p:stCondLst>
                                        </p:cTn>
                                        <p:tgtEl>
                                          <p:spTgt spid="153609"/>
                                        </p:tgtEl>
                                        <p:attrNameLst>
                                          <p:attrName>style.visibility</p:attrName>
                                        </p:attrNameLst>
                                      </p:cBhvr>
                                      <p:to>
                                        <p:strVal val="visible"/>
                                      </p:to>
                                    </p:set>
                                    <p:anim calcmode="lin" valueType="num">
                                      <p:cBhvr additive="base">
                                        <p:cTn id="12" dur="500" fill="hold"/>
                                        <p:tgtEl>
                                          <p:spTgt spid="153609"/>
                                        </p:tgtEl>
                                        <p:attrNameLst>
                                          <p:attrName>ppt_x</p:attrName>
                                        </p:attrNameLst>
                                      </p:cBhvr>
                                      <p:tavLst>
                                        <p:tav tm="0">
                                          <p:val>
                                            <p:strVal val="#ppt_x"/>
                                          </p:val>
                                        </p:tav>
                                        <p:tav tm="100000">
                                          <p:val>
                                            <p:strVal val="#ppt_x"/>
                                          </p:val>
                                        </p:tav>
                                      </p:tavLst>
                                    </p:anim>
                                    <p:anim calcmode="lin" valueType="num">
                                      <p:cBhvr additive="base">
                                        <p:cTn id="13" dur="500" fill="hold"/>
                                        <p:tgtEl>
                                          <p:spTgt spid="15360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3" name="Picture 1026">
            <a:extLst>
              <a:ext uri="{FF2B5EF4-FFF2-40B4-BE49-F238E27FC236}">
                <a16:creationId xmlns:a16="http://schemas.microsoft.com/office/drawing/2014/main" id="{8BA13186-676F-445A-8CBA-F639BB430C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3" y="2413000"/>
            <a:ext cx="8669337"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6674" name="Picture 1027">
            <a:extLst>
              <a:ext uri="{FF2B5EF4-FFF2-40B4-BE49-F238E27FC236}">
                <a16:creationId xmlns:a16="http://schemas.microsoft.com/office/drawing/2014/main" id="{D7D78694-86F5-44F5-9787-0B7E8AF242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6138" y="4876800"/>
            <a:ext cx="21796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6675" name="Picture 1028">
            <a:extLst>
              <a:ext uri="{FF2B5EF4-FFF2-40B4-BE49-F238E27FC236}">
                <a16:creationId xmlns:a16="http://schemas.microsoft.com/office/drawing/2014/main" id="{7E973707-E284-4197-9D5E-8C74878021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9463" y="1295400"/>
            <a:ext cx="222408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08" name="Picture 1032">
            <a:extLst>
              <a:ext uri="{FF2B5EF4-FFF2-40B4-BE49-F238E27FC236}">
                <a16:creationId xmlns:a16="http://schemas.microsoft.com/office/drawing/2014/main" id="{449996CC-FD5B-4EF7-A168-D5974405DA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4000" y="5753100"/>
            <a:ext cx="9715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09" name="Picture 1033">
            <a:extLst>
              <a:ext uri="{FF2B5EF4-FFF2-40B4-BE49-F238E27FC236}">
                <a16:creationId xmlns:a16="http://schemas.microsoft.com/office/drawing/2014/main" id="{3B774E15-7E63-4F3E-81EC-BE977C9F951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2088" y="1981200"/>
            <a:ext cx="9429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6678" name="Rectangle 1034">
            <a:extLst>
              <a:ext uri="{FF2B5EF4-FFF2-40B4-BE49-F238E27FC236}">
                <a16:creationId xmlns:a16="http://schemas.microsoft.com/office/drawing/2014/main" id="{75658184-10F6-4224-9455-791B9672D448}"/>
              </a:ext>
            </a:extLst>
          </p:cNvPr>
          <p:cNvSpPr>
            <a:spLocks noChangeArrowheads="1"/>
          </p:cNvSpPr>
          <p:nvPr/>
        </p:nvSpPr>
        <p:spPr bwMode="auto">
          <a:xfrm>
            <a:off x="3860800" y="1828800"/>
            <a:ext cx="406400" cy="2286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56679" name="TextBox 9">
            <a:extLst>
              <a:ext uri="{FF2B5EF4-FFF2-40B4-BE49-F238E27FC236}">
                <a16:creationId xmlns:a16="http://schemas.microsoft.com/office/drawing/2014/main" id="{46BB717A-4288-4AFC-87BD-D74AD5CE9585}"/>
              </a:ext>
            </a:extLst>
          </p:cNvPr>
          <p:cNvSpPr txBox="1">
            <a:spLocks noChangeArrowheads="1"/>
          </p:cNvSpPr>
          <p:nvPr/>
        </p:nvSpPr>
        <p:spPr bwMode="auto">
          <a:xfrm>
            <a:off x="5257800" y="5562600"/>
            <a:ext cx="3048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V</a:t>
            </a:r>
            <a:r>
              <a:rPr lang="en-US" altLang="en-US" baseline="-25000">
                <a:solidFill>
                  <a:srgbClr val="FF0000"/>
                </a:solidFill>
                <a:latin typeface="Arial" panose="020B0604020202020204" pitchFamily="34" charset="0"/>
                <a:cs typeface="Arial" panose="020B0604020202020204" pitchFamily="34" charset="0"/>
              </a:rPr>
              <a:t>esc</a:t>
            </a:r>
            <a:r>
              <a:rPr lang="en-US" altLang="en-US">
                <a:solidFill>
                  <a:srgbClr val="FF0000"/>
                </a:solidFill>
                <a:latin typeface="Arial" panose="020B0604020202020204" pitchFamily="34" charset="0"/>
                <a:cs typeface="Arial" panose="020B0604020202020204" pitchFamily="34" charset="0"/>
              </a:rPr>
              <a:t> = 6,200 km/s</a:t>
            </a:r>
          </a:p>
        </p:txBody>
      </p:sp>
      <p:sp>
        <p:nvSpPr>
          <p:cNvPr id="156680" name="TextBox 10">
            <a:extLst>
              <a:ext uri="{FF2B5EF4-FFF2-40B4-BE49-F238E27FC236}">
                <a16:creationId xmlns:a16="http://schemas.microsoft.com/office/drawing/2014/main" id="{2A41039E-F4B1-4F1C-89FB-1BBFF3AAABB6}"/>
              </a:ext>
            </a:extLst>
          </p:cNvPr>
          <p:cNvSpPr txBox="1">
            <a:spLocks noChangeArrowheads="1"/>
          </p:cNvSpPr>
          <p:nvPr/>
        </p:nvSpPr>
        <p:spPr bwMode="auto">
          <a:xfrm>
            <a:off x="5257800" y="2438400"/>
            <a:ext cx="3048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0"/>
                </a:solidFill>
                <a:latin typeface="Arial" panose="020B0604020202020204" pitchFamily="34" charset="0"/>
                <a:cs typeface="Arial" panose="020B0604020202020204" pitchFamily="34" charset="0"/>
              </a:rPr>
              <a:t>V</a:t>
            </a:r>
            <a:r>
              <a:rPr lang="en-US" altLang="en-US" baseline="-25000">
                <a:solidFill>
                  <a:srgbClr val="FF0000"/>
                </a:solidFill>
                <a:latin typeface="Arial" panose="020B0604020202020204" pitchFamily="34" charset="0"/>
                <a:cs typeface="Arial" panose="020B0604020202020204" pitchFamily="34" charset="0"/>
              </a:rPr>
              <a:t>esc</a:t>
            </a:r>
            <a:r>
              <a:rPr lang="en-US" altLang="en-US">
                <a:solidFill>
                  <a:srgbClr val="FF0000"/>
                </a:solidFill>
                <a:latin typeface="Arial" panose="020B0604020202020204" pitchFamily="34" charset="0"/>
                <a:cs typeface="Arial" panose="020B0604020202020204" pitchFamily="34" charset="0"/>
              </a:rPr>
              <a:t> = 232,000 km/s</a:t>
            </a:r>
          </a:p>
          <a:p>
            <a:r>
              <a:rPr lang="en-US" altLang="en-US">
                <a:solidFill>
                  <a:schemeClr val="bg1"/>
                </a:solidFill>
                <a:latin typeface="Arial" panose="020B0604020202020204" pitchFamily="34" charset="0"/>
                <a:cs typeface="Arial" panose="020B0604020202020204" pitchFamily="34" charset="0"/>
              </a:rPr>
              <a:t>V</a:t>
            </a:r>
            <a:r>
              <a:rPr lang="en-US" altLang="en-US" baseline="-25000">
                <a:solidFill>
                  <a:schemeClr val="bg1"/>
                </a:solidFill>
                <a:latin typeface="Arial" panose="020B0604020202020204" pitchFamily="34" charset="0"/>
                <a:cs typeface="Arial" panose="020B0604020202020204" pitchFamily="34" charset="0"/>
              </a:rPr>
              <a:t>esc</a:t>
            </a:r>
            <a:r>
              <a:rPr lang="en-US" altLang="en-US">
                <a:solidFill>
                  <a:schemeClr val="bg1"/>
                </a:solidFill>
                <a:latin typeface="Arial" panose="020B0604020202020204" pitchFamily="34" charset="0"/>
                <a:cs typeface="Arial" panose="020B0604020202020204" pitchFamily="34" charset="0"/>
              </a:rPr>
              <a:t> </a:t>
            </a:r>
            <a:r>
              <a:rPr lang="en-US" altLang="en-US">
                <a:solidFill>
                  <a:srgbClr val="FFFF00"/>
                </a:solidFill>
                <a:latin typeface="Arial" panose="020B0604020202020204" pitchFamily="34" charset="0"/>
                <a:cs typeface="Arial" panose="020B0604020202020204" pitchFamily="34" charset="0"/>
              </a:rPr>
              <a:t>= 78% </a:t>
            </a:r>
            <a:r>
              <a:rPr lang="en-US" altLang="en-US" i="1">
                <a:solidFill>
                  <a:srgbClr val="FFFF00"/>
                </a:solidFill>
                <a:latin typeface="Arial" panose="020B0604020202020204" pitchFamily="34" charset="0"/>
                <a:cs typeface="Arial" panose="020B0604020202020204" pitchFamily="34" charset="0"/>
              </a:rPr>
              <a:t>c</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153608"/>
                                        </p:tgtEl>
                                        <p:attrNameLst>
                                          <p:attrName>style.visibility</p:attrName>
                                        </p:attrNameLst>
                                      </p:cBhvr>
                                      <p:to>
                                        <p:strVal val="visible"/>
                                      </p:to>
                                    </p:set>
                                    <p:anim calcmode="lin" valueType="num">
                                      <p:cBhvr additive="base">
                                        <p:cTn id="7" dur="500" fill="hold"/>
                                        <p:tgtEl>
                                          <p:spTgt spid="153608"/>
                                        </p:tgtEl>
                                        <p:attrNameLst>
                                          <p:attrName>ppt_x</p:attrName>
                                        </p:attrNameLst>
                                      </p:cBhvr>
                                      <p:tavLst>
                                        <p:tav tm="0">
                                          <p:val>
                                            <p:strVal val="#ppt_x"/>
                                          </p:val>
                                        </p:tav>
                                        <p:tav tm="100000">
                                          <p:val>
                                            <p:strVal val="#ppt_x"/>
                                          </p:val>
                                        </p:tav>
                                      </p:tavLst>
                                    </p:anim>
                                    <p:anim calcmode="lin" valueType="num">
                                      <p:cBhvr additive="base">
                                        <p:cTn id="8" dur="500" fill="hold"/>
                                        <p:tgtEl>
                                          <p:spTgt spid="153608"/>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fill="hold" nodeType="afterEffect">
                                  <p:stCondLst>
                                    <p:cond delay="0"/>
                                  </p:stCondLst>
                                  <p:childTnLst>
                                    <p:set>
                                      <p:cBhvr>
                                        <p:cTn id="11" dur="1" fill="hold">
                                          <p:stCondLst>
                                            <p:cond delay="0"/>
                                          </p:stCondLst>
                                        </p:cTn>
                                        <p:tgtEl>
                                          <p:spTgt spid="153609"/>
                                        </p:tgtEl>
                                        <p:attrNameLst>
                                          <p:attrName>style.visibility</p:attrName>
                                        </p:attrNameLst>
                                      </p:cBhvr>
                                      <p:to>
                                        <p:strVal val="visible"/>
                                      </p:to>
                                    </p:set>
                                    <p:anim calcmode="lin" valueType="num">
                                      <p:cBhvr additive="base">
                                        <p:cTn id="12" dur="500" fill="hold"/>
                                        <p:tgtEl>
                                          <p:spTgt spid="153609"/>
                                        </p:tgtEl>
                                        <p:attrNameLst>
                                          <p:attrName>ppt_x</p:attrName>
                                        </p:attrNameLst>
                                      </p:cBhvr>
                                      <p:tavLst>
                                        <p:tav tm="0">
                                          <p:val>
                                            <p:strVal val="#ppt_x"/>
                                          </p:val>
                                        </p:tav>
                                        <p:tav tm="100000">
                                          <p:val>
                                            <p:strVal val="#ppt_x"/>
                                          </p:val>
                                        </p:tav>
                                      </p:tavLst>
                                    </p:anim>
                                    <p:anim calcmode="lin" valueType="num">
                                      <p:cBhvr additive="base">
                                        <p:cTn id="13" dur="500" fill="hold"/>
                                        <p:tgtEl>
                                          <p:spTgt spid="15360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10.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11.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12.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13.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14.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15.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16.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4.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5.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6.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7.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8.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ppt/theme/themeOverride9.xml><?xml version="1.0" encoding="utf-8"?>
<a:themeOverride xmlns:a="http://schemas.openxmlformats.org/drawingml/2006/main">
  <a:clrScheme name="">
    <a:dk1>
      <a:srgbClr val="000000"/>
    </a:dk1>
    <a:lt1>
      <a:srgbClr val="000000"/>
    </a:lt1>
    <a:dk2>
      <a:srgbClr val="000000"/>
    </a:dk2>
    <a:lt2>
      <a:srgbClr val="808080"/>
    </a:lt2>
    <a:accent1>
      <a:srgbClr val="00CC99"/>
    </a:accent1>
    <a:accent2>
      <a:srgbClr val="3333CC"/>
    </a:accent2>
    <a:accent3>
      <a:srgbClr val="AAAAAA"/>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2474</TotalTime>
  <Words>4170</Words>
  <Application>Microsoft Office PowerPoint</Application>
  <PresentationFormat>On-screen Show (4:3)</PresentationFormat>
  <Paragraphs>580</Paragraphs>
  <Slides>136</Slides>
  <Notes>47</Notes>
  <HiddenSlides>0</HiddenSlides>
  <MMClips>0</MMClips>
  <ScaleCrop>false</ScaleCrop>
  <HeadingPairs>
    <vt:vector size="8" baseType="variant">
      <vt:variant>
        <vt:lpstr>Fonts Used</vt:lpstr>
      </vt:variant>
      <vt:variant>
        <vt:i4>8</vt:i4>
      </vt:variant>
      <vt:variant>
        <vt:lpstr>Theme</vt:lpstr>
      </vt:variant>
      <vt:variant>
        <vt:i4>1</vt:i4>
      </vt:variant>
      <vt:variant>
        <vt:lpstr>Links</vt:lpstr>
      </vt:variant>
      <vt:variant>
        <vt:i4>2</vt:i4>
      </vt:variant>
      <vt:variant>
        <vt:lpstr>Slide Titles</vt:lpstr>
      </vt:variant>
      <vt:variant>
        <vt:i4>136</vt:i4>
      </vt:variant>
    </vt:vector>
  </HeadingPairs>
  <TitlesOfParts>
    <vt:vector size="147" baseType="lpstr">
      <vt:lpstr>MS PGothic</vt:lpstr>
      <vt:lpstr>MS PGothic</vt:lpstr>
      <vt:lpstr>Arial</vt:lpstr>
      <vt:lpstr>Geneva</vt:lpstr>
      <vt:lpstr>Symbol</vt:lpstr>
      <vt:lpstr>Times</vt:lpstr>
      <vt:lpstr>Times New Roman</vt:lpstr>
      <vt:lpstr>Wingdings</vt:lpstr>
      <vt:lpstr>Blank</vt:lpstr>
      <vt:lpstr>???</vt:lpstr>
      <vt:lpst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Valdosta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S M</cp:lastModifiedBy>
  <cp:revision>175</cp:revision>
  <cp:lastPrinted>2018-09-24T18:53:32Z</cp:lastPrinted>
  <dcterms:created xsi:type="dcterms:W3CDTF">2004-04-12T19:04:34Z</dcterms:created>
  <dcterms:modified xsi:type="dcterms:W3CDTF">2020-07-21T05:00:54Z</dcterms:modified>
</cp:coreProperties>
</file>