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31089600" cy="20116800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12738" indent="14446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25475" indent="28892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38213" indent="4333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252538" indent="57626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00"/>
    <a:srgbClr val="006699"/>
    <a:srgbClr val="336699"/>
    <a:srgbClr val="003399"/>
    <a:srgbClr val="660066"/>
    <a:srgbClr val="0066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7510" autoAdjust="0"/>
    <p:restoredTop sz="99647" autoAdjust="0"/>
  </p:normalViewPr>
  <p:slideViewPr>
    <p:cSldViewPr>
      <p:cViewPr varScale="1">
        <p:scale>
          <a:sx n="24" d="100"/>
          <a:sy n="24" d="100"/>
        </p:scale>
        <p:origin x="-1476" y="-102"/>
      </p:cViewPr>
      <p:guideLst>
        <p:guide orient="horz" pos="12203"/>
        <p:guide orient="horz" pos="3442"/>
        <p:guide orient="horz" pos="2159"/>
        <p:guide orient="horz" pos="3817"/>
        <p:guide pos="510"/>
        <p:guide pos="4896"/>
        <p:guide pos="5236"/>
        <p:guide pos="9622"/>
        <p:guide pos="9962"/>
        <p:guide pos="14348"/>
        <p:guide pos="14688"/>
        <p:guide pos="190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newsome\Local%20Settings\Temporary%20Internet%20Files\Content.IE5\T77DCHFT\Poster_73R%252520Fish(1)(1)%5b1%5d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>
                <a:latin typeface="Arial" pitchFamily="34" charset="0"/>
                <a:cs typeface="Arial" pitchFamily="34" charset="0"/>
              </a:rPr>
              <a:t>Classification</a:t>
            </a:r>
            <a:r>
              <a:rPr lang="en-US" baseline="0">
                <a:latin typeface="Arial" pitchFamily="34" charset="0"/>
                <a:cs typeface="Arial" pitchFamily="34" charset="0"/>
              </a:rPr>
              <a:t> of Identified Mutants</a:t>
            </a:r>
            <a:endParaRPr lang="en-US">
              <a:latin typeface="Arial" pitchFamily="34" charset="0"/>
              <a:cs typeface="Arial" pitchFamily="34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sheet4!$A$1:$H$1</c:f>
              <c:strCache>
                <c:ptCount val="8"/>
                <c:pt idx="0">
                  <c:v>No Tail/Short Tail</c:v>
                </c:pt>
                <c:pt idx="1">
                  <c:v>Curly/Crooked tail</c:v>
                </c:pt>
                <c:pt idx="2">
                  <c:v>Skull/Eye</c:v>
                </c:pt>
                <c:pt idx="3">
                  <c:v>Jaw/Mouth</c:v>
                </c:pt>
                <c:pt idx="4">
                  <c:v>Small</c:v>
                </c:pt>
                <c:pt idx="5">
                  <c:v>Lethal</c:v>
                </c:pt>
                <c:pt idx="6">
                  <c:v>Fluid Pouch</c:v>
                </c:pt>
                <c:pt idx="7">
                  <c:v>Other</c:v>
                </c:pt>
              </c:strCache>
            </c:strRef>
          </c:cat>
          <c:val>
            <c:numRef>
              <c:f>sheet4!$A$2:$H$2</c:f>
              <c:numCache>
                <c:formatCode>0.00</c:formatCode>
                <c:ptCount val="8"/>
                <c:pt idx="0">
                  <c:v>5.47945205479453</c:v>
                </c:pt>
                <c:pt idx="1">
                  <c:v>11.350293542074366</c:v>
                </c:pt>
                <c:pt idx="2">
                  <c:v>11.154598825831702</c:v>
                </c:pt>
                <c:pt idx="3">
                  <c:v>0.97847358121330685</c:v>
                </c:pt>
                <c:pt idx="4">
                  <c:v>11.350293542074366</c:v>
                </c:pt>
                <c:pt idx="5">
                  <c:v>40.117416829745594</c:v>
                </c:pt>
                <c:pt idx="6">
                  <c:v>5.283757338551859</c:v>
                </c:pt>
                <c:pt idx="7">
                  <c:v>14.285714285714286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spPr>
    <a:ln w="38100">
      <a:solidFill>
        <a:schemeClr val="tx1"/>
      </a:solidFill>
    </a:ln>
  </c:sp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D157B07E-7599-468E-907D-229F85C57DD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27050" y="749300"/>
            <a:ext cx="579120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CA88751B-F4AA-46B5-97A9-232786D7CE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12738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25475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38213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252538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565910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79092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92274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05456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813560" y="4023360"/>
            <a:ext cx="26695603" cy="5364480"/>
          </a:xfrm>
          <a:ln>
            <a:noFill/>
          </a:ln>
        </p:spPr>
        <p:txBody>
          <a:bodyPr tIns="0" rIns="58522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179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813560" y="9470372"/>
            <a:ext cx="26705966" cy="5140960"/>
          </a:xfrm>
        </p:spPr>
        <p:txBody>
          <a:bodyPr lIns="0" rIns="58522"/>
          <a:lstStyle>
            <a:lvl1pPr marL="0" marR="146304" indent="0" algn="r">
              <a:buNone/>
              <a:defRPr>
                <a:solidFill>
                  <a:schemeClr val="tx1"/>
                </a:solidFill>
              </a:defRPr>
            </a:lvl1pPr>
            <a:lvl2pPr marL="1463040" indent="0" algn="ctr">
              <a:buNone/>
            </a:lvl2pPr>
            <a:lvl3pPr marL="2926080" indent="0" algn="ctr">
              <a:buNone/>
            </a:lvl3pPr>
            <a:lvl4pPr marL="4389120" indent="0" algn="ctr">
              <a:buNone/>
            </a:lvl4pPr>
            <a:lvl5pPr marL="5852160" indent="0" algn="ctr">
              <a:buNone/>
            </a:lvl5pPr>
            <a:lvl6pPr marL="7315200" indent="0" algn="ctr">
              <a:buNone/>
            </a:lvl6pPr>
            <a:lvl7pPr marL="8778240" indent="0" algn="ctr">
              <a:buNone/>
            </a:lvl7pPr>
            <a:lvl8pPr marL="10241280" indent="0" algn="ctr">
              <a:buNone/>
            </a:lvl8pPr>
            <a:lvl9pPr marL="1170432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28319-3EB4-4B97-8158-603D1A54F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DCA05-D78F-4804-BB77-D30D6784F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539960" y="2682244"/>
            <a:ext cx="6995160" cy="15287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4480" y="2682244"/>
            <a:ext cx="20467320" cy="15287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87ACB-9CC9-4BC2-946E-D513BA77A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26B89-8F65-489B-A7F8-FCFCB0513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197" y="3862425"/>
            <a:ext cx="26426160" cy="3996538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179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3197" y="7933681"/>
            <a:ext cx="26426160" cy="4428489"/>
          </a:xfrm>
        </p:spPr>
        <p:txBody>
          <a:bodyPr lIns="146304" rIns="146304"/>
          <a:lstStyle>
            <a:lvl1pPr marL="0" indent="0">
              <a:buNone/>
              <a:defRPr sz="7000">
                <a:solidFill>
                  <a:schemeClr val="tx1"/>
                </a:solidFill>
              </a:defRPr>
            </a:lvl1pPr>
            <a:lvl2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0E8A-8C16-424D-96B5-7369F5B9F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0" y="2065325"/>
            <a:ext cx="27980640" cy="335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4480" y="5632249"/>
            <a:ext cx="13731240" cy="13008864"/>
          </a:xfrm>
        </p:spPr>
        <p:txBody>
          <a:bodyPr/>
          <a:lstStyle>
            <a:lvl1pPr>
              <a:defRPr sz="83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03880" y="5632249"/>
            <a:ext cx="13731240" cy="13008864"/>
          </a:xfrm>
        </p:spPr>
        <p:txBody>
          <a:bodyPr/>
          <a:lstStyle>
            <a:lvl1pPr>
              <a:defRPr sz="83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EC1A-6390-4803-A33B-0034F8A34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0" y="2065325"/>
            <a:ext cx="27980640" cy="3352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4480" y="5442061"/>
            <a:ext cx="13736639" cy="1934099"/>
          </a:xfrm>
        </p:spPr>
        <p:txBody>
          <a:bodyPr lIns="146304" tIns="0" rIns="146304" bIns="0" anchor="ctr">
            <a:noAutofit/>
          </a:bodyPr>
          <a:lstStyle>
            <a:lvl1pPr marL="0" indent="0">
              <a:buNone/>
              <a:defRPr sz="7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6400" b="1"/>
            </a:lvl2pPr>
            <a:lvl3pPr>
              <a:buNone/>
              <a:defRPr sz="5800" b="1"/>
            </a:lvl3pPr>
            <a:lvl4pPr>
              <a:buNone/>
              <a:defRPr sz="5100" b="1"/>
            </a:lvl4pPr>
            <a:lvl5pPr>
              <a:buNone/>
              <a:defRPr sz="51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5793087" y="5455289"/>
            <a:ext cx="13742035" cy="1920873"/>
          </a:xfrm>
        </p:spPr>
        <p:txBody>
          <a:bodyPr lIns="146304" tIns="0" rIns="146304" bIns="0" anchor="ctr"/>
          <a:lstStyle>
            <a:lvl1pPr marL="0" indent="0">
              <a:buNone/>
              <a:defRPr sz="7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6400" b="1"/>
            </a:lvl2pPr>
            <a:lvl3pPr>
              <a:buNone/>
              <a:defRPr sz="5800" b="1"/>
            </a:lvl3pPr>
            <a:lvl4pPr>
              <a:buNone/>
              <a:defRPr sz="5100" b="1"/>
            </a:lvl4pPr>
            <a:lvl5pPr>
              <a:buNone/>
              <a:defRPr sz="51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554480" y="7376160"/>
            <a:ext cx="13736639" cy="11280779"/>
          </a:xfrm>
        </p:spPr>
        <p:txBody>
          <a:bodyPr tIns="0"/>
          <a:lstStyle>
            <a:lvl1pPr>
              <a:defRPr sz="70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793087" y="7376160"/>
            <a:ext cx="13742035" cy="11280779"/>
          </a:xfrm>
        </p:spPr>
        <p:txBody>
          <a:bodyPr tIns="0"/>
          <a:lstStyle>
            <a:lvl1pPr>
              <a:defRPr sz="70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11A83-D9A0-43AE-B2AA-5D80A3B34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0" y="2065325"/>
            <a:ext cx="28239720" cy="33528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16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AF4B1-6CD3-4831-8E47-BED7D0609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E0E8-86ED-4B5C-ADD4-7499A3DD9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720" y="1508766"/>
            <a:ext cx="9326880" cy="340868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8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331720" y="4917440"/>
            <a:ext cx="9326880" cy="13411200"/>
          </a:xfrm>
        </p:spPr>
        <p:txBody>
          <a:bodyPr lIns="58522" rIns="58522"/>
          <a:lstStyle>
            <a:lvl1pPr marL="0" indent="0" algn="l">
              <a:buNone/>
              <a:defRPr sz="4500"/>
            </a:lvl1pPr>
            <a:lvl2pPr indent="0" algn="l">
              <a:buNone/>
              <a:defRPr sz="3800"/>
            </a:lvl2pPr>
            <a:lvl3pPr indent="0" algn="l">
              <a:buNone/>
              <a:defRPr sz="3200"/>
            </a:lvl3pPr>
            <a:lvl4pPr indent="0" algn="l">
              <a:buNone/>
              <a:defRPr sz="2900"/>
            </a:lvl4pPr>
            <a:lvl5pPr indent="0" algn="l">
              <a:buNone/>
              <a:defRPr sz="2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55170" y="4917440"/>
            <a:ext cx="17379950" cy="13411200"/>
          </a:xfrm>
        </p:spPr>
        <p:txBody>
          <a:bodyPr tIns="0"/>
          <a:lstStyle>
            <a:lvl1pPr>
              <a:defRPr sz="9000"/>
            </a:lvl1pPr>
            <a:lvl2pPr>
              <a:defRPr sz="8300"/>
            </a:lvl2pPr>
            <a:lvl3pPr>
              <a:defRPr sz="7700"/>
            </a:lvl3pPr>
            <a:lvl4pPr>
              <a:defRPr sz="6400"/>
            </a:lvl4pPr>
            <a:lvl5pPr>
              <a:defRPr sz="5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96C2B-299F-4D28-B0C1-FCFA06A8A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10763250" y="3249613"/>
            <a:ext cx="17876838" cy="1207135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46304" rIns="292608" bIns="14630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27214513" y="15722600"/>
            <a:ext cx="528637" cy="455613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46304" rIns="292608" bIns="14630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31750" y="17062450"/>
            <a:ext cx="31153100" cy="30543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2608" tIns="146304" rIns="292608" bIns="146304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14897100" y="18245138"/>
            <a:ext cx="16192500" cy="18716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2608" tIns="146304" rIns="292608" bIns="146304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0" y="3452523"/>
            <a:ext cx="7523683" cy="4642355"/>
          </a:xfrm>
        </p:spPr>
        <p:txBody>
          <a:bodyPr lIns="146304" rIns="146304" bIns="146304"/>
          <a:lstStyle>
            <a:lvl1pPr algn="l">
              <a:buNone/>
              <a:defRPr sz="6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2640" y="8297769"/>
            <a:ext cx="7513320" cy="6392672"/>
          </a:xfrm>
        </p:spPr>
        <p:txBody>
          <a:bodyPr lIns="204826" rIns="146304"/>
          <a:lstStyle>
            <a:lvl1pPr marL="0" indent="0" algn="l">
              <a:spcBef>
                <a:spcPts val="800"/>
              </a:spcBef>
              <a:buFontTx/>
              <a:buNone/>
              <a:defRPr sz="42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11851696" y="3518583"/>
            <a:ext cx="15700248" cy="11533632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10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462163" y="18645188"/>
            <a:ext cx="2073275" cy="1071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FD1DE-3D43-4A66-B634-F16B60269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31750" y="-20638"/>
            <a:ext cx="31153100" cy="30543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2608" tIns="146304" rIns="292608" bIns="146304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4897100" y="-20638"/>
            <a:ext cx="16192500" cy="18716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2608" tIns="146304" rIns="292608" bIns="146304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554163" y="2065338"/>
            <a:ext cx="27981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46304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1554163" y="5676900"/>
            <a:ext cx="27981275" cy="128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608" tIns="146304" rIns="292608" bIns="1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554163" y="18645188"/>
            <a:ext cx="7254875" cy="1071562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3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9067800" y="18645188"/>
            <a:ext cx="11399838" cy="1071562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3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6944638" y="18645188"/>
            <a:ext cx="2590800" cy="1071562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3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D6F2606-CE7A-4F28-B0AE-20D9D79F2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65088" y="593725"/>
            <a:ext cx="31215013" cy="19050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034" name="Rectangle 11"/>
          <p:cNvSpPr>
            <a:spLocks noChangeArrowheads="1"/>
          </p:cNvSpPr>
          <p:nvPr userDrawn="1"/>
        </p:nvSpPr>
        <p:spPr bwMode="auto">
          <a:xfrm>
            <a:off x="0" y="0"/>
            <a:ext cx="31089600" cy="20116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62636" tIns="31318" rIns="62636" bIns="31318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9" r:id="rId2"/>
    <p:sldLayoutId id="214748376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9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0">
          <a:solidFill>
            <a:schemeClr val="tx2"/>
          </a:solidFill>
          <a:latin typeface="Calibri" pitchFamily="34" charset="0"/>
        </a:defRPr>
      </a:lvl9pPr>
    </p:titleStyle>
    <p:bodyStyle>
      <a:lvl1pPr marL="876300" indent="-87630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47875" indent="-7889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2925763" indent="-7889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3650" indent="-67151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4681538" indent="-67151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5559552" indent="-67299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6144768" indent="-58521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5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022592" indent="-585216" algn="l" rtl="0" eaLnBrk="1" latinLnBrk="0" hangingPunct="1">
        <a:spcBef>
          <a:spcPct val="20000"/>
        </a:spcBef>
        <a:buClr>
          <a:schemeClr val="tx2"/>
        </a:buClr>
        <a:buChar char="•"/>
        <a:defRPr kumimoji="0"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7900416" indent="-58521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4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hart" Target="../charts/chart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5"/>
          <p:cNvSpPr>
            <a:spLocks noChangeArrowheads="1"/>
          </p:cNvSpPr>
          <p:nvPr/>
        </p:nvSpPr>
        <p:spPr bwMode="auto">
          <a:xfrm>
            <a:off x="23241000" y="15544800"/>
            <a:ext cx="6934200" cy="3733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just" eaLnBrk="0" hangingPunct="0">
              <a:spcBef>
                <a:spcPct val="50000"/>
              </a:spcBef>
            </a:pPr>
            <a:r>
              <a:rPr lang="en-US" sz="1800">
                <a:latin typeface="Arial" charset="0"/>
              </a:rPr>
              <a:t>Funding for this research is provided by The National Institute of Child Health and Human Development. Many thanks to Melissa Ard, Lynda Bernhardt, &amp; Brian Ring for their </a:t>
            </a:r>
            <a:r>
              <a:rPr lang="en-US" sz="1800">
                <a:latin typeface="Arial" charset="0"/>
                <a:cs typeface="Arial" charset="0"/>
              </a:rPr>
              <a:t>assistance with this project. Also, special thanks to Thomas Hodo, Sherquera Davidson, James Danielle, Allison Brown, Krystal Garcia for data collection. The expertise of </a:t>
            </a:r>
            <a:r>
              <a:rPr lang="en-US" sz="1800">
                <a:latin typeface="Arial" charset="0"/>
              </a:rPr>
              <a:t>Dr. Deborah Miller and Dr. Leslie Jones was also much appreciated.</a:t>
            </a:r>
          </a:p>
        </p:txBody>
      </p:sp>
      <p:sp>
        <p:nvSpPr>
          <p:cNvPr id="5123" name="Rectangle 34"/>
          <p:cNvSpPr>
            <a:spLocks noChangeArrowheads="1"/>
          </p:cNvSpPr>
          <p:nvPr/>
        </p:nvSpPr>
        <p:spPr bwMode="auto">
          <a:xfrm>
            <a:off x="23241000" y="11658600"/>
            <a:ext cx="6962775" cy="3733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/>
            <a:r>
              <a:rPr lang="en-GB" sz="2700" b="1" dirty="0">
                <a:solidFill>
                  <a:srgbClr val="C00000"/>
                </a:solidFill>
                <a:latin typeface="Arial" charset="0"/>
              </a:rPr>
              <a:t>Conclusion</a:t>
            </a:r>
          </a:p>
          <a:p>
            <a:pPr eaLnBrk="0" hangingPunct="0">
              <a:spcBef>
                <a:spcPct val="50000"/>
              </a:spcBef>
            </a:pPr>
            <a:r>
              <a:rPr lang="en-AU" sz="1800" dirty="0">
                <a:latin typeface="Arial" charset="0"/>
              </a:rPr>
              <a:t>In this genetic screen, we predict that 25% of the F</a:t>
            </a:r>
            <a:r>
              <a:rPr lang="en-AU" sz="1800" baseline="-25000" dirty="0">
                <a:latin typeface="Arial" charset="0"/>
              </a:rPr>
              <a:t>2</a:t>
            </a:r>
            <a:r>
              <a:rPr lang="en-AU" sz="1800" dirty="0">
                <a:latin typeface="Arial" charset="0"/>
              </a:rPr>
              <a:t> progeny will produce sterile mutants. We currently have identified 1 sterile mutant that has not laid eggs as well as 3 sterile mutants that are maternal-effect mutants laying 100% nonviable offspring (figures not shown). Additionally, we have found 511 mutant phenotypes in 8 classes (</a:t>
            </a:r>
            <a:r>
              <a:rPr lang="en-AU" sz="1800" b="1" dirty="0">
                <a:latin typeface="Arial" charset="0"/>
              </a:rPr>
              <a:t>Table 1, Fig. 4</a:t>
            </a:r>
            <a:r>
              <a:rPr lang="en-AU" sz="1800" dirty="0">
                <a:latin typeface="Arial" charset="0"/>
              </a:rPr>
              <a:t>).</a:t>
            </a:r>
          </a:p>
          <a:p>
            <a:pPr eaLnBrk="0" hangingPunct="0">
              <a:spcBef>
                <a:spcPct val="50000"/>
              </a:spcBef>
            </a:pPr>
            <a:r>
              <a:rPr lang="en-AU" sz="1800" dirty="0">
                <a:latin typeface="Arial" charset="0"/>
              </a:rPr>
              <a:t>We are currently in the F</a:t>
            </a:r>
            <a:r>
              <a:rPr lang="en-AU" sz="1800" baseline="-25000" dirty="0">
                <a:latin typeface="Arial" charset="0"/>
              </a:rPr>
              <a:t>3 </a:t>
            </a:r>
            <a:r>
              <a:rPr lang="en-AU" sz="1800" dirty="0">
                <a:latin typeface="Arial" charset="0"/>
              </a:rPr>
              <a:t>generation. In this ongoing genetic screen, we hope to establish </a:t>
            </a:r>
            <a:r>
              <a:rPr lang="en-AU" sz="1800" dirty="0" err="1">
                <a:latin typeface="Arial" charset="0"/>
              </a:rPr>
              <a:t>Kmar</a:t>
            </a:r>
            <a:r>
              <a:rPr lang="en-AU" sz="1800" dirty="0">
                <a:latin typeface="Arial" charset="0"/>
              </a:rPr>
              <a:t> as a model for future genetic screens as well as demonstrate proof of principle using the mutagen ENU.</a:t>
            </a:r>
          </a:p>
        </p:txBody>
      </p:sp>
      <p:sp>
        <p:nvSpPr>
          <p:cNvPr id="5124" name="Rectangle 33"/>
          <p:cNvSpPr>
            <a:spLocks noChangeArrowheads="1"/>
          </p:cNvSpPr>
          <p:nvPr/>
        </p:nvSpPr>
        <p:spPr bwMode="auto">
          <a:xfrm>
            <a:off x="838200" y="12192000"/>
            <a:ext cx="6962775" cy="69532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>
              <a:spcAft>
                <a:spcPts val="1000"/>
              </a:spcAft>
            </a:pPr>
            <a:r>
              <a:rPr lang="en-AU" sz="2700" b="1" dirty="0" smtClean="0">
                <a:solidFill>
                  <a:srgbClr val="C00000"/>
                </a:solidFill>
                <a:latin typeface="Arial" charset="0"/>
              </a:rPr>
              <a:t>Purpose of Study</a:t>
            </a:r>
          </a:p>
          <a:p>
            <a:pPr>
              <a:spcAft>
                <a:spcPts val="1000"/>
              </a:spcAft>
            </a:pPr>
            <a:endParaRPr lang="en-US" sz="1800" dirty="0" smtClean="0">
              <a:latin typeface="Arial" charset="0"/>
              <a:ea typeface="Calibri" pitchFamily="34" charset="0"/>
              <a:cs typeface="Arial" charset="0"/>
            </a:endParaRPr>
          </a:p>
          <a:p>
            <a:pPr>
              <a:spcAft>
                <a:spcPts val="1000"/>
              </a:spcAft>
            </a:pP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The purpose of this research is to elucidate the genes that dictate gonad development in </a:t>
            </a:r>
            <a:r>
              <a:rPr lang="en-US" sz="1800" i="1" dirty="0" err="1" smtClean="0">
                <a:latin typeface="Arial" charset="0"/>
                <a:ea typeface="Calibri" pitchFamily="34" charset="0"/>
                <a:cs typeface="Arial" charset="0"/>
              </a:rPr>
              <a:t>Kryptolebias</a:t>
            </a:r>
            <a:r>
              <a:rPr lang="en-US" sz="1800" i="1" dirty="0" smtClean="0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en-US" sz="1800" i="1" dirty="0" err="1" smtClean="0">
                <a:latin typeface="Arial" charset="0"/>
                <a:ea typeface="Calibri" pitchFamily="34" charset="0"/>
                <a:cs typeface="Arial" charset="0"/>
              </a:rPr>
              <a:t>marmoratus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, hereafter referred as </a:t>
            </a:r>
            <a:r>
              <a:rPr lang="en-US" sz="1800" dirty="0" err="1" smtClean="0">
                <a:latin typeface="Arial" charset="0"/>
                <a:ea typeface="Calibri" pitchFamily="34" charset="0"/>
                <a:cs typeface="Arial" charset="0"/>
              </a:rPr>
              <a:t>Kmar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.  </a:t>
            </a:r>
            <a:r>
              <a:rPr lang="en-US" sz="1800" dirty="0" err="1" smtClean="0">
                <a:latin typeface="Arial" charset="0"/>
                <a:ea typeface="Calibri" pitchFamily="34" charset="0"/>
                <a:cs typeface="Arial" charset="0"/>
              </a:rPr>
              <a:t>Kmar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is a hermaphroditic vertebrate capable of internal self-fertilization. This </a:t>
            </a:r>
            <a:r>
              <a:rPr lang="en-US" sz="1800" dirty="0" err="1" smtClean="0">
                <a:latin typeface="Arial" charset="0"/>
                <a:ea typeface="Calibri" pitchFamily="34" charset="0"/>
                <a:cs typeface="Arial" charset="0"/>
              </a:rPr>
              <a:t>teleost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fish bears an </a:t>
            </a:r>
            <a:r>
              <a:rPr lang="en-US" sz="1800" dirty="0" err="1" smtClean="0">
                <a:latin typeface="Arial" charset="0"/>
                <a:ea typeface="Calibri" pitchFamily="34" charset="0"/>
                <a:cs typeface="Arial" charset="0"/>
              </a:rPr>
              <a:t>ovotestis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, a unique mixed gonad that contains both active ovarian and testicular components throughout its lifetime.  To investigate the role of genes in gonad development, we conducted a forward genetic screen with the mutagen ENU. In our pilot screen, we treated P fish (n=34) with the mutagen ENU to induce point mutations that would produce sterile mutants lacking proper </a:t>
            </a:r>
            <a:r>
              <a:rPr lang="en-US" sz="1800" dirty="0" err="1" smtClean="0">
                <a:latin typeface="Arial" charset="0"/>
                <a:ea typeface="Calibri" pitchFamily="34" charset="0"/>
                <a:cs typeface="Arial" charset="0"/>
              </a:rPr>
              <a:t>ovotestis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function </a:t>
            </a:r>
            <a:r>
              <a:rPr lang="en-US" sz="1800" b="1" dirty="0" smtClean="0">
                <a:latin typeface="Arial" charset="0"/>
                <a:ea typeface="Calibri" pitchFamily="34" charset="0"/>
                <a:cs typeface="Arial" charset="0"/>
              </a:rPr>
              <a:t>(Fig 1.)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. This generation was then allowed to self-cross, producing the F</a:t>
            </a:r>
            <a:r>
              <a:rPr lang="en-US" sz="1800" baseline="-25000" dirty="0" smtClean="0">
                <a:latin typeface="Arial" charset="0"/>
                <a:ea typeface="Calibri" pitchFamily="34" charset="0"/>
                <a:cs typeface="Arial" charset="0"/>
              </a:rPr>
              <a:t>1 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generation. The F</a:t>
            </a:r>
            <a:r>
              <a:rPr lang="en-US" sz="1800" baseline="-25000" dirty="0" smtClean="0">
                <a:latin typeface="Arial" charset="0"/>
                <a:ea typeface="Calibri" pitchFamily="34" charset="0"/>
                <a:cs typeface="Arial" charset="0"/>
              </a:rPr>
              <a:t>1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generation was raised to adulthood and self-propagated to produce the F</a:t>
            </a:r>
            <a:r>
              <a:rPr lang="en-US" sz="1800" baseline="-25000" dirty="0" smtClean="0">
                <a:latin typeface="Arial" charset="0"/>
                <a:ea typeface="Calibri" pitchFamily="34" charset="0"/>
                <a:cs typeface="Arial" charset="0"/>
              </a:rPr>
              <a:t>2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generation  </a:t>
            </a:r>
            <a:r>
              <a:rPr lang="en-US" sz="1800" b="1" dirty="0" smtClean="0">
                <a:latin typeface="Arial" charset="0"/>
                <a:ea typeface="Calibri" pitchFamily="34" charset="0"/>
                <a:cs typeface="Arial" charset="0"/>
              </a:rPr>
              <a:t>(Fig 2.)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. The progeny of the F</a:t>
            </a:r>
            <a:r>
              <a:rPr lang="en-US" sz="1800" baseline="-25000" dirty="0" smtClean="0">
                <a:latin typeface="Arial" charset="0"/>
                <a:ea typeface="Calibri" pitchFamily="34" charset="0"/>
                <a:cs typeface="Arial" charset="0"/>
              </a:rPr>
              <a:t>2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generation were then screened for homozygous recessive phenotypes, including sterile mutants </a:t>
            </a:r>
            <a:r>
              <a:rPr lang="en-US" sz="1800" b="1" dirty="0" smtClean="0">
                <a:latin typeface="Arial" charset="0"/>
                <a:ea typeface="Calibri" pitchFamily="34" charset="0"/>
                <a:cs typeface="Arial" charset="0"/>
              </a:rPr>
              <a:t>(Fig 3.)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. These phenotypes were classified and recorded. We are currently screening for these phenotypes in the F</a:t>
            </a:r>
            <a:r>
              <a:rPr lang="en-US" sz="1800" baseline="-25000" dirty="0" smtClean="0">
                <a:latin typeface="Arial" charset="0"/>
                <a:ea typeface="Calibri" pitchFamily="34" charset="0"/>
                <a:cs typeface="Arial" charset="0"/>
              </a:rPr>
              <a:t>3</a:t>
            </a:r>
            <a:r>
              <a:rPr lang="en-US" sz="1800" dirty="0" smtClean="0">
                <a:latin typeface="Arial" charset="0"/>
                <a:ea typeface="Calibri" pitchFamily="34" charset="0"/>
                <a:cs typeface="Arial" charset="0"/>
              </a:rPr>
              <a:t> generation.</a:t>
            </a:r>
            <a:endParaRPr lang="en-US" sz="1800" dirty="0"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5125" name="Rectangle 29"/>
          <p:cNvSpPr>
            <a:spLocks noChangeArrowheads="1"/>
          </p:cNvSpPr>
          <p:nvPr/>
        </p:nvSpPr>
        <p:spPr bwMode="auto">
          <a:xfrm>
            <a:off x="838200" y="5486400"/>
            <a:ext cx="6962775" cy="5715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50000"/>
              </a:spcBef>
            </a:pPr>
            <a:r>
              <a:rPr lang="en-AU" sz="2700" b="1" dirty="0">
                <a:solidFill>
                  <a:srgbClr val="C00000"/>
                </a:solidFill>
                <a:latin typeface="Arial" charset="0"/>
              </a:rPr>
              <a:t>Abstract</a:t>
            </a:r>
          </a:p>
          <a:p>
            <a:endParaRPr lang="en-US" sz="1800" dirty="0">
              <a:latin typeface="Arial" charset="0"/>
              <a:cs typeface="Arial" charset="0"/>
            </a:endParaRPr>
          </a:p>
          <a:p>
            <a:r>
              <a:rPr lang="en-US" sz="1800" dirty="0">
                <a:latin typeface="Arial" charset="0"/>
                <a:cs typeface="Arial" charset="0"/>
              </a:rPr>
              <a:t>The mangrove killifish is unique among vertebrates due to its self-fertilizing mode of reproduction. Here, we describe a three generation forward genetic screen to identify zygotic mutants which show phenotypes that disrupt early embryonic development.  We treated parental fish (P; </a:t>
            </a:r>
            <a:r>
              <a:rPr lang="en-US" sz="1800" dirty="0" smtClean="0">
                <a:latin typeface="Arial" charset="0"/>
                <a:cs typeface="Arial" charset="0"/>
              </a:rPr>
              <a:t>N = 34</a:t>
            </a:r>
            <a:r>
              <a:rPr lang="en-US" sz="1800" dirty="0">
                <a:latin typeface="Arial" charset="0"/>
                <a:cs typeface="Arial" charset="0"/>
              </a:rPr>
              <a:t>) with increasing doses of N-Ethyl-N-</a:t>
            </a:r>
            <a:r>
              <a:rPr lang="en-US" sz="1800" dirty="0" err="1">
                <a:latin typeface="Arial" charset="0"/>
                <a:cs typeface="Arial" charset="0"/>
              </a:rPr>
              <a:t>Nitrosurea</a:t>
            </a:r>
            <a:r>
              <a:rPr lang="en-US" sz="1800" dirty="0">
                <a:latin typeface="Arial" charset="0"/>
                <a:cs typeface="Arial" charset="0"/>
              </a:rPr>
              <a:t> (ENU) which induces point mutations in the germ-line in other model organisms. These P fish were self-crossed, producing 7,350 F</a:t>
            </a:r>
            <a:r>
              <a:rPr lang="en-US" sz="1800" baseline="-25000" dirty="0">
                <a:latin typeface="Arial" charset="0"/>
                <a:cs typeface="Arial" charset="0"/>
              </a:rPr>
              <a:t>1</a:t>
            </a:r>
            <a:r>
              <a:rPr lang="en-US" sz="1800" dirty="0">
                <a:latin typeface="Arial" charset="0"/>
                <a:cs typeface="Arial" charset="0"/>
              </a:rPr>
              <a:t> progeny. 1,334 F</a:t>
            </a:r>
            <a:r>
              <a:rPr lang="en-US" sz="1800" baseline="-25000" dirty="0">
                <a:latin typeface="Arial" charset="0"/>
                <a:cs typeface="Arial" charset="0"/>
              </a:rPr>
              <a:t>1</a:t>
            </a:r>
            <a:r>
              <a:rPr lang="en-US" sz="1800" dirty="0">
                <a:latin typeface="Arial" charset="0"/>
                <a:cs typeface="Arial" charset="0"/>
              </a:rPr>
              <a:t> fish were hatched and raised to maturity (18%). From these F</a:t>
            </a:r>
            <a:r>
              <a:rPr lang="en-US" sz="1800" baseline="-25000" dirty="0">
                <a:latin typeface="Arial" charset="0"/>
                <a:cs typeface="Arial" charset="0"/>
              </a:rPr>
              <a:t>1</a:t>
            </a:r>
            <a:r>
              <a:rPr lang="en-US" sz="1800" dirty="0">
                <a:latin typeface="Arial" charset="0"/>
                <a:cs typeface="Arial" charset="0"/>
              </a:rPr>
              <a:t> fish, 284 were allowed to self-cross (284 genomes) and their F</a:t>
            </a:r>
            <a:r>
              <a:rPr lang="en-US" sz="1800" baseline="-25000" dirty="0">
                <a:latin typeface="Arial" charset="0"/>
                <a:cs typeface="Arial" charset="0"/>
              </a:rPr>
              <a:t>2</a:t>
            </a:r>
            <a:r>
              <a:rPr lang="en-US" sz="1800" dirty="0">
                <a:latin typeface="Arial" charset="0"/>
                <a:cs typeface="Arial" charset="0"/>
              </a:rPr>
              <a:t> offspring were observed during embryogenesis for mutant phenotypes disrupting early development (zygotic mutants). We are currently observing these zygotic mutants into the F</a:t>
            </a:r>
            <a:r>
              <a:rPr lang="en-US" sz="1800" baseline="-25000" dirty="0">
                <a:latin typeface="Arial" charset="0"/>
                <a:cs typeface="Arial" charset="0"/>
              </a:rPr>
              <a:t>3</a:t>
            </a:r>
            <a:r>
              <a:rPr lang="en-US" sz="1800" dirty="0">
                <a:latin typeface="Arial" charset="0"/>
                <a:cs typeface="Arial" charset="0"/>
              </a:rPr>
              <a:t> generation. Documented here are the types and frequencies of these zygotic mutants in our ongoing screen.</a:t>
            </a:r>
          </a:p>
          <a:p>
            <a:r>
              <a:rPr lang="en-US" sz="2800" dirty="0">
                <a:latin typeface="Arial" charset="0"/>
                <a:cs typeface="Arial" charset="0"/>
              </a:rPr>
              <a:t> </a:t>
            </a: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lang="en-US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AU" sz="2800" dirty="0">
              <a:solidFill>
                <a:srgbClr val="FF0000"/>
              </a:solidFill>
              <a:latin typeface="Arial" charset="0"/>
            </a:endParaRPr>
          </a:p>
          <a:p>
            <a:pPr eaLnBrk="0" hangingPunct="0">
              <a:spcBef>
                <a:spcPct val="40000"/>
              </a:spcBef>
            </a:pPr>
            <a:endParaRPr lang="en-AU" sz="19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endParaRPr lang="en-AU" sz="1900" dirty="0">
              <a:latin typeface="Arial" charset="0"/>
            </a:endParaRPr>
          </a:p>
        </p:txBody>
      </p:sp>
      <p:sp>
        <p:nvSpPr>
          <p:cNvPr id="5126" name="Rectangle 30"/>
          <p:cNvSpPr>
            <a:spLocks noChangeArrowheads="1"/>
          </p:cNvSpPr>
          <p:nvPr/>
        </p:nvSpPr>
        <p:spPr bwMode="auto">
          <a:xfrm>
            <a:off x="8312150" y="5464175"/>
            <a:ext cx="6962775" cy="139080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marL="260350" indent="-260350" eaLnBrk="0" hangingPunct="0"/>
            <a:endParaRPr lang="en-GB" sz="27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127" name="Rectangle 31"/>
          <p:cNvSpPr>
            <a:spLocks noChangeArrowheads="1"/>
          </p:cNvSpPr>
          <p:nvPr/>
        </p:nvSpPr>
        <p:spPr bwMode="auto">
          <a:xfrm>
            <a:off x="15819438" y="5438775"/>
            <a:ext cx="6962775" cy="139080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2700" b="1" dirty="0">
                <a:solidFill>
                  <a:srgbClr val="C00000"/>
                </a:solidFill>
                <a:latin typeface="Arial" charset="0"/>
              </a:rPr>
              <a:t>Results</a:t>
            </a:r>
          </a:p>
          <a:p>
            <a:pPr eaLnBrk="0" hangingPunct="0">
              <a:buFont typeface="Arial" charset="0"/>
              <a:buChar char="•"/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285750" indent="-285750" eaLnBrk="0" hangingPunct="0">
              <a:buFont typeface="Arial" pitchFamily="34" charset="0"/>
              <a:buChar char="•"/>
              <a:defRPr/>
            </a:pPr>
            <a:r>
              <a:rPr lang="en-US" sz="1800" dirty="0">
                <a:latin typeface="Arial" charset="0"/>
                <a:cs typeface="Arial" charset="0"/>
              </a:rPr>
              <a:t>P generation (</a:t>
            </a:r>
            <a:r>
              <a:rPr lang="en-US" sz="1800" dirty="0" smtClean="0">
                <a:latin typeface="Arial" charset="0"/>
                <a:cs typeface="Arial" charset="0"/>
              </a:rPr>
              <a:t>n = 34</a:t>
            </a:r>
            <a:r>
              <a:rPr lang="en-US" sz="1800" dirty="0">
                <a:latin typeface="Arial" charset="0"/>
                <a:cs typeface="Arial" charset="0"/>
              </a:rPr>
              <a:t>) were treated with the mutagen ENU in concentrations of 2.8mM, 3.0mM, 3.3mM and 3.8mM.</a:t>
            </a:r>
          </a:p>
          <a:p>
            <a:pPr marL="285750" indent="-285750" eaLnBrk="0" hangingPunct="0">
              <a:buFont typeface="Arial" pitchFamily="34" charset="0"/>
              <a:buChar char="•"/>
              <a:defRPr/>
            </a:pPr>
            <a:r>
              <a:rPr lang="en-US" sz="1800" dirty="0">
                <a:latin typeface="Arial" charset="0"/>
                <a:cs typeface="Arial" charset="0"/>
              </a:rPr>
              <a:t>These were allowed to self-cross to produce 7,350 F</a:t>
            </a:r>
            <a:r>
              <a:rPr lang="en-US" sz="1800" baseline="-25000" dirty="0">
                <a:latin typeface="Arial" charset="0"/>
                <a:cs typeface="Arial" charset="0"/>
              </a:rPr>
              <a:t>1</a:t>
            </a:r>
            <a:r>
              <a:rPr lang="en-US" sz="1800" dirty="0">
                <a:latin typeface="Arial" charset="0"/>
                <a:cs typeface="Arial" charset="0"/>
              </a:rPr>
              <a:t> progeny. </a:t>
            </a:r>
          </a:p>
          <a:p>
            <a:pPr marL="285750" indent="-285750" eaLnBrk="0" hangingPunct="0">
              <a:buFont typeface="Arial" pitchFamily="34" charset="0"/>
              <a:buChar char="•"/>
              <a:defRPr/>
            </a:pPr>
            <a:r>
              <a:rPr lang="en-US" sz="1800" dirty="0">
                <a:latin typeface="Arial" charset="0"/>
                <a:cs typeface="Arial" charset="0"/>
              </a:rPr>
              <a:t>284 F</a:t>
            </a:r>
            <a:r>
              <a:rPr lang="en-US" sz="1800" baseline="-25000" dirty="0">
                <a:latin typeface="Arial" charset="0"/>
                <a:cs typeface="Arial" charset="0"/>
              </a:rPr>
              <a:t>1</a:t>
            </a:r>
            <a:r>
              <a:rPr lang="en-US" sz="1800" dirty="0">
                <a:latin typeface="Arial" charset="0"/>
                <a:cs typeface="Arial" charset="0"/>
              </a:rPr>
              <a:t> fish were selected and raised to adulthood, producing F</a:t>
            </a:r>
            <a:r>
              <a:rPr lang="en-US" sz="1800" baseline="-25000" dirty="0">
                <a:latin typeface="Arial" charset="0"/>
                <a:cs typeface="Arial" charset="0"/>
              </a:rPr>
              <a:t>2</a:t>
            </a:r>
            <a:r>
              <a:rPr lang="en-US" sz="1800" dirty="0">
                <a:latin typeface="Arial" charset="0"/>
                <a:cs typeface="Arial" charset="0"/>
              </a:rPr>
              <a:t> offspring with observable phenotypes. </a:t>
            </a:r>
          </a:p>
          <a:p>
            <a:pPr marL="285750" indent="-285750" eaLnBrk="0" hangingPunct="0">
              <a:buFont typeface="Arial" pitchFamily="34" charset="0"/>
              <a:buChar char="•"/>
              <a:defRPr/>
            </a:pPr>
            <a:r>
              <a:rPr lang="en-US" sz="1800" dirty="0">
                <a:latin typeface="Arial" charset="0"/>
                <a:cs typeface="Arial" charset="0"/>
              </a:rPr>
              <a:t>F</a:t>
            </a:r>
            <a:r>
              <a:rPr lang="en-US" sz="1800" baseline="-25000" dirty="0">
                <a:latin typeface="Arial" charset="0"/>
                <a:cs typeface="Arial" charset="0"/>
              </a:rPr>
              <a:t>2</a:t>
            </a:r>
            <a:r>
              <a:rPr lang="en-US" sz="1800" dirty="0">
                <a:latin typeface="Arial" charset="0"/>
                <a:cs typeface="Arial" charset="0"/>
              </a:rPr>
              <a:t> progeny represent 511 mutant phenotypes in 8 classes.</a:t>
            </a:r>
          </a:p>
          <a:p>
            <a:pPr marL="285750" indent="-285750" eaLnBrk="0" hangingPunct="0">
              <a:buFont typeface="Arial" pitchFamily="34" charset="0"/>
              <a:buChar char="•"/>
              <a:defRPr/>
            </a:pPr>
            <a:endParaRPr lang="en-US" sz="1800" dirty="0">
              <a:latin typeface="Arial" charset="0"/>
              <a:cs typeface="Arial" charset="0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en-GB" sz="1800" b="1" dirty="0">
              <a:solidFill>
                <a:srgbClr val="CC3300"/>
              </a:solidFill>
              <a:latin typeface="Arial" charset="0"/>
            </a:endParaRPr>
          </a:p>
        </p:txBody>
      </p:sp>
      <p:sp>
        <p:nvSpPr>
          <p:cNvPr id="5128" name="Rectangle 32"/>
          <p:cNvSpPr>
            <a:spLocks noChangeArrowheads="1"/>
          </p:cNvSpPr>
          <p:nvPr/>
        </p:nvSpPr>
        <p:spPr bwMode="auto">
          <a:xfrm>
            <a:off x="23241000" y="5410200"/>
            <a:ext cx="6962775" cy="5943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eaLnBrk="0" hangingPunct="0">
              <a:spcBef>
                <a:spcPct val="50000"/>
              </a:spcBef>
            </a:pPr>
            <a:endParaRPr lang="en-AU" sz="2800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800">
              <a:latin typeface="Arial" charset="0"/>
            </a:endParaRPr>
          </a:p>
        </p:txBody>
      </p:sp>
      <p:sp>
        <p:nvSpPr>
          <p:cNvPr id="5129" name="Text Box 2"/>
          <p:cNvSpPr txBox="1">
            <a:spLocks noChangeArrowheads="1"/>
          </p:cNvSpPr>
          <p:nvPr/>
        </p:nvSpPr>
        <p:spPr bwMode="auto">
          <a:xfrm>
            <a:off x="1447800" y="744538"/>
            <a:ext cx="28575000" cy="259368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square" lIns="369900" tIns="369900" rIns="369900" bIns="369900">
            <a:spAutoFit/>
          </a:bodyPr>
          <a:lstStyle/>
          <a:p>
            <a:pPr algn="ctr" eaLnBrk="0" hangingPunct="0"/>
            <a:r>
              <a:rPr lang="en-AU" sz="6000" dirty="0">
                <a:cs typeface="Times New Roman" pitchFamily="18" charset="0"/>
              </a:rPr>
              <a:t>Zygotic Mutants of the Mangrove Killifish, </a:t>
            </a:r>
            <a:endParaRPr lang="en-AU" sz="6000" dirty="0" smtClean="0">
              <a:cs typeface="Times New Roman" pitchFamily="18" charset="0"/>
            </a:endParaRPr>
          </a:p>
          <a:p>
            <a:pPr algn="ctr" eaLnBrk="0" hangingPunct="0"/>
            <a:r>
              <a:rPr lang="en-AU" sz="6000" i="1" dirty="0" err="1" smtClean="0">
                <a:cs typeface="Times New Roman" pitchFamily="18" charset="0"/>
              </a:rPr>
              <a:t>Kryptolebias</a:t>
            </a:r>
            <a:r>
              <a:rPr lang="en-AU" sz="6000" i="1" dirty="0" smtClean="0">
                <a:cs typeface="Times New Roman" pitchFamily="18" charset="0"/>
              </a:rPr>
              <a:t> </a:t>
            </a:r>
            <a:r>
              <a:rPr lang="en-AU" sz="6000" i="1" dirty="0" err="1">
                <a:cs typeface="Times New Roman" pitchFamily="18" charset="0"/>
              </a:rPr>
              <a:t>marmoratus</a:t>
            </a:r>
            <a:endParaRPr lang="en-AU" sz="6000" i="1" dirty="0">
              <a:cs typeface="Times New Roman" pitchFamily="18" charset="0"/>
            </a:endParaRPr>
          </a:p>
        </p:txBody>
      </p:sp>
      <p:sp>
        <p:nvSpPr>
          <p:cNvPr id="5130" name="Text Box 4"/>
          <p:cNvSpPr txBox="1">
            <a:spLocks noChangeArrowheads="1"/>
          </p:cNvSpPr>
          <p:nvPr/>
        </p:nvSpPr>
        <p:spPr bwMode="auto">
          <a:xfrm>
            <a:off x="809625" y="3706813"/>
            <a:ext cx="296703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20000"/>
              </a:spcBef>
            </a:pPr>
            <a:r>
              <a:rPr lang="en-GB" sz="3800" b="1" dirty="0">
                <a:solidFill>
                  <a:schemeClr val="bg1"/>
                </a:solidFill>
                <a:latin typeface="Arial" charset="0"/>
              </a:rPr>
              <a:t>Jennifer Newsome, Ginger Moore, </a:t>
            </a:r>
            <a:r>
              <a:rPr lang="en-GB" sz="3800" b="1" dirty="0" smtClean="0">
                <a:solidFill>
                  <a:schemeClr val="bg1"/>
                </a:solidFill>
                <a:latin typeface="Arial" charset="0"/>
              </a:rPr>
              <a:t>Melissa </a:t>
            </a:r>
            <a:r>
              <a:rPr lang="en-GB" sz="3800" b="1" dirty="0" err="1" smtClean="0">
                <a:solidFill>
                  <a:schemeClr val="bg1"/>
                </a:solidFill>
                <a:latin typeface="Arial" charset="0"/>
              </a:rPr>
              <a:t>Ard</a:t>
            </a:r>
            <a:r>
              <a:rPr lang="en-GB" sz="3800" b="1" dirty="0" smtClean="0">
                <a:solidFill>
                  <a:schemeClr val="bg1"/>
                </a:solidFill>
                <a:latin typeface="Arial" charset="0"/>
              </a:rPr>
              <a:t>, and </a:t>
            </a:r>
            <a:r>
              <a:rPr lang="en-GB" sz="3800" b="1" dirty="0" err="1">
                <a:solidFill>
                  <a:schemeClr val="bg1"/>
                </a:solidFill>
                <a:latin typeface="Arial" charset="0"/>
              </a:rPr>
              <a:t>Sofìa</a:t>
            </a:r>
            <a:r>
              <a:rPr lang="en-GB" sz="3800" b="1" dirty="0">
                <a:solidFill>
                  <a:schemeClr val="bg1"/>
                </a:solidFill>
                <a:latin typeface="Arial" charset="0"/>
              </a:rPr>
              <a:t> Sucar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3800" b="1" dirty="0">
                <a:solidFill>
                  <a:schemeClr val="bg1"/>
                </a:solidFill>
                <a:latin typeface="Arial" charset="0"/>
              </a:rPr>
              <a:t>Faculty Mentor: Brian C. Ring, Ph.D.                                                             					                  Department: Biology</a:t>
            </a:r>
          </a:p>
          <a:p>
            <a:pPr algn="ctr" eaLnBrk="0" hangingPunct="0">
              <a:spcBef>
                <a:spcPct val="20000"/>
              </a:spcBef>
            </a:pPr>
            <a:endParaRPr lang="en-GB" sz="38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5825" y="5715000"/>
            <a:ext cx="63341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5"/>
          <p:cNvSpPr txBox="1">
            <a:spLocks noChangeArrowheads="1"/>
          </p:cNvSpPr>
          <p:nvPr/>
        </p:nvSpPr>
        <p:spPr bwMode="auto">
          <a:xfrm>
            <a:off x="8632825" y="9067800"/>
            <a:ext cx="6172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Fig</a:t>
            </a:r>
            <a:r>
              <a:rPr lang="en-US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en-US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Genetic</a:t>
            </a:r>
            <a:r>
              <a:rPr lang="en-US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Screen. 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Kmar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hermaphroditic parents (P) are exposed to the mutagen ENU and progeny for three generations are screened.</a:t>
            </a:r>
          </a:p>
        </p:txBody>
      </p:sp>
      <p:pic>
        <p:nvPicPr>
          <p:cNvPr id="5135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0" y="9982200"/>
            <a:ext cx="6248400" cy="3200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3" name="TextBox 36"/>
          <p:cNvSpPr txBox="1">
            <a:spLocks noChangeArrowheads="1"/>
          </p:cNvSpPr>
          <p:nvPr/>
        </p:nvSpPr>
        <p:spPr bwMode="auto">
          <a:xfrm>
            <a:off x="8531225" y="13396913"/>
            <a:ext cx="6400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Fig 2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zygotic screen of F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progeny.</a:t>
            </a:r>
            <a:endParaRPr lang="en-US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7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8375" y="14119225"/>
            <a:ext cx="64008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7"/>
          <p:cNvSpPr txBox="1">
            <a:spLocks noChangeArrowheads="1"/>
          </p:cNvSpPr>
          <p:nvPr/>
        </p:nvSpPr>
        <p:spPr bwMode="auto">
          <a:xfrm>
            <a:off x="8543925" y="18559463"/>
            <a:ext cx="6553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Fig 3.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adult screen for sterile mutants.</a:t>
            </a:r>
            <a:endParaRPr lang="en-US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6154400" y="8931275"/>
          <a:ext cx="6384171" cy="3996836"/>
        </p:xfrm>
        <a:graphic>
          <a:graphicData uri="http://schemas.openxmlformats.org/drawingml/2006/table">
            <a:tbl>
              <a:tblPr firstRow="1" firstCol="1" bandRow="1"/>
              <a:tblGrid>
                <a:gridCol w="2128057"/>
                <a:gridCol w="2128057"/>
                <a:gridCol w="2128057"/>
              </a:tblGrid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Mutant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Number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Percent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1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No Tail/Short Tail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5.48%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1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Curly/Crooked Tail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11.35%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Skull/Eye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11.15%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Jaw/Mouth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0.98%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Dwarf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11.35%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Lethal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40.12%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Fluid Pouch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5.28%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Other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14.29%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 identified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511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85" name="TextBox 3"/>
          <p:cNvSpPr txBox="1">
            <a:spLocks noChangeArrowheads="1"/>
          </p:cNvSpPr>
          <p:nvPr/>
        </p:nvSpPr>
        <p:spPr bwMode="auto">
          <a:xfrm>
            <a:off x="16078200" y="18592800"/>
            <a:ext cx="647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>
                <a:latin typeface="Arial" charset="0"/>
                <a:cs typeface="Arial" charset="0"/>
              </a:rPr>
              <a:t>Fig 4</a:t>
            </a:r>
            <a:r>
              <a:rPr lang="en-US" sz="1800">
                <a:latin typeface="Arial" charset="0"/>
                <a:cs typeface="Arial" charset="0"/>
              </a:rPr>
              <a:t>. Classes of Identified Mutants  (%) </a:t>
            </a:r>
          </a:p>
        </p:txBody>
      </p:sp>
      <p:sp>
        <p:nvSpPr>
          <p:cNvPr id="5186" name="TextBox 22"/>
          <p:cNvSpPr txBox="1">
            <a:spLocks noChangeArrowheads="1"/>
          </p:cNvSpPr>
          <p:nvPr/>
        </p:nvSpPr>
        <p:spPr bwMode="auto">
          <a:xfrm>
            <a:off x="16154400" y="13182600"/>
            <a:ext cx="647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>
                <a:latin typeface="Arial" charset="0"/>
                <a:cs typeface="Arial" charset="0"/>
              </a:rPr>
              <a:t>Table 1:</a:t>
            </a:r>
            <a:r>
              <a:rPr lang="en-US" sz="1800">
                <a:latin typeface="Arial" charset="0"/>
                <a:cs typeface="Arial" charset="0"/>
              </a:rPr>
              <a:t> Classes of Identified Mutants</a:t>
            </a:r>
          </a:p>
        </p:txBody>
      </p:sp>
      <p:pic>
        <p:nvPicPr>
          <p:cNvPr id="5187" name="Picture 27" descr="B Ring_365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0" y="61722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8" name="Picture 28" descr="B Ring_102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0" y="72390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9" name="Picture 29" descr="B Ring_142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51000" y="61722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0" name="Picture 31" descr="B Ring_156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84000" y="83058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1" name="Picture 35" descr="B Ring_141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051000" y="72390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2" name="Picture 36" descr="B Ring_350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051000" y="83058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3" name="Picture 37" descr="B Ring_085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051000" y="93726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94" name="TextBox 41"/>
          <p:cNvSpPr txBox="1">
            <a:spLocks noChangeArrowheads="1"/>
          </p:cNvSpPr>
          <p:nvPr/>
        </p:nvSpPr>
        <p:spPr bwMode="auto">
          <a:xfrm>
            <a:off x="23622000" y="10820400"/>
            <a:ext cx="624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>
                <a:latin typeface="Arial" charset="0"/>
                <a:cs typeface="Arial" charset="0"/>
              </a:rPr>
              <a:t>Fig 5</a:t>
            </a:r>
            <a:r>
              <a:rPr lang="en-US" sz="1800">
                <a:latin typeface="Arial" charset="0"/>
                <a:cs typeface="Arial" charset="0"/>
              </a:rPr>
              <a:t>. Representative of Each Identified Mutant Class</a:t>
            </a:r>
          </a:p>
        </p:txBody>
      </p:sp>
      <p:sp>
        <p:nvSpPr>
          <p:cNvPr id="5195" name="TextBox 42"/>
          <p:cNvSpPr txBox="1">
            <a:spLocks noChangeArrowheads="1"/>
          </p:cNvSpPr>
          <p:nvPr/>
        </p:nvSpPr>
        <p:spPr bwMode="auto">
          <a:xfrm>
            <a:off x="23545800" y="10515600"/>
            <a:ext cx="632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Arial" charset="0"/>
                <a:cs typeface="Arial" charset="0"/>
              </a:rPr>
              <a:t>A. Wild-type (without yolk sac) B. No tail/Short Tail C. Curly/Crooked Tail D. Skull/Eye E. Jaw/Mouth F. Small G. Fluid pouch H. Other (hemorrhage in tail, small, crooked tail, abnormal eyes.) Lethal mutant not shown.</a:t>
            </a:r>
          </a:p>
          <a:p>
            <a:endParaRPr lang="en-US"/>
          </a:p>
        </p:txBody>
      </p:sp>
      <p:sp>
        <p:nvSpPr>
          <p:cNvPr id="5196" name="TextBox 46"/>
          <p:cNvSpPr txBox="1">
            <a:spLocks noChangeArrowheads="1"/>
          </p:cNvSpPr>
          <p:nvPr/>
        </p:nvSpPr>
        <p:spPr bwMode="auto">
          <a:xfrm>
            <a:off x="24307800" y="6934200"/>
            <a:ext cx="38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A.</a:t>
            </a:r>
          </a:p>
        </p:txBody>
      </p:sp>
      <p:sp>
        <p:nvSpPr>
          <p:cNvPr id="5197" name="TextBox 47"/>
          <p:cNvSpPr txBox="1">
            <a:spLocks noChangeArrowheads="1"/>
          </p:cNvSpPr>
          <p:nvPr/>
        </p:nvSpPr>
        <p:spPr bwMode="auto">
          <a:xfrm>
            <a:off x="24307800" y="8001000"/>
            <a:ext cx="38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B.</a:t>
            </a:r>
          </a:p>
        </p:txBody>
      </p:sp>
      <p:sp>
        <p:nvSpPr>
          <p:cNvPr id="5198" name="TextBox 49"/>
          <p:cNvSpPr txBox="1">
            <a:spLocks noChangeArrowheads="1"/>
          </p:cNvSpPr>
          <p:nvPr/>
        </p:nvSpPr>
        <p:spPr bwMode="auto">
          <a:xfrm>
            <a:off x="24307800" y="9067800"/>
            <a:ext cx="38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C</a:t>
            </a:r>
            <a:r>
              <a:rPr lang="en-US"/>
              <a:t>.</a:t>
            </a:r>
          </a:p>
        </p:txBody>
      </p:sp>
      <p:sp>
        <p:nvSpPr>
          <p:cNvPr id="5199" name="TextBox 50"/>
          <p:cNvSpPr txBox="1">
            <a:spLocks noChangeArrowheads="1"/>
          </p:cNvSpPr>
          <p:nvPr/>
        </p:nvSpPr>
        <p:spPr bwMode="auto">
          <a:xfrm>
            <a:off x="24384000" y="99822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D.</a:t>
            </a:r>
          </a:p>
        </p:txBody>
      </p:sp>
      <p:sp>
        <p:nvSpPr>
          <p:cNvPr id="5200" name="TextBox 51"/>
          <p:cNvSpPr txBox="1">
            <a:spLocks noChangeArrowheads="1"/>
          </p:cNvSpPr>
          <p:nvPr/>
        </p:nvSpPr>
        <p:spPr bwMode="auto">
          <a:xfrm>
            <a:off x="26974800" y="69342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E.</a:t>
            </a:r>
          </a:p>
        </p:txBody>
      </p:sp>
      <p:sp>
        <p:nvSpPr>
          <p:cNvPr id="5201" name="TextBox 52"/>
          <p:cNvSpPr txBox="1">
            <a:spLocks noChangeArrowheads="1"/>
          </p:cNvSpPr>
          <p:nvPr/>
        </p:nvSpPr>
        <p:spPr bwMode="auto">
          <a:xfrm>
            <a:off x="26974800" y="8001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F.</a:t>
            </a:r>
          </a:p>
        </p:txBody>
      </p:sp>
      <p:sp>
        <p:nvSpPr>
          <p:cNvPr id="5202" name="TextBox 53"/>
          <p:cNvSpPr txBox="1">
            <a:spLocks noChangeArrowheads="1"/>
          </p:cNvSpPr>
          <p:nvPr/>
        </p:nvSpPr>
        <p:spPr bwMode="auto">
          <a:xfrm>
            <a:off x="26974800" y="90678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G</a:t>
            </a:r>
            <a:r>
              <a:rPr lang="en-US"/>
              <a:t>.</a:t>
            </a:r>
          </a:p>
        </p:txBody>
      </p:sp>
      <p:sp>
        <p:nvSpPr>
          <p:cNvPr id="5203" name="TextBox 54"/>
          <p:cNvSpPr txBox="1">
            <a:spLocks noChangeArrowheads="1"/>
          </p:cNvSpPr>
          <p:nvPr/>
        </p:nvSpPr>
        <p:spPr bwMode="auto">
          <a:xfrm>
            <a:off x="26974800" y="10058400"/>
            <a:ext cx="533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H.</a:t>
            </a:r>
          </a:p>
        </p:txBody>
      </p:sp>
      <p:pic>
        <p:nvPicPr>
          <p:cNvPr id="5204" name="Picture 56" descr="B Ring_087.tif"/>
          <p:cNvPicPr preferRelativeResize="0">
            <a:picLocks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384000" y="9372600"/>
            <a:ext cx="2103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05" name="TextBox 57"/>
          <p:cNvSpPr txBox="1">
            <a:spLocks noChangeArrowheads="1"/>
          </p:cNvSpPr>
          <p:nvPr/>
        </p:nvSpPr>
        <p:spPr bwMode="auto">
          <a:xfrm>
            <a:off x="24307800" y="100584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D.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24368125" y="6175375"/>
          <a:ext cx="4797631" cy="4215740"/>
        </p:xfrm>
        <a:graphic>
          <a:graphicData uri="http://schemas.openxmlformats.org/drawingml/2006/table">
            <a:tbl>
              <a:tblPr/>
              <a:tblGrid>
                <a:gridCol w="4797631"/>
              </a:tblGrid>
              <a:tr h="42157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3" name="Chart 42"/>
          <p:cNvGraphicFramePr/>
          <p:nvPr/>
        </p:nvGraphicFramePr>
        <p:xfrm>
          <a:off x="16306800" y="14173200"/>
          <a:ext cx="6172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44" name="Picture 18" descr="VSU_VStateLogo2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0" y="1143000"/>
            <a:ext cx="1916658" cy="1447800"/>
          </a:xfrm>
          <a:prstGeom prst="rect">
            <a:avLst/>
          </a:prstGeom>
          <a:ln w="38100" cap="flat" cmpd="thickThin">
            <a:solidFill>
              <a:srgbClr val="000000"/>
            </a:solidFill>
            <a:prstDash val="solid"/>
            <a:round/>
          </a:ln>
          <a:effectLst>
            <a:innerShdw blurRad="76200">
              <a:srgbClr val="000000"/>
            </a:innerShdw>
          </a:effectLst>
        </p:spPr>
      </p:pic>
      <p:sp>
        <p:nvSpPr>
          <p:cNvPr id="45" name="TextBox 44"/>
          <p:cNvSpPr txBox="1"/>
          <p:nvPr/>
        </p:nvSpPr>
        <p:spPr>
          <a:xfrm>
            <a:off x="26517600" y="1219200"/>
            <a:ext cx="2743200" cy="156966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The</a:t>
            </a:r>
          </a:p>
          <a:p>
            <a:pPr algn="ctr" eaLnBrk="0" hangingPunct="0">
              <a:defRPr/>
            </a:pPr>
            <a:r>
              <a:rPr lang="en-US" sz="3200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Graduate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3763</TotalTime>
  <Words>806</Words>
  <Application>Microsoft Office PowerPoint</Application>
  <PresentationFormat>Custom</PresentationFormat>
  <Paragraphs>71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>UNSW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Medical Illustration Unit</dc:creator>
  <cp:lastModifiedBy>twilliam</cp:lastModifiedBy>
  <cp:revision>340</cp:revision>
  <cp:lastPrinted>1999-09-02T03:17:39Z</cp:lastPrinted>
  <dcterms:created xsi:type="dcterms:W3CDTF">1997-10-24T05:44:18Z</dcterms:created>
  <dcterms:modified xsi:type="dcterms:W3CDTF">2011-04-19T14:08:22Z</dcterms:modified>
</cp:coreProperties>
</file>