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707" r:id="rId3"/>
  </p:sldMasterIdLst>
  <p:notesMasterIdLst>
    <p:notesMasterId r:id="rId23"/>
  </p:notesMasterIdLst>
  <p:sldIdLst>
    <p:sldId id="258" r:id="rId4"/>
    <p:sldId id="263" r:id="rId5"/>
    <p:sldId id="262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71" r:id="rId14"/>
    <p:sldId id="273" r:id="rId15"/>
    <p:sldId id="274" r:id="rId16"/>
    <p:sldId id="275" r:id="rId17"/>
    <p:sldId id="276" r:id="rId18"/>
    <p:sldId id="278" r:id="rId19"/>
    <p:sldId id="277" r:id="rId20"/>
    <p:sldId id="269" r:id="rId21"/>
    <p:sldId id="270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99"/>
    <a:srgbClr val="EEB500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8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3D2B-1B85-4E74-9E87-9AA86A6DCA4D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4982E-19A4-451C-9F51-9D3E792F2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72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 TITLE" type="title">
  <p:cSld name="OPEN 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415600" y="1930400"/>
            <a:ext cx="11360800" cy="194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Permanent Marker"/>
              <a:buNone/>
              <a:defRPr sz="4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6933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415600" y="3849867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2705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">
  <p:cSld name="BIG NUMBER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11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60" name="Google Shape;160;p11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11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11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11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11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72" name="Google Shape;172;p11"/>
          <p:cNvSpPr txBox="1">
            <a:spLocks noGrp="1"/>
          </p:cNvSpPr>
          <p:nvPr>
            <p:ph type="title" hasCustomPrompt="1"/>
          </p:nvPr>
        </p:nvSpPr>
        <p:spPr>
          <a:xfrm>
            <a:off x="3335000" y="934651"/>
            <a:ext cx="5522000" cy="7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73" name="Google Shape;173;p11"/>
          <p:cNvSpPr txBox="1">
            <a:spLocks noGrp="1"/>
          </p:cNvSpPr>
          <p:nvPr>
            <p:ph type="title" idx="2" hasCustomPrompt="1"/>
          </p:nvPr>
        </p:nvSpPr>
        <p:spPr>
          <a:xfrm>
            <a:off x="3335000" y="2814251"/>
            <a:ext cx="5522000" cy="7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174" name="Google Shape;174;p11"/>
          <p:cNvSpPr txBox="1">
            <a:spLocks noGrp="1"/>
          </p:cNvSpPr>
          <p:nvPr>
            <p:ph type="title" idx="3" hasCustomPrompt="1"/>
          </p:nvPr>
        </p:nvSpPr>
        <p:spPr>
          <a:xfrm>
            <a:off x="3335000" y="4693851"/>
            <a:ext cx="5522000" cy="7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56620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12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77" name="Google Shape;177;p12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12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12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12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12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12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12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12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12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12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12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12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12"/>
          <p:cNvSpPr txBox="1">
            <a:spLocks noGrp="1"/>
          </p:cNvSpPr>
          <p:nvPr>
            <p:ph type="ctrTitle"/>
          </p:nvPr>
        </p:nvSpPr>
        <p:spPr>
          <a:xfrm>
            <a:off x="4416800" y="1603533"/>
            <a:ext cx="33584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19484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1_TITLE + THREE COLUMN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13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92" name="Google Shape;192;p13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13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13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13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13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13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13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13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13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13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13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13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04" name="Google Shape;204;p13"/>
          <p:cNvSpPr txBox="1">
            <a:spLocks noGrp="1"/>
          </p:cNvSpPr>
          <p:nvPr>
            <p:ph type="subTitle" idx="1"/>
          </p:nvPr>
        </p:nvSpPr>
        <p:spPr>
          <a:xfrm>
            <a:off x="8303733" y="2601400"/>
            <a:ext cx="2528800" cy="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ctrTitle"/>
          </p:nvPr>
        </p:nvSpPr>
        <p:spPr>
          <a:xfrm>
            <a:off x="8303733" y="1946433"/>
            <a:ext cx="3964800" cy="7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2"/>
          </p:nvPr>
        </p:nvSpPr>
        <p:spPr>
          <a:xfrm>
            <a:off x="8303733" y="3959267"/>
            <a:ext cx="2528800" cy="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ctrTitle" idx="3"/>
          </p:nvPr>
        </p:nvSpPr>
        <p:spPr>
          <a:xfrm>
            <a:off x="8303733" y="3304300"/>
            <a:ext cx="3964800" cy="7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4"/>
          </p:nvPr>
        </p:nvSpPr>
        <p:spPr>
          <a:xfrm>
            <a:off x="8303733" y="5317133"/>
            <a:ext cx="2528800" cy="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ctrTitle" idx="5"/>
          </p:nvPr>
        </p:nvSpPr>
        <p:spPr>
          <a:xfrm>
            <a:off x="8303733" y="4662167"/>
            <a:ext cx="3964800" cy="79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ctrTitle" idx="6"/>
          </p:nvPr>
        </p:nvSpPr>
        <p:spPr>
          <a:xfrm>
            <a:off x="1252700" y="689133"/>
            <a:ext cx="97204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69344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">
  <p:cSld name="TWO COLUMNS 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14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13" name="Google Shape;213;p1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1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1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1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1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Google Shape;218;p1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Google Shape;219;p1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Google Shape;220;p1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Google Shape;221;p1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2" name="Google Shape;222;p1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3" name="Google Shape;223;p1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4" name="Google Shape;224;p1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5" name="Google Shape;225;p14"/>
          <p:cNvSpPr txBox="1">
            <a:spLocks noGrp="1"/>
          </p:cNvSpPr>
          <p:nvPr>
            <p:ph type="subTitle" idx="1"/>
          </p:nvPr>
        </p:nvSpPr>
        <p:spPr>
          <a:xfrm>
            <a:off x="3111900" y="33652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6" name="Google Shape;226;p14"/>
          <p:cNvSpPr txBox="1">
            <a:spLocks noGrp="1"/>
          </p:cNvSpPr>
          <p:nvPr>
            <p:ph type="subTitle" idx="2"/>
          </p:nvPr>
        </p:nvSpPr>
        <p:spPr>
          <a:xfrm>
            <a:off x="6818067" y="33652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7" name="Google Shape;227;p14"/>
          <p:cNvSpPr txBox="1">
            <a:spLocks noGrp="1"/>
          </p:cNvSpPr>
          <p:nvPr>
            <p:ph type="ctrTitle"/>
          </p:nvPr>
        </p:nvSpPr>
        <p:spPr>
          <a:xfrm>
            <a:off x="3246884" y="23274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8" name="Google Shape;228;p14"/>
          <p:cNvSpPr txBox="1">
            <a:spLocks noGrp="1"/>
          </p:cNvSpPr>
          <p:nvPr>
            <p:ph type="ctrTitle" idx="3"/>
          </p:nvPr>
        </p:nvSpPr>
        <p:spPr>
          <a:xfrm>
            <a:off x="6953051" y="23274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61322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 + DESIGN 2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5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31" name="Google Shape;231;p1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1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1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1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1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1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1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1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1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1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1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1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3" name="Google Shape;243;p15"/>
          <p:cNvSpPr txBox="1">
            <a:spLocks noGrp="1"/>
          </p:cNvSpPr>
          <p:nvPr>
            <p:ph type="ctrTitle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68974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TITLE + SIX COLUMNS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16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46" name="Google Shape;246;p1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1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1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1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1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1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1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Google Shape;253;p1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Google Shape;254;p1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1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Google Shape;256;p1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Google Shape;257;p1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8" name="Google Shape;258;p16"/>
          <p:cNvSpPr txBox="1">
            <a:spLocks noGrp="1"/>
          </p:cNvSpPr>
          <p:nvPr>
            <p:ph type="subTitle" idx="1"/>
          </p:nvPr>
        </p:nvSpPr>
        <p:spPr>
          <a:xfrm>
            <a:off x="1974803" y="28445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59" name="Google Shape;259;p16"/>
          <p:cNvSpPr txBox="1">
            <a:spLocks noGrp="1"/>
          </p:cNvSpPr>
          <p:nvPr>
            <p:ph type="subTitle" idx="2"/>
          </p:nvPr>
        </p:nvSpPr>
        <p:spPr>
          <a:xfrm>
            <a:off x="4969788" y="28445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0" name="Google Shape;260;p16"/>
          <p:cNvSpPr txBox="1">
            <a:spLocks noGrp="1"/>
          </p:cNvSpPr>
          <p:nvPr>
            <p:ph type="subTitle" idx="3"/>
          </p:nvPr>
        </p:nvSpPr>
        <p:spPr>
          <a:xfrm>
            <a:off x="7964777" y="28445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1" name="Google Shape;261;p16"/>
          <p:cNvSpPr txBox="1">
            <a:spLocks noGrp="1"/>
          </p:cNvSpPr>
          <p:nvPr>
            <p:ph type="ctrTitle"/>
          </p:nvPr>
        </p:nvSpPr>
        <p:spPr>
          <a:xfrm>
            <a:off x="1885017" y="17657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2" name="Google Shape;262;p16"/>
          <p:cNvSpPr txBox="1">
            <a:spLocks noGrp="1"/>
          </p:cNvSpPr>
          <p:nvPr>
            <p:ph type="ctrTitle" idx="4"/>
          </p:nvPr>
        </p:nvSpPr>
        <p:spPr>
          <a:xfrm>
            <a:off x="4880020" y="17657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3" name="Google Shape;263;p16"/>
          <p:cNvSpPr txBox="1">
            <a:spLocks noGrp="1"/>
          </p:cNvSpPr>
          <p:nvPr>
            <p:ph type="ctrTitle" idx="5"/>
          </p:nvPr>
        </p:nvSpPr>
        <p:spPr>
          <a:xfrm>
            <a:off x="7874997" y="17657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4" name="Google Shape;264;p16"/>
          <p:cNvSpPr txBox="1">
            <a:spLocks noGrp="1"/>
          </p:cNvSpPr>
          <p:nvPr>
            <p:ph type="subTitle" idx="6"/>
          </p:nvPr>
        </p:nvSpPr>
        <p:spPr>
          <a:xfrm>
            <a:off x="1974803" y="49908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5" name="Google Shape;265;p16"/>
          <p:cNvSpPr txBox="1">
            <a:spLocks noGrp="1"/>
          </p:cNvSpPr>
          <p:nvPr>
            <p:ph type="subTitle" idx="7"/>
          </p:nvPr>
        </p:nvSpPr>
        <p:spPr>
          <a:xfrm>
            <a:off x="4969788" y="49908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6" name="Google Shape;266;p16"/>
          <p:cNvSpPr txBox="1">
            <a:spLocks noGrp="1"/>
          </p:cNvSpPr>
          <p:nvPr>
            <p:ph type="subTitle" idx="8"/>
          </p:nvPr>
        </p:nvSpPr>
        <p:spPr>
          <a:xfrm>
            <a:off x="7964760" y="4990833"/>
            <a:ext cx="2252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67" name="Google Shape;267;p16"/>
          <p:cNvSpPr txBox="1">
            <a:spLocks noGrp="1"/>
          </p:cNvSpPr>
          <p:nvPr>
            <p:ph type="ctrTitle" idx="9"/>
          </p:nvPr>
        </p:nvSpPr>
        <p:spPr>
          <a:xfrm>
            <a:off x="1885000" y="39120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8" name="Google Shape;268;p16"/>
          <p:cNvSpPr txBox="1">
            <a:spLocks noGrp="1"/>
          </p:cNvSpPr>
          <p:nvPr>
            <p:ph type="ctrTitle" idx="13"/>
          </p:nvPr>
        </p:nvSpPr>
        <p:spPr>
          <a:xfrm>
            <a:off x="4880004" y="39120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9" name="Google Shape;269;p16"/>
          <p:cNvSpPr txBox="1">
            <a:spLocks noGrp="1"/>
          </p:cNvSpPr>
          <p:nvPr>
            <p:ph type="ctrTitle" idx="14"/>
          </p:nvPr>
        </p:nvSpPr>
        <p:spPr>
          <a:xfrm>
            <a:off x="7874981" y="3912033"/>
            <a:ext cx="243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0" name="Google Shape;270;p16"/>
          <p:cNvSpPr txBox="1">
            <a:spLocks noGrp="1"/>
          </p:cNvSpPr>
          <p:nvPr>
            <p:ph type="ctrTitle" idx="15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95807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&amp; CREDITS">
  <p:cSld name="THANKS &amp; CREDITS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17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73" name="Google Shape;273;p17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17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17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17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17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17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17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17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17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17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17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17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5" name="Google Shape;285;p17"/>
          <p:cNvSpPr txBox="1">
            <a:spLocks noGrp="1"/>
          </p:cNvSpPr>
          <p:nvPr>
            <p:ph type="ctrTitle"/>
          </p:nvPr>
        </p:nvSpPr>
        <p:spPr>
          <a:xfrm>
            <a:off x="1252700" y="1197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Permanent Marker"/>
              <a:buNone/>
              <a:defRPr sz="4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86" name="Google Shape;286;p17"/>
          <p:cNvSpPr txBox="1">
            <a:spLocks noGrp="1"/>
          </p:cNvSpPr>
          <p:nvPr>
            <p:ph type="subTitle" idx="1"/>
          </p:nvPr>
        </p:nvSpPr>
        <p:spPr>
          <a:xfrm>
            <a:off x="1252700" y="2739400"/>
            <a:ext cx="3888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87" name="Google Shape;287;p17"/>
          <p:cNvSpPr txBox="1"/>
          <p:nvPr/>
        </p:nvSpPr>
        <p:spPr>
          <a:xfrm>
            <a:off x="1252700" y="4710800"/>
            <a:ext cx="4138000" cy="1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067"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1067" b="1"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/>
              </a:rPr>
              <a:t>Slidesgo</a:t>
            </a:r>
            <a:r>
              <a:rPr lang="en" sz="1067">
                <a:latin typeface="Comfortaa"/>
                <a:ea typeface="Comfortaa"/>
                <a:cs typeface="Comfortaa"/>
                <a:sym typeface="Comfortaa"/>
              </a:rPr>
              <a:t>, including icons by </a:t>
            </a:r>
            <a:r>
              <a:rPr lang="en" sz="1067" b="1"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/>
              </a:rPr>
              <a:t>Flatico</a:t>
            </a:r>
            <a:r>
              <a:rPr lang="en" sz="1067"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/>
              </a:rPr>
              <a:t>n</a:t>
            </a:r>
            <a:r>
              <a:rPr lang="en" sz="1067">
                <a:latin typeface="Comfortaa"/>
                <a:ea typeface="Comfortaa"/>
                <a:cs typeface="Comfortaa"/>
                <a:sym typeface="Comfortaa"/>
              </a:rPr>
              <a:t>, and infographics &amp; images by </a:t>
            </a:r>
            <a:r>
              <a:rPr lang="en" sz="1067" b="1"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/>
              </a:rPr>
              <a:t>Freepik</a:t>
            </a:r>
            <a:r>
              <a:rPr lang="en" sz="1067">
                <a:latin typeface="Comfortaa"/>
                <a:ea typeface="Comfortaa"/>
                <a:cs typeface="Comfortaa"/>
                <a:sym typeface="Comfortaa"/>
              </a:rPr>
              <a:t>. </a:t>
            </a:r>
            <a:endParaRPr sz="1067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067"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1302885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1_TITLE + BULLET POINT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8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90" name="Google Shape;290;p18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18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18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18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4" name="Google Shape;294;p18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5" name="Google Shape;295;p18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6" name="Google Shape;296;p18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7" name="Google Shape;297;p18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8" name="Google Shape;298;p18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9" name="Google Shape;299;p18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Google Shape;300;p18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1" name="Google Shape;301;p18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02" name="Google Shape;302;p18"/>
          <p:cNvSpPr txBox="1">
            <a:spLocks noGrp="1"/>
          </p:cNvSpPr>
          <p:nvPr>
            <p:ph type="ctrTitle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3" name="Google Shape;303;p18"/>
          <p:cNvSpPr txBox="1">
            <a:spLocks noGrp="1"/>
          </p:cNvSpPr>
          <p:nvPr>
            <p:ph type="body" idx="1"/>
          </p:nvPr>
        </p:nvSpPr>
        <p:spPr>
          <a:xfrm>
            <a:off x="1479551" y="2057400"/>
            <a:ext cx="4419600" cy="4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1pPr>
            <a:lvl2pPr marL="1219170" lvl="1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2pPr>
            <a:lvl3pPr marL="1828754" lvl="2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3pPr>
            <a:lvl4pPr marL="2438339" lvl="3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4pPr>
            <a:lvl5pPr marL="3047924" lvl="4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5pPr>
            <a:lvl6pPr marL="3657509" lvl="5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6pPr>
            <a:lvl7pPr marL="4267093" lvl="6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7pPr>
            <a:lvl8pPr marL="4876678" lvl="7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8pPr>
            <a:lvl9pPr marL="5486263" lvl="8" indent="-3979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4" name="Google Shape;304;p18"/>
          <p:cNvSpPr txBox="1">
            <a:spLocks noGrp="1"/>
          </p:cNvSpPr>
          <p:nvPr>
            <p:ph type="body" idx="2"/>
          </p:nvPr>
        </p:nvSpPr>
        <p:spPr>
          <a:xfrm>
            <a:off x="6292851" y="2057400"/>
            <a:ext cx="4419600" cy="41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1pPr>
            <a:lvl2pPr marL="1219170" lvl="1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2pPr>
            <a:lvl3pPr marL="1828754" lvl="2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3pPr>
            <a:lvl4pPr marL="2438339" lvl="3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4pPr>
            <a:lvl5pPr marL="3047924" lvl="4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5pPr>
            <a:lvl6pPr marL="3657509" lvl="5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6pPr>
            <a:lvl7pPr marL="4267093" lvl="6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●"/>
              <a:defRPr sz="1467">
                <a:latin typeface="Comfortaa"/>
                <a:ea typeface="Comfortaa"/>
                <a:cs typeface="Comfortaa"/>
                <a:sym typeface="Comfortaa"/>
              </a:defRPr>
            </a:lvl7pPr>
            <a:lvl8pPr marL="4876678" lvl="7" indent="-3979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Comfortaa"/>
              <a:buChar char="○"/>
              <a:defRPr sz="1467">
                <a:latin typeface="Comfortaa"/>
                <a:ea typeface="Comfortaa"/>
                <a:cs typeface="Comfortaa"/>
                <a:sym typeface="Comfortaa"/>
              </a:defRPr>
            </a:lvl8pPr>
            <a:lvl9pPr marL="5486263" lvl="8" indent="-3979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Comfortaa"/>
              <a:buChar char="■"/>
              <a:defRPr sz="14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7676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9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307" name="Google Shape;307;p19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Google Shape;308;p19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9" name="Google Shape;309;p19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0" name="Google Shape;310;p19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19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19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19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19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19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19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19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19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348793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72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 + BULLET POIN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3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26" name="Google Shape;26;p3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3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3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3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3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3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3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3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3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3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3"/>
          <p:cNvSpPr txBox="1">
            <a:spLocks noGrp="1"/>
          </p:cNvSpPr>
          <p:nvPr>
            <p:ph type="ctrTitle"/>
          </p:nvPr>
        </p:nvSpPr>
        <p:spPr>
          <a:xfrm>
            <a:off x="1252700" y="689133"/>
            <a:ext cx="97204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"/>
          </p:nvPr>
        </p:nvSpPr>
        <p:spPr>
          <a:xfrm>
            <a:off x="1252700" y="1968500"/>
            <a:ext cx="8085200" cy="40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Comfortaa"/>
              <a:buChar char="●"/>
              <a:defRPr sz="1333">
                <a:latin typeface="Comfortaa"/>
                <a:ea typeface="Comfortaa"/>
                <a:cs typeface="Comfortaa"/>
                <a:sym typeface="Comfortaa"/>
              </a:defRPr>
            </a:lvl1pPr>
            <a:lvl2pPr marL="1219170" lvl="1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○"/>
              <a:defRPr sz="1333">
                <a:latin typeface="Comfortaa"/>
                <a:ea typeface="Comfortaa"/>
                <a:cs typeface="Comfortaa"/>
                <a:sym typeface="Comfortaa"/>
              </a:defRPr>
            </a:lvl2pPr>
            <a:lvl3pPr marL="1828754" lvl="2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■"/>
              <a:defRPr sz="1333">
                <a:latin typeface="Comfortaa"/>
                <a:ea typeface="Comfortaa"/>
                <a:cs typeface="Comfortaa"/>
                <a:sym typeface="Comfortaa"/>
              </a:defRPr>
            </a:lvl3pPr>
            <a:lvl4pPr marL="2438339" lvl="3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●"/>
              <a:defRPr sz="1333">
                <a:latin typeface="Comfortaa"/>
                <a:ea typeface="Comfortaa"/>
                <a:cs typeface="Comfortaa"/>
                <a:sym typeface="Comfortaa"/>
              </a:defRPr>
            </a:lvl4pPr>
            <a:lvl5pPr marL="3047924" lvl="4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○"/>
              <a:defRPr sz="1333">
                <a:latin typeface="Comfortaa"/>
                <a:ea typeface="Comfortaa"/>
                <a:cs typeface="Comfortaa"/>
                <a:sym typeface="Comfortaa"/>
              </a:defRPr>
            </a:lvl5pPr>
            <a:lvl6pPr marL="3657509" lvl="5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■"/>
              <a:defRPr sz="1333">
                <a:latin typeface="Comfortaa"/>
                <a:ea typeface="Comfortaa"/>
                <a:cs typeface="Comfortaa"/>
                <a:sym typeface="Comfortaa"/>
              </a:defRPr>
            </a:lvl6pPr>
            <a:lvl7pPr marL="4267093" lvl="6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●"/>
              <a:defRPr sz="1333">
                <a:latin typeface="Comfortaa"/>
                <a:ea typeface="Comfortaa"/>
                <a:cs typeface="Comfortaa"/>
                <a:sym typeface="Comfortaa"/>
              </a:defRPr>
            </a:lvl7pPr>
            <a:lvl8pPr marL="4876678" lvl="7" indent="-389457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000"/>
              <a:buFont typeface="Comfortaa"/>
              <a:buChar char="○"/>
              <a:defRPr sz="1333">
                <a:latin typeface="Comfortaa"/>
                <a:ea typeface="Comfortaa"/>
                <a:cs typeface="Comfortaa"/>
                <a:sym typeface="Comfortaa"/>
              </a:defRPr>
            </a:lvl8pPr>
            <a:lvl9pPr marL="5486263" lvl="8" indent="-389457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000"/>
              <a:buFont typeface="Comfortaa"/>
              <a:buChar char="■"/>
              <a:defRPr sz="1333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2605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FC48E3-B4F9-4A13-A811-970D136E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C9D8-B2D4-47A0-98D4-F96309ABADD3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8C9C30-408F-4996-83FA-A3E5ADF6A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DA7940-3309-4B20-9C58-7102665A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3FF5-7AC2-4B73-8C63-9CBC91D6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51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0967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668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33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831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8824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1225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64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C9D8-B2D4-47A0-98D4-F96309ABADD3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F3FF5-7AC2-4B73-8C63-9CBC91D614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3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15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4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42" name="Google Shape;42;p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4"/>
          <p:cNvSpPr txBox="1">
            <a:spLocks noGrp="1"/>
          </p:cNvSpPr>
          <p:nvPr>
            <p:ph type="title" hasCustomPrompt="1"/>
          </p:nvPr>
        </p:nvSpPr>
        <p:spPr>
          <a:xfrm>
            <a:off x="1895117" y="3121800"/>
            <a:ext cx="1245600" cy="7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4"/>
          <p:cNvSpPr txBox="1">
            <a:spLocks noGrp="1"/>
          </p:cNvSpPr>
          <p:nvPr>
            <p:ph type="title" idx="2" hasCustomPrompt="1"/>
          </p:nvPr>
        </p:nvSpPr>
        <p:spPr>
          <a:xfrm>
            <a:off x="4280505" y="3121800"/>
            <a:ext cx="1245600" cy="7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6" name="Google Shape;56;p4"/>
          <p:cNvSpPr txBox="1">
            <a:spLocks noGrp="1"/>
          </p:cNvSpPr>
          <p:nvPr>
            <p:ph type="title" idx="3" hasCustomPrompt="1"/>
          </p:nvPr>
        </p:nvSpPr>
        <p:spPr>
          <a:xfrm>
            <a:off x="6665895" y="3121800"/>
            <a:ext cx="1245600" cy="7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7" name="Google Shape;57;p4"/>
          <p:cNvSpPr txBox="1">
            <a:spLocks noGrp="1"/>
          </p:cNvSpPr>
          <p:nvPr>
            <p:ph type="title" idx="4" hasCustomPrompt="1"/>
          </p:nvPr>
        </p:nvSpPr>
        <p:spPr>
          <a:xfrm>
            <a:off x="9051284" y="3121800"/>
            <a:ext cx="1245600" cy="7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8" name="Google Shape;58;p4"/>
          <p:cNvSpPr txBox="1">
            <a:spLocks noGrp="1"/>
          </p:cNvSpPr>
          <p:nvPr>
            <p:ph type="ctrTitle" idx="5"/>
          </p:nvPr>
        </p:nvSpPr>
        <p:spPr>
          <a:xfrm>
            <a:off x="415600" y="824767"/>
            <a:ext cx="113608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subTitle" idx="1"/>
          </p:nvPr>
        </p:nvSpPr>
        <p:spPr>
          <a:xfrm>
            <a:off x="1521933" y="49527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0" name="Google Shape;60;p4"/>
          <p:cNvSpPr txBox="1">
            <a:spLocks noGrp="1"/>
          </p:cNvSpPr>
          <p:nvPr>
            <p:ph type="subTitle" idx="6"/>
          </p:nvPr>
        </p:nvSpPr>
        <p:spPr>
          <a:xfrm>
            <a:off x="3907300" y="49527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subTitle" idx="7"/>
          </p:nvPr>
        </p:nvSpPr>
        <p:spPr>
          <a:xfrm>
            <a:off x="6292667" y="49527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2" name="Google Shape;62;p4"/>
          <p:cNvSpPr txBox="1">
            <a:spLocks noGrp="1"/>
          </p:cNvSpPr>
          <p:nvPr>
            <p:ph type="subTitle" idx="8"/>
          </p:nvPr>
        </p:nvSpPr>
        <p:spPr>
          <a:xfrm>
            <a:off x="8678100" y="49101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subTitle" idx="9"/>
          </p:nvPr>
        </p:nvSpPr>
        <p:spPr>
          <a:xfrm>
            <a:off x="6292700" y="49527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793389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78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17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77735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901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71439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8999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8065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24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5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66" name="Google Shape;66;p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" name="Google Shape;78;p5"/>
          <p:cNvSpPr txBox="1">
            <a:spLocks noGrp="1"/>
          </p:cNvSpPr>
          <p:nvPr>
            <p:ph type="subTitle" idx="1"/>
          </p:nvPr>
        </p:nvSpPr>
        <p:spPr>
          <a:xfrm>
            <a:off x="1252700" y="2739400"/>
            <a:ext cx="3888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ctrTitle"/>
          </p:nvPr>
        </p:nvSpPr>
        <p:spPr>
          <a:xfrm>
            <a:off x="1252700" y="689133"/>
            <a:ext cx="97204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0394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6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82" name="Google Shape;82;p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6"/>
          <p:cNvSpPr txBox="1">
            <a:spLocks noGrp="1"/>
          </p:cNvSpPr>
          <p:nvPr>
            <p:ph type="ctrTitle"/>
          </p:nvPr>
        </p:nvSpPr>
        <p:spPr>
          <a:xfrm>
            <a:off x="2678400" y="5196051"/>
            <a:ext cx="6835200" cy="51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None/>
              <a:defRPr sz="1467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4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subTitle" idx="1"/>
          </p:nvPr>
        </p:nvSpPr>
        <p:spPr>
          <a:xfrm>
            <a:off x="2553000" y="1869300"/>
            <a:ext cx="7086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8671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7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98" name="Google Shape;98;p7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7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7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7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7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7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7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7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7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7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7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0" name="Google Shape;110;p7"/>
          <p:cNvSpPr txBox="1">
            <a:spLocks noGrp="1"/>
          </p:cNvSpPr>
          <p:nvPr>
            <p:ph type="ctrTitle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>
            <a:off x="4152000" y="2739400"/>
            <a:ext cx="3888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6070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ctrTitle"/>
          </p:nvPr>
        </p:nvSpPr>
        <p:spPr>
          <a:xfrm>
            <a:off x="4145000" y="2940400"/>
            <a:ext cx="3902000" cy="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88449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 type="blank">
  <p:cSld name="TITLE + FOUR COLUMN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9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16" name="Google Shape;116;p9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9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9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9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9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9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9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9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124;p9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125;p9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9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9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8" name="Google Shape;128;p9"/>
          <p:cNvSpPr txBox="1">
            <a:spLocks noGrp="1"/>
          </p:cNvSpPr>
          <p:nvPr>
            <p:ph type="subTitle" idx="1"/>
          </p:nvPr>
        </p:nvSpPr>
        <p:spPr>
          <a:xfrm>
            <a:off x="1521917" y="43513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9" name="Google Shape;129;p9"/>
          <p:cNvSpPr txBox="1">
            <a:spLocks noGrp="1"/>
          </p:cNvSpPr>
          <p:nvPr>
            <p:ph type="subTitle" idx="2"/>
          </p:nvPr>
        </p:nvSpPr>
        <p:spPr>
          <a:xfrm>
            <a:off x="3907284" y="43513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subTitle" idx="3"/>
          </p:nvPr>
        </p:nvSpPr>
        <p:spPr>
          <a:xfrm>
            <a:off x="8678084" y="43513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subTitle" idx="4"/>
          </p:nvPr>
        </p:nvSpPr>
        <p:spPr>
          <a:xfrm>
            <a:off x="6292684" y="4351333"/>
            <a:ext cx="199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ctrTitle"/>
          </p:nvPr>
        </p:nvSpPr>
        <p:spPr>
          <a:xfrm>
            <a:off x="1521933" y="34196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ctrTitle" idx="5"/>
          </p:nvPr>
        </p:nvSpPr>
        <p:spPr>
          <a:xfrm>
            <a:off x="3907300" y="34196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ctrTitle" idx="6"/>
          </p:nvPr>
        </p:nvSpPr>
        <p:spPr>
          <a:xfrm>
            <a:off x="6292700" y="34196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5" name="Google Shape;135;p9"/>
          <p:cNvSpPr txBox="1">
            <a:spLocks noGrp="1"/>
          </p:cNvSpPr>
          <p:nvPr>
            <p:ph type="ctrTitle" idx="7"/>
          </p:nvPr>
        </p:nvSpPr>
        <p:spPr>
          <a:xfrm>
            <a:off x="8678100" y="34196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6" name="Google Shape;136;p9"/>
          <p:cNvSpPr txBox="1">
            <a:spLocks noGrp="1"/>
          </p:cNvSpPr>
          <p:nvPr>
            <p:ph type="ctrTitle" idx="8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650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 + THREE COLUMN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10"/>
          <p:cNvGrpSpPr/>
          <p:nvPr/>
        </p:nvGrpSpPr>
        <p:grpSpPr>
          <a:xfrm>
            <a:off x="-16603" y="413700"/>
            <a:ext cx="12241067" cy="6051067"/>
            <a:chOff x="-12452" y="310275"/>
            <a:chExt cx="9180800" cy="4538300"/>
          </a:xfrm>
        </p:grpSpPr>
        <p:cxnSp>
          <p:nvCxnSpPr>
            <p:cNvPr id="139" name="Google Shape;139;p10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10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10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10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10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10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10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10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10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" name="Google Shape;151;p10"/>
          <p:cNvSpPr txBox="1">
            <a:spLocks noGrp="1"/>
          </p:cNvSpPr>
          <p:nvPr>
            <p:ph type="subTitle" idx="1"/>
          </p:nvPr>
        </p:nvSpPr>
        <p:spPr>
          <a:xfrm>
            <a:off x="1665233" y="38097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subTitle" idx="2"/>
          </p:nvPr>
        </p:nvSpPr>
        <p:spPr>
          <a:xfrm>
            <a:off x="4965000" y="38097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subTitle" idx="3"/>
          </p:nvPr>
        </p:nvSpPr>
        <p:spPr>
          <a:xfrm>
            <a:off x="8264767" y="3809733"/>
            <a:ext cx="2262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4" name="Google Shape;154;p10"/>
          <p:cNvSpPr txBox="1">
            <a:spLocks noGrp="1"/>
          </p:cNvSpPr>
          <p:nvPr>
            <p:ph type="ctrTitle"/>
          </p:nvPr>
        </p:nvSpPr>
        <p:spPr>
          <a:xfrm>
            <a:off x="1800217" y="23655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5" name="Google Shape;155;p10"/>
          <p:cNvSpPr txBox="1">
            <a:spLocks noGrp="1"/>
          </p:cNvSpPr>
          <p:nvPr>
            <p:ph type="ctrTitle" idx="4"/>
          </p:nvPr>
        </p:nvSpPr>
        <p:spPr>
          <a:xfrm>
            <a:off x="5099984" y="23655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6" name="Google Shape;156;p10"/>
          <p:cNvSpPr txBox="1">
            <a:spLocks noGrp="1"/>
          </p:cNvSpPr>
          <p:nvPr>
            <p:ph type="ctrTitle" idx="5"/>
          </p:nvPr>
        </p:nvSpPr>
        <p:spPr>
          <a:xfrm>
            <a:off x="8399784" y="2365533"/>
            <a:ext cx="19920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867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7" name="Google Shape;157;p10"/>
          <p:cNvSpPr txBox="1">
            <a:spLocks noGrp="1"/>
          </p:cNvSpPr>
          <p:nvPr>
            <p:ph type="ctrTitle" idx="6"/>
          </p:nvPr>
        </p:nvSpPr>
        <p:spPr>
          <a:xfrm>
            <a:off x="2678400" y="689133"/>
            <a:ext cx="6835200" cy="9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32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4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85035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Permanent Marker"/>
              <a:buNone/>
              <a:defRPr sz="2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83818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1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22" name="Google Shape;322;p21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74772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25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ter-fendt.de/html5/phen/ohmslaw_en.htm" TargetMode="External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0.emf"/><Relationship Id="rId4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ter-fendt.de/html5/phen/combinationresistors_en.htm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ter-fendt.de/html5/phen/combinationresistors_en.htm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jpg"/><Relationship Id="rId5" Type="http://schemas.openxmlformats.org/officeDocument/2006/relationships/image" Target="../media/image12.emf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E5C0B0D2-BDD2-42CD-940D-7F93E16EB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1921" y="0"/>
            <a:ext cx="3749744" cy="646331"/>
          </a:xfrm>
          <a:prstGeom prst="rect">
            <a:avLst/>
          </a:prstGeom>
          <a:solidFill>
            <a:srgbClr val="FFFF99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7"/>
              </a:schemeClr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Electrical Energy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526DE29A-A3CC-44E7-BB31-1890B36F6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680" y="3592531"/>
            <a:ext cx="575134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chemeClr val="tx2"/>
                </a:solidFill>
              </a:rPr>
              <a:t>Key concepts: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Electric charge and charge conservation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Electric force and fields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Voltage, Current and Resistance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Ohm’s law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Electric Power</a:t>
            </a:r>
          </a:p>
          <a:p>
            <a:pPr marL="342900" indent="-342900" eaLnBrk="1" hangingPunct="1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Series and Parallel Circuit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2F8AB8E-5FE2-43A2-BE16-C6D117045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680" y="1451499"/>
            <a:ext cx="94183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tx2"/>
                </a:solidFill>
              </a:rPr>
              <a:t>Objective: Learning about Electric Force, Electric Field, Ohm’s Law, Simple Circuits and Electric Power.</a:t>
            </a:r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517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9F5D11-C6B2-4902-AF9F-FEF60CAE91B0}"/>
              </a:ext>
            </a:extLst>
          </p:cNvPr>
          <p:cNvSpPr/>
          <p:nvPr/>
        </p:nvSpPr>
        <p:spPr>
          <a:xfrm>
            <a:off x="2338316" y="788749"/>
            <a:ext cx="95215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Tx/>
              <a:buNone/>
              <a:defRPr/>
            </a:pP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voltage, current and resistance is called Ohm's Law:  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current and voltage 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		</a:t>
            </a:r>
          </a:p>
          <a:p>
            <a:pPr marL="457200" indent="-457200">
              <a:buFontTx/>
              <a:buAutoNum type="alphaUcParenBoth"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current and resistance 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	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(C) 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voltage and resistance is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(D) If you double the voltage, the current will be times ____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(E) If you double the resistance, the current will be times ____		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BBE8E174-4926-4808-86FB-741AA2DB1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861" y="-13648"/>
            <a:ext cx="25058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Ohm’s Law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228705-271C-4C9B-BE98-E402B520F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118" y="1231214"/>
            <a:ext cx="1095299" cy="7590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3BEDA0-684A-427A-9CAD-A1C86CC331DD}"/>
              </a:ext>
            </a:extLst>
          </p:cNvPr>
          <p:cNvSpPr/>
          <p:nvPr/>
        </p:nvSpPr>
        <p:spPr>
          <a:xfrm>
            <a:off x="2232073" y="6309527"/>
            <a:ext cx="9521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8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 </a:t>
            </a:r>
            <a:r>
              <a:rPr lang="en-US" alt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Try the tutorial to verify your understanding </a:t>
            </a:r>
            <a:r>
              <a:rPr lang="en-US" alt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https://www.walter-fendt.de/html5/phen/ohmslaw_en.htm</a:t>
            </a:r>
            <a:r>
              <a:rPr lang="en-US" alt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742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27F605-ED7B-4BF6-9954-BD3DA4356C5E}"/>
              </a:ext>
            </a:extLst>
          </p:cNvPr>
          <p:cNvSpPr/>
          <p:nvPr/>
        </p:nvSpPr>
        <p:spPr>
          <a:xfrm>
            <a:off x="1901587" y="801610"/>
            <a:ext cx="991737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Tx/>
              <a:buNone/>
              <a:defRPr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problems: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57200" indent="-457200">
              <a:buFontTx/>
              <a:buAutoNum type="alphaUcParenBoth"/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much current flows through a 12 V radio speaker having a resistance of 8 </a:t>
            </a:r>
            <a:r>
              <a:rPr lang="el-G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If an appliance draws a current of 20 A running off of a 120 V line, what is its resistance?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F9AB54-07E7-4297-ACB6-F54755473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136" y="801610"/>
            <a:ext cx="2206629" cy="6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4275B119-B450-41CF-B9A7-335C0A28C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861" y="-13648"/>
            <a:ext cx="25058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Ohm’s Law</a:t>
            </a:r>
          </a:p>
        </p:txBody>
      </p:sp>
    </p:spTree>
    <p:extLst>
      <p:ext uri="{BB962C8B-B14F-4D97-AF65-F5344CB8AC3E}">
        <p14:creationId xmlns:p14="http://schemas.microsoft.com/office/powerpoint/2010/main" val="2794764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1DA137-9803-473C-9653-28116F77C835}"/>
              </a:ext>
            </a:extLst>
          </p:cNvPr>
          <p:cNvSpPr/>
          <p:nvPr/>
        </p:nvSpPr>
        <p:spPr>
          <a:xfrm>
            <a:off x="2406554" y="729665"/>
            <a:ext cx="978544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Power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Rate of doing work. </a:t>
            </a:r>
          </a:p>
          <a:p>
            <a:pPr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electric power, voltage and current is:  </a:t>
            </a:r>
            <a:r>
              <a:rPr lang="en-US" alt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= IV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Unit for power: </a:t>
            </a:r>
            <a:r>
              <a:rPr lang="en-US" alt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Watts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(W) = amperes (A) x volts (V)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power and current is 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power and voltage is	 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If you triple the voltage, the power will be times ____</a:t>
            </a: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BF9171-CB1F-490E-ACA3-8955FC5A4B83}"/>
              </a:ext>
            </a:extLst>
          </p:cNvPr>
          <p:cNvSpPr/>
          <p:nvPr/>
        </p:nvSpPr>
        <p:spPr>
          <a:xfrm>
            <a:off x="4291660" y="0"/>
            <a:ext cx="30957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Power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912390-C23B-4499-9BB2-460A641CF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208" y="1981790"/>
            <a:ext cx="1159584" cy="152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341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FFEAAC-25F8-4E3D-8360-BCF1A4655398}"/>
              </a:ext>
            </a:extLst>
          </p:cNvPr>
          <p:cNvSpPr txBox="1">
            <a:spLocks/>
          </p:cNvSpPr>
          <p:nvPr/>
        </p:nvSpPr>
        <p:spPr>
          <a:xfrm>
            <a:off x="2033516" y="818866"/>
            <a:ext cx="10158484" cy="576731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problems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 </a:t>
            </a:r>
            <a:r>
              <a:rPr lang="en-US" alt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= IV </a:t>
            </a:r>
          </a:p>
          <a:p>
            <a:pPr marL="0" indent="0"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A 50 W light bulb draws 0.40 A current. What is the voltage?</a:t>
            </a:r>
          </a:p>
          <a:p>
            <a:pPr marL="0" indent="0">
              <a:buFontTx/>
              <a:buNone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A 6 V appliance draws 2 A of current. What is the power usage of this appliance?</a:t>
            </a:r>
          </a:p>
          <a:p>
            <a:pPr marL="0" indent="0">
              <a:buFontTx/>
              <a:buNone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FE5BC0-0BB2-43C7-B1B9-B9F2BD88D4CA}"/>
              </a:ext>
            </a:extLst>
          </p:cNvPr>
          <p:cNvSpPr/>
          <p:nvPr/>
        </p:nvSpPr>
        <p:spPr>
          <a:xfrm>
            <a:off x="4291660" y="0"/>
            <a:ext cx="30957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Power</a:t>
            </a:r>
          </a:p>
        </p:txBody>
      </p:sp>
    </p:spTree>
    <p:extLst>
      <p:ext uri="{BB962C8B-B14F-4D97-AF65-F5344CB8AC3E}">
        <p14:creationId xmlns:p14="http://schemas.microsoft.com/office/powerpoint/2010/main" val="1094312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13250A2-34E3-48E4-844F-0CF663502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863" y="8997"/>
            <a:ext cx="73532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Electric circuits – series and parallel</a:t>
            </a:r>
          </a:p>
        </p:txBody>
      </p:sp>
      <p:sp>
        <p:nvSpPr>
          <p:cNvPr id="37" name="Text Box 48">
            <a:extLst>
              <a:ext uri="{FF2B5EF4-FFF2-40B4-BE49-F238E27FC236}">
                <a16:creationId xmlns:a16="http://schemas.microsoft.com/office/drawing/2014/main" id="{A41F1AAB-82BA-4F79-A210-92903710B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226" y="3068051"/>
            <a:ext cx="96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33CC"/>
                </a:solidFill>
              </a:rPr>
              <a:t>Series</a:t>
            </a:r>
          </a:p>
        </p:txBody>
      </p:sp>
      <p:sp>
        <p:nvSpPr>
          <p:cNvPr id="38" name="Text Box 49">
            <a:extLst>
              <a:ext uri="{FF2B5EF4-FFF2-40B4-BE49-F238E27FC236}">
                <a16:creationId xmlns:a16="http://schemas.microsoft.com/office/drawing/2014/main" id="{2ABF2857-B3BE-43E1-A33F-8A8BF96A8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0532" y="3142662"/>
            <a:ext cx="1196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6600"/>
                </a:solidFill>
              </a:rPr>
              <a:t>Parallel</a:t>
            </a:r>
          </a:p>
        </p:txBody>
      </p:sp>
      <p:sp>
        <p:nvSpPr>
          <p:cNvPr id="41" name="Text Box 55">
            <a:extLst>
              <a:ext uri="{FF2B5EF4-FFF2-40B4-BE49-F238E27FC236}">
                <a16:creationId xmlns:a16="http://schemas.microsoft.com/office/drawing/2014/main" id="{E391B009-F937-4641-B82A-EF3D209CA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73804" y="3873367"/>
            <a:ext cx="111819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*At home we have more parallel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circuits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8B463CC-BA53-4A18-8169-96FAF029D134}"/>
              </a:ext>
            </a:extLst>
          </p:cNvPr>
          <p:cNvSpPr/>
          <p:nvPr/>
        </p:nvSpPr>
        <p:spPr>
          <a:xfrm>
            <a:off x="2456597" y="928150"/>
            <a:ext cx="9362355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electric circuits are series, parallel or a combination of them.</a:t>
            </a:r>
          </a:p>
          <a:p>
            <a:br>
              <a:rPr lang="en-US" sz="1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Series: Only one path for the current to flow.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current passes through all series resistors</a:t>
            </a:r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Parallel: More than one path for the current to flow.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voltage difference between opposite end of each parallel path.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4714056-2029-4FE5-9D16-9FF23F8E9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624" y="3082586"/>
            <a:ext cx="2590698" cy="445005"/>
          </a:xfrm>
          <a:prstGeom prst="rect">
            <a:avLst/>
          </a:prstGeom>
        </p:spPr>
      </p:pic>
      <p:pic>
        <p:nvPicPr>
          <p:cNvPr id="46" name="Picture 45" descr="A close up of a map&#10;&#10;Description automatically generated">
            <a:extLst>
              <a:ext uri="{FF2B5EF4-FFF2-40B4-BE49-F238E27FC236}">
                <a16:creationId xmlns:a16="http://schemas.microsoft.com/office/drawing/2014/main" id="{137E3F1B-FDEE-4C0F-9FBC-3B7C21574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532" y="3856517"/>
            <a:ext cx="3440500" cy="2996615"/>
          </a:xfrm>
          <a:prstGeom prst="rect">
            <a:avLst/>
          </a:prstGeom>
        </p:spPr>
      </p:pic>
      <p:pic>
        <p:nvPicPr>
          <p:cNvPr id="50" name="Picture 49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20CB6F71-6B96-483A-A225-55B3D3C9D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597" y="3525251"/>
            <a:ext cx="2374872" cy="3307239"/>
          </a:xfrm>
          <a:prstGeom prst="rect">
            <a:avLst/>
          </a:prstGeom>
        </p:spPr>
      </p:pic>
      <p:sp>
        <p:nvSpPr>
          <p:cNvPr id="51" name="Arrow: Right 50">
            <a:extLst>
              <a:ext uri="{FF2B5EF4-FFF2-40B4-BE49-F238E27FC236}">
                <a16:creationId xmlns:a16="http://schemas.microsoft.com/office/drawing/2014/main" id="{D652400E-CBAA-4CEF-BC5D-8DC3A0120F13}"/>
              </a:ext>
            </a:extLst>
          </p:cNvPr>
          <p:cNvSpPr/>
          <p:nvPr/>
        </p:nvSpPr>
        <p:spPr>
          <a:xfrm>
            <a:off x="3419275" y="3238913"/>
            <a:ext cx="224758" cy="1323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E8D5D8A5-45CB-40B2-A438-4A055C3BCAF1}"/>
              </a:ext>
            </a:extLst>
          </p:cNvPr>
          <p:cNvSpPr/>
          <p:nvPr/>
        </p:nvSpPr>
        <p:spPr>
          <a:xfrm>
            <a:off x="8871105" y="3296651"/>
            <a:ext cx="224758" cy="1323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180FB927-E217-4201-81DE-A56EA93464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7620" y="2999542"/>
            <a:ext cx="2374871" cy="75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70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CEB9D1-DA8B-4A59-9C25-E5025F146FBC}"/>
              </a:ext>
            </a:extLst>
          </p:cNvPr>
          <p:cNvSpPr txBox="1">
            <a:spLocks/>
          </p:cNvSpPr>
          <p:nvPr/>
        </p:nvSpPr>
        <p:spPr bwMode="auto">
          <a:xfrm>
            <a:off x="2915977" y="949490"/>
            <a:ext cx="7763112" cy="752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First, </a:t>
            </a:r>
            <a:r>
              <a:rPr lang="en-US" altLang="en-US" sz="2000" b="1" dirty="0">
                <a:ea typeface="Times" panose="02020603050405020304" pitchFamily="18" charset="0"/>
                <a:cs typeface="Times New Roman" panose="02020603050405020304" pitchFamily="18" charset="0"/>
              </a:rPr>
              <a:t>Find the Total Resistance   =   _________</a:t>
            </a:r>
            <a:endParaRPr lang="en-US" altLang="en-US" sz="2000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circuit-series">
            <a:extLst>
              <a:ext uri="{FF2B5EF4-FFF2-40B4-BE49-F238E27FC236}">
                <a16:creationId xmlns:a16="http://schemas.microsoft.com/office/drawing/2014/main" id="{A7F83F44-BEC3-49A1-8387-7191D0DF0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008" y="1945613"/>
            <a:ext cx="3692525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1CEB1855-6AF6-49E7-B806-51551D33B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583" y="4919663"/>
            <a:ext cx="707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Second, </a:t>
            </a:r>
            <a:r>
              <a:rPr lang="en-US" altLang="en-US" sz="2000" b="1"/>
              <a:t>Find the Net Current  =  I  =   ___________</a:t>
            </a:r>
            <a:endParaRPr lang="en-US" altLang="en-US" sz="20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F8FE5A-736E-49FE-B938-1EEEE3306FF6}"/>
              </a:ext>
            </a:extLst>
          </p:cNvPr>
          <p:cNvSpPr/>
          <p:nvPr/>
        </p:nvSpPr>
        <p:spPr>
          <a:xfrm>
            <a:off x="3626636" y="0"/>
            <a:ext cx="5211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SERIES Circuit Example</a:t>
            </a:r>
            <a:endParaRPr lang="en-US" altLang="en-US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1898AF-D73E-4CBB-8D02-5E600E5D1600}"/>
              </a:ext>
            </a:extLst>
          </p:cNvPr>
          <p:cNvSpPr/>
          <p:nvPr/>
        </p:nvSpPr>
        <p:spPr>
          <a:xfrm>
            <a:off x="1926394" y="6457890"/>
            <a:ext cx="10255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 </a:t>
            </a:r>
            <a:r>
              <a:rPr lang="en-US" altLang="en-US" sz="1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Try the tutorial to verify your understanding </a:t>
            </a:r>
            <a:r>
              <a:rPr lang="en-US" altLang="en-US" sz="1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https://www.walter-fendt.de/html5/phen/combinationresistors_en.htm</a:t>
            </a:r>
            <a:r>
              <a:rPr lang="en-US" altLang="en-US" sz="1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3740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FD12D8-7908-46D8-9C75-FBD4353F6FFA}"/>
              </a:ext>
            </a:extLst>
          </p:cNvPr>
          <p:cNvSpPr/>
          <p:nvPr/>
        </p:nvSpPr>
        <p:spPr>
          <a:xfrm>
            <a:off x="3677931" y="0"/>
            <a:ext cx="51090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Parallel Circuit Example</a:t>
            </a:r>
            <a:endParaRPr lang="en-US" altLang="en-US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6409AB86-AAA3-4B94-86C7-D1F7F99EA67A}"/>
              </a:ext>
            </a:extLst>
          </p:cNvPr>
          <p:cNvSpPr txBox="1">
            <a:spLocks/>
          </p:cNvSpPr>
          <p:nvPr/>
        </p:nvSpPr>
        <p:spPr bwMode="auto">
          <a:xfrm>
            <a:off x="2720264" y="254948"/>
            <a:ext cx="777240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First, </a:t>
            </a:r>
            <a:r>
              <a:rPr lang="en-US" altLang="en-US" sz="2000" b="1" dirty="0">
                <a:ea typeface="Times" panose="02020603050405020304" pitchFamily="18" charset="0"/>
                <a:cs typeface="Times New Roman" panose="02020603050405020304" pitchFamily="18" charset="0"/>
              </a:rPr>
              <a:t>Find I</a:t>
            </a:r>
            <a:r>
              <a:rPr lang="en-US" altLang="en-US" sz="2000" b="1" baseline="-25000" dirty="0">
                <a:ea typeface="Times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000" b="1" dirty="0">
                <a:ea typeface="Times" panose="02020603050405020304" pitchFamily="18" charset="0"/>
                <a:cs typeface="Times New Roman" panose="02020603050405020304" pitchFamily="18" charset="0"/>
              </a:rPr>
              <a:t> = ___________</a:t>
            </a:r>
            <a:endParaRPr lang="en-US" altLang="en-US" sz="2000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  <a:ea typeface="Times" panose="02020603050405020304" pitchFamily="18" charset="0"/>
                <a:cs typeface="Times New Roman" panose="02020603050405020304" pitchFamily="18" charset="0"/>
              </a:rPr>
              <a:t>				and also </a:t>
            </a:r>
            <a:r>
              <a:rPr lang="en-US" altLang="en-US" sz="2000" b="1" dirty="0">
                <a:ea typeface="Times" panose="02020603050405020304" pitchFamily="18" charset="0"/>
                <a:cs typeface="Times New Roman" panose="02020603050405020304" pitchFamily="18" charset="0"/>
              </a:rPr>
              <a:t>Find I</a:t>
            </a:r>
            <a:r>
              <a:rPr lang="en-US" altLang="en-US" sz="2000" b="1" baseline="-25000" dirty="0">
                <a:ea typeface="Times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b="1" dirty="0">
                <a:ea typeface="Times" panose="02020603050405020304" pitchFamily="18" charset="0"/>
                <a:cs typeface="Times New Roman" panose="02020603050405020304" pitchFamily="18" charset="0"/>
              </a:rPr>
              <a:t> =  ___________</a:t>
            </a:r>
            <a:endParaRPr lang="en-US" altLang="en-US" sz="2000" dirty="0">
              <a:solidFill>
                <a:srgbClr val="000000"/>
              </a:solidFill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ircuit-parallel">
            <a:extLst>
              <a:ext uri="{FF2B5EF4-FFF2-40B4-BE49-F238E27FC236}">
                <a16:creationId xmlns:a16="http://schemas.microsoft.com/office/drawing/2014/main" id="{B5FB24DC-5444-4BBA-A90E-3A71C289E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89" y="2436173"/>
            <a:ext cx="5437188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6255D1A6-6C14-411E-AA9F-DC817F2CA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089" y="5342886"/>
            <a:ext cx="69405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Second, </a:t>
            </a:r>
            <a:r>
              <a:rPr lang="en-US" altLang="en-US" sz="2000" b="1"/>
              <a:t>Find the Net Current   =   _________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	and the effective combined R = V / I =  ___________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0C5821-3152-4B43-ACEE-E602C9D0ED08}"/>
              </a:ext>
            </a:extLst>
          </p:cNvPr>
          <p:cNvSpPr/>
          <p:nvPr/>
        </p:nvSpPr>
        <p:spPr>
          <a:xfrm>
            <a:off x="2091397" y="6457890"/>
            <a:ext cx="102553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 </a:t>
            </a:r>
            <a:r>
              <a:rPr lang="en-US" altLang="en-US" sz="1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Try the tutorial to verify your understanding </a:t>
            </a:r>
            <a:r>
              <a:rPr lang="en-US" altLang="en-US" sz="1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https://www.walter-fendt.de/html5/phen/combinationresistors_en.htm</a:t>
            </a:r>
            <a:r>
              <a:rPr lang="en-US" altLang="en-US" sz="1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058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83D1E8DB-6BFC-49C3-8F98-5835ECD13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948" y="9097"/>
            <a:ext cx="96231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 current (dc) and Alternating current (ac)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EA94CB00-9213-42D5-92B3-E6A2FC6FCE05}"/>
              </a:ext>
            </a:extLst>
          </p:cNvPr>
          <p:cNvGrpSpPr>
            <a:grpSpLocks/>
          </p:cNvGrpSpPr>
          <p:nvPr/>
        </p:nvGrpSpPr>
        <p:grpSpPr bwMode="auto">
          <a:xfrm>
            <a:off x="3330180" y="1032681"/>
            <a:ext cx="3581273" cy="1571752"/>
            <a:chOff x="1824" y="960"/>
            <a:chExt cx="1824" cy="816"/>
          </a:xfrm>
        </p:grpSpPr>
        <p:sp>
          <p:nvSpPr>
            <p:cNvPr id="4" name="Line 3">
              <a:extLst>
                <a:ext uri="{FF2B5EF4-FFF2-40B4-BE49-F238E27FC236}">
                  <a16:creationId xmlns:a16="http://schemas.microsoft.com/office/drawing/2014/main" id="{1A0E4D1D-B223-4576-84A3-E03A82B621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960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" name="Line 4">
              <a:extLst>
                <a:ext uri="{FF2B5EF4-FFF2-40B4-BE49-F238E27FC236}">
                  <a16:creationId xmlns:a16="http://schemas.microsoft.com/office/drawing/2014/main" id="{834E55D8-8756-4463-A5DC-AC754E4B4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1776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6" name="Line 7">
            <a:extLst>
              <a:ext uri="{FF2B5EF4-FFF2-40B4-BE49-F238E27FC236}">
                <a16:creationId xmlns:a16="http://schemas.microsoft.com/office/drawing/2014/main" id="{6046F805-87B8-4DFA-8CCF-56216ECCB7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6381" y="3242481"/>
            <a:ext cx="0" cy="15717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" name="Line 8">
            <a:extLst>
              <a:ext uri="{FF2B5EF4-FFF2-40B4-BE49-F238E27FC236}">
                <a16:creationId xmlns:a16="http://schemas.microsoft.com/office/drawing/2014/main" id="{39E07C4B-3B2F-4F17-A912-4E01289C47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6380" y="4537881"/>
            <a:ext cx="386400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" name="Line 9">
            <a:extLst>
              <a:ext uri="{FF2B5EF4-FFF2-40B4-BE49-F238E27FC236}">
                <a16:creationId xmlns:a16="http://schemas.microsoft.com/office/drawing/2014/main" id="{111592DF-E147-45B0-86B4-7F193B6805A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0180" y="1642281"/>
            <a:ext cx="3392785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9" name="Group 27">
            <a:extLst>
              <a:ext uri="{FF2B5EF4-FFF2-40B4-BE49-F238E27FC236}">
                <a16:creationId xmlns:a16="http://schemas.microsoft.com/office/drawing/2014/main" id="{B677747D-6186-4729-9DAA-F2D441571F12}"/>
              </a:ext>
            </a:extLst>
          </p:cNvPr>
          <p:cNvGrpSpPr>
            <a:grpSpLocks/>
          </p:cNvGrpSpPr>
          <p:nvPr/>
        </p:nvGrpSpPr>
        <p:grpSpPr bwMode="auto">
          <a:xfrm>
            <a:off x="3406380" y="3999719"/>
            <a:ext cx="3581273" cy="1300162"/>
            <a:chOff x="1872" y="2829"/>
            <a:chExt cx="3264" cy="678"/>
          </a:xfrm>
        </p:grpSpPr>
        <p:grpSp>
          <p:nvGrpSpPr>
            <p:cNvPr id="10" name="Group 19">
              <a:extLst>
                <a:ext uri="{FF2B5EF4-FFF2-40B4-BE49-F238E27FC236}">
                  <a16:creationId xmlns:a16="http://schemas.microsoft.com/office/drawing/2014/main" id="{9E14B7A5-2C02-4500-BA0B-763D5C5DE3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2" y="2829"/>
              <a:ext cx="1632" cy="675"/>
              <a:chOff x="1872" y="2829"/>
              <a:chExt cx="2304" cy="681"/>
            </a:xfrm>
          </p:grpSpPr>
          <p:grpSp>
            <p:nvGrpSpPr>
              <p:cNvPr id="18" name="Group 15">
                <a:extLst>
                  <a:ext uri="{FF2B5EF4-FFF2-40B4-BE49-F238E27FC236}">
                    <a16:creationId xmlns:a16="http://schemas.microsoft.com/office/drawing/2014/main" id="{94F667E5-7C1B-43AF-BF1D-01F4A8E28A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72" y="2829"/>
                <a:ext cx="1152" cy="678"/>
                <a:chOff x="1872" y="2829"/>
                <a:chExt cx="1152" cy="678"/>
              </a:xfrm>
            </p:grpSpPr>
            <p:sp>
              <p:nvSpPr>
                <p:cNvPr id="22" name="Freeform 13">
                  <a:extLst>
                    <a:ext uri="{FF2B5EF4-FFF2-40B4-BE49-F238E27FC236}">
                      <a16:creationId xmlns:a16="http://schemas.microsoft.com/office/drawing/2014/main" id="{955E89A6-75BD-4F73-9A49-6C513F06A5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2" y="2829"/>
                  <a:ext cx="576" cy="339"/>
                </a:xfrm>
                <a:custGeom>
                  <a:avLst/>
                  <a:gdLst>
                    <a:gd name="T0" fmla="*/ 0 w 576"/>
                    <a:gd name="T1" fmla="*/ 339 h 339"/>
                    <a:gd name="T2" fmla="*/ 48 w 576"/>
                    <a:gd name="T3" fmla="*/ 243 h 339"/>
                    <a:gd name="T4" fmla="*/ 96 w 576"/>
                    <a:gd name="T5" fmla="*/ 147 h 339"/>
                    <a:gd name="T6" fmla="*/ 144 w 576"/>
                    <a:gd name="T7" fmla="*/ 99 h 339"/>
                    <a:gd name="T8" fmla="*/ 243 w 576"/>
                    <a:gd name="T9" fmla="*/ 15 h 339"/>
                    <a:gd name="T10" fmla="*/ 324 w 576"/>
                    <a:gd name="T11" fmla="*/ 6 h 339"/>
                    <a:gd name="T12" fmla="*/ 384 w 576"/>
                    <a:gd name="T13" fmla="*/ 51 h 339"/>
                    <a:gd name="T14" fmla="*/ 477 w 576"/>
                    <a:gd name="T15" fmla="*/ 177 h 339"/>
                    <a:gd name="T16" fmla="*/ 522 w 576"/>
                    <a:gd name="T17" fmla="*/ 240 h 339"/>
                    <a:gd name="T18" fmla="*/ 576 w 576"/>
                    <a:gd name="T19" fmla="*/ 339 h 3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6"/>
                    <a:gd name="T31" fmla="*/ 0 h 339"/>
                    <a:gd name="T32" fmla="*/ 576 w 576"/>
                    <a:gd name="T33" fmla="*/ 339 h 3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6" h="339">
                      <a:moveTo>
                        <a:pt x="0" y="339"/>
                      </a:moveTo>
                      <a:cubicBezTo>
                        <a:pt x="16" y="307"/>
                        <a:pt x="32" y="275"/>
                        <a:pt x="48" y="243"/>
                      </a:cubicBezTo>
                      <a:cubicBezTo>
                        <a:pt x="64" y="211"/>
                        <a:pt x="80" y="171"/>
                        <a:pt x="96" y="147"/>
                      </a:cubicBezTo>
                      <a:cubicBezTo>
                        <a:pt x="112" y="123"/>
                        <a:pt x="120" y="121"/>
                        <a:pt x="144" y="99"/>
                      </a:cubicBezTo>
                      <a:cubicBezTo>
                        <a:pt x="168" y="77"/>
                        <a:pt x="213" y="30"/>
                        <a:pt x="243" y="15"/>
                      </a:cubicBezTo>
                      <a:cubicBezTo>
                        <a:pt x="273" y="0"/>
                        <a:pt x="301" y="0"/>
                        <a:pt x="324" y="6"/>
                      </a:cubicBezTo>
                      <a:cubicBezTo>
                        <a:pt x="347" y="12"/>
                        <a:pt x="358" y="23"/>
                        <a:pt x="384" y="51"/>
                      </a:cubicBezTo>
                      <a:cubicBezTo>
                        <a:pt x="410" y="79"/>
                        <a:pt x="454" y="145"/>
                        <a:pt x="477" y="177"/>
                      </a:cubicBezTo>
                      <a:cubicBezTo>
                        <a:pt x="500" y="209"/>
                        <a:pt x="506" y="213"/>
                        <a:pt x="522" y="240"/>
                      </a:cubicBezTo>
                      <a:cubicBezTo>
                        <a:pt x="538" y="267"/>
                        <a:pt x="565" y="319"/>
                        <a:pt x="576" y="339"/>
                      </a:cubicBezTo>
                    </a:path>
                  </a:pathLst>
                </a:custGeom>
                <a:noFill/>
                <a:ln w="254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3" name="Freeform 14">
                  <a:extLst>
                    <a:ext uri="{FF2B5EF4-FFF2-40B4-BE49-F238E27FC236}">
                      <a16:creationId xmlns:a16="http://schemas.microsoft.com/office/drawing/2014/main" id="{98531688-CE3A-4248-A3E3-D5A29F1654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>
                  <a:off x="2448" y="3168"/>
                  <a:ext cx="576" cy="339"/>
                </a:xfrm>
                <a:custGeom>
                  <a:avLst/>
                  <a:gdLst>
                    <a:gd name="T0" fmla="*/ 0 w 576"/>
                    <a:gd name="T1" fmla="*/ 339 h 339"/>
                    <a:gd name="T2" fmla="*/ 48 w 576"/>
                    <a:gd name="T3" fmla="*/ 243 h 339"/>
                    <a:gd name="T4" fmla="*/ 96 w 576"/>
                    <a:gd name="T5" fmla="*/ 147 h 339"/>
                    <a:gd name="T6" fmla="*/ 144 w 576"/>
                    <a:gd name="T7" fmla="*/ 99 h 339"/>
                    <a:gd name="T8" fmla="*/ 243 w 576"/>
                    <a:gd name="T9" fmla="*/ 15 h 339"/>
                    <a:gd name="T10" fmla="*/ 324 w 576"/>
                    <a:gd name="T11" fmla="*/ 6 h 339"/>
                    <a:gd name="T12" fmla="*/ 384 w 576"/>
                    <a:gd name="T13" fmla="*/ 51 h 339"/>
                    <a:gd name="T14" fmla="*/ 477 w 576"/>
                    <a:gd name="T15" fmla="*/ 177 h 339"/>
                    <a:gd name="T16" fmla="*/ 522 w 576"/>
                    <a:gd name="T17" fmla="*/ 240 h 339"/>
                    <a:gd name="T18" fmla="*/ 576 w 576"/>
                    <a:gd name="T19" fmla="*/ 339 h 3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6"/>
                    <a:gd name="T31" fmla="*/ 0 h 339"/>
                    <a:gd name="T32" fmla="*/ 576 w 576"/>
                    <a:gd name="T33" fmla="*/ 339 h 3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6" h="339">
                      <a:moveTo>
                        <a:pt x="0" y="339"/>
                      </a:moveTo>
                      <a:cubicBezTo>
                        <a:pt x="16" y="307"/>
                        <a:pt x="32" y="275"/>
                        <a:pt x="48" y="243"/>
                      </a:cubicBezTo>
                      <a:cubicBezTo>
                        <a:pt x="64" y="211"/>
                        <a:pt x="80" y="171"/>
                        <a:pt x="96" y="147"/>
                      </a:cubicBezTo>
                      <a:cubicBezTo>
                        <a:pt x="112" y="123"/>
                        <a:pt x="120" y="121"/>
                        <a:pt x="144" y="99"/>
                      </a:cubicBezTo>
                      <a:cubicBezTo>
                        <a:pt x="168" y="77"/>
                        <a:pt x="213" y="30"/>
                        <a:pt x="243" y="15"/>
                      </a:cubicBezTo>
                      <a:cubicBezTo>
                        <a:pt x="273" y="0"/>
                        <a:pt x="301" y="0"/>
                        <a:pt x="324" y="6"/>
                      </a:cubicBezTo>
                      <a:cubicBezTo>
                        <a:pt x="347" y="12"/>
                        <a:pt x="358" y="23"/>
                        <a:pt x="384" y="51"/>
                      </a:cubicBezTo>
                      <a:cubicBezTo>
                        <a:pt x="410" y="79"/>
                        <a:pt x="454" y="145"/>
                        <a:pt x="477" y="177"/>
                      </a:cubicBezTo>
                      <a:cubicBezTo>
                        <a:pt x="500" y="209"/>
                        <a:pt x="506" y="213"/>
                        <a:pt x="522" y="240"/>
                      </a:cubicBezTo>
                      <a:cubicBezTo>
                        <a:pt x="538" y="267"/>
                        <a:pt x="565" y="319"/>
                        <a:pt x="576" y="339"/>
                      </a:cubicBezTo>
                    </a:path>
                  </a:pathLst>
                </a:custGeom>
                <a:noFill/>
                <a:ln w="254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16">
                <a:extLst>
                  <a:ext uri="{FF2B5EF4-FFF2-40B4-BE49-F238E27FC236}">
                    <a16:creationId xmlns:a16="http://schemas.microsoft.com/office/drawing/2014/main" id="{49AEE50E-EEED-44BD-A05A-3799AAF7D4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2832"/>
                <a:ext cx="1152" cy="678"/>
                <a:chOff x="1872" y="2829"/>
                <a:chExt cx="1152" cy="678"/>
              </a:xfrm>
            </p:grpSpPr>
            <p:sp>
              <p:nvSpPr>
                <p:cNvPr id="20" name="Freeform 17">
                  <a:extLst>
                    <a:ext uri="{FF2B5EF4-FFF2-40B4-BE49-F238E27FC236}">
                      <a16:creationId xmlns:a16="http://schemas.microsoft.com/office/drawing/2014/main" id="{805751A6-D18F-44D8-9F63-3602888FFF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2" y="2829"/>
                  <a:ext cx="576" cy="339"/>
                </a:xfrm>
                <a:custGeom>
                  <a:avLst/>
                  <a:gdLst>
                    <a:gd name="T0" fmla="*/ 0 w 576"/>
                    <a:gd name="T1" fmla="*/ 339 h 339"/>
                    <a:gd name="T2" fmla="*/ 48 w 576"/>
                    <a:gd name="T3" fmla="*/ 243 h 339"/>
                    <a:gd name="T4" fmla="*/ 96 w 576"/>
                    <a:gd name="T5" fmla="*/ 147 h 339"/>
                    <a:gd name="T6" fmla="*/ 144 w 576"/>
                    <a:gd name="T7" fmla="*/ 99 h 339"/>
                    <a:gd name="T8" fmla="*/ 243 w 576"/>
                    <a:gd name="T9" fmla="*/ 15 h 339"/>
                    <a:gd name="T10" fmla="*/ 324 w 576"/>
                    <a:gd name="T11" fmla="*/ 6 h 339"/>
                    <a:gd name="T12" fmla="*/ 384 w 576"/>
                    <a:gd name="T13" fmla="*/ 51 h 339"/>
                    <a:gd name="T14" fmla="*/ 477 w 576"/>
                    <a:gd name="T15" fmla="*/ 177 h 339"/>
                    <a:gd name="T16" fmla="*/ 522 w 576"/>
                    <a:gd name="T17" fmla="*/ 240 h 339"/>
                    <a:gd name="T18" fmla="*/ 576 w 576"/>
                    <a:gd name="T19" fmla="*/ 339 h 3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6"/>
                    <a:gd name="T31" fmla="*/ 0 h 339"/>
                    <a:gd name="T32" fmla="*/ 576 w 576"/>
                    <a:gd name="T33" fmla="*/ 339 h 3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6" h="339">
                      <a:moveTo>
                        <a:pt x="0" y="339"/>
                      </a:moveTo>
                      <a:cubicBezTo>
                        <a:pt x="16" y="307"/>
                        <a:pt x="32" y="275"/>
                        <a:pt x="48" y="243"/>
                      </a:cubicBezTo>
                      <a:cubicBezTo>
                        <a:pt x="64" y="211"/>
                        <a:pt x="80" y="171"/>
                        <a:pt x="96" y="147"/>
                      </a:cubicBezTo>
                      <a:cubicBezTo>
                        <a:pt x="112" y="123"/>
                        <a:pt x="120" y="121"/>
                        <a:pt x="144" y="99"/>
                      </a:cubicBezTo>
                      <a:cubicBezTo>
                        <a:pt x="168" y="77"/>
                        <a:pt x="213" y="30"/>
                        <a:pt x="243" y="15"/>
                      </a:cubicBezTo>
                      <a:cubicBezTo>
                        <a:pt x="273" y="0"/>
                        <a:pt x="301" y="0"/>
                        <a:pt x="324" y="6"/>
                      </a:cubicBezTo>
                      <a:cubicBezTo>
                        <a:pt x="347" y="12"/>
                        <a:pt x="358" y="23"/>
                        <a:pt x="384" y="51"/>
                      </a:cubicBezTo>
                      <a:cubicBezTo>
                        <a:pt x="410" y="79"/>
                        <a:pt x="454" y="145"/>
                        <a:pt x="477" y="177"/>
                      </a:cubicBezTo>
                      <a:cubicBezTo>
                        <a:pt x="500" y="209"/>
                        <a:pt x="506" y="213"/>
                        <a:pt x="522" y="240"/>
                      </a:cubicBezTo>
                      <a:cubicBezTo>
                        <a:pt x="538" y="267"/>
                        <a:pt x="565" y="319"/>
                        <a:pt x="576" y="339"/>
                      </a:cubicBezTo>
                    </a:path>
                  </a:pathLst>
                </a:custGeom>
                <a:noFill/>
                <a:ln w="254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1" name="Freeform 18">
                  <a:extLst>
                    <a:ext uri="{FF2B5EF4-FFF2-40B4-BE49-F238E27FC236}">
                      <a16:creationId xmlns:a16="http://schemas.microsoft.com/office/drawing/2014/main" id="{E5F2AD6B-062B-4D4B-9026-C2644F8D0B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>
                  <a:off x="2448" y="3168"/>
                  <a:ext cx="576" cy="339"/>
                </a:xfrm>
                <a:custGeom>
                  <a:avLst/>
                  <a:gdLst>
                    <a:gd name="T0" fmla="*/ 0 w 576"/>
                    <a:gd name="T1" fmla="*/ 339 h 339"/>
                    <a:gd name="T2" fmla="*/ 48 w 576"/>
                    <a:gd name="T3" fmla="*/ 243 h 339"/>
                    <a:gd name="T4" fmla="*/ 96 w 576"/>
                    <a:gd name="T5" fmla="*/ 147 h 339"/>
                    <a:gd name="T6" fmla="*/ 144 w 576"/>
                    <a:gd name="T7" fmla="*/ 99 h 339"/>
                    <a:gd name="T8" fmla="*/ 243 w 576"/>
                    <a:gd name="T9" fmla="*/ 15 h 339"/>
                    <a:gd name="T10" fmla="*/ 324 w 576"/>
                    <a:gd name="T11" fmla="*/ 6 h 339"/>
                    <a:gd name="T12" fmla="*/ 384 w 576"/>
                    <a:gd name="T13" fmla="*/ 51 h 339"/>
                    <a:gd name="T14" fmla="*/ 477 w 576"/>
                    <a:gd name="T15" fmla="*/ 177 h 339"/>
                    <a:gd name="T16" fmla="*/ 522 w 576"/>
                    <a:gd name="T17" fmla="*/ 240 h 339"/>
                    <a:gd name="T18" fmla="*/ 576 w 576"/>
                    <a:gd name="T19" fmla="*/ 339 h 3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6"/>
                    <a:gd name="T31" fmla="*/ 0 h 339"/>
                    <a:gd name="T32" fmla="*/ 576 w 576"/>
                    <a:gd name="T33" fmla="*/ 339 h 3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6" h="339">
                      <a:moveTo>
                        <a:pt x="0" y="339"/>
                      </a:moveTo>
                      <a:cubicBezTo>
                        <a:pt x="16" y="307"/>
                        <a:pt x="32" y="275"/>
                        <a:pt x="48" y="243"/>
                      </a:cubicBezTo>
                      <a:cubicBezTo>
                        <a:pt x="64" y="211"/>
                        <a:pt x="80" y="171"/>
                        <a:pt x="96" y="147"/>
                      </a:cubicBezTo>
                      <a:cubicBezTo>
                        <a:pt x="112" y="123"/>
                        <a:pt x="120" y="121"/>
                        <a:pt x="144" y="99"/>
                      </a:cubicBezTo>
                      <a:cubicBezTo>
                        <a:pt x="168" y="77"/>
                        <a:pt x="213" y="30"/>
                        <a:pt x="243" y="15"/>
                      </a:cubicBezTo>
                      <a:cubicBezTo>
                        <a:pt x="273" y="0"/>
                        <a:pt x="301" y="0"/>
                        <a:pt x="324" y="6"/>
                      </a:cubicBezTo>
                      <a:cubicBezTo>
                        <a:pt x="347" y="12"/>
                        <a:pt x="358" y="23"/>
                        <a:pt x="384" y="51"/>
                      </a:cubicBezTo>
                      <a:cubicBezTo>
                        <a:pt x="410" y="79"/>
                        <a:pt x="454" y="145"/>
                        <a:pt x="477" y="177"/>
                      </a:cubicBezTo>
                      <a:cubicBezTo>
                        <a:pt x="500" y="209"/>
                        <a:pt x="506" y="213"/>
                        <a:pt x="522" y="240"/>
                      </a:cubicBezTo>
                      <a:cubicBezTo>
                        <a:pt x="538" y="267"/>
                        <a:pt x="565" y="319"/>
                        <a:pt x="576" y="339"/>
                      </a:cubicBezTo>
                    </a:path>
                  </a:pathLst>
                </a:custGeom>
                <a:noFill/>
                <a:ln w="254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" name="Group 20">
              <a:extLst>
                <a:ext uri="{FF2B5EF4-FFF2-40B4-BE49-F238E27FC236}">
                  <a16:creationId xmlns:a16="http://schemas.microsoft.com/office/drawing/2014/main" id="{056C2E04-1FD7-4AA7-A232-3253A11016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4" y="2832"/>
              <a:ext cx="1632" cy="675"/>
              <a:chOff x="1872" y="2829"/>
              <a:chExt cx="2304" cy="681"/>
            </a:xfrm>
          </p:grpSpPr>
          <p:grpSp>
            <p:nvGrpSpPr>
              <p:cNvPr id="12" name="Group 21">
                <a:extLst>
                  <a:ext uri="{FF2B5EF4-FFF2-40B4-BE49-F238E27FC236}">
                    <a16:creationId xmlns:a16="http://schemas.microsoft.com/office/drawing/2014/main" id="{62BDF4D1-E08B-4D0A-AE90-AC7E7F945E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72" y="2829"/>
                <a:ext cx="1152" cy="678"/>
                <a:chOff x="1872" y="2829"/>
                <a:chExt cx="1152" cy="678"/>
              </a:xfrm>
            </p:grpSpPr>
            <p:sp>
              <p:nvSpPr>
                <p:cNvPr id="16" name="Freeform 22">
                  <a:extLst>
                    <a:ext uri="{FF2B5EF4-FFF2-40B4-BE49-F238E27FC236}">
                      <a16:creationId xmlns:a16="http://schemas.microsoft.com/office/drawing/2014/main" id="{76B826AE-E567-4DF7-AAC4-E3AB12C4AA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2" y="2829"/>
                  <a:ext cx="576" cy="339"/>
                </a:xfrm>
                <a:custGeom>
                  <a:avLst/>
                  <a:gdLst>
                    <a:gd name="T0" fmla="*/ 0 w 576"/>
                    <a:gd name="T1" fmla="*/ 339 h 339"/>
                    <a:gd name="T2" fmla="*/ 48 w 576"/>
                    <a:gd name="T3" fmla="*/ 243 h 339"/>
                    <a:gd name="T4" fmla="*/ 96 w 576"/>
                    <a:gd name="T5" fmla="*/ 147 h 339"/>
                    <a:gd name="T6" fmla="*/ 144 w 576"/>
                    <a:gd name="T7" fmla="*/ 99 h 339"/>
                    <a:gd name="T8" fmla="*/ 243 w 576"/>
                    <a:gd name="T9" fmla="*/ 15 h 339"/>
                    <a:gd name="T10" fmla="*/ 324 w 576"/>
                    <a:gd name="T11" fmla="*/ 6 h 339"/>
                    <a:gd name="T12" fmla="*/ 384 w 576"/>
                    <a:gd name="T13" fmla="*/ 51 h 339"/>
                    <a:gd name="T14" fmla="*/ 477 w 576"/>
                    <a:gd name="T15" fmla="*/ 177 h 339"/>
                    <a:gd name="T16" fmla="*/ 522 w 576"/>
                    <a:gd name="T17" fmla="*/ 240 h 339"/>
                    <a:gd name="T18" fmla="*/ 576 w 576"/>
                    <a:gd name="T19" fmla="*/ 339 h 3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6"/>
                    <a:gd name="T31" fmla="*/ 0 h 339"/>
                    <a:gd name="T32" fmla="*/ 576 w 576"/>
                    <a:gd name="T33" fmla="*/ 339 h 3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6" h="339">
                      <a:moveTo>
                        <a:pt x="0" y="339"/>
                      </a:moveTo>
                      <a:cubicBezTo>
                        <a:pt x="16" y="307"/>
                        <a:pt x="32" y="275"/>
                        <a:pt x="48" y="243"/>
                      </a:cubicBezTo>
                      <a:cubicBezTo>
                        <a:pt x="64" y="211"/>
                        <a:pt x="80" y="171"/>
                        <a:pt x="96" y="147"/>
                      </a:cubicBezTo>
                      <a:cubicBezTo>
                        <a:pt x="112" y="123"/>
                        <a:pt x="120" y="121"/>
                        <a:pt x="144" y="99"/>
                      </a:cubicBezTo>
                      <a:cubicBezTo>
                        <a:pt x="168" y="77"/>
                        <a:pt x="213" y="30"/>
                        <a:pt x="243" y="15"/>
                      </a:cubicBezTo>
                      <a:cubicBezTo>
                        <a:pt x="273" y="0"/>
                        <a:pt x="301" y="0"/>
                        <a:pt x="324" y="6"/>
                      </a:cubicBezTo>
                      <a:cubicBezTo>
                        <a:pt x="347" y="12"/>
                        <a:pt x="358" y="23"/>
                        <a:pt x="384" y="51"/>
                      </a:cubicBezTo>
                      <a:cubicBezTo>
                        <a:pt x="410" y="79"/>
                        <a:pt x="454" y="145"/>
                        <a:pt x="477" y="177"/>
                      </a:cubicBezTo>
                      <a:cubicBezTo>
                        <a:pt x="500" y="209"/>
                        <a:pt x="506" y="213"/>
                        <a:pt x="522" y="240"/>
                      </a:cubicBezTo>
                      <a:cubicBezTo>
                        <a:pt x="538" y="267"/>
                        <a:pt x="565" y="319"/>
                        <a:pt x="576" y="339"/>
                      </a:cubicBezTo>
                    </a:path>
                  </a:pathLst>
                </a:custGeom>
                <a:noFill/>
                <a:ln w="254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7" name="Freeform 23">
                  <a:extLst>
                    <a:ext uri="{FF2B5EF4-FFF2-40B4-BE49-F238E27FC236}">
                      <a16:creationId xmlns:a16="http://schemas.microsoft.com/office/drawing/2014/main" id="{31F6AF8B-62B4-46F4-91A8-A7558E25C2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>
                  <a:off x="2448" y="3168"/>
                  <a:ext cx="576" cy="339"/>
                </a:xfrm>
                <a:custGeom>
                  <a:avLst/>
                  <a:gdLst>
                    <a:gd name="T0" fmla="*/ 0 w 576"/>
                    <a:gd name="T1" fmla="*/ 339 h 339"/>
                    <a:gd name="T2" fmla="*/ 48 w 576"/>
                    <a:gd name="T3" fmla="*/ 243 h 339"/>
                    <a:gd name="T4" fmla="*/ 96 w 576"/>
                    <a:gd name="T5" fmla="*/ 147 h 339"/>
                    <a:gd name="T6" fmla="*/ 144 w 576"/>
                    <a:gd name="T7" fmla="*/ 99 h 339"/>
                    <a:gd name="T8" fmla="*/ 243 w 576"/>
                    <a:gd name="T9" fmla="*/ 15 h 339"/>
                    <a:gd name="T10" fmla="*/ 324 w 576"/>
                    <a:gd name="T11" fmla="*/ 6 h 339"/>
                    <a:gd name="T12" fmla="*/ 384 w 576"/>
                    <a:gd name="T13" fmla="*/ 51 h 339"/>
                    <a:gd name="T14" fmla="*/ 477 w 576"/>
                    <a:gd name="T15" fmla="*/ 177 h 339"/>
                    <a:gd name="T16" fmla="*/ 522 w 576"/>
                    <a:gd name="T17" fmla="*/ 240 h 339"/>
                    <a:gd name="T18" fmla="*/ 576 w 576"/>
                    <a:gd name="T19" fmla="*/ 339 h 3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6"/>
                    <a:gd name="T31" fmla="*/ 0 h 339"/>
                    <a:gd name="T32" fmla="*/ 576 w 576"/>
                    <a:gd name="T33" fmla="*/ 339 h 3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6" h="339">
                      <a:moveTo>
                        <a:pt x="0" y="339"/>
                      </a:moveTo>
                      <a:cubicBezTo>
                        <a:pt x="16" y="307"/>
                        <a:pt x="32" y="275"/>
                        <a:pt x="48" y="243"/>
                      </a:cubicBezTo>
                      <a:cubicBezTo>
                        <a:pt x="64" y="211"/>
                        <a:pt x="80" y="171"/>
                        <a:pt x="96" y="147"/>
                      </a:cubicBezTo>
                      <a:cubicBezTo>
                        <a:pt x="112" y="123"/>
                        <a:pt x="120" y="121"/>
                        <a:pt x="144" y="99"/>
                      </a:cubicBezTo>
                      <a:cubicBezTo>
                        <a:pt x="168" y="77"/>
                        <a:pt x="213" y="30"/>
                        <a:pt x="243" y="15"/>
                      </a:cubicBezTo>
                      <a:cubicBezTo>
                        <a:pt x="273" y="0"/>
                        <a:pt x="301" y="0"/>
                        <a:pt x="324" y="6"/>
                      </a:cubicBezTo>
                      <a:cubicBezTo>
                        <a:pt x="347" y="12"/>
                        <a:pt x="358" y="23"/>
                        <a:pt x="384" y="51"/>
                      </a:cubicBezTo>
                      <a:cubicBezTo>
                        <a:pt x="410" y="79"/>
                        <a:pt x="454" y="145"/>
                        <a:pt x="477" y="177"/>
                      </a:cubicBezTo>
                      <a:cubicBezTo>
                        <a:pt x="500" y="209"/>
                        <a:pt x="506" y="213"/>
                        <a:pt x="522" y="240"/>
                      </a:cubicBezTo>
                      <a:cubicBezTo>
                        <a:pt x="538" y="267"/>
                        <a:pt x="565" y="319"/>
                        <a:pt x="576" y="339"/>
                      </a:cubicBezTo>
                    </a:path>
                  </a:pathLst>
                </a:custGeom>
                <a:noFill/>
                <a:ln w="254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4">
                <a:extLst>
                  <a:ext uri="{FF2B5EF4-FFF2-40B4-BE49-F238E27FC236}">
                    <a16:creationId xmlns:a16="http://schemas.microsoft.com/office/drawing/2014/main" id="{EFEDD4A7-F04C-4FF0-ACA2-F993A44710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4" y="2832"/>
                <a:ext cx="1152" cy="678"/>
                <a:chOff x="1872" y="2829"/>
                <a:chExt cx="1152" cy="678"/>
              </a:xfrm>
            </p:grpSpPr>
            <p:sp>
              <p:nvSpPr>
                <p:cNvPr id="14" name="Freeform 25">
                  <a:extLst>
                    <a:ext uri="{FF2B5EF4-FFF2-40B4-BE49-F238E27FC236}">
                      <a16:creationId xmlns:a16="http://schemas.microsoft.com/office/drawing/2014/main" id="{D868726E-F47E-4129-872E-82C1398BD5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2" y="2829"/>
                  <a:ext cx="576" cy="339"/>
                </a:xfrm>
                <a:custGeom>
                  <a:avLst/>
                  <a:gdLst>
                    <a:gd name="T0" fmla="*/ 0 w 576"/>
                    <a:gd name="T1" fmla="*/ 339 h 339"/>
                    <a:gd name="T2" fmla="*/ 48 w 576"/>
                    <a:gd name="T3" fmla="*/ 243 h 339"/>
                    <a:gd name="T4" fmla="*/ 96 w 576"/>
                    <a:gd name="T5" fmla="*/ 147 h 339"/>
                    <a:gd name="T6" fmla="*/ 144 w 576"/>
                    <a:gd name="T7" fmla="*/ 99 h 339"/>
                    <a:gd name="T8" fmla="*/ 243 w 576"/>
                    <a:gd name="T9" fmla="*/ 15 h 339"/>
                    <a:gd name="T10" fmla="*/ 324 w 576"/>
                    <a:gd name="T11" fmla="*/ 6 h 339"/>
                    <a:gd name="T12" fmla="*/ 384 w 576"/>
                    <a:gd name="T13" fmla="*/ 51 h 339"/>
                    <a:gd name="T14" fmla="*/ 477 w 576"/>
                    <a:gd name="T15" fmla="*/ 177 h 339"/>
                    <a:gd name="T16" fmla="*/ 522 w 576"/>
                    <a:gd name="T17" fmla="*/ 240 h 339"/>
                    <a:gd name="T18" fmla="*/ 576 w 576"/>
                    <a:gd name="T19" fmla="*/ 339 h 3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6"/>
                    <a:gd name="T31" fmla="*/ 0 h 339"/>
                    <a:gd name="T32" fmla="*/ 576 w 576"/>
                    <a:gd name="T33" fmla="*/ 339 h 3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6" h="339">
                      <a:moveTo>
                        <a:pt x="0" y="339"/>
                      </a:moveTo>
                      <a:cubicBezTo>
                        <a:pt x="16" y="307"/>
                        <a:pt x="32" y="275"/>
                        <a:pt x="48" y="243"/>
                      </a:cubicBezTo>
                      <a:cubicBezTo>
                        <a:pt x="64" y="211"/>
                        <a:pt x="80" y="171"/>
                        <a:pt x="96" y="147"/>
                      </a:cubicBezTo>
                      <a:cubicBezTo>
                        <a:pt x="112" y="123"/>
                        <a:pt x="120" y="121"/>
                        <a:pt x="144" y="99"/>
                      </a:cubicBezTo>
                      <a:cubicBezTo>
                        <a:pt x="168" y="77"/>
                        <a:pt x="213" y="30"/>
                        <a:pt x="243" y="15"/>
                      </a:cubicBezTo>
                      <a:cubicBezTo>
                        <a:pt x="273" y="0"/>
                        <a:pt x="301" y="0"/>
                        <a:pt x="324" y="6"/>
                      </a:cubicBezTo>
                      <a:cubicBezTo>
                        <a:pt x="347" y="12"/>
                        <a:pt x="358" y="23"/>
                        <a:pt x="384" y="51"/>
                      </a:cubicBezTo>
                      <a:cubicBezTo>
                        <a:pt x="410" y="79"/>
                        <a:pt x="454" y="145"/>
                        <a:pt x="477" y="177"/>
                      </a:cubicBezTo>
                      <a:cubicBezTo>
                        <a:pt x="500" y="209"/>
                        <a:pt x="506" y="213"/>
                        <a:pt x="522" y="240"/>
                      </a:cubicBezTo>
                      <a:cubicBezTo>
                        <a:pt x="538" y="267"/>
                        <a:pt x="565" y="319"/>
                        <a:pt x="576" y="339"/>
                      </a:cubicBezTo>
                    </a:path>
                  </a:pathLst>
                </a:custGeom>
                <a:noFill/>
                <a:ln w="254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5" name="Freeform 26">
                  <a:extLst>
                    <a:ext uri="{FF2B5EF4-FFF2-40B4-BE49-F238E27FC236}">
                      <a16:creationId xmlns:a16="http://schemas.microsoft.com/office/drawing/2014/main" id="{A7EC5912-8D04-4A1D-A418-52EAF9895F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0800000">
                  <a:off x="2448" y="3168"/>
                  <a:ext cx="576" cy="339"/>
                </a:xfrm>
                <a:custGeom>
                  <a:avLst/>
                  <a:gdLst>
                    <a:gd name="T0" fmla="*/ 0 w 576"/>
                    <a:gd name="T1" fmla="*/ 339 h 339"/>
                    <a:gd name="T2" fmla="*/ 48 w 576"/>
                    <a:gd name="T3" fmla="*/ 243 h 339"/>
                    <a:gd name="T4" fmla="*/ 96 w 576"/>
                    <a:gd name="T5" fmla="*/ 147 h 339"/>
                    <a:gd name="T6" fmla="*/ 144 w 576"/>
                    <a:gd name="T7" fmla="*/ 99 h 339"/>
                    <a:gd name="T8" fmla="*/ 243 w 576"/>
                    <a:gd name="T9" fmla="*/ 15 h 339"/>
                    <a:gd name="T10" fmla="*/ 324 w 576"/>
                    <a:gd name="T11" fmla="*/ 6 h 339"/>
                    <a:gd name="T12" fmla="*/ 384 w 576"/>
                    <a:gd name="T13" fmla="*/ 51 h 339"/>
                    <a:gd name="T14" fmla="*/ 477 w 576"/>
                    <a:gd name="T15" fmla="*/ 177 h 339"/>
                    <a:gd name="T16" fmla="*/ 522 w 576"/>
                    <a:gd name="T17" fmla="*/ 240 h 339"/>
                    <a:gd name="T18" fmla="*/ 576 w 576"/>
                    <a:gd name="T19" fmla="*/ 339 h 3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6"/>
                    <a:gd name="T31" fmla="*/ 0 h 339"/>
                    <a:gd name="T32" fmla="*/ 576 w 576"/>
                    <a:gd name="T33" fmla="*/ 339 h 33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6" h="339">
                      <a:moveTo>
                        <a:pt x="0" y="339"/>
                      </a:moveTo>
                      <a:cubicBezTo>
                        <a:pt x="16" y="307"/>
                        <a:pt x="32" y="275"/>
                        <a:pt x="48" y="243"/>
                      </a:cubicBezTo>
                      <a:cubicBezTo>
                        <a:pt x="64" y="211"/>
                        <a:pt x="80" y="171"/>
                        <a:pt x="96" y="147"/>
                      </a:cubicBezTo>
                      <a:cubicBezTo>
                        <a:pt x="112" y="123"/>
                        <a:pt x="120" y="121"/>
                        <a:pt x="144" y="99"/>
                      </a:cubicBezTo>
                      <a:cubicBezTo>
                        <a:pt x="168" y="77"/>
                        <a:pt x="213" y="30"/>
                        <a:pt x="243" y="15"/>
                      </a:cubicBezTo>
                      <a:cubicBezTo>
                        <a:pt x="273" y="0"/>
                        <a:pt x="301" y="0"/>
                        <a:pt x="324" y="6"/>
                      </a:cubicBezTo>
                      <a:cubicBezTo>
                        <a:pt x="347" y="12"/>
                        <a:pt x="358" y="23"/>
                        <a:pt x="384" y="51"/>
                      </a:cubicBezTo>
                      <a:cubicBezTo>
                        <a:pt x="410" y="79"/>
                        <a:pt x="454" y="145"/>
                        <a:pt x="477" y="177"/>
                      </a:cubicBezTo>
                      <a:cubicBezTo>
                        <a:pt x="500" y="209"/>
                        <a:pt x="506" y="213"/>
                        <a:pt x="522" y="240"/>
                      </a:cubicBezTo>
                      <a:cubicBezTo>
                        <a:pt x="538" y="267"/>
                        <a:pt x="565" y="319"/>
                        <a:pt x="576" y="339"/>
                      </a:cubicBezTo>
                    </a:path>
                  </a:pathLst>
                </a:custGeom>
                <a:noFill/>
                <a:ln w="254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4" name="Text Box 28">
            <a:extLst>
              <a:ext uri="{FF2B5EF4-FFF2-40B4-BE49-F238E27FC236}">
                <a16:creationId xmlns:a16="http://schemas.microsoft.com/office/drawing/2014/main" id="{F468C46B-2E5B-4999-BD3B-669A7D9A0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1981" y="2151869"/>
            <a:ext cx="9247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Time</a:t>
            </a:r>
          </a:p>
        </p:txBody>
      </p:sp>
      <p:sp>
        <p:nvSpPr>
          <p:cNvPr id="25" name="Text Box 29">
            <a:extLst>
              <a:ext uri="{FF2B5EF4-FFF2-40B4-BE49-F238E27FC236}">
                <a16:creationId xmlns:a16="http://schemas.microsoft.com/office/drawing/2014/main" id="{CF2550F6-E12B-4910-94A6-87B6534BF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181" y="4385481"/>
            <a:ext cx="9247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Time</a:t>
            </a: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F76094B1-75E8-4DBE-8B52-9149BF2A4BE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367353" y="1443983"/>
            <a:ext cx="13020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Current</a:t>
            </a:r>
          </a:p>
        </p:txBody>
      </p:sp>
      <p:sp>
        <p:nvSpPr>
          <p:cNvPr id="27" name="Text Box 31">
            <a:extLst>
              <a:ext uri="{FF2B5EF4-FFF2-40B4-BE49-F238E27FC236}">
                <a16:creationId xmlns:a16="http://schemas.microsoft.com/office/drawing/2014/main" id="{17C49089-E197-4853-A926-F1CBA54E637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367352" y="3501384"/>
            <a:ext cx="13020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Current</a:t>
            </a:r>
          </a:p>
        </p:txBody>
      </p:sp>
      <p:sp>
        <p:nvSpPr>
          <p:cNvPr id="28" name="Text Box 32">
            <a:extLst>
              <a:ext uri="{FF2B5EF4-FFF2-40B4-BE49-F238E27FC236}">
                <a16:creationId xmlns:a16="http://schemas.microsoft.com/office/drawing/2014/main" id="{D3EC03F7-3802-4B9A-9BC2-002592534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0706" y="1073956"/>
            <a:ext cx="5831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dc</a:t>
            </a:r>
          </a:p>
        </p:txBody>
      </p:sp>
      <p:sp>
        <p:nvSpPr>
          <p:cNvPr id="29" name="Text Box 33">
            <a:extLst>
              <a:ext uri="{FF2B5EF4-FFF2-40B4-BE49-F238E27FC236}">
                <a16:creationId xmlns:a16="http://schemas.microsoft.com/office/drawing/2014/main" id="{BF2B8CAB-9E40-4EEF-AD78-6A9A112B0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506" y="3359956"/>
            <a:ext cx="5831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/>
              <a:t>a</a:t>
            </a:r>
            <a:r>
              <a:rPr lang="en-US" altLang="en-US" sz="2400" b="1"/>
              <a:t>c</a:t>
            </a:r>
          </a:p>
        </p:txBody>
      </p:sp>
      <p:sp>
        <p:nvSpPr>
          <p:cNvPr id="30" name="Text Box 34">
            <a:extLst>
              <a:ext uri="{FF2B5EF4-FFF2-40B4-BE49-F238E27FC236}">
                <a16:creationId xmlns:a16="http://schemas.microsoft.com/office/drawing/2014/main" id="{FCA87691-E0CE-4F59-9F9A-5BFF08109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546" y="1082384"/>
            <a:ext cx="35302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accent1"/>
                </a:solidFill>
              </a:rPr>
              <a:t>Current flows in 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accent1"/>
                </a:solidFill>
              </a:rPr>
              <a:t>Direction (e.g. Batteries)</a:t>
            </a:r>
          </a:p>
        </p:txBody>
      </p:sp>
      <p:sp>
        <p:nvSpPr>
          <p:cNvPr id="31" name="Text Box 35">
            <a:extLst>
              <a:ext uri="{FF2B5EF4-FFF2-40B4-BE49-F238E27FC236}">
                <a16:creationId xmlns:a16="http://schemas.microsoft.com/office/drawing/2014/main" id="{90558144-0347-48FE-8B86-77531C754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951" y="3289389"/>
            <a:ext cx="446677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accent1"/>
                </a:solidFill>
              </a:rPr>
              <a:t>Current changes direction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accent1"/>
                </a:solidFill>
              </a:rPr>
              <a:t>(e.g. Household Power Supply )</a:t>
            </a:r>
          </a:p>
        </p:txBody>
      </p:sp>
      <p:sp>
        <p:nvSpPr>
          <p:cNvPr id="32" name="Text Box 36">
            <a:extLst>
              <a:ext uri="{FF2B5EF4-FFF2-40B4-BE49-F238E27FC236}">
                <a16:creationId xmlns:a16="http://schemas.microsoft.com/office/drawing/2014/main" id="{1351949B-02DA-4FCA-BE86-D9023D099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8342" y="5655123"/>
            <a:ext cx="9039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/>
              <a:t>Frequency 60 Hertz (Hz)</a:t>
            </a:r>
            <a:r>
              <a:rPr lang="en-US" altLang="en-US" sz="2000" b="1" dirty="0">
                <a:sym typeface="Wingdings" panose="05000000000000000000" pitchFamily="2" charset="2"/>
              </a:rPr>
              <a:t>   </a:t>
            </a:r>
            <a:r>
              <a:rPr lang="en-US" altLang="en-US" sz="2000" b="1" dirty="0"/>
              <a:t>current changes direction back and forth 60 times a second in U.S.</a:t>
            </a:r>
          </a:p>
        </p:txBody>
      </p:sp>
    </p:spTree>
    <p:extLst>
      <p:ext uri="{BB962C8B-B14F-4D97-AF65-F5344CB8AC3E}">
        <p14:creationId xmlns:p14="http://schemas.microsoft.com/office/powerpoint/2010/main" val="3873415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5A3A27BC-392D-4A47-8C55-932A9BD4D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624" y="0"/>
            <a:ext cx="57118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Hazards and Safety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41FFD57-06A6-4D7B-92AF-E6D3A55DB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789" y="816248"/>
            <a:ext cx="913149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current that flows through the body causes electric shock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body  ~ 500,000 </a:t>
            </a:r>
            <a:r>
              <a:rPr lang="el-GR" alt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endParaRPr lang="en-US" alt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Wet body ~ only few hundred </a:t>
            </a:r>
            <a:r>
              <a:rPr lang="el-GR" altLang="en-US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 </a:t>
            </a:r>
            <a:r>
              <a:rPr lang="en-US" altLang="en-US" sz="20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easy to get an electric shock</a:t>
            </a:r>
          </a:p>
        </p:txBody>
      </p:sp>
      <p:graphicFrame>
        <p:nvGraphicFramePr>
          <p:cNvPr id="6" name="Group 43">
            <a:extLst>
              <a:ext uri="{FF2B5EF4-FFF2-40B4-BE49-F238E27FC236}">
                <a16:creationId xmlns:a16="http://schemas.microsoft.com/office/drawing/2014/main" id="{11B0ADAD-D151-4B8D-B644-50877BAF7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114023"/>
              </p:ext>
            </p:extLst>
          </p:nvPr>
        </p:nvGraphicFramePr>
        <p:xfrm>
          <a:off x="2387064" y="1977908"/>
          <a:ext cx="5335854" cy="3041122"/>
        </p:xfrm>
        <a:graphic>
          <a:graphicData uri="http://schemas.openxmlformats.org/drawingml/2006/table">
            <a:tbl>
              <a:tblPr/>
              <a:tblGrid>
                <a:gridCol w="2667927">
                  <a:extLst>
                    <a:ext uri="{9D8B030D-6E8A-4147-A177-3AD203B41FA5}">
                      <a16:colId xmlns:a16="http://schemas.microsoft.com/office/drawing/2014/main" val="3381890767"/>
                    </a:ext>
                  </a:extLst>
                </a:gridCol>
                <a:gridCol w="2667927">
                  <a:extLst>
                    <a:ext uri="{9D8B030D-6E8A-4147-A177-3AD203B41FA5}">
                      <a16:colId xmlns:a16="http://schemas.microsoft.com/office/drawing/2014/main" val="1332200591"/>
                    </a:ext>
                  </a:extLst>
                </a:gridCol>
              </a:tblGrid>
              <a:tr h="4356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Current (A)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Effect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8004751"/>
                  </a:ext>
                </a:extLst>
              </a:tr>
              <a:tr h="4011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Can be felt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593723"/>
                  </a:ext>
                </a:extLst>
              </a:tr>
              <a:tr h="4011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Is painful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721991"/>
                  </a:ext>
                </a:extLst>
              </a:tr>
              <a:tr h="5865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Causes involuntary contractions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80945"/>
                  </a:ext>
                </a:extLst>
              </a:tr>
              <a:tr h="5865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0.015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Causes loss of muscle control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759676"/>
                  </a:ext>
                </a:extLst>
              </a:tr>
              <a:tr h="4011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0.070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Can be fatal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441106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F5D4977-523F-490A-B1EC-1F8FAFCC1461}"/>
              </a:ext>
            </a:extLst>
          </p:cNvPr>
          <p:cNvSpPr/>
          <p:nvPr/>
        </p:nvSpPr>
        <p:spPr>
          <a:xfrm>
            <a:off x="2223789" y="5212867"/>
            <a:ext cx="98462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**When a circuit carry more than a safe amount of current the circuit is said to be overloaded. When too many appliances are used at once in </a:t>
            </a:r>
            <a:r>
              <a:rPr lang="en-US" altLang="en-US" sz="20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parallel combination, it </a:t>
            </a:r>
            <a:r>
              <a:rPr lang="en-US" alt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cause overloading of the circuit. We use fuses or circuit breakers to prevent damages to appliances and the circuit.</a:t>
            </a:r>
          </a:p>
          <a:p>
            <a:endParaRPr lang="en-US" alt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AA7067-7853-458D-8B0C-8023DE6FA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186" y="3239466"/>
            <a:ext cx="2723894" cy="197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91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FF1BC264-3C96-41C6-9413-5C5297BB7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85800"/>
            <a:ext cx="2079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Overloading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3EC326C-A376-4A87-B27E-75C71E846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600200"/>
            <a:ext cx="7597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6600CC"/>
                </a:solidFill>
              </a:rPr>
              <a:t>When a circuit carry more than a safe amount of current</a:t>
            </a:r>
          </a:p>
          <a:p>
            <a:r>
              <a:rPr lang="en-US" altLang="en-US" sz="2400" b="1" dirty="0">
                <a:solidFill>
                  <a:srgbClr val="6600CC"/>
                </a:solidFill>
              </a:rPr>
              <a:t> the circuit is said to be overloaded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9B09F336-8152-4BCE-B799-288D5BECE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743200"/>
            <a:ext cx="65770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06600"/>
                </a:solidFill>
              </a:rPr>
              <a:t>When too many appliances are used at once may </a:t>
            </a:r>
          </a:p>
          <a:p>
            <a:r>
              <a:rPr lang="en-US" altLang="en-US" sz="2400" b="1">
                <a:solidFill>
                  <a:srgbClr val="006600"/>
                </a:solidFill>
              </a:rPr>
              <a:t>cause overloading of the circuit.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5DC636A-740F-43FF-BFA3-22C927AA5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343400"/>
            <a:ext cx="73025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033CC"/>
                </a:solidFill>
              </a:rPr>
              <a:t>We use fuses or circuit breakers to prevent damages to</a:t>
            </a:r>
          </a:p>
          <a:p>
            <a:r>
              <a:rPr lang="en-US" altLang="en-US" sz="2400" b="1">
                <a:solidFill>
                  <a:srgbClr val="0033CC"/>
                </a:solidFill>
              </a:rPr>
              <a:t>Appliances and the circuit.</a:t>
            </a:r>
          </a:p>
        </p:txBody>
      </p:sp>
    </p:spTree>
    <p:extLst>
      <p:ext uri="{BB962C8B-B14F-4D97-AF65-F5344CB8AC3E}">
        <p14:creationId xmlns:p14="http://schemas.microsoft.com/office/powerpoint/2010/main" val="335819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C7936D-10FA-47B6-A37F-7F1B942A70E5}"/>
              </a:ext>
            </a:extLst>
          </p:cNvPr>
          <p:cNvSpPr/>
          <p:nvPr/>
        </p:nvSpPr>
        <p:spPr>
          <a:xfrm>
            <a:off x="4509668" y="0"/>
            <a:ext cx="317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charge</a:t>
            </a:r>
          </a:p>
        </p:txBody>
      </p:sp>
      <p:sp>
        <p:nvSpPr>
          <p:cNvPr id="4" name="Google Shape;90;p14">
            <a:extLst>
              <a:ext uri="{FF2B5EF4-FFF2-40B4-BE49-F238E27FC236}">
                <a16:creationId xmlns:a16="http://schemas.microsoft.com/office/drawing/2014/main" id="{22F00201-372B-4EE4-AEAE-77C3F95C52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07933" y="6167912"/>
            <a:ext cx="2133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0AD46C-421B-4AF0-B457-3C31A29653FE}"/>
              </a:ext>
            </a:extLst>
          </p:cNvPr>
          <p:cNvSpPr/>
          <p:nvPr/>
        </p:nvSpPr>
        <p:spPr>
          <a:xfrm>
            <a:off x="1631852" y="740698"/>
            <a:ext cx="716045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charge is a fundamental property of matter.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 comes in two varieties, </a:t>
            </a: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 carry the same positive charge, which is known as the </a:t>
            </a: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elementary charge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= 1.6 x 10</a:t>
            </a:r>
            <a:r>
              <a:rPr lang="en-US" sz="2200" i="1" baseline="30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-16</a:t>
            </a:r>
            <a:r>
              <a:rPr lang="en-US" sz="22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C. 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 carry the same negative charge, –</a:t>
            </a:r>
            <a:r>
              <a:rPr lang="en-US" sz="22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positive or negative charge </a:t>
            </a:r>
            <a:r>
              <a:rPr lang="en-US" sz="22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be multiples of </a:t>
            </a:r>
            <a:r>
              <a:rPr lang="en-US" sz="22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e, i.e.</a:t>
            </a:r>
            <a:r>
              <a:rPr lang="en-US" sz="2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charge is quantized!</a:t>
            </a: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q = n e ; n = ± 1, ± 2, ±3 ….</a:t>
            </a:r>
          </a:p>
          <a:p>
            <a:endParaRPr lang="en-US" sz="22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charge is conserved: the net charge of a closed region remains constant.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Law of conservation of charge</a:t>
            </a:r>
            <a:r>
              <a:rPr lang="en-US" sz="2200" kern="1200" dirty="0">
                <a:solidFill>
                  <a:schemeClr val="accent4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sz="22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states that charge can neither be created nor destroyed, and the total charge is constant in any process.</a:t>
            </a:r>
            <a:endParaRPr lang="en-US" sz="2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8505928A-EB71-4C6C-BC2E-A34EC006A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2037" y="755023"/>
            <a:ext cx="34435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chemeClr val="accent1"/>
                </a:solidFill>
              </a:rPr>
              <a:t>Like Charges repel one another</a:t>
            </a:r>
          </a:p>
        </p:txBody>
      </p:sp>
      <p:sp>
        <p:nvSpPr>
          <p:cNvPr id="15" name="Line 4">
            <a:extLst>
              <a:ext uri="{FF2B5EF4-FFF2-40B4-BE49-F238E27FC236}">
                <a16:creationId xmlns:a16="http://schemas.microsoft.com/office/drawing/2014/main" id="{68A191F2-9A70-4C0F-BC1B-C03F79247979}"/>
              </a:ext>
            </a:extLst>
          </p:cNvPr>
          <p:cNvSpPr>
            <a:spLocks noChangeShapeType="1"/>
          </p:cNvSpPr>
          <p:nvPr/>
        </p:nvSpPr>
        <p:spPr bwMode="auto">
          <a:xfrm>
            <a:off x="9741433" y="1278987"/>
            <a:ext cx="1600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" name="Line 5">
            <a:extLst>
              <a:ext uri="{FF2B5EF4-FFF2-40B4-BE49-F238E27FC236}">
                <a16:creationId xmlns:a16="http://schemas.microsoft.com/office/drawing/2014/main" id="{707A748F-30E7-4D3B-9E4B-1A526DEC71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41433" y="1278987"/>
            <a:ext cx="4572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" name="Oval 6">
            <a:extLst>
              <a:ext uri="{FF2B5EF4-FFF2-40B4-BE49-F238E27FC236}">
                <a16:creationId xmlns:a16="http://schemas.microsoft.com/office/drawing/2014/main" id="{8E5C17D8-AAF4-4286-B9CD-5B8FC6583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2833" y="2269587"/>
            <a:ext cx="304800" cy="3048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8" name="Line 7">
            <a:extLst>
              <a:ext uri="{FF2B5EF4-FFF2-40B4-BE49-F238E27FC236}">
                <a16:creationId xmlns:a16="http://schemas.microsoft.com/office/drawing/2014/main" id="{EF7B058C-85F9-41C9-98B2-71575CC57F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32033" y="1278987"/>
            <a:ext cx="4572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Oval 8">
            <a:extLst>
              <a:ext uri="{FF2B5EF4-FFF2-40B4-BE49-F238E27FC236}">
                <a16:creationId xmlns:a16="http://schemas.microsoft.com/office/drawing/2014/main" id="{F6564E52-A851-4D5E-86E0-0FBD0471C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3033" y="2193387"/>
            <a:ext cx="304800" cy="3048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DC1AB5A9-228A-4764-A2D0-7698CE8AF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9033" y="2269587"/>
            <a:ext cx="1444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+</a:t>
            </a: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D15AD7A2-EBA8-4755-A7E0-DB982210D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9233" y="2193387"/>
            <a:ext cx="1444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+</a:t>
            </a:r>
          </a:p>
        </p:txBody>
      </p:sp>
      <p:sp>
        <p:nvSpPr>
          <p:cNvPr id="22" name="Line 30">
            <a:extLst>
              <a:ext uri="{FF2B5EF4-FFF2-40B4-BE49-F238E27FC236}">
                <a16:creationId xmlns:a16="http://schemas.microsoft.com/office/drawing/2014/main" id="{A633731C-069F-4F10-83A3-E6DA3D875D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70033" y="2421987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" name="Line 31">
            <a:extLst>
              <a:ext uri="{FF2B5EF4-FFF2-40B4-BE49-F238E27FC236}">
                <a16:creationId xmlns:a16="http://schemas.microsoft.com/office/drawing/2014/main" id="{874360FD-40C2-4EE7-A2CE-90B1346794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55833" y="2421987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" name="Line 12">
            <a:extLst>
              <a:ext uri="{FF2B5EF4-FFF2-40B4-BE49-F238E27FC236}">
                <a16:creationId xmlns:a16="http://schemas.microsoft.com/office/drawing/2014/main" id="{CBA542D7-89B1-40B9-9553-6BFA43299917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2324" y="3007113"/>
            <a:ext cx="1600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5" name="Line 13">
            <a:extLst>
              <a:ext uri="{FF2B5EF4-FFF2-40B4-BE49-F238E27FC236}">
                <a16:creationId xmlns:a16="http://schemas.microsoft.com/office/drawing/2014/main" id="{6529D4CD-DDCA-408B-8126-E504D30AB5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32324" y="3007113"/>
            <a:ext cx="4572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" name="Oval 14">
            <a:extLst>
              <a:ext uri="{FF2B5EF4-FFF2-40B4-BE49-F238E27FC236}">
                <a16:creationId xmlns:a16="http://schemas.microsoft.com/office/drawing/2014/main" id="{33212D5A-E6EC-4EF4-855C-BA118D566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3724" y="3997713"/>
            <a:ext cx="304800" cy="3048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7" name="Line 15">
            <a:extLst>
              <a:ext uri="{FF2B5EF4-FFF2-40B4-BE49-F238E27FC236}">
                <a16:creationId xmlns:a16="http://schemas.microsoft.com/office/drawing/2014/main" id="{CFC96818-D594-4A79-A505-1CD1C3290CB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22924" y="3007113"/>
            <a:ext cx="4572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" name="Oval 16">
            <a:extLst>
              <a:ext uri="{FF2B5EF4-FFF2-40B4-BE49-F238E27FC236}">
                <a16:creationId xmlns:a16="http://schemas.microsoft.com/office/drawing/2014/main" id="{F4552709-64B3-45E3-85A8-67C9EB72D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924" y="3921513"/>
            <a:ext cx="304800" cy="3048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9" name="Text Box 18">
            <a:extLst>
              <a:ext uri="{FF2B5EF4-FFF2-40B4-BE49-F238E27FC236}">
                <a16:creationId xmlns:a16="http://schemas.microsoft.com/office/drawing/2014/main" id="{A0C08D9E-5800-4189-9A7B-AEC768C5B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9924" y="3948501"/>
            <a:ext cx="101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-</a:t>
            </a:r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B186CFD0-3402-4D7D-B4FE-BFE50786B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924" y="3845313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-</a:t>
            </a:r>
          </a:p>
        </p:txBody>
      </p:sp>
      <p:sp>
        <p:nvSpPr>
          <p:cNvPr id="31" name="Line 32">
            <a:extLst>
              <a:ext uri="{FF2B5EF4-FFF2-40B4-BE49-F238E27FC236}">
                <a16:creationId xmlns:a16="http://schemas.microsoft.com/office/drawing/2014/main" id="{868F23F6-7304-493F-AE56-98A43755F6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60924" y="41501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" name="Line 33">
            <a:extLst>
              <a:ext uri="{FF2B5EF4-FFF2-40B4-BE49-F238E27FC236}">
                <a16:creationId xmlns:a16="http://schemas.microsoft.com/office/drawing/2014/main" id="{26B8215B-89FB-4C5E-8028-A540842AC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46724" y="4150113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" name="Text Box 20">
            <a:extLst>
              <a:ext uri="{FF2B5EF4-FFF2-40B4-BE49-F238E27FC236}">
                <a16:creationId xmlns:a16="http://schemas.microsoft.com/office/drawing/2014/main" id="{FF63D512-D35B-4D47-87B4-3027B50F0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0213" y="4889827"/>
            <a:ext cx="37834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i="1" dirty="0">
                <a:solidFill>
                  <a:schemeClr val="accent1"/>
                </a:solidFill>
              </a:rPr>
              <a:t>Unlike charges attract one another</a:t>
            </a:r>
          </a:p>
        </p:txBody>
      </p:sp>
      <p:sp>
        <p:nvSpPr>
          <p:cNvPr id="34" name="Oval 26">
            <a:extLst>
              <a:ext uri="{FF2B5EF4-FFF2-40B4-BE49-F238E27FC236}">
                <a16:creationId xmlns:a16="http://schemas.microsoft.com/office/drawing/2014/main" id="{4F0283E0-E935-486C-9758-5B02630DB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4317" y="6318637"/>
            <a:ext cx="304800" cy="3048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5" name="Line 22">
            <a:extLst>
              <a:ext uri="{FF2B5EF4-FFF2-40B4-BE49-F238E27FC236}">
                <a16:creationId xmlns:a16="http://schemas.microsoft.com/office/drawing/2014/main" id="{A977CA36-0D35-4F60-8765-6986D3E14123}"/>
              </a:ext>
            </a:extLst>
          </p:cNvPr>
          <p:cNvSpPr>
            <a:spLocks noChangeShapeType="1"/>
          </p:cNvSpPr>
          <p:nvPr/>
        </p:nvSpPr>
        <p:spPr bwMode="auto">
          <a:xfrm>
            <a:off x="9682317" y="5328037"/>
            <a:ext cx="1600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6" name="Line 23">
            <a:extLst>
              <a:ext uri="{FF2B5EF4-FFF2-40B4-BE49-F238E27FC236}">
                <a16:creationId xmlns:a16="http://schemas.microsoft.com/office/drawing/2014/main" id="{AFD5E492-5B9B-431E-945D-5ADDDD27508E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7117" y="5328037"/>
            <a:ext cx="30480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" name="Oval 24">
            <a:extLst>
              <a:ext uri="{FF2B5EF4-FFF2-40B4-BE49-F238E27FC236}">
                <a16:creationId xmlns:a16="http://schemas.microsoft.com/office/drawing/2014/main" id="{2E033D69-8F55-40EE-BD1A-74DDC82B5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9517" y="6318637"/>
            <a:ext cx="304800" cy="304800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8" name="Line 25">
            <a:extLst>
              <a:ext uri="{FF2B5EF4-FFF2-40B4-BE49-F238E27FC236}">
                <a16:creationId xmlns:a16="http://schemas.microsoft.com/office/drawing/2014/main" id="{DB50B30D-BF1B-492B-BC6E-60FE7A1D9B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72917" y="5328037"/>
            <a:ext cx="3810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" name="Rectangle 27">
            <a:extLst>
              <a:ext uri="{FF2B5EF4-FFF2-40B4-BE49-F238E27FC236}">
                <a16:creationId xmlns:a16="http://schemas.microsoft.com/office/drawing/2014/main" id="{67C44E61-86A4-4B67-B15B-784B757AA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9517" y="6242437"/>
            <a:ext cx="328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/>
              <a:t>+</a:t>
            </a:r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FBDE249A-63A7-4E4A-A1C6-7A9E4CA93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4317" y="6242437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-</a:t>
            </a:r>
          </a:p>
        </p:txBody>
      </p:sp>
      <p:sp>
        <p:nvSpPr>
          <p:cNvPr id="41" name="Line 34">
            <a:extLst>
              <a:ext uri="{FF2B5EF4-FFF2-40B4-BE49-F238E27FC236}">
                <a16:creationId xmlns:a16="http://schemas.microsoft.com/office/drawing/2014/main" id="{FF9ACCC2-2FC3-46A6-85B7-152D661DCB16}"/>
              </a:ext>
            </a:extLst>
          </p:cNvPr>
          <p:cNvSpPr>
            <a:spLocks noChangeShapeType="1"/>
          </p:cNvSpPr>
          <p:nvPr/>
        </p:nvSpPr>
        <p:spPr bwMode="auto">
          <a:xfrm>
            <a:off x="9682317" y="6471037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2" name="Line 35">
            <a:extLst>
              <a:ext uri="{FF2B5EF4-FFF2-40B4-BE49-F238E27FC236}">
                <a16:creationId xmlns:a16="http://schemas.microsoft.com/office/drawing/2014/main" id="{42BBECE0-EE8A-4D14-BF6F-CE72BC7150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901517" y="6471037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058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803E115E-94F7-4E7B-ABD6-A0075F38D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152" y="-28135"/>
            <a:ext cx="63914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How can materials be charged?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E7BD4994-2EBD-4067-A987-843EC0041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8825" y="932777"/>
            <a:ext cx="9873175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chemeClr val="accent4"/>
                </a:solidFill>
                <a:cs typeface="Times New Roman" panose="02020603050405020304" pitchFamily="18" charset="0"/>
              </a:rPr>
              <a:t>By rubbing against each other: One material loses electrons (get positively charged) while the other collects (captures) more electrons (get negatively charged)</a:t>
            </a:r>
          </a:p>
          <a:p>
            <a:pPr>
              <a:spcBef>
                <a:spcPct val="0"/>
              </a:spcBef>
            </a:pPr>
            <a:endParaRPr lang="en-US" altLang="en-US" sz="2400" dirty="0">
              <a:solidFill>
                <a:schemeClr val="accent4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chemeClr val="accent4"/>
                </a:solidFill>
                <a:cs typeface="Times New Roman" panose="02020603050405020304" pitchFamily="18" charset="0"/>
              </a:rPr>
              <a:t>Touching a charged object to a neutral object: The neutral object will acquire the same charge as the charged object.</a:t>
            </a:r>
          </a:p>
          <a:p>
            <a:pPr eaLnBrk="1" hangingPunct="1">
              <a:spcBef>
                <a:spcPct val="0"/>
              </a:spcBef>
              <a:buFont typeface="Times" panose="02020603050405020304" pitchFamily="18" charset="0"/>
              <a:buAutoNum type="arabicPeriod" startAt="2"/>
            </a:pPr>
            <a:endParaRPr lang="en-US" altLang="en-US" sz="2400" dirty="0">
              <a:solidFill>
                <a:schemeClr val="accent4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chemeClr val="accent4"/>
                </a:solidFill>
                <a:cs typeface="Times New Roman" panose="02020603050405020304" pitchFamily="18" charset="0"/>
              </a:rPr>
              <a:t>Induction: By bringing the object closer (not touch) to an already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accent4"/>
                </a:solidFill>
                <a:cs typeface="Times New Roman" panose="02020603050405020304" pitchFamily="18" charset="0"/>
              </a:rPr>
              <a:t>       charged object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accent4"/>
                </a:solidFill>
                <a:cs typeface="Times New Roman" panose="02020603050405020304" pitchFamily="18" charset="0"/>
              </a:rPr>
              <a:t>                                  -</a:t>
            </a:r>
          </a:p>
          <a:p>
            <a:pPr eaLnBrk="1" hangingPunct="1">
              <a:spcBef>
                <a:spcPct val="0"/>
              </a:spcBef>
              <a:buFont typeface="Times" panose="02020603050405020304" pitchFamily="18" charset="0"/>
              <a:buNone/>
            </a:pPr>
            <a:endParaRPr lang="en-US" altLang="en-US" sz="2400" dirty="0">
              <a:solidFill>
                <a:schemeClr val="accent4"/>
              </a:solidFill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chemeClr val="accent4"/>
              </a:solidFill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chemeClr val="accent4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99E5D1E7-0888-4B57-A379-A26518434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585" y="4466491"/>
            <a:ext cx="1518138" cy="129093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 +    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+          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+       +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478F08-2E16-4AB2-8556-60770BBB7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5709" y="4466491"/>
            <a:ext cx="1390357" cy="1066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-          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-          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-          +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1074E2E2-6395-4387-926F-EB0B842EC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100" y="4650293"/>
            <a:ext cx="53238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cs typeface="Times New Roman" panose="02020603050405020304" pitchFamily="18" charset="0"/>
              </a:rPr>
              <a:t>Charges on the second object separates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24F87ADB-DA61-4862-B0B3-08CD462A8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449" y="5988260"/>
            <a:ext cx="34644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cs typeface="Times New Roman" panose="02020603050405020304" pitchFamily="18" charset="0"/>
              </a:rPr>
              <a:t>Positively charged object</a:t>
            </a: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42AB7291-068A-435B-8FF2-D08DFE42CA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7599" y="5746622"/>
            <a:ext cx="398585" cy="241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134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23DD756-6D67-4BF8-A2CB-A6AE16E2D7F7}"/>
              </a:ext>
            </a:extLst>
          </p:cNvPr>
          <p:cNvSpPr/>
          <p:nvPr/>
        </p:nvSpPr>
        <p:spPr>
          <a:xfrm>
            <a:off x="2020143" y="789168"/>
            <a:ext cx="98705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force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Coulomb force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fundamental force of nature and acts without physical contact between two objects.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magnitude of the force depends on the magnitude of the charges and the inverse square of the distance between them.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gravity and coulomb force are inverse square law, but coulomb force is incredibly stronger!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7AF996A-6AB8-4733-819F-4802D79A55F0}"/>
              </a:ext>
            </a:extLst>
          </p:cNvPr>
          <p:cNvSpPr/>
          <p:nvPr/>
        </p:nvSpPr>
        <p:spPr>
          <a:xfrm>
            <a:off x="4509668" y="0"/>
            <a:ext cx="29674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Force</a:t>
            </a:r>
          </a:p>
        </p:txBody>
      </p:sp>
      <p:sp>
        <p:nvSpPr>
          <p:cNvPr id="41" name="Text Box 9">
            <a:extLst>
              <a:ext uri="{FF2B5EF4-FFF2-40B4-BE49-F238E27FC236}">
                <a16:creationId xmlns:a16="http://schemas.microsoft.com/office/drawing/2014/main" id="{3EB321C5-C9F9-477A-9F90-06FA3B15F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758" y="497422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Object 2">
                <a:extLst>
                  <a:ext uri="{FF2B5EF4-FFF2-40B4-BE49-F238E27FC236}">
                    <a16:creationId xmlns:a16="http://schemas.microsoft.com/office/drawing/2014/main" id="{75237DA5-0CA9-4589-8858-2AFD87CDAD5F}"/>
                  </a:ext>
                </a:extLst>
              </p:cNvPr>
              <p:cNvSpPr txBox="1"/>
              <p:nvPr/>
            </p:nvSpPr>
            <p:spPr bwMode="auto">
              <a:xfrm>
                <a:off x="4533033" y="3229560"/>
                <a:ext cx="2565400" cy="13255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600" i="1" dirty="0"/>
              </a:p>
            </p:txBody>
          </p:sp>
        </mc:Choice>
        <mc:Fallback xmlns="">
          <p:sp>
            <p:nvSpPr>
              <p:cNvPr id="42" name="Object 2">
                <a:extLst>
                  <a:ext uri="{FF2B5EF4-FFF2-40B4-BE49-F238E27FC236}">
                    <a16:creationId xmlns:a16="http://schemas.microsoft.com/office/drawing/2014/main" id="{75237DA5-0CA9-4589-8858-2AFD87CDA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33033" y="3229560"/>
                <a:ext cx="2565400" cy="13255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 Box 13">
            <a:extLst>
              <a:ext uri="{FF2B5EF4-FFF2-40B4-BE49-F238E27FC236}">
                <a16:creationId xmlns:a16="http://schemas.microsoft.com/office/drawing/2014/main" id="{4A05B946-E479-4354-A3A5-A9B2ED13C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0366" y="3466824"/>
            <a:ext cx="2601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990099"/>
                </a:solidFill>
              </a:rPr>
              <a:t>k = 9 x 10</a:t>
            </a:r>
            <a:r>
              <a:rPr lang="en-US" altLang="en-US" sz="2400" b="1" baseline="30000" dirty="0">
                <a:solidFill>
                  <a:srgbClr val="990099"/>
                </a:solidFill>
              </a:rPr>
              <a:t>9</a:t>
            </a:r>
            <a:r>
              <a:rPr lang="en-US" altLang="en-US" sz="2400" b="1" dirty="0">
                <a:solidFill>
                  <a:srgbClr val="990099"/>
                </a:solidFill>
              </a:rPr>
              <a:t> Nm</a:t>
            </a:r>
            <a:r>
              <a:rPr lang="en-US" altLang="en-US" sz="2400" b="1" baseline="30000" dirty="0">
                <a:solidFill>
                  <a:srgbClr val="990099"/>
                </a:solidFill>
              </a:rPr>
              <a:t>2</a:t>
            </a:r>
            <a:r>
              <a:rPr lang="en-US" altLang="en-US" sz="2400" b="1" dirty="0">
                <a:solidFill>
                  <a:srgbClr val="990099"/>
                </a:solidFill>
              </a:rPr>
              <a:t>/C</a:t>
            </a:r>
            <a:r>
              <a:rPr lang="en-US" altLang="en-US" sz="2400" b="1" baseline="30000" dirty="0">
                <a:solidFill>
                  <a:srgbClr val="990099"/>
                </a:solidFill>
              </a:rPr>
              <a:t>2</a:t>
            </a:r>
          </a:p>
        </p:txBody>
      </p:sp>
      <p:sp>
        <p:nvSpPr>
          <p:cNvPr id="44" name="Text Box 15">
            <a:extLst>
              <a:ext uri="{FF2B5EF4-FFF2-40B4-BE49-F238E27FC236}">
                <a16:creationId xmlns:a16="http://schemas.microsoft.com/office/drawing/2014/main" id="{E31E6447-4349-49A0-9CB6-52732166E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9905" y="4097306"/>
            <a:ext cx="190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F is repulsive</a:t>
            </a:r>
          </a:p>
        </p:txBody>
      </p:sp>
      <p:sp>
        <p:nvSpPr>
          <p:cNvPr id="46" name="Text Box 17">
            <a:extLst>
              <a:ext uri="{FF2B5EF4-FFF2-40B4-BE49-F238E27FC236}">
                <a16:creationId xmlns:a16="http://schemas.microsoft.com/office/drawing/2014/main" id="{BAD54531-8DE1-4180-8D30-B1152D7E1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7668" y="4097306"/>
            <a:ext cx="1976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4"/>
                </a:solidFill>
              </a:rPr>
              <a:t>F is attractive</a:t>
            </a:r>
          </a:p>
        </p:txBody>
      </p:sp>
      <p:sp>
        <p:nvSpPr>
          <p:cNvPr id="48" name="AutoShape 19">
            <a:extLst>
              <a:ext uri="{FF2B5EF4-FFF2-40B4-BE49-F238E27FC236}">
                <a16:creationId xmlns:a16="http://schemas.microsoft.com/office/drawing/2014/main" id="{26223F62-347E-4BF4-B72D-36BB76F1E30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407049" y="4715822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9" name="AutoShape 19">
            <a:extLst>
              <a:ext uri="{FF2B5EF4-FFF2-40B4-BE49-F238E27FC236}">
                <a16:creationId xmlns:a16="http://schemas.microsoft.com/office/drawing/2014/main" id="{35CC8DAB-4B41-4AEE-8BCA-CE32D0AADB8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131087" y="4715822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4910CF9F-799A-4A70-866D-BF8E48C21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189" y="5020622"/>
            <a:ext cx="9065887" cy="17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47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F8CFE42-5A83-4E4A-B8CA-60A2F3407BEB}"/>
              </a:ext>
            </a:extLst>
          </p:cNvPr>
          <p:cNvSpPr/>
          <p:nvPr/>
        </p:nvSpPr>
        <p:spPr>
          <a:xfrm>
            <a:off x="1950720" y="1019633"/>
            <a:ext cx="1000212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Tx/>
              <a:buNone/>
              <a:defRPr/>
            </a:pP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charge and force is Coulomb's Law: 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 Relationship between force of interaction F and </a:t>
            </a:r>
            <a:r>
              <a:rPr lang="en-US" altLang="en-US" sz="2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(q</a:t>
            </a:r>
            <a:r>
              <a:rPr lang="en-US" altLang="en-US" sz="2400" baseline="-25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q</a:t>
            </a:r>
            <a:r>
              <a:rPr lang="en-US" altLang="en-US" sz="2400" baseline="-25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is 		</a:t>
            </a:r>
          </a:p>
          <a:p>
            <a:pPr marL="457200" indent="-457200">
              <a:buFontTx/>
              <a:buAutoNum type="alphaUcParenBoth"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(B) Relationship between force of interaction F and distance </a:t>
            </a:r>
            <a:r>
              <a:rPr lang="en-US" altLang="en-US" sz="2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between </a:t>
            </a: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charges is	</a:t>
            </a:r>
            <a:b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(C) If either q</a:t>
            </a:r>
            <a:r>
              <a:rPr lang="en-US" altLang="en-US" sz="2400" baseline="-25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 q</a:t>
            </a:r>
            <a:r>
              <a:rPr lang="en-US" altLang="en-US" sz="2400" baseline="-25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doubled, the force of interaction F will be 		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en-US" alt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(D) If the distance between the charges is doubled, the force F will be 		</a:t>
            </a:r>
          </a:p>
          <a:p>
            <a:pPr marL="0" indent="0">
              <a:buFontTx/>
              <a:buNone/>
              <a:defRPr/>
            </a:pPr>
            <a:endParaRPr lang="en-US" alt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2ADC4C-3334-4B96-95D0-BCD86CE91905}"/>
              </a:ext>
            </a:extLst>
          </p:cNvPr>
          <p:cNvSpPr/>
          <p:nvPr/>
        </p:nvSpPr>
        <p:spPr>
          <a:xfrm>
            <a:off x="4509668" y="0"/>
            <a:ext cx="29674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Force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bject 2">
                <a:extLst>
                  <a:ext uri="{FF2B5EF4-FFF2-40B4-BE49-F238E27FC236}">
                    <a16:creationId xmlns:a16="http://schemas.microsoft.com/office/drawing/2014/main" id="{E7B8F763-7E58-4D11-9F8F-A32AD3CF2066}"/>
                  </a:ext>
                </a:extLst>
              </p:cNvPr>
              <p:cNvSpPr txBox="1"/>
              <p:nvPr/>
            </p:nvSpPr>
            <p:spPr bwMode="auto">
              <a:xfrm>
                <a:off x="4911968" y="1433518"/>
                <a:ext cx="2039816" cy="81731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19" name="Object 2">
                <a:extLst>
                  <a:ext uri="{FF2B5EF4-FFF2-40B4-BE49-F238E27FC236}">
                    <a16:creationId xmlns:a16="http://schemas.microsoft.com/office/drawing/2014/main" id="{E7B8F763-7E58-4D11-9F8F-A32AD3CF2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11968" y="1433518"/>
                <a:ext cx="2039816" cy="8173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7760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4F947D6-7449-4F4E-887D-2D18BFBF84A7}"/>
                  </a:ext>
                </a:extLst>
              </p:cNvPr>
              <p:cNvSpPr/>
              <p:nvPr/>
            </p:nvSpPr>
            <p:spPr>
              <a:xfrm>
                <a:off x="1833781" y="776327"/>
                <a:ext cx="10072469" cy="41799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Electric field </a:t>
                </a:r>
                <a:r>
                  <a:rPr lang="en-US" sz="240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occupies the space that surrounds any charged object.</a:t>
                </a:r>
              </a:p>
              <a:p>
                <a:pPr marL="3429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Electric field is a </a:t>
                </a:r>
                <a:r>
                  <a:rPr lang="en-US" sz="2400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vector</a:t>
                </a:r>
                <a:r>
                  <a:rPr lang="en-US" sz="240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quantity (having magnitude and direction)</a:t>
                </a:r>
              </a:p>
              <a:p>
                <a:pPr marL="3429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Magnitude of Electric field at any point is force per unit charge, 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sz="2400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b="0" i="1" smtClean="0">
                              <a:solidFill>
                                <a:schemeClr val="accent4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Q</m:t>
                          </m:r>
                          <m:r>
                            <m:rPr>
                              <m:nor/>
                            </m:rPr>
                            <a:rPr lang="en-US" sz="2400" i="1">
                              <a:solidFill>
                                <a:schemeClr val="accent4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i="1" dirty="0">
                  <a:solidFill>
                    <a:schemeClr val="accent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Obeys the inverse-square law for a point charge.</a:t>
                </a:r>
              </a:p>
              <a:p>
                <a:pPr marL="3429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Field line are used to visualize the electric field.</a:t>
                </a:r>
              </a:p>
              <a:p>
                <a:pPr marL="3429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Direction of electric field—</a:t>
                </a:r>
                <a:r>
                  <a:rPr lang="en-US" sz="2400" i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away from positive charge and toward negative charge</a:t>
                </a:r>
                <a:r>
                  <a:rPr lang="en-US" sz="2400" dirty="0">
                    <a:solidFill>
                      <a:schemeClr val="accent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342900" lvl="1" indent="-342900">
                  <a:buFont typeface="Arial" panose="020B0604020202020204" pitchFamily="34" charset="0"/>
                  <a:buChar char="•"/>
                </a:pPr>
                <a:r>
                  <a:rPr lang="en-US" sz="2400" i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field lines show intensity of electric field!</a:t>
                </a:r>
              </a:p>
              <a:p>
                <a:pPr lvl="1"/>
                <a:endParaRPr lang="en-US" sz="2400" dirty="0">
                  <a:solidFill>
                    <a:schemeClr val="accent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4F947D6-7449-4F4E-887D-2D18BFBF84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781" y="776327"/>
                <a:ext cx="10072469" cy="4179927"/>
              </a:xfrm>
              <a:prstGeom prst="rect">
                <a:avLst/>
              </a:prstGeom>
              <a:blipFill>
                <a:blip r:embed="rId2"/>
                <a:stretch>
                  <a:fillRect l="-969" t="-11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760078D1-A1DC-4D31-9572-BDAD0D16D6A5}"/>
              </a:ext>
            </a:extLst>
          </p:cNvPr>
          <p:cNvSpPr/>
          <p:nvPr/>
        </p:nvSpPr>
        <p:spPr>
          <a:xfrm>
            <a:off x="3790116" y="0"/>
            <a:ext cx="5827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Field and Field lines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32AA7A-EC07-4614-B461-339D0778D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924" y="4545336"/>
            <a:ext cx="6297619" cy="231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68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F97BEA-E736-486C-BF28-D35BB3C7C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2163" y="-54578"/>
            <a:ext cx="3569836" cy="3886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F45F230-E88E-41FF-AABD-4D0F77229B3E}"/>
              </a:ext>
            </a:extLst>
          </p:cNvPr>
          <p:cNvSpPr/>
          <p:nvPr/>
        </p:nvSpPr>
        <p:spPr>
          <a:xfrm>
            <a:off x="4291660" y="0"/>
            <a:ext cx="3608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Potential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9CF690-4FA5-479C-A9F5-D5DBF9A8FA80}"/>
              </a:ext>
            </a:extLst>
          </p:cNvPr>
          <p:cNvSpPr/>
          <p:nvPr/>
        </p:nvSpPr>
        <p:spPr>
          <a:xfrm>
            <a:off x="2026619" y="780225"/>
            <a:ext cx="65955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a charge </a:t>
            </a:r>
            <a:r>
              <a:rPr lang="en-US" sz="20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accelerated by an electric field, its electric potential energy is converted to kinetic energy.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potential difference </a:t>
            </a:r>
            <a:r>
              <a:rPr lang="el-GR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between two points is defined as the ratio of the </a:t>
            </a:r>
            <a:r>
              <a:rPr lang="el-GR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P.E.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charge </a:t>
            </a:r>
            <a:r>
              <a:rPr lang="en-US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Just as gravitational PE can be converted to KE, electric PE is converted to KE of electrical charge. </a:t>
            </a:r>
          </a:p>
          <a:p>
            <a:endParaRPr lang="en-US" alt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Charges flow in a wire when there is a difference in electrical potential. </a:t>
            </a:r>
            <a:r>
              <a:rPr lang="en-US" sz="20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voltage provides the energy to push the charges (Current) through the wire, and a Pump provides energy to create the flow of water through the water pipe.</a:t>
            </a:r>
            <a:endParaRPr lang="en-US" alt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DB52DDC6-0618-4832-AFAD-3021ABE023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851610"/>
              </p:ext>
            </p:extLst>
          </p:nvPr>
        </p:nvGraphicFramePr>
        <p:xfrm>
          <a:off x="3979779" y="2767806"/>
          <a:ext cx="2689225" cy="132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0" name="Equation" r:id="rId4" imgW="2476500" imgH="1219200" progId="Equation.3">
                  <p:embed/>
                </p:oleObj>
              </mc:Choice>
              <mc:Fallback>
                <p:oleObj name="Equation" r:id="rId4" imgW="2476500" imgH="1219200" progId="Equation.3">
                  <p:embed/>
                  <p:pic>
                    <p:nvPicPr>
                      <p:cNvPr id="11270" name="Object 2">
                        <a:extLst>
                          <a:ext uri="{FF2B5EF4-FFF2-40B4-BE49-F238E27FC236}">
                            <a16:creationId xmlns:a16="http://schemas.microsoft.com/office/drawing/2014/main" id="{A0D331A2-38EA-42E0-ACB0-785875D956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9779" y="2767806"/>
                        <a:ext cx="2689225" cy="1322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60A2861-ECD9-4E65-96A3-5F368CC675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0305" y="3919156"/>
            <a:ext cx="3668613" cy="29239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2DB200-AD83-488C-954F-2E0D5F14E3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0262" y="2119709"/>
            <a:ext cx="2699709" cy="64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51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A3F918-D307-44AB-80B8-A834C0D7B007}"/>
              </a:ext>
            </a:extLst>
          </p:cNvPr>
          <p:cNvSpPr/>
          <p:nvPr/>
        </p:nvSpPr>
        <p:spPr>
          <a:xfrm>
            <a:off x="3500090" y="0"/>
            <a:ext cx="6506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Electric Current and Resistance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4B87B7-2D23-4065-BB23-EFD604987B46}"/>
              </a:ext>
            </a:extLst>
          </p:cNvPr>
          <p:cNvSpPr/>
          <p:nvPr/>
        </p:nvSpPr>
        <p:spPr>
          <a:xfrm>
            <a:off x="1858590" y="646331"/>
            <a:ext cx="633270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Current</a:t>
            </a:r>
            <a:r>
              <a:rPr lang="en-US" alt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 rate at which flow of electric charge.</a:t>
            </a:r>
          </a:p>
          <a:p>
            <a:endParaRPr lang="en-US" alt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16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SI unit for current is the 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ampere</a:t>
            </a:r>
            <a:r>
              <a:rPr lang="en-US" sz="20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(A), an ampere is one coulomb per second or 6.25 billion </a:t>
            </a:r>
            <a:r>
              <a:rPr lang="en-US" sz="2000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billion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electrons per second</a:t>
            </a:r>
          </a:p>
          <a:p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direction of conventional current is the direction that positive charge would flow.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The electric property that impedes current (crudely similar to friction and air resistance) is called 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resistance</a:t>
            </a:r>
            <a:r>
              <a:rPr lang="en-US" sz="20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Collisions of moving charges with atoms and molecules in a substance transfer energy to the substance and limit current.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SI unit for resistance is 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ohm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altLang="en-US" sz="20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E3B949-F992-4C83-922D-6E2192E6D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556" y="1089225"/>
            <a:ext cx="1110499" cy="7177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EFB30E-E923-4E22-9903-B5144C59E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319" y="2722741"/>
            <a:ext cx="1653933" cy="5157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CC31E9-8562-42EE-8116-4038FA7AB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1020" y="572544"/>
            <a:ext cx="3458011" cy="41464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D20BA5-5015-4534-835F-D162F3ED2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1928" y="4836245"/>
            <a:ext cx="3857104" cy="202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78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926C69FE-D301-4E26-85AA-E4AD2DCB6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861" y="-13648"/>
            <a:ext cx="25058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Ohm’s Law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1C7916C1-EF2D-4C38-BE58-0094AC5FE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413" y="798688"/>
            <a:ext cx="5516055" cy="584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indent="0">
              <a:buFontTx/>
              <a:buNone/>
              <a:defRPr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voltage, current and resistance is called </a:t>
            </a:r>
            <a:r>
              <a:rPr lang="en-US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Ohm's Law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FontTx/>
              <a:buNone/>
              <a:defRPr/>
            </a:pPr>
            <a:endParaRPr 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current that flows through most substances is directly proportional to the voltage </a:t>
            </a:r>
            <a:r>
              <a:rPr lang="en-US" sz="22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 to it.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current that flows through most object is inversely proportional to the resistance of that object.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Ohm’s law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commonly expressed as,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substances for which Ohm’s law holds are called </a:t>
            </a:r>
            <a:r>
              <a:rPr lang="en-US" sz="2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ohmic</a:t>
            </a:r>
            <a:r>
              <a:rPr lang="en-US" sz="22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endParaRPr lang="en-US" sz="2200" i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2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***Ohm’s law is not universally valid!</a:t>
            </a:r>
          </a:p>
        </p:txBody>
      </p:sp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8D14C5C5-E8ED-4C69-A44A-CA05C67AF6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873920"/>
              </p:ext>
            </p:extLst>
          </p:nvPr>
        </p:nvGraphicFramePr>
        <p:xfrm>
          <a:off x="8495352" y="4288320"/>
          <a:ext cx="3319463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5" name="Equation" r:id="rId3" imgW="1549080" imgH="419040" progId="Equation.3">
                  <p:embed/>
                </p:oleObj>
              </mc:Choice>
              <mc:Fallback>
                <p:oleObj name="Equation" r:id="rId3" imgW="1549080" imgH="419040" progId="Equation.3">
                  <p:embed/>
                  <p:pic>
                    <p:nvPicPr>
                      <p:cNvPr id="72711" name="Object 7">
                        <a:extLst>
                          <a:ext uri="{FF2B5EF4-FFF2-40B4-BE49-F238E27FC236}">
                            <a16:creationId xmlns:a16="http://schemas.microsoft.com/office/drawing/2014/main" id="{7EB1FC85-10D9-45C5-B72E-815210237D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5352" y="4288320"/>
                        <a:ext cx="3319463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9363941-36DF-419C-B264-8F2D80A20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6480" y="813434"/>
            <a:ext cx="4565520" cy="2909131"/>
          </a:xfrm>
          <a:prstGeom prst="rect">
            <a:avLst/>
          </a:prstGeom>
        </p:spPr>
      </p:pic>
      <p:pic>
        <p:nvPicPr>
          <p:cNvPr id="9" name="Picture 8" descr="44.jpg">
            <a:extLst>
              <a:ext uri="{FF2B5EF4-FFF2-40B4-BE49-F238E27FC236}">
                <a16:creationId xmlns:a16="http://schemas.microsoft.com/office/drawing/2014/main" id="{2CD8C8E2-FA6C-4391-87B7-9FD0E0CDF8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296" y="4288320"/>
            <a:ext cx="4901184" cy="74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39151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 LESS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EB8B3"/>
      </a:accent1>
      <a:accent2>
        <a:srgbClr val="A6DFDA"/>
      </a:accent2>
      <a:accent3>
        <a:srgbClr val="FED58A"/>
      </a:accent3>
      <a:accent4>
        <a:srgbClr val="FF9991"/>
      </a:accent4>
      <a:accent5>
        <a:srgbClr val="8FE2DB"/>
      </a:accent5>
      <a:accent6>
        <a:srgbClr val="FFBF49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Sketchnotes Lesson by Slidesgo</Template>
  <TotalTime>3475</TotalTime>
  <Words>1240</Words>
  <Application>Microsoft Office PowerPoint</Application>
  <PresentationFormat>Widescreen</PresentationFormat>
  <Paragraphs>228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Arial</vt:lpstr>
      <vt:lpstr>Calibri</vt:lpstr>
      <vt:lpstr>Cambria Math</vt:lpstr>
      <vt:lpstr>Century Gothic</vt:lpstr>
      <vt:lpstr>Comfortaa</vt:lpstr>
      <vt:lpstr>Permanent Marker</vt:lpstr>
      <vt:lpstr>Proxima Nova</vt:lpstr>
      <vt:lpstr>Proxima Nova Semibold</vt:lpstr>
      <vt:lpstr>Times</vt:lpstr>
      <vt:lpstr>Times New Roman</vt:lpstr>
      <vt:lpstr>Wingdings</vt:lpstr>
      <vt:lpstr>Wingdings 3</vt:lpstr>
      <vt:lpstr>SKETCH LESSON</vt:lpstr>
      <vt:lpstr>Slidesgo Final Pages</vt:lpstr>
      <vt:lpstr>Wisp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Shantanu Chakraborty</dc:creator>
  <cp:lastModifiedBy>Shantanu Chakraborty</cp:lastModifiedBy>
  <cp:revision>402</cp:revision>
  <dcterms:created xsi:type="dcterms:W3CDTF">2020-05-02T18:19:18Z</dcterms:created>
  <dcterms:modified xsi:type="dcterms:W3CDTF">2020-06-05T09:24:37Z</dcterms:modified>
</cp:coreProperties>
</file>